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0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1.xml" ContentType="application/vnd.openxmlformats-officedocument.presentationml.tags+xml"/>
  <Override PartName="/ppt/notesSlides/notesSlide53.xml" ContentType="application/vnd.openxmlformats-officedocument.presentationml.notesSlide+xml"/>
  <Override PartName="/ppt/tags/tag22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3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24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32" r:id="rId2"/>
  </p:sldMasterIdLst>
  <p:notesMasterIdLst>
    <p:notesMasterId r:id="rId66"/>
  </p:notesMasterIdLst>
  <p:sldIdLst>
    <p:sldId id="876" r:id="rId3"/>
    <p:sldId id="925" r:id="rId4"/>
    <p:sldId id="759" r:id="rId5"/>
    <p:sldId id="628" r:id="rId6"/>
    <p:sldId id="1060" r:id="rId7"/>
    <p:sldId id="1058" r:id="rId8"/>
    <p:sldId id="926" r:id="rId9"/>
    <p:sldId id="927" r:id="rId10"/>
    <p:sldId id="788" r:id="rId11"/>
    <p:sldId id="928" r:id="rId12"/>
    <p:sldId id="956" r:id="rId13"/>
    <p:sldId id="930" r:id="rId14"/>
    <p:sldId id="932" r:id="rId15"/>
    <p:sldId id="886" r:id="rId16"/>
    <p:sldId id="936" r:id="rId17"/>
    <p:sldId id="955" r:id="rId18"/>
    <p:sldId id="942" r:id="rId19"/>
    <p:sldId id="957" r:id="rId20"/>
    <p:sldId id="944" r:id="rId21"/>
    <p:sldId id="946" r:id="rId22"/>
    <p:sldId id="947" r:id="rId23"/>
    <p:sldId id="948" r:id="rId24"/>
    <p:sldId id="952" r:id="rId25"/>
    <p:sldId id="966" r:id="rId26"/>
    <p:sldId id="967" r:id="rId27"/>
    <p:sldId id="968" r:id="rId28"/>
    <p:sldId id="972" r:id="rId29"/>
    <p:sldId id="976" r:id="rId30"/>
    <p:sldId id="1059" r:id="rId31"/>
    <p:sldId id="977" r:id="rId32"/>
    <p:sldId id="978" r:id="rId33"/>
    <p:sldId id="979" r:id="rId34"/>
    <p:sldId id="980" r:id="rId35"/>
    <p:sldId id="981" r:id="rId36"/>
    <p:sldId id="987" r:id="rId37"/>
    <p:sldId id="984" r:id="rId38"/>
    <p:sldId id="985" r:id="rId39"/>
    <p:sldId id="990" r:id="rId40"/>
    <p:sldId id="995" r:id="rId41"/>
    <p:sldId id="996" r:id="rId42"/>
    <p:sldId id="1015" r:id="rId43"/>
    <p:sldId id="998" r:id="rId44"/>
    <p:sldId id="999" r:id="rId45"/>
    <p:sldId id="1009" r:id="rId46"/>
    <p:sldId id="1000" r:id="rId47"/>
    <p:sldId id="1001" r:id="rId48"/>
    <p:sldId id="1002" r:id="rId49"/>
    <p:sldId id="1003" r:id="rId50"/>
    <p:sldId id="1004" r:id="rId51"/>
    <p:sldId id="1021" r:id="rId52"/>
    <p:sldId id="1022" r:id="rId53"/>
    <p:sldId id="1035" r:id="rId54"/>
    <p:sldId id="1024" r:id="rId55"/>
    <p:sldId id="1025" r:id="rId56"/>
    <p:sldId id="1041" r:id="rId57"/>
    <p:sldId id="1026" r:id="rId58"/>
    <p:sldId id="1027" r:id="rId59"/>
    <p:sldId id="1043" r:id="rId60"/>
    <p:sldId id="1042" r:id="rId61"/>
    <p:sldId id="1044" r:id="rId62"/>
    <p:sldId id="1045" r:id="rId63"/>
    <p:sldId id="1050" r:id="rId64"/>
    <p:sldId id="291" r:id="rId65"/>
  </p:sldIdLst>
  <p:sldSz cx="9144000" cy="5143500" type="screen16x9"/>
  <p:notesSz cx="6858000" cy="9144000"/>
  <p:custDataLst>
    <p:tags r:id="rId67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4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3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3" autoAdjust="0"/>
    <p:restoredTop sz="84965" autoAdjust="0"/>
  </p:normalViewPr>
  <p:slideViewPr>
    <p:cSldViewPr snapToGrid="0" showGuides="1">
      <p:cViewPr varScale="1">
        <p:scale>
          <a:sx n="110" d="100"/>
          <a:sy n="110" d="100"/>
        </p:scale>
        <p:origin x="1992" y="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Введение в сети v7.0 (ITN)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Модуль 1: Нетворкинг </a:t>
            </a:r>
            <a:r xmlns:a="http://schemas.openxmlformats.org/drawingml/2006/main">
              <a:rPr lang="ru" sz="1200" b="0" baseline="0" dirty="0"/>
              <a:t>сегодня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Сетевые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</a:t>
            </a:r>
            <a:endParaRPr xmlns:a="http://schemas.openxmlformats.org/drawingml/2006/main" lang="en-US" dirty="0"/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1.2.3 – Конечные устройства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Сетевые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</a:t>
            </a:r>
            <a:endParaRPr xmlns:a="http://schemas.openxmlformats.org/drawingml/2006/main" lang="en-US" dirty="0"/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1.2.4 – </a:t>
            </a:r>
            <a:r xmlns:a="http://schemas.openxmlformats.org/drawingml/2006/main">
              <a:rPr lang="ru" altLang="en-US" dirty="0"/>
              <a:t>Промежуточные сетевые устройства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Сетевые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</a:t>
            </a:r>
            <a:endParaRPr xmlns:a="http://schemas.openxmlformats.org/drawingml/2006/main" lang="en-US" dirty="0"/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1.2.5 – </a:t>
            </a:r>
            <a:r xmlns:a="http://schemas.openxmlformats.org/drawingml/2006/main">
              <a:rPr lang="ru" altLang="en-US" dirty="0"/>
              <a:t>Сетевые медиа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dirty="0">
                <a:effectLst/>
              </a:rPr>
              <a:t>1.2.6 – Проверьте свое понимание – Сетевые компоненты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представления и топологии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представления и топологии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1.3.1 – Сетевые </a:t>
            </a:r>
            <a:r xmlns:a="http://schemas.openxmlformats.org/drawingml/2006/main">
              <a:rPr lang="ru" baseline="0" dirty="0">
                <a:latin typeface="Arial" charset="0"/>
              </a:rPr>
              <a:t>представления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представления и топологии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1.3.2 – Топологические диаграммы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dirty="0">
                <a:effectLst/>
              </a:rPr>
              <a:t>1.3.3 – Проверьте свое понимание – Сетевое представление и топологии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Распространенные типы сетей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Распространенные типы сетей</a:t>
            </a:r>
            <a:endParaRPr xmlns:a="http://schemas.openxmlformats.org/drawingml/2006/main" lang="en-GB" b="0" dirty="0"/>
          </a:p>
          <a:p>
            <a:r xmlns:a="http://schemas.openxmlformats.org/drawingml/2006/main">
              <a:rPr lang="ru" dirty="0"/>
              <a:t>1.4.1 </a:t>
            </a:r>
            <a:r xmlns:a="http://schemas.openxmlformats.org/drawingml/2006/main">
              <a:rPr lang="ru" baseline="0" dirty="0"/>
              <a:t>– Сети разных размеров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Распространенные типы сетей</a:t>
            </a:r>
            <a:endParaRPr xmlns:a="http://schemas.openxmlformats.org/drawingml/2006/main" lang="en-GB" b="0" dirty="0"/>
          </a:p>
          <a:p>
            <a:r xmlns:a="http://schemas.openxmlformats.org/drawingml/2006/main">
              <a:rPr lang="ru" dirty="0"/>
              <a:t>1.4.2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Локальные и глобальные сети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Распространенные типы сетей</a:t>
            </a:r>
            <a:endParaRPr xmlns:a="http://schemas.openxmlformats.org/drawingml/2006/main" lang="en-GB" b="0" dirty="0"/>
          </a:p>
          <a:p>
            <a:r xmlns:a="http://schemas.openxmlformats.org/drawingml/2006/main">
              <a:rPr lang="ru" dirty="0"/>
              <a:t>1.4.2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altLang="en-US" dirty="0"/>
              <a:t>Локальные и глобальные сети (продолжение)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1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b="0" dirty="0"/>
              <a:t>1 – Нетворкинг сегодня</a:t>
            </a:r>
          </a:p>
          <a:p>
            <a:r xmlns:a="http://schemas.openxmlformats.org/drawingml/2006/main">
              <a:rPr lang="ru" dirty="0"/>
              <a:t>1.0.2 — Чему я научусь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Распространенные типы сетей</a:t>
            </a:r>
            <a:endParaRPr xmlns:a="http://schemas.openxmlformats.org/drawingml/2006/main" lang="en-GB" b="0" dirty="0"/>
          </a:p>
          <a:p>
            <a:r xmlns:a="http://schemas.openxmlformats.org/drawingml/2006/main">
              <a:rPr lang="ru" dirty="0"/>
              <a:t>1.4.3 </a:t>
            </a:r>
            <a:r xmlns:a="http://schemas.openxmlformats.org/drawingml/2006/main">
              <a:rPr lang="ru" baseline="0" dirty="0"/>
              <a:t>– </a:t>
            </a:r>
            <a:r xmlns:a="http://schemas.openxmlformats.org/drawingml/2006/main">
              <a:rPr lang="ru" dirty="0">
                <a:latin typeface="Arial" charset="0"/>
              </a:rPr>
              <a:t>Интернет</a:t>
            </a:r>
            <a:r xmlns:a="http://schemas.openxmlformats.org/drawingml/2006/main">
              <a:rPr lang="ru" baseline="0" dirty="0">
                <a:latin typeface="Arial" charset="0"/>
              </a:rPr>
              <a:t>​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77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Распространенные типы сетей</a:t>
            </a:r>
            <a:endParaRPr xmlns:a="http://schemas.openxmlformats.org/drawingml/2006/main" lang="en-GB" b="0" dirty="0"/>
          </a:p>
          <a:p>
            <a:r xmlns:a="http://schemas.openxmlformats.org/drawingml/2006/main">
              <a:rPr lang="ru" dirty="0"/>
              <a:t>1.4.4</a:t>
            </a:r>
            <a:r xmlns:a="http://schemas.openxmlformats.org/drawingml/2006/main">
              <a:rPr lang="ru" baseline="0" dirty="0"/>
              <a:t> </a:t>
            </a:r>
            <a:r xmlns:a="http://schemas.openxmlformats.org/drawingml/2006/main">
              <a:rPr lang="ru" dirty="0">
                <a:latin typeface="Arial" charset="0"/>
              </a:rPr>
              <a:t>– Интранеты </a:t>
            </a:r>
            <a:r xmlns:a="http://schemas.openxmlformats.org/drawingml/2006/main">
              <a:rPr lang="ru" baseline="0" dirty="0">
                <a:latin typeface="Arial" charset="0"/>
              </a:rPr>
              <a:t>и экстранеты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dirty="0">
                <a:effectLst/>
              </a:rPr>
              <a:t>1.4.5 – Проверьте свое понимание – Распространенные типы сетей</a:t>
            </a:r>
            <a:endParaRPr xmlns:a="http://schemas.openxmlformats.org/drawingml/2006/main"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4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1.5.1 – Технологии доступа в Интернет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1.5.2 – Интернет-подключения для дома и малого офиса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29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1.5.3 – Интернет-подключения для предприятий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1.5.5 – Конвергентная сеть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15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1.5.5 – Конвергентная сеть (продолжение)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91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1.5.5 – </a:t>
            </a:r>
            <a:r xmlns:a="http://schemas.openxmlformats.org/drawingml/2006/main">
              <a:rPr lang="ru" dirty="0"/>
              <a:t>Видео – Загрузка и установка Packet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44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1.5.6 – </a:t>
            </a:r>
            <a:r xmlns:a="http://schemas.openxmlformats.org/drawingml/2006/main">
              <a:rPr lang="ru" dirty="0"/>
              <a:t>Видео – Начало работы в Cisco Packet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1 – Нетворкинг сегодня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sz="1200" b="0" dirty="0"/>
              <a:t>1.1 – Сети </a:t>
            </a:r>
            <a:r xmlns:a="http://schemas.openxmlformats.org/drawingml/2006/main">
              <a:rPr lang="ru" sz="1200" b="0" baseline="0" dirty="0"/>
              <a:t>влияют на нашу жизнь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1.5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Интернет-подключения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1.5.7 – </a:t>
            </a:r>
            <a:r xmlns:a="http://schemas.openxmlformats.org/drawingml/2006/main">
              <a:rPr lang="ru" dirty="0"/>
              <a:t>Packet Tracer – Сетевое представление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4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1.6.1 – Архитектура сети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1.6.2 – </a:t>
            </a:r>
            <a:r xmlns:a="http://schemas.openxmlformats.org/drawingml/2006/main">
              <a:rPr lang="ru" baseline="0" dirty="0">
                <a:latin typeface="Arial" charset="0"/>
              </a:rPr>
              <a:t>Отказоустойчивость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2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1.6.3 – Масштабируемость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05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1.6.4 – Качество обслуживания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3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1.6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Надежные сети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1.6.5 – Сетевая безопасность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dirty="0">
                <a:effectLst/>
              </a:rPr>
              <a:t>1.6.6 – Проверьте свое понимание – Надежные сети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3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5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1.7.1 – Последние </a:t>
            </a:r>
            <a:r xmlns:a="http://schemas.openxmlformats.org/drawingml/2006/main">
              <a:rPr lang="ru" baseline="0" dirty="0">
                <a:latin typeface="Arial" charset="0"/>
              </a:rPr>
              <a:t>тенденции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1.7.2 – Принеси свое устройство (BYOD)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2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 – Сети влияют на нашу жизнь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1.1.1 – </a:t>
            </a:r>
            <a:r xmlns:a="http://schemas.openxmlformats.org/drawingml/2006/main">
              <a:rPr lang="ru" altLang="en-US" dirty="0"/>
              <a:t>Сети соединяют нас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1.7.3 – Онлайн-сотрудничество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4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1.7.4 – Видеосвязь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1.7.5 – </a:t>
            </a:r>
            <a:r xmlns:a="http://schemas.openxmlformats.org/drawingml/2006/main">
              <a:rPr lang="ru" altLang="en-US" dirty="0"/>
              <a:t>Видео – Cisco WebEx для Huddles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6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1.7.6 – Облачные вычисления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1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1.7.6 – Облачные вычисления (продолжение)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4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1.7.7 – </a:t>
            </a:r>
            <a:r xmlns:a="http://schemas.openxmlformats.org/drawingml/2006/main">
              <a:rPr lang="ru" baseline="0" dirty="0">
                <a:latin typeface="Arial" charset="0"/>
              </a:rPr>
              <a:t>Тенденции развития технологий в быту</a:t>
            </a:r>
            <a:endParaRPr xmlns:a="http://schemas.openxmlformats.org/drawingml/2006/main"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52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1.7.8 – Сети Powerline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9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1.7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Сетевые тенденции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1.7.9 – Беспроводной широкополосный доступ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dirty="0">
                <a:effectLst/>
              </a:rPr>
              <a:t>1.7.10 – Проверьте свое понимание – Сетевые тенденции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72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  <a:endParaRPr xmlns:a="http://schemas.openxmlformats.org/drawingml/2006/main" lang="en-GB" b="0" dirty="0"/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4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1.8.1 – </a:t>
            </a:r>
            <a:r xmlns:a="http://schemas.openxmlformats.org/drawingml/2006/main">
              <a:rPr lang="ru" baseline="0" dirty="0">
                <a:latin typeface="Arial" charset="0"/>
              </a:rPr>
              <a:t>Угрозы безопасности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 – Сети влияют на нашу жизнь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 – </a:t>
            </a:r>
            <a:r xmlns:a="http://schemas.openxmlformats.org/drawingml/2006/main">
              <a:rPr lang="ru" altLang="en-US" dirty="0"/>
              <a:t>Видео – Опыт обучения в сетевой академии Cisco</a:t>
            </a:r>
            <a:endParaRPr xmlns:a="http://schemas.openxmlformats.org/drawingml/2006/main"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504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1.8.1 – </a:t>
            </a:r>
            <a:r xmlns:a="http://schemas.openxmlformats.org/drawingml/2006/main">
              <a:rPr lang="ru" baseline="0" dirty="0">
                <a:latin typeface="Arial" charset="0"/>
              </a:rPr>
              <a:t>Угрозы безопасности (продолжение)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75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1.8.2 – </a:t>
            </a:r>
            <a:r xmlns:a="http://schemas.openxmlformats.org/drawingml/2006/main">
              <a:rPr lang="ru" baseline="0" dirty="0">
                <a:latin typeface="Arial" charset="0"/>
              </a:rPr>
              <a:t>Решения по безопасности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961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1.8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Сетевая безопасность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1.8.2 – </a:t>
            </a:r>
            <a:r xmlns:a="http://schemas.openxmlformats.org/drawingml/2006/main">
              <a:rPr lang="ru" baseline="0" dirty="0">
                <a:latin typeface="Arial" charset="0"/>
              </a:rPr>
              <a:t>Решения по безопасности (продолжение)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dirty="0">
                <a:effectLst/>
              </a:rPr>
              <a:t>1.8.3 – Проверьте свое понимание – Сетевая безопасность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35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ИТ-специалист</a:t>
            </a:r>
            <a:endParaRPr xmlns:a="http://schemas.openxmlformats.org/drawingml/2006/main"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40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ИТ-специалист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baseline="0" dirty="0">
                <a:latin typeface="Arial" charset="0"/>
              </a:rPr>
              <a:t>1.9.1 – CCNA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baseline="0" dirty="0">
                <a:latin typeface="Arial" charset="0"/>
              </a:rPr>
              <a:t>Схема из https://newsroom.cisco.com/press-release-content?type=webcontent&amp;articleId=1993077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707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ИТ-специалист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baseline="0" dirty="0">
                <a:latin typeface="Arial" charset="0"/>
              </a:rPr>
              <a:t>1.9.2 – </a:t>
            </a:r>
            <a:r xmlns:a="http://schemas.openxmlformats.org/drawingml/2006/main">
              <a:rPr lang="ru" altLang="en-US" dirty="0"/>
              <a:t>Сетевые вакансии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06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1.9 – </a:t>
            </a:r>
            <a:r xmlns:a="http://schemas.openxmlformats.org/drawingml/2006/main"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ИТ-специалист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baseline="0" dirty="0">
                <a:latin typeface="Arial" charset="0"/>
              </a:rPr>
              <a:t>1.9.3 – </a:t>
            </a:r>
            <a:r xmlns:a="http://schemas.openxmlformats.org/drawingml/2006/main">
              <a:rPr lang="ru" altLang="en-US" dirty="0"/>
              <a:t>Лабораторная работа – Исследование возможностей трудоустройства в сфере ИТ и сетей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30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xmlns:a="http://schemas.openxmlformats.org/drawingml/2006/main"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267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1.10.1 </a:t>
            </a:r>
            <a:r xmlns:a="http://schemas.openxmlformats.org/drawingml/2006/main">
              <a:rPr lang="ru" baseline="0" dirty="0">
                <a:latin typeface="Arial" charset="0"/>
              </a:rPr>
              <a:t>– </a:t>
            </a:r>
            <a:r xmlns:a="http://schemas.openxmlformats.org/drawingml/2006/main">
              <a:rPr lang="ru" altLang="en-US" dirty="0"/>
              <a:t>Чему я научился в этом модуле?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1.10 – </a:t>
            </a:r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xmlns:a="http://schemas.openxmlformats.org/drawingml/2006/main" lang="en-GB" b="0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1.10.1 </a:t>
            </a:r>
            <a:r xmlns:a="http://schemas.openxmlformats.org/drawingml/2006/main">
              <a:rPr lang="ru" baseline="0" dirty="0">
                <a:latin typeface="Arial" charset="0"/>
              </a:rPr>
              <a:t>– </a:t>
            </a:r>
            <a:r xmlns:a="http://schemas.openxmlformats.org/drawingml/2006/main">
              <a:rPr lang="ru" altLang="en-US" dirty="0"/>
              <a:t>Чему я научился в этом модуле? (Продолжение)</a:t>
            </a:r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dirty="0"/>
              <a:t>1.10.2 </a:t>
            </a:r>
            <a:r xmlns:a="http://schemas.openxmlformats.org/drawingml/2006/main">
              <a:rPr lang="ru" sz="1200" dirty="0">
                <a:effectLst/>
              </a:rPr>
              <a:t>– </a:t>
            </a:r>
            <a:r xmlns:a="http://schemas.openxmlformats.org/drawingml/2006/main">
              <a:rPr lang="ru" sz="1200" baseline="0" dirty="0">
                <a:effectLst/>
              </a:rPr>
              <a:t>Тест по модулю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 – Сети влияют на нашу жизнь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1.1.3 </a:t>
            </a:r>
            <a:r xmlns:a="http://schemas.openxmlformats.org/drawingml/2006/main">
              <a:rPr lang="ru" baseline="0" dirty="0">
                <a:latin typeface="Arial" charset="0"/>
              </a:rPr>
              <a:t>Никаких границ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62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dirty="0">
                <a:latin typeface="Arial" charset="0"/>
              </a:rPr>
              <a:t>Новые термины и команды</a:t>
            </a:r>
            <a:endParaRPr xmlns:a="http://schemas.openxmlformats.org/drawingml/2006/main" lang="en-US" dirty="0"/>
          </a:p>
        </p:txBody>
      </p:sp>
    </p:spTree>
    <p:extLst>
      <p:ext uri="{BB962C8B-B14F-4D97-AF65-F5344CB8AC3E}">
        <p14:creationId xmlns:p14="http://schemas.microsoft.com/office/powerpoint/2010/main" val="4156090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0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Сетевые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</a:t>
            </a:r>
            <a:endParaRPr xmlns:a="http://schemas.openxmlformats.org/drawingml/2006/main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Сетевые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</a:t>
            </a:r>
            <a:endParaRPr xmlns:a="http://schemas.openxmlformats.org/drawingml/2006/main" lang="en-US" dirty="0"/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1.2.1– Роли хоста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Нетворкинг сегодня</a:t>
            </a:r>
          </a:p>
          <a:p>
            <a:pPr xmlns:a="http://schemas.openxmlformats.org/drawingml/2006/main">
              <a:lnSpc>
                <a:spcPct val="80000"/>
              </a:lnSpc>
              <a:buFontTx/>
              <a:buNone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Сетевые </a:t>
            </a:r>
            <a:r xmlns:a="http://schemas.openxmlformats.org/drawingml/2006/main"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компоненты</a:t>
            </a:r>
            <a:endParaRPr xmlns:a="http://schemas.openxmlformats.org/drawingml/2006/main" lang="en-US" dirty="0"/>
          </a:p>
          <a:p>
            <a:pPr xmlns:a="http://schemas.openxmlformats.org/drawingml/2006/main"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 xmlns:a="http://schemas.openxmlformats.org/drawingml/2006/main"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1.2.2 – Одноранговый</a:t>
            </a:r>
            <a:endParaRPr xmlns:a="http://schemas.openxmlformats.org/drawingml/2006/main"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1600" y="558800"/>
            <a:ext cx="8926286" cy="43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defRPr sz="2000" b="1" i="1">
                <a:solidFill>
                  <a:srgbClr val="000000"/>
                </a:solidFill>
                <a:latin typeface="Consolas" panose="020B0609020204030204" pitchFamily="49" charset="0"/>
              </a:defRPr>
            </a:lvl1pPr>
            <a:lvl2pPr marL="358775" indent="-215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b="1" i="1">
                <a:solidFill>
                  <a:srgbClr val="000000"/>
                </a:solidFill>
                <a:latin typeface="Consolas" panose="020B0609020204030204" pitchFamily="49" charset="0"/>
              </a:defRPr>
            </a:lvl2pPr>
            <a:lvl3pPr marL="431800" indent="-1698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b="1" i="1">
                <a:solidFill>
                  <a:srgbClr val="000000"/>
                </a:solidFill>
                <a:latin typeface="Consolas" panose="020B0609020204030204" pitchFamily="49" charset="0"/>
              </a:defRPr>
            </a:lvl3pPr>
            <a:lvl4pPr marL="503238" indent="-1698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b="1" i="1">
                <a:solidFill>
                  <a:srgbClr val="000000"/>
                </a:solidFill>
                <a:latin typeface="Consolas" panose="020B0609020204030204" pitchFamily="49" charset="0"/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40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2400" b="1"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90078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0594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2792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7726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6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232699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948680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3143697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55378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04593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12548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55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493429" y="4741653"/>
            <a:ext cx="303209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2019,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22226" y="4741653"/>
            <a:ext cx="290330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2019,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42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6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acad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751893"/>
            <a:ext cx="6672708" cy="64473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1: Нетворкинг сегодня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709974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компоненты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Peer-to-Per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888" y="728063"/>
            <a:ext cx="8853286" cy="803372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Устройство может быть клиентом и сервером в одноранговой сети. </a:t>
            </a:r>
            <a:r xmlns:a="http://schemas.openxmlformats.org/drawingml/2006/main">
              <a:rPr lang="ru" altLang="en-US" dirty="0"/>
              <a:t>Такой тип сетевой конструкции рекомендуется только для очень маленьких сетей.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929" y="1643865"/>
            <a:ext cx="4222946" cy="109933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82056"/>
              </p:ext>
            </p:extLst>
          </p:nvPr>
        </p:nvGraphicFramePr>
        <p:xfrm>
          <a:off x="129888" y="2743199"/>
          <a:ext cx="8853286" cy="190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705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77">
                <a:tc>
                  <a:txBody>
                    <a:bodyPr/>
                    <a:lstStyle/>
                    <a:p>
                      <a:pPr xmlns:a="http://schemas.openxmlformats.org/drawingml/2006/main" algn="l">
                        <a:buFont typeface="Arial"/>
                        <a:buNone/>
                      </a:pPr>
                      <a:r xmlns:a="http://schemas.openxmlformats.org/drawingml/2006/main">
                        <a:rPr lang="ru" b="0" i="0" dirty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Легко настроить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централизованного управления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5">
                <a:tc>
                  <a:txBody>
                    <a:bodyPr/>
                    <a:lstStyle/>
                    <a:p>
                      <a:pPr xmlns:a="http://schemas.openxmlformats.org/drawingml/2006/main" algn="l">
                        <a:buFont typeface="Arial"/>
                        <a:buNone/>
                      </a:pPr>
                      <a:r xmlns:a="http://schemas.openxmlformats.org/drawingml/2006/main">
                        <a:rPr lang="ru" b="0" i="0" dirty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Менее сложный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так безопасно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98">
                <a:tc>
                  <a:txBody>
                    <a:bodyPr/>
                    <a:lstStyle/>
                    <a:p>
                      <a:pPr xmlns:a="http://schemas.openxmlformats.org/drawingml/2006/main" algn="l">
                        <a:buFont typeface="Arial"/>
                        <a:buNone/>
                      </a:pPr>
                      <a:r xmlns:a="http://schemas.openxmlformats.org/drawingml/2006/main">
                        <a:rPr lang="ru" b="0" i="0" dirty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Более низкая стоимость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масштабируется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98">
                <a:tc>
                  <a:txBody>
                    <a:bodyPr/>
                    <a:lstStyle/>
                    <a:p>
                      <a:pPr xmlns:a="http://schemas.openxmlformats.org/drawingml/2006/main" algn="l">
                        <a:buFont typeface="Arial"/>
                        <a:buNone/>
                      </a:pPr>
                      <a:r xmlns:a="http://schemas.openxmlformats.org/drawingml/2006/main">
                        <a:rPr lang="ru" b="0" i="0" dirty="0">
                          <a:solidFill>
                            <a:srgbClr val="58585B"/>
                          </a:solidFill>
                          <a:effectLst/>
                          <a:latin typeface="CiscoSans"/>
                        </a:rPr>
                        <a:t>Используется для простых задач: передача файлов и общий доступ к принтерам.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Помедленнее</a:t>
                      </a:r>
                      <a:r xmlns:a="http://schemas.openxmlformats.org/drawingml/2006/main">
                        <a:rPr lang="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производительность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39414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Сетевые компоненты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Конечные устройства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377104"/>
          </a:xfrm>
        </p:spPr>
        <p:txBody>
          <a:bodyPr/>
          <a:lstStyle/>
          <a:p>
            <a:pPr xmlns:a="http://schemas.openxmlformats.org/drawingml/2006/main" marL="0" lvl="1" indent="0">
              <a:spcBef>
                <a:spcPts val="600"/>
              </a:spcBef>
              <a:spcAft>
                <a:spcPts val="600"/>
              </a:spcAft>
              <a:buSzPct val="90000"/>
              <a:buNone/>
            </a:pPr>
            <a:r xmlns:a="http://schemas.openxmlformats.org/drawingml/2006/main">
              <a:rPr lang="ru" altLang="en-US" sz="2000" dirty="0"/>
              <a:t>Конечное устройство — это место, откуда сообщение исходит или где оно принимается. Данные исходят из конечного устройства, проходят через сеть и достигают конечного устройства.</a:t>
            </a:r>
            <a:endParaRPr xmlns:a="http://schemas.openxmlformats.org/drawingml/2006/main" lang="en-CA" altLang="en-US" sz="2000" dirty="0"/>
          </a:p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endParaRPr lang="en-US" altLang="en-US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73" y="2176049"/>
            <a:ext cx="5437865" cy="29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03045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Сетевые компоненты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Промежуточные сетевые устройства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6900" y="798945"/>
            <a:ext cx="7893435" cy="2419010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Промежуточное устройство соединяет конечные устройства. Примерами могут служить коммутаторы, беспроводные точки доступа, маршрутизаторы и брандмауэры.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Управление данными при их передаче по сети также является функцией промежуточного устройства, включая: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Регенерация и повторная передача сигналов данных.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Ведите учет информации о существующих в сети путях.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Уведомляйте другие устройства об ошибках и сбоях связи.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00" y="4027852"/>
            <a:ext cx="5474965" cy="15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37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Сетевые компоненты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Сетевые носители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6"/>
            <a:ext cx="8743293" cy="608695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Связь по сети осуществляется через среду, которая позволяет сообщению перемещаться от источника к месту назначения.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11649"/>
              </p:ext>
            </p:extLst>
          </p:nvPr>
        </p:nvGraphicFramePr>
        <p:xfrm>
          <a:off x="361509" y="1496375"/>
          <a:ext cx="4557822" cy="2787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2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Типы носителей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68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Металлические провода внутри кабелей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электрические импульсы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73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Стеклянные или пластиковые волокна в кабелях (волоконно-оптический кабель)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импульсы света.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16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Беспроводная передача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модуляцию определенных частот электромагнитных волн.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31" y="1407641"/>
            <a:ext cx="3968026" cy="2999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294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1.3 Сетевые представления и топологии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667504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представления и топологии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Сетевые представления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8942" y="708897"/>
            <a:ext cx="3997630" cy="3810852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Сетевые диаграммы, часто называемые топологическими диаграммами, используют символы для представления устройств в сети.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Важные термины, которые следует знать:</a:t>
            </a:r>
            <a:endParaRPr xmlns:a="http://schemas.openxmlformats.org/drawingml/2006/main" lang="en-CA" altLang="en-US" sz="1600" dirty="0"/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Сетевая интерфейсная карта (NIC)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Физический порт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Интерфейс</a:t>
            </a:r>
          </a:p>
          <a:p>
            <a:pPr marL="261937" lvl="2" indent="0">
              <a:buNone/>
            </a:pPr>
            <a:endParaRPr lang="en-US" sz="1600" b="1" dirty="0"/>
          </a:p>
          <a:p>
            <a:pPr xmlns:a="http://schemas.openxmlformats.org/drawingml/2006/main" marL="261937" lvl="2" indent="0">
              <a:buNone/>
            </a:pPr>
            <a:r xmlns:a="http://schemas.openxmlformats.org/drawingml/2006/main">
              <a:rPr lang="ru" sz="1600" b="1" dirty="0"/>
              <a:t>Примечание </a:t>
            </a:r>
            <a:r xmlns:a="http://schemas.openxmlformats.org/drawingml/2006/main">
              <a:rPr lang="ru" sz="1600" dirty="0"/>
              <a:t>: часто термины порт и интерфейс используются как взаимозаменяемые.</a:t>
            </a:r>
            <a:endParaRPr xmlns:a="http://schemas.openxmlformats.org/drawingml/2006/main" lang="en-CA" altLang="en-US" sz="1600" dirty="0"/>
          </a:p>
          <a:p>
            <a:pPr lvl="2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47" y="983570"/>
            <a:ext cx="4880311" cy="34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Сетевые представления и топологии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Диаграммы топологии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3940" y="797709"/>
            <a:ext cx="4062002" cy="740468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Схемы физической топологии иллюстрируют физическое расположение промежуточных устройств и прокладку кабелей.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0" y="1712110"/>
            <a:ext cx="4168325" cy="2681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1703" y="756244"/>
            <a:ext cx="4232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Логические топологические схемы иллюстрируют устройства, порты и схему адресации сети.</a:t>
            </a:r>
            <a:endParaRPr xmlns:a="http://schemas.openxmlformats.org/drawingml/2006/main" lang="en-CA" altLang="en-US" sz="15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16" y="1712110"/>
            <a:ext cx="3971993" cy="26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5827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1.4 Распространенные типы сетей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Распространенные типы сетей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Сети разных размеров.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57551"/>
            <a:ext cx="4401766" cy="3950636"/>
          </a:xfrm>
        </p:spPr>
        <p:txBody>
          <a:bodyPr/>
          <a:lstStyle/>
          <a:p>
            <a:pPr xmlns:a="http://schemas.openxmlformats.org/drawingml/2006/main" eaLnBrk="1" hangingPunct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700" dirty="0"/>
              <a:t>Малые домашние сети — соединяют несколько компьютеров друг с другом и с Интернетом.</a:t>
            </a:r>
          </a:p>
          <a:p>
            <a:pPr xmlns:a="http://schemas.openxmlformats.org/drawingml/2006/main" eaLnBrk="1" hangingPunct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700" dirty="0"/>
              <a:t>Малый офис/домашний офис — позволяет компьютеру из дома или удаленного офиса подключаться к корпоративной сети.</a:t>
            </a:r>
          </a:p>
          <a:p>
            <a:pPr xmlns:a="http://schemas.openxmlformats.org/drawingml/2006/main" eaLnBrk="1" hangingPunct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700" dirty="0"/>
              <a:t>Средние и крупные сети — множество локаций с сотнями или тысячами соединенных между собой компьютеров.</a:t>
            </a:r>
          </a:p>
          <a:p>
            <a:pPr xmlns:a="http://schemas.openxmlformats.org/drawingml/2006/main" eaLnBrk="1" hangingPunct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700" dirty="0"/>
              <a:t>Всемирные сети – объединяют сотни миллионов компьютеров по всему миру – например, Интернет.</a:t>
            </a:r>
          </a:p>
          <a:p>
            <a:pPr lvl="1"/>
            <a:endParaRPr lang="en-US" altLang="en-US" sz="1500" dirty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10756"/>
            <a:ext cx="4344344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 xmlns:a="http://schemas.openxmlformats.org/drawingml/2006/main">
              <a:rPr lang="ru" dirty="0"/>
              <a:t>       </a:t>
            </a:r>
            <a:r xmlns:a="http://schemas.openxmlformats.org/drawingml/2006/main">
              <a:rPr lang="ru" sz="1600" dirty="0"/>
              <a:t>Маленький дом SOHO</a:t>
            </a:r>
          </a:p>
        </p:txBody>
      </p:sp>
      <p:pic>
        <p:nvPicPr>
          <p:cNvPr id="3074" name="Picture 2" descr="this is the image’s 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9" y="757551"/>
            <a:ext cx="2103105" cy="15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1qjbjciwpxftb.cloudfront.net/courses/ccna1/networking-today/5_common-types-of-networks/assets/1_chunk/media--Small-Home-Office-Net-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4" y="757551"/>
            <a:ext cx="2090460" cy="15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73" y="4303795"/>
            <a:ext cx="416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 xmlns:a="http://schemas.openxmlformats.org/drawingml/2006/main">
              <a:rPr lang="ru" dirty="0"/>
              <a:t>   </a:t>
            </a:r>
            <a:r xmlns:a="http://schemas.openxmlformats.org/drawingml/2006/main">
              <a:rPr lang="ru" sz="1600" dirty="0"/>
              <a:t>Средний/Большой по всему миру</a:t>
            </a:r>
          </a:p>
        </p:txBody>
      </p:sp>
      <p:pic>
        <p:nvPicPr>
          <p:cNvPr id="3078" name="Picture 6" descr="this is the image’s alt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" y="2699263"/>
            <a:ext cx="2103105" cy="1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83" y="2680088"/>
            <a:ext cx="2090461" cy="16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709974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Распространенные типы сетей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Локальные и глобальные сети.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889" y="728061"/>
            <a:ext cx="3995544" cy="3702690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Сетевые инфраструктуры сильно различаются по следующим параметрам: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Размеры охватываемой площади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Количество подключенных пользователей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Количество и типы доступных услуг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Зона ответственности</a:t>
            </a:r>
          </a:p>
          <a:p>
            <a:pPr marL="142875" lvl="1" indent="0">
              <a:buNone/>
            </a:pPr>
            <a:endParaRPr lang="en-US" altLang="en-US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Два наиболее распространенных типа сетей: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Локальная вычислительная сеть (ЛВС)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Глобальная вычислительная сеть (WAN).</a:t>
            </a:r>
            <a:endParaRPr xmlns:a="http://schemas.openxmlformats.org/drawingml/2006/main" lang="en-US" altLang="en-US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432" y="751368"/>
            <a:ext cx="4885003" cy="3601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4746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Цели модуля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31272" cy="827461"/>
          </a:xfrm>
        </p:spPr>
        <p:txBody>
          <a:bodyPr/>
          <a:lstStyle/>
          <a:p>
            <a:pPr xmlns:a="http://schemas.openxmlformats.org/drawingml/2006/main"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 xmlns:a="http://schemas.openxmlformats.org/drawingml/2006/main">
              <a:rPr lang="ru" altLang="en-US" sz="1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 xmlns:a="http://schemas.openxmlformats.org/drawingml/2006/main">
              <a:rPr lang="ru" altLang="en-US" sz="1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Сетевое взаимодействие сегодня</a:t>
            </a:r>
          </a:p>
          <a:p>
            <a:pPr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xmlns:a="http://schemas.openxmlformats.org/drawingml/2006/main"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 xmlns:a="http://schemas.openxmlformats.org/drawingml/2006/main">
              <a:rPr lang="ru" altLang="en-US" sz="1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 xmlns:a="http://schemas.openxmlformats.org/drawingml/2006/main">
              <a:rPr lang="ru" altLang="en-US" sz="1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объяснить достижения современных технологий.</a:t>
            </a:r>
            <a:endParaRPr xmlns:a="http://schemas.openxmlformats.org/drawingml/2006/main"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76305"/>
              </p:ext>
            </p:extLst>
          </p:nvPr>
        </p:nvGraphicFramePr>
        <p:xfrm>
          <a:off x="423333" y="1625600"/>
          <a:ext cx="8263467" cy="276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548">
                  <a:extLst>
                    <a:ext uri="{9D8B030D-6E8A-4147-A177-3AD203B41FA5}">
                      <a16:colId xmlns:a16="http://schemas.microsoft.com/office/drawing/2014/main" val="399010295"/>
                    </a:ext>
                  </a:extLst>
                </a:gridCol>
                <a:gridCol w="5345919">
                  <a:extLst>
                    <a:ext uri="{9D8B030D-6E8A-4147-A177-3AD203B41FA5}">
                      <a16:colId xmlns:a16="http://schemas.microsoft.com/office/drawing/2014/main" val="3417728144"/>
                    </a:ext>
                  </a:extLst>
                </a:gridCol>
              </a:tblGrid>
              <a:tr h="224116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Название темы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Тема Цель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364302898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Сети влияют на нашу жизнь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Объясните, как сети влияют на нашу повседневную жизнь.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3530891527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Сетевые компоненты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Объясните, как используются хостовые и сетевые устройства.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662892947"/>
                  </a:ext>
                </a:extLst>
              </a:tr>
              <a:tr h="254659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Сетевые представления и топологии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Объясните сетевые представления и их использование в сетевых топологиях.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1283686363"/>
                  </a:ext>
                </a:extLst>
              </a:tr>
              <a:tr h="249911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Распространенные типы сетей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Сравните характеристики распространенных типов сетей.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466644772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Интернет-подключения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Объясните, как локальные и глобальные сети подключаются к Интернету.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893854660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Надежные сети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Опишите четыре основных требования к надежной сети.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811040832"/>
                  </a:ext>
                </a:extLst>
              </a:tr>
              <a:tr h="406548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Сетевые тенденции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Объясните, как такие тенденции, как BYOD, онлайн-сотрудничество, видео и облачные вычисления, меняют способ нашего взаимодействия.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031869363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Сетевая безопасность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Определите некоторые основные угрозы безопасности и решения для всех сетей.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2746633774"/>
                  </a:ext>
                </a:extLst>
              </a:tr>
              <a:tr h="263724"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IT-специалист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 xmlns:a="http://schemas.openxmlformats.org/drawingml/2006/main">
                        <a:rPr lang="ru" sz="1100" dirty="0">
                          <a:effectLst/>
                        </a:rPr>
                        <a:t>Объясните возможности трудоустройства в сфере сетевых технологий.</a:t>
                      </a:r>
                      <a:endParaRPr xmlns:a="http://schemas.openxmlformats.org/drawingml/2006/main"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68" marR="60168" marT="0" marB="0"/>
                </a:tc>
                <a:extLst>
                  <a:ext uri="{0D108BD9-81ED-4DB2-BD59-A6C34878D82A}">
                    <a16:rowId xmlns:a16="http://schemas.microsoft.com/office/drawing/2014/main" val="19389056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Распространенные типы сетей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Локальные и глобальные сети </a:t>
            </a:r>
            <a:r xmlns:a="http://schemas.openxmlformats.org/drawingml/2006/main">
              <a:rPr lang="ru" altLang="en-US" sz="1800" dirty="0"/>
              <a:t>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8145" y="554748"/>
            <a:ext cx="4062002" cy="1015662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Локальная сеть (LAN) — это сетевая инфраструктура, охватывающая небольшую географическую область.</a:t>
            </a:r>
            <a:endParaRPr xmlns:a="http://schemas.openxmlformats.org/drawingml/2006/main"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6" y="1824161"/>
            <a:ext cx="2556289" cy="1344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2263" y="554748"/>
            <a:ext cx="3831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 xmlns:a="http://schemas.openxmlformats.org/drawingml/2006/main">
              <a:rPr lang="ru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WAN — это сетевая инфраструктура, охватывающая обширную географическую территорию.</a:t>
            </a:r>
            <a:endParaRPr xmlns:a="http://schemas.openxmlformats.org/drawingml/2006/main" lang="en-CA" alt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894" y="1764891"/>
            <a:ext cx="3500526" cy="14129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34342"/>
              </p:ext>
            </p:extLst>
          </p:nvPr>
        </p:nvGraphicFramePr>
        <p:xfrm>
          <a:off x="357055" y="3227798"/>
          <a:ext cx="8385544" cy="169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38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Локальная сеть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WAN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Соедините конечные устройства в ограниченном пространстве.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Объединение локальных сетей в обширных географических зонах.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Управляется одной организацией или отдельным лицом.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 </a:t>
                      </a:r>
                      <a:r xmlns:a="http://schemas.openxmlformats.org/drawingml/2006/main">
                        <a:rPr lang="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администрируется </a:t>
                      </a:r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одним </a:t>
                      </a:r>
                      <a:r xmlns:a="http://schemas.openxmlformats.org/drawingml/2006/main">
                        <a:rPr lang="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несколькими </a:t>
                      </a:r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поставщиками услуг.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8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Обеспечьте высокоскоростную пропускную способность для внутренних устройств.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 обеспечивают более медленные соединения между локальными сетями.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0477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Распространенные типы сетей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Интернет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6455" y="440441"/>
            <a:ext cx="4170316" cy="4661666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Интернет — это всемирная совокупность взаимосвязанных локальных и глобальных сетей.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Локальные сети соединяются друг с другом с помощью глобальных сетей (WAN).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В сетях WAN могут использоваться медные провода, оптоволоконные кабели и беспроводная передача данных.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Интернет не принадлежит ни одному человеку или группе. Следующие группы были созданы для поддержания структуры в Интернете: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IETF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ИКАНН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ИАБ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43" y="798944"/>
            <a:ext cx="4963357" cy="32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812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4F22F-5BBF-60F7-2978-ECFC3B36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" y="485563"/>
            <a:ext cx="3199423" cy="2086187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Распространенные типы сетей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b="1" dirty="0"/>
              <a:t>Интранет </a:t>
            </a:r>
            <a:r xmlns:a="http://schemas.openxmlformats.org/drawingml/2006/main">
              <a:rPr lang="ru" altLang="en-US" dirty="0"/>
              <a:t>и </a:t>
            </a:r>
            <a:r xmlns:a="http://schemas.openxmlformats.org/drawingml/2006/main">
              <a:rPr lang="ru" altLang="en-US" b="1" dirty="0"/>
              <a:t>Экстранет</a:t>
            </a:r>
            <a:endParaRPr xmlns:a="http://schemas.openxmlformats.org/drawingml/2006/main" lang="en-CA" altLang="en-US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69091" y="661851"/>
            <a:ext cx="5808618" cy="2325189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2400" dirty="0"/>
              <a:t>Интранет — это частная коллекция локальных и глобальных сетей внутри организации, доступ к которой имеют только члены организации или другие лица, имеющие на это разрешение.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F9ECD-AA4C-2CF7-9B20-D5DC274477CF}"/>
              </a:ext>
            </a:extLst>
          </p:cNvPr>
          <p:cNvSpPr txBox="1"/>
          <p:nvPr/>
        </p:nvSpPr>
        <p:spPr>
          <a:xfrm>
            <a:off x="256901" y="2987040"/>
            <a:ext cx="8538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 xmlns:a="http://schemas.openxmlformats.org/drawingml/2006/main">
              <a:rPr lang="ru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Организация может использовать экстранет для предоставления безопасного доступа к своей сети лицам, работающим в другой организации и нуждающимся в доступе к своим данным в своей сети.</a:t>
            </a:r>
          </a:p>
        </p:txBody>
      </p:sp>
    </p:spTree>
    <p:extLst>
      <p:ext uri="{BB962C8B-B14F-4D97-AF65-F5344CB8AC3E}">
        <p14:creationId xmlns:p14="http://schemas.microsoft.com/office/powerpoint/2010/main" val="298261206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1.5 Интернет-подключения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507247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Интернет-подключения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Технологии доступа в Интернет.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98469" y="418011"/>
            <a:ext cx="7094349" cy="4348721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2000" dirty="0"/>
              <a:t>Существует множество способов подключения пользователей и организаций к Интернету: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2000" dirty="0"/>
              <a:t>Популярные услуги для домашних пользователей и небольших офисов включают широкополосный кабельный доступ, широкополосную цифровую абонентскую линию (DSL), беспроводные глобальные сети (WAN) и услуги мобильной связи.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2000" dirty="0"/>
              <a:t>Организациям необходимы более быстрые соединения для поддержки IP-телефонии, видеоконференций и хранения данных в центрах обработки данных.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2000" dirty="0"/>
              <a:t>Подключения бизнес-класса обычно предоставляются поставщиками услуг (SP) и могут включать: бизнес-DSL, выделенные линии и Metro Ethernet.</a:t>
            </a:r>
          </a:p>
          <a:p>
            <a:pPr lvl="1"/>
            <a:endParaRPr lang="en-CA" altLang="en-US" sz="2000" dirty="0"/>
          </a:p>
          <a:p>
            <a:pPr lvl="1"/>
            <a:endParaRPr lang="en-CA" altLang="en-US" sz="2000" dirty="0"/>
          </a:p>
          <a:p>
            <a:pPr lvl="1"/>
            <a:endParaRPr lang="en-CA" altLang="en-US" sz="2000" dirty="0"/>
          </a:p>
          <a:p>
            <a:pPr lvl="1"/>
            <a:endParaRPr lang="en-CA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3" y="1466200"/>
            <a:ext cx="1660200" cy="9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41275"/>
            <a:ext cx="9144000" cy="757238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Интернет-подключения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Домашние и Малые Офисные Интернет-подключения</a:t>
            </a:r>
            <a:endParaRPr xmlns:a="http://schemas.openxmlformats.org/drawingml/2006/main" lang="en-CA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03257"/>
              </p:ext>
            </p:extLst>
          </p:nvPr>
        </p:nvGraphicFramePr>
        <p:xfrm>
          <a:off x="4690378" y="798513"/>
          <a:ext cx="4277319" cy="380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704">
                  <a:extLst>
                    <a:ext uri="{9D8B030D-6E8A-4147-A177-3AD203B41FA5}">
                      <a16:colId xmlns:a16="http://schemas.microsoft.com/office/drawing/2014/main" val="4198409785"/>
                    </a:ext>
                  </a:extLst>
                </a:gridCol>
                <a:gridCol w="3117615">
                  <a:extLst>
                    <a:ext uri="{9D8B030D-6E8A-4147-A177-3AD203B41FA5}">
                      <a16:colId xmlns:a16="http://schemas.microsoft.com/office/drawing/2014/main" val="3545066263"/>
                    </a:ext>
                  </a:extLst>
                </a:gridCol>
              </a:tblGrid>
              <a:tr h="48070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Связь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48751"/>
                  </a:ext>
                </a:extLst>
              </a:tr>
              <a:tr h="833779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Кабель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Высокоскоростной, постоянно подключенный Интернет, предлагаемый поставщиками услуг кабельного телевидения.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2995"/>
                  </a:ext>
                </a:extLst>
              </a:tr>
              <a:tr h="64550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DSL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широкополосное, постоянно активное подключение к Интернету, работающее по телефонной линии.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90024"/>
                  </a:ext>
                </a:extLst>
              </a:tr>
              <a:tr h="575189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Сотовый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использует сеть сотовой связи для подключения к Интернету.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65591"/>
                  </a:ext>
                </a:extLst>
              </a:tr>
              <a:tr h="535259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Спутник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существенная выгода для сельских районов, где нет провайдеров интернет-услуг.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37403"/>
                  </a:ext>
                </a:extLst>
              </a:tr>
              <a:tr h="64550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Телефон с коммутируемым доступом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недорогой вариант с низкой пропускной способностью, использующий модем.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2488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" y="798512"/>
            <a:ext cx="4684802" cy="30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225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962933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Интернет-подключения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Бизнес-подключения Интернет-подключения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804964"/>
            <a:ext cx="4162333" cy="1549962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Корпоративные деловые связи могут потребовать: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b="1" dirty="0"/>
              <a:t>более высокая пропускная способность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b="1" dirty="0"/>
              <a:t>выделенные соединения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b="1" dirty="0"/>
              <a:t>управляемые услуги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" y="2354926"/>
            <a:ext cx="3968101" cy="24577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26614"/>
              </p:ext>
            </p:extLst>
          </p:nvPr>
        </p:nvGraphicFramePr>
        <p:xfrm>
          <a:off x="4690378" y="798514"/>
          <a:ext cx="4277319" cy="380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704">
                  <a:extLst>
                    <a:ext uri="{9D8B030D-6E8A-4147-A177-3AD203B41FA5}">
                      <a16:colId xmlns:a16="http://schemas.microsoft.com/office/drawing/2014/main" val="4198409785"/>
                    </a:ext>
                  </a:extLst>
                </a:gridCol>
                <a:gridCol w="3117615">
                  <a:extLst>
                    <a:ext uri="{9D8B030D-6E8A-4147-A177-3AD203B41FA5}">
                      <a16:colId xmlns:a16="http://schemas.microsoft.com/office/drawing/2014/main" val="3545066263"/>
                    </a:ext>
                  </a:extLst>
                </a:gridCol>
              </a:tblGrid>
              <a:tr h="503117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Тип соединения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48751"/>
                  </a:ext>
                </a:extLst>
              </a:tr>
              <a:tr h="1067301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Выделенная арендованная линия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Это зарезервированные каналы в сети поставщика услуг, которые соединяют удаленные офисы с помощью частной голосовой связи и/или сетей передачи данных.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62995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Ethernet WAN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Это расширяет технологию доступа из локальной сети в глобальную сеть.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90024"/>
                  </a:ext>
                </a:extLst>
              </a:tr>
              <a:tr h="87265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DSL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Бизнес-DSL доступен в различных форматах, включая симметричные цифровые абонентские линии (SDSL).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65591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altLang="en-US" dirty="0"/>
                        <a:t>Спутник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xmlns:a="http://schemas.openxmlformats.org/drawingml/2006/main"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 xmlns:a="http://schemas.openxmlformats.org/drawingml/2006/main">
                        <a:rPr lang="ru" altLang="en-US" dirty="0"/>
                        <a:t>Это может обеспечить подключение, когда проводное решение недоступно.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3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13772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7358280" cy="487369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Интернет-соединения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Конвергентная сеть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408420"/>
            <a:ext cx="4031605" cy="4326660"/>
          </a:xfrm>
        </p:spPr>
        <p:txBody>
          <a:bodyPr/>
          <a:lstStyle/>
          <a:p>
            <a:pPr xmlns:a="http://schemas.openxmlformats.org/drawingml/2006/main" marL="0" indent="0">
              <a:buNone/>
              <a:tabLst>
                <a:tab pos="3135313" algn="l"/>
              </a:tabLst>
            </a:pPr>
            <a:r xmlns:a="http://schemas.openxmlformats.org/drawingml/2006/main">
              <a:rPr lang="ru" sz="1600" dirty="0"/>
              <a:t>Вы можете выбрать пункт, который вам нужен.</a:t>
            </a:r>
          </a:p>
          <a:p>
            <a:pPr xmlns:a="http://schemas.openxmlformats.org/drawingml/2006/main" marL="0" indent="0">
              <a:buNone/>
              <a:tabLst>
                <a:tab pos="3135313" algn="l"/>
              </a:tabLst>
            </a:pPr>
            <a:r xmlns:a="http://schemas.openxmlformats.org/drawingml/2006/main">
              <a:rPr lang="ru" sz="1600" dirty="0"/>
              <a:t>Заголовок</a:t>
            </a:r>
            <a:r xmlns:a="http://schemas.openxmlformats.org/drawingml/2006/main">
              <a:rPr lang="ru" sz="1600" dirty="0"/>
              <a:t> </a:t>
            </a:r>
            <a:r xmlns:a="http://schemas.openxmlformats.org/drawingml/2006/main">
              <a:rPr lang="ru" sz="1600" dirty="0"/>
              <a:t>к той же точке, к той же цели.</a:t>
            </a:r>
            <a:endParaRPr xmlns:a="http://schemas.openxmlformats.org/drawingml/2006/main" lang="ro-RO" sz="1600" dirty="0"/>
          </a:p>
          <a:p>
            <a:pPr xmlns:a="http://schemas.openxmlformats.org/drawingml/2006/main" marL="0" indent="0">
              <a:buNone/>
              <a:tabLst>
                <a:tab pos="3135313" algn="l"/>
              </a:tabLst>
            </a:pPr>
            <a:r xmlns:a="http://schemas.openxmlformats.org/drawingml/2006/main">
              <a:rPr lang="ru" altLang="en-US" sz="1600" dirty="0"/>
              <a:t>Движение</a:t>
            </a:r>
            <a:r xmlns:a="http://schemas.openxmlformats.org/drawingml/2006/main">
              <a:rPr lang="ru" altLang="en-US" sz="1600" dirty="0"/>
              <a:t> </a:t>
            </a:r>
            <a:r xmlns:a="http://schemas.openxmlformats.org/drawingml/2006/main">
              <a:rPr lang="ru" altLang="en-US" sz="1600" dirty="0"/>
              <a:t>к одному и тому же месту, к одной и той же цели.</a:t>
            </a:r>
            <a:endParaRPr xmlns:a="http://schemas.openxmlformats.org/drawingml/2006/main" lang="ro-RO" altLang="en-US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До появления конвергентных сетей организация была бы проложена по отдельности для телефонной связи, видео и передачи данных. Каждая из этих сетей использовала бы разные технологии для передачи сигнала.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Каждая из этих технологий будет использовать свой набор правил и стандартов.</a:t>
            </a:r>
            <a:r xmlns:a="http://schemas.openxmlformats.org/drawingml/2006/main">
              <a:rPr lang="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xmlns:a="http://schemas.openxmlformats.org/drawingml/2006/main" lang="en-CA" alt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36" y="798944"/>
            <a:ext cx="4808118" cy="315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147048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8" y="41393"/>
            <a:ext cx="8063675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Интернет-подключения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Конвергентная сеть </a:t>
            </a:r>
            <a:r xmlns:a="http://schemas.openxmlformats.org/drawingml/2006/main">
              <a:rPr lang="ru" altLang="en-US" sz="1600" dirty="0"/>
              <a:t>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3066" y="879499"/>
            <a:ext cx="3735870" cy="373604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Конвергентные сети передачи данных предоставляют несколько услуг по одному каналу, включая: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данные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голос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видео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Конвергентные сети могут доставлять данные, голос и видео по одной и той же сетевой инфраструктуре. Сетевая инфраструктура использует тот же набор правил и стандартов.</a:t>
            </a:r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36" y="876009"/>
            <a:ext cx="4977527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32430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92814-DACF-A9FB-F334-60791BE0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00" y="2571750"/>
            <a:ext cx="4084684" cy="17418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B841D9-5CFF-ACD1-407E-015906AA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3A4573-9513-82A4-9F52-E2FFBD2CC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151" y="1228654"/>
            <a:ext cx="6524581" cy="26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50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161518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1.1 Сети влияют на нашу жизнь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062" y="452847"/>
            <a:ext cx="7445829" cy="817154"/>
          </a:xfrm>
        </p:spPr>
        <p:txBody>
          <a:bodyPr/>
          <a:lstStyle/>
          <a:p>
            <a:r xmlns:a="http://schemas.openxmlformats.org/drawingml/2006/main">
              <a:rPr lang="ru" sz="1600" dirty="0"/>
              <a:t>«Подключение к Интернету»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dirty="0"/>
              <a:t>— загрузка и установка Pack Tracer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B4726-4F97-4776-BF36-8887934D7622}"/>
              </a:ext>
            </a:extLst>
          </p:cNvPr>
          <p:cNvSpPr txBox="1"/>
          <p:nvPr/>
        </p:nvSpPr>
        <p:spPr>
          <a:xfrm>
            <a:off x="389467" y="1948785"/>
            <a:ext cx="836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 xmlns:a="http://schemas.openxmlformats.org/drawingml/2006/main">
              <a:rPr lang="ru" dirty="0"/>
              <a:t>В этом видео продемонстрирован процесс загрузки и установки Packet Tracer.</a:t>
            </a:r>
          </a:p>
        </p:txBody>
      </p:sp>
    </p:spTree>
    <p:extLst>
      <p:ext uri="{BB962C8B-B14F-4D97-AF65-F5344CB8AC3E}">
        <p14:creationId xmlns:p14="http://schemas.microsoft.com/office/powerpoint/2010/main" val="30363436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5924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sz="1600" dirty="0"/>
              <a:t>«Подключение к Интернету»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dirty="0"/>
              <a:t>— Начало работы в Cisco Packet Tracer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9B2E0-30F8-436A-97AA-D48D88BF5E7E}"/>
              </a:ext>
            </a:extLst>
          </p:cNvPr>
          <p:cNvSpPr txBox="1"/>
          <p:nvPr/>
        </p:nvSpPr>
        <p:spPr>
          <a:xfrm>
            <a:off x="333104" y="1907177"/>
            <a:ext cx="783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 xmlns:a="http://schemas.openxmlformats.org/drawingml/2006/main">
              <a:rPr lang="ru" dirty="0"/>
              <a:t>В этом видео будут рассмотрены следующие темы: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Навигация по интерфейсу Packet Tracer</a:t>
            </a:r>
          </a:p>
          <a:p>
            <a:pPr xmlns:a="http://schemas.openxmlformats.org/drawingml/2006/main" marL="285750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Настройте интерфейс Packet Tracer</a:t>
            </a:r>
          </a:p>
        </p:txBody>
      </p:sp>
    </p:spTree>
    <p:extLst>
      <p:ext uri="{BB962C8B-B14F-4D97-AF65-F5344CB8AC3E}">
        <p14:creationId xmlns:p14="http://schemas.microsoft.com/office/powerpoint/2010/main" val="177933242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600" dirty="0"/>
              <a:t>Internet Connections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dirty="0"/>
              <a:t>Packet Tracer – Сетевое представление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3428499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В этом пакетном трассировщике вы будете делать следующее: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Сетевая модель в этом упражнении включает в себя многие технологии, которые вы освоите в ходе обучения по программе CCNA.</a:t>
            </a:r>
          </a:p>
          <a:p>
            <a:pPr marL="0" indent="0">
              <a:buNone/>
            </a:pPr>
            <a:endParaRPr lang="en-US" sz="1600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1600" dirty="0"/>
              <a:t> </a:t>
            </a:r>
            <a:r xmlns:a="http://schemas.openxmlformats.org/drawingml/2006/main">
              <a:rPr lang="ru" sz="1600" b="1" dirty="0"/>
              <a:t>Примечание </a:t>
            </a:r>
            <a:r xmlns:a="http://schemas.openxmlformats.org/drawingml/2006/main">
              <a:rPr lang="ru" sz="1600" dirty="0"/>
              <a:t>: не обязательно понимать все, что вы видите и делаете в ходе этого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25081367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1.6 Надежные сети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Надежная сеть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Архитектура сети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16357" y="765562"/>
            <a:ext cx="4659549" cy="3942668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800" dirty="0"/>
              <a:t>Сетевая архитектура относится к технологиям, которые поддерживают инфраструктуру, перемещающую данные по сети.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800" dirty="0"/>
              <a:t>Чтобы соответствовать ожиданиям пользователей, базовая архитектура должна соответствовать четырем основным характеристикам: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800" dirty="0"/>
              <a:t>Устойчивость к отказам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800" dirty="0"/>
              <a:t>Масштабируемость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800" dirty="0"/>
              <a:t>Качество обслуживания ( </a:t>
            </a:r>
            <a:r xmlns:a="http://schemas.openxmlformats.org/drawingml/2006/main">
              <a:rPr lang="ru" altLang="en-US" sz="1800" dirty="0" err="1"/>
              <a:t>QoS </a:t>
            </a:r>
            <a:r xmlns:a="http://schemas.openxmlformats.org/drawingml/2006/main">
              <a:rPr lang="ru" altLang="en-US" sz="1800" dirty="0"/>
              <a:t>)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800" dirty="0"/>
              <a:t>Безопасность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" y="765562"/>
            <a:ext cx="4348264" cy="42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080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875300" cy="389789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Надежная сеть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Отказоустойчивость.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2765" y="431181"/>
            <a:ext cx="4174502" cy="4670925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Отказоустойчивая сеть ограничивает влияние сбоя, ограничивая количество затронутых устройств. Для отказоустойчивости требуется несколько путей.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Надежные сети обеспечивают избыточность за счет внедрения сети с коммутацией пакетов: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Коммутация пакетов разбивает трафик на пакеты, которые маршрутизируются по сети.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Теоретически каждый пакет может пройти свой путь к месту назначения.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Это невозможно в сетях с коммутацией каналов, в которых создаются выделенные каналы.</a:t>
            </a:r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04" y="755961"/>
            <a:ext cx="4769261" cy="30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719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Надежная сеть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Масштабируемость.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2086" y="784034"/>
            <a:ext cx="3529770" cy="3639798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800" dirty="0"/>
              <a:t>Масштабируемая сеть может быстро и легко расширяться для поддержки новых пользователей и приложений, не влияя на производительность услуг для существующих пользователей.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800" dirty="0"/>
              <a:t>Проектировщики сетей следуют общепринятым стандартам и протоколам, чтобы сделать сети масштабируемыми.</a:t>
            </a:r>
          </a:p>
          <a:p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0" y="984157"/>
            <a:ext cx="5234470" cy="36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7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39379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Надежная сеть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Качество обслуживания.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435184"/>
            <a:ext cx="4197068" cy="4666923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Передачи голоса и живого видео предъявляют более высокие требования к предоставляемым услугам.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Вы когда-нибудь смотрели живое видео с постоянными перерывами и паузами? Это происходит, когда спрос на полосу пропускания выше, чем доступно, а QoS не настроено.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Качество обслуживания ( </a:t>
            </a:r>
            <a:r xmlns:a="http://schemas.openxmlformats.org/drawingml/2006/main">
              <a:rPr lang="ru" altLang="en-US" sz="1600" dirty="0" err="1"/>
              <a:t>QoS </a:t>
            </a:r>
            <a:r xmlns:a="http://schemas.openxmlformats.org/drawingml/2006/main">
              <a:rPr lang="ru" altLang="en-US" sz="1600" dirty="0"/>
              <a:t>) — это основной механизм, используемый для обеспечения надежной доставки контента всем пользователям.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Благодаря внедрению политики QoS маршрутизатору становится проще управлять потоком данных и голосового трафика.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alt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91" y="798944"/>
            <a:ext cx="5106266" cy="39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286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3892268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Надежная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 err="1"/>
              <a:t>сетевая </a:t>
            </a:r>
            <a:r xmlns:a="http://schemas.openxmlformats.org/drawingml/2006/main">
              <a:rPr lang="ru" altLang="en-US" dirty="0"/>
              <a:t>безопасность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62994" y="132511"/>
            <a:ext cx="4488795" cy="4595354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400" dirty="0"/>
              <a:t>Необходимо рассмотреть два основных типа сетевой безопасности: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400" dirty="0"/>
              <a:t>Безопасность сетевой инфраструктуры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400" dirty="0"/>
              <a:t>Физическая безопасность сетевых устройств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400" dirty="0"/>
              <a:t>Предотвращение несанкционированного доступа к устройствам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400" dirty="0"/>
              <a:t>Информационная безопасность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400" dirty="0"/>
              <a:t>Защита информации или данных, передаваемых по сети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400" dirty="0"/>
              <a:t>Три цели сетевой безопасности: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400" dirty="0"/>
              <a:t>Конфиденциальность – данные могут быть прочитаны только теми, кому они предназначены.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400" dirty="0"/>
              <a:t>Целостность – гарантия того, что данные не были изменены во время передачи.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400" dirty="0"/>
              <a:t>Доступность – обеспечение своевременного и надежного доступа к данным для авторизованных пользователей.</a:t>
            </a:r>
          </a:p>
          <a:p>
            <a:endParaRPr lang="en-CA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1119700"/>
            <a:ext cx="3964534" cy="29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663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1.7 Сетевые тенденции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5318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81823"/>
            <a:ext cx="8853286" cy="2745445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sz="3200" dirty="0"/>
              <a:t>Коммуникация почти так же важна для нас, как наша зависимость от воздуха, воды, еды и жилья. В современном мире, благодаря использованию сетей, мы связаны, как никогда раньше.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7E249FF-01FC-487E-B05D-F7C27AD5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65" y="63366"/>
            <a:ext cx="8999935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kern="1200">
                <a:solidFill>
                  <a:schemeClr val="accent4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 xmlns:a="http://schemas.openxmlformats.org/drawingml/2006/main">
              <a:rPr lang="ru" altLang="en-US" sz="1600" dirty="0"/>
              <a:t>Сегодняшние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сети объединяют нас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4"/>
            <a:ext cx="9144000" cy="341784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Последние тенденции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10918" y="555811"/>
            <a:ext cx="5640871" cy="4085857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Роль сети должна постоянно корректироваться и трансформироваться, чтобы иметь возможность идти в ногу с новыми технологиями и устройствами конечных пользователей, постоянно появляющимися на рынке.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Несколько новых сетевых тенденций, которые влияют на организации и потребителей: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Принеси свое устройство (BYOD)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Онлайн-сотрудничество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Видеосвязь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Облачные вычисления</a:t>
            </a:r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5"/>
            <a:ext cx="3123369" cy="22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758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8" y="41394"/>
            <a:ext cx="7201525" cy="512178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Принеси свое устройство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5430" y="553572"/>
            <a:ext cx="8416360" cy="4175182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Функция «Принеси свое устройство» (BYOD) позволяет пользователям использовать собственные устройства, предоставляя им больше возможностей и большую гибкость.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BYOD позволяет конечным пользователям свободно использовать персональные инструменты для доступа к информации и общения, используя: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Ноутбуки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Нетбуки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Таблетки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Смартфоны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Электронные книги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BYOD означает любое устройство, независимо от владельца, используемое где угодно.</a:t>
            </a:r>
            <a:endParaRPr xmlns:a="http://schemas.openxmlformats.org/drawingml/2006/main"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120" y="2435647"/>
            <a:ext cx="2420520" cy="17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030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4"/>
            <a:ext cx="7088314" cy="42887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Онлайн-сотрудничество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6091" y="684643"/>
            <a:ext cx="8591556" cy="4417463"/>
          </a:xfrm>
        </p:spPr>
        <p:txBody>
          <a:bodyPr/>
          <a:lstStyle/>
          <a:p>
            <a:r xmlns:a="http://schemas.openxmlformats.org/drawingml/2006/main">
              <a:rPr lang="ru" altLang="en-US" dirty="0"/>
              <a:t>Сотрудничайте и работайте с другими людьми по сети над совместными проектами.</a:t>
            </a:r>
          </a:p>
          <a:p>
            <a:r xmlns:a="http://schemas.openxmlformats.org/drawingml/2006/main">
              <a:rPr lang="ru" altLang="en-US" dirty="0"/>
              <a:t>Инструменты для совместной работы, включая Cisco WebEx (показан на рисунке), предоставляют пользователям возможность мгновенно подключаться и взаимодействовать.</a:t>
            </a:r>
          </a:p>
          <a:p>
            <a:r xmlns:a="http://schemas.openxmlformats.org/drawingml/2006/main">
              <a:rPr lang="ru" altLang="en-US" dirty="0"/>
              <a:t>Сотрудничество имеет первостепенное значение для бизнеса и образования.</a:t>
            </a:r>
          </a:p>
          <a:p>
            <a:r xmlns:a="http://schemas.openxmlformats.org/drawingml/2006/main">
              <a:rPr lang="ru" dirty="0"/>
              <a:t>Cisco </a:t>
            </a:r>
            <a:r xmlns:a="http://schemas.openxmlformats.org/drawingml/2006/main">
              <a:rPr lang="ru" dirty="0" err="1"/>
              <a:t>Webex </a:t>
            </a:r>
            <a:r xmlns:a="http://schemas.openxmlformats.org/drawingml/2006/main">
              <a:rPr lang="ru" dirty="0"/>
              <a:t>Teams — многофункциональный инструмент для совместной работы.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отправлять мгновенные сообщения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размещать изображения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размещать видео и ссылки</a:t>
            </a:r>
            <a:endParaRPr xmlns:a="http://schemas.openxmlformats.org/drawingml/2006/main" lang="en-CA" altLang="en-US" dirty="0"/>
          </a:p>
          <a:p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98" y="3718978"/>
            <a:ext cx="2417179" cy="13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5484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Видеосвязь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3268" y="802758"/>
            <a:ext cx="7929584" cy="3377356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Видеозвонки совершаются любому человеку, независимо от того, где он находится.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Видеоконференции — мощный инструмент общения с другими людьми.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Видео становится важнейшим условием эффективного сотрудничества.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/>
              <a:t>Cisco </a:t>
            </a:r>
            <a:r xmlns:a="http://schemas.openxmlformats.org/drawingml/2006/main">
              <a:rPr lang="ru" sz="1800" dirty="0" err="1"/>
              <a:t>TelePresence </a:t>
            </a:r>
            <a:r xmlns:a="http://schemas.openxmlformats.org/drawingml/2006/main">
              <a:rPr lang="ru" sz="1800" dirty="0"/>
              <a:t>— это способ работать там, где есть все и везде </a:t>
            </a:r>
            <a:r xmlns:a="http://schemas.openxmlformats.org/drawingml/2006/main">
              <a:rPr lang="ru" dirty="0"/>
              <a:t>.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97293219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056451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о сетевых тенденциях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– Cisco WebEx для Huddles</a:t>
            </a:r>
            <a:endParaRPr xmlns:a="http://schemas.openxmlformats.org/drawingml/2006/main" lang="en-CA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079" y="798944"/>
            <a:ext cx="6811390" cy="3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713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082966" cy="990238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Облачные вычисления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1031631"/>
            <a:ext cx="8861997" cy="3224328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Облачные вычисления позволяют нам хранить личные файлы или создавать резервные копии наших данных на серверах через Интернет.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Доступ к приложениям также возможен через облако.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Позволяет компаниям осуществлять доставку на любое устройство в любой точке мира.</a:t>
            </a:r>
          </a:p>
          <a:p>
            <a:pPr marL="0" indent="0">
              <a:buNone/>
            </a:pPr>
            <a:endParaRPr lang="en-CA" altLang="en-US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Облачные вычисления стали возможны благодаря центрам обработки данных.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dirty="0"/>
              <a:t>Небольшие компании, которые не могут позволить себе собственные центры обработки данных, арендуют серверы и услуги хранения данных у более крупных организаций, работающих в центрах обработки данных в облаке.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41150266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786485" cy="412343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Облачные вычисления </a:t>
            </a:r>
            <a:r xmlns:a="http://schemas.openxmlformats.org/drawingml/2006/main">
              <a:rPr lang="ru" altLang="en-US" sz="1800" dirty="0"/>
              <a:t>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453737"/>
            <a:ext cx="8850813" cy="4440480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dirty="0"/>
              <a:t>Четыре типа облаков:</a:t>
            </a:r>
          </a:p>
          <a:p>
            <a:pPr xmlns:a="http://schemas.openxmlformats.org/drawingml/2006/main" marL="485775" lvl="1" indent="-342900">
              <a:buFont typeface="+mj-lt"/>
              <a:buAutoNum type="arabicParenR"/>
            </a:pPr>
            <a:r xmlns:a="http://schemas.openxmlformats.org/drawingml/2006/main">
              <a:rPr lang="ru" altLang="en-US" sz="1800" dirty="0"/>
              <a:t>Публичные облака </a:t>
            </a:r>
            <a:r xmlns:a="http://schemas.openxmlformats.org/drawingml/2006/main">
              <a:rPr lang="ru" altLang="en-US" sz="1800" dirty="0"/>
              <a:t>: </a:t>
            </a:r>
            <a:r xmlns:a="http://schemas.openxmlformats.org/drawingml/2006/main">
              <a:rPr lang="ru" altLang="en-US" sz="1800" dirty="0"/>
              <a:t>доступны широкой публике по модели оплаты по факту использования или бесплатно.</a:t>
            </a:r>
          </a:p>
          <a:p>
            <a:pPr xmlns:a="http://schemas.openxmlformats.org/drawingml/2006/main" marL="485775" lvl="1" indent="-342900">
              <a:buFont typeface="+mj-lt"/>
              <a:buAutoNum type="arabicParenR"/>
            </a:pPr>
            <a:r xmlns:a="http://schemas.openxmlformats.org/drawingml/2006/main">
              <a:rPr lang="ru" altLang="en-US" sz="1800" dirty="0"/>
              <a:t>Частные облака </a:t>
            </a:r>
            <a:r xmlns:a="http://schemas.openxmlformats.org/drawingml/2006/main">
              <a:rPr lang="ru" altLang="en-US" sz="1800" dirty="0"/>
              <a:t>: </a:t>
            </a:r>
            <a:r xmlns:a="http://schemas.openxmlformats.org/drawingml/2006/main">
              <a:rPr lang="ru" altLang="en-US" sz="1800" dirty="0"/>
              <a:t>предназначены для определенной организации или учреждения, например правительства.</a:t>
            </a:r>
          </a:p>
          <a:p>
            <a:pPr xmlns:a="http://schemas.openxmlformats.org/drawingml/2006/main" marL="485775" lvl="1" indent="-342900">
              <a:buFont typeface="+mj-lt"/>
              <a:buAutoNum type="arabicParenR"/>
            </a:pPr>
            <a:r xmlns:a="http://schemas.openxmlformats.org/drawingml/2006/main">
              <a:rPr lang="ru" altLang="en-US" sz="1800" dirty="0"/>
              <a:t>Гибридные облака </a:t>
            </a:r>
            <a:r xmlns:a="http://schemas.openxmlformats.org/drawingml/2006/main">
              <a:rPr lang="ru" altLang="en-US" sz="1800" dirty="0"/>
              <a:t>: </a:t>
            </a:r>
            <a:r xmlns:a="http://schemas.openxmlformats.org/drawingml/2006/main">
              <a:rPr lang="ru" altLang="en-US" sz="1800" dirty="0"/>
              <a:t>состоят из двух или более типов облаков — например, частично пользовательских, частично публичных.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800" dirty="0"/>
              <a:t>Каждая часть остается отдельным объектом, но обе соединены с использованием одной и той же архитектуры.</a:t>
            </a:r>
          </a:p>
          <a:p>
            <a:pPr xmlns:a="http://schemas.openxmlformats.org/drawingml/2006/main" marL="485775" lvl="1" indent="-342900">
              <a:buFont typeface="+mj-lt"/>
              <a:buAutoNum type="arabicParenR"/>
            </a:pPr>
            <a:r xmlns:a="http://schemas.openxmlformats.org/drawingml/2006/main">
              <a:rPr lang="ru" altLang="en-US" sz="1800" dirty="0"/>
              <a:t>Пользовательские облака </a:t>
            </a:r>
            <a:r xmlns:a="http://schemas.openxmlformats.org/drawingml/2006/main">
              <a:rPr lang="ru" altLang="en-US" sz="1800" dirty="0"/>
              <a:t>:</a:t>
            </a:r>
            <a:endParaRPr xmlns:a="http://schemas.openxmlformats.org/drawingml/2006/main" lang="en-CA" altLang="en-US" sz="1800" dirty="0"/>
          </a:p>
          <a:p>
            <a:pPr xmlns:a="http://schemas.openxmlformats.org/drawingml/2006/main" lvl="2"/>
            <a:r xmlns:a="http://schemas.openxmlformats.org/drawingml/2006/main">
              <a:rPr lang="ru" sz="1800" dirty="0"/>
              <a:t>Создан для удовлетворения потребностей конкретной отрасли, например, здравоохранения или средств массовой информации.</a:t>
            </a:r>
          </a:p>
          <a:p>
            <a:pPr xmlns:a="http://schemas.openxmlformats.org/drawingml/2006/main" lvl="2"/>
            <a:r xmlns:a="http://schemas.openxmlformats.org/drawingml/2006/main">
              <a:rPr lang="ru" sz="1800" dirty="0"/>
              <a:t>Может быть частным или публичным.</a:t>
            </a:r>
            <a:endParaRPr xmlns:a="http://schemas.openxmlformats.org/drawingml/2006/main" lang="en-CA" altLang="en-US" sz="1800" dirty="0"/>
          </a:p>
          <a:p>
            <a:pPr marL="261937" lvl="2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20466046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Технологические тенденции в доме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746853" y="798944"/>
            <a:ext cx="6179433" cy="3912393"/>
          </a:xfrm>
        </p:spPr>
        <p:txBody>
          <a:bodyPr/>
          <a:lstStyle/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Технология «умного дома» — это растущая тенденция, которая позволяет интегрировать технологии в повседневные приборы и взаимодействовать с другими устройствами.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Духовки могут знать, в какое время приготовить для вас еду, сообщая вашему календарю, в какое время вы планируете быть дома.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В настоящее время разрабатывается технология «умного дома» для всех комнат в доме.</a:t>
            </a:r>
            <a:endParaRPr xmlns:a="http://schemas.openxmlformats.org/drawingml/2006/main" lang="en-CA" altLang="en-US" dirty="0"/>
          </a:p>
          <a:p>
            <a:pPr lvl="1"/>
            <a:endParaRPr lang="en-CA" altLang="en-US" sz="2800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798945"/>
            <a:ext cx="2659304" cy="21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0622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520771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Сетевые технологии Powerline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03223" y="130779"/>
            <a:ext cx="3646327" cy="4737312"/>
          </a:xfrm>
        </p:spPr>
        <p:txBody>
          <a:bodyPr/>
          <a:lstStyle/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Сетевое подключение Powerline позволяет подключать устройства к локальной сети там, где кабели передачи данных или беспроводная связь не подходят.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Используя стандартный адаптер Powerline, устройства могут подключаться к локальной сети везде, где есть электрическая розетка, отправляя данные на определенных частотах.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Сетевое соединение Powerline особенно полезно, когда беспроводные точки доступа не могут охватить все устройства в доме.</a:t>
            </a:r>
            <a:endParaRPr xmlns:a="http://schemas.openxmlformats.org/drawingml/2006/main" lang="en-CA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1077049"/>
            <a:ext cx="5354463" cy="28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0623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06156" y="18431"/>
            <a:ext cx="6827056" cy="5106637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4"/>
            <a:ext cx="6295834" cy="437578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Сетевые тенденции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Беспроводной широкополосный доступ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798944"/>
            <a:ext cx="8595982" cy="3528980"/>
          </a:xfrm>
        </p:spPr>
        <p:txBody>
          <a:bodyPr/>
          <a:lstStyle/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altLang="en-US" dirty="0"/>
              <a:t>Помимо DSL и кабельного подключения, для подключения домов и малых предприятий к Интернету используется еще один вариант — беспроводное соединение.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Провайдер услуг беспроводного Интернета (WISP) чаще встречается в сельской местности и представляет собой интернет-провайдера, который подключает абонентов к назначенным точкам доступа или хот-спотам.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Беспроводной широкополосный доступ в Интернет — еще одно решение для дома и малого бизнеса.</a:t>
            </a:r>
          </a:p>
          <a:p>
            <a:pPr xmlns:a="http://schemas.openxmlformats.org/drawingml/2006/main" lvl="3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Использует ту же технологию сотовой связи, что и смартфон.</a:t>
            </a:r>
          </a:p>
          <a:p>
            <a:pPr xmlns:a="http://schemas.openxmlformats.org/drawingml/2006/main" lvl="3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dirty="0"/>
              <a:t>Антенна устанавливается снаружи дома, обеспечивая беспроводное или проводное подключение к домашним устройствам.</a:t>
            </a:r>
          </a:p>
        </p:txBody>
      </p:sp>
    </p:spTree>
    <p:extLst>
      <p:ext uri="{BB962C8B-B14F-4D97-AF65-F5344CB8AC3E}">
        <p14:creationId xmlns:p14="http://schemas.microsoft.com/office/powerpoint/2010/main" val="136661145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70DB8E-03D6-DF5A-C4FF-C2E8CA9F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 xmlns:a="http://schemas.openxmlformats.org/drawingml/2006/main">
              <a:rPr lang="ru" sz="2800" dirty="0"/>
              <a:t>Компьютерная сеть — это система взаимодействующих между собой устройств (узлов, хостов), которые взаимодействуют друг с другом для совместного использования ресурсов, данных и услуг.</a:t>
            </a:r>
            <a:endParaRPr xmlns:a="http://schemas.openxmlformats.org/drawingml/2006/main" lang="ro-RO" sz="2800" dirty="0"/>
          </a:p>
          <a:p>
            <a:r xmlns:a="http://schemas.openxmlformats.org/drawingml/2006/main">
              <a:rPr lang="ru" sz="2800" dirty="0"/>
              <a:t>Эти сети обеспечивают эффективное обеспечение передачи информации между устройствами независимо от физического расстояния между ними.</a:t>
            </a:r>
            <a:endParaRPr xmlns:a="http://schemas.openxmlformats.org/drawingml/2006/main" lang="ro-RO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97022-E073-3614-1495-C164118D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Определение</a:t>
            </a:r>
            <a:r xmlns:a="http://schemas.openxmlformats.org/drawingml/2006/main">
              <a:rPr lang="ru" dirty="0"/>
              <a:t> </a:t>
            </a:r>
            <a:r xmlns:a="http://schemas.openxmlformats.org/drawingml/2006/main">
              <a:rPr lang="ru" dirty="0"/>
              <a:t>понятия</a:t>
            </a:r>
            <a:r xmlns:a="http://schemas.openxmlformats.org/drawingml/2006/main">
              <a:rPr lang="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42638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1.8 Сетевая безопасность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959220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123043" cy="48112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Безопасность сети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Угрозы безопасности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387638" y="522514"/>
            <a:ext cx="5572583" cy="3811173"/>
          </a:xfrm>
        </p:spPr>
        <p:txBody>
          <a:bodyPr/>
          <a:lstStyle/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Сетевая безопасность является неотъемлемой частью сети независимо от ее размера.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Реализуемая сетевая безопасность должна учитывать окружающую среду, обеспечивая при этом защиту данных, но при этом обеспечивая ожидаемое от сети качество обслуживания.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Обеспечение безопасности сети подразумевает использование множества протоколов, технологий, устройств, инструментов и методов для защиты данных и снижения угроз.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Векторы угроз могут быть внешними и внутренними.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64" y="1322722"/>
            <a:ext cx="3041474" cy="18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0089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6914142" cy="479307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Безопасность сети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Угрозы безопасности </a:t>
            </a:r>
            <a:r xmlns:a="http://schemas.openxmlformats.org/drawingml/2006/main">
              <a:rPr lang="ru" altLang="en-US" sz="1600" dirty="0"/>
              <a:t>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544620" y="520700"/>
            <a:ext cx="5409301" cy="4344944"/>
          </a:xfrm>
        </p:spPr>
        <p:txBody>
          <a:bodyPr/>
          <a:lstStyle/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altLang="en-US" sz="1600" dirty="0"/>
              <a:t>Внешние угрозы: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Вирусы, черви и троянские кони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Шпионское и рекламное ПО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Атаки нулевого дня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Атаки субъекта угрозы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Атаки типа «отказ в обслуживании»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Перехват и кража данных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Кража личных данных</a:t>
            </a:r>
          </a:p>
          <a:p>
            <a:pPr lvl="1"/>
            <a:endParaRPr lang="en-CA" altLang="en-US" sz="1600" dirty="0"/>
          </a:p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altLang="en-US" sz="1600" dirty="0"/>
              <a:t>Внутренние угрозы: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потерянные или украденные устройства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случайное злоупотребление со стороны сотрудников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злонамеренные сотрудники</a:t>
            </a:r>
            <a:endParaRPr xmlns:a="http://schemas.openxmlformats.org/drawingml/2006/main"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44" y="1296596"/>
            <a:ext cx="3261913" cy="19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414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1587" y="78376"/>
            <a:ext cx="6591925" cy="520270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Сетевая безопасность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Решения по безопасности.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917690"/>
            <a:ext cx="4410247" cy="3114446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Безопасность должна быть реализована на нескольких уровнях с использованием более чем одного решения безопасности.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Компоненты сетевой безопасности для домашней или малой офисной сети: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На конечных устройствах должно быть установлено антивирусное и антишпионское программное обеспечение.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Фильтрация брандмауэра, используемая для блокировки несанкционированного доступа к сети.</a:t>
            </a:r>
          </a:p>
          <a:p>
            <a:pPr marL="142875" lvl="1" indent="0">
              <a:buNone/>
            </a:pPr>
            <a:endParaRPr lang="en-CA" altLang="en-US" sz="1600" dirty="0"/>
          </a:p>
          <a:p>
            <a:pPr marL="261937" lvl="2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" y="880746"/>
            <a:ext cx="4261427" cy="35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78583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1389" y="137187"/>
            <a:ext cx="7218942" cy="472413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Безопасность сети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Решения по безопасности </a:t>
            </a:r>
            <a:r xmlns:a="http://schemas.openxmlformats.org/drawingml/2006/main">
              <a:rPr lang="ru" altLang="en-US" sz="1600" dirty="0"/>
              <a:t>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11537" y="1032933"/>
            <a:ext cx="4744914" cy="3166997"/>
          </a:xfrm>
        </p:spPr>
        <p:txBody>
          <a:bodyPr/>
          <a:lstStyle/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altLang="en-US" sz="1600" dirty="0"/>
              <a:t>Более крупные сети предъявляют дополнительные требования к безопасности: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Специализированная система брандмауэра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Списки контроля доступа (ACL)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Системы предотвращения вторжений (IPS)</a:t>
            </a:r>
          </a:p>
          <a:p>
            <a:pPr xmlns:a="http://schemas.openxmlformats.org/drawingml/2006/main" lvl="2"/>
            <a:r xmlns:a="http://schemas.openxmlformats.org/drawingml/2006/main">
              <a:rPr lang="ru" altLang="en-US" sz="1600" dirty="0"/>
              <a:t>Виртуальные частные сети (VPN)</a:t>
            </a:r>
          </a:p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sz="1600" dirty="0"/>
              <a:t>Изучение сетевой безопасности начинается с четкого понимания базовой инфраструктуры коммутации и маршрутизации.</a:t>
            </a:r>
            <a:endParaRPr xmlns:a="http://schemas.openxmlformats.org/drawingml/2006/main" lang="en-CA" altLang="en-US" sz="1600" dirty="0"/>
          </a:p>
          <a:p>
            <a:pPr marL="261937" lvl="2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" y="943570"/>
            <a:ext cx="4223989" cy="3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47440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 xmlns:a="http://schemas.openxmlformats.org/drawingml/2006/main"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1.9 ИТ-специалист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095686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766587" y="1007165"/>
            <a:ext cx="7828542" cy="3571392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5573022" cy="462417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IT-профессионал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CCNA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366990"/>
            <a:ext cx="9144001" cy="4776510"/>
          </a:xfrm>
        </p:spPr>
        <p:txBody>
          <a:bodyPr/>
          <a:lstStyle/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dirty="0"/>
              <a:t>Сертификация Cisco Certified Network Associate (CCNA):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демонстрирует, что вы обладаете знаниями в области фундаментальных технологий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гарантирует, что вы будете оставаться на уровне навыков, необходимых для внедрения технологий следующего поколения.</a:t>
            </a:r>
          </a:p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dirty="0"/>
              <a:t>Новый фокус CCNA: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Основы интеллектуальной собственности и вопросы безопасности</a:t>
            </a:r>
          </a:p>
          <a:p>
            <a:pPr xmlns:a="http://schemas.openxmlformats.org/drawingml/2006/main" lvl="2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Беспроводная связь, виртуализация, автоматизация и сетевое программирование.</a:t>
            </a:r>
            <a:r xmlns:a="http://schemas.openxmlformats.org/drawingml/2006/main">
              <a:rPr lang="ru" altLang="en-US" dirty="0"/>
              <a:t> </a:t>
            </a:r>
          </a:p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dirty="0"/>
              <a:t>Новые сертификации </a:t>
            </a:r>
            <a:r xmlns:a="http://schemas.openxmlformats.org/drawingml/2006/main">
              <a:rPr lang="ru" dirty="0" err="1"/>
              <a:t>DevNet </a:t>
            </a:r>
            <a:r xmlns:a="http://schemas.openxmlformats.org/drawingml/2006/main">
              <a:rPr lang="ru" dirty="0"/>
              <a:t>на уровнях младшего специалиста, специалиста и профессионала для подтверждения ваших навыков разработки программного обеспечения.</a:t>
            </a:r>
          </a:p>
          <a:p>
            <a:pPr xmlns:a="http://schemas.openxmlformats.org/drawingml/2006/main" marL="142875" lvl="1" indent="0">
              <a:buNone/>
            </a:pPr>
            <a:r xmlns:a="http://schemas.openxmlformats.org/drawingml/2006/main">
              <a:rPr lang="ru" dirty="0"/>
              <a:t>Сертификация специалиста подтверждает ваши навыки в соответствии с вашей должностной ролью и интересами.</a:t>
            </a:r>
            <a:endParaRPr xmlns:a="http://schemas.openxmlformats.org/drawingml/2006/main" lang="en-CA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265221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556169" cy="926016"/>
          </a:xfrm>
        </p:spPr>
        <p:txBody>
          <a:bodyPr/>
          <a:lstStyle/>
          <a:p>
            <a:r xmlns:a="http://schemas.openxmlformats.org/drawingml/2006/main">
              <a:rPr lang="ru" altLang="en-US" dirty="0"/>
              <a:t>Работа в сфере сетевых технологий </a:t>
            </a:r>
            <a:endParaRPr xmlns:a="http://schemas.openxmlformats.org/drawingml/2006/main" lang="en-CA" altLang="en-US" dirty="0"/>
            <a:r xmlns:a="http://schemas.openxmlformats.org/drawingml/2006/main">
              <a:rPr lang="ru" altLang="en-US" sz="1600" dirty="0"/>
              <a:t>для ИТ-специалистов</a:t>
            </a:r>
            <a:br xmlns:a="http://schemas.openxmlformats.org/drawingml/2006/main">
              <a:rPr lang="en-US" altLang="en-US" dirty="0"/>
            </a:b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66310" y="1238214"/>
            <a:ext cx="5150370" cy="2626311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На </a:t>
            </a:r>
            <a:r xmlns:a="http://schemas.openxmlformats.org/drawingml/2006/main" xmlns:r="http://schemas.openxmlformats.org/officeDocument/2006/relationships">
              <a:rPr lang="ru" dirty="0">
                <a:hlinkClick r:id="rId3"/>
              </a:rPr>
              <a:t>сайте www.netacad.com </a:t>
            </a:r>
            <a:r xmlns:a="http://schemas.openxmlformats.org/drawingml/2006/main">
              <a:rPr lang="ru" dirty="0"/>
              <a:t>вы можете нажать меню «Карьера» и выбрать «Возможности трудоустройства».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Найдите возможности трудоустройства с помощью Talent Bridge Matching Engine.</a:t>
            </a:r>
          </a:p>
          <a:p>
            <a:pPr xmlns:a="http://schemas.openxmlformats.org/drawingml/2006/main" lvl="1"/>
            <a:r xmlns:a="http://schemas.openxmlformats.org/drawingml/2006/main">
              <a:rPr lang="ru" sz="1600" dirty="0"/>
              <a:t>Поиск работы в Cisco, партнеры и дистрибьюторы Cisco ищут студентов и выпускников Сетевой академии Cisco.</a:t>
            </a:r>
            <a:endParaRPr xmlns:a="http://schemas.openxmlformats.org/drawingml/2006/main" lang="en-CA" alt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5" y="1238214"/>
            <a:ext cx="3308686" cy="20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1346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8479523" cy="1022595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ИТ-профессионалов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– исследование возможностей трудоустройства в сфере ИТ и сетей</a:t>
            </a:r>
            <a:endParaRPr xmlns:a="http://schemas.openxmlformats.org/drawingml/2006/main" lang="en-CA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14401"/>
            <a:ext cx="8853286" cy="16573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В этой лабораторной работе вы выполните следующие задачи:</a:t>
            </a:r>
          </a:p>
          <a:p>
            <a:pPr xmlns:a="http://schemas.openxmlformats.org/drawingml/2006/main" lvl="1"/>
            <a:r xmlns:a="http://schemas.openxmlformats.org/drawingml/2006/main">
              <a:rPr lang="ru" dirty="0"/>
              <a:t>Исследуйте возможности трудоустройства</a:t>
            </a:r>
          </a:p>
          <a:p>
            <a:pPr xmlns:a="http://schemas.openxmlformats.org/drawingml/2006/main" lvl="1"/>
            <a:r xmlns:a="http://schemas.openxmlformats.org/drawingml/2006/main">
              <a:rPr lang="ru" dirty="0"/>
              <a:t>Поразмышляйте над исследованиями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1874002778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1.10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0921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1E48970-9722-4D48-A1CA-F1B06B3C3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3237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kern="1200">
                <a:solidFill>
                  <a:schemeClr val="accent4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 xmlns:a="http://schemas.openxmlformats.org/drawingml/2006/main">
              <a:rPr lang="ru" altLang="en-US" sz="1600" dirty="0"/>
              <a:t>Нетворкинг сегодня</a:t>
            </a:r>
            <a:br xmlns:a="http://schemas.openxmlformats.org/drawingml/2006/main">
              <a:rPr lang="en-US" altLang="en-US" dirty="0"/>
            </a:br>
            <a:endParaRPr xmlns:a="http://schemas.openxmlformats.org/drawingml/2006/main" lang="en-US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592921"/>
          </a:xfrm>
        </p:spPr>
        <p:txBody>
          <a:bodyPr/>
          <a:lstStyle/>
          <a:p>
            <a:r xmlns:a="http://schemas.openxmlformats.org/drawingml/2006/main">
              <a:rPr lang="ru" altLang="en-US" dirty="0"/>
              <a:t>Видео – Опыт обучения в сетевой академии Cisco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547847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dirty="0"/>
              <a:t>Сетевая академия Cisco: узнайте, как мы используем технологии, чтобы сделать мир лучше.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30" y="1510517"/>
            <a:ext cx="5263338" cy="30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297576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556169" cy="757551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Практика и тест по модулю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Что я узнал в этом модуле?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576411"/>
          </a:xfrm>
        </p:spPr>
        <p:txBody>
          <a:bodyPr/>
          <a:lstStyle/>
          <a:p>
            <a:pPr xmlns:a="http://schemas.openxmlformats.org/drawingml/2006/main" lvl="2"/>
            <a:r xmlns:a="http://schemas.openxmlformats.org/drawingml/2006/main">
              <a:rPr lang="ru" sz="1600" dirty="0"/>
              <a:t>Благодаря использованию сетей мы связаны как никогда прежде.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Все компьютеры, подключенные к сети и непосредственно участвующие в сетевом взаимодействии, классифицируются как хосты.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Схемы сетей часто используют символы для представления различных устройств и соединений, составляющих сеть.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Схема позволяет легко понять, как устройства подключаются в большой сети.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Два типа сетевых инфраструктур — локальные вычислительные сети (LAN) и глобальные вычислительные сети (WAN).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Интернет-подключения SOHO включают кабельное, DSL, сотовое, спутниковое и коммутируемое подключение.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Бизнес-подключения к Интернету включают выделенную арендованную линию, Metro Ethernet, Business DSL и спутниковое подключение.</a:t>
            </a:r>
            <a:endParaRPr xmlns:a="http://schemas.openxmlformats.org/drawingml/2006/main"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92951178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1"/>
            <a:ext cx="9056451" cy="688258"/>
          </a:xfrm>
        </p:spPr>
        <p:txBody>
          <a:bodyPr/>
          <a:lstStyle/>
          <a:p>
            <a:r xmlns:a="http://schemas.openxmlformats.org/drawingml/2006/main">
              <a:rPr lang="ru" altLang="en-US" sz="1600" dirty="0"/>
              <a:t>Практика и тест по модулю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Что я узнал в этом модуле? (Продолжение)</a:t>
            </a:r>
            <a:endParaRPr xmlns:a="http://schemas.openxmlformats.org/drawingml/2006/main"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549" y="688260"/>
            <a:ext cx="9056451" cy="3891556"/>
          </a:xfrm>
        </p:spPr>
        <p:txBody>
          <a:bodyPr/>
          <a:lstStyle/>
          <a:p>
            <a:pPr xmlns:a="http://schemas.openxmlformats.org/drawingml/2006/main" lvl="2"/>
            <a:r xmlns:a="http://schemas.openxmlformats.org/drawingml/2006/main">
              <a:rPr lang="ru" sz="1600" dirty="0"/>
              <a:t>Сетевая архитектура относится к технологиям, которые поддерживают инфраструктуру, а также запрограммированным службам и правилам или протоколам, которые перемещают данные по сети.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Существует четыре основные характеристики сетевой архитектуры: отказоустойчивость, масштабируемость, качество обслуживания (QoS) и безопасность.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Последние сетевые тенденции, которые влияют на организации и потребителей: использование собственных устройств (BYOD), онлайн-сотрудничество, видеосвязь и облачные вычисления.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Существует несколько распространенных внешних и внутренних угроз для сетей.</a:t>
            </a:r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В более крупных сетях и корпоративных сетях используются антивирусные и антишпионские программы, а также фильтрация с помощью брандмауэров, но у них также есть и другие требования к безопасности: выделенные системы брандмауэров, списки контроля доступа (ACL), системы предотвращения вторжений (IPS) и виртуальные частные сети (VPN).</a:t>
            </a:r>
            <a:endParaRPr xmlns:a="http://schemas.openxmlformats.org/drawingml/2006/main" lang="en-US" sz="1600" b="1" dirty="0"/>
          </a:p>
          <a:p>
            <a:pPr xmlns:a="http://schemas.openxmlformats.org/drawingml/2006/main" lvl="2"/>
            <a:r xmlns:a="http://schemas.openxmlformats.org/drawingml/2006/main">
              <a:rPr lang="ru" sz="1600" dirty="0"/>
              <a:t>Сертификация Cisco Certified Network Associate (CCNA) подтверждает ваши знания базовых технологий.</a:t>
            </a:r>
            <a:endParaRPr xmlns:a="http://schemas.openxmlformats.org/drawingml/2006/main" lang="en-CA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45255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sz="1400" dirty="0">
                <a:latin typeface="Arial" charset="0"/>
              </a:rPr>
              <a:t>Модуль 1.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44463" y="798513"/>
          <a:ext cx="8853486" cy="3926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Обмен файлами </a:t>
                      </a:r>
                      <a:r xmlns:a="http://schemas.openxmlformats.org/drawingml/2006/main">
                        <a:rPr lang="ru" b="0" dirty="0">
                          <a:solidFill>
                            <a:schemeClr val="tx1"/>
                          </a:solidFill>
                          <a:latin typeface="+mn-lt"/>
                        </a:rPr>
                        <a:t>по одноранговой сети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Малый офис/домашний офис или SOHO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Средняя и большая сеть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Сервер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Клиент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Одноранговая сеть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Конечное устройство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Промежуточное устройство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Середина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Сетевая интерфейсная карта (NIC)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Физический порт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Интерфейс</a:t>
                      </a:r>
                    </a:p>
                    <a:p>
                      <a:pPr xmlns:a="http://schemas.openxmlformats.org/drawingml/2006/main"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Физическая топологическая схема</a:t>
                      </a:r>
                      <a:endParaRPr xmlns:a="http://schemas.openxmlformats.org/drawingml/2006/main"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Логическая топологическая схема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Локальная вычислительная сеть (ЛВС)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Глобальная вычислительная сеть (WAN)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Интранет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Экстранет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 </a:t>
                      </a: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провайдер (ISP)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Конвергентные сети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Сетевая архитектура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Отказоустойчивая сеть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Сеть с коммутацией пакетов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Сеть с коммутацией каналов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Масштабируемая сеть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обслуживания ( </a:t>
                      </a:r>
                      <a:r xmlns:a="http://schemas.openxmlformats.org/drawingml/2006/main">
                        <a:rPr lang="ru" sz="1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Qos </a:t>
                      </a: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xmlns:a="http://schemas.openxmlformats.org/drawingml/2006/main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Пропускная способность сети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Принеси </a:t>
                      </a: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свое устройство (BYOD)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Облачные вычисления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Частные облака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Гибридные облака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Публичные облака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Пользовательские облака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 обработки данных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умного дома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Сетевое соединение Powerline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Поставщик услуг беспроводного Интернета (WISP)</a:t>
                      </a:r>
                    </a:p>
                    <a:p>
                      <a:pPr xmlns:a="http://schemas.openxmlformats.org/drawingml/2006/main"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Сетевая архитектура</a:t>
                      </a:r>
                      <a:endParaRPr xmlns:a="http://schemas.openxmlformats.org/drawingml/2006/main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7809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Нетворкинг сегодня </a:t>
            </a:r>
            <a:br xmlns:a="http://schemas.openxmlformats.org/drawingml/2006/main">
              <a:rPr lang="en-US" altLang="en-US" dirty="0"/>
            </a:br>
            <a:r xmlns:a="http://schemas.openxmlformats.org/drawingml/2006/main">
              <a:rPr lang="ru" altLang="en-US" dirty="0"/>
              <a:t>без границ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8853286" cy="1166043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Мир без границ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Глобальные сообщества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/>
              <a:t>Человеческая сеть</a:t>
            </a:r>
            <a:endParaRPr xmlns:a="http://schemas.openxmlformats.org/drawingml/2006/main"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33" y="2167140"/>
            <a:ext cx="6229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1.2 Сетевые компоненты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altLang="en-US" sz="1600" dirty="0"/>
              <a:t>   </a:t>
            </a:r>
            <a:r xmlns:a="http://schemas.openxmlformats.org/drawingml/2006/main">
              <a:rPr lang="ru" altLang="en-US" sz="1600" dirty="0"/>
              <a:t>Сетевые компоненты </a:t>
            </a:r>
            <a:r xmlns:a="http://schemas.openxmlformats.org/drawingml/2006/main">
              <a:rPr lang="ru" altLang="en-US" sz="1600" dirty="0"/>
              <a:t>. </a:t>
            </a:r>
            <a:r xmlns:a="http://schemas.openxmlformats.org/drawingml/2006/main">
              <a:rPr lang="ru" altLang="en-US" dirty="0"/>
              <a:t>Роли хоста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4" y="294067"/>
            <a:ext cx="3555867" cy="4808040"/>
          </a:xfrm>
        </p:spPr>
        <p:txBody>
          <a:bodyPr/>
          <a:lstStyle/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dirty="0"/>
              <a:t>Каждый компьютер в сети называется хостом или конечным устройством.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b="1" i="1" dirty="0"/>
              <a:t>Серверы — это компьютеры, которые предоставляют информацию конечным устройствам </a:t>
            </a:r>
            <a:r xmlns:a="http://schemas.openxmlformats.org/drawingml/2006/main">
              <a:rPr lang="ru" altLang="en-US" sz="1600" dirty="0"/>
              <a:t>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почтовые серверы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веб-серверы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файловый сервер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en-US" sz="1600" b="1" i="1" dirty="0"/>
              <a:t>Клиенты — это компьютеры, которые отправляют запросы на серверы для получения информации </a:t>
            </a:r>
            <a:r xmlns:a="http://schemas.openxmlformats.org/drawingml/2006/main">
              <a:rPr lang="ru" altLang="en-US" sz="1600" dirty="0"/>
              <a:t>:</a:t>
            </a:r>
          </a:p>
          <a:p>
            <a:pPr xmlns:a="http://schemas.openxmlformats.org/drawingml/2006/main" lvl="1">
              <a:buFont typeface="Arial" panose="020B0604020202020204" pitchFamily="34" charset="0"/>
              <a:buChar char="•"/>
            </a:pPr>
            <a:r xmlns:a="http://schemas.openxmlformats.org/drawingml/2006/main">
              <a:rPr lang="ru" altLang="en-US" sz="1600" dirty="0"/>
              <a:t>веб-страница с веб-сервера</a:t>
            </a:r>
          </a:p>
          <a:p>
            <a:pPr xmlns:a="http://schemas.openxmlformats.org/drawingml/2006/main" lvl="1"/>
            <a:r xmlns:a="http://schemas.openxmlformats.org/drawingml/2006/main">
              <a:rPr lang="ru" altLang="en-US" sz="1600" dirty="0"/>
              <a:t>электронное письмо с электронной почты</a:t>
            </a:r>
            <a:r xmlns:a="http://schemas.openxmlformats.org/drawingml/2006/main">
              <a:rPr lang="ru" altLang="en-US" sz="1600" dirty="0"/>
              <a:t> </a:t>
            </a:r>
            <a:r xmlns:a="http://schemas.openxmlformats.org/drawingml/2006/main">
              <a:rPr lang="ru" altLang="en-US" sz="1600" dirty="0"/>
              <a:t>сервер</a:t>
            </a:r>
          </a:p>
          <a:p>
            <a:pPr xmlns:a="http://schemas.openxmlformats.org/drawingml/2006/main" marL="0" indent="0">
              <a:buNone/>
            </a:pPr>
            <a:r xmlns:a="http://schemas.openxmlformats.org/drawingml/2006/main">
              <a:rPr lang="ru" altLang="ja-JP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58333"/>
              </p:ext>
            </p:extLst>
          </p:nvPr>
        </p:nvGraphicFramePr>
        <p:xfrm>
          <a:off x="3699932" y="2370667"/>
          <a:ext cx="5300003" cy="240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1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Тип сервера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16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Электронная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сервере электронной почты работает программное обеспечение сервера электронной почты.</a:t>
                      </a:r>
                    </a:p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Клиенты используют</a:t>
                      </a:r>
                      <a:r xmlns:a="http://schemas.openxmlformats.org/drawingml/2006/main">
                        <a:rPr lang="ru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клиентское программное обеспечение для доступа к электронной почте.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23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Веб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Веб-сервер запускает программное обеспечение веб-сервера.</a:t>
                      </a:r>
                    </a:p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Клиенты используют программное обеспечение браузера для доступа к веб-страницам.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77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Файл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Файловый сервер хранит корпоративные и пользовательские файлы.</a:t>
                      </a:r>
                    </a:p>
                    <a:p>
                      <a:r xmlns:a="http://schemas.openxmlformats.org/drawingml/2006/main">
                        <a:rPr lang="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Клиентские устройства получают доступ к этим файлам.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745" y="1007532"/>
            <a:ext cx="4680156" cy="1062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1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16337</TotalTime>
  <Words>4419</Words>
  <Application>Microsoft Office PowerPoint</Application>
  <PresentationFormat>On-screen Show (16:9)</PresentationFormat>
  <Paragraphs>679</Paragraphs>
  <Slides>63</Slides>
  <Notes>61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CiscoSans</vt:lpstr>
      <vt:lpstr>CiscoSans ExtraLight</vt:lpstr>
      <vt:lpstr>Consolas</vt:lpstr>
      <vt:lpstr>Wingdings</vt:lpstr>
      <vt:lpstr>Default Theme</vt:lpstr>
      <vt:lpstr>1_Default Theme</vt:lpstr>
      <vt:lpstr>Module 1: Networking Today</vt:lpstr>
      <vt:lpstr>Module Objectives</vt:lpstr>
      <vt:lpstr>1.1 Networks Affect Our Lives</vt:lpstr>
      <vt:lpstr>PowerPoint Presentation</vt:lpstr>
      <vt:lpstr>Определение понятия </vt:lpstr>
      <vt:lpstr>Video – The Cisco Networking Academy Learning Experience</vt:lpstr>
      <vt:lpstr>Networking Today No Boundaries</vt:lpstr>
      <vt:lpstr>1.2 Network Components</vt:lpstr>
      <vt:lpstr>   Network Components. Host Roles</vt:lpstr>
      <vt:lpstr>Network Components Peer-to-Peer</vt:lpstr>
      <vt:lpstr>Network Components End Devices</vt:lpstr>
      <vt:lpstr>Network Components Intermediary Network Devices</vt:lpstr>
      <vt:lpstr>Network Components Network Media</vt:lpstr>
      <vt:lpstr>1.3 Network Representations and Topologies</vt:lpstr>
      <vt:lpstr>Network Representations and Topologies Network Representations</vt:lpstr>
      <vt:lpstr>Network Representations and Topologies. Topology Diagrams</vt:lpstr>
      <vt:lpstr>1.4 Common Types of Networks</vt:lpstr>
      <vt:lpstr>Common Types of Networks. Networks of Many Sizes</vt:lpstr>
      <vt:lpstr>Common Types of Networks. LANs and WANs</vt:lpstr>
      <vt:lpstr>Common Types of Networks. LANs and WANs (cont.)</vt:lpstr>
      <vt:lpstr>Common Types of Networks The Internet</vt:lpstr>
      <vt:lpstr>Common Types of Networks Intranets and Extranets</vt:lpstr>
      <vt:lpstr>1.5 Internet Connections</vt:lpstr>
      <vt:lpstr>Internet Connections. Internet Access Technologies</vt:lpstr>
      <vt:lpstr>Internet Connections Home and Small Office Internet Connections</vt:lpstr>
      <vt:lpstr>Internet Connections Businesses Internet Connections</vt:lpstr>
      <vt:lpstr>Internet Connections. The Converging Network</vt:lpstr>
      <vt:lpstr>Internet Connections. The Converging Network (Cont.)</vt:lpstr>
      <vt:lpstr>PowerPoint Presentation</vt:lpstr>
      <vt:lpstr>Internet Connections Video – Download and Install Packet Tracer</vt:lpstr>
      <vt:lpstr>Internet Connections Video – Getting Started in Cisco Packet Tracer</vt:lpstr>
      <vt:lpstr>Internet Connections Packet Tracer – Network Representation</vt:lpstr>
      <vt:lpstr>1.6 Reliable Networks</vt:lpstr>
      <vt:lpstr>Reliable Network. Network Architecture</vt:lpstr>
      <vt:lpstr>Reliable Network. Fault Tolerance</vt:lpstr>
      <vt:lpstr>Reliable Network. Scalability</vt:lpstr>
      <vt:lpstr>Reliable Network. Quality of Service</vt:lpstr>
      <vt:lpstr>Reliable Network Network Security</vt:lpstr>
      <vt:lpstr>1.7 Network Trends</vt:lpstr>
      <vt:lpstr>Network Trends. Recent Trends</vt:lpstr>
      <vt:lpstr>Network Trends. Bring Your Own Device</vt:lpstr>
      <vt:lpstr>Network Trends. Online Collaboration</vt:lpstr>
      <vt:lpstr>Network Trends. Video Communication</vt:lpstr>
      <vt:lpstr>Network Trends Video – Cisco WebEx for Huddles</vt:lpstr>
      <vt:lpstr>Network Trends Cloud Computing</vt:lpstr>
      <vt:lpstr>Network Trends. Cloud Computing (Cont.)</vt:lpstr>
      <vt:lpstr>Network Trends Technology Trends in the Home</vt:lpstr>
      <vt:lpstr>Network Trends. Powerline Networking</vt:lpstr>
      <vt:lpstr>Network Trends. Wireless Broadband</vt:lpstr>
      <vt:lpstr>1.8 Network Security</vt:lpstr>
      <vt:lpstr>Network Security. Security Threats</vt:lpstr>
      <vt:lpstr>Network Security. Security Threats (Cont.)</vt:lpstr>
      <vt:lpstr>Network Security. Security Solutions</vt:lpstr>
      <vt:lpstr>Network Security. Security Solutions (Cont.)</vt:lpstr>
      <vt:lpstr>1.9 The IT Professional</vt:lpstr>
      <vt:lpstr>The IT Professional. CCNA</vt:lpstr>
      <vt:lpstr>The IT Professional Networking Jobs</vt:lpstr>
      <vt:lpstr>The IT Professional Lab – Researching IT and Networking Job Opportunities </vt:lpstr>
      <vt:lpstr>1.10 Module Practice and Quiz </vt:lpstr>
      <vt:lpstr>Module Practice and Quiz What did I learn in this module?</vt:lpstr>
      <vt:lpstr>Module Practice and Quiz What did I learn in this module? (Cont.)</vt:lpstr>
      <vt:lpstr>Module 1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Ion Ganea</cp:lastModifiedBy>
  <cp:revision>849</cp:revision>
  <dcterms:created xsi:type="dcterms:W3CDTF">2016-08-22T22:27:36Z</dcterms:created>
  <dcterms:modified xsi:type="dcterms:W3CDTF">2025-02-09T14:10:06Z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