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74"/>
  </p:notesMasterIdLst>
  <p:handoutMasterIdLst>
    <p:handoutMasterId r:id="rId75"/>
  </p:handoutMasterIdLst>
  <p:sldIdLst>
    <p:sldId id="500" r:id="rId3"/>
    <p:sldId id="845" r:id="rId4"/>
    <p:sldId id="846" r:id="rId5"/>
    <p:sldId id="850" r:id="rId6"/>
    <p:sldId id="541" r:id="rId7"/>
    <p:sldId id="847" r:id="rId8"/>
    <p:sldId id="736" r:id="rId9"/>
    <p:sldId id="840" r:id="rId10"/>
    <p:sldId id="841" r:id="rId11"/>
    <p:sldId id="802" r:id="rId12"/>
    <p:sldId id="803" r:id="rId13"/>
    <p:sldId id="804" r:id="rId14"/>
    <p:sldId id="805" r:id="rId15"/>
    <p:sldId id="809" r:id="rId16"/>
    <p:sldId id="810" r:id="rId17"/>
    <p:sldId id="843" r:id="rId18"/>
    <p:sldId id="849" r:id="rId19"/>
    <p:sldId id="812" r:id="rId20"/>
    <p:sldId id="813" r:id="rId21"/>
    <p:sldId id="814" r:id="rId22"/>
    <p:sldId id="815" r:id="rId23"/>
    <p:sldId id="816" r:id="rId24"/>
    <p:sldId id="817" r:id="rId25"/>
    <p:sldId id="819" r:id="rId26"/>
    <p:sldId id="820" r:id="rId27"/>
    <p:sldId id="821" r:id="rId28"/>
    <p:sldId id="822" r:id="rId29"/>
    <p:sldId id="844" r:id="rId30"/>
    <p:sldId id="826" r:id="rId31"/>
    <p:sldId id="827" r:id="rId32"/>
    <p:sldId id="828" r:id="rId33"/>
    <p:sldId id="829" r:id="rId34"/>
    <p:sldId id="830" r:id="rId35"/>
    <p:sldId id="831" r:id="rId36"/>
    <p:sldId id="833" r:id="rId37"/>
    <p:sldId id="834" r:id="rId38"/>
    <p:sldId id="835" r:id="rId39"/>
    <p:sldId id="836" r:id="rId40"/>
    <p:sldId id="848" r:id="rId41"/>
    <p:sldId id="839" r:id="rId42"/>
    <p:sldId id="776" r:id="rId43"/>
    <p:sldId id="777" r:id="rId44"/>
    <p:sldId id="778" r:id="rId45"/>
    <p:sldId id="711" r:id="rId46"/>
    <p:sldId id="779" r:id="rId47"/>
    <p:sldId id="781" r:id="rId48"/>
    <p:sldId id="742" r:id="rId49"/>
    <p:sldId id="782" r:id="rId50"/>
    <p:sldId id="851" r:id="rId51"/>
    <p:sldId id="744" r:id="rId52"/>
    <p:sldId id="783" r:id="rId53"/>
    <p:sldId id="784" r:id="rId54"/>
    <p:sldId id="785" r:id="rId55"/>
    <p:sldId id="787" r:id="rId56"/>
    <p:sldId id="788" r:id="rId57"/>
    <p:sldId id="789" r:id="rId58"/>
    <p:sldId id="790" r:id="rId59"/>
    <p:sldId id="791" r:id="rId60"/>
    <p:sldId id="792" r:id="rId61"/>
    <p:sldId id="794" r:id="rId62"/>
    <p:sldId id="795" r:id="rId63"/>
    <p:sldId id="796" r:id="rId64"/>
    <p:sldId id="797" r:id="rId65"/>
    <p:sldId id="798" r:id="rId66"/>
    <p:sldId id="799" r:id="rId67"/>
    <p:sldId id="800" r:id="rId68"/>
    <p:sldId id="801" r:id="rId69"/>
    <p:sldId id="724" r:id="rId70"/>
    <p:sldId id="852" r:id="rId71"/>
    <p:sldId id="853" r:id="rId72"/>
    <p:sldId id="681" r:id="rId73"/>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7F"/>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58" autoAdjust="0"/>
    <p:restoredTop sz="94660"/>
  </p:normalViewPr>
  <p:slideViewPr>
    <p:cSldViewPr snapToGrid="0">
      <p:cViewPr varScale="1">
        <p:scale>
          <a:sx n="88" d="100"/>
          <a:sy n="88" d="100"/>
        </p:scale>
        <p:origin x="-1344" y="-10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Lst>
  </p:outlineViewPr>
  <p:notesTextViewPr>
    <p:cViewPr>
      <p:scale>
        <a:sx n="100" d="100"/>
        <a:sy n="100" d="100"/>
      </p:scale>
      <p:origin x="0" y="0"/>
    </p:cViewPr>
  </p:notesTextViewPr>
  <p:sorterViewPr>
    <p:cViewPr>
      <p:scale>
        <a:sx n="100" d="100"/>
        <a:sy n="100" d="100"/>
      </p:scale>
      <p:origin x="0" y="440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_rels/viewProps.xml.rels><?xml version="1.0" encoding="UTF-8" standalone="yes"?>
<Relationships xmlns="http://schemas.openxmlformats.org/package/2006/relationships"><Relationship Id="rId13" Type="http://schemas.openxmlformats.org/officeDocument/2006/relationships/slide" Target="slides/slide20.xml"/><Relationship Id="rId18" Type="http://schemas.openxmlformats.org/officeDocument/2006/relationships/slide" Target="slides/slide25.xml"/><Relationship Id="rId26" Type="http://schemas.openxmlformats.org/officeDocument/2006/relationships/slide" Target="slides/slide33.xml"/><Relationship Id="rId39" Type="http://schemas.openxmlformats.org/officeDocument/2006/relationships/slide" Target="slides/slide47.xml"/><Relationship Id="rId21" Type="http://schemas.openxmlformats.org/officeDocument/2006/relationships/slide" Target="slides/slide28.xml"/><Relationship Id="rId34" Type="http://schemas.openxmlformats.org/officeDocument/2006/relationships/slide" Target="slides/slide42.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58.xml"/><Relationship Id="rId55" Type="http://schemas.openxmlformats.org/officeDocument/2006/relationships/slide" Target="slides/slide63.xml"/><Relationship Id="rId7" Type="http://schemas.openxmlformats.org/officeDocument/2006/relationships/slide" Target="slides/slide13.xml"/><Relationship Id="rId2" Type="http://schemas.openxmlformats.org/officeDocument/2006/relationships/slide" Target="slides/slide8.xml"/><Relationship Id="rId16" Type="http://schemas.openxmlformats.org/officeDocument/2006/relationships/slide" Target="slides/slide23.xml"/><Relationship Id="rId20" Type="http://schemas.openxmlformats.org/officeDocument/2006/relationships/slide" Target="slides/slide27.xml"/><Relationship Id="rId29" Type="http://schemas.openxmlformats.org/officeDocument/2006/relationships/slide" Target="slides/slide36.xml"/><Relationship Id="rId41" Type="http://schemas.openxmlformats.org/officeDocument/2006/relationships/slide" Target="slides/slide49.xml"/><Relationship Id="rId54" Type="http://schemas.openxmlformats.org/officeDocument/2006/relationships/slide" Target="slides/slide62.xml"/><Relationship Id="rId62" Type="http://schemas.openxmlformats.org/officeDocument/2006/relationships/slide" Target="slides/slide70.xml"/><Relationship Id="rId1" Type="http://schemas.openxmlformats.org/officeDocument/2006/relationships/slide" Target="slides/slide7.xml"/><Relationship Id="rId6" Type="http://schemas.openxmlformats.org/officeDocument/2006/relationships/slide" Target="slides/slide12.xml"/><Relationship Id="rId11" Type="http://schemas.openxmlformats.org/officeDocument/2006/relationships/slide" Target="slides/slide18.xml"/><Relationship Id="rId24" Type="http://schemas.openxmlformats.org/officeDocument/2006/relationships/slide" Target="slides/slide31.xml"/><Relationship Id="rId32" Type="http://schemas.openxmlformats.org/officeDocument/2006/relationships/slide" Target="slides/slide40.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3" Type="http://schemas.openxmlformats.org/officeDocument/2006/relationships/slide" Target="slides/slide61.xml"/><Relationship Id="rId58" Type="http://schemas.openxmlformats.org/officeDocument/2006/relationships/slide" Target="slides/slide66.xml"/><Relationship Id="rId5" Type="http://schemas.openxmlformats.org/officeDocument/2006/relationships/slide" Target="slides/slide11.xml"/><Relationship Id="rId15" Type="http://schemas.openxmlformats.org/officeDocument/2006/relationships/slide" Target="slides/slide22.xml"/><Relationship Id="rId23" Type="http://schemas.openxmlformats.org/officeDocument/2006/relationships/slide" Target="slides/slide30.xml"/><Relationship Id="rId28" Type="http://schemas.openxmlformats.org/officeDocument/2006/relationships/slide" Target="slides/slide35.xml"/><Relationship Id="rId36" Type="http://schemas.openxmlformats.org/officeDocument/2006/relationships/slide" Target="slides/slide44.xml"/><Relationship Id="rId49" Type="http://schemas.openxmlformats.org/officeDocument/2006/relationships/slide" Target="slides/slide57.xml"/><Relationship Id="rId57" Type="http://schemas.openxmlformats.org/officeDocument/2006/relationships/slide" Target="slides/slide65.xml"/><Relationship Id="rId61" Type="http://schemas.openxmlformats.org/officeDocument/2006/relationships/slide" Target="slides/slide69.xml"/><Relationship Id="rId10" Type="http://schemas.openxmlformats.org/officeDocument/2006/relationships/slide" Target="slides/slide16.xml"/><Relationship Id="rId19" Type="http://schemas.openxmlformats.org/officeDocument/2006/relationships/slide" Target="slides/slide26.xml"/><Relationship Id="rId31" Type="http://schemas.openxmlformats.org/officeDocument/2006/relationships/slide" Target="slides/slide38.xml"/><Relationship Id="rId44" Type="http://schemas.openxmlformats.org/officeDocument/2006/relationships/slide" Target="slides/slide52.xml"/><Relationship Id="rId52" Type="http://schemas.openxmlformats.org/officeDocument/2006/relationships/slide" Target="slides/slide60.xml"/><Relationship Id="rId60" Type="http://schemas.openxmlformats.org/officeDocument/2006/relationships/slide" Target="slides/slide68.xml"/><Relationship Id="rId4" Type="http://schemas.openxmlformats.org/officeDocument/2006/relationships/slide" Target="slides/slide10.xml"/><Relationship Id="rId9" Type="http://schemas.openxmlformats.org/officeDocument/2006/relationships/slide" Target="slides/slide15.xml"/><Relationship Id="rId14" Type="http://schemas.openxmlformats.org/officeDocument/2006/relationships/slide" Target="slides/slide21.xml"/><Relationship Id="rId22" Type="http://schemas.openxmlformats.org/officeDocument/2006/relationships/slide" Target="slides/slide29.xml"/><Relationship Id="rId27" Type="http://schemas.openxmlformats.org/officeDocument/2006/relationships/slide" Target="slides/slide34.xml"/><Relationship Id="rId30" Type="http://schemas.openxmlformats.org/officeDocument/2006/relationships/slide" Target="slides/slide37.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6.xml"/><Relationship Id="rId56" Type="http://schemas.openxmlformats.org/officeDocument/2006/relationships/slide" Target="slides/slide64.xml"/><Relationship Id="rId8" Type="http://schemas.openxmlformats.org/officeDocument/2006/relationships/slide" Target="slides/slide14.xml"/><Relationship Id="rId51" Type="http://schemas.openxmlformats.org/officeDocument/2006/relationships/slide" Target="slides/slide59.xml"/><Relationship Id="rId3" Type="http://schemas.openxmlformats.org/officeDocument/2006/relationships/slide" Target="slides/slide9.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2.xml"/><Relationship Id="rId33" Type="http://schemas.openxmlformats.org/officeDocument/2006/relationships/slide" Target="slides/slide41.xml"/><Relationship Id="rId38" Type="http://schemas.openxmlformats.org/officeDocument/2006/relationships/slide" Target="slides/slide46.xml"/><Relationship Id="rId46" Type="http://schemas.openxmlformats.org/officeDocument/2006/relationships/slide" Target="slides/slide54.xml"/><Relationship Id="rId59" Type="http://schemas.openxmlformats.org/officeDocument/2006/relationships/slide" Target="slides/slide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79EAC28B-92CB-4B44-B753-05B9E5D082F2}" type="slidenum">
              <a:rPr lang="en-US" sz="800"/>
              <a:pPr algn="r" defTabSz="903288">
                <a:lnSpc>
                  <a:spcPct val="100000"/>
                </a:lnSpc>
              </a:pPr>
              <a:t>‹#›</a:t>
            </a:fld>
            <a:endParaRPr lang="en-US" sz="800"/>
          </a:p>
        </p:txBody>
      </p:sp>
    </p:spTree>
    <p:extLst>
      <p:ext uri="{BB962C8B-B14F-4D97-AF65-F5344CB8AC3E}">
        <p14:creationId xmlns:p14="http://schemas.microsoft.com/office/powerpoint/2010/main" val="302021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cs typeface="+mn-cs"/>
              </a:defRPr>
            </a:lvl1pPr>
          </a:lstStyle>
          <a:p>
            <a:pPr>
              <a:defRPr/>
            </a:pPr>
            <a:fld id="{28532F71-2340-EB42-9513-093D0C3453BD}"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95551890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DBBBD8A-C9CC-264C-B4D8-6B06AE76CB1F}"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Introduction to Networks</a:t>
            </a:r>
          </a:p>
          <a:p>
            <a:pPr>
              <a:buFontTx/>
              <a:buNone/>
            </a:pPr>
            <a:r>
              <a:rPr lang="en-US" sz="1300" b="0" dirty="0"/>
              <a:t>Chapter 4: Network Access</a:t>
            </a:r>
            <a:endParaRPr lang="en-GB"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ED54CAE-7FCF-B34D-A03E-34C5889278FF}" type="slidenum">
              <a:rPr lang="en-US" sz="800"/>
              <a:pPr/>
              <a:t>10</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4.1.2.1 The Physical Layer</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A05290F-53BA-6D42-856A-F196132C5704}" type="slidenum">
              <a:rPr lang="en-US" sz="800"/>
              <a:pPr/>
              <a:t>11</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4.1.2.2 Physical Layer Media</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0344EEA-D7FC-894C-8F53-151855703CA9}"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4.1.2.3 Physical Layer Standards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B381AB3-5F6F-DD4C-9216-6332A3EB721E}" type="slidenum">
              <a:rPr lang="en-US" sz="800"/>
              <a:pPr/>
              <a:t>13</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4.1.3.1 Physical Layer Fundamental Principles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210F313-F4E8-6A4B-82FA-A32BA21FFF05}" type="slidenum">
              <a:rPr lang="en-US" sz="800"/>
              <a:pPr/>
              <a:t>14</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de-DE" sz="1200" kern="1200" dirty="0" smtClean="0">
                <a:solidFill>
                  <a:schemeClr val="tx1"/>
                </a:solidFill>
                <a:latin typeface="Arial" charset="0"/>
                <a:ea typeface="ＭＳ Ｐゴシック" charset="0"/>
                <a:cs typeface="ＭＳ Ｐゴシック" charset="0"/>
              </a:rPr>
              <a:t>4.1.3.2 </a:t>
            </a:r>
            <a:r>
              <a:rPr lang="de-DE" sz="1200" kern="1200" dirty="0" err="1" smtClean="0">
                <a:solidFill>
                  <a:schemeClr val="tx1"/>
                </a:solidFill>
                <a:latin typeface="Arial" charset="0"/>
                <a:ea typeface="ＭＳ Ｐゴシック" charset="0"/>
                <a:cs typeface="ＭＳ Ｐゴシック" charset="0"/>
              </a:rPr>
              <a:t>Bandwidth</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A37E62-235D-9D4B-BA21-5D843E892E68}" type="slidenum">
              <a:rPr lang="en-US" sz="800"/>
              <a:pPr/>
              <a:t>15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4.1.3.3 Throughput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2E8C8EF-AB27-8045-BAED-94DB5D327CE4}" type="slidenum">
              <a:rPr lang="en-US" sz="800"/>
              <a:pPr/>
              <a:t>16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4.1.3.4 Types of Physical Media</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4: Network Access</a:t>
            </a:r>
            <a:endParaRPr lang="en-GB"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D9F4CF-4F3A-0B42-BB1D-87C3ABEF04F0}" type="slidenum">
              <a:rPr lang="en-US" sz="800"/>
              <a:pPr/>
              <a:t>18</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4.2.1.1 Characteristics of Copper Media</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EEEA480-DDBC-B24B-B297-53850FFE8CDA}" type="slidenum">
              <a:rPr lang="en-US" sz="800"/>
              <a:pPr/>
              <a:t>19</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4.2.1.2 Copper Media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Chapter 4 Objectives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4D3876E-1F29-294F-92F0-DEC52E9FEE40}" type="slidenum">
              <a:rPr lang="en-US" sz="800"/>
              <a:pPr/>
              <a:t>20</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4.2.1.3 Unshielded Twisted-Pair Cable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24FE4DF-3F20-6F41-96E9-F1A13FD97B01}" type="slidenum">
              <a:rPr lang="en-US" sz="800"/>
              <a:pPr/>
              <a:t>21</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4.2.1.4 Shielded Twisted-Pair (STP) Cable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12385AF-EAFB-8E4F-A77F-44521047E246}" type="slidenum">
              <a:rPr lang="en-US" sz="800"/>
              <a:pPr/>
              <a:t>22</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4.2.1.5 Coaxial Cable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6FB658C-0A90-344C-930C-8ABA7AD3AE52}" type="slidenum">
              <a:rPr lang="en-US" sz="800"/>
              <a:pPr/>
              <a:t>23</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4.2.1.6 Copper Media Safety</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533B62B-18AF-5A48-821C-DEFD2253D687}" type="slidenum">
              <a:rPr lang="en-US" sz="800"/>
              <a:pPr/>
              <a:t>24</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4.2.2.1 Properties of UTP Cabling</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D93AB92-C148-464E-B0A8-3F97C7B14B6A}" type="slidenum">
              <a:rPr lang="en-US" sz="800"/>
              <a:pPr/>
              <a:t>25</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4.2.2.2 UTP Cabling Standards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7838482-5E28-5C41-AF41-AC7DF616257D}" type="slidenum">
              <a:rPr lang="en-US" sz="800"/>
              <a:pPr/>
              <a:t>26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4.2.2.3 UTP Connectors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89D6575-7334-AB41-9EB7-347D4CBA8B95}" type="slidenum">
              <a:rPr lang="en-US" sz="800"/>
              <a:pPr/>
              <a:t>27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4.2.2.4 Types of UTP Cable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DFDF4C2-E35E-F249-8774-BC342908B466}" type="slidenum">
              <a:rPr lang="en-US" sz="800"/>
              <a:pPr/>
              <a:t>28</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4.2.2.5 Testing UTP Cables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1071B5C-05E3-944B-BB93-6BA0E3AF0F21}"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4.2.3.1 Properties of Fiber Optic Cabling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Chapter 4 Objectives (cont.)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A15599C-5301-1441-BFF5-8FEF4A37FDA8}" type="slidenum">
              <a:rPr lang="en-US" sz="800"/>
              <a:pPr/>
              <a:t>30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4.2.3.2 Fiber Media Cable Design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DCE6618-0A5B-E345-99DC-3032DFF93F89}" type="slidenum">
              <a:rPr lang="en-US" sz="800"/>
              <a:pPr/>
              <a:t>31</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4.2.3.3 Types of Fiber Media</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CBCE756-655E-EA44-8DA3-DCD6C0A4F5D3}" type="slidenum">
              <a:rPr lang="en-US" sz="800"/>
              <a:pPr/>
              <a:t>32</a:t>
            </a:fld>
            <a:endParaRPr lang="en-US" sz="8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4.2.3.4 Network Fiber Connectors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752A7A8-1BFB-3D42-AC55-4495B1BD36D4}" type="slidenum">
              <a:rPr lang="en-US" sz="800"/>
              <a:pPr/>
              <a:t>33</a:t>
            </a:fld>
            <a:endParaRPr lang="en-US" sz="8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4.2.3.5 Testing Fiber Cables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3EFA815-37F8-6E40-8D22-47648236C951}" type="slidenum">
              <a:rPr lang="en-US" sz="800"/>
              <a:pPr/>
              <a:t>34</a:t>
            </a:fld>
            <a:endParaRPr lang="en-US" sz="8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4.2.3.6 Fiber versus Copper</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EA238C0-88DF-0049-85F8-FAAE6AF85843}" type="slidenum">
              <a:rPr lang="en-US" sz="800"/>
              <a:pPr/>
              <a:t>35</a:t>
            </a:fld>
            <a:endParaRPr lang="en-US" sz="8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4.2.4.1 Properties of Wireless Media</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A6CBB13-EA36-EE47-90FD-9E1166256813}" type="slidenum">
              <a:rPr lang="en-US" sz="800"/>
              <a:pPr/>
              <a:t>36</a:t>
            </a:fld>
            <a:endParaRPr lang="en-US" sz="8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4.2.4.2 Types of Wireless Media</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367A93F-A739-DB44-8999-F085B87F30A2}" type="slidenum">
              <a:rPr lang="en-US" sz="800"/>
              <a:pPr/>
              <a:t>37</a:t>
            </a:fld>
            <a:endParaRPr lang="en-US" sz="8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4.2.4.3 Wireless LAN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058967E-4BC3-7B44-BD37-7409A79836DD}" type="slidenum">
              <a:rPr lang="en-US" sz="800"/>
              <a:pPr/>
              <a:t>38</a:t>
            </a:fld>
            <a:endParaRPr lang="en-US" sz="8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it-IT" sz="1200" kern="1200" dirty="0" smtClean="0">
                <a:solidFill>
                  <a:schemeClr val="tx1"/>
                </a:solidFill>
                <a:latin typeface="Arial" charset="0"/>
                <a:ea typeface="ＭＳ Ｐゴシック" charset="0"/>
                <a:cs typeface="ＭＳ Ｐゴシック" charset="0"/>
              </a:rPr>
              <a:t>4.2.4.4 802.11 Wi-Fi </a:t>
            </a:r>
            <a:r>
              <a:rPr lang="it-IT" sz="1200" kern="1200" dirty="0" err="1" smtClean="0">
                <a:solidFill>
                  <a:schemeClr val="tx1"/>
                </a:solidFill>
                <a:latin typeface="Arial" charset="0"/>
                <a:ea typeface="ＭＳ Ｐゴシック" charset="0"/>
                <a:cs typeface="ＭＳ Ｐゴシック" charset="0"/>
              </a:rPr>
              <a:t>Standards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4: Network Access</a:t>
            </a:r>
            <a:endParaRPr lang="en-GB"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4: Network Access</a:t>
            </a:r>
            <a:endParaRPr lang="en-GB" b="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8298212-B233-894C-9A6D-86B0EC159525}" type="slidenum">
              <a:rPr lang="en-US" sz="800"/>
              <a:pPr/>
              <a:t>40</a:t>
            </a:fld>
            <a:endParaRPr lang="en-US" sz="8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4.3.1.1 The Data Link Layer</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9C13F3D-CB03-114F-A7A7-F7B1E71C9BC5}" type="slidenum">
              <a:rPr lang="en-US" sz="800"/>
              <a:pPr/>
              <a:t>41</a:t>
            </a:fld>
            <a:endParaRPr lang="en-US" sz="8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4.3.1.2 Data Link </a:t>
            </a:r>
            <a:r>
              <a:rPr lang="en-US" sz="1200" kern="1200" dirty="0" err="1" smtClean="0">
                <a:solidFill>
                  <a:schemeClr val="tx1"/>
                </a:solidFill>
                <a:latin typeface="Arial" charset="0"/>
                <a:ea typeface="ＭＳ Ｐゴシック" charset="0"/>
                <a:cs typeface="ＭＳ Ｐゴシック" charset="0"/>
              </a:rPr>
              <a:t>Sublayers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44AD357-F9E0-6D40-AFFB-AFE2907FF646}" type="slidenum">
              <a:rPr lang="en-US" sz="800"/>
              <a:pPr/>
              <a:t>42</a:t>
            </a:fld>
            <a:endParaRPr lang="en-US" sz="8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4.3.1.3 Media Access Control</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19C5BE2-FD1D-C74D-86AC-A49D881B1EED}" type="slidenum">
              <a:rPr lang="en-US" sz="800"/>
              <a:pPr/>
              <a:t>43</a:t>
            </a:fld>
            <a:endParaRPr lang="en-US" sz="8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4.3.1.4 Providing Access to Media</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5AA8A36-FF62-BA47-AD61-0D05EF407952}" type="slidenum">
              <a:rPr lang="en-US" sz="800"/>
              <a:pPr/>
              <a:t>44</a:t>
            </a:fld>
            <a:endParaRPr lang="en-US" sz="8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4.3.2.1 Formatting Data for Transmission</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71E41DB-0005-154E-86FC-70DA9A132D31}" type="slidenum">
              <a:rPr lang="en-US" sz="800"/>
              <a:pPr/>
              <a:t>45</a:t>
            </a:fld>
            <a:endParaRPr lang="en-US" sz="8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4.3.2.2 Creating a Frame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1E77EF5-0876-2B47-B1A9-9EF6C55C29CE}" type="slidenum">
              <a:rPr lang="en-US" sz="800"/>
              <a:pPr/>
              <a:t>46</a:t>
            </a:fld>
            <a:endParaRPr lang="en-US" sz="8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4.3.3.1 Data Link Layer Standards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EBB9B4D-B958-604D-90E1-FCA43F4583BD}" type="slidenum">
              <a:rPr lang="en-US" sz="800"/>
              <a:pPr/>
              <a:t>47</a:t>
            </a:fld>
            <a:endParaRPr lang="en-US" sz="8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4.4.1.1 Controlling Access to the Media</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7CED6BC-9946-1244-841D-F06851A14F26}" type="slidenum">
              <a:rPr lang="en-US" sz="800"/>
              <a:pPr/>
              <a:t>48</a:t>
            </a:fld>
            <a:endParaRPr lang="en-US" sz="8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4.4.1.2 Physical and Logical Topologies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7CED6BC-9946-1244-841D-F06851A14F26}" type="slidenum">
              <a:rPr lang="en-US" sz="800"/>
              <a:pPr/>
              <a:t>49</a:t>
            </a:fld>
            <a:endParaRPr lang="en-US" sz="8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4.4.1.2 Physical and Logical Topologies (cont.)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2655D6F-1AE4-1643-86D0-052E4B076946}" type="slidenum">
              <a:rPr lang="en-US" sz="800"/>
              <a:pPr/>
              <a:t>5</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Chapter 4 Sections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31C9B70-3C4E-4941-B9C5-7DE9698D22AC}" type="slidenum">
              <a:rPr lang="en-US" sz="800"/>
              <a:pPr/>
              <a:t>50</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4.4.2.1 Common Physical WAN Topologies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81A2AB8-75B7-FD4B-91A7-39A4269796F6}" type="slidenum">
              <a:rPr lang="en-US" sz="800"/>
              <a:pPr/>
              <a:t>51</a:t>
            </a:fld>
            <a:endParaRPr lang="en-US" sz="8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4.4.2.2 Physical Point-to-Point Topology</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366E285-2F91-8247-880E-BBE5F07EB0A3}" type="slidenum">
              <a:rPr lang="en-US" sz="800"/>
              <a:pPr/>
              <a:t>52</a:t>
            </a:fld>
            <a:endParaRPr lang="en-US" sz="8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4.4.2.3 Logical Point-to-Point Topology</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15940A-6200-F84B-8757-DA38D9C0EC98}" type="slidenum">
              <a:rPr lang="en-US" sz="800"/>
              <a:pPr/>
              <a:t>53</a:t>
            </a:fld>
            <a:endParaRPr lang="en-US" sz="8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4.4.2.4 Half and Full Duplex</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A4CD7EC-55A7-064C-9ACA-85D60B96E264}" type="slidenum">
              <a:rPr lang="en-US" sz="800"/>
              <a:pPr/>
              <a:t>54</a:t>
            </a:fld>
            <a:endParaRPr lang="en-US" sz="8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4.4.3.1 Physical LAN Topologies</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4A9D2D-8AEA-ED48-B02A-2692E4F3A1ED}" type="slidenum">
              <a:rPr lang="en-US" sz="800"/>
              <a:pPr/>
              <a:t>55</a:t>
            </a:fld>
            <a:endParaRPr lang="en-US" sz="8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4.4.3.2 Logical Topology for Shared Media</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11D4DD9-0A7D-5943-933A-5CA344AC92B4}" type="slidenum">
              <a:rPr lang="en-US" sz="800"/>
              <a:pPr/>
              <a:t>56</a:t>
            </a:fld>
            <a:endParaRPr lang="en-US" sz="8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4.4.3.3 Contention-Based Access</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3136271-7F95-F746-BD7F-7DCB85F75046}" type="slidenum">
              <a:rPr lang="en-US" sz="800"/>
              <a:pPr/>
              <a:t>57</a:t>
            </a:fld>
            <a:endParaRPr lang="en-US" sz="8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4.4.3.4 Multi-Access Topology</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16DD987-12CC-4741-9670-7E6E8798E78A}" type="slidenum">
              <a:rPr lang="en-US" sz="800"/>
              <a:pPr/>
              <a:t>58</a:t>
            </a:fld>
            <a:endParaRPr lang="en-US" sz="8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4.4.3.5 Controlled Access</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33F0304-6F8C-AA48-989F-BA13F887F174}" type="slidenum">
              <a:rPr lang="en-US" sz="800"/>
              <a:pPr/>
              <a:t>59</a:t>
            </a:fld>
            <a:endParaRPr lang="en-US" sz="8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4.4.3.6 Ring Topology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4: Network Access</a:t>
            </a:r>
            <a:endParaRPr lang="en-GB" b="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7A26F7E-9E91-004C-BC2F-14EDF3487293}" type="slidenum">
              <a:rPr lang="en-US" sz="800"/>
              <a:pPr/>
              <a:t>60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4.4.4.1 The Frame</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F5F0A9D-89E1-524A-9A61-374681164D67}" type="slidenum">
              <a:rPr lang="en-US" sz="800"/>
              <a:pPr/>
              <a:t>61</a:t>
            </a:fld>
            <a:endParaRPr lang="en-US" sz="8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4.4.4.2 The Header</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1E01556-35F7-2D45-9866-3A78E4B34515}" type="slidenum">
              <a:rPr lang="en-US" sz="800"/>
              <a:pPr/>
              <a:t>62</a:t>
            </a:fld>
            <a:endParaRPr lang="en-US" sz="8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tr-TR" sz="1200" kern="1200" dirty="0" smtClean="0">
                <a:solidFill>
                  <a:schemeClr val="tx1"/>
                </a:solidFill>
                <a:latin typeface="Arial" charset="0"/>
                <a:ea typeface="ＭＳ Ｐゴシック" charset="0"/>
                <a:cs typeface="ＭＳ Ｐゴシック" charset="0"/>
              </a:rPr>
              <a:t>4.4.4.3 </a:t>
            </a:r>
            <a:r>
              <a:rPr lang="tr-TR" sz="1200" kern="1200" dirty="0" err="1" smtClean="0">
                <a:solidFill>
                  <a:schemeClr val="tx1"/>
                </a:solidFill>
                <a:latin typeface="Arial" charset="0"/>
                <a:ea typeface="ＭＳ Ｐゴシック" charset="0"/>
                <a:cs typeface="ＭＳ Ｐゴシック" charset="0"/>
              </a:rPr>
              <a:t>Layer</a:t>
            </a:r>
            <a:r>
              <a:rPr lang="tr-TR" sz="1200" kern="1200" dirty="0" smtClean="0">
                <a:solidFill>
                  <a:schemeClr val="tx1"/>
                </a:solidFill>
                <a:latin typeface="Arial" charset="0"/>
                <a:ea typeface="ＭＳ Ｐゴシック" charset="0"/>
                <a:cs typeface="ＭＳ Ｐゴシック" charset="0"/>
              </a:rPr>
              <a:t> 2 </a:t>
            </a:r>
            <a:r>
              <a:rPr lang="tr-TR" sz="1200" kern="1200" dirty="0" err="1" smtClean="0">
                <a:solidFill>
                  <a:schemeClr val="tx1"/>
                </a:solidFill>
                <a:latin typeface="Arial" charset="0"/>
                <a:ea typeface="ＭＳ Ｐゴシック" charset="0"/>
                <a:cs typeface="ＭＳ Ｐゴシック" charset="0"/>
              </a:rPr>
              <a:t>Address</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D380DFD-E2DF-8047-85AA-B09F9427AE6E}" type="slidenum">
              <a:rPr lang="en-US" sz="800"/>
              <a:pPr/>
              <a:t>63</a:t>
            </a:fld>
            <a:endParaRPr lang="en-US" sz="8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4.4.4.4 The Trailer</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6415050-F3BE-EB4F-89A4-30FB793F1F9A}" type="slidenum">
              <a:rPr lang="en-US" sz="800"/>
              <a:pPr/>
              <a:t>64</a:t>
            </a:fld>
            <a:endParaRPr lang="en-US" sz="8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4.4.4.5 LAN and WAN Frames</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BAB74B1-EC21-524B-9928-EC992C9F11AD}" type="slidenum">
              <a:rPr lang="en-US" sz="800"/>
              <a:pPr/>
              <a:t>65</a:t>
            </a:fld>
            <a:endParaRPr lang="en-US" sz="8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4.4.4.6 Ethernet Frame</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8712CA5-6EF6-4A4A-9862-224E67F2018F}" type="slidenum">
              <a:rPr lang="en-US" sz="800"/>
              <a:pPr/>
              <a:t>66</a:t>
            </a:fld>
            <a:endParaRPr lang="en-US" sz="8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4.4.4.7 PPP Frame</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CC523E2-925D-444C-B25B-2361B91BE0D4}" type="slidenum">
              <a:rPr lang="en-US" sz="800"/>
              <a:pPr/>
              <a:t>67</a:t>
            </a:fld>
            <a:endParaRPr lang="en-US" sz="8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de-DE" sz="1200" kern="1200" dirty="0" smtClean="0">
                <a:solidFill>
                  <a:schemeClr val="tx1"/>
                </a:solidFill>
                <a:latin typeface="Arial" charset="0"/>
                <a:ea typeface="ＭＳ Ｐゴシック" charset="0"/>
                <a:cs typeface="ＭＳ Ｐゴシック" charset="0"/>
              </a:rPr>
              <a:t>4.4.4.8 802.11 Wireless Frame</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8144D9D-93B6-AF40-8854-99CCCFD63AEF}" type="slidenum">
              <a:rPr lang="en-US" sz="800"/>
              <a:pPr/>
              <a:t>68</a:t>
            </a:fld>
            <a:endParaRPr lang="en-US" sz="8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4 Summary</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8144D9D-93B6-AF40-8854-99CCCFD63AEF}" type="slidenum">
              <a:rPr lang="en-US" sz="800"/>
              <a:pPr/>
              <a:t>69</a:t>
            </a:fld>
            <a:endParaRPr lang="en-US" sz="8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4 Summary (cont.)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0C18BF6-4058-F04B-81E7-4F2EC2CD3F1A}" type="slidenum">
              <a:rPr lang="en-US" sz="800"/>
              <a:pPr/>
              <a:t>7</a:t>
            </a:fld>
            <a:endParaRPr lang="en-US" sz="8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4.1.1.1 Connecting to the Network</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8144D9D-93B6-AF40-8854-99CCCFD63AEF}" type="slidenum">
              <a:rPr lang="en-US" sz="800"/>
              <a:pPr/>
              <a:t>70</a:t>
            </a:fld>
            <a:endParaRPr lang="en-US" sz="8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4 Summary (cont.)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92E6443-E366-0646-B101-F0ED93B05558}" type="slidenum">
              <a:rPr lang="en-US" sz="800"/>
              <a:pPr/>
              <a:t>8</a:t>
            </a:fld>
            <a:endParaRPr lang="en-US" sz="8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4.1.1.1 Connecting to the Network (cont.)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9AD2FA3-6F3F-0F40-A1BD-9828FA9BEC3D}" type="slidenum">
              <a:rPr lang="en-US" sz="800"/>
              <a:pPr/>
              <a:t>9</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4.1.1.2 Network Interface Cards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82CAA65-064A-A347-B812-2C691AA6C0A0}"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49735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8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841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0968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CB1092E3-16E6-8944-994D-4E348B1D31BD}"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12437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44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371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235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2544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3514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2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11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315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3223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55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714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987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796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56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720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653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387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A37DE0F-5344-D543-AEEB-3082550DA5D5}"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230"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675" y="393700"/>
            <a:ext cx="877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99D72ABB-44CB-C447-8E09-E18ABB73124E}"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2725" y="1379538"/>
            <a:ext cx="87344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a/imgres?um=1&amp;hl=en&amp;safe=off&amp;tbo=d&amp;biw=943&amp;bih=434&amp;tbs=isz:l&amp;tbm=isch&amp;tbnid=h1UoOIYFLIcE7M:&amp;imgrefurl=http://www.alibaba.com/product-gs/405309906/STP_Cat6_Cable_500HMZ_4X2X0_57.html&amp;docid=Lu4rdAD7UVFVMM&amp;itg=1&amp;imgurl=http://i01.i.aliimg.com/img/pb/501/067/326/326067501_456.jpg&amp;w=1200&amp;h=1468&amp;ei=8DW3UKqRGaS72QXg94HYBQ&amp;zoom=1&amp;iact=hc&amp;vpx=498&amp;vpy=21&amp;dur=2300&amp;hovh=248&amp;hovw=203&amp;tx=135&amp;ty=145&amp;sig=115649224497106908752&amp;page=2&amp;tbnh=143&amp;tbnw=126&amp;start=13&amp;ndsp=20&amp;ved=1t:429,r:17,s:0,i:134"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televisionrealm.com/wp-content/uploads/2012/09/Linksys-EA6500.jpg"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62.pn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4:</a:t>
            </a:r>
            <a:br>
              <a:rPr lang="en-US" sz="2800">
                <a:latin typeface="Arial" charset="0"/>
              </a:rPr>
            </a:br>
            <a:r>
              <a:rPr lang="en-US" sz="2800">
                <a:latin typeface="Arial" charset="0"/>
              </a:rPr>
              <a:t>Network Access</a:t>
            </a:r>
            <a:endParaRPr lang="en-US" sz="280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a:latin typeface="Arial" charset="0"/>
              </a:rPr>
              <a:t>Introduction to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1800">
                <a:latin typeface="Arial" charset="0"/>
              </a:rPr>
              <a:t>Purpose of the Physical Layer</a:t>
            </a:r>
            <a:r>
              <a:rPr lang="en-US">
                <a:latin typeface="Arial" charset="0"/>
              </a:rPr>
              <a:t/>
            </a:r>
            <a:br>
              <a:rPr lang="en-US">
                <a:latin typeface="Arial" charset="0"/>
              </a:rPr>
            </a:br>
            <a:r>
              <a:rPr lang="en-US">
                <a:latin typeface="Arial" charset="0"/>
              </a:rPr>
              <a:t>The Physical Layer</a:t>
            </a:r>
          </a:p>
        </p:txBody>
      </p:sp>
      <p:pic>
        <p:nvPicPr>
          <p:cNvPr id="3" name="Picture 2"/>
          <p:cNvPicPr>
            <a:picLocks noChangeAspect="1"/>
          </p:cNvPicPr>
          <p:nvPr/>
        </p:nvPicPr>
        <p:blipFill>
          <a:blip r:embed="rId3"/>
          <a:stretch>
            <a:fillRect/>
          </a:stretch>
        </p:blipFill>
        <p:spPr>
          <a:xfrm>
            <a:off x="1333041" y="1343078"/>
            <a:ext cx="6491221" cy="5267398"/>
          </a:xfrm>
          <a:prstGeom prst="rect">
            <a:avLst/>
          </a:prstGeom>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a:latin typeface="Arial" charset="0"/>
              </a:rPr>
              <a:t>Purpose of the Physical Layer</a:t>
            </a:r>
            <a:r>
              <a:rPr lang="en-US">
                <a:latin typeface="Arial" charset="0"/>
              </a:rPr>
              <a:t/>
            </a:r>
            <a:br>
              <a:rPr lang="en-US">
                <a:latin typeface="Arial" charset="0"/>
              </a:rPr>
            </a:br>
            <a:r>
              <a:rPr lang="en-US">
                <a:latin typeface="Arial" charset="0"/>
              </a:rPr>
              <a:t>Physical Layer Media</a:t>
            </a:r>
          </a:p>
        </p:txBody>
      </p:sp>
      <p:pic>
        <p:nvPicPr>
          <p:cNvPr id="2" name="Picture 1"/>
          <p:cNvPicPr>
            <a:picLocks noChangeAspect="1"/>
          </p:cNvPicPr>
          <p:nvPr/>
        </p:nvPicPr>
        <p:blipFill>
          <a:blip r:embed="rId3"/>
          <a:stretch>
            <a:fillRect/>
          </a:stretch>
        </p:blipFill>
        <p:spPr>
          <a:xfrm>
            <a:off x="1403218" y="1317308"/>
            <a:ext cx="6345707" cy="5379263"/>
          </a:xfrm>
          <a:prstGeom prst="rect">
            <a:avLst/>
          </a:prstGeom>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a:latin typeface="Arial" charset="0"/>
              </a:rPr>
              <a:t>Purpose of the Physical Layer</a:t>
            </a:r>
            <a:r>
              <a:rPr lang="en-US">
                <a:latin typeface="Arial" charset="0"/>
              </a:rPr>
              <a:t/>
            </a:r>
            <a:br>
              <a:rPr lang="en-US">
                <a:latin typeface="Arial" charset="0"/>
              </a:rPr>
            </a:br>
            <a:r>
              <a:rPr lang="en-US">
                <a:latin typeface="Arial" charset="0"/>
              </a:rPr>
              <a:t>Physical Layer Standards</a:t>
            </a:r>
          </a:p>
        </p:txBody>
      </p:sp>
      <p:graphicFrame>
        <p:nvGraphicFramePr>
          <p:cNvPr id="4" name="Table 3"/>
          <p:cNvGraphicFramePr>
            <a:graphicFrameLocks noGrp="1"/>
          </p:cNvGraphicFramePr>
          <p:nvPr>
            <p:extLst>
              <p:ext uri="{D42A27DB-BD31-4B8C-83A1-F6EECF244321}">
                <p14:modId xmlns:p14="http://schemas.microsoft.com/office/powerpoint/2010/main" val="851107846"/>
              </p:ext>
            </p:extLst>
          </p:nvPr>
        </p:nvGraphicFramePr>
        <p:xfrm>
          <a:off x="552450" y="1851025"/>
          <a:ext cx="8020050" cy="4540411"/>
        </p:xfrm>
        <a:graphic>
          <a:graphicData uri="http://schemas.openxmlformats.org/drawingml/2006/table">
            <a:tbl>
              <a:tblPr firstRow="1" bandRow="1">
                <a:tableStyleId>{5C22544A-7EE6-4342-B048-85BDC9FD1C3A}</a:tableStyleId>
              </a:tblPr>
              <a:tblGrid>
                <a:gridCol w="1676400"/>
                <a:gridCol w="6343650"/>
              </a:tblGrid>
              <a:tr h="697654">
                <a:tc>
                  <a:txBody>
                    <a:bodyPr/>
                    <a:lstStyle/>
                    <a:p>
                      <a:pPr algn="ctr"/>
                      <a:r>
                        <a:rPr lang="en-CA" sz="1800" dirty="0" smtClean="0"/>
                        <a:t>Standard</a:t>
                      </a:r>
                      <a:r>
                        <a:rPr lang="en-CA" sz="1800" baseline="0" dirty="0" smtClean="0"/>
                        <a:t> Organization</a:t>
                      </a:r>
                      <a:endParaRPr lang="en-CA" sz="1800" dirty="0"/>
                    </a:p>
                  </a:txBody>
                  <a:tcPr marL="91428" marR="91428" marT="45726" marB="45726" anchor="ctr"/>
                </a:tc>
                <a:tc>
                  <a:txBody>
                    <a:bodyPr/>
                    <a:lstStyle/>
                    <a:p>
                      <a:pPr algn="l"/>
                      <a:r>
                        <a:rPr lang="en-CA" sz="1800" dirty="0" smtClean="0"/>
                        <a:t>Networking Standards</a:t>
                      </a:r>
                      <a:r>
                        <a:rPr lang="en-CA" sz="1800" baseline="0" dirty="0" smtClean="0"/>
                        <a:t> </a:t>
                      </a:r>
                      <a:endParaRPr lang="en-CA" sz="1800" dirty="0"/>
                    </a:p>
                  </a:txBody>
                  <a:tcPr marL="91428" marR="91428" marT="45726" marB="45726" anchor="ctr"/>
                </a:tc>
              </a:tr>
              <a:tr h="526655">
                <a:tc>
                  <a:txBody>
                    <a:bodyPr/>
                    <a:lstStyle/>
                    <a:p>
                      <a:pPr algn="ctr"/>
                      <a:r>
                        <a:rPr lang="en-CA" sz="1600" b="1" dirty="0" smtClean="0"/>
                        <a:t>ISO</a:t>
                      </a:r>
                      <a:endParaRPr lang="en-CA" sz="1600" b="1" dirty="0"/>
                    </a:p>
                  </a:txBody>
                  <a:tcPr marL="91428" marR="91428" marT="45726" marB="45726" anchor="ctr"/>
                </a:tc>
                <a:tc>
                  <a:txBody>
                    <a:bodyPr/>
                    <a:lstStyle/>
                    <a:p>
                      <a:pPr marL="285750" indent="-285750">
                        <a:buFont typeface="Arial" pitchFamily="34" charset="0"/>
                        <a:buChar char="•"/>
                      </a:pPr>
                      <a:r>
                        <a:rPr lang="en-CA" sz="1400" dirty="0" smtClean="0"/>
                        <a:t>ISO 8877:</a:t>
                      </a:r>
                      <a:r>
                        <a:rPr lang="en-CA" sz="1400" baseline="0" dirty="0" smtClean="0"/>
                        <a:t> Officially adopted the </a:t>
                      </a:r>
                      <a:r>
                        <a:rPr lang="en-CA" sz="1400" dirty="0" smtClean="0"/>
                        <a:t>RJ connectors (e.g., RJ-11, RJ-45)</a:t>
                      </a:r>
                    </a:p>
                    <a:p>
                      <a:pPr marL="285750" indent="-285750">
                        <a:buFont typeface="Arial" pitchFamily="34" charset="0"/>
                        <a:buChar char="•"/>
                      </a:pPr>
                      <a:r>
                        <a:rPr lang="en-CA" sz="1400" dirty="0" smtClean="0"/>
                        <a:t>ISO 11801: Network cabling standard similar to EIA/TIA 568.</a:t>
                      </a:r>
                    </a:p>
                  </a:txBody>
                  <a:tcPr marL="91428" marR="91428" marT="45726" marB="45726" anchor="ctr"/>
                </a:tc>
              </a:tr>
              <a:tr h="1188888">
                <a:tc>
                  <a:txBody>
                    <a:bodyPr/>
                    <a:lstStyle/>
                    <a:p>
                      <a:pPr algn="ctr"/>
                      <a:r>
                        <a:rPr lang="en-CA" sz="1600" b="1" dirty="0" smtClean="0"/>
                        <a:t>EIA/TIA</a:t>
                      </a:r>
                      <a:endParaRPr lang="en-CA" sz="1600" b="1" dirty="0"/>
                    </a:p>
                  </a:txBody>
                  <a:tcPr marL="91428" marR="91428" marT="45726" marB="45726"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TIA-568-C: Telecommunications cabling standards, used by nearly all voice, video and data networks.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TIA-569-B: Commercial Building Standards for Telecommunications Pathways and Spaces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TIA-598-C: Fiber optic color coding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TIA-942: Telecommunications Infrastructure Standard for Data Centers</a:t>
                      </a:r>
                    </a:p>
                  </a:txBody>
                  <a:tcPr marL="91428" marR="91428" marT="45726" marB="45726" anchor="ctr"/>
                </a:tc>
              </a:tr>
              <a:tr h="504127">
                <a:tc>
                  <a:txBody>
                    <a:bodyPr/>
                    <a:lstStyle/>
                    <a:p>
                      <a:pPr algn="ctr"/>
                      <a:r>
                        <a:rPr lang="en-CA" sz="1600" b="1" dirty="0" smtClean="0"/>
                        <a:t>ANSI</a:t>
                      </a:r>
                      <a:endParaRPr lang="en-CA" sz="1600" b="1" dirty="0"/>
                    </a:p>
                  </a:txBody>
                  <a:tcPr marL="91428" marR="91428" marT="45726" marB="45726" anchor="ctr"/>
                </a:tc>
                <a:tc>
                  <a:txBody>
                    <a:bodyPr/>
                    <a:lstStyle/>
                    <a:p>
                      <a:pPr marL="285750" indent="-285750">
                        <a:buFont typeface="Arial" pitchFamily="34" charset="0"/>
                        <a:buChar char="•"/>
                      </a:pPr>
                      <a:r>
                        <a:rPr lang="en-CA" sz="1400" dirty="0" smtClean="0"/>
                        <a:t>568-C: RJ-45</a:t>
                      </a:r>
                      <a:r>
                        <a:rPr lang="en-CA" sz="1400" baseline="0" dirty="0" smtClean="0"/>
                        <a:t> pinouts. </a:t>
                      </a:r>
                      <a:r>
                        <a:rPr lang="en-CA" sz="1400" dirty="0" smtClean="0"/>
                        <a:t>Co-developed with </a:t>
                      </a:r>
                      <a:r>
                        <a:rPr lang="en-CA" sz="1400" baseline="0" dirty="0" smtClean="0"/>
                        <a:t> EIA/TIA</a:t>
                      </a:r>
                      <a:endParaRPr lang="en-CA" sz="1400" dirty="0"/>
                    </a:p>
                  </a:txBody>
                  <a:tcPr marL="91428" marR="91428" marT="45726" marB="45726" anchor="ctr"/>
                </a:tc>
              </a:tr>
              <a:tr h="576145">
                <a:tc>
                  <a:txBody>
                    <a:bodyPr/>
                    <a:lstStyle/>
                    <a:p>
                      <a:pPr algn="ctr"/>
                      <a:r>
                        <a:rPr lang="en-CA" sz="1600" b="1" dirty="0" smtClean="0"/>
                        <a:t>ITU-T</a:t>
                      </a:r>
                      <a:endParaRPr lang="en-CA" sz="1600" b="1" dirty="0"/>
                    </a:p>
                  </a:txBody>
                  <a:tcPr marL="91428" marR="91428" marT="45726" marB="45726" anchor="ctr"/>
                </a:tc>
                <a:tc>
                  <a:txBody>
                    <a:bodyPr/>
                    <a:lstStyle/>
                    <a:p>
                      <a:pPr marL="285750" indent="-285750">
                        <a:buFont typeface="Arial" pitchFamily="34" charset="0"/>
                        <a:buChar char="•"/>
                      </a:pPr>
                      <a:r>
                        <a:rPr lang="en-CA" sz="1400" dirty="0" smtClean="0"/>
                        <a:t>G.992: </a:t>
                      </a:r>
                      <a:r>
                        <a:rPr lang="en-CA" sz="1400" baseline="0" dirty="0" smtClean="0"/>
                        <a:t>ADSL</a:t>
                      </a:r>
                    </a:p>
                  </a:txBody>
                  <a:tcPr marL="91428" marR="91428" marT="45726" marB="45726" anchor="ctr"/>
                </a:tc>
              </a:tr>
              <a:tr h="864218">
                <a:tc>
                  <a:txBody>
                    <a:bodyPr/>
                    <a:lstStyle/>
                    <a:p>
                      <a:pPr algn="ctr"/>
                      <a:r>
                        <a:rPr lang="en-CA" sz="1600" b="1" dirty="0" smtClean="0"/>
                        <a:t>IEEE</a:t>
                      </a:r>
                      <a:endParaRPr lang="en-CA" sz="1600" b="1" dirty="0"/>
                    </a:p>
                  </a:txBody>
                  <a:tcPr marL="91428" marR="91428" marT="45726" marB="45726" anchor="ctr"/>
                </a:tc>
                <a:tc>
                  <a:txBody>
                    <a:bodyPr/>
                    <a:lstStyle/>
                    <a:p>
                      <a:pPr marL="285750" indent="-285750">
                        <a:buFont typeface="Arial" pitchFamily="34" charset="0"/>
                        <a:buChar char="•"/>
                      </a:pPr>
                      <a:r>
                        <a:rPr lang="en-CA" sz="1400" dirty="0" smtClean="0"/>
                        <a:t>802.3</a:t>
                      </a:r>
                      <a:r>
                        <a:rPr lang="en-CA" sz="1400" baseline="0" dirty="0" smtClean="0"/>
                        <a:t>: </a:t>
                      </a:r>
                      <a:r>
                        <a:rPr lang="en-CA" sz="1400" dirty="0" smtClean="0"/>
                        <a:t>Ethernet</a:t>
                      </a:r>
                    </a:p>
                    <a:p>
                      <a:pPr marL="285750" indent="-285750">
                        <a:buFont typeface="Arial" pitchFamily="34" charset="0"/>
                        <a:buChar char="•"/>
                      </a:pPr>
                      <a:r>
                        <a:rPr lang="en-CA" sz="1400" dirty="0" smtClean="0"/>
                        <a:t>802.11: Wireless LAN (WLAN) &amp; Mesh (Wi-Fi certification)</a:t>
                      </a:r>
                    </a:p>
                    <a:p>
                      <a:pPr marL="285750" indent="-285750">
                        <a:buFont typeface="Arial" pitchFamily="34" charset="0"/>
                        <a:buChar char="•"/>
                      </a:pPr>
                      <a:r>
                        <a:rPr lang="en-CA" sz="1400" dirty="0" smtClean="0"/>
                        <a:t>802.15: Bluetooth</a:t>
                      </a:r>
                    </a:p>
                  </a:txBody>
                  <a:tcPr marL="91428" marR="91428" marT="45726" marB="45726"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1800">
                <a:latin typeface="Arial" charset="0"/>
              </a:rPr>
              <a:t>Fundamental Principles of Layer 1</a:t>
            </a:r>
            <a:r>
              <a:rPr lang="en-US">
                <a:latin typeface="Arial" charset="0"/>
              </a:rPr>
              <a:t/>
            </a:r>
            <a:br>
              <a:rPr lang="en-US">
                <a:latin typeface="Arial" charset="0"/>
              </a:rPr>
            </a:br>
            <a:r>
              <a:rPr lang="en-US">
                <a:latin typeface="Arial" charset="0"/>
              </a:rPr>
              <a:t>Physical Layer Fundamental Principles</a:t>
            </a:r>
          </a:p>
        </p:txBody>
      </p:sp>
      <p:graphicFrame>
        <p:nvGraphicFramePr>
          <p:cNvPr id="5" name="Table 4"/>
          <p:cNvGraphicFramePr>
            <a:graphicFrameLocks noGrp="1"/>
          </p:cNvGraphicFramePr>
          <p:nvPr>
            <p:extLst>
              <p:ext uri="{D42A27DB-BD31-4B8C-83A1-F6EECF244321}">
                <p14:modId xmlns:p14="http://schemas.microsoft.com/office/powerpoint/2010/main" val="1634704687"/>
              </p:ext>
            </p:extLst>
          </p:nvPr>
        </p:nvGraphicFramePr>
        <p:xfrm>
          <a:off x="781050" y="1535113"/>
          <a:ext cx="7862888" cy="4971615"/>
        </p:xfrm>
        <a:graphic>
          <a:graphicData uri="http://schemas.openxmlformats.org/drawingml/2006/table">
            <a:tbl>
              <a:tblPr firstRow="1" bandRow="1">
                <a:tableStyleId>{5C22544A-7EE6-4342-B048-85BDC9FD1C3A}</a:tableStyleId>
              </a:tblPr>
              <a:tblGrid>
                <a:gridCol w="1258062"/>
                <a:gridCol w="1808464"/>
                <a:gridCol w="2752011"/>
                <a:gridCol w="2044351"/>
              </a:tblGrid>
              <a:tr h="643395">
                <a:tc>
                  <a:txBody>
                    <a:bodyPr/>
                    <a:lstStyle/>
                    <a:p>
                      <a:pPr algn="ctr"/>
                      <a:r>
                        <a:rPr lang="en-CA" sz="1600" dirty="0" smtClean="0"/>
                        <a:t>Media</a:t>
                      </a:r>
                      <a:endParaRPr lang="en-CA" sz="1600" dirty="0"/>
                    </a:p>
                  </a:txBody>
                  <a:tcPr marL="91441" marR="91441" marT="45730" marB="45730" anchor="ctr"/>
                </a:tc>
                <a:tc>
                  <a:txBody>
                    <a:bodyPr/>
                    <a:lstStyle/>
                    <a:p>
                      <a:pPr algn="l"/>
                      <a:r>
                        <a:rPr lang="en-CA" sz="1600" b="1" dirty="0" smtClean="0"/>
                        <a:t>Physical Components</a:t>
                      </a:r>
                      <a:endParaRPr lang="en-CA" sz="1600" dirty="0"/>
                    </a:p>
                  </a:txBody>
                  <a:tcPr marL="91441" marR="91441" marT="45730" marB="45730" anchor="ctr"/>
                </a:tc>
                <a:tc>
                  <a:txBody>
                    <a:bodyPr/>
                    <a:lstStyle/>
                    <a:p>
                      <a:pPr algn="l"/>
                      <a:r>
                        <a:rPr lang="en-CA" sz="1600" dirty="0" smtClean="0"/>
                        <a:t>Frame Encoding Technique</a:t>
                      </a:r>
                      <a:endParaRPr lang="en-CA" sz="1600" dirty="0"/>
                    </a:p>
                  </a:txBody>
                  <a:tcPr marL="91441" marR="91441" marT="45730" marB="45730" anchor="ctr"/>
                </a:tc>
                <a:tc>
                  <a:txBody>
                    <a:bodyPr/>
                    <a:lstStyle/>
                    <a:p>
                      <a:pPr algn="l"/>
                      <a:r>
                        <a:rPr lang="en-CA" sz="1600" dirty="0" smtClean="0"/>
                        <a:t>Signalling Method</a:t>
                      </a:r>
                      <a:endParaRPr lang="en-CA" sz="1600" dirty="0"/>
                    </a:p>
                  </a:txBody>
                  <a:tcPr marL="91441" marR="91441" marT="45730" marB="45730" anchor="ctr"/>
                </a:tc>
              </a:tr>
              <a:tr h="1727010">
                <a:tc>
                  <a:txBody>
                    <a:bodyPr/>
                    <a:lstStyle/>
                    <a:p>
                      <a:pPr algn="ctr"/>
                      <a:r>
                        <a:rPr lang="en-CA" sz="1400" b="1" dirty="0" smtClean="0"/>
                        <a:t>Copper Cable</a:t>
                      </a:r>
                      <a:endParaRPr lang="en-CA" sz="1400" b="1" dirty="0"/>
                    </a:p>
                  </a:txBody>
                  <a:tcPr marL="91441" marR="91441" marT="45730" marB="45730" anchor="ctr"/>
                </a:tc>
                <a:tc>
                  <a:txBody>
                    <a:bodyPr/>
                    <a:lstStyle/>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UTP</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Coaxial</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Connectors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NICs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Ports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Interfaces</a:t>
                      </a:r>
                      <a:endParaRPr lang="en-CA" sz="1400" kern="1200" dirty="0">
                        <a:solidFill>
                          <a:schemeClr val="dk1"/>
                        </a:solidFill>
                        <a:latin typeface="+mn-lt"/>
                        <a:ea typeface="+mn-ea"/>
                        <a:cs typeface="+mn-cs"/>
                      </a:endParaRPr>
                    </a:p>
                  </a:txBody>
                  <a:tcPr marL="91441" marR="91441" marT="45730" marB="45730"/>
                </a:tc>
                <a:tc>
                  <a:txBody>
                    <a:bodyPr/>
                    <a:lstStyle/>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Manchester Encoding</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Non-Return to Zero (NRZ) techniques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4B/5B codes are used with Multi-Level Transition Level 3 (MLT-3) signaling</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8B/10B</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PAM5</a:t>
                      </a:r>
                    </a:p>
                  </a:txBody>
                  <a:tcPr marL="91441" marR="91441" marT="45730" marB="45730"/>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Changes in the electromagnetic field</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Intensity of the electromagnetic field </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Phase of the electromagnetic wave</a:t>
                      </a:r>
                    </a:p>
                  </a:txBody>
                  <a:tcPr marL="91441" marR="91441" marT="45730" marB="45730"/>
                </a:tc>
              </a:tr>
              <a:tr h="1523832">
                <a:tc>
                  <a:txBody>
                    <a:bodyPr/>
                    <a:lstStyle/>
                    <a:p>
                      <a:pPr algn="ctr"/>
                      <a:r>
                        <a:rPr lang="en-CA" sz="1400" b="1" dirty="0" smtClean="0"/>
                        <a:t>Fiber Optic Cable</a:t>
                      </a:r>
                      <a:endParaRPr lang="en-CA" sz="1400" b="1" dirty="0"/>
                    </a:p>
                  </a:txBody>
                  <a:tcPr marL="91441" marR="91441" marT="45730" marB="45730" anchor="ctr"/>
                </a:tc>
                <a:tc>
                  <a:txBody>
                    <a:bodyPr/>
                    <a:lstStyle/>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Single-mode Fiber</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Multimode Fiber</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Connectors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NICs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Interfaces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Lasers and LEDs</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Photoreceptors</a:t>
                      </a:r>
                    </a:p>
                  </a:txBody>
                  <a:tcPr marL="91441" marR="91441" marT="45730" marB="45730"/>
                </a:tc>
                <a:tc>
                  <a:txBody>
                    <a:bodyPr/>
                    <a:lstStyle/>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Pulses of light</a:t>
                      </a:r>
                    </a:p>
                    <a:p>
                      <a:pPr marL="174625" indent="-174625" algn="l" defTabSz="914400" rtl="0" eaLnBrk="1" latinLnBrk="0" hangingPunct="1">
                        <a:buFont typeface="Arial" pitchFamily="34" charset="0"/>
                        <a:buChar char="•"/>
                      </a:pPr>
                      <a:r>
                        <a:rPr lang="en-CA" sz="1400" dirty="0" smtClean="0"/>
                        <a:t>Wavelength multiplexing using different colors</a:t>
                      </a:r>
                      <a:endParaRPr lang="en-CA" sz="1400" kern="1200" dirty="0">
                        <a:solidFill>
                          <a:schemeClr val="dk1"/>
                        </a:solidFill>
                        <a:latin typeface="+mn-lt"/>
                        <a:ea typeface="+mn-ea"/>
                        <a:cs typeface="+mn-cs"/>
                      </a:endParaRPr>
                    </a:p>
                  </a:txBody>
                  <a:tcPr marL="91441" marR="91441" marT="45730" marB="45730"/>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A pulse equals 1.</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No pulse is 0. </a:t>
                      </a:r>
                    </a:p>
                  </a:txBody>
                  <a:tcPr marL="91441" marR="91441" marT="45730" marB="45730"/>
                </a:tc>
              </a:tr>
              <a:tr h="914299">
                <a:tc>
                  <a:txBody>
                    <a:bodyPr/>
                    <a:lstStyle/>
                    <a:p>
                      <a:pPr algn="ctr"/>
                      <a:r>
                        <a:rPr lang="en-CA" sz="1400" b="1" dirty="0" smtClean="0"/>
                        <a:t>Wireless Media</a:t>
                      </a:r>
                      <a:endParaRPr lang="en-CA" sz="1400" b="1" dirty="0"/>
                    </a:p>
                  </a:txBody>
                  <a:tcPr marL="91441" marR="91441" marT="45730" marB="45730" anchor="ctr"/>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Access Points</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NICs</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Radio</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kern="1200" dirty="0" smtClean="0">
                          <a:solidFill>
                            <a:schemeClr val="dk1"/>
                          </a:solidFill>
                          <a:latin typeface="+mn-lt"/>
                          <a:ea typeface="+mn-ea"/>
                          <a:cs typeface="+mn-cs"/>
                        </a:rPr>
                        <a:t>Antennae </a:t>
                      </a:r>
                    </a:p>
                  </a:txBody>
                  <a:tcPr marL="91441" marR="91441" marT="45730" marB="45730"/>
                </a:tc>
                <a:tc>
                  <a:txBody>
                    <a:bodyPr/>
                    <a:lstStyle/>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DSSS (direct-sequence spread-spectrum)</a:t>
                      </a:r>
                    </a:p>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OFDM (orthogonal frequency division multiplexing)</a:t>
                      </a:r>
                      <a:endParaRPr lang="en-CA" sz="1400" kern="1200" dirty="0">
                        <a:solidFill>
                          <a:schemeClr val="dk1"/>
                        </a:solidFill>
                        <a:latin typeface="+mn-lt"/>
                        <a:ea typeface="+mn-ea"/>
                        <a:cs typeface="+mn-cs"/>
                      </a:endParaRPr>
                    </a:p>
                  </a:txBody>
                  <a:tcPr marL="91441" marR="91441" marT="45730" marB="45730"/>
                </a:tc>
                <a:tc>
                  <a:txBody>
                    <a:bodyPr/>
                    <a:lstStyle/>
                    <a:p>
                      <a:pPr marL="174625" indent="-174625" algn="l" defTabSz="914400" rtl="0" eaLnBrk="1" latinLnBrk="0" hangingPunct="1">
                        <a:buFont typeface="Arial" pitchFamily="34" charset="0"/>
                        <a:buChar char="•"/>
                      </a:pPr>
                      <a:r>
                        <a:rPr lang="en-CA" sz="1400" kern="1200" dirty="0" smtClean="0">
                          <a:solidFill>
                            <a:schemeClr val="dk1"/>
                          </a:solidFill>
                          <a:latin typeface="+mn-lt"/>
                          <a:ea typeface="+mn-ea"/>
                          <a:cs typeface="+mn-cs"/>
                        </a:rPr>
                        <a:t>Radio waves</a:t>
                      </a:r>
                      <a:endParaRPr lang="en-CA" sz="1400" kern="1200" dirty="0">
                        <a:solidFill>
                          <a:schemeClr val="dk1"/>
                        </a:solidFill>
                        <a:latin typeface="+mn-lt"/>
                        <a:ea typeface="+mn-ea"/>
                        <a:cs typeface="+mn-cs"/>
                      </a:endParaRPr>
                    </a:p>
                  </a:txBody>
                  <a:tcPr marL="91441" marR="91441" marT="45730" marB="45730"/>
                </a:tc>
              </a:tr>
            </a:tbl>
          </a:graphicData>
        </a:graphic>
      </p:graphicFrame>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1800">
                <a:latin typeface="Arial" charset="0"/>
              </a:rPr>
              <a:t>Fundamental Principles of Layer 1</a:t>
            </a:r>
            <a:r>
              <a:rPr lang="en-US">
                <a:latin typeface="Arial" charset="0"/>
              </a:rPr>
              <a:t/>
            </a:r>
            <a:br>
              <a:rPr lang="en-US">
                <a:latin typeface="Arial" charset="0"/>
              </a:rPr>
            </a:br>
            <a:r>
              <a:rPr lang="en-US">
                <a:latin typeface="Arial" charset="0"/>
              </a:rPr>
              <a:t>Bandwidth</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98712"/>
            <a:ext cx="8636000" cy="2722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a:latin typeface="Arial" charset="0"/>
              </a:rPr>
              <a:t>Fundamental Principles of Layer 1</a:t>
            </a:r>
            <a:r>
              <a:rPr lang="en-US">
                <a:latin typeface="Arial" charset="0"/>
              </a:rPr>
              <a:t/>
            </a:r>
            <a:br>
              <a:rPr lang="en-US">
                <a:latin typeface="Arial" charset="0"/>
              </a:rPr>
            </a:br>
            <a:r>
              <a:rPr lang="en-US">
                <a:latin typeface="Arial" charset="0"/>
              </a:rPr>
              <a:t>Throughput</a:t>
            </a:r>
          </a:p>
        </p:txBody>
      </p:sp>
      <p:pic>
        <p:nvPicPr>
          <p:cNvPr id="27650"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rcRect l="-28706" r="-28706"/>
          <a:stretch>
            <a:fillRect/>
          </a:stretch>
        </p:blipFill>
        <p:spPr>
          <a:xfrm>
            <a:off x="1009650" y="2025472"/>
            <a:ext cx="7232650" cy="4211816"/>
          </a:xfrm>
          <a:ln>
            <a:solidFill>
              <a:schemeClr val="tx1"/>
            </a:solidFill>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5800" y="1564916"/>
            <a:ext cx="7905750" cy="4745915"/>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9697"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Fundamental Principles of Layer 1</a:t>
            </a:r>
            <a:br>
              <a:rPr lang="en-US" sz="1800">
                <a:latin typeface="Arial" charset="0"/>
              </a:rPr>
            </a:br>
            <a:r>
              <a:rPr lang="en-US">
                <a:latin typeface="Arial" charset="0"/>
              </a:rPr>
              <a:t>Types of Physical Media</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1750" y="2652713"/>
            <a:ext cx="588645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p:cNvSpPr txBox="1">
            <a:spLocks noChangeArrowheads="1"/>
          </p:cNvSpPr>
          <p:nvPr/>
        </p:nvSpPr>
        <p:spPr bwMode="auto">
          <a:xfrm>
            <a:off x="6100763" y="1854200"/>
            <a:ext cx="1528762" cy="523875"/>
          </a:xfrm>
          <a:prstGeom prst="rect">
            <a:avLst/>
          </a:prstGeom>
          <a:solidFill>
            <a:schemeClr val="bg1"/>
          </a:solidFill>
          <a:ln w="9525">
            <a:solidFill>
              <a:schemeClr val="tx1"/>
            </a:solidFill>
            <a:miter lim="800000"/>
            <a:headEnd/>
            <a:tailEnd/>
          </a:ln>
        </p:spPr>
        <p:txBody>
          <a:bodyPr wrap="none" lIns="36000" tIns="0" rIns="3600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t>Gigabit Ethernet </a:t>
            </a:r>
          </a:p>
          <a:p>
            <a:r>
              <a:rPr lang="en-CA" sz="1400" b="1"/>
              <a:t>Interfaces</a:t>
            </a:r>
          </a:p>
        </p:txBody>
      </p:sp>
      <p:sp>
        <p:nvSpPr>
          <p:cNvPr id="7" name="TextBox 5"/>
          <p:cNvSpPr txBox="1">
            <a:spLocks noChangeArrowheads="1"/>
          </p:cNvSpPr>
          <p:nvPr/>
        </p:nvSpPr>
        <p:spPr bwMode="auto">
          <a:xfrm>
            <a:off x="3292475" y="1878013"/>
            <a:ext cx="881063" cy="522287"/>
          </a:xfrm>
          <a:prstGeom prst="rect">
            <a:avLst/>
          </a:prstGeom>
          <a:solidFill>
            <a:schemeClr val="bg1"/>
          </a:solidFill>
          <a:ln w="9525">
            <a:solidFill>
              <a:schemeClr val="tx1"/>
            </a:solidFill>
            <a:miter lim="800000"/>
            <a:headEnd/>
            <a:tailEnd/>
          </a:ln>
        </p:spPr>
        <p:txBody>
          <a:bodyPr wrap="none" lIns="36000" tIns="0" rIns="3600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t>SHDSL</a:t>
            </a:r>
          </a:p>
          <a:p>
            <a:r>
              <a:rPr lang="en-CA" sz="1400" b="1"/>
              <a:t>Interface</a:t>
            </a:r>
          </a:p>
        </p:txBody>
      </p:sp>
      <p:cxnSp>
        <p:nvCxnSpPr>
          <p:cNvPr id="8" name="Straight Arrow Connector 7"/>
          <p:cNvCxnSpPr>
            <a:stCxn id="7" idx="2"/>
          </p:cNvCxnSpPr>
          <p:nvPr/>
        </p:nvCxnSpPr>
        <p:spPr>
          <a:xfrm flipH="1">
            <a:off x="3716338" y="2400300"/>
            <a:ext cx="15875" cy="1477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flipH="1">
            <a:off x="6477000" y="2378075"/>
            <a:ext cx="388938" cy="14732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0825" y="2005013"/>
            <a:ext cx="0" cy="185261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9"/>
          <p:cNvSpPr txBox="1">
            <a:spLocks noChangeArrowheads="1"/>
          </p:cNvSpPr>
          <p:nvPr/>
        </p:nvSpPr>
        <p:spPr bwMode="auto">
          <a:xfrm>
            <a:off x="4691063" y="1836738"/>
            <a:ext cx="1228725" cy="523875"/>
          </a:xfrm>
          <a:prstGeom prst="rect">
            <a:avLst/>
          </a:prstGeom>
          <a:solidFill>
            <a:schemeClr val="bg1"/>
          </a:solidFill>
          <a:ln w="9525">
            <a:solidFill>
              <a:schemeClr val="tx1"/>
            </a:solidFill>
            <a:miter lim="800000"/>
            <a:headEnd/>
            <a:tailEnd/>
          </a:ln>
        </p:spPr>
        <p:txBody>
          <a:bodyPr wrap="none" lIns="36000" tIns="0" rIns="3600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t>Management</a:t>
            </a:r>
          </a:p>
          <a:p>
            <a:r>
              <a:rPr lang="en-CA" sz="1400" b="1"/>
              <a:t>Ports</a:t>
            </a:r>
          </a:p>
        </p:txBody>
      </p:sp>
      <p:cxnSp>
        <p:nvCxnSpPr>
          <p:cNvPr id="12" name="Straight Arrow Connector 11"/>
          <p:cNvCxnSpPr/>
          <p:nvPr/>
        </p:nvCxnSpPr>
        <p:spPr>
          <a:xfrm flipV="1">
            <a:off x="2157413" y="4525963"/>
            <a:ext cx="0" cy="10445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406525" y="5541963"/>
            <a:ext cx="1528763" cy="523875"/>
          </a:xfrm>
          <a:prstGeom prst="rect">
            <a:avLst/>
          </a:prstGeom>
          <a:solidFill>
            <a:schemeClr val="bg1"/>
          </a:solidFill>
          <a:ln w="9525">
            <a:solidFill>
              <a:schemeClr val="tx1"/>
            </a:solidFill>
            <a:miter lim="800000"/>
            <a:headEnd/>
            <a:tailEnd/>
          </a:ln>
        </p:spPr>
        <p:txBody>
          <a:bodyPr wrap="none" lIns="36000" tIns="0" rIns="3600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dirty="0"/>
              <a:t>FastEthernet </a:t>
            </a:r>
          </a:p>
          <a:p>
            <a:r>
              <a:rPr lang="en-CA" sz="1400" b="1" dirty="0"/>
              <a:t>Switch </a:t>
            </a:r>
            <a:r>
              <a:rPr lang="en-CA" sz="1400" b="1" dirty="0" smtClean="0"/>
              <a:t>Ports</a:t>
            </a:r>
            <a:endParaRPr lang="en-CA" sz="1400" b="1" dirty="0"/>
          </a:p>
        </p:txBody>
      </p:sp>
      <p:cxnSp>
        <p:nvCxnSpPr>
          <p:cNvPr id="15" name="Straight Arrow Connector 14"/>
          <p:cNvCxnSpPr/>
          <p:nvPr/>
        </p:nvCxnSpPr>
        <p:spPr>
          <a:xfrm flipV="1">
            <a:off x="4657725" y="4756150"/>
            <a:ext cx="19050" cy="12858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043363" y="5534025"/>
            <a:ext cx="1227137" cy="522288"/>
          </a:xfrm>
          <a:prstGeom prst="rect">
            <a:avLst/>
          </a:prstGeom>
          <a:solidFill>
            <a:schemeClr val="bg1"/>
          </a:solidFill>
          <a:ln w="9525">
            <a:solidFill>
              <a:schemeClr val="tx1"/>
            </a:solidFill>
            <a:miter lim="800000"/>
            <a:headEnd/>
            <a:tailEnd/>
          </a:ln>
        </p:spPr>
        <p:txBody>
          <a:bodyPr wrap="none" lIns="36000" tIns="0" rIns="3600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t>USB Mini-B</a:t>
            </a:r>
          </a:p>
          <a:p>
            <a:r>
              <a:rPr lang="en-CA" sz="1400" b="1"/>
              <a:t>Connector</a:t>
            </a:r>
          </a:p>
        </p:txBody>
      </p:sp>
      <p:cxnSp>
        <p:nvCxnSpPr>
          <p:cNvPr id="17" name="Straight Arrow Connector 16"/>
          <p:cNvCxnSpPr/>
          <p:nvPr/>
        </p:nvCxnSpPr>
        <p:spPr>
          <a:xfrm flipH="1">
            <a:off x="5821363" y="2378075"/>
            <a:ext cx="1023937" cy="1725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708775" y="4479925"/>
            <a:ext cx="109061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7254875" y="4237038"/>
            <a:ext cx="1182688" cy="523875"/>
          </a:xfrm>
          <a:prstGeom prst="rect">
            <a:avLst/>
          </a:prstGeom>
          <a:solidFill>
            <a:schemeClr val="bg1"/>
          </a:solidFill>
          <a:ln w="9525">
            <a:solidFill>
              <a:schemeClr val="tx1"/>
            </a:solidFill>
            <a:miter lim="800000"/>
            <a:headEnd/>
            <a:tailEnd/>
          </a:ln>
        </p:spPr>
        <p:txBody>
          <a:bodyPr wrap="none" lIns="36000" tIns="0" rIns="3600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dirty="0"/>
              <a:t>USB Type A </a:t>
            </a:r>
          </a:p>
          <a:p>
            <a:r>
              <a:rPr lang="en-CA" sz="1400" b="1" dirty="0"/>
              <a:t>Connector</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8386" y="2263775"/>
            <a:ext cx="4348008" cy="1481138"/>
          </a:xfrm>
        </p:spPr>
        <p:txBody>
          <a:bodyPr/>
          <a:lstStyle/>
          <a:p>
            <a:pPr eaLnBrk="1" hangingPunct="1"/>
            <a:r>
              <a:rPr lang="en-US" sz="2400" dirty="0"/>
              <a:t>4.2  Network Media</a:t>
            </a:r>
          </a:p>
        </p:txBody>
      </p:sp>
    </p:spTree>
    <p:extLst>
      <p:ext uri="{BB962C8B-B14F-4D97-AF65-F5344CB8AC3E}">
        <p14:creationId xmlns:p14="http://schemas.microsoft.com/office/powerpoint/2010/main" val="37210946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Copper Cabling</a:t>
            </a:r>
            <a:br>
              <a:rPr lang="en-US" sz="1800">
                <a:latin typeface="Arial" charset="0"/>
              </a:rPr>
            </a:br>
            <a:r>
              <a:rPr lang="en-US">
                <a:latin typeface="Arial" charset="0"/>
              </a:rPr>
              <a:t>Characteristics of Copper Media</a:t>
            </a:r>
          </a:p>
        </p:txBody>
      </p:sp>
      <p:pic>
        <p:nvPicPr>
          <p:cNvPr id="2" name="Picture 1"/>
          <p:cNvPicPr>
            <a:picLocks noChangeAspect="1"/>
          </p:cNvPicPr>
          <p:nvPr/>
        </p:nvPicPr>
        <p:blipFill>
          <a:blip r:embed="rId3"/>
          <a:stretch>
            <a:fillRect/>
          </a:stretch>
        </p:blipFill>
        <p:spPr>
          <a:xfrm>
            <a:off x="828705" y="1417498"/>
            <a:ext cx="7490627" cy="5164947"/>
          </a:xfrm>
          <a:prstGeom prst="rect">
            <a:avLst/>
          </a:prstGeom>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Copper Cabling</a:t>
            </a:r>
            <a:br>
              <a:rPr lang="en-US" sz="1800">
                <a:latin typeface="Arial" charset="0"/>
              </a:rPr>
            </a:br>
            <a:r>
              <a:rPr lang="en-US">
                <a:latin typeface="Arial" charset="0"/>
              </a:rPr>
              <a:t>Copper Media</a:t>
            </a:r>
          </a:p>
        </p:txBody>
      </p:sp>
      <p:pic>
        <p:nvPicPr>
          <p:cNvPr id="35842" name="Picture 3">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5603719" y="1988682"/>
            <a:ext cx="1938039" cy="18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07739" y="1798639"/>
            <a:ext cx="2619786" cy="215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606" y="4710113"/>
            <a:ext cx="4825094" cy="144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01830" y="1836738"/>
            <a:ext cx="2559469" cy="2701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dirty="0"/>
          </a:p>
        </p:txBody>
      </p:sp>
      <p:sp>
        <p:nvSpPr>
          <p:cNvPr id="35846" name="TextBox 7"/>
          <p:cNvSpPr txBox="1">
            <a:spLocks noChangeArrowheads="1"/>
          </p:cNvSpPr>
          <p:nvPr/>
        </p:nvSpPr>
        <p:spPr bwMode="auto">
          <a:xfrm>
            <a:off x="5647407" y="3861690"/>
            <a:ext cx="1832894"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smtClean="0"/>
              <a:t>Shielded Twisted Pair (STP) Cable</a:t>
            </a:r>
            <a:endParaRPr lang="en-CA" sz="1400" dirty="0"/>
          </a:p>
        </p:txBody>
      </p:sp>
      <p:sp>
        <p:nvSpPr>
          <p:cNvPr id="9" name="Rectangle 8"/>
          <p:cNvSpPr/>
          <p:nvPr/>
        </p:nvSpPr>
        <p:spPr>
          <a:xfrm>
            <a:off x="1591932" y="1855788"/>
            <a:ext cx="2849893" cy="2682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dirty="0"/>
          </a:p>
        </p:txBody>
      </p:sp>
      <p:sp>
        <p:nvSpPr>
          <p:cNvPr id="35848" name="TextBox 9"/>
          <p:cNvSpPr txBox="1">
            <a:spLocks noChangeArrowheads="1"/>
          </p:cNvSpPr>
          <p:nvPr/>
        </p:nvSpPr>
        <p:spPr bwMode="auto">
          <a:xfrm>
            <a:off x="2134269" y="3895027"/>
            <a:ext cx="18319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smtClean="0"/>
              <a:t>Unshielded Twisted Pair (UTP) Cable</a:t>
            </a:r>
            <a:endParaRPr lang="en-CA" sz="1400" dirty="0"/>
          </a:p>
        </p:txBody>
      </p:sp>
      <p:sp>
        <p:nvSpPr>
          <p:cNvPr id="11" name="Rectangle 10"/>
          <p:cNvSpPr/>
          <p:nvPr/>
        </p:nvSpPr>
        <p:spPr>
          <a:xfrm>
            <a:off x="2233271" y="4633913"/>
            <a:ext cx="5211763" cy="1862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dirty="0"/>
          </a:p>
        </p:txBody>
      </p:sp>
      <p:sp>
        <p:nvSpPr>
          <p:cNvPr id="35850" name="TextBox 11"/>
          <p:cNvSpPr txBox="1">
            <a:spLocks noChangeArrowheads="1"/>
          </p:cNvSpPr>
          <p:nvPr/>
        </p:nvSpPr>
        <p:spPr bwMode="auto">
          <a:xfrm>
            <a:off x="2514600" y="6356350"/>
            <a:ext cx="468788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smtClean="0"/>
              <a:t>Coaxial Cable</a:t>
            </a:r>
            <a:endParaRPr lang="en-CA" sz="1400"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a:t>
            </a:r>
            <a:r>
              <a:rPr lang="en-US" dirty="0"/>
              <a:t>4</a:t>
            </a:r>
            <a:r>
              <a:rPr lang="en-US" dirty="0" smtClean="0"/>
              <a:t>: Objectives</a:t>
            </a:r>
          </a:p>
        </p:txBody>
      </p:sp>
      <p:sp>
        <p:nvSpPr>
          <p:cNvPr id="4099" name="Rectangle 34"/>
          <p:cNvSpPr>
            <a:spLocks noGrp="1" noChangeArrowheads="1"/>
          </p:cNvSpPr>
          <p:nvPr>
            <p:ph type="body" idx="4294967295"/>
          </p:nvPr>
        </p:nvSpPr>
        <p:spPr>
          <a:xfrm>
            <a:off x="655638" y="1623184"/>
            <a:ext cx="7940675" cy="4640729"/>
          </a:xfrm>
        </p:spPr>
        <p:txBody>
          <a:bodyPr/>
          <a:lstStyle/>
          <a:p>
            <a:pPr marL="0" indent="0">
              <a:buNone/>
            </a:pPr>
            <a:r>
              <a:rPr lang="en-CA" sz="2000" dirty="0"/>
              <a:t>Upon completion of this chapter, you will be able to:</a:t>
            </a:r>
          </a:p>
          <a:p>
            <a:r>
              <a:rPr lang="en-US" sz="2000" dirty="0"/>
              <a:t>Identify device connectivity options.</a:t>
            </a:r>
          </a:p>
          <a:p>
            <a:r>
              <a:rPr lang="en-US" sz="2000" dirty="0"/>
              <a:t>Describe the purpose and functions of the physical layer in the network.</a:t>
            </a:r>
          </a:p>
          <a:p>
            <a:r>
              <a:rPr lang="en-US" sz="2000" dirty="0"/>
              <a:t>Describe basic principles of the physical layer standards.</a:t>
            </a:r>
          </a:p>
          <a:p>
            <a:r>
              <a:rPr lang="en-US" sz="2000" dirty="0"/>
              <a:t>Identify the basic characteristics of copper cabling.</a:t>
            </a:r>
          </a:p>
          <a:p>
            <a:r>
              <a:rPr lang="en-US" sz="2000" dirty="0"/>
              <a:t>Build a UTP cable used in Ethernet networks.</a:t>
            </a:r>
          </a:p>
          <a:p>
            <a:r>
              <a:rPr lang="en-US" sz="2000" dirty="0"/>
              <a:t>Describe fiber-optic cabling and its main advantages over other media.</a:t>
            </a:r>
          </a:p>
          <a:p>
            <a:r>
              <a:rPr lang="en-US" sz="2000" dirty="0"/>
              <a:t>Describe wireless media.</a:t>
            </a:r>
          </a:p>
          <a:p>
            <a:r>
              <a:rPr lang="en-US" sz="2000" dirty="0"/>
              <a:t>Select the appropriate media for a given requirement and connect devices</a:t>
            </a:r>
            <a:r>
              <a:rPr lang="en-US" sz="2000" dirty="0" smtClean="0"/>
              <a:t>.</a:t>
            </a:r>
            <a:endParaRPr lang="en-US" sz="2000" dirty="0"/>
          </a:p>
        </p:txBody>
      </p:sp>
    </p:spTree>
    <p:extLst>
      <p:ext uri="{BB962C8B-B14F-4D97-AF65-F5344CB8AC3E}">
        <p14:creationId xmlns:p14="http://schemas.microsoft.com/office/powerpoint/2010/main" val="306713504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a:latin typeface="Arial" charset="0"/>
              </a:rPr>
              <a:t/>
            </a:r>
            <a:br>
              <a:rPr lang="en-US" dirty="0">
                <a:latin typeface="Arial" charset="0"/>
              </a:rPr>
            </a:br>
            <a:r>
              <a:rPr lang="en-US" sz="1800" dirty="0">
                <a:latin typeface="Arial" charset="0"/>
              </a:rPr>
              <a:t>Copper Cabling</a:t>
            </a:r>
            <a:br>
              <a:rPr lang="en-US" sz="1800" dirty="0">
                <a:latin typeface="Arial" charset="0"/>
              </a:rPr>
            </a:br>
            <a:r>
              <a:rPr lang="en-US" dirty="0" smtClean="0">
                <a:latin typeface="Arial" charset="0"/>
              </a:rPr>
              <a:t>UTP Cable</a:t>
            </a:r>
            <a:endParaRPr lang="en-US" dirty="0">
              <a:latin typeface="Arial" charset="0"/>
            </a:endParaRPr>
          </a:p>
        </p:txBody>
      </p:sp>
      <p:pic>
        <p:nvPicPr>
          <p:cNvPr id="2" name="Picture 1"/>
          <p:cNvPicPr>
            <a:picLocks noChangeAspect="1"/>
          </p:cNvPicPr>
          <p:nvPr/>
        </p:nvPicPr>
        <p:blipFill>
          <a:blip r:embed="rId3"/>
          <a:stretch>
            <a:fillRect/>
          </a:stretch>
        </p:blipFill>
        <p:spPr>
          <a:xfrm>
            <a:off x="484307" y="1544824"/>
            <a:ext cx="8250721" cy="4512767"/>
          </a:xfrm>
          <a:prstGeom prst="rect">
            <a:avLst/>
          </a:prstGeom>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dirty="0">
                <a:latin typeface="Arial" charset="0"/>
              </a:rPr>
              <a:t/>
            </a:r>
            <a:br>
              <a:rPr lang="en-US" dirty="0">
                <a:latin typeface="Arial" charset="0"/>
              </a:rPr>
            </a:br>
            <a:r>
              <a:rPr lang="en-US" sz="1800" dirty="0">
                <a:latin typeface="Arial" charset="0"/>
              </a:rPr>
              <a:t>Copper Cabling</a:t>
            </a:r>
            <a:br>
              <a:rPr lang="en-US" sz="1800" dirty="0">
                <a:latin typeface="Arial" charset="0"/>
              </a:rPr>
            </a:br>
            <a:r>
              <a:rPr lang="en-US" dirty="0" smtClean="0">
                <a:latin typeface="Arial" charset="0"/>
              </a:rPr>
              <a:t>STP Cable</a:t>
            </a:r>
            <a:endParaRPr lang="en-US" dirty="0">
              <a:latin typeface="Arial"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830387"/>
            <a:ext cx="4967288" cy="43882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extBox 4"/>
          <p:cNvSpPr txBox="1">
            <a:spLocks noChangeArrowheads="1"/>
          </p:cNvSpPr>
          <p:nvPr/>
        </p:nvSpPr>
        <p:spPr bwMode="auto">
          <a:xfrm>
            <a:off x="4170808" y="2292350"/>
            <a:ext cx="118814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dirty="0"/>
              <a:t>Foil Shields</a:t>
            </a:r>
          </a:p>
        </p:txBody>
      </p:sp>
      <p:cxnSp>
        <p:nvCxnSpPr>
          <p:cNvPr id="6" name="Straight Arrow Connector 5"/>
          <p:cNvCxnSpPr/>
          <p:nvPr/>
        </p:nvCxnSpPr>
        <p:spPr>
          <a:xfrm>
            <a:off x="4938713" y="2568575"/>
            <a:ext cx="0" cy="1641475"/>
          </a:xfrm>
          <a:prstGeom prst="straightConnector1">
            <a:avLst/>
          </a:prstGeom>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9941" name="TextBox 6"/>
          <p:cNvSpPr txBox="1">
            <a:spLocks noChangeArrowheads="1"/>
          </p:cNvSpPr>
          <p:nvPr/>
        </p:nvSpPr>
        <p:spPr bwMode="auto">
          <a:xfrm>
            <a:off x="2742729" y="1897063"/>
            <a:ext cx="2034531" cy="2862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t>Braided or Foil Shield</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Copper Cabling</a:t>
            </a:r>
            <a:br>
              <a:rPr lang="en-US" sz="1800">
                <a:latin typeface="Arial" charset="0"/>
              </a:rPr>
            </a:br>
            <a:r>
              <a:rPr lang="en-US">
                <a:latin typeface="Arial" charset="0"/>
              </a:rPr>
              <a:t>Coaxial Cable</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81" y="1804988"/>
            <a:ext cx="8035270" cy="46720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Copper Cabling</a:t>
            </a:r>
            <a:br>
              <a:rPr lang="en-US" sz="1800">
                <a:latin typeface="Arial" charset="0"/>
              </a:rPr>
            </a:br>
            <a:r>
              <a:rPr lang="en-US">
                <a:latin typeface="Arial" charset="0"/>
              </a:rPr>
              <a:t>Cooper Media Safety</a:t>
            </a:r>
          </a:p>
        </p:txBody>
      </p:sp>
      <p:pic>
        <p:nvPicPr>
          <p:cNvPr id="2" name="Picture 1"/>
          <p:cNvPicPr>
            <a:picLocks noChangeAspect="1"/>
          </p:cNvPicPr>
          <p:nvPr/>
        </p:nvPicPr>
        <p:blipFill>
          <a:blip r:embed="rId3"/>
          <a:stretch>
            <a:fillRect/>
          </a:stretch>
        </p:blipFill>
        <p:spPr>
          <a:xfrm>
            <a:off x="1209915" y="1322633"/>
            <a:ext cx="6743494" cy="5341654"/>
          </a:xfrm>
          <a:prstGeom prst="rect">
            <a:avLst/>
          </a:prstGeom>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UTP Cabling</a:t>
            </a:r>
            <a:br>
              <a:rPr lang="en-US" sz="1800">
                <a:latin typeface="Arial" charset="0"/>
              </a:rPr>
            </a:br>
            <a:r>
              <a:rPr lang="en-US">
                <a:latin typeface="Arial" charset="0"/>
              </a:rPr>
              <a:t>Properties of UTP Cabling</a:t>
            </a:r>
          </a:p>
        </p:txBody>
      </p:sp>
      <p:sp>
        <p:nvSpPr>
          <p:cNvPr id="6" name="Rectangle 34"/>
          <p:cNvSpPr txBox="1">
            <a:spLocks noChangeArrowheads="1"/>
          </p:cNvSpPr>
          <p:nvPr/>
        </p:nvSpPr>
        <p:spPr bwMode="auto">
          <a:xfrm>
            <a:off x="289717" y="1323184"/>
            <a:ext cx="7940675" cy="464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buNone/>
            </a:pPr>
            <a:r>
              <a:rPr lang="en-US" sz="2000" dirty="0"/>
              <a:t>UTP cable does not use shielding to counter the effects of EMI and RFI. Instead, cable designers have discovered that they can limit the negative effect of crosstalk by</a:t>
            </a:r>
            <a:r>
              <a:rPr lang="en-US" sz="2000" dirty="0" smtClean="0"/>
              <a:t>:</a:t>
            </a:r>
          </a:p>
          <a:p>
            <a:r>
              <a:rPr lang="en-US" sz="2000" dirty="0"/>
              <a:t>Cancellation</a:t>
            </a:r>
          </a:p>
          <a:p>
            <a:r>
              <a:rPr lang="en-US" sz="2000" dirty="0"/>
              <a:t>Varying the number of twists per wire </a:t>
            </a:r>
            <a:r>
              <a:rPr lang="en-US" sz="2000" dirty="0" smtClean="0"/>
              <a:t>pair</a:t>
            </a:r>
            <a:endParaRPr lang="en-US" sz="2000" dirty="0"/>
          </a:p>
        </p:txBody>
      </p:sp>
      <p:pic>
        <p:nvPicPr>
          <p:cNvPr id="3" name="Picture 2"/>
          <p:cNvPicPr>
            <a:picLocks noChangeAspect="1"/>
          </p:cNvPicPr>
          <p:nvPr/>
        </p:nvPicPr>
        <p:blipFill>
          <a:blip r:embed="rId3"/>
          <a:stretch>
            <a:fillRect/>
          </a:stretch>
        </p:blipFill>
        <p:spPr>
          <a:xfrm>
            <a:off x="4283433" y="3444032"/>
            <a:ext cx="4649355" cy="3077402"/>
          </a:xfrm>
          <a:prstGeom prst="rect">
            <a:avLst/>
          </a:prstGeom>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UTP Cabling</a:t>
            </a:r>
            <a:br>
              <a:rPr lang="en-US" sz="1800">
                <a:latin typeface="Arial" charset="0"/>
              </a:rPr>
            </a:br>
            <a:r>
              <a:rPr lang="en-US">
                <a:latin typeface="Arial" charset="0"/>
              </a:rPr>
              <a:t>UTP Cabling Standards</a:t>
            </a:r>
          </a:p>
        </p:txBody>
      </p:sp>
      <p:pic>
        <p:nvPicPr>
          <p:cNvPr id="481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6956"/>
          <a:stretch>
            <a:fillRect/>
          </a:stretch>
        </p:blipFill>
        <p:spPr bwMode="auto">
          <a:xfrm>
            <a:off x="849313" y="1539875"/>
            <a:ext cx="7642225" cy="4906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UTP Cabling</a:t>
            </a:r>
            <a:br>
              <a:rPr lang="en-US" sz="1800">
                <a:latin typeface="Arial" charset="0"/>
              </a:rPr>
            </a:br>
            <a:r>
              <a:rPr lang="en-US">
                <a:latin typeface="Arial" charset="0"/>
              </a:rPr>
              <a:t>UTP Connectors</a:t>
            </a:r>
          </a:p>
        </p:txBody>
      </p:sp>
      <p:pic>
        <p:nvPicPr>
          <p:cNvPr id="5" name="Content Placeholder 4"/>
          <p:cNvPicPr>
            <a:picLocks noGrp="1" noChangeAspect="1"/>
          </p:cNvPicPr>
          <p:nvPr>
            <p:ph idx="1"/>
          </p:nvPr>
        </p:nvPicPr>
        <p:blipFill>
          <a:blip r:embed="rId3"/>
          <a:srcRect l="-8103" r="-8103"/>
          <a:stretch>
            <a:fillRect/>
          </a:stretch>
        </p:blipFill>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UTP Cabling</a:t>
            </a:r>
            <a:br>
              <a:rPr lang="en-US" sz="1800">
                <a:latin typeface="Arial" charset="0"/>
              </a:rPr>
            </a:br>
            <a:r>
              <a:rPr lang="en-US">
                <a:latin typeface="Arial" charset="0"/>
              </a:rPr>
              <a:t>Types of UTP Cable</a:t>
            </a:r>
          </a:p>
        </p:txBody>
      </p:sp>
      <p:pic>
        <p:nvPicPr>
          <p:cNvPr id="2" name="Picture 1"/>
          <p:cNvPicPr>
            <a:picLocks noChangeAspect="1"/>
          </p:cNvPicPr>
          <p:nvPr/>
        </p:nvPicPr>
        <p:blipFill>
          <a:blip r:embed="rId3"/>
          <a:stretch>
            <a:fillRect/>
          </a:stretch>
        </p:blipFill>
        <p:spPr>
          <a:xfrm>
            <a:off x="957853" y="1345234"/>
            <a:ext cx="7240879" cy="5200936"/>
          </a:xfrm>
          <a:prstGeom prst="rect">
            <a:avLst/>
          </a:prstGeom>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dirty="0">
                <a:latin typeface="Arial" charset="0"/>
              </a:rPr>
              <a:t/>
            </a:r>
            <a:br>
              <a:rPr lang="en-US" dirty="0">
                <a:latin typeface="Arial" charset="0"/>
              </a:rPr>
            </a:br>
            <a:r>
              <a:rPr lang="en-US" sz="1800" dirty="0">
                <a:latin typeface="Arial" charset="0"/>
              </a:rPr>
              <a:t>UTP Cabling</a:t>
            </a:r>
            <a:br>
              <a:rPr lang="en-US" sz="1800" dirty="0">
                <a:latin typeface="Arial" charset="0"/>
              </a:rPr>
            </a:br>
            <a:r>
              <a:rPr lang="en-US" dirty="0">
                <a:latin typeface="Arial" charset="0"/>
              </a:rPr>
              <a:t>Testing UTP Cables</a:t>
            </a:r>
          </a:p>
        </p:txBody>
      </p:sp>
      <p:sp>
        <p:nvSpPr>
          <p:cNvPr id="3" name="Content Placeholder 2"/>
          <p:cNvSpPr>
            <a:spLocks noGrp="1"/>
          </p:cNvSpPr>
          <p:nvPr>
            <p:ph idx="1"/>
          </p:nvPr>
        </p:nvSpPr>
        <p:spPr/>
        <p:txBody>
          <a:bodyPr/>
          <a:lstStyle/>
          <a:p>
            <a:pPr marL="0" indent="0">
              <a:buNone/>
            </a:pPr>
            <a:r>
              <a:rPr lang="en-US" sz="2000" dirty="0"/>
              <a:t>After installation, a UTP cable tester should be used to test for the following parameters</a:t>
            </a:r>
            <a:r>
              <a:rPr lang="en-US" sz="2000" dirty="0" smtClean="0"/>
              <a:t>:</a:t>
            </a:r>
            <a:endParaRPr lang="en-US" sz="2000" dirty="0"/>
          </a:p>
          <a:p>
            <a:r>
              <a:rPr lang="en-US" sz="2000" dirty="0"/>
              <a:t>Wire </a:t>
            </a:r>
            <a:r>
              <a:rPr lang="en-US" sz="2000" dirty="0" smtClean="0"/>
              <a:t>map</a:t>
            </a:r>
            <a:endParaRPr lang="en-US" sz="2000" dirty="0"/>
          </a:p>
          <a:p>
            <a:r>
              <a:rPr lang="en-US" sz="2000" dirty="0"/>
              <a:t>Cable </a:t>
            </a:r>
            <a:r>
              <a:rPr lang="en-US" sz="2000" dirty="0" smtClean="0"/>
              <a:t>length</a:t>
            </a:r>
            <a:endParaRPr lang="en-US" sz="2000" dirty="0"/>
          </a:p>
          <a:p>
            <a:r>
              <a:rPr lang="en-US" sz="2000" dirty="0"/>
              <a:t>Signal loss due to </a:t>
            </a:r>
            <a:r>
              <a:rPr lang="en-US" sz="2000" dirty="0" smtClean="0"/>
              <a:t>attenuation</a:t>
            </a:r>
            <a:endParaRPr lang="en-US" sz="2000" dirty="0"/>
          </a:p>
          <a:p>
            <a:r>
              <a:rPr lang="en-US" sz="2000" dirty="0"/>
              <a:t>Crosstalk</a:t>
            </a:r>
          </a:p>
        </p:txBody>
      </p:sp>
      <p:pic>
        <p:nvPicPr>
          <p:cNvPr id="4" name="Picture 3"/>
          <p:cNvPicPr>
            <a:picLocks noChangeAspect="1"/>
          </p:cNvPicPr>
          <p:nvPr/>
        </p:nvPicPr>
        <p:blipFill>
          <a:blip r:embed="rId3"/>
          <a:stretch>
            <a:fillRect/>
          </a:stretch>
        </p:blipFill>
        <p:spPr>
          <a:xfrm>
            <a:off x="4227315" y="3389989"/>
            <a:ext cx="4663547" cy="3174178"/>
          </a:xfrm>
          <a:prstGeom prst="rect">
            <a:avLst/>
          </a:prstGeom>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Fiber Optic Cabling</a:t>
            </a:r>
            <a:br>
              <a:rPr lang="en-US" sz="1800">
                <a:latin typeface="Arial" charset="0"/>
              </a:rPr>
            </a:br>
            <a:r>
              <a:rPr lang="en-US">
                <a:latin typeface="Arial" charset="0"/>
              </a:rPr>
              <a:t>Properties of Fiber Optic Cabling</a:t>
            </a:r>
          </a:p>
        </p:txBody>
      </p:sp>
      <p:sp>
        <p:nvSpPr>
          <p:cNvPr id="5" name="Content Placeholder 2"/>
          <p:cNvSpPr>
            <a:spLocks noGrp="1"/>
          </p:cNvSpPr>
          <p:nvPr>
            <p:ph idx="1"/>
          </p:nvPr>
        </p:nvSpPr>
        <p:spPr>
          <a:xfrm>
            <a:off x="212725" y="1379538"/>
            <a:ext cx="8734425" cy="5086350"/>
          </a:xfrm>
        </p:spPr>
        <p:txBody>
          <a:bodyPr/>
          <a:lstStyle/>
          <a:p>
            <a:pPr marL="0" indent="0">
              <a:buNone/>
            </a:pPr>
            <a:r>
              <a:rPr lang="en-US" sz="2000" dirty="0"/>
              <a:t>Fiber-optic cabling is now being used in four types of industry</a:t>
            </a:r>
            <a:r>
              <a:rPr lang="en-US" sz="2000" dirty="0" smtClean="0"/>
              <a:t>:</a:t>
            </a:r>
          </a:p>
          <a:p>
            <a:r>
              <a:rPr lang="en-US" sz="2000" dirty="0" smtClean="0"/>
              <a:t>Enterprise Networks</a:t>
            </a:r>
          </a:p>
          <a:p>
            <a:r>
              <a:rPr lang="en-US" sz="2000" dirty="0"/>
              <a:t>Fiber-to-the-</a:t>
            </a:r>
            <a:r>
              <a:rPr lang="en-US" sz="2000" dirty="0" smtClean="0"/>
              <a:t>home (FTTH) </a:t>
            </a:r>
            <a:r>
              <a:rPr lang="en-US" sz="2000" dirty="0"/>
              <a:t>and Access </a:t>
            </a:r>
            <a:r>
              <a:rPr lang="en-US" sz="2000" dirty="0" smtClean="0"/>
              <a:t>Networks</a:t>
            </a:r>
          </a:p>
          <a:p>
            <a:r>
              <a:rPr lang="en-US" sz="2000" dirty="0"/>
              <a:t>Long-Haul </a:t>
            </a:r>
            <a:r>
              <a:rPr lang="en-US" sz="2000" dirty="0" smtClean="0"/>
              <a:t>Networks</a:t>
            </a:r>
          </a:p>
          <a:p>
            <a:r>
              <a:rPr lang="en-US" sz="2000" dirty="0"/>
              <a:t>Submarine Networks</a:t>
            </a:r>
          </a:p>
        </p:txBody>
      </p:sp>
      <p:pic>
        <p:nvPicPr>
          <p:cNvPr id="2" name="Picture 1"/>
          <p:cNvPicPr>
            <a:picLocks noChangeAspect="1"/>
          </p:cNvPicPr>
          <p:nvPr/>
        </p:nvPicPr>
        <p:blipFill>
          <a:blip r:embed="rId3"/>
          <a:stretch>
            <a:fillRect/>
          </a:stretch>
        </p:blipFill>
        <p:spPr>
          <a:xfrm>
            <a:off x="4401965" y="2959513"/>
            <a:ext cx="4509106" cy="3629440"/>
          </a:xfrm>
          <a:prstGeom prst="rect">
            <a:avLst/>
          </a:prstGeom>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a:t>
            </a:r>
            <a:r>
              <a:rPr lang="en-US" dirty="0"/>
              <a:t>4</a:t>
            </a:r>
            <a:r>
              <a:rPr lang="en-US" dirty="0" smtClean="0"/>
              <a:t>: Objectives (cont.)</a:t>
            </a:r>
          </a:p>
        </p:txBody>
      </p:sp>
      <p:sp>
        <p:nvSpPr>
          <p:cNvPr id="4099" name="Rectangle 34"/>
          <p:cNvSpPr>
            <a:spLocks noGrp="1" noChangeArrowheads="1"/>
          </p:cNvSpPr>
          <p:nvPr>
            <p:ph type="body" idx="4294967295"/>
          </p:nvPr>
        </p:nvSpPr>
        <p:spPr>
          <a:xfrm>
            <a:off x="655638" y="1635279"/>
            <a:ext cx="7940675" cy="4640729"/>
          </a:xfrm>
        </p:spPr>
        <p:txBody>
          <a:bodyPr/>
          <a:lstStyle/>
          <a:p>
            <a:pPr marL="0" indent="0">
              <a:buNone/>
            </a:pPr>
            <a:r>
              <a:rPr lang="en-CA" sz="2000" dirty="0"/>
              <a:t>Upon completion of this chapter, you will be able to:</a:t>
            </a:r>
          </a:p>
          <a:p>
            <a:r>
              <a:rPr lang="en-US" sz="2000" dirty="0" smtClean="0"/>
              <a:t>Describe </a:t>
            </a:r>
            <a:r>
              <a:rPr lang="en-US" sz="2000" dirty="0"/>
              <a:t>the purpose and function of the data link layer in preparing communication for transmission on specific media.</a:t>
            </a:r>
          </a:p>
          <a:p>
            <a:r>
              <a:rPr lang="en-US" sz="2000" dirty="0"/>
              <a:t>Describe the Layer 2 frame structure and identify generic fields.</a:t>
            </a:r>
          </a:p>
          <a:p>
            <a:r>
              <a:rPr lang="en-US" sz="2000" dirty="0"/>
              <a:t>Identify several sources for the protocols and standards used by the data link layer.</a:t>
            </a:r>
          </a:p>
          <a:p>
            <a:r>
              <a:rPr lang="en-US" sz="2000" dirty="0"/>
              <a:t>Compare the functions of logical topologies and physical topologies.</a:t>
            </a:r>
          </a:p>
          <a:p>
            <a:r>
              <a:rPr lang="en-US" sz="2000" dirty="0"/>
              <a:t>Describe the basic characteristics of media control methods on WAN topologies.</a:t>
            </a:r>
          </a:p>
          <a:p>
            <a:r>
              <a:rPr lang="en-US" sz="2000" dirty="0"/>
              <a:t>Describe the basic characteristics of media control methods on LAN topologies.</a:t>
            </a:r>
          </a:p>
          <a:p>
            <a:r>
              <a:rPr lang="en-US" sz="2000" dirty="0"/>
              <a:t>Describe the characteristics and functions of the data link frame.</a:t>
            </a:r>
          </a:p>
          <a:p>
            <a:endParaRPr lang="en-CA" sz="2000" dirty="0" smtClean="0"/>
          </a:p>
        </p:txBody>
      </p:sp>
    </p:spTree>
    <p:extLst>
      <p:ext uri="{BB962C8B-B14F-4D97-AF65-F5344CB8AC3E}">
        <p14:creationId xmlns:p14="http://schemas.microsoft.com/office/powerpoint/2010/main" val="3753550257"/>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Fiber Optic Cabling</a:t>
            </a:r>
            <a:br>
              <a:rPr lang="en-US" sz="1800">
                <a:latin typeface="Arial" charset="0"/>
              </a:rPr>
            </a:br>
            <a:r>
              <a:rPr lang="en-US">
                <a:latin typeface="Arial" charset="0"/>
              </a:rPr>
              <a:t>Fiber Media Cable Design</a:t>
            </a:r>
          </a:p>
        </p:txBody>
      </p:sp>
      <p:pic>
        <p:nvPicPr>
          <p:cNvPr id="2" name="Picture 1"/>
          <p:cNvPicPr>
            <a:picLocks noChangeAspect="1"/>
          </p:cNvPicPr>
          <p:nvPr/>
        </p:nvPicPr>
        <p:blipFill>
          <a:blip r:embed="rId3"/>
          <a:stretch>
            <a:fillRect/>
          </a:stretch>
        </p:blipFill>
        <p:spPr>
          <a:xfrm>
            <a:off x="2001804" y="1385157"/>
            <a:ext cx="5141713" cy="5472843"/>
          </a:xfrm>
          <a:prstGeom prst="rect">
            <a:avLst/>
          </a:prstGeom>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Fiber Optic Cabling</a:t>
            </a:r>
            <a:br>
              <a:rPr lang="en-US" sz="1800">
                <a:latin typeface="Arial" charset="0"/>
              </a:rPr>
            </a:br>
            <a:r>
              <a:rPr lang="en-US">
                <a:latin typeface="Arial" charset="0"/>
              </a:rPr>
              <a:t>Types of Fiber Media</a:t>
            </a:r>
          </a:p>
        </p:txBody>
      </p:sp>
      <p:pic>
        <p:nvPicPr>
          <p:cNvPr id="2" name="Picture 1"/>
          <p:cNvPicPr>
            <a:picLocks noChangeAspect="1"/>
          </p:cNvPicPr>
          <p:nvPr/>
        </p:nvPicPr>
        <p:blipFill>
          <a:blip r:embed="rId3"/>
          <a:stretch>
            <a:fillRect/>
          </a:stretch>
        </p:blipFill>
        <p:spPr>
          <a:xfrm>
            <a:off x="126809" y="1245066"/>
            <a:ext cx="4339586" cy="4056436"/>
          </a:xfrm>
          <a:prstGeom prst="rect">
            <a:avLst/>
          </a:prstGeom>
        </p:spPr>
      </p:pic>
      <p:pic>
        <p:nvPicPr>
          <p:cNvPr id="5" name="Picture 4"/>
          <p:cNvPicPr>
            <a:picLocks noChangeAspect="1"/>
          </p:cNvPicPr>
          <p:nvPr/>
        </p:nvPicPr>
        <p:blipFill>
          <a:blip r:embed="rId4"/>
          <a:stretch>
            <a:fillRect/>
          </a:stretch>
        </p:blipFill>
        <p:spPr>
          <a:xfrm>
            <a:off x="4669381" y="2593611"/>
            <a:ext cx="4344329" cy="4038390"/>
          </a:xfrm>
          <a:prstGeom prst="rect">
            <a:avLst/>
          </a:prstGeom>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Fiber Optic Cabling</a:t>
            </a:r>
            <a:br>
              <a:rPr lang="en-US" sz="1800">
                <a:latin typeface="Arial" charset="0"/>
              </a:rPr>
            </a:br>
            <a:r>
              <a:rPr lang="en-US">
                <a:latin typeface="Arial" charset="0"/>
              </a:rPr>
              <a:t>Network Fiber Connectors</a:t>
            </a:r>
          </a:p>
        </p:txBody>
      </p:sp>
      <p:pic>
        <p:nvPicPr>
          <p:cNvPr id="3" name="Content Placeholder 2"/>
          <p:cNvPicPr>
            <a:picLocks noGrp="1" noChangeAspect="1"/>
          </p:cNvPicPr>
          <p:nvPr>
            <p:ph idx="1"/>
          </p:nvPr>
        </p:nvPicPr>
        <p:blipFill>
          <a:blip r:embed="rId3"/>
          <a:srcRect l="-14989" r="-14989"/>
          <a:stretch>
            <a:fillRect/>
          </a:stretch>
        </p:blipFill>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Fiber Optic Cabling</a:t>
            </a:r>
            <a:br>
              <a:rPr lang="en-US" sz="1800">
                <a:latin typeface="Arial" charset="0"/>
              </a:rPr>
            </a:br>
            <a:r>
              <a:rPr lang="en-US">
                <a:latin typeface="Arial" charset="0"/>
              </a:rPr>
              <a:t>Testing Fiber Cables</a:t>
            </a:r>
          </a:p>
        </p:txBody>
      </p:sp>
      <p:pic>
        <p:nvPicPr>
          <p:cNvPr id="6656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l="-3952" r="-3952"/>
          <a:stretch>
            <a:fillRect/>
          </a:stretch>
        </p:blipFill>
        <p:spPr>
          <a:xfrm>
            <a:off x="266523" y="1442090"/>
            <a:ext cx="8685876" cy="5058078"/>
          </a:xfrm>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Fiber Optic Cabling</a:t>
            </a:r>
            <a:br>
              <a:rPr lang="en-US" sz="1800">
                <a:latin typeface="Arial" charset="0"/>
              </a:rPr>
            </a:br>
            <a:r>
              <a:rPr lang="en-US">
                <a:latin typeface="Arial" charset="0"/>
              </a:rPr>
              <a:t>Fiber versus Copper</a:t>
            </a:r>
          </a:p>
        </p:txBody>
      </p:sp>
      <p:graphicFrame>
        <p:nvGraphicFramePr>
          <p:cNvPr id="4" name="Table 3"/>
          <p:cNvGraphicFramePr>
            <a:graphicFrameLocks noGrp="1"/>
          </p:cNvGraphicFramePr>
          <p:nvPr>
            <p:extLst>
              <p:ext uri="{D42A27DB-BD31-4B8C-83A1-F6EECF244321}">
                <p14:modId xmlns:p14="http://schemas.microsoft.com/office/powerpoint/2010/main" val="2156891239"/>
              </p:ext>
            </p:extLst>
          </p:nvPr>
        </p:nvGraphicFramePr>
        <p:xfrm>
          <a:off x="971550" y="1398588"/>
          <a:ext cx="7416800" cy="5095872"/>
        </p:xfrm>
        <a:graphic>
          <a:graphicData uri="http://schemas.openxmlformats.org/drawingml/2006/table">
            <a:tbl>
              <a:tblPr firstRow="1" bandRow="1">
                <a:tableStyleId>{5C22544A-7EE6-4342-B048-85BDC9FD1C3A}</a:tableStyleId>
              </a:tblPr>
              <a:tblGrid>
                <a:gridCol w="3168342"/>
                <a:gridCol w="2124229"/>
                <a:gridCol w="2124229"/>
              </a:tblGrid>
              <a:tr h="636984">
                <a:tc>
                  <a:txBody>
                    <a:bodyPr/>
                    <a:lstStyle/>
                    <a:p>
                      <a:pPr algn="ctr"/>
                      <a:r>
                        <a:rPr lang="en-CA" sz="1800" dirty="0" smtClean="0"/>
                        <a:t>Implementation Issues</a:t>
                      </a:r>
                      <a:endParaRPr lang="en-CA" sz="1800" dirty="0"/>
                    </a:p>
                  </a:txBody>
                  <a:tcPr marT="45731" marB="45731" anchor="ctr"/>
                </a:tc>
                <a:tc>
                  <a:txBody>
                    <a:bodyPr/>
                    <a:lstStyle/>
                    <a:p>
                      <a:pPr algn="ctr"/>
                      <a:r>
                        <a:rPr lang="en-CA" sz="1800" dirty="0" smtClean="0"/>
                        <a:t>Copper Media</a:t>
                      </a:r>
                      <a:endParaRPr lang="en-CA" sz="1800" dirty="0"/>
                    </a:p>
                  </a:txBody>
                  <a:tcPr marT="45731" marB="45731" anchor="ctr"/>
                </a:tc>
                <a:tc>
                  <a:txBody>
                    <a:bodyPr/>
                    <a:lstStyle/>
                    <a:p>
                      <a:pPr algn="ctr"/>
                      <a:r>
                        <a:rPr lang="en-CA" sz="1800" dirty="0" smtClean="0"/>
                        <a:t>Fibre</a:t>
                      </a:r>
                      <a:r>
                        <a:rPr lang="en-CA" sz="1800" baseline="0" dirty="0" smtClean="0"/>
                        <a:t> O</a:t>
                      </a:r>
                      <a:r>
                        <a:rPr lang="en-CA" sz="1800" dirty="0" smtClean="0"/>
                        <a:t>ptic</a:t>
                      </a:r>
                      <a:endParaRPr lang="en-CA" sz="1800" dirty="0"/>
                    </a:p>
                  </a:txBody>
                  <a:tcPr marT="45731" marB="45731" anchor="ctr"/>
                </a:tc>
              </a:tr>
              <a:tr h="636984">
                <a:tc>
                  <a:txBody>
                    <a:bodyPr/>
                    <a:lstStyle/>
                    <a:p>
                      <a:pPr algn="ctr"/>
                      <a:r>
                        <a:rPr lang="en-CA" sz="1600" dirty="0" smtClean="0"/>
                        <a:t>Bandwidth Supported</a:t>
                      </a:r>
                      <a:endParaRPr lang="en-CA" sz="1600" dirty="0"/>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10 Mbps</a:t>
                      </a:r>
                      <a:r>
                        <a:rPr lang="en-CA" sz="1400" kern="1200" baseline="0" dirty="0" smtClean="0">
                          <a:solidFill>
                            <a:schemeClr val="dk1"/>
                          </a:solidFill>
                          <a:latin typeface="+mn-lt"/>
                          <a:ea typeface="+mn-ea"/>
                          <a:cs typeface="+mn-cs"/>
                        </a:rPr>
                        <a:t> – 10 Gbps</a:t>
                      </a:r>
                      <a:endParaRPr lang="en-CA" sz="1400" kern="1200" dirty="0">
                        <a:solidFill>
                          <a:schemeClr val="dk1"/>
                        </a:solidFill>
                        <a:latin typeface="+mn-lt"/>
                        <a:ea typeface="+mn-ea"/>
                        <a:cs typeface="+mn-cs"/>
                      </a:endParaRPr>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10 Mbps</a:t>
                      </a:r>
                      <a:r>
                        <a:rPr lang="en-CA" sz="1400" kern="1200" baseline="0" dirty="0" smtClean="0">
                          <a:solidFill>
                            <a:schemeClr val="dk1"/>
                          </a:solidFill>
                          <a:latin typeface="+mn-lt"/>
                          <a:ea typeface="+mn-ea"/>
                          <a:cs typeface="+mn-cs"/>
                        </a:rPr>
                        <a:t> – 100 Gbps</a:t>
                      </a:r>
                      <a:endParaRPr lang="en-CA" sz="1400" kern="1200" dirty="0">
                        <a:solidFill>
                          <a:schemeClr val="dk1"/>
                        </a:solidFill>
                        <a:latin typeface="+mn-lt"/>
                        <a:ea typeface="+mn-ea"/>
                        <a:cs typeface="+mn-cs"/>
                      </a:endParaRPr>
                    </a:p>
                  </a:txBody>
                  <a:tcPr marT="45731" marB="45731" anchor="ctr"/>
                </a:tc>
              </a:tr>
              <a:tr h="636984">
                <a:tc>
                  <a:txBody>
                    <a:bodyPr/>
                    <a:lstStyle/>
                    <a:p>
                      <a:pPr algn="ctr"/>
                      <a:r>
                        <a:rPr lang="en-CA" sz="1600" dirty="0" smtClean="0"/>
                        <a:t>Distance</a:t>
                      </a:r>
                      <a:endParaRPr lang="en-CA" sz="1600" dirty="0"/>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Relatively</a:t>
                      </a:r>
                      <a:r>
                        <a:rPr lang="en-CA" sz="1400" kern="1200" baseline="0" dirty="0" smtClean="0">
                          <a:solidFill>
                            <a:schemeClr val="dk1"/>
                          </a:solidFill>
                          <a:latin typeface="+mn-lt"/>
                          <a:ea typeface="+mn-ea"/>
                          <a:cs typeface="+mn-cs"/>
                        </a:rPr>
                        <a:t> short</a:t>
                      </a:r>
                    </a:p>
                    <a:p>
                      <a:pPr marL="0" indent="0" algn="ctr" defTabSz="914400" rtl="0" eaLnBrk="1" latinLnBrk="0" hangingPunct="1">
                        <a:buFont typeface="Arial" pitchFamily="34" charset="0"/>
                        <a:buNone/>
                      </a:pPr>
                      <a:r>
                        <a:rPr lang="en-CA" sz="1400" kern="1200" baseline="0" dirty="0" smtClean="0">
                          <a:solidFill>
                            <a:schemeClr val="dk1"/>
                          </a:solidFill>
                          <a:latin typeface="+mn-lt"/>
                          <a:ea typeface="+mn-ea"/>
                          <a:cs typeface="+mn-cs"/>
                        </a:rPr>
                        <a:t>(1 – 100 meters)</a:t>
                      </a:r>
                      <a:endParaRPr lang="en-CA" sz="1400" kern="1200" dirty="0">
                        <a:solidFill>
                          <a:schemeClr val="dk1"/>
                        </a:solidFill>
                        <a:latin typeface="+mn-lt"/>
                        <a:ea typeface="+mn-ea"/>
                        <a:cs typeface="+mn-cs"/>
                      </a:endParaRPr>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Relatively High</a:t>
                      </a:r>
                    </a:p>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(1 – 100,000 meters)</a:t>
                      </a:r>
                      <a:endParaRPr lang="en-CA" sz="1400" kern="1200" dirty="0">
                        <a:solidFill>
                          <a:schemeClr val="dk1"/>
                        </a:solidFill>
                        <a:latin typeface="+mn-lt"/>
                        <a:ea typeface="+mn-ea"/>
                        <a:cs typeface="+mn-cs"/>
                      </a:endParaRPr>
                    </a:p>
                  </a:txBody>
                  <a:tcPr marT="45731" marB="45731" anchor="ctr"/>
                </a:tc>
              </a:tr>
              <a:tr h="636984">
                <a:tc>
                  <a:txBody>
                    <a:bodyPr/>
                    <a:lstStyle/>
                    <a:p>
                      <a:pPr algn="ctr"/>
                      <a:r>
                        <a:rPr lang="en-CA" sz="1600" dirty="0" smtClean="0"/>
                        <a:t>Immunity To EMI And RFI</a:t>
                      </a:r>
                      <a:endParaRPr lang="en-CA" sz="1600" dirty="0"/>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Low</a:t>
                      </a:r>
                      <a:endParaRPr lang="en-CA" sz="1400" kern="1200" dirty="0">
                        <a:solidFill>
                          <a:schemeClr val="dk1"/>
                        </a:solidFill>
                        <a:latin typeface="+mn-lt"/>
                        <a:ea typeface="+mn-ea"/>
                        <a:cs typeface="+mn-cs"/>
                      </a:endParaRPr>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High</a:t>
                      </a:r>
                    </a:p>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(Completely immune)</a:t>
                      </a:r>
                      <a:endParaRPr lang="en-CA" sz="1400" kern="1200" dirty="0">
                        <a:solidFill>
                          <a:schemeClr val="dk1"/>
                        </a:solidFill>
                        <a:latin typeface="+mn-lt"/>
                        <a:ea typeface="+mn-ea"/>
                        <a:cs typeface="+mn-cs"/>
                      </a:endParaRPr>
                    </a:p>
                  </a:txBody>
                  <a:tcPr marT="45731" marB="45731" anchor="ctr"/>
                </a:tc>
              </a:tr>
              <a:tr h="636984">
                <a:tc>
                  <a:txBody>
                    <a:bodyPr/>
                    <a:lstStyle/>
                    <a:p>
                      <a:pPr algn="ctr"/>
                      <a:r>
                        <a:rPr lang="en-CA" sz="1600" dirty="0" smtClean="0"/>
                        <a:t>Immunity To Electrical Hazards</a:t>
                      </a:r>
                      <a:endParaRPr lang="en-CA" sz="1600" dirty="0"/>
                    </a:p>
                  </a:txBody>
                  <a:tcPr marT="45731" marB="45731"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CA" sz="1400" kern="1200" dirty="0" smtClean="0">
                          <a:solidFill>
                            <a:schemeClr val="dk1"/>
                          </a:solidFill>
                          <a:latin typeface="+mn-lt"/>
                          <a:ea typeface="+mn-ea"/>
                          <a:cs typeface="+mn-cs"/>
                        </a:rPr>
                        <a:t>Low</a:t>
                      </a:r>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High</a:t>
                      </a:r>
                    </a:p>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(Completely immune)</a:t>
                      </a:r>
                    </a:p>
                  </a:txBody>
                  <a:tcPr marT="45731" marB="45731" anchor="ctr"/>
                </a:tc>
              </a:tr>
              <a:tr h="636984">
                <a:tc>
                  <a:txBody>
                    <a:bodyPr/>
                    <a:lstStyle/>
                    <a:p>
                      <a:pPr algn="ctr"/>
                      <a:r>
                        <a:rPr lang="en-CA" sz="1600" dirty="0" smtClean="0"/>
                        <a:t>Media And Connector</a:t>
                      </a:r>
                      <a:r>
                        <a:rPr lang="en-CA" sz="1600" baseline="0" dirty="0" smtClean="0"/>
                        <a:t> </a:t>
                      </a:r>
                      <a:r>
                        <a:rPr lang="en-CA" sz="1600" dirty="0" smtClean="0"/>
                        <a:t>Costs</a:t>
                      </a:r>
                      <a:endParaRPr lang="en-CA" sz="1600" dirty="0"/>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Lowest</a:t>
                      </a:r>
                      <a:endParaRPr lang="en-CA" sz="1400" kern="1200" dirty="0">
                        <a:solidFill>
                          <a:schemeClr val="dk1"/>
                        </a:solidFill>
                        <a:latin typeface="+mn-lt"/>
                        <a:ea typeface="+mn-ea"/>
                        <a:cs typeface="+mn-cs"/>
                      </a:endParaRPr>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Highest</a:t>
                      </a:r>
                      <a:endParaRPr lang="en-CA" sz="1400" kern="1200" dirty="0">
                        <a:solidFill>
                          <a:schemeClr val="dk1"/>
                        </a:solidFill>
                        <a:latin typeface="+mn-lt"/>
                        <a:ea typeface="+mn-ea"/>
                        <a:cs typeface="+mn-cs"/>
                      </a:endParaRPr>
                    </a:p>
                  </a:txBody>
                  <a:tcPr marT="45731" marB="45731" anchor="ctr"/>
                </a:tc>
              </a:tr>
              <a:tr h="636984">
                <a:tc>
                  <a:txBody>
                    <a:bodyPr/>
                    <a:lstStyle/>
                    <a:p>
                      <a:pPr algn="ctr"/>
                      <a:r>
                        <a:rPr lang="en-CA" sz="1600" dirty="0" smtClean="0"/>
                        <a:t>Installation Skills Required</a:t>
                      </a:r>
                      <a:endParaRPr lang="en-CA" sz="1600" dirty="0"/>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Lowest</a:t>
                      </a:r>
                      <a:endParaRPr lang="en-CA" sz="1400" kern="1200" dirty="0">
                        <a:solidFill>
                          <a:schemeClr val="dk1"/>
                        </a:solidFill>
                        <a:latin typeface="+mn-lt"/>
                        <a:ea typeface="+mn-ea"/>
                        <a:cs typeface="+mn-cs"/>
                      </a:endParaRPr>
                    </a:p>
                  </a:txBody>
                  <a:tcPr marT="45731" marB="45731" anchor="ctr"/>
                </a:tc>
                <a:tc>
                  <a:txBody>
                    <a:bodyPr/>
                    <a:lstStyle/>
                    <a:p>
                      <a:pPr marL="0" indent="0" algn="ctr" defTabSz="914400" rtl="0" eaLnBrk="1" latinLnBrk="0" hangingPunct="1">
                        <a:buFont typeface="Arial" pitchFamily="34" charset="0"/>
                        <a:buNone/>
                      </a:pPr>
                      <a:r>
                        <a:rPr lang="en-CA" sz="1400" kern="1200" dirty="0" smtClean="0">
                          <a:solidFill>
                            <a:schemeClr val="dk1"/>
                          </a:solidFill>
                          <a:latin typeface="+mn-lt"/>
                          <a:ea typeface="+mn-ea"/>
                          <a:cs typeface="+mn-cs"/>
                        </a:rPr>
                        <a:t>Highest</a:t>
                      </a:r>
                      <a:endParaRPr lang="en-CA" sz="1400" kern="1200" dirty="0">
                        <a:solidFill>
                          <a:schemeClr val="dk1"/>
                        </a:solidFill>
                        <a:latin typeface="+mn-lt"/>
                        <a:ea typeface="+mn-ea"/>
                        <a:cs typeface="+mn-cs"/>
                      </a:endParaRPr>
                    </a:p>
                  </a:txBody>
                  <a:tcPr marT="45731" marB="45731" anchor="ctr"/>
                </a:tc>
              </a:tr>
              <a:tr h="636984">
                <a:tc>
                  <a:txBody>
                    <a:bodyPr/>
                    <a:lstStyle/>
                    <a:p>
                      <a:pPr algn="ctr"/>
                      <a:r>
                        <a:rPr lang="en-CA" sz="1600" dirty="0" smtClean="0"/>
                        <a:t>Safety Precautions</a:t>
                      </a:r>
                      <a:endParaRPr lang="en-CA" sz="1600" dirty="0"/>
                    </a:p>
                  </a:txBody>
                  <a:tcPr marT="45731" marB="45731"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CA" sz="1400" kern="1200" dirty="0" smtClean="0">
                          <a:solidFill>
                            <a:schemeClr val="dk1"/>
                          </a:solidFill>
                          <a:latin typeface="+mn-lt"/>
                          <a:ea typeface="+mn-ea"/>
                          <a:cs typeface="+mn-cs"/>
                        </a:rPr>
                        <a:t>Lowest</a:t>
                      </a:r>
                      <a:endParaRPr lang="en-CA" sz="1400" kern="1200" dirty="0">
                        <a:solidFill>
                          <a:schemeClr val="dk1"/>
                        </a:solidFill>
                        <a:latin typeface="+mn-lt"/>
                        <a:ea typeface="+mn-ea"/>
                        <a:cs typeface="+mn-cs"/>
                      </a:endParaRPr>
                    </a:p>
                  </a:txBody>
                  <a:tcPr marT="45731" marB="45731"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CA" sz="1400" kern="1200" dirty="0" smtClean="0">
                          <a:solidFill>
                            <a:schemeClr val="dk1"/>
                          </a:solidFill>
                          <a:latin typeface="+mn-lt"/>
                          <a:ea typeface="+mn-ea"/>
                          <a:cs typeface="+mn-cs"/>
                        </a:rPr>
                        <a:t>Highest</a:t>
                      </a:r>
                      <a:endParaRPr lang="en-CA" sz="1400" kern="1200" dirty="0">
                        <a:solidFill>
                          <a:schemeClr val="dk1"/>
                        </a:solidFill>
                        <a:latin typeface="+mn-lt"/>
                        <a:ea typeface="+mn-ea"/>
                        <a:cs typeface="+mn-cs"/>
                      </a:endParaRPr>
                    </a:p>
                  </a:txBody>
                  <a:tcPr marT="45731" marB="45731"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dirty="0">
                <a:latin typeface="Arial" charset="0"/>
              </a:rPr>
              <a:t/>
            </a:r>
            <a:br>
              <a:rPr lang="en-US" dirty="0">
                <a:latin typeface="Arial" charset="0"/>
              </a:rPr>
            </a:br>
            <a:r>
              <a:rPr lang="en-US" sz="1800" dirty="0">
                <a:latin typeface="Arial" charset="0"/>
              </a:rPr>
              <a:t>Wireless Media</a:t>
            </a:r>
            <a:br>
              <a:rPr lang="en-US" sz="1800" dirty="0">
                <a:latin typeface="Arial" charset="0"/>
              </a:rPr>
            </a:br>
            <a:r>
              <a:rPr lang="en-US" dirty="0">
                <a:latin typeface="Arial" charset="0"/>
              </a:rPr>
              <a:t>Properties of Wireless Media</a:t>
            </a:r>
          </a:p>
        </p:txBody>
      </p:sp>
      <p:sp>
        <p:nvSpPr>
          <p:cNvPr id="5" name="Content Placeholder 2"/>
          <p:cNvSpPr>
            <a:spLocks noGrp="1"/>
          </p:cNvSpPr>
          <p:nvPr>
            <p:ph idx="1"/>
          </p:nvPr>
        </p:nvSpPr>
        <p:spPr>
          <a:xfrm>
            <a:off x="212725" y="1379538"/>
            <a:ext cx="8734425" cy="5086350"/>
          </a:xfrm>
        </p:spPr>
        <p:txBody>
          <a:bodyPr/>
          <a:lstStyle/>
          <a:p>
            <a:pPr marL="0" indent="0">
              <a:buNone/>
            </a:pPr>
            <a:r>
              <a:rPr lang="en-US" sz="2000" dirty="0"/>
              <a:t>W</a:t>
            </a:r>
            <a:r>
              <a:rPr lang="en-US" sz="2000" dirty="0" smtClean="0"/>
              <a:t>ireless </a:t>
            </a:r>
            <a:r>
              <a:rPr lang="en-US" sz="2000" dirty="0"/>
              <a:t>does have some areas of concern including</a:t>
            </a:r>
            <a:r>
              <a:rPr lang="en-US" sz="2000" dirty="0" smtClean="0"/>
              <a:t>:</a:t>
            </a:r>
          </a:p>
          <a:p>
            <a:r>
              <a:rPr lang="en-US" sz="2000" dirty="0" smtClean="0"/>
              <a:t>Coverage area</a:t>
            </a:r>
          </a:p>
          <a:p>
            <a:r>
              <a:rPr lang="en-US" sz="2000" dirty="0" smtClean="0"/>
              <a:t>Interference</a:t>
            </a:r>
          </a:p>
          <a:p>
            <a:r>
              <a:rPr lang="en-US" sz="2000" dirty="0" smtClean="0"/>
              <a:t>Security</a:t>
            </a:r>
          </a:p>
        </p:txBody>
      </p:sp>
      <p:pic>
        <p:nvPicPr>
          <p:cNvPr id="2" name="Picture 1"/>
          <p:cNvPicPr>
            <a:picLocks noChangeAspect="1"/>
          </p:cNvPicPr>
          <p:nvPr/>
        </p:nvPicPr>
        <p:blipFill>
          <a:blip r:embed="rId3"/>
          <a:stretch>
            <a:fillRect/>
          </a:stretch>
        </p:blipFill>
        <p:spPr>
          <a:xfrm>
            <a:off x="4434106" y="2309542"/>
            <a:ext cx="4318990" cy="4247126"/>
          </a:xfrm>
          <a:prstGeom prst="rect">
            <a:avLst/>
          </a:prstGeom>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34561802"/>
              </p:ext>
            </p:extLst>
          </p:nvPr>
        </p:nvGraphicFramePr>
        <p:xfrm>
          <a:off x="781050" y="1665648"/>
          <a:ext cx="7729538" cy="4668837"/>
        </p:xfrm>
        <a:graphic>
          <a:graphicData uri="http://schemas.openxmlformats.org/drawingml/2006/table">
            <a:tbl>
              <a:tblPr firstRow="1" bandRow="1">
                <a:tableStyleId>{2D5ABB26-0587-4C30-8999-92F81FD0307C}</a:tableStyleId>
              </a:tblPr>
              <a:tblGrid>
                <a:gridCol w="3181272"/>
                <a:gridCol w="4548266"/>
              </a:tblGrid>
              <a:tr h="2042153">
                <a:tc>
                  <a:txBody>
                    <a:bodyPr/>
                    <a:lstStyle/>
                    <a:p>
                      <a:endParaRPr lang="en-CA" sz="1800" dirty="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IEEE 802.11 standards</a:t>
                      </a: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Commonly referred to as Wi-Fi.</a:t>
                      </a: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Uses CSMA/CA</a:t>
                      </a: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Variations include:</a:t>
                      </a:r>
                    </a:p>
                    <a:p>
                      <a:pPr marL="355600" lvl="2"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802.11a:</a:t>
                      </a:r>
                      <a:r>
                        <a:rPr lang="en-CA" sz="1400" kern="1200" baseline="0" dirty="0" smtClean="0">
                          <a:solidFill>
                            <a:schemeClr val="tx1"/>
                          </a:solidFill>
                          <a:latin typeface="+mn-lt"/>
                          <a:ea typeface="+mn-ea"/>
                          <a:cs typeface="+mn-cs"/>
                        </a:rPr>
                        <a:t> 54 Mbps, 5 GHz</a:t>
                      </a:r>
                    </a:p>
                    <a:p>
                      <a:pPr marL="355600" lvl="2"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802.11b:</a:t>
                      </a:r>
                      <a:r>
                        <a:rPr lang="en-CA" sz="1400" kern="1200" baseline="0" dirty="0" smtClean="0">
                          <a:solidFill>
                            <a:schemeClr val="tx1"/>
                          </a:solidFill>
                          <a:latin typeface="+mn-lt"/>
                          <a:ea typeface="+mn-ea"/>
                          <a:cs typeface="+mn-cs"/>
                        </a:rPr>
                        <a:t> 11 Mbps, 2.4 GHz</a:t>
                      </a:r>
                    </a:p>
                    <a:p>
                      <a:pPr marL="355600" lvl="2"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802.11g:</a:t>
                      </a:r>
                      <a:r>
                        <a:rPr lang="en-CA" sz="1400" kern="1200" baseline="0" dirty="0" smtClean="0">
                          <a:solidFill>
                            <a:schemeClr val="tx1"/>
                          </a:solidFill>
                          <a:latin typeface="+mn-lt"/>
                          <a:ea typeface="+mn-ea"/>
                          <a:cs typeface="+mn-cs"/>
                        </a:rPr>
                        <a:t> 54 Mbps, 2.4 GHz</a:t>
                      </a:r>
                    </a:p>
                    <a:p>
                      <a:pPr marL="355600" lvl="2"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802.11n:</a:t>
                      </a:r>
                      <a:r>
                        <a:rPr lang="en-CA" sz="1400" kern="1200" baseline="0" dirty="0" smtClean="0">
                          <a:solidFill>
                            <a:schemeClr val="tx1"/>
                          </a:solidFill>
                          <a:latin typeface="+mn-lt"/>
                          <a:ea typeface="+mn-ea"/>
                          <a:cs typeface="+mn-cs"/>
                        </a:rPr>
                        <a:t> 600 Mbps, 2.4 and 5 GHz</a:t>
                      </a:r>
                    </a:p>
                    <a:p>
                      <a:pPr marL="355600" lvl="2"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802.11ac:</a:t>
                      </a:r>
                      <a:r>
                        <a:rPr lang="en-CA" sz="1400" kern="1200" baseline="0" dirty="0" smtClean="0">
                          <a:solidFill>
                            <a:schemeClr val="tx1"/>
                          </a:solidFill>
                          <a:latin typeface="+mn-lt"/>
                          <a:ea typeface="+mn-ea"/>
                          <a:cs typeface="+mn-cs"/>
                        </a:rPr>
                        <a:t> 1 Gbps, 5 GHz</a:t>
                      </a:r>
                    </a:p>
                    <a:p>
                      <a:pPr marL="355600" lvl="2"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802.11ad:</a:t>
                      </a:r>
                      <a:r>
                        <a:rPr lang="en-CA" sz="1400" kern="1200" baseline="0" dirty="0" smtClean="0">
                          <a:solidFill>
                            <a:schemeClr val="tx1"/>
                          </a:solidFill>
                          <a:latin typeface="+mn-lt"/>
                          <a:ea typeface="+mn-ea"/>
                          <a:cs typeface="+mn-cs"/>
                        </a:rPr>
                        <a:t> 7 Gbps, 2.4 GHz, 5 GHz, and 60 GHz</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0303">
                <a:tc>
                  <a:txBody>
                    <a:bodyPr/>
                    <a:lstStyle/>
                    <a:p>
                      <a:endParaRPr lang="en-CA" sz="1800" dirty="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IEEE 802.15 standard</a:t>
                      </a: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Supports speeds up</a:t>
                      </a:r>
                      <a:r>
                        <a:rPr lang="en-CA" sz="1400" kern="1200" baseline="0" dirty="0" smtClean="0">
                          <a:solidFill>
                            <a:schemeClr val="tx1"/>
                          </a:solidFill>
                          <a:latin typeface="+mn-lt"/>
                          <a:ea typeface="+mn-ea"/>
                          <a:cs typeface="+mn-cs"/>
                        </a:rPr>
                        <a:t> to 3 Mb/s</a:t>
                      </a:r>
                      <a:endParaRPr lang="en-CA" sz="1400" kern="1200" dirty="0" smtClean="0">
                        <a:solidFill>
                          <a:schemeClr val="tx1"/>
                        </a:solidFill>
                        <a:latin typeface="+mn-lt"/>
                        <a:ea typeface="+mn-ea"/>
                        <a:cs typeface="+mn-cs"/>
                      </a:endParaRP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Provides device pairing over distances from 1 to 100 meters.</a:t>
                      </a:r>
                      <a:endParaRPr lang="en-CA" sz="1400" kern="1200" dirty="0">
                        <a:solidFill>
                          <a:schemeClr val="tx1"/>
                        </a:solidFill>
                        <a:latin typeface="+mn-lt"/>
                        <a:ea typeface="+mn-ea"/>
                        <a:cs typeface="+mn-cs"/>
                      </a:endParaRPr>
                    </a:p>
                  </a:txBody>
                  <a:tcPr marL="91434" marR="91434"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0">
                <a:tc>
                  <a:txBody>
                    <a:bodyPr/>
                    <a:lstStyle/>
                    <a:p>
                      <a:endParaRPr lang="en-CA" sz="1800" dirty="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IEEE 802.16 standard</a:t>
                      </a: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Provides speeds up to 1 Gbps</a:t>
                      </a:r>
                    </a:p>
                    <a:p>
                      <a:pPr marL="177800" indent="-177800" algn="l" defTabSz="914400" rtl="0" eaLnBrk="1" latinLnBrk="0" hangingPunct="1">
                        <a:buFont typeface="Arial" pitchFamily="34" charset="0"/>
                        <a:buChar char="•"/>
                      </a:pPr>
                      <a:r>
                        <a:rPr lang="en-CA" sz="1400" kern="1200" dirty="0" smtClean="0">
                          <a:solidFill>
                            <a:schemeClr val="tx1"/>
                          </a:solidFill>
                          <a:latin typeface="+mn-lt"/>
                          <a:ea typeface="+mn-ea"/>
                          <a:cs typeface="+mn-cs"/>
                        </a:rPr>
                        <a:t>Uses a point-to-multipoint topology to provide wireless broadband access.</a:t>
                      </a:r>
                      <a:endParaRPr lang="en-CA" sz="1400" kern="1200" dirty="0">
                        <a:solidFill>
                          <a:schemeClr val="tx1"/>
                        </a:solidFill>
                        <a:latin typeface="+mn-lt"/>
                        <a:ea typeface="+mn-ea"/>
                        <a:cs typeface="+mn-cs"/>
                      </a:endParaRPr>
                    </a:p>
                  </a:txBody>
                  <a:tcPr marL="91434" marR="91434"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2722"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3420" y="5035468"/>
            <a:ext cx="2195364"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Wireless Media</a:t>
            </a:r>
            <a:br>
              <a:rPr lang="en-US" sz="1800">
                <a:latin typeface="Arial" charset="0"/>
              </a:rPr>
            </a:br>
            <a:r>
              <a:rPr lang="en-US">
                <a:latin typeface="Arial" charset="0"/>
              </a:rPr>
              <a:t>Types of Wireless Media</a:t>
            </a:r>
          </a:p>
        </p:txBody>
      </p:sp>
      <p:pic>
        <p:nvPicPr>
          <p:cNvPr id="72720" name="Picture 10" descr="http://www.takenatech.com/Portals/0/Bluetooth_LOGO.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8942" y="4139973"/>
            <a:ext cx="25209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8942" y="2073049"/>
            <a:ext cx="2601118"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Wireless Media</a:t>
            </a:r>
            <a:br>
              <a:rPr lang="en-US" sz="1800">
                <a:latin typeface="Arial" charset="0"/>
              </a:rPr>
            </a:br>
            <a:r>
              <a:rPr lang="en-US">
                <a:latin typeface="Arial" charset="0"/>
              </a:rPr>
              <a:t>Wireless LAN</a:t>
            </a:r>
          </a:p>
        </p:txBody>
      </p:sp>
      <p:sp>
        <p:nvSpPr>
          <p:cNvPr id="74754" name="Rectangle 3"/>
          <p:cNvSpPr>
            <a:spLocks noChangeArrowheads="1"/>
          </p:cNvSpPr>
          <p:nvPr/>
        </p:nvSpPr>
        <p:spPr bwMode="auto">
          <a:xfrm>
            <a:off x="955690" y="1585913"/>
            <a:ext cx="723262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b="1" dirty="0"/>
              <a:t>Cisco Linksys EA6500 802.11ac </a:t>
            </a:r>
            <a:r>
              <a:rPr lang="en-CA" b="1" dirty="0" smtClean="0"/>
              <a:t>Wireless Router</a:t>
            </a:r>
            <a:endParaRPr lang="en-CA" b="1" dirty="0"/>
          </a:p>
        </p:txBody>
      </p:sp>
      <p:pic>
        <p:nvPicPr>
          <p:cNvPr id="74755" name="Picture 4">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9763" y="1957387"/>
            <a:ext cx="7864475"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Wireless Media</a:t>
            </a:r>
            <a:br>
              <a:rPr lang="en-US" sz="1800">
                <a:latin typeface="Arial" charset="0"/>
              </a:rPr>
            </a:br>
            <a:r>
              <a:rPr lang="en-US">
                <a:latin typeface="Arial" charset="0"/>
              </a:rPr>
              <a:t>802.11 Wi-Fi Standards</a:t>
            </a:r>
          </a:p>
        </p:txBody>
      </p:sp>
      <p:graphicFrame>
        <p:nvGraphicFramePr>
          <p:cNvPr id="4" name="Table 3"/>
          <p:cNvGraphicFramePr>
            <a:graphicFrameLocks noGrp="1"/>
          </p:cNvGraphicFramePr>
          <p:nvPr>
            <p:extLst>
              <p:ext uri="{D42A27DB-BD31-4B8C-83A1-F6EECF244321}">
                <p14:modId xmlns:p14="http://schemas.microsoft.com/office/powerpoint/2010/main" val="4076076950"/>
              </p:ext>
            </p:extLst>
          </p:nvPr>
        </p:nvGraphicFramePr>
        <p:xfrm>
          <a:off x="1042988" y="2001838"/>
          <a:ext cx="7345364" cy="4408487"/>
        </p:xfrm>
        <a:graphic>
          <a:graphicData uri="http://schemas.openxmlformats.org/drawingml/2006/table">
            <a:tbl>
              <a:tblPr firstRow="1" bandRow="1">
                <a:tableStyleId>{5C22544A-7EE6-4342-B048-85BDC9FD1C3A}</a:tableStyleId>
              </a:tblPr>
              <a:tblGrid>
                <a:gridCol w="1836341"/>
                <a:gridCol w="1836341"/>
                <a:gridCol w="1836341"/>
                <a:gridCol w="1836341"/>
              </a:tblGrid>
              <a:tr h="893037">
                <a:tc>
                  <a:txBody>
                    <a:bodyPr/>
                    <a:lstStyle/>
                    <a:p>
                      <a:pPr algn="ctr"/>
                      <a:r>
                        <a:rPr lang="en-CA" sz="1800" dirty="0" smtClean="0"/>
                        <a:t>Standard</a:t>
                      </a:r>
                      <a:endParaRPr lang="en-CA" sz="1800" dirty="0"/>
                    </a:p>
                  </a:txBody>
                  <a:tcPr marL="91447" marR="91447" marT="45722" marB="45722" anchor="ctr"/>
                </a:tc>
                <a:tc>
                  <a:txBody>
                    <a:bodyPr/>
                    <a:lstStyle/>
                    <a:p>
                      <a:pPr algn="ctr"/>
                      <a:r>
                        <a:rPr lang="en-CA" sz="1800" dirty="0" smtClean="0"/>
                        <a:t>Maximum Speed</a:t>
                      </a:r>
                      <a:endParaRPr lang="en-CA" sz="1800" dirty="0"/>
                    </a:p>
                  </a:txBody>
                  <a:tcPr marL="91447" marR="91447" marT="45722" marB="45722" anchor="ctr"/>
                </a:tc>
                <a:tc>
                  <a:txBody>
                    <a:bodyPr/>
                    <a:lstStyle/>
                    <a:p>
                      <a:pPr algn="ctr"/>
                      <a:r>
                        <a:rPr lang="en-CA" sz="1800" dirty="0" smtClean="0"/>
                        <a:t>Frequency</a:t>
                      </a:r>
                      <a:endParaRPr lang="en-CA" sz="1800" dirty="0"/>
                    </a:p>
                  </a:txBody>
                  <a:tcPr marL="91447" marR="91447" marT="45722" marB="45722" anchor="ctr"/>
                </a:tc>
                <a:tc>
                  <a:txBody>
                    <a:bodyPr/>
                    <a:lstStyle/>
                    <a:p>
                      <a:pPr algn="ctr"/>
                      <a:r>
                        <a:rPr lang="en-CA" sz="1800" dirty="0" smtClean="0"/>
                        <a:t>Backwards</a:t>
                      </a:r>
                      <a:r>
                        <a:rPr lang="en-CA" sz="1800" baseline="0" dirty="0" smtClean="0"/>
                        <a:t> Compatible</a:t>
                      </a:r>
                      <a:endParaRPr lang="en-CA" sz="1800" dirty="0"/>
                    </a:p>
                  </a:txBody>
                  <a:tcPr marL="91447" marR="91447" marT="45722" marB="45722" anchor="ctr"/>
                </a:tc>
              </a:tr>
              <a:tr h="517395">
                <a:tc>
                  <a:txBody>
                    <a:bodyPr/>
                    <a:lstStyle/>
                    <a:p>
                      <a:pPr algn="ctr"/>
                      <a:r>
                        <a:rPr lang="en-CA" sz="1800" dirty="0" smtClean="0"/>
                        <a:t>802.11a</a:t>
                      </a:r>
                      <a:endParaRPr lang="en-CA" sz="1800" dirty="0"/>
                    </a:p>
                  </a:txBody>
                  <a:tcPr marL="91447" marR="91447" marT="45722" marB="45722" anchor="ctr"/>
                </a:tc>
                <a:tc>
                  <a:txBody>
                    <a:bodyPr/>
                    <a:lstStyle/>
                    <a:p>
                      <a:pPr algn="ctr"/>
                      <a:r>
                        <a:rPr lang="en-CA" sz="1400" dirty="0" smtClean="0"/>
                        <a:t>54 Mbps</a:t>
                      </a:r>
                      <a:endParaRPr lang="en-CA" sz="1400" dirty="0"/>
                    </a:p>
                  </a:txBody>
                  <a:tcPr marL="91447" marR="91447" marT="45722" marB="45722" anchor="ctr"/>
                </a:tc>
                <a:tc>
                  <a:txBody>
                    <a:bodyPr/>
                    <a:lstStyle/>
                    <a:p>
                      <a:pPr algn="ctr"/>
                      <a:r>
                        <a:rPr lang="en-CA" sz="1400" dirty="0" smtClean="0"/>
                        <a:t>5 GHz</a:t>
                      </a:r>
                      <a:endParaRPr lang="en-CA" sz="1400" dirty="0"/>
                    </a:p>
                  </a:txBody>
                  <a:tcPr marL="91447" marR="91447" marT="45722" marB="45722" anchor="ctr"/>
                </a:tc>
                <a:tc>
                  <a:txBody>
                    <a:bodyPr/>
                    <a:lstStyle/>
                    <a:p>
                      <a:pPr algn="ctr"/>
                      <a:r>
                        <a:rPr lang="en-CA" sz="1400" dirty="0" smtClean="0"/>
                        <a:t>No</a:t>
                      </a:r>
                      <a:endParaRPr lang="en-CA" sz="1400" dirty="0"/>
                    </a:p>
                  </a:txBody>
                  <a:tcPr marL="91447" marR="91447" marT="45722" marB="45722" anchor="ctr"/>
                </a:tc>
              </a:tr>
              <a:tr h="517395">
                <a:tc>
                  <a:txBody>
                    <a:bodyPr/>
                    <a:lstStyle/>
                    <a:p>
                      <a:pPr algn="ctr"/>
                      <a:r>
                        <a:rPr lang="en-CA" sz="1800" dirty="0" smtClean="0"/>
                        <a:t>802.11b</a:t>
                      </a:r>
                      <a:endParaRPr lang="en-CA" sz="1800" dirty="0"/>
                    </a:p>
                  </a:txBody>
                  <a:tcPr marL="91447" marR="91447" marT="45722" marB="45722" anchor="ctr"/>
                </a:tc>
                <a:tc>
                  <a:txBody>
                    <a:bodyPr/>
                    <a:lstStyle/>
                    <a:p>
                      <a:pPr algn="ctr"/>
                      <a:r>
                        <a:rPr lang="en-CA" sz="1400" dirty="0" smtClean="0"/>
                        <a:t>11 Mbps</a:t>
                      </a:r>
                      <a:endParaRPr lang="en-CA" sz="1400" dirty="0"/>
                    </a:p>
                  </a:txBody>
                  <a:tcPr marL="91447" marR="91447" marT="45722" marB="45722" anchor="ctr"/>
                </a:tc>
                <a:tc>
                  <a:txBody>
                    <a:bodyPr/>
                    <a:lstStyle/>
                    <a:p>
                      <a:pPr algn="ctr"/>
                      <a:r>
                        <a:rPr lang="en-CA" sz="1400" dirty="0" smtClean="0"/>
                        <a:t>2.4 GHz</a:t>
                      </a:r>
                      <a:endParaRPr lang="en-CA" sz="1400" dirty="0"/>
                    </a:p>
                  </a:txBody>
                  <a:tcPr marL="91447" marR="91447" marT="45722" marB="45722" anchor="ctr"/>
                </a:tc>
                <a:tc>
                  <a:txBody>
                    <a:bodyPr/>
                    <a:lstStyle/>
                    <a:p>
                      <a:pPr algn="ctr"/>
                      <a:r>
                        <a:rPr lang="en-CA" sz="1400" dirty="0" smtClean="0"/>
                        <a:t>No</a:t>
                      </a:r>
                      <a:endParaRPr lang="en-CA" sz="1400" dirty="0"/>
                    </a:p>
                  </a:txBody>
                  <a:tcPr marL="91447" marR="91447" marT="45722" marB="45722" anchor="ctr"/>
                </a:tc>
              </a:tr>
              <a:tr h="517395">
                <a:tc>
                  <a:txBody>
                    <a:bodyPr/>
                    <a:lstStyle/>
                    <a:p>
                      <a:pPr algn="ctr"/>
                      <a:r>
                        <a:rPr lang="en-CA" sz="1800" dirty="0" smtClean="0"/>
                        <a:t>802.11g</a:t>
                      </a:r>
                      <a:endParaRPr lang="en-CA" sz="1800" dirty="0"/>
                    </a:p>
                  </a:txBody>
                  <a:tcPr marL="91447" marR="91447" marT="45722" marB="45722" anchor="ctr"/>
                </a:tc>
                <a:tc>
                  <a:txBody>
                    <a:bodyPr/>
                    <a:lstStyle/>
                    <a:p>
                      <a:pPr algn="ctr"/>
                      <a:r>
                        <a:rPr lang="en-CA" sz="1400" dirty="0" smtClean="0"/>
                        <a:t>54 Mbps</a:t>
                      </a:r>
                      <a:endParaRPr lang="en-CA" sz="1400" dirty="0"/>
                    </a:p>
                  </a:txBody>
                  <a:tcPr marL="91447" marR="91447" marT="45722" marB="45722" anchor="ctr"/>
                </a:tc>
                <a:tc>
                  <a:txBody>
                    <a:bodyPr/>
                    <a:lstStyle/>
                    <a:p>
                      <a:pPr algn="ctr"/>
                      <a:r>
                        <a:rPr lang="en-CA" sz="1400" dirty="0" smtClean="0"/>
                        <a:t>2.4 GHz</a:t>
                      </a:r>
                      <a:endParaRPr lang="en-CA" sz="1400" dirty="0"/>
                    </a:p>
                  </a:txBody>
                  <a:tcPr marL="91447" marR="91447" marT="45722" marB="45722" anchor="ctr"/>
                </a:tc>
                <a:tc>
                  <a:txBody>
                    <a:bodyPr/>
                    <a:lstStyle/>
                    <a:p>
                      <a:pPr algn="ctr"/>
                      <a:r>
                        <a:rPr lang="en-CA" sz="1400" dirty="0" smtClean="0"/>
                        <a:t>802.11b</a:t>
                      </a:r>
                      <a:endParaRPr lang="en-CA" sz="1400" dirty="0"/>
                    </a:p>
                  </a:txBody>
                  <a:tcPr marL="91447" marR="91447" marT="45722" marB="45722" anchor="ctr"/>
                </a:tc>
              </a:tr>
              <a:tr h="517395">
                <a:tc>
                  <a:txBody>
                    <a:bodyPr/>
                    <a:lstStyle/>
                    <a:p>
                      <a:pPr algn="ctr"/>
                      <a:r>
                        <a:rPr lang="en-CA" sz="1800" dirty="0" smtClean="0"/>
                        <a:t>802.11n</a:t>
                      </a:r>
                      <a:endParaRPr lang="en-CA" sz="1800" dirty="0"/>
                    </a:p>
                  </a:txBody>
                  <a:tcPr marL="91447" marR="91447" marT="45722" marB="45722" anchor="ctr"/>
                </a:tc>
                <a:tc>
                  <a:txBody>
                    <a:bodyPr/>
                    <a:lstStyle/>
                    <a:p>
                      <a:pPr algn="ctr"/>
                      <a:r>
                        <a:rPr lang="en-CA" sz="1400" dirty="0" smtClean="0"/>
                        <a:t>600 Mbps</a:t>
                      </a:r>
                      <a:endParaRPr lang="en-CA" sz="1400" dirty="0"/>
                    </a:p>
                  </a:txBody>
                  <a:tcPr marL="91447" marR="91447" marT="45722" marB="45722" anchor="ctr"/>
                </a:tc>
                <a:tc>
                  <a:txBody>
                    <a:bodyPr/>
                    <a:lstStyle/>
                    <a:p>
                      <a:pPr algn="ctr"/>
                      <a:r>
                        <a:rPr lang="en-CA" sz="1400" dirty="0" smtClean="0"/>
                        <a:t>2.4 GHz or 5 GHz</a:t>
                      </a:r>
                      <a:endParaRPr lang="en-CA" sz="1400" dirty="0"/>
                    </a:p>
                  </a:txBody>
                  <a:tcPr marL="91447" marR="91447" marT="45722" marB="45722" anchor="ctr"/>
                </a:tc>
                <a:tc>
                  <a:txBody>
                    <a:bodyPr/>
                    <a:lstStyle/>
                    <a:p>
                      <a:pPr algn="ctr"/>
                      <a:r>
                        <a:rPr lang="en-CA" sz="1400" dirty="0" smtClean="0"/>
                        <a:t>802.11b/g</a:t>
                      </a:r>
                      <a:endParaRPr lang="en-CA" sz="1400" dirty="0"/>
                    </a:p>
                  </a:txBody>
                  <a:tcPr marL="91447" marR="91447" marT="45722" marB="45722" anchor="ctr"/>
                </a:tc>
              </a:tr>
              <a:tr h="722935">
                <a:tc>
                  <a:txBody>
                    <a:bodyPr/>
                    <a:lstStyle/>
                    <a:p>
                      <a:pPr algn="ctr"/>
                      <a:r>
                        <a:rPr lang="en-CA" sz="1800" dirty="0" smtClean="0"/>
                        <a:t>802.11ac</a:t>
                      </a:r>
                      <a:endParaRPr lang="en-CA" sz="1800" dirty="0"/>
                    </a:p>
                  </a:txBody>
                  <a:tcPr marL="91447" marR="91447" marT="45722" marB="45722" anchor="ctr"/>
                </a:tc>
                <a:tc>
                  <a:txBody>
                    <a:bodyPr/>
                    <a:lstStyle/>
                    <a:p>
                      <a:pPr algn="ctr"/>
                      <a:r>
                        <a:rPr lang="en-CA" sz="1400" dirty="0" smtClean="0"/>
                        <a:t> 1.3 Gbps</a:t>
                      </a:r>
                    </a:p>
                    <a:p>
                      <a:pPr algn="ctr"/>
                      <a:r>
                        <a:rPr lang="en-CA" sz="1400" dirty="0" smtClean="0"/>
                        <a:t>(1300 Mbps)</a:t>
                      </a:r>
                      <a:endParaRPr lang="en-CA" sz="1400" dirty="0"/>
                    </a:p>
                  </a:txBody>
                  <a:tcPr marL="91447" marR="91447" marT="45722" marB="45722" anchor="ctr"/>
                </a:tc>
                <a:tc>
                  <a:txBody>
                    <a:bodyPr/>
                    <a:lstStyle/>
                    <a:p>
                      <a:pPr algn="ctr"/>
                      <a:r>
                        <a:rPr lang="en-CA" sz="1400" dirty="0" smtClean="0"/>
                        <a:t>2.4 GHz and 5.5 GHz </a:t>
                      </a:r>
                      <a:endParaRPr lang="en-CA" sz="1400" dirty="0"/>
                    </a:p>
                  </a:txBody>
                  <a:tcPr marL="91447" marR="91447" marT="45722" marB="45722" anchor="ctr"/>
                </a:tc>
                <a:tc>
                  <a:txBody>
                    <a:bodyPr/>
                    <a:lstStyle/>
                    <a:p>
                      <a:pPr algn="ctr"/>
                      <a:r>
                        <a:rPr lang="en-CA" sz="1400" dirty="0" smtClean="0"/>
                        <a:t>802.11b/g/n</a:t>
                      </a:r>
                      <a:endParaRPr lang="en-CA" sz="1400" dirty="0"/>
                    </a:p>
                  </a:txBody>
                  <a:tcPr marL="91447" marR="91447" marT="45722" marB="45722" anchor="ctr"/>
                </a:tc>
              </a:tr>
              <a:tr h="722935">
                <a:tc>
                  <a:txBody>
                    <a:bodyPr/>
                    <a:lstStyle/>
                    <a:p>
                      <a:pPr algn="ctr"/>
                      <a:r>
                        <a:rPr lang="en-CA" sz="1800" dirty="0" smtClean="0"/>
                        <a:t>802.11ad</a:t>
                      </a:r>
                      <a:endParaRPr lang="en-CA" sz="1800" dirty="0"/>
                    </a:p>
                  </a:txBody>
                  <a:tcPr marL="91447" marR="91447" marT="45722" marB="45722" anchor="ctr"/>
                </a:tc>
                <a:tc>
                  <a:txBody>
                    <a:bodyPr/>
                    <a:lstStyle/>
                    <a:p>
                      <a:pPr algn="ctr"/>
                      <a:r>
                        <a:rPr lang="en-CA" sz="1400" dirty="0" smtClean="0"/>
                        <a:t>7 Gbps</a:t>
                      </a:r>
                    </a:p>
                    <a:p>
                      <a:pPr algn="ctr"/>
                      <a:r>
                        <a:rPr lang="en-CA" sz="1400" dirty="0" smtClean="0"/>
                        <a:t>(7000 Mbps)</a:t>
                      </a:r>
                    </a:p>
                  </a:txBody>
                  <a:tcPr marL="91447" marR="91447" marT="45722" marB="45722" anchor="ctr"/>
                </a:tc>
                <a:tc>
                  <a:txBody>
                    <a:bodyPr/>
                    <a:lstStyle/>
                    <a:p>
                      <a:pPr algn="ctr"/>
                      <a:r>
                        <a:rPr lang="en-CA" sz="1400" dirty="0" smtClean="0"/>
                        <a:t>2.4 GHz, 5 GHz and 60 GHz </a:t>
                      </a:r>
                      <a:endParaRPr lang="en-CA" sz="1400" dirty="0"/>
                    </a:p>
                  </a:txBody>
                  <a:tcPr marL="91447" marR="91447" marT="45722" marB="45722" anchor="ctr"/>
                </a:tc>
                <a:tc>
                  <a:txBody>
                    <a:bodyPr/>
                    <a:lstStyle/>
                    <a:p>
                      <a:pPr algn="ctr"/>
                      <a:r>
                        <a:rPr lang="en-CA" sz="1400" dirty="0" smtClean="0"/>
                        <a:t>802.11b/g/n/ac</a:t>
                      </a:r>
                      <a:endParaRPr lang="en-CA" sz="1400" dirty="0"/>
                    </a:p>
                  </a:txBody>
                  <a:tcPr marL="91447" marR="91447" marT="45722" marB="45722"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8386" y="2263775"/>
            <a:ext cx="4348008" cy="1481138"/>
          </a:xfrm>
        </p:spPr>
        <p:txBody>
          <a:bodyPr/>
          <a:lstStyle/>
          <a:p>
            <a:pPr eaLnBrk="1" hangingPunct="1"/>
            <a:r>
              <a:rPr lang="en-US" sz="2400" dirty="0"/>
              <a:t>4.3  Data Link Layer Protocols</a:t>
            </a:r>
          </a:p>
        </p:txBody>
      </p:sp>
    </p:spTree>
    <p:extLst>
      <p:ext uri="{BB962C8B-B14F-4D97-AF65-F5344CB8AC3E}">
        <p14:creationId xmlns:p14="http://schemas.microsoft.com/office/powerpoint/2010/main" val="70793922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8386" y="2263775"/>
            <a:ext cx="4348008" cy="1481138"/>
          </a:xfrm>
        </p:spPr>
        <p:txBody>
          <a:bodyPr/>
          <a:lstStyle/>
          <a:p>
            <a:pPr eaLnBrk="1" hangingPunct="1"/>
            <a:r>
              <a:rPr lang="en-US" sz="2400" dirty="0"/>
              <a:t>4.4  Media Access Control</a:t>
            </a:r>
          </a:p>
        </p:txBody>
      </p:sp>
    </p:spTree>
    <p:extLst>
      <p:ext uri="{BB962C8B-B14F-4D97-AF65-F5344CB8AC3E}">
        <p14:creationId xmlns:p14="http://schemas.microsoft.com/office/powerpoint/2010/main" val="1323051888"/>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z="1800">
                <a:latin typeface="Arial" charset="0"/>
              </a:rPr>
              <a:t>Purpose of the Data Link Layer</a:t>
            </a:r>
            <a:r>
              <a:rPr lang="en-US">
                <a:latin typeface="Arial" charset="0"/>
              </a:rPr>
              <a:t/>
            </a:r>
            <a:br>
              <a:rPr lang="en-US">
                <a:latin typeface="Arial" charset="0"/>
              </a:rPr>
            </a:br>
            <a:r>
              <a:rPr lang="en-US">
                <a:latin typeface="Arial" charset="0"/>
              </a:rPr>
              <a:t>The Data Link Layer</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581150"/>
            <a:ext cx="8439150" cy="4619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1800">
                <a:latin typeface="Arial" charset="0"/>
              </a:rPr>
              <a:t>Purpose of the Data Link Layer</a:t>
            </a:r>
            <a:r>
              <a:rPr lang="en-US">
                <a:latin typeface="Arial" charset="0"/>
              </a:rPr>
              <a:t/>
            </a:r>
            <a:br>
              <a:rPr lang="en-US">
                <a:latin typeface="Arial" charset="0"/>
              </a:rPr>
            </a:br>
            <a:r>
              <a:rPr lang="en-US">
                <a:latin typeface="Arial" charset="0"/>
              </a:rPr>
              <a:t>Data Link Sublayers</a:t>
            </a:r>
          </a:p>
        </p:txBody>
      </p:sp>
      <p:graphicFrame>
        <p:nvGraphicFramePr>
          <p:cNvPr id="9" name="Table 8"/>
          <p:cNvGraphicFramePr>
            <a:graphicFrameLocks noGrp="1"/>
          </p:cNvGraphicFramePr>
          <p:nvPr>
            <p:extLst>
              <p:ext uri="{D42A27DB-BD31-4B8C-83A1-F6EECF244321}">
                <p14:modId xmlns:p14="http://schemas.microsoft.com/office/powerpoint/2010/main" val="2235402024"/>
              </p:ext>
            </p:extLst>
          </p:nvPr>
        </p:nvGraphicFramePr>
        <p:xfrm>
          <a:off x="719799" y="1760782"/>
          <a:ext cx="7703361" cy="4160840"/>
        </p:xfrm>
        <a:graphic>
          <a:graphicData uri="http://schemas.openxmlformats.org/drawingml/2006/table">
            <a:tbl>
              <a:tblPr firstRow="1" bandRow="1">
                <a:tableStyleId>{2D5ABB26-0587-4C30-8999-92F81FD0307C}</a:tableStyleId>
              </a:tblPr>
              <a:tblGrid>
                <a:gridCol w="2498388"/>
                <a:gridCol w="5204973"/>
              </a:tblGrid>
              <a:tr h="1040210">
                <a:tc>
                  <a:txBody>
                    <a:bodyPr/>
                    <a:lstStyle/>
                    <a:p>
                      <a:pPr algn="ctr"/>
                      <a:r>
                        <a:rPr lang="en-CA" sz="1400" b="1" dirty="0" smtClean="0"/>
                        <a:t>Network</a:t>
                      </a:r>
                      <a:endParaRPr lang="en-CA" sz="1400" b="1" dirty="0"/>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CA" sz="1400" b="1" dirty="0"/>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040210">
                <a:tc rowSpan="2">
                  <a:txBody>
                    <a:bodyPr/>
                    <a:lstStyle/>
                    <a:p>
                      <a:pPr algn="ctr"/>
                      <a:r>
                        <a:rPr lang="en-CA" sz="1400" b="1" dirty="0" smtClean="0"/>
                        <a:t>Data</a:t>
                      </a:r>
                      <a:r>
                        <a:rPr lang="en-CA" sz="1400" b="1" baseline="0" dirty="0" smtClean="0"/>
                        <a:t> Link</a:t>
                      </a:r>
                      <a:endParaRPr lang="en-CA" sz="1400" b="1" dirty="0"/>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r>
                        <a:rPr lang="en-CA" sz="1400" b="1" dirty="0" smtClean="0"/>
                        <a:t>LLC Sublayer</a:t>
                      </a:r>
                      <a:endParaRPr lang="en-CA" sz="1400" b="1" dirty="0"/>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7F"/>
                    </a:solidFill>
                  </a:tcPr>
                </a:tc>
              </a:tr>
              <a:tr h="1040210">
                <a:tc vMerge="1">
                  <a:txBody>
                    <a:bodyPr/>
                    <a:lstStyle/>
                    <a:p>
                      <a:endParaRPr lang="en-CA"/>
                    </a:p>
                  </a:txBody>
                  <a:tcPr/>
                </a:tc>
                <a:tc>
                  <a:txBody>
                    <a:bodyPr/>
                    <a:lstStyle/>
                    <a:p>
                      <a:pPr algn="l"/>
                      <a:r>
                        <a:rPr lang="en-CA" sz="1400" b="1" dirty="0" smtClean="0"/>
                        <a:t>MAC Sublayer</a:t>
                      </a:r>
                      <a:endParaRPr lang="en-CA" sz="1400" b="1" dirty="0"/>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040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Physical</a:t>
                      </a:r>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400" b="1" dirty="0" smtClean="0"/>
                    </a:p>
                  </a:txBody>
                  <a:tcPr marL="91451" marR="9145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10" name="TextBox 9"/>
          <p:cNvSpPr txBox="1"/>
          <p:nvPr/>
        </p:nvSpPr>
        <p:spPr>
          <a:xfrm>
            <a:off x="5849087" y="3845059"/>
            <a:ext cx="822799" cy="2075583"/>
          </a:xfrm>
          <a:prstGeom prst="rect">
            <a:avLst/>
          </a:prstGeom>
          <a:solidFill>
            <a:schemeClr val="accent6">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vert="vert270" anchor="ctr"/>
          <a:lstStyle/>
          <a:p>
            <a:pPr>
              <a:defRPr/>
            </a:pPr>
            <a:r>
              <a:rPr lang="en-CA" sz="1600" dirty="0"/>
              <a:t>802.3 </a:t>
            </a:r>
          </a:p>
          <a:p>
            <a:pPr>
              <a:defRPr/>
            </a:pPr>
            <a:r>
              <a:rPr lang="en-CA" sz="1600" dirty="0"/>
              <a:t>Ethernet</a:t>
            </a:r>
          </a:p>
        </p:txBody>
      </p:sp>
      <p:sp>
        <p:nvSpPr>
          <p:cNvPr id="11" name="TextBox 10"/>
          <p:cNvSpPr txBox="1"/>
          <p:nvPr/>
        </p:nvSpPr>
        <p:spPr>
          <a:xfrm>
            <a:off x="6711832" y="3845059"/>
            <a:ext cx="822799" cy="2075583"/>
          </a:xfrm>
          <a:prstGeom prst="rect">
            <a:avLst/>
          </a:prstGeom>
          <a:solidFill>
            <a:schemeClr val="accent6">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vert="vert270" anchor="ctr"/>
          <a:lstStyle/>
          <a:p>
            <a:pPr>
              <a:defRPr/>
            </a:pPr>
            <a:r>
              <a:rPr lang="en-CA" sz="1600" dirty="0"/>
              <a:t>802.11</a:t>
            </a:r>
          </a:p>
          <a:p>
            <a:pPr>
              <a:defRPr/>
            </a:pPr>
            <a:r>
              <a:rPr lang="en-CA" sz="1600" dirty="0"/>
              <a:t> Wi-Fi</a:t>
            </a:r>
          </a:p>
        </p:txBody>
      </p:sp>
      <p:sp>
        <p:nvSpPr>
          <p:cNvPr id="12" name="TextBox 11"/>
          <p:cNvSpPr txBox="1"/>
          <p:nvPr/>
        </p:nvSpPr>
        <p:spPr>
          <a:xfrm>
            <a:off x="7569391" y="3845059"/>
            <a:ext cx="822799" cy="2075583"/>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vert="vert270" anchor="ctr"/>
          <a:lstStyle/>
          <a:p>
            <a:pPr>
              <a:defRPr/>
            </a:pPr>
            <a:r>
              <a:rPr lang="en-CA" sz="1600" dirty="0"/>
              <a:t>802.15</a:t>
            </a:r>
          </a:p>
          <a:p>
            <a:pPr>
              <a:defRPr/>
            </a:pPr>
            <a:r>
              <a:rPr lang="en-CA" sz="1600" dirty="0"/>
              <a:t> Bluetooth</a:t>
            </a: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z="1800" dirty="0">
                <a:latin typeface="Arial" charset="0"/>
              </a:rPr>
              <a:t>Purpose of the Data Link Layer</a:t>
            </a:r>
            <a:r>
              <a:rPr lang="en-US" dirty="0">
                <a:latin typeface="Arial" charset="0"/>
              </a:rPr>
              <a:t/>
            </a:r>
            <a:br>
              <a:rPr lang="en-US" dirty="0">
                <a:latin typeface="Arial" charset="0"/>
              </a:rPr>
            </a:br>
            <a:r>
              <a:rPr lang="en-US" dirty="0" smtClean="0">
                <a:latin typeface="Arial" charset="0"/>
              </a:rPr>
              <a:t>Media Access Control</a:t>
            </a:r>
            <a:endParaRPr lang="en-US" dirty="0">
              <a:latin typeface="Arial"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b="16966"/>
          <a:stretch>
            <a:fillRect/>
          </a:stretch>
        </p:blipFill>
        <p:spPr bwMode="auto">
          <a:xfrm>
            <a:off x="562641" y="1952624"/>
            <a:ext cx="8286084" cy="4562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882" y="1352550"/>
            <a:ext cx="8287044" cy="430887"/>
          </a:xfrm>
          <a:prstGeom prst="rect">
            <a:avLst/>
          </a:prstGeom>
          <a:noFill/>
        </p:spPr>
        <p:txBody>
          <a:bodyPr wrap="square" rtlCol="0">
            <a:spAutoFit/>
          </a:bodyPr>
          <a:lstStyle/>
          <a:p>
            <a:r>
              <a:rPr lang="en-US" b="1" dirty="0" smtClean="0"/>
              <a:t>The Data Link Layer</a:t>
            </a:r>
            <a:endParaRPr lang="en-US" b="1"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z="1800">
                <a:latin typeface="Arial" charset="0"/>
              </a:rPr>
              <a:t>Purpose of the Data Link Layer</a:t>
            </a:r>
            <a:r>
              <a:rPr lang="en-US">
                <a:latin typeface="Arial" charset="0"/>
              </a:rPr>
              <a:t/>
            </a:r>
            <a:br>
              <a:rPr lang="en-US">
                <a:latin typeface="Arial" charset="0"/>
              </a:rPr>
            </a:br>
            <a:r>
              <a:rPr lang="en-US">
                <a:latin typeface="Arial" charset="0"/>
              </a:rPr>
              <a:t>Providing Access to Media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b="18224"/>
          <a:stretch>
            <a:fillRect/>
          </a:stretch>
        </p:blipFill>
        <p:spPr bwMode="auto">
          <a:xfrm>
            <a:off x="266700" y="1564916"/>
            <a:ext cx="8645525" cy="5093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z="1800" dirty="0">
                <a:latin typeface="Arial" charset="0"/>
              </a:rPr>
              <a:t>Data Link Layer</a:t>
            </a:r>
            <a:r>
              <a:rPr lang="en-US" dirty="0">
                <a:latin typeface="Arial" charset="0"/>
              </a:rPr>
              <a:t/>
            </a:r>
            <a:br>
              <a:rPr lang="en-US" dirty="0">
                <a:latin typeface="Arial" charset="0"/>
              </a:rPr>
            </a:br>
            <a:r>
              <a:rPr lang="en-US" dirty="0" smtClean="0">
                <a:latin typeface="Arial" charset="0"/>
              </a:rPr>
              <a:t>Formatting </a:t>
            </a:r>
            <a:r>
              <a:rPr lang="en-US" dirty="0">
                <a:latin typeface="Arial" charset="0"/>
              </a:rPr>
              <a:t>Data for </a:t>
            </a:r>
            <a:r>
              <a:rPr lang="en-US" dirty="0" smtClean="0">
                <a:latin typeface="Arial" charset="0"/>
              </a:rPr>
              <a:t>Transmission</a:t>
            </a:r>
            <a:endParaRPr lang="en-US" dirty="0">
              <a:latin typeface="Arial" charset="0"/>
            </a:endParaRPr>
          </a:p>
        </p:txBody>
      </p:sp>
      <p:pic>
        <p:nvPicPr>
          <p:cNvPr id="6" name="Content Placeholder 1" descr="157-Datalink-PDU2.jpg"/>
          <p:cNvPicPr>
            <a:picLocks noChangeAspect="1"/>
          </p:cNvPicPr>
          <p:nvPr/>
        </p:nvPicPr>
        <p:blipFill>
          <a:blip r:embed="rId3">
            <a:extLst>
              <a:ext uri="{28A0092B-C50C-407E-A947-70E740481C1C}">
                <a14:useLocalDpi xmlns:a14="http://schemas.microsoft.com/office/drawing/2010/main" val="0"/>
              </a:ext>
            </a:extLst>
          </a:blip>
          <a:srcRect l="-8784" r="-8784"/>
          <a:stretch>
            <a:fillRect/>
          </a:stretch>
        </p:blipFill>
        <p:spPr bwMode="auto">
          <a:xfrm>
            <a:off x="365125" y="1531938"/>
            <a:ext cx="8734425" cy="5086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1800">
                <a:latin typeface="Arial" charset="0"/>
              </a:rPr>
              <a:t>Layer 2 Frame Structure</a:t>
            </a:r>
            <a:r>
              <a:rPr lang="en-US">
                <a:latin typeface="Arial" charset="0"/>
              </a:rPr>
              <a:t/>
            </a:r>
            <a:br>
              <a:rPr lang="en-US">
                <a:latin typeface="Arial" charset="0"/>
              </a:rPr>
            </a:br>
            <a:r>
              <a:rPr lang="en-US">
                <a:latin typeface="Arial" charset="0"/>
              </a:rPr>
              <a:t>Creating a Frame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668588"/>
            <a:ext cx="8229285" cy="2322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1800">
                <a:latin typeface="Arial" charset="0"/>
              </a:rPr>
              <a:t>Layer 2 Standards</a:t>
            </a:r>
            <a:r>
              <a:rPr lang="en-US">
                <a:latin typeface="Arial" charset="0"/>
              </a:rPr>
              <a:t/>
            </a:r>
            <a:br>
              <a:rPr lang="en-US">
                <a:latin typeface="Arial" charset="0"/>
              </a:rPr>
            </a:br>
            <a:r>
              <a:rPr lang="en-US">
                <a:latin typeface="Arial" charset="0"/>
              </a:rPr>
              <a:t>Data Link Layer Standards</a:t>
            </a:r>
          </a:p>
        </p:txBody>
      </p:sp>
      <p:graphicFrame>
        <p:nvGraphicFramePr>
          <p:cNvPr id="5" name="Table 4"/>
          <p:cNvGraphicFramePr>
            <a:graphicFrameLocks noGrp="1"/>
          </p:cNvGraphicFramePr>
          <p:nvPr>
            <p:extLst>
              <p:ext uri="{D42A27DB-BD31-4B8C-83A1-F6EECF244321}">
                <p14:modId xmlns:p14="http://schemas.microsoft.com/office/powerpoint/2010/main" val="3924657106"/>
              </p:ext>
            </p:extLst>
          </p:nvPr>
        </p:nvGraphicFramePr>
        <p:xfrm>
          <a:off x="490538" y="1543050"/>
          <a:ext cx="8137525" cy="4783139"/>
        </p:xfrm>
        <a:graphic>
          <a:graphicData uri="http://schemas.openxmlformats.org/drawingml/2006/table">
            <a:tbl>
              <a:tblPr firstRow="1" bandRow="1">
                <a:tableStyleId>{5C22544A-7EE6-4342-B048-85BDC9FD1C3A}</a:tableStyleId>
              </a:tblPr>
              <a:tblGrid>
                <a:gridCol w="1800337"/>
                <a:gridCol w="6337188"/>
              </a:tblGrid>
              <a:tr h="697603">
                <a:tc>
                  <a:txBody>
                    <a:bodyPr/>
                    <a:lstStyle/>
                    <a:p>
                      <a:pPr algn="ctr"/>
                      <a:r>
                        <a:rPr lang="en-CA" sz="1800" dirty="0" smtClean="0"/>
                        <a:t>Standard</a:t>
                      </a:r>
                      <a:r>
                        <a:rPr lang="en-CA" sz="1800" baseline="0" dirty="0" smtClean="0"/>
                        <a:t> organization</a:t>
                      </a:r>
                      <a:endParaRPr lang="en-CA" sz="1800" dirty="0"/>
                    </a:p>
                  </a:txBody>
                  <a:tcPr marL="91447" marR="91447" marT="45723" marB="45723" anchor="ctr"/>
                </a:tc>
                <a:tc>
                  <a:txBody>
                    <a:bodyPr/>
                    <a:lstStyle/>
                    <a:p>
                      <a:pPr algn="l"/>
                      <a:r>
                        <a:rPr lang="en-CA" sz="1800" dirty="0" smtClean="0"/>
                        <a:t>Networking Standards</a:t>
                      </a:r>
                      <a:r>
                        <a:rPr lang="en-CA" sz="1800" baseline="0" dirty="0" smtClean="0"/>
                        <a:t> </a:t>
                      </a:r>
                      <a:endParaRPr lang="en-CA" sz="1800" dirty="0"/>
                    </a:p>
                  </a:txBody>
                  <a:tcPr marL="91447" marR="91447" marT="45723" marB="45723" anchor="ctr"/>
                </a:tc>
              </a:tr>
              <a:tr h="1822850">
                <a:tc>
                  <a:txBody>
                    <a:bodyPr/>
                    <a:lstStyle/>
                    <a:p>
                      <a:pPr algn="ctr"/>
                      <a:r>
                        <a:rPr lang="en-CA" sz="1600" b="1" dirty="0" smtClean="0"/>
                        <a:t>IEEE</a:t>
                      </a:r>
                      <a:endParaRPr lang="en-CA" sz="1600" b="1" dirty="0"/>
                    </a:p>
                  </a:txBody>
                  <a:tcPr marL="91447" marR="91447" marT="45723" marB="45723" anchor="ctr"/>
                </a:tc>
                <a:tc>
                  <a:txBody>
                    <a:bodyPr/>
                    <a:lstStyle/>
                    <a:p>
                      <a:pPr marL="285750" indent="-285750">
                        <a:buFont typeface="Arial" pitchFamily="34" charset="0"/>
                        <a:buChar char="•"/>
                      </a:pPr>
                      <a:r>
                        <a:rPr lang="en-CA" sz="1400" dirty="0" smtClean="0"/>
                        <a:t>802.2:</a:t>
                      </a:r>
                      <a:r>
                        <a:rPr lang="en-CA" sz="1400" baseline="0" dirty="0" smtClean="0"/>
                        <a:t> Logical Link Control (</a:t>
                      </a:r>
                      <a:r>
                        <a:rPr lang="en-CA" sz="1400" dirty="0" smtClean="0"/>
                        <a:t>LLC)</a:t>
                      </a:r>
                    </a:p>
                    <a:p>
                      <a:pPr marL="285750" indent="-285750">
                        <a:buFont typeface="Arial" pitchFamily="34" charset="0"/>
                        <a:buChar char="•"/>
                      </a:pPr>
                      <a:r>
                        <a:rPr lang="en-CA" sz="1400" dirty="0" smtClean="0"/>
                        <a:t>802.3</a:t>
                      </a:r>
                      <a:r>
                        <a:rPr lang="en-CA" sz="1400" baseline="0" dirty="0" smtClean="0"/>
                        <a:t>: </a:t>
                      </a:r>
                      <a:r>
                        <a:rPr lang="en-CA" sz="1400" dirty="0" smtClean="0"/>
                        <a:t>Ethernet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802.4:</a:t>
                      </a:r>
                      <a:r>
                        <a:rPr lang="en-CA" sz="1400" baseline="0" dirty="0" smtClean="0"/>
                        <a:t> Token bus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802.5</a:t>
                      </a:r>
                      <a:r>
                        <a:rPr lang="en-CA" sz="1400" baseline="0" dirty="0" smtClean="0"/>
                        <a:t>: </a:t>
                      </a:r>
                      <a:r>
                        <a:rPr lang="en-CA" sz="1400" dirty="0" smtClean="0"/>
                        <a:t>Token passing</a:t>
                      </a:r>
                    </a:p>
                    <a:p>
                      <a:pPr marL="285750" indent="-285750">
                        <a:buFont typeface="Arial" pitchFamily="34" charset="0"/>
                        <a:buChar char="•"/>
                      </a:pPr>
                      <a:r>
                        <a:rPr lang="en-CA" sz="1400" dirty="0" smtClean="0"/>
                        <a:t>802.11: Wireless LAN (WLAN) &amp; Mesh (Wi-Fi certification)</a:t>
                      </a:r>
                    </a:p>
                    <a:p>
                      <a:pPr marL="285750" indent="-285750">
                        <a:buFont typeface="Arial" pitchFamily="34" charset="0"/>
                        <a:buChar char="•"/>
                      </a:pPr>
                      <a:r>
                        <a:rPr lang="en-CA" sz="1400" dirty="0" smtClean="0"/>
                        <a:t>802.15: Bluetooth</a:t>
                      </a:r>
                    </a:p>
                    <a:p>
                      <a:pPr marL="285750" indent="-285750">
                        <a:buFont typeface="Arial" pitchFamily="34" charset="0"/>
                        <a:buChar char="•"/>
                      </a:pPr>
                      <a:r>
                        <a:rPr lang="en-CA" sz="1400" dirty="0" smtClean="0"/>
                        <a:t>802.16: WiMax</a:t>
                      </a:r>
                    </a:p>
                  </a:txBody>
                  <a:tcPr marL="91447" marR="91447" marT="45723" marB="45723" anchor="ctr"/>
                </a:tc>
              </a:tr>
              <a:tr h="1152207">
                <a:tc>
                  <a:txBody>
                    <a:bodyPr/>
                    <a:lstStyle/>
                    <a:p>
                      <a:pPr algn="ctr"/>
                      <a:r>
                        <a:rPr lang="en-CA" sz="1600" b="1" dirty="0" smtClean="0"/>
                        <a:t>ITU-T</a:t>
                      </a:r>
                      <a:endParaRPr lang="en-CA" sz="1600" b="1" dirty="0"/>
                    </a:p>
                  </a:txBody>
                  <a:tcPr marL="91447" marR="91447" marT="45723" marB="45723" anchor="ctr"/>
                </a:tc>
                <a:tc>
                  <a:txBody>
                    <a:bodyPr/>
                    <a:lstStyle/>
                    <a:p>
                      <a:pPr marL="285750" indent="-285750">
                        <a:buFont typeface="Arial" pitchFamily="34" charset="0"/>
                        <a:buChar char="•"/>
                      </a:pPr>
                      <a:r>
                        <a:rPr lang="en-CA" sz="1400" dirty="0" smtClean="0"/>
                        <a:t>G.992: </a:t>
                      </a:r>
                      <a:r>
                        <a:rPr lang="en-CA" sz="1400" baseline="0" dirty="0" smtClean="0"/>
                        <a:t>ADSL</a:t>
                      </a:r>
                    </a:p>
                    <a:p>
                      <a:pPr marL="285750" indent="-285750">
                        <a:buFont typeface="Arial" pitchFamily="34" charset="0"/>
                        <a:buChar char="•"/>
                      </a:pPr>
                      <a:r>
                        <a:rPr lang="en-CA" sz="1400" dirty="0" smtClean="0"/>
                        <a:t>G.8100 - G.8199: MPLS over Transport aspects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Q.921:</a:t>
                      </a:r>
                      <a:r>
                        <a:rPr lang="en-CA" sz="1400" baseline="0" dirty="0" smtClean="0"/>
                        <a:t> ISDN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400" dirty="0" smtClean="0"/>
                        <a:t>Q.922: Frame Relay</a:t>
                      </a:r>
                    </a:p>
                  </a:txBody>
                  <a:tcPr marL="91447" marR="91447" marT="45723" marB="45723" anchor="ctr"/>
                </a:tc>
              </a:tr>
              <a:tr h="706312">
                <a:tc>
                  <a:txBody>
                    <a:bodyPr/>
                    <a:lstStyle/>
                    <a:p>
                      <a:pPr algn="ctr"/>
                      <a:r>
                        <a:rPr lang="en-CA" sz="1600" b="1" dirty="0" smtClean="0"/>
                        <a:t>ISO</a:t>
                      </a:r>
                      <a:endParaRPr lang="en-CA" sz="1600" b="1" dirty="0"/>
                    </a:p>
                  </a:txBody>
                  <a:tcPr marL="91447" marR="91447" marT="45723" marB="45723" anchor="ctr"/>
                </a:tc>
                <a:tc>
                  <a:txBody>
                    <a:bodyPr/>
                    <a:lstStyle/>
                    <a:p>
                      <a:pPr marL="285750" indent="-285750">
                        <a:buFont typeface="Arial" pitchFamily="34" charset="0"/>
                        <a:buChar char="•"/>
                      </a:pPr>
                      <a:r>
                        <a:rPr lang="en-CA" sz="1400" dirty="0" smtClean="0"/>
                        <a:t>HDLC</a:t>
                      </a:r>
                      <a:r>
                        <a:rPr lang="en-CA" sz="1400" baseline="0" dirty="0" smtClean="0"/>
                        <a:t> (High Level Data Link Control)</a:t>
                      </a:r>
                    </a:p>
                    <a:p>
                      <a:pPr marL="285750" indent="-285750">
                        <a:buFont typeface="Arial" pitchFamily="34" charset="0"/>
                        <a:buChar char="•"/>
                      </a:pPr>
                      <a:r>
                        <a:rPr lang="en-CA" sz="1400" dirty="0" smtClean="0"/>
                        <a:t>ISO 9314: FDDI Media Access Control (MAC)</a:t>
                      </a:r>
                      <a:endParaRPr lang="en-CA" sz="1400" dirty="0"/>
                    </a:p>
                  </a:txBody>
                  <a:tcPr marL="91447" marR="91447" marT="45723" marB="45723" anchor="ctr"/>
                </a:tc>
              </a:tr>
              <a:tr h="404167">
                <a:tc>
                  <a:txBody>
                    <a:bodyPr/>
                    <a:lstStyle/>
                    <a:p>
                      <a:pPr algn="ctr"/>
                      <a:r>
                        <a:rPr lang="en-CA" sz="1600" b="1" dirty="0" smtClean="0"/>
                        <a:t>ANSI</a:t>
                      </a:r>
                      <a:endParaRPr lang="en-CA" sz="1600" b="1" dirty="0"/>
                    </a:p>
                  </a:txBody>
                  <a:tcPr marL="91447" marR="91447" marT="45723" marB="45723" anchor="ctr"/>
                </a:tc>
                <a:tc>
                  <a:txBody>
                    <a:bodyPr/>
                    <a:lstStyle/>
                    <a:p>
                      <a:pPr marL="285750" indent="-285750">
                        <a:buFont typeface="Arial" pitchFamily="34" charset="0"/>
                        <a:buChar char="•"/>
                      </a:pPr>
                      <a:r>
                        <a:rPr lang="en-CA" sz="1400" dirty="0" smtClean="0"/>
                        <a:t>X3T9.5 and X3T12: Fiber Distributed Data Interface (FDDI) </a:t>
                      </a:r>
                      <a:endParaRPr lang="en-CA" sz="1400" dirty="0"/>
                    </a:p>
                  </a:txBody>
                  <a:tcPr marL="91447" marR="91447" marT="45723" marB="45723"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z="1800">
                <a:latin typeface="Arial" charset="0"/>
              </a:rPr>
              <a:t>Topologies</a:t>
            </a:r>
            <a:r>
              <a:rPr lang="en-US">
                <a:latin typeface="Arial" charset="0"/>
              </a:rPr>
              <a:t/>
            </a:r>
            <a:br>
              <a:rPr lang="en-US">
                <a:latin typeface="Arial" charset="0"/>
              </a:rPr>
            </a:br>
            <a:r>
              <a:rPr lang="en-US">
                <a:latin typeface="Arial" charset="0"/>
              </a:rPr>
              <a:t>Controlling Access to the Media</a:t>
            </a:r>
          </a:p>
        </p:txBody>
      </p:sp>
      <p:pic>
        <p:nvPicPr>
          <p:cNvPr id="2" name="Picture 1"/>
          <p:cNvPicPr>
            <a:picLocks noChangeAspect="1"/>
          </p:cNvPicPr>
          <p:nvPr/>
        </p:nvPicPr>
        <p:blipFill>
          <a:blip r:embed="rId3"/>
          <a:stretch>
            <a:fillRect/>
          </a:stretch>
        </p:blipFill>
        <p:spPr>
          <a:xfrm>
            <a:off x="796417" y="1366273"/>
            <a:ext cx="7555201" cy="5238014"/>
          </a:xfrm>
          <a:prstGeom prst="rect">
            <a:avLst/>
          </a:prstGeom>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rcRect l="-18125" r="-18125"/>
          <a:stretch>
            <a:fillRect/>
          </a:stretch>
        </p:blipFill>
        <p:spPr/>
      </p:pic>
      <p:sp>
        <p:nvSpPr>
          <p:cNvPr id="97281" name="Rectangle 2"/>
          <p:cNvSpPr>
            <a:spLocks noGrp="1" noChangeArrowheads="1"/>
          </p:cNvSpPr>
          <p:nvPr>
            <p:ph type="title"/>
          </p:nvPr>
        </p:nvSpPr>
        <p:spPr/>
        <p:txBody>
          <a:bodyPr/>
          <a:lstStyle/>
          <a:p>
            <a:pPr eaLnBrk="1" hangingPunct="1"/>
            <a:r>
              <a:rPr lang="en-US" sz="1800">
                <a:latin typeface="Arial" charset="0"/>
              </a:rPr>
              <a:t>Topologies</a:t>
            </a:r>
            <a:r>
              <a:rPr lang="en-US">
                <a:latin typeface="Arial" charset="0"/>
              </a:rPr>
              <a:t/>
            </a:r>
            <a:br>
              <a:rPr lang="en-US">
                <a:latin typeface="Arial" charset="0"/>
              </a:rPr>
            </a:br>
            <a:r>
              <a:rPr lang="en-US">
                <a:latin typeface="Arial" charset="0"/>
              </a:rPr>
              <a:t>Physical and Logical Topologies</a:t>
            </a: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rcRect l="-15452" r="-15452"/>
          <a:stretch>
            <a:fillRect/>
          </a:stretch>
        </p:blipFill>
        <p:spPr/>
      </p:pic>
      <p:sp>
        <p:nvSpPr>
          <p:cNvPr id="97281" name="Rectangle 2"/>
          <p:cNvSpPr>
            <a:spLocks noGrp="1" noChangeArrowheads="1"/>
          </p:cNvSpPr>
          <p:nvPr>
            <p:ph type="title"/>
          </p:nvPr>
        </p:nvSpPr>
        <p:spPr/>
        <p:txBody>
          <a:bodyPr/>
          <a:lstStyle/>
          <a:p>
            <a:pPr eaLnBrk="1" hangingPunct="1"/>
            <a:r>
              <a:rPr lang="en-US" sz="1800" dirty="0">
                <a:latin typeface="Arial" charset="0"/>
              </a:rPr>
              <a:t>Topologies</a:t>
            </a:r>
            <a:r>
              <a:rPr lang="en-US" dirty="0">
                <a:latin typeface="Arial" charset="0"/>
              </a:rPr>
              <a:t/>
            </a:r>
            <a:br>
              <a:rPr lang="en-US" dirty="0">
                <a:latin typeface="Arial" charset="0"/>
              </a:rPr>
            </a:br>
            <a:r>
              <a:rPr lang="en-US" dirty="0">
                <a:latin typeface="Arial" charset="0"/>
              </a:rPr>
              <a:t>Physical and Logical </a:t>
            </a:r>
            <a:r>
              <a:rPr lang="en-US" dirty="0" smtClean="0">
                <a:latin typeface="Arial" charset="0"/>
              </a:rPr>
              <a:t>Topologies (cont.)</a:t>
            </a:r>
            <a:endParaRPr lang="en-US" dirty="0">
              <a:latin typeface="Arial" charset="0"/>
            </a:endParaRPr>
          </a:p>
        </p:txBody>
      </p:sp>
    </p:spTree>
    <p:extLst>
      <p:ext uri="{BB962C8B-B14F-4D97-AF65-F5344CB8AC3E}">
        <p14:creationId xmlns:p14="http://schemas.microsoft.com/office/powerpoint/2010/main" val="334241674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Arial" charset="0"/>
              </a:rPr>
              <a:t>Chapter 4</a:t>
            </a:r>
          </a:p>
        </p:txBody>
      </p:sp>
      <p:sp>
        <p:nvSpPr>
          <p:cNvPr id="9218" name="Rectangle 3"/>
          <p:cNvSpPr>
            <a:spLocks noGrp="1" noChangeArrowheads="1"/>
          </p:cNvSpPr>
          <p:nvPr>
            <p:ph idx="1"/>
          </p:nvPr>
        </p:nvSpPr>
        <p:spPr/>
        <p:txBody>
          <a:bodyPr/>
          <a:lstStyle/>
          <a:p>
            <a:pPr lvl="1" eaLnBrk="1" hangingPunct="1"/>
            <a:r>
              <a:rPr lang="en-US" dirty="0">
                <a:latin typeface="Arial" charset="0"/>
              </a:rPr>
              <a:t>4.1  Physical Layer Protocols</a:t>
            </a:r>
          </a:p>
          <a:p>
            <a:pPr lvl="1" eaLnBrk="1" hangingPunct="1"/>
            <a:r>
              <a:rPr lang="en-US" dirty="0">
                <a:latin typeface="Arial" charset="0"/>
              </a:rPr>
              <a:t>4.2  Network Media</a:t>
            </a:r>
          </a:p>
          <a:p>
            <a:pPr lvl="1" eaLnBrk="1" hangingPunct="1"/>
            <a:r>
              <a:rPr lang="en-US" dirty="0">
                <a:latin typeface="Arial" charset="0"/>
              </a:rPr>
              <a:t>4.3  Data Link Layer Protocols</a:t>
            </a:r>
          </a:p>
          <a:p>
            <a:pPr lvl="1" eaLnBrk="1" hangingPunct="1"/>
            <a:r>
              <a:rPr lang="en-US" dirty="0">
                <a:latin typeface="Arial" charset="0"/>
              </a:rPr>
              <a:t>4.4  Media Access Control</a:t>
            </a:r>
          </a:p>
          <a:p>
            <a:pPr lvl="1" eaLnBrk="1" hangingPunct="1"/>
            <a:r>
              <a:rPr lang="en-US" dirty="0">
                <a:latin typeface="Arial" charset="0"/>
              </a:rPr>
              <a:t>4.5  Summary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a:latin typeface="Arial" charset="0"/>
              </a:rPr>
              <a:t>WAN Topologies</a:t>
            </a:r>
            <a:r>
              <a:rPr lang="en-US">
                <a:latin typeface="Arial" charset="0"/>
              </a:rPr>
              <a:t/>
            </a:r>
            <a:br>
              <a:rPr lang="en-US">
                <a:latin typeface="Arial" charset="0"/>
              </a:rPr>
            </a:br>
            <a:r>
              <a:rPr lang="en-US">
                <a:latin typeface="Arial" charset="0"/>
              </a:rPr>
              <a:t>Common Physical WAN Topologies</a:t>
            </a:r>
          </a:p>
        </p:txBody>
      </p:sp>
      <p:pic>
        <p:nvPicPr>
          <p:cNvPr id="2" name="Picture 1"/>
          <p:cNvPicPr>
            <a:picLocks noChangeAspect="1"/>
          </p:cNvPicPr>
          <p:nvPr/>
        </p:nvPicPr>
        <p:blipFill>
          <a:blip r:embed="rId3"/>
          <a:stretch>
            <a:fillRect/>
          </a:stretch>
        </p:blipFill>
        <p:spPr>
          <a:xfrm>
            <a:off x="1506735" y="1328249"/>
            <a:ext cx="6141224" cy="5292989"/>
          </a:xfrm>
          <a:prstGeom prst="rect">
            <a:avLst/>
          </a:prstGeom>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z="1800">
                <a:latin typeface="Arial" charset="0"/>
              </a:rPr>
              <a:t>WAN Topologies</a:t>
            </a:r>
            <a:r>
              <a:rPr lang="en-US">
                <a:latin typeface="Arial" charset="0"/>
              </a:rPr>
              <a:t/>
            </a:r>
            <a:br>
              <a:rPr lang="en-US">
                <a:latin typeface="Arial" charset="0"/>
              </a:rPr>
            </a:br>
            <a:r>
              <a:rPr lang="en-US">
                <a:latin typeface="Arial" charset="0"/>
              </a:rPr>
              <a:t>Physical Point-to-Point Topology</a:t>
            </a:r>
          </a:p>
        </p:txBody>
      </p:sp>
      <p:pic>
        <p:nvPicPr>
          <p:cNvPr id="2" name="Picture 1"/>
          <p:cNvPicPr>
            <a:picLocks noChangeAspect="1"/>
          </p:cNvPicPr>
          <p:nvPr/>
        </p:nvPicPr>
        <p:blipFill>
          <a:blip r:embed="rId3"/>
          <a:stretch>
            <a:fillRect/>
          </a:stretch>
        </p:blipFill>
        <p:spPr>
          <a:xfrm>
            <a:off x="290585" y="1759676"/>
            <a:ext cx="8577629" cy="3569291"/>
          </a:xfrm>
          <a:prstGeom prst="rect">
            <a:avLst/>
          </a:prstGeom>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sz="1800">
                <a:latin typeface="Arial" charset="0"/>
              </a:rPr>
              <a:t>WAN Topologies</a:t>
            </a:r>
            <a:r>
              <a:rPr lang="en-US">
                <a:latin typeface="Arial" charset="0"/>
              </a:rPr>
              <a:t/>
            </a:r>
            <a:br>
              <a:rPr lang="en-US">
                <a:latin typeface="Arial" charset="0"/>
              </a:rPr>
            </a:br>
            <a:r>
              <a:rPr lang="en-US">
                <a:latin typeface="Arial" charset="0"/>
              </a:rPr>
              <a:t>Logical Point-to-Point Topology</a:t>
            </a:r>
          </a:p>
        </p:txBody>
      </p:sp>
      <p:pic>
        <p:nvPicPr>
          <p:cNvPr id="2" name="Picture 1"/>
          <p:cNvPicPr>
            <a:picLocks noChangeAspect="1"/>
          </p:cNvPicPr>
          <p:nvPr/>
        </p:nvPicPr>
        <p:blipFill>
          <a:blip r:embed="rId3"/>
          <a:stretch>
            <a:fillRect/>
          </a:stretch>
        </p:blipFill>
        <p:spPr>
          <a:xfrm>
            <a:off x="398208" y="1405393"/>
            <a:ext cx="8358345" cy="5104684"/>
          </a:xfrm>
          <a:prstGeom prst="rect">
            <a:avLst/>
          </a:prstGeom>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z="1800" dirty="0">
                <a:latin typeface="Arial" charset="0"/>
              </a:rPr>
              <a:t>WAN Topologies</a:t>
            </a:r>
            <a:r>
              <a:rPr lang="en-US" dirty="0">
                <a:latin typeface="Arial" charset="0"/>
              </a:rPr>
              <a:t/>
            </a:r>
            <a:br>
              <a:rPr lang="en-US" dirty="0">
                <a:latin typeface="Arial" charset="0"/>
              </a:rPr>
            </a:br>
            <a:r>
              <a:rPr lang="en-US" dirty="0" smtClean="0">
                <a:latin typeface="Arial" charset="0"/>
              </a:rPr>
              <a:t>Half- </a:t>
            </a:r>
            <a:r>
              <a:rPr lang="en-US" dirty="0">
                <a:latin typeface="Arial" charset="0"/>
              </a:rPr>
              <a:t>and </a:t>
            </a:r>
            <a:r>
              <a:rPr lang="en-US" dirty="0" smtClean="0">
                <a:latin typeface="Arial" charset="0"/>
              </a:rPr>
              <a:t>Full-Duplex</a:t>
            </a:r>
            <a:endParaRPr lang="en-US" dirty="0">
              <a:latin typeface="Arial" charset="0"/>
            </a:endParaRPr>
          </a:p>
        </p:txBody>
      </p:sp>
      <p:pic>
        <p:nvPicPr>
          <p:cNvPr id="2" name="Picture 1"/>
          <p:cNvPicPr>
            <a:picLocks noChangeAspect="1"/>
          </p:cNvPicPr>
          <p:nvPr/>
        </p:nvPicPr>
        <p:blipFill>
          <a:blip r:embed="rId3"/>
          <a:stretch>
            <a:fillRect/>
          </a:stretch>
        </p:blipFill>
        <p:spPr>
          <a:xfrm>
            <a:off x="1603595" y="4410112"/>
            <a:ext cx="5944097" cy="2192665"/>
          </a:xfrm>
          <a:prstGeom prst="rect">
            <a:avLst/>
          </a:prstGeom>
        </p:spPr>
      </p:pic>
      <p:pic>
        <p:nvPicPr>
          <p:cNvPr id="3" name="Picture 2"/>
          <p:cNvPicPr>
            <a:picLocks noChangeAspect="1"/>
          </p:cNvPicPr>
          <p:nvPr/>
        </p:nvPicPr>
        <p:blipFill>
          <a:blip r:embed="rId4"/>
          <a:stretch>
            <a:fillRect/>
          </a:stretch>
        </p:blipFill>
        <p:spPr>
          <a:xfrm>
            <a:off x="1603597" y="1844476"/>
            <a:ext cx="5938284" cy="1958482"/>
          </a:xfrm>
          <a:prstGeom prst="rect">
            <a:avLst/>
          </a:prstGeom>
        </p:spPr>
      </p:pic>
      <p:sp>
        <p:nvSpPr>
          <p:cNvPr id="4" name="TextBox 3"/>
          <p:cNvSpPr txBox="1"/>
          <p:nvPr/>
        </p:nvSpPr>
        <p:spPr>
          <a:xfrm>
            <a:off x="869082" y="1431329"/>
            <a:ext cx="1524551" cy="374461"/>
          </a:xfrm>
          <a:prstGeom prst="rect">
            <a:avLst/>
          </a:prstGeom>
          <a:noFill/>
        </p:spPr>
        <p:txBody>
          <a:bodyPr wrap="none" rtlCol="0">
            <a:spAutoFit/>
          </a:bodyPr>
          <a:lstStyle/>
          <a:p>
            <a:r>
              <a:rPr lang="en-US" sz="2000" dirty="0" smtClean="0"/>
              <a:t>Half-Duplex</a:t>
            </a:r>
            <a:endParaRPr lang="en-US" sz="2000" dirty="0"/>
          </a:p>
        </p:txBody>
      </p:sp>
      <p:sp>
        <p:nvSpPr>
          <p:cNvPr id="10" name="TextBox 9"/>
          <p:cNvSpPr txBox="1"/>
          <p:nvPr/>
        </p:nvSpPr>
        <p:spPr>
          <a:xfrm>
            <a:off x="1042897" y="4145053"/>
            <a:ext cx="1481721" cy="374461"/>
          </a:xfrm>
          <a:prstGeom prst="rect">
            <a:avLst/>
          </a:prstGeom>
          <a:noFill/>
        </p:spPr>
        <p:txBody>
          <a:bodyPr wrap="none" rtlCol="0">
            <a:spAutoFit/>
          </a:bodyPr>
          <a:lstStyle/>
          <a:p>
            <a:r>
              <a:rPr lang="en-US" sz="2000" dirty="0" smtClean="0"/>
              <a:t>Full-Duplex</a:t>
            </a:r>
            <a:endParaRPr lang="en-US" sz="2000"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sz="1800">
                <a:latin typeface="Arial" charset="0"/>
              </a:rPr>
              <a:t>LAN Topologies</a:t>
            </a:r>
            <a:r>
              <a:rPr lang="en-US">
                <a:latin typeface="Arial" charset="0"/>
              </a:rPr>
              <a:t/>
            </a:r>
            <a:br>
              <a:rPr lang="en-US">
                <a:latin typeface="Arial" charset="0"/>
              </a:rPr>
            </a:br>
            <a:r>
              <a:rPr lang="en-US">
                <a:latin typeface="Arial" charset="0"/>
              </a:rPr>
              <a:t>Physical LAN Topologies</a:t>
            </a:r>
          </a:p>
        </p:txBody>
      </p:sp>
      <p:pic>
        <p:nvPicPr>
          <p:cNvPr id="3" name="Content Placeholder 2"/>
          <p:cNvPicPr>
            <a:picLocks noGrp="1" noChangeAspect="1"/>
          </p:cNvPicPr>
          <p:nvPr>
            <p:ph idx="1"/>
          </p:nvPr>
        </p:nvPicPr>
        <p:blipFill>
          <a:blip r:embed="rId3"/>
          <a:srcRect l="-21459" r="-21459"/>
          <a:stretch>
            <a:fillRect/>
          </a:stretch>
        </p:blipFill>
        <p:spPr/>
      </p:pic>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z="1800">
                <a:latin typeface="Arial" charset="0"/>
              </a:rPr>
              <a:t>LAN Topologies</a:t>
            </a:r>
            <a:r>
              <a:rPr lang="en-US">
                <a:latin typeface="Arial" charset="0"/>
              </a:rPr>
              <a:t/>
            </a:r>
            <a:br>
              <a:rPr lang="en-US">
                <a:latin typeface="Arial" charset="0"/>
              </a:rPr>
            </a:br>
            <a:r>
              <a:rPr lang="en-US">
                <a:latin typeface="Arial" charset="0"/>
              </a:rPr>
              <a:t>Logical Topology for Shared Media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1665288"/>
            <a:ext cx="7470775" cy="2230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3943350"/>
            <a:ext cx="7477125" cy="2209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sz="1800">
                <a:latin typeface="Arial" charset="0"/>
              </a:rPr>
              <a:t>LAN Topologies</a:t>
            </a:r>
            <a:r>
              <a:rPr lang="en-US">
                <a:latin typeface="Arial" charset="0"/>
              </a:rPr>
              <a:t/>
            </a:r>
            <a:br>
              <a:rPr lang="en-US">
                <a:latin typeface="Arial" charset="0"/>
              </a:rPr>
            </a:br>
            <a:r>
              <a:rPr lang="en-US">
                <a:latin typeface="Arial" charset="0"/>
              </a:rPr>
              <a:t>Contention-Based Access</a:t>
            </a:r>
          </a:p>
        </p:txBody>
      </p:sp>
      <p:graphicFrame>
        <p:nvGraphicFramePr>
          <p:cNvPr id="7" name="Table 6"/>
          <p:cNvGraphicFramePr>
            <a:graphicFrameLocks noGrp="1"/>
          </p:cNvGraphicFramePr>
          <p:nvPr/>
        </p:nvGraphicFramePr>
        <p:xfrm>
          <a:off x="641350" y="4395788"/>
          <a:ext cx="7915275" cy="1316037"/>
        </p:xfrm>
        <a:graphic>
          <a:graphicData uri="http://schemas.openxmlformats.org/drawingml/2006/table">
            <a:tbl>
              <a:tblPr firstRow="1" bandRow="1">
                <a:tableStyleId>{5C22544A-7EE6-4342-B048-85BDC9FD1C3A}</a:tableStyleId>
              </a:tblPr>
              <a:tblGrid>
                <a:gridCol w="3763436"/>
                <a:gridCol w="4151839"/>
              </a:tblGrid>
              <a:tr h="370929">
                <a:tc>
                  <a:txBody>
                    <a:bodyPr/>
                    <a:lstStyle/>
                    <a:p>
                      <a:r>
                        <a:rPr lang="en-CA" sz="1800" dirty="0" smtClean="0"/>
                        <a:t>Characteristics</a:t>
                      </a:r>
                      <a:endParaRPr lang="en-CA" sz="1800" dirty="0"/>
                    </a:p>
                  </a:txBody>
                  <a:tcPr marL="91443" marR="91443" marT="45731" marB="45731"/>
                </a:tc>
                <a:tc>
                  <a:txBody>
                    <a:bodyPr/>
                    <a:lstStyle/>
                    <a:p>
                      <a:r>
                        <a:rPr lang="en-CA" sz="1800" dirty="0" smtClean="0"/>
                        <a:t>Contention-Based Technologies</a:t>
                      </a:r>
                      <a:endParaRPr lang="en-CA" sz="1800" dirty="0"/>
                    </a:p>
                  </a:txBody>
                  <a:tcPr marL="91443" marR="91443" marT="45731" marB="45731"/>
                </a:tc>
              </a:tr>
              <a:tr h="945108">
                <a:tc>
                  <a:txBody>
                    <a:bodyPr/>
                    <a:lstStyle/>
                    <a:p>
                      <a:pPr marL="285750" indent="-285750">
                        <a:buFont typeface="Arial" pitchFamily="34" charset="0"/>
                        <a:buChar char="•"/>
                      </a:pPr>
                      <a:r>
                        <a:rPr lang="en-CA" sz="1400" dirty="0" smtClean="0"/>
                        <a:t>Stations can transmit</a:t>
                      </a:r>
                      <a:r>
                        <a:rPr lang="en-CA" sz="1400" baseline="0" dirty="0" smtClean="0"/>
                        <a:t> at any time</a:t>
                      </a:r>
                    </a:p>
                    <a:p>
                      <a:pPr marL="285750" indent="-285750">
                        <a:buFont typeface="Arial" pitchFamily="34" charset="0"/>
                        <a:buChar char="•"/>
                      </a:pPr>
                      <a:r>
                        <a:rPr lang="en-CA" sz="1400" baseline="0" dirty="0" smtClean="0"/>
                        <a:t>Collision exist</a:t>
                      </a:r>
                    </a:p>
                    <a:p>
                      <a:pPr marL="285750" indent="-285750">
                        <a:buFont typeface="Arial" pitchFamily="34" charset="0"/>
                        <a:buChar char="•"/>
                      </a:pPr>
                      <a:r>
                        <a:rPr lang="en-CA" sz="1400" baseline="0" dirty="0" smtClean="0"/>
                        <a:t>There are mechanisms to resolve contention for the media</a:t>
                      </a:r>
                      <a:endParaRPr lang="en-CA" sz="1400" dirty="0"/>
                    </a:p>
                  </a:txBody>
                  <a:tcPr marL="91443" marR="91443" marT="45731" marB="45731"/>
                </a:tc>
                <a:tc>
                  <a:txBody>
                    <a:bodyPr/>
                    <a:lstStyle/>
                    <a:p>
                      <a:pPr marL="285750" indent="-285750">
                        <a:buFont typeface="Arial" pitchFamily="34" charset="0"/>
                        <a:buChar char="•"/>
                      </a:pPr>
                      <a:r>
                        <a:rPr lang="en-CA" sz="1400" dirty="0" smtClean="0"/>
                        <a:t>CSMA/CD for 802.3 Ethernet networks</a:t>
                      </a:r>
                      <a:endParaRPr lang="en-CA" sz="1400" baseline="0" dirty="0" smtClean="0"/>
                    </a:p>
                    <a:p>
                      <a:pPr marL="285750" indent="-285750">
                        <a:buFont typeface="Arial" pitchFamily="34" charset="0"/>
                        <a:buChar char="•"/>
                      </a:pPr>
                      <a:r>
                        <a:rPr lang="en-CA" sz="1400" baseline="0" dirty="0" smtClean="0"/>
                        <a:t>CSMA/CA for 802.11 wireless  networks</a:t>
                      </a:r>
                      <a:endParaRPr lang="en-CA" sz="1400" dirty="0"/>
                    </a:p>
                  </a:txBody>
                  <a:tcPr marL="91443" marR="91443" marT="45731" marB="45731"/>
                </a:tc>
              </a:tr>
            </a:tbl>
          </a:graphicData>
        </a:graphic>
      </p:graphicFrame>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892300"/>
            <a:ext cx="7470775" cy="22304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sz="1800">
                <a:latin typeface="Arial" charset="0"/>
              </a:rPr>
              <a:t>LAN Topologies</a:t>
            </a:r>
            <a:r>
              <a:rPr lang="en-US">
                <a:latin typeface="Arial" charset="0"/>
              </a:rPr>
              <a:t/>
            </a:r>
            <a:br>
              <a:rPr lang="en-US">
                <a:latin typeface="Arial" charset="0"/>
              </a:rPr>
            </a:br>
            <a:r>
              <a:rPr lang="en-US">
                <a:latin typeface="Arial" charset="0"/>
              </a:rPr>
              <a:t>Multi-Access Topology</a:t>
            </a:r>
          </a:p>
        </p:txBody>
      </p:sp>
      <p:pic>
        <p:nvPicPr>
          <p:cNvPr id="2" name="Picture 1"/>
          <p:cNvPicPr>
            <a:picLocks noChangeAspect="1"/>
          </p:cNvPicPr>
          <p:nvPr/>
        </p:nvPicPr>
        <p:blipFill>
          <a:blip r:embed="rId3"/>
          <a:stretch>
            <a:fillRect/>
          </a:stretch>
        </p:blipFill>
        <p:spPr>
          <a:xfrm>
            <a:off x="333634" y="1459366"/>
            <a:ext cx="8487494" cy="4379547"/>
          </a:xfrm>
          <a:prstGeom prst="rect">
            <a:avLst/>
          </a:prstGeom>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sz="1800">
                <a:latin typeface="Arial" charset="0"/>
              </a:rPr>
              <a:t>LAN Topologies</a:t>
            </a:r>
            <a:r>
              <a:rPr lang="en-US">
                <a:latin typeface="Arial" charset="0"/>
              </a:rPr>
              <a:t/>
            </a:r>
            <a:br>
              <a:rPr lang="en-US">
                <a:latin typeface="Arial" charset="0"/>
              </a:rPr>
            </a:br>
            <a:r>
              <a:rPr lang="en-US">
                <a:latin typeface="Arial" charset="0"/>
              </a:rPr>
              <a:t>Controlled Access</a:t>
            </a:r>
          </a:p>
        </p:txBody>
      </p:sp>
      <p:graphicFrame>
        <p:nvGraphicFramePr>
          <p:cNvPr id="5" name="Table 4"/>
          <p:cNvGraphicFramePr>
            <a:graphicFrameLocks noGrp="1"/>
          </p:cNvGraphicFramePr>
          <p:nvPr>
            <p:extLst>
              <p:ext uri="{D42A27DB-BD31-4B8C-83A1-F6EECF244321}">
                <p14:modId xmlns:p14="http://schemas.microsoft.com/office/powerpoint/2010/main" val="2713740910"/>
              </p:ext>
            </p:extLst>
          </p:nvPr>
        </p:nvGraphicFramePr>
        <p:xfrm>
          <a:off x="852488" y="4433888"/>
          <a:ext cx="7477125" cy="1528814"/>
        </p:xfrm>
        <a:graphic>
          <a:graphicData uri="http://schemas.openxmlformats.org/drawingml/2006/table">
            <a:tbl>
              <a:tblPr firstRow="1" bandRow="1">
                <a:tableStyleId>{5C22544A-7EE6-4342-B048-85BDC9FD1C3A}</a:tableStyleId>
              </a:tblPr>
              <a:tblGrid>
                <a:gridCol w="3555111"/>
                <a:gridCol w="3922014"/>
              </a:tblGrid>
              <a:tr h="370628">
                <a:tc>
                  <a:txBody>
                    <a:bodyPr/>
                    <a:lstStyle/>
                    <a:p>
                      <a:r>
                        <a:rPr lang="en-CA" sz="1800" dirty="0" smtClean="0"/>
                        <a:t>Characteristics</a:t>
                      </a:r>
                      <a:endParaRPr lang="en-CA" sz="1800" dirty="0"/>
                    </a:p>
                  </a:txBody>
                  <a:tcPr marT="45693" marB="45693"/>
                </a:tc>
                <a:tc>
                  <a:txBody>
                    <a:bodyPr/>
                    <a:lstStyle/>
                    <a:p>
                      <a:r>
                        <a:rPr lang="en-CA" sz="1800" dirty="0" smtClean="0"/>
                        <a:t>Controlled Access Technologies</a:t>
                      </a:r>
                      <a:endParaRPr lang="en-CA" sz="1800" dirty="0"/>
                    </a:p>
                  </a:txBody>
                  <a:tcPr marT="45693" marB="45693"/>
                </a:tc>
              </a:tr>
              <a:tr h="1158134">
                <a:tc>
                  <a:txBody>
                    <a:bodyPr/>
                    <a:lstStyle/>
                    <a:p>
                      <a:pPr marL="285750" indent="-285750">
                        <a:buFont typeface="Arial" pitchFamily="34" charset="0"/>
                        <a:buChar char="•"/>
                      </a:pPr>
                      <a:r>
                        <a:rPr lang="en-CA" sz="1400" dirty="0" smtClean="0"/>
                        <a:t>Only one station can transmit</a:t>
                      </a:r>
                      <a:r>
                        <a:rPr lang="en-CA" sz="1400" baseline="0" dirty="0" smtClean="0"/>
                        <a:t> at a time</a:t>
                      </a:r>
                    </a:p>
                    <a:p>
                      <a:pPr marL="285750" indent="-285750">
                        <a:buFont typeface="Arial" pitchFamily="34" charset="0"/>
                        <a:buChar char="•"/>
                      </a:pPr>
                      <a:r>
                        <a:rPr lang="en-CA" sz="1400" baseline="0" dirty="0" smtClean="0"/>
                        <a:t>Devices wanting to transmit must wait their turn</a:t>
                      </a:r>
                    </a:p>
                    <a:p>
                      <a:pPr marL="285750" indent="-285750">
                        <a:buFont typeface="Arial" pitchFamily="34" charset="0"/>
                        <a:buChar char="•"/>
                      </a:pPr>
                      <a:r>
                        <a:rPr lang="en-CA" sz="1400" baseline="0" dirty="0" smtClean="0"/>
                        <a:t>No collisions</a:t>
                      </a:r>
                    </a:p>
                    <a:p>
                      <a:pPr marL="285750" indent="-285750">
                        <a:buFont typeface="Arial" pitchFamily="34" charset="0"/>
                        <a:buChar char="•"/>
                      </a:pPr>
                      <a:r>
                        <a:rPr lang="en-CA" sz="1400" baseline="0" dirty="0" smtClean="0"/>
                        <a:t>May use a token passing method</a:t>
                      </a:r>
                      <a:endParaRPr lang="en-CA" sz="1400" dirty="0"/>
                    </a:p>
                  </a:txBody>
                  <a:tcPr marT="45693" marB="45693"/>
                </a:tc>
                <a:tc>
                  <a:txBody>
                    <a:bodyPr/>
                    <a:lstStyle/>
                    <a:p>
                      <a:pPr marL="285750" indent="-285750">
                        <a:buFont typeface="Arial" pitchFamily="34" charset="0"/>
                        <a:buChar char="•"/>
                      </a:pPr>
                      <a:r>
                        <a:rPr lang="en-CA" sz="1400" dirty="0" smtClean="0"/>
                        <a:t>Token Ring</a:t>
                      </a:r>
                      <a:r>
                        <a:rPr lang="en-CA" sz="1400" baseline="0" dirty="0" smtClean="0"/>
                        <a:t> (IEEE 802.5)</a:t>
                      </a:r>
                    </a:p>
                    <a:p>
                      <a:pPr marL="285750" indent="-285750">
                        <a:buFont typeface="Arial" pitchFamily="34" charset="0"/>
                        <a:buChar char="•"/>
                      </a:pPr>
                      <a:r>
                        <a:rPr lang="en-CA" sz="1400" baseline="0" dirty="0" err="1" smtClean="0"/>
                        <a:t>FDDI</a:t>
                      </a:r>
                      <a:endParaRPr lang="en-CA" sz="1400" dirty="0"/>
                    </a:p>
                  </a:txBody>
                  <a:tcPr marT="45693" marB="45693"/>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952625"/>
            <a:ext cx="7477125" cy="2209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z="1800">
                <a:latin typeface="Arial" charset="0"/>
              </a:rPr>
              <a:t>LAN Topologies</a:t>
            </a:r>
            <a:r>
              <a:rPr lang="en-US">
                <a:latin typeface="Arial" charset="0"/>
              </a:rPr>
              <a:t/>
            </a:r>
            <a:br>
              <a:rPr lang="en-US">
                <a:latin typeface="Arial" charset="0"/>
              </a:rPr>
            </a:br>
            <a:r>
              <a:rPr lang="en-US">
                <a:latin typeface="Arial" charset="0"/>
              </a:rPr>
              <a:t>Ring Topology</a:t>
            </a:r>
          </a:p>
        </p:txBody>
      </p:sp>
      <p:pic>
        <p:nvPicPr>
          <p:cNvPr id="2" name="Picture 1"/>
          <p:cNvPicPr>
            <a:picLocks noChangeAspect="1"/>
          </p:cNvPicPr>
          <p:nvPr/>
        </p:nvPicPr>
        <p:blipFill>
          <a:blip r:embed="rId3"/>
          <a:stretch>
            <a:fillRect/>
          </a:stretch>
        </p:blipFill>
        <p:spPr>
          <a:xfrm>
            <a:off x="656506" y="1470858"/>
            <a:ext cx="7759687" cy="4871191"/>
          </a:xfrm>
          <a:prstGeom prst="rect">
            <a:avLst/>
          </a:prstGeom>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8386" y="2263775"/>
            <a:ext cx="4348008" cy="1481138"/>
          </a:xfrm>
        </p:spPr>
        <p:txBody>
          <a:bodyPr/>
          <a:lstStyle/>
          <a:p>
            <a:pPr eaLnBrk="1" hangingPunct="1"/>
            <a:r>
              <a:rPr lang="en-US" sz="2400" dirty="0"/>
              <a:t>4.1  Physical Layer Protocols</a:t>
            </a:r>
          </a:p>
        </p:txBody>
      </p:sp>
    </p:spTree>
    <p:extLst>
      <p:ext uri="{BB962C8B-B14F-4D97-AF65-F5344CB8AC3E}">
        <p14:creationId xmlns:p14="http://schemas.microsoft.com/office/powerpoint/2010/main" val="2975236108"/>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The Frame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1229923"/>
            <a:ext cx="8502487" cy="260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552412" y="4003415"/>
            <a:ext cx="8633259" cy="264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The Header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b="31743"/>
          <a:stretch>
            <a:fillRect/>
          </a:stretch>
        </p:blipFill>
        <p:spPr bwMode="auto">
          <a:xfrm>
            <a:off x="42654" y="1427926"/>
            <a:ext cx="9101346" cy="190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Layer 2 Address</a:t>
            </a:r>
          </a:p>
        </p:txBody>
      </p:sp>
      <p:pic>
        <p:nvPicPr>
          <p:cNvPr id="2" name="Picture 1"/>
          <p:cNvPicPr>
            <a:picLocks noChangeAspect="1"/>
          </p:cNvPicPr>
          <p:nvPr/>
        </p:nvPicPr>
        <p:blipFill>
          <a:blip r:embed="rId3"/>
          <a:stretch>
            <a:fillRect/>
          </a:stretch>
        </p:blipFill>
        <p:spPr>
          <a:xfrm>
            <a:off x="1431841" y="1323709"/>
            <a:ext cx="6500102" cy="5294840"/>
          </a:xfrm>
          <a:prstGeom prst="rect">
            <a:avLst/>
          </a:prstGeom>
        </p:spPr>
      </p:pic>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The Trailer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b="22984"/>
          <a:stretch>
            <a:fillRect/>
          </a:stretch>
        </p:blipFill>
        <p:spPr bwMode="auto">
          <a:xfrm>
            <a:off x="241381" y="1353491"/>
            <a:ext cx="8304213"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387447" y="2991627"/>
            <a:ext cx="7899598" cy="1635132"/>
          </a:xfrm>
          <a:prstGeom prst="rect">
            <a:avLst/>
          </a:prstGeom>
        </p:spPr>
      </p:pic>
      <p:pic>
        <p:nvPicPr>
          <p:cNvPr id="3" name="Picture 2"/>
          <p:cNvPicPr>
            <a:picLocks noChangeAspect="1"/>
          </p:cNvPicPr>
          <p:nvPr/>
        </p:nvPicPr>
        <p:blipFill>
          <a:blip r:embed="rId5"/>
          <a:stretch>
            <a:fillRect/>
          </a:stretch>
        </p:blipFill>
        <p:spPr>
          <a:xfrm>
            <a:off x="419733" y="4609288"/>
            <a:ext cx="7878074" cy="1616014"/>
          </a:xfrm>
          <a:prstGeom prst="rect">
            <a:avLst/>
          </a:prstGeom>
        </p:spPr>
      </p:pic>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LAN and WAN Frames</a:t>
            </a:r>
          </a:p>
        </p:txBody>
      </p:sp>
      <p:pic>
        <p:nvPicPr>
          <p:cNvPr id="2" name="Picture 1"/>
          <p:cNvPicPr>
            <a:picLocks noChangeAspect="1"/>
          </p:cNvPicPr>
          <p:nvPr/>
        </p:nvPicPr>
        <p:blipFill>
          <a:blip r:embed="rId3"/>
          <a:stretch>
            <a:fillRect/>
          </a:stretch>
        </p:blipFill>
        <p:spPr>
          <a:xfrm>
            <a:off x="1022428" y="1252691"/>
            <a:ext cx="7103181" cy="5167610"/>
          </a:xfrm>
          <a:prstGeom prst="rect">
            <a:avLst/>
          </a:prstGeom>
        </p:spPr>
      </p:pic>
      <p:pic>
        <p:nvPicPr>
          <p:cNvPr id="3" name="Picture 2"/>
          <p:cNvPicPr>
            <a:picLocks noChangeAspect="1"/>
          </p:cNvPicPr>
          <p:nvPr/>
        </p:nvPicPr>
        <p:blipFill>
          <a:blip r:embed="rId4"/>
          <a:stretch>
            <a:fillRect/>
          </a:stretch>
        </p:blipFill>
        <p:spPr>
          <a:xfrm>
            <a:off x="4259421" y="4155977"/>
            <a:ext cx="1519973" cy="267147"/>
          </a:xfrm>
          <a:prstGeom prst="rect">
            <a:avLst/>
          </a:prstGeom>
        </p:spPr>
      </p:pic>
      <p:pic>
        <p:nvPicPr>
          <p:cNvPr id="6" name="Picture 5"/>
          <p:cNvPicPr>
            <a:picLocks noChangeAspect="1"/>
          </p:cNvPicPr>
          <p:nvPr/>
        </p:nvPicPr>
        <p:blipFill>
          <a:blip r:embed="rId5"/>
          <a:stretch>
            <a:fillRect/>
          </a:stretch>
        </p:blipFill>
        <p:spPr>
          <a:xfrm>
            <a:off x="3995198" y="2902872"/>
            <a:ext cx="1504385" cy="282642"/>
          </a:xfrm>
          <a:prstGeom prst="rect">
            <a:avLst/>
          </a:prstGeom>
        </p:spPr>
      </p:pic>
      <p:pic>
        <p:nvPicPr>
          <p:cNvPr id="7" name="Picture 6"/>
          <p:cNvPicPr>
            <a:picLocks noChangeAspect="1"/>
          </p:cNvPicPr>
          <p:nvPr/>
        </p:nvPicPr>
        <p:blipFill>
          <a:blip r:embed="rId6"/>
          <a:stretch>
            <a:fillRect/>
          </a:stretch>
        </p:blipFill>
        <p:spPr>
          <a:xfrm>
            <a:off x="2154959" y="2829548"/>
            <a:ext cx="1633413" cy="302483"/>
          </a:xfrm>
          <a:prstGeom prst="rect">
            <a:avLst/>
          </a:prstGeom>
        </p:spPr>
      </p:pic>
      <p:pic>
        <p:nvPicPr>
          <p:cNvPr id="8" name="Picture 7"/>
          <p:cNvPicPr>
            <a:picLocks noChangeAspect="1"/>
          </p:cNvPicPr>
          <p:nvPr/>
        </p:nvPicPr>
        <p:blipFill>
          <a:blip r:embed="rId7"/>
          <a:stretch>
            <a:fillRect/>
          </a:stretch>
        </p:blipFill>
        <p:spPr>
          <a:xfrm>
            <a:off x="3810422" y="5596172"/>
            <a:ext cx="1607648" cy="294082"/>
          </a:xfrm>
          <a:prstGeom prst="rect">
            <a:avLst/>
          </a:prstGeom>
        </p:spPr>
      </p:pic>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r>
              <a:rPr lang="en-US" sz="1800" dirty="0">
                <a:latin typeface="Arial" charset="0"/>
              </a:rPr>
              <a:t>Data Link Frame</a:t>
            </a:r>
            <a:r>
              <a:rPr lang="en-US" dirty="0">
                <a:latin typeface="Arial" charset="0"/>
              </a:rPr>
              <a:t/>
            </a:r>
            <a:br>
              <a:rPr lang="en-US" dirty="0">
                <a:latin typeface="Arial" charset="0"/>
              </a:rPr>
            </a:br>
            <a:r>
              <a:rPr lang="en-US" dirty="0">
                <a:latin typeface="Arial" charset="0"/>
              </a:rPr>
              <a:t>Ethernet Frame</a:t>
            </a:r>
          </a:p>
        </p:txBody>
      </p:sp>
      <p:pic>
        <p:nvPicPr>
          <p:cNvPr id="2" name="Picture 1"/>
          <p:cNvPicPr>
            <a:picLocks noChangeAspect="1"/>
          </p:cNvPicPr>
          <p:nvPr/>
        </p:nvPicPr>
        <p:blipFill>
          <a:blip r:embed="rId3"/>
          <a:stretch>
            <a:fillRect/>
          </a:stretch>
        </p:blipFill>
        <p:spPr>
          <a:xfrm>
            <a:off x="764130" y="1137561"/>
            <a:ext cx="7630538" cy="5558410"/>
          </a:xfrm>
          <a:prstGeom prst="rect">
            <a:avLst/>
          </a:prstGeom>
        </p:spPr>
      </p:pic>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Point-to-Point Protocol Frame</a:t>
            </a:r>
          </a:p>
        </p:txBody>
      </p:sp>
      <p:pic>
        <p:nvPicPr>
          <p:cNvPr id="2" name="Picture 1"/>
          <p:cNvPicPr>
            <a:picLocks noChangeAspect="1"/>
          </p:cNvPicPr>
          <p:nvPr/>
        </p:nvPicPr>
        <p:blipFill>
          <a:blip r:embed="rId3"/>
          <a:stretch>
            <a:fillRect/>
          </a:stretch>
        </p:blipFill>
        <p:spPr>
          <a:xfrm>
            <a:off x="1232304" y="1248377"/>
            <a:ext cx="6678094" cy="5383624"/>
          </a:xfrm>
          <a:prstGeom prst="rect">
            <a:avLst/>
          </a:prstGeom>
        </p:spPr>
      </p:pic>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US" sz="1800">
                <a:latin typeface="Arial" charset="0"/>
              </a:rPr>
              <a:t>Data Link Frame</a:t>
            </a:r>
            <a:r>
              <a:rPr lang="en-US">
                <a:latin typeface="Arial" charset="0"/>
              </a:rPr>
              <a:t/>
            </a:r>
            <a:br>
              <a:rPr lang="en-US">
                <a:latin typeface="Arial" charset="0"/>
              </a:rPr>
            </a:br>
            <a:r>
              <a:rPr lang="en-US">
                <a:latin typeface="Arial" charset="0"/>
              </a:rPr>
              <a:t>802.11 Wireless Frame</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3038" y="1435261"/>
            <a:ext cx="7584879" cy="50458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eaLnBrk="1" hangingPunct="1"/>
            <a:r>
              <a:rPr lang="en-US" sz="1800" dirty="0">
                <a:latin typeface="Arial" charset="0"/>
              </a:rPr>
              <a:t>Network Access</a:t>
            </a:r>
            <a:br>
              <a:rPr lang="en-US" sz="1800" dirty="0">
                <a:latin typeface="Arial" charset="0"/>
              </a:rPr>
            </a:br>
            <a:r>
              <a:rPr lang="en-US" dirty="0">
                <a:latin typeface="Arial" charset="0"/>
              </a:rPr>
              <a:t>Summary</a:t>
            </a:r>
          </a:p>
        </p:txBody>
      </p:sp>
      <p:sp>
        <p:nvSpPr>
          <p:cNvPr id="136194" name="Content Placeholder 1"/>
          <p:cNvSpPr>
            <a:spLocks noGrp="1"/>
          </p:cNvSpPr>
          <p:nvPr>
            <p:ph idx="1"/>
          </p:nvPr>
        </p:nvSpPr>
        <p:spPr/>
        <p:txBody>
          <a:bodyPr/>
          <a:lstStyle/>
          <a:p>
            <a:r>
              <a:rPr lang="en-US" sz="2000" dirty="0"/>
              <a:t>The TCP/IP network access layer is the equivalent of the OSI data link layer (Layer 2) and the physical layer (Layer 1)</a:t>
            </a:r>
            <a:r>
              <a:rPr lang="en-US" sz="2000" dirty="0" smtClean="0"/>
              <a:t>.</a:t>
            </a:r>
            <a:endParaRPr lang="en-US" sz="2000" dirty="0"/>
          </a:p>
          <a:p>
            <a:r>
              <a:rPr lang="en-US" sz="2000" dirty="0"/>
              <a:t>The OSI physical layer provides the means to transport the bits that make up a data link layer frame across the network media. </a:t>
            </a:r>
            <a:endParaRPr lang="en-US" sz="2000" dirty="0" smtClean="0"/>
          </a:p>
          <a:p>
            <a:r>
              <a:rPr lang="en-US" sz="2000" dirty="0" smtClean="0"/>
              <a:t>The </a:t>
            </a:r>
            <a:r>
              <a:rPr lang="en-US" sz="2000" dirty="0"/>
              <a:t>physical layer standards address three functional areas: physical components, frame encoding technique, and signaling method</a:t>
            </a:r>
            <a:r>
              <a:rPr lang="en-US" sz="2000" dirty="0" smtClean="0"/>
              <a:t>.</a:t>
            </a:r>
            <a:endParaRPr lang="en-US" sz="2000" dirty="0"/>
          </a:p>
          <a:p>
            <a:r>
              <a:rPr lang="en-US" sz="2000" dirty="0"/>
              <a:t>Using the proper media is an important part of network communications. Without the proper physical connection, either wired or wireless, communications between any two devices will not occur</a:t>
            </a:r>
            <a:r>
              <a:rPr lang="en-US" sz="2000" dirty="0" smtClean="0"/>
              <a:t>.</a:t>
            </a:r>
            <a:endParaRPr lang="en-US" sz="2000" dirty="0"/>
          </a:p>
          <a:p>
            <a:r>
              <a:rPr lang="en-US" sz="2000" dirty="0"/>
              <a:t>Wired communication consists of copper media and fiber cable</a:t>
            </a:r>
            <a:r>
              <a:rPr lang="en-US" sz="2000" dirty="0" smtClean="0"/>
              <a:t>.</a:t>
            </a:r>
            <a:endParaRPr lang="en-US" sz="2000" dirty="0"/>
          </a:p>
          <a:p>
            <a:r>
              <a:rPr lang="en-US" sz="2000" dirty="0"/>
              <a:t>There are three main types of copper media used in networking: unshielded-twisted pair (UTP), shielded-twisted pair (STP), and coaxial cable. UTP cabling is the most common copper networking media</a:t>
            </a:r>
            <a:r>
              <a:rPr lang="en-US" sz="2000" dirty="0" smtClean="0"/>
              <a:t>.</a:t>
            </a:r>
            <a:endParaRPr lang="en-US" sz="2000" dirty="0"/>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eaLnBrk="1" hangingPunct="1"/>
            <a:r>
              <a:rPr lang="en-US" sz="1800" dirty="0">
                <a:latin typeface="Arial" charset="0"/>
              </a:rPr>
              <a:t>Network Access</a:t>
            </a:r>
            <a:br>
              <a:rPr lang="en-US" sz="1800" dirty="0">
                <a:latin typeface="Arial" charset="0"/>
              </a:rPr>
            </a:br>
            <a:r>
              <a:rPr lang="en-US" dirty="0" smtClean="0">
                <a:latin typeface="Arial" charset="0"/>
              </a:rPr>
              <a:t>Summary (cont.)</a:t>
            </a:r>
            <a:endParaRPr lang="en-US" dirty="0">
              <a:latin typeface="Arial" charset="0"/>
            </a:endParaRPr>
          </a:p>
        </p:txBody>
      </p:sp>
      <p:sp>
        <p:nvSpPr>
          <p:cNvPr id="136194" name="Content Placeholder 1"/>
          <p:cNvSpPr>
            <a:spLocks noGrp="1"/>
          </p:cNvSpPr>
          <p:nvPr>
            <p:ph idx="1"/>
          </p:nvPr>
        </p:nvSpPr>
        <p:spPr/>
        <p:txBody>
          <a:bodyPr/>
          <a:lstStyle/>
          <a:p>
            <a:r>
              <a:rPr lang="en-US" sz="2000" dirty="0" smtClean="0"/>
              <a:t>Optical </a:t>
            </a:r>
            <a:r>
              <a:rPr lang="en-US" sz="2000" dirty="0"/>
              <a:t>fiber cable has become very popular for interconnecting infrastructure network devices. It permits the transmission of data over longer distances and at higher bandwidths (data rates) than any other networking media. </a:t>
            </a:r>
            <a:endParaRPr lang="en-US" sz="2000" dirty="0" smtClean="0"/>
          </a:p>
          <a:p>
            <a:r>
              <a:rPr lang="en-US" sz="2000" dirty="0" smtClean="0"/>
              <a:t>Wireless </a:t>
            </a:r>
            <a:r>
              <a:rPr lang="en-US" sz="2000" dirty="0"/>
              <a:t>media carry electromagnetic signals that represent the binary digits of data communications using radio or microwave frequencies.</a:t>
            </a:r>
          </a:p>
          <a:p>
            <a:r>
              <a:rPr lang="en-US" sz="2000" dirty="0" smtClean="0"/>
              <a:t>The </a:t>
            </a:r>
            <a:r>
              <a:rPr lang="en-US" sz="2000" dirty="0"/>
              <a:t>data link layer is responsible for the exchange of frames between nodes over a physical network media. It allows the upper layers to access the media and controls how data is placed and received on the media.</a:t>
            </a:r>
          </a:p>
          <a:p>
            <a:r>
              <a:rPr lang="en-US" sz="2000" dirty="0" smtClean="0"/>
              <a:t>Among </a:t>
            </a:r>
            <a:r>
              <a:rPr lang="en-US" sz="2000" dirty="0"/>
              <a:t>the different implementations of the data link layer protocols, there are different methods of controlling access to the media. These media access control techniques define if and how the nodes share the media. </a:t>
            </a:r>
            <a:endParaRPr lang="en-US" sz="2000" dirty="0" smtClean="0"/>
          </a:p>
          <a:p>
            <a:r>
              <a:rPr lang="en-US" sz="2000" dirty="0" smtClean="0"/>
              <a:t>The </a:t>
            </a:r>
            <a:r>
              <a:rPr lang="en-US" sz="2000" dirty="0"/>
              <a:t>actual media access control method used depends on the topology and media sharing. LAN and WAN topologies can be physical or logical</a:t>
            </a:r>
            <a:r>
              <a:rPr lang="en-US" sz="2000" dirty="0" smtClean="0"/>
              <a:t>.</a:t>
            </a:r>
          </a:p>
        </p:txBody>
      </p:sp>
    </p:spTree>
    <p:extLst>
      <p:ext uri="{BB962C8B-B14F-4D97-AF65-F5344CB8AC3E}">
        <p14:creationId xmlns:p14="http://schemas.microsoft.com/office/powerpoint/2010/main" val="49508419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sz="1800">
                <a:latin typeface="Arial" charset="0"/>
              </a:rPr>
              <a:t>Getting it Connected</a:t>
            </a:r>
            <a:r>
              <a:rPr lang="en-US">
                <a:latin typeface="Arial" charset="0"/>
              </a:rPr>
              <a:t/>
            </a:r>
            <a:br>
              <a:rPr lang="en-US">
                <a:latin typeface="Arial" charset="0"/>
              </a:rPr>
            </a:br>
            <a:r>
              <a:rPr lang="en-US">
                <a:latin typeface="Arial" charset="0"/>
              </a:rPr>
              <a:t>Connecting to the Network</a:t>
            </a:r>
          </a:p>
        </p:txBody>
      </p:sp>
      <p:pic>
        <p:nvPicPr>
          <p:cNvPr id="11266"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8738" y="1354138"/>
            <a:ext cx="6515100" cy="523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eaLnBrk="1" hangingPunct="1"/>
            <a:r>
              <a:rPr lang="en-US" sz="1800" dirty="0">
                <a:latin typeface="Arial" charset="0"/>
              </a:rPr>
              <a:t>Network Access</a:t>
            </a:r>
            <a:br>
              <a:rPr lang="en-US" sz="1800" dirty="0">
                <a:latin typeface="Arial" charset="0"/>
              </a:rPr>
            </a:br>
            <a:r>
              <a:rPr lang="en-US" dirty="0" smtClean="0">
                <a:latin typeface="Arial" charset="0"/>
              </a:rPr>
              <a:t>Summary (cont.)</a:t>
            </a:r>
            <a:endParaRPr lang="en-US" dirty="0">
              <a:latin typeface="Arial" charset="0"/>
            </a:endParaRPr>
          </a:p>
        </p:txBody>
      </p:sp>
      <p:sp>
        <p:nvSpPr>
          <p:cNvPr id="136194" name="Content Placeholder 1"/>
          <p:cNvSpPr>
            <a:spLocks noGrp="1"/>
          </p:cNvSpPr>
          <p:nvPr>
            <p:ph idx="1"/>
          </p:nvPr>
        </p:nvSpPr>
        <p:spPr/>
        <p:txBody>
          <a:bodyPr/>
          <a:lstStyle/>
          <a:p>
            <a:r>
              <a:rPr lang="en-US" sz="2000" dirty="0" smtClean="0"/>
              <a:t>WANs </a:t>
            </a:r>
            <a:r>
              <a:rPr lang="en-US" sz="2000" dirty="0"/>
              <a:t>are commonly interconnected using the point-to-point, hub and spoke, or mesh physical topologies. </a:t>
            </a:r>
            <a:endParaRPr lang="en-US" sz="2000" dirty="0" smtClean="0"/>
          </a:p>
          <a:p>
            <a:r>
              <a:rPr lang="en-US" sz="2000" dirty="0" smtClean="0"/>
              <a:t>In </a:t>
            </a:r>
            <a:r>
              <a:rPr lang="en-US" sz="2000" dirty="0"/>
              <a:t>shared media LANs, end devices can be interconnected using the star, bus, ring, or extended star (hybrid) physical topologies</a:t>
            </a:r>
            <a:r>
              <a:rPr lang="en-US" sz="2000" dirty="0" smtClean="0"/>
              <a:t>.</a:t>
            </a:r>
            <a:endParaRPr lang="en-US" sz="2000" dirty="0"/>
          </a:p>
          <a:p>
            <a:r>
              <a:rPr lang="en-US" sz="2000" dirty="0"/>
              <a:t>All data link layer protocols encapsulate the Layer 3 PDU within the data field of the frame. However, the structure of the frame and the fields contained in the header and trailer vary according to the protocol.</a:t>
            </a:r>
            <a:endParaRPr lang="en-US" sz="2000" dirty="0">
              <a:latin typeface="Arial" charset="0"/>
            </a:endParaRPr>
          </a:p>
        </p:txBody>
      </p:sp>
    </p:spTree>
    <p:extLst>
      <p:ext uri="{BB962C8B-B14F-4D97-AF65-F5344CB8AC3E}">
        <p14:creationId xmlns:p14="http://schemas.microsoft.com/office/powerpoint/2010/main" val="4224037327"/>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38242"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sz="1800" dirty="0">
                <a:latin typeface="Arial" charset="0"/>
              </a:rPr>
              <a:t>Getting it Connected</a:t>
            </a:r>
            <a:r>
              <a:rPr lang="en-US" dirty="0">
                <a:latin typeface="Arial" charset="0"/>
              </a:rPr>
              <a:t/>
            </a:r>
            <a:br>
              <a:rPr lang="en-US" dirty="0">
                <a:latin typeface="Arial" charset="0"/>
              </a:rPr>
            </a:br>
            <a:r>
              <a:rPr lang="en-US" dirty="0">
                <a:latin typeface="Arial" charset="0"/>
              </a:rPr>
              <a:t>Connecting to the </a:t>
            </a:r>
            <a:r>
              <a:rPr lang="en-US" dirty="0" smtClean="0">
                <a:latin typeface="Arial" charset="0"/>
              </a:rPr>
              <a:t>Network (cont.)</a:t>
            </a:r>
            <a:endParaRPr lang="en-US" dirty="0">
              <a:latin typeface="Arial" charset="0"/>
            </a:endParaRPr>
          </a:p>
        </p:txBody>
      </p:sp>
      <p:pic>
        <p:nvPicPr>
          <p:cNvPr id="1331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8838" y="1495425"/>
            <a:ext cx="7489825" cy="4910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z="1800">
                <a:latin typeface="Arial" charset="0"/>
              </a:rPr>
              <a:t>Getting it Connected</a:t>
            </a:r>
            <a:r>
              <a:rPr lang="en-US">
                <a:latin typeface="Arial" charset="0"/>
              </a:rPr>
              <a:t/>
            </a:r>
            <a:br>
              <a:rPr lang="en-US">
                <a:latin typeface="Arial" charset="0"/>
              </a:rPr>
            </a:br>
            <a:r>
              <a:rPr lang="en-US">
                <a:latin typeface="Arial" charset="0"/>
              </a:rPr>
              <a:t>Network Interface Cards</a:t>
            </a:r>
          </a:p>
        </p:txBody>
      </p:sp>
      <p:sp>
        <p:nvSpPr>
          <p:cNvPr id="15362" name="TextBox 4"/>
          <p:cNvSpPr txBox="1">
            <a:spLocks noChangeArrowheads="1"/>
          </p:cNvSpPr>
          <p:nvPr/>
        </p:nvSpPr>
        <p:spPr bwMode="auto">
          <a:xfrm>
            <a:off x="1571625" y="1635126"/>
            <a:ext cx="623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b="1" dirty="0"/>
              <a:t>Connecting to the Wireless LAN with a Range Extender</a:t>
            </a:r>
          </a:p>
        </p:txBody>
      </p:sp>
      <p:pic>
        <p:nvPicPr>
          <p:cNvPr id="153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341563"/>
            <a:ext cx="7867650"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7561</TotalTime>
  <Pages>28</Pages>
  <Words>1956</Words>
  <Application>Microsoft Office PowerPoint</Application>
  <PresentationFormat>On-screen Show (4:3)</PresentationFormat>
  <Paragraphs>485</Paragraphs>
  <Slides>71</Slides>
  <Notes>70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PPT-TMPLT-WHT_C</vt:lpstr>
      <vt:lpstr>NetAcad-4F_PPT-WHT_060408</vt:lpstr>
      <vt:lpstr>Chapter 4: Network Access</vt:lpstr>
      <vt:lpstr>Chapter 4: Objectives</vt:lpstr>
      <vt:lpstr>Chapter 4: Objectives (cont.)</vt:lpstr>
      <vt:lpstr>4.4  Media Access Control</vt:lpstr>
      <vt:lpstr>Chapter 4</vt:lpstr>
      <vt:lpstr>4.1  Physical Layer Protocols</vt:lpstr>
      <vt:lpstr>Getting it Connected Connecting to the Network</vt:lpstr>
      <vt:lpstr>Getting it Connected Connecting to the Network (cont.)</vt:lpstr>
      <vt:lpstr>Getting it Connected Network Interface Cards</vt:lpstr>
      <vt:lpstr>Purpose of the Physical Layer The Physical Layer</vt:lpstr>
      <vt:lpstr>Purpose of the Physical Layer Physical Layer Media</vt:lpstr>
      <vt:lpstr>Purpose of the Physical Layer Physical Layer Standards</vt:lpstr>
      <vt:lpstr>Fundamental Principles of Layer 1 Physical Layer Fundamental Principles</vt:lpstr>
      <vt:lpstr>Fundamental Principles of Layer 1 Bandwidth</vt:lpstr>
      <vt:lpstr>Fundamental Principles of Layer 1 Throughput</vt:lpstr>
      <vt:lpstr> Fundamental Principles of Layer 1 Types of Physical Media</vt:lpstr>
      <vt:lpstr>4.2  Network Media</vt:lpstr>
      <vt:lpstr> Copper Cabling Characteristics of Copper Media</vt:lpstr>
      <vt:lpstr> Copper Cabling Copper Media</vt:lpstr>
      <vt:lpstr> Copper Cabling UTP Cable</vt:lpstr>
      <vt:lpstr> Copper Cabling STP Cable</vt:lpstr>
      <vt:lpstr> Copper Cabling Coaxial Cable</vt:lpstr>
      <vt:lpstr> Copper Cabling Cooper Media Safety</vt:lpstr>
      <vt:lpstr> UTP Cabling Properties of UTP Cabling</vt:lpstr>
      <vt:lpstr> UTP Cabling UTP Cabling Standards</vt:lpstr>
      <vt:lpstr> UTP Cabling UTP Connectors</vt:lpstr>
      <vt:lpstr> UTP Cabling Types of UTP Cable</vt:lpstr>
      <vt:lpstr> UTP Cabling Testing UTP Cables</vt:lpstr>
      <vt:lpstr> Fiber Optic Cabling Properties of Fiber Optic Cabling</vt:lpstr>
      <vt:lpstr> Fiber Optic Cabling Fiber Media Cable Design</vt:lpstr>
      <vt:lpstr> Fiber Optic Cabling Types of Fiber Media</vt:lpstr>
      <vt:lpstr> Fiber Optic Cabling Network Fiber Connectors</vt:lpstr>
      <vt:lpstr> Fiber Optic Cabling Testing Fiber Cables</vt:lpstr>
      <vt:lpstr> Fiber Optic Cabling Fiber versus Copper</vt:lpstr>
      <vt:lpstr> Wireless Media Properties of Wireless Media</vt:lpstr>
      <vt:lpstr> Wireless Media Types of Wireless Media</vt:lpstr>
      <vt:lpstr> Wireless Media Wireless LAN</vt:lpstr>
      <vt:lpstr> Wireless Media 802.11 Wi-Fi Standards</vt:lpstr>
      <vt:lpstr>4.3  Data Link Layer Protocols</vt:lpstr>
      <vt:lpstr>Purpose of the Data Link Layer The Data Link Layer</vt:lpstr>
      <vt:lpstr>Purpose of the Data Link Layer Data Link Sublayers</vt:lpstr>
      <vt:lpstr>Purpose of the Data Link Layer Media Access Control</vt:lpstr>
      <vt:lpstr>Purpose of the Data Link Layer Providing Access to Media</vt:lpstr>
      <vt:lpstr>Data Link Layer Formatting Data for Transmission</vt:lpstr>
      <vt:lpstr>Layer 2 Frame Structure Creating a Frame</vt:lpstr>
      <vt:lpstr>Layer 2 Standards Data Link Layer Standards</vt:lpstr>
      <vt:lpstr>Topologies Controlling Access to the Media</vt:lpstr>
      <vt:lpstr>Topologies Physical and Logical Topologies</vt:lpstr>
      <vt:lpstr>Topologies Physical and Logical Topologies (cont.)</vt:lpstr>
      <vt:lpstr>WAN Topologies Common Physical WAN Topologies</vt:lpstr>
      <vt:lpstr>WAN Topologies Physical Point-to-Point Topology</vt:lpstr>
      <vt:lpstr>WAN Topologies Logical Point-to-Point Topology</vt:lpstr>
      <vt:lpstr>WAN Topologies Half- and Full-Duplex</vt:lpstr>
      <vt:lpstr>LAN Topologies Physical LAN Topologies</vt:lpstr>
      <vt:lpstr>LAN Topologies Logical Topology for Shared Media</vt:lpstr>
      <vt:lpstr>LAN Topologies Contention-Based Access</vt:lpstr>
      <vt:lpstr>LAN Topologies Multi-Access Topology</vt:lpstr>
      <vt:lpstr>LAN Topologies Controlled Access</vt:lpstr>
      <vt:lpstr>LAN Topologies Ring Topology</vt:lpstr>
      <vt:lpstr>Data Link Frame The Frame</vt:lpstr>
      <vt:lpstr>Data Link Frame The Header</vt:lpstr>
      <vt:lpstr>Data Link Frame Layer 2 Address</vt:lpstr>
      <vt:lpstr>Data Link Frame The Trailer</vt:lpstr>
      <vt:lpstr>Data Link Frame LAN and WAN Frames</vt:lpstr>
      <vt:lpstr>Data Link Frame Ethernet Frame</vt:lpstr>
      <vt:lpstr>Data Link Frame Point-to-Point Protocol Frame</vt:lpstr>
      <vt:lpstr>Data Link Frame 802.11 Wireless Frame</vt:lpstr>
      <vt:lpstr>Network Access Summary</vt:lpstr>
      <vt:lpstr>Network Access Summary (cont.)</vt:lpstr>
      <vt:lpstr>Network Access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735</cp:revision>
  <cp:lastPrinted>1999-01-27T00:54:54Z</cp:lastPrinted>
  <dcterms:created xsi:type="dcterms:W3CDTF">2006-10-23T15:07:30Z</dcterms:created>
  <dcterms:modified xsi:type="dcterms:W3CDTF">2013-10-23T16:31:37Z</dcterms:modified>
</cp:coreProperties>
</file>