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5"/>
  </p:notesMasterIdLst>
  <p:handoutMasterIdLst>
    <p:handoutMasterId r:id="rId56"/>
  </p:handoutMasterIdLst>
  <p:sldIdLst>
    <p:sldId id="500" r:id="rId3"/>
    <p:sldId id="541" r:id="rId4"/>
    <p:sldId id="763" r:id="rId5"/>
    <p:sldId id="772" r:id="rId6"/>
    <p:sldId id="735" r:id="rId7"/>
    <p:sldId id="764" r:id="rId8"/>
    <p:sldId id="710" r:id="rId9"/>
    <p:sldId id="711" r:id="rId10"/>
    <p:sldId id="713" r:id="rId11"/>
    <p:sldId id="714" r:id="rId12"/>
    <p:sldId id="762" r:id="rId13"/>
    <p:sldId id="715" r:id="rId14"/>
    <p:sldId id="716" r:id="rId15"/>
    <p:sldId id="719" r:id="rId16"/>
    <p:sldId id="721" r:id="rId17"/>
    <p:sldId id="722" r:id="rId18"/>
    <p:sldId id="723" r:id="rId19"/>
    <p:sldId id="724" r:id="rId20"/>
    <p:sldId id="720" r:id="rId21"/>
    <p:sldId id="726" r:id="rId22"/>
    <p:sldId id="730" r:id="rId23"/>
    <p:sldId id="734" r:id="rId24"/>
    <p:sldId id="733" r:id="rId25"/>
    <p:sldId id="731" r:id="rId26"/>
    <p:sldId id="732" r:id="rId27"/>
    <p:sldId id="773" r:id="rId28"/>
    <p:sldId id="727" r:id="rId29"/>
    <p:sldId id="742" r:id="rId30"/>
    <p:sldId id="740" r:id="rId31"/>
    <p:sldId id="766" r:id="rId32"/>
    <p:sldId id="738" r:id="rId33"/>
    <p:sldId id="765" r:id="rId34"/>
    <p:sldId id="768" r:id="rId35"/>
    <p:sldId id="769" r:id="rId36"/>
    <p:sldId id="745" r:id="rId37"/>
    <p:sldId id="746" r:id="rId38"/>
    <p:sldId id="748" r:id="rId39"/>
    <p:sldId id="774" r:id="rId40"/>
    <p:sldId id="739" r:id="rId41"/>
    <p:sldId id="751" r:id="rId42"/>
    <p:sldId id="750" r:id="rId43"/>
    <p:sldId id="775" r:id="rId44"/>
    <p:sldId id="752" r:id="rId45"/>
    <p:sldId id="754" r:id="rId46"/>
    <p:sldId id="755" r:id="rId47"/>
    <p:sldId id="753" r:id="rId48"/>
    <p:sldId id="760" r:id="rId49"/>
    <p:sldId id="756" r:id="rId50"/>
    <p:sldId id="776" r:id="rId51"/>
    <p:sldId id="770" r:id="rId52"/>
    <p:sldId id="771" r:id="rId53"/>
    <p:sldId id="681" r:id="rId5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18" clrIdx="0"/>
  <p:cmAuthor id="1" name="carykell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84037" autoAdjust="0"/>
  </p:normalViewPr>
  <p:slideViewPr>
    <p:cSldViewPr snapToGrid="0">
      <p:cViewPr>
        <p:scale>
          <a:sx n="66" d="100"/>
          <a:sy n="66" d="100"/>
        </p:scale>
        <p:origin x="-206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32.xml"/><Relationship Id="rId39" Type="http://schemas.openxmlformats.org/officeDocument/2006/relationships/slide" Target="slides/slide46.xml"/><Relationship Id="rId3" Type="http://schemas.openxmlformats.org/officeDocument/2006/relationships/slide" Target="slides/slide8.xml"/><Relationship Id="rId21" Type="http://schemas.openxmlformats.org/officeDocument/2006/relationships/slide" Target="slides/slide27.xml"/><Relationship Id="rId34" Type="http://schemas.openxmlformats.org/officeDocument/2006/relationships/slide" Target="slides/slide41.xml"/><Relationship Id="rId42" Type="http://schemas.openxmlformats.org/officeDocument/2006/relationships/slide" Target="slides/slide49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31.xml"/><Relationship Id="rId33" Type="http://schemas.openxmlformats.org/officeDocument/2006/relationships/slide" Target="slides/slide40.xml"/><Relationship Id="rId38" Type="http://schemas.openxmlformats.org/officeDocument/2006/relationships/slide" Target="slides/slide45.xml"/><Relationship Id="rId2" Type="http://schemas.openxmlformats.org/officeDocument/2006/relationships/slide" Target="slides/slide7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35.xml"/><Relationship Id="rId41" Type="http://schemas.openxmlformats.org/officeDocument/2006/relationships/slide" Target="slides/slide48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30.xml"/><Relationship Id="rId32" Type="http://schemas.openxmlformats.org/officeDocument/2006/relationships/slide" Target="slides/slide39.xml"/><Relationship Id="rId37" Type="http://schemas.openxmlformats.org/officeDocument/2006/relationships/slide" Target="slides/slide44.xml"/><Relationship Id="rId40" Type="http://schemas.openxmlformats.org/officeDocument/2006/relationships/slide" Target="slides/slide47.xml"/><Relationship Id="rId5" Type="http://schemas.openxmlformats.org/officeDocument/2006/relationships/slide" Target="slides/slide10.xml"/><Relationship Id="rId15" Type="http://schemas.openxmlformats.org/officeDocument/2006/relationships/slide" Target="slides/slide20.xml"/><Relationship Id="rId23" Type="http://schemas.openxmlformats.org/officeDocument/2006/relationships/slide" Target="slides/slide29.xml"/><Relationship Id="rId28" Type="http://schemas.openxmlformats.org/officeDocument/2006/relationships/slide" Target="slides/slide34.xml"/><Relationship Id="rId36" Type="http://schemas.openxmlformats.org/officeDocument/2006/relationships/slide" Target="slides/slide43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31" Type="http://schemas.openxmlformats.org/officeDocument/2006/relationships/slide" Target="slides/slide37.xml"/><Relationship Id="rId44" Type="http://schemas.openxmlformats.org/officeDocument/2006/relationships/slide" Target="slides/slide51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28.xml"/><Relationship Id="rId27" Type="http://schemas.openxmlformats.org/officeDocument/2006/relationships/slide" Target="slides/slide33.xml"/><Relationship Id="rId30" Type="http://schemas.openxmlformats.org/officeDocument/2006/relationships/slide" Target="slides/slide36.xml"/><Relationship Id="rId35" Type="http://schemas.openxmlformats.org/officeDocument/2006/relationships/slide" Target="slides/slide42.xml"/><Relationship Id="rId43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108548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E09094E-08C8-408C-AB8A-4622A2A54240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5581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73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C9B780-5DB9-4EA3-984D-3ED5FA4B0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73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5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6EB1EB-B24C-4552-B40F-C9B043E6F693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Cisco Networking Academy program</a:t>
            </a:r>
          </a:p>
          <a:p>
            <a:pPr>
              <a:buFontTx/>
              <a:buNone/>
            </a:pPr>
            <a:r>
              <a:rPr lang="en-US" b="1" smtClean="0"/>
              <a:t>Introduction to Network</a:t>
            </a:r>
          </a:p>
          <a:p>
            <a:pPr>
              <a:buFontTx/>
              <a:buNone/>
            </a:pPr>
            <a:r>
              <a:rPr lang="en-US" sz="1300" b="1" smtClean="0"/>
              <a:t>Chapter 2: Configuring a Network Operating System</a:t>
            </a:r>
            <a:endParaRPr lang="en-GB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92320F-DA54-4615-BC1F-EE9959AD431E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2.1.2.1  Console Access Method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89EC7D-24E8-4EC2-A180-504EC1B3BDD9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2.1.2.1  Console Access Method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Out-of-band access refers to access via a dedicated management channel that is used for device maintenance purposes only. 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 In the event that a password is lost, there is a special set of procedures for bypassing the password and accessing the device.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16AE3-9CD4-408B-9F2D-CDEF2494BFF3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2.1.2.2  Telnet, SSH, and AUX  Access Methods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EEAE8-BFD7-4F5F-B657-E081A39E9320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2.1.2.3  Terminal Emulation Programs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There are a number of excellent terminal emulation programs available for connecting to a networking device either by a serial connection over a console port or by an SSH connection. Some of these include:</a:t>
            </a:r>
          </a:p>
          <a:p>
            <a:r>
              <a:rPr lang="en-US" dirty="0" err="1" smtClean="0"/>
              <a:t>PuTTY</a:t>
            </a:r>
            <a:endParaRPr lang="en-US" dirty="0" smtClean="0"/>
          </a:p>
          <a:p>
            <a:r>
              <a:rPr lang="en-US" dirty="0" err="1" smtClean="0"/>
              <a:t>Tera</a:t>
            </a:r>
            <a:r>
              <a:rPr lang="en-US" dirty="0" smtClean="0"/>
              <a:t> Term</a:t>
            </a:r>
          </a:p>
          <a:p>
            <a:r>
              <a:rPr lang="en-US" dirty="0" err="1" smtClean="0"/>
              <a:t>SecureCRT</a:t>
            </a:r>
            <a:endParaRPr lang="en-US" dirty="0" smtClean="0"/>
          </a:p>
          <a:p>
            <a:r>
              <a:rPr lang="en-US" dirty="0" smtClean="0"/>
              <a:t>HyperTerminal</a:t>
            </a:r>
          </a:p>
          <a:p>
            <a:r>
              <a:rPr lang="en-US" dirty="0" smtClean="0"/>
              <a:t>OS X Terminal</a:t>
            </a:r>
          </a:p>
          <a:p>
            <a:r>
              <a:rPr lang="en-US" dirty="0" smtClean="0"/>
              <a:t>There are a number of excellent terminal emulation programs available for connecting to a networking device either by a serial connection over a console port or by an SSH connection.</a:t>
            </a:r>
          </a:p>
          <a:p>
            <a:r>
              <a:rPr lang="en-US" dirty="0" smtClean="0"/>
              <a:t>Each network technician tends to have a favorite terminal emulation program that they use exclusively. These programs allow you to enhance your productivity by adjusting window sizes, changing font sizes, and changing color schemes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0ECD55-717D-4554-9CC2-3C33D910F2C3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2.1.3.1  Cisco</a:t>
            </a:r>
            <a:r>
              <a:rPr lang="en-US" b="1" baseline="0" dirty="0" smtClean="0"/>
              <a:t> IOS Modes of Operations</a:t>
            </a:r>
            <a:endParaRPr lang="en-US" b="1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In hierarchical order from most basic to most specialized, the major modes are:</a:t>
            </a:r>
          </a:p>
          <a:p>
            <a:pPr>
              <a:defRPr/>
            </a:pPr>
            <a:r>
              <a:rPr lang="en-US" dirty="0" smtClean="0"/>
              <a:t>User executive (User EXEC) mode</a:t>
            </a:r>
          </a:p>
          <a:p>
            <a:pPr>
              <a:defRPr/>
            </a:pPr>
            <a:r>
              <a:rPr lang="en-US" dirty="0" smtClean="0"/>
              <a:t>Privileged executive (Privileged EXEC) mode</a:t>
            </a:r>
          </a:p>
          <a:p>
            <a:pPr>
              <a:defRPr/>
            </a:pPr>
            <a:r>
              <a:rPr lang="en-US" dirty="0" smtClean="0"/>
              <a:t>Global configuration mode</a:t>
            </a:r>
          </a:p>
          <a:p>
            <a:pPr>
              <a:defRPr/>
            </a:pPr>
            <a:r>
              <a:rPr lang="en-US" dirty="0" smtClean="0"/>
              <a:t>Other specific configuration modes, such as Interface configuration mode.</a:t>
            </a:r>
          </a:p>
          <a:p>
            <a:pPr>
              <a:defRPr/>
            </a:pPr>
            <a:r>
              <a:rPr lang="en-US" dirty="0" smtClean="0"/>
              <a:t>Each mode has a distinctive prompt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94F654-E527-4FA3-8910-E0259C800386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2.1.3.2  Primary Modes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The two primary modes of operation are user EXEC mode and privileged EXEC mode. </a:t>
            </a:r>
            <a:r>
              <a:rPr lang="en-US" dirty="0" err="1" smtClean="0"/>
              <a:t>Tthe</a:t>
            </a:r>
            <a:r>
              <a:rPr lang="en-US" dirty="0" smtClean="0"/>
              <a:t> privileged EXEC mode has a higher level of authority in what it allows the user to do with the device.</a:t>
            </a:r>
          </a:p>
          <a:p>
            <a:r>
              <a:rPr lang="en-US" b="1" dirty="0" smtClean="0"/>
              <a:t>User EXEC Mode</a:t>
            </a:r>
            <a:endParaRPr lang="en-US" dirty="0" smtClean="0"/>
          </a:p>
          <a:p>
            <a:r>
              <a:rPr lang="en-US" dirty="0" smtClean="0"/>
              <a:t>The user EXEC mode has limited capabilities but is useful for some basic operations. This mode is the first mode encountered upon entrance into the CLI of an IOS device.</a:t>
            </a:r>
          </a:p>
          <a:p>
            <a:r>
              <a:rPr lang="en-US" dirty="0" smtClean="0"/>
              <a:t>This is often referred to as view-only mode. The user EXEC level does not allow the execution of any commands that might change the configuration of the device.</a:t>
            </a:r>
          </a:p>
          <a:p>
            <a:r>
              <a:rPr lang="en-US" dirty="0" smtClean="0"/>
              <a:t>By default, there is no authentication required to access the user EXEC mode from the console. However, it is a good practice to ensure that authentication is configured during the initial configuration.</a:t>
            </a:r>
          </a:p>
          <a:p>
            <a:r>
              <a:rPr lang="en-US" dirty="0" smtClean="0"/>
              <a:t>The user EXEC mode is identified by the CLI prompt that ends with the &gt; symbol. This is an example that shows the &gt; symbol in the prompt: Switch&gt;</a:t>
            </a:r>
          </a:p>
          <a:p>
            <a:r>
              <a:rPr lang="en-US" b="1" dirty="0" smtClean="0"/>
              <a:t>Privileged EXEC Mode</a:t>
            </a:r>
            <a:endParaRPr lang="en-US" dirty="0" smtClean="0"/>
          </a:p>
          <a:p>
            <a:r>
              <a:rPr lang="en-US" dirty="0" smtClean="0"/>
              <a:t>The execution of configuration and management commands requires that the network administrator use the privileged EXEC mode, or a more specific mode in the hierarchy. </a:t>
            </a:r>
          </a:p>
          <a:p>
            <a:r>
              <a:rPr lang="en-US" dirty="0" smtClean="0"/>
              <a:t>The privileged EXEC mode can be identified by the prompt ending with the #symbol.   Switch#</a:t>
            </a:r>
          </a:p>
          <a:p>
            <a:r>
              <a:rPr lang="en-US" dirty="0" smtClean="0"/>
              <a:t>By default, privileged EXEC mode does not require authentication.</a:t>
            </a:r>
          </a:p>
          <a:p>
            <a:r>
              <a:rPr lang="en-US" dirty="0" smtClean="0"/>
              <a:t>Global configuration mode and all other more specific configuration modes can only be reached from the privileged EXEC mode.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0CCF95-693E-4F51-9A39-79F48A11E5D4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2.1.3.3  Global Configuration Mode and </a:t>
            </a:r>
            <a:r>
              <a:rPr lang="en-US" b="1" dirty="0" err="1" smtClean="0"/>
              <a:t>Submodes</a:t>
            </a:r>
            <a:endParaRPr lang="en-US" b="1" dirty="0" smtClean="0"/>
          </a:p>
          <a:p>
            <a:r>
              <a:rPr lang="en-US" dirty="0" smtClean="0"/>
              <a:t>Global configuration mode and interface configuration modes can only be reached from the privileged EXEC mode.</a:t>
            </a:r>
          </a:p>
          <a:p>
            <a:r>
              <a:rPr lang="en-US" dirty="0" smtClean="0"/>
              <a:t>From global </a:t>
            </a:r>
            <a:r>
              <a:rPr lang="en-US" dirty="0" err="1" smtClean="0"/>
              <a:t>config</a:t>
            </a:r>
            <a:r>
              <a:rPr lang="en-US" dirty="0" smtClean="0"/>
              <a:t>, CLI configuration changes are made that affect the operation of the device as a whole. </a:t>
            </a:r>
          </a:p>
          <a:p>
            <a:r>
              <a:rPr lang="en-US" dirty="0" smtClean="0"/>
              <a:t>Switch# </a:t>
            </a:r>
            <a:r>
              <a:rPr lang="en-US" b="1" dirty="0" smtClean="0"/>
              <a:t>configure terminal</a:t>
            </a:r>
            <a:endParaRPr lang="en-US" dirty="0" smtClean="0"/>
          </a:p>
          <a:p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)#</a:t>
            </a:r>
          </a:p>
          <a:p>
            <a:r>
              <a:rPr lang="en-US" dirty="0" smtClean="0"/>
              <a:t>From the global </a:t>
            </a:r>
            <a:r>
              <a:rPr lang="en-US" dirty="0" err="1" smtClean="0"/>
              <a:t>config</a:t>
            </a:r>
            <a:r>
              <a:rPr lang="en-US" dirty="0" smtClean="0"/>
              <a:t> mode, the user can enter different </a:t>
            </a:r>
            <a:r>
              <a:rPr lang="en-US" dirty="0" err="1" smtClean="0"/>
              <a:t>subconfiguration</a:t>
            </a:r>
            <a:r>
              <a:rPr lang="en-US" dirty="0" smtClean="0"/>
              <a:t> modes. Each of these modes allows the configuration of a particular part or function of the IOS device. </a:t>
            </a:r>
          </a:p>
          <a:p>
            <a:r>
              <a:rPr lang="en-US" dirty="0" smtClean="0"/>
              <a:t>Interface mode - to configure one of the network interfaces (Fa0/0, S0/0/0)</a:t>
            </a:r>
          </a:p>
          <a:p>
            <a:r>
              <a:rPr lang="en-US" dirty="0" smtClean="0"/>
              <a:t>Line mode - to configure one of the physical or virtual lines (console, AUX, VTY)</a:t>
            </a:r>
          </a:p>
          <a:p>
            <a:r>
              <a:rPr lang="en-US" dirty="0" smtClean="0"/>
              <a:t>To exit a specific configuration mode and return to global configuration mode, enter</a:t>
            </a:r>
            <a:r>
              <a:rPr lang="en-US" b="1" dirty="0" smtClean="0"/>
              <a:t> exit</a:t>
            </a:r>
            <a:r>
              <a:rPr lang="en-US" dirty="0" smtClean="0"/>
              <a:t> at a prompt. To leave configuration mode completely and return to privileged EXEC mode, enter </a:t>
            </a:r>
            <a:r>
              <a:rPr lang="en-US" b="1" dirty="0" smtClean="0"/>
              <a:t>end </a:t>
            </a:r>
            <a:r>
              <a:rPr lang="en-US" dirty="0" smtClean="0"/>
              <a:t>or use the key sequence </a:t>
            </a:r>
            <a:r>
              <a:rPr lang="en-US" b="1" dirty="0" smtClean="0"/>
              <a:t>Ctrl-Z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commands are used and modes are changed, the prompt changes to reflect the current context.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AB0165-F392-4C97-A3FB-3579C6CC7796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2.1.3.4  Navigating between IOS Modes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The </a:t>
            </a:r>
            <a:r>
              <a:rPr lang="en-US" b="1" dirty="0" smtClean="0"/>
              <a:t>enable</a:t>
            </a:r>
            <a:r>
              <a:rPr lang="en-US" dirty="0" smtClean="0"/>
              <a:t> and </a:t>
            </a:r>
            <a:r>
              <a:rPr lang="en-US" b="1" dirty="0" smtClean="0"/>
              <a:t>disable</a:t>
            </a:r>
            <a:r>
              <a:rPr lang="en-US" dirty="0" smtClean="0"/>
              <a:t> commands are used to change the CLI between the user EXEC mode and the privileged EXEC mode, respectively.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1463F0-4B87-4884-AF35-DA47D97BACAF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2.1.3.5  Navigating between IOS Modes (cont.)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the global configuration mode to the privileged EXEC mode, you enter the command </a:t>
            </a:r>
            <a:r>
              <a:rPr lang="en-US" b="1" dirty="0" smtClean="0"/>
              <a:t>exit.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any </a:t>
            </a:r>
            <a:r>
              <a:rPr lang="en-US" dirty="0" err="1" smtClean="0"/>
              <a:t>submode</a:t>
            </a:r>
            <a:r>
              <a:rPr lang="en-US" dirty="0" smtClean="0"/>
              <a:t> of the global configuration mode to the mode one step above it in the hierarchy of modes, enter the </a:t>
            </a:r>
            <a:r>
              <a:rPr lang="en-US" b="1" dirty="0" smtClean="0"/>
              <a:t>exit </a:t>
            </a:r>
            <a:r>
              <a:rPr lang="en-US" dirty="0" smtClean="0"/>
              <a:t>command.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any </a:t>
            </a:r>
            <a:r>
              <a:rPr lang="en-US" dirty="0" err="1" smtClean="0"/>
              <a:t>submode</a:t>
            </a:r>
            <a:r>
              <a:rPr lang="en-US" dirty="0" smtClean="0"/>
              <a:t> of the privileged EXEC mode to the privileged EXEC mode, enter the </a:t>
            </a:r>
            <a:r>
              <a:rPr lang="en-US" b="1" dirty="0" smtClean="0"/>
              <a:t>end </a:t>
            </a:r>
            <a:r>
              <a:rPr lang="en-US" dirty="0" smtClean="0"/>
              <a:t>command or enter the key combination </a:t>
            </a:r>
            <a:r>
              <a:rPr lang="en-US" b="1" dirty="0" err="1" smtClean="0"/>
              <a:t>Ctrl+Z</a:t>
            </a:r>
            <a:r>
              <a:rPr lang="en-US" dirty="0" smtClean="0"/>
              <a:t>. 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To move from any </a:t>
            </a:r>
            <a:r>
              <a:rPr lang="en-US" dirty="0" err="1" smtClean="0"/>
              <a:t>submode</a:t>
            </a:r>
            <a:r>
              <a:rPr lang="en-US" dirty="0" smtClean="0"/>
              <a:t> of the global configuration mode to another “immediate” </a:t>
            </a:r>
            <a:r>
              <a:rPr lang="en-US" dirty="0" err="1" smtClean="0"/>
              <a:t>submode</a:t>
            </a:r>
            <a:r>
              <a:rPr lang="en-US" dirty="0" smtClean="0"/>
              <a:t> of the global configuration mode, simply enter the corresponding command that is normally entered from global configuration mode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EDF71-DB3B-4331-A284-9199DC5A16E8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2.1.4.1  IOS Command Structure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Each IOS command has a specific format or syntax and can only be executed at the appropriate mode.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The commands are not case-sensitive. Following the command are one or more keywords and arguments.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Unlike a keyword, an argument is generally not a predefined word. An argument is a value or variable defined by the user</a:t>
            </a:r>
          </a:p>
          <a:p>
            <a:r>
              <a:rPr lang="en-US" dirty="0" smtClean="0"/>
              <a:t>Switch&gt; </a:t>
            </a:r>
            <a:r>
              <a:rPr lang="en-US" b="1" dirty="0" smtClean="0"/>
              <a:t>ping</a:t>
            </a:r>
            <a:r>
              <a:rPr lang="en-US" dirty="0" smtClean="0"/>
              <a:t> </a:t>
            </a:r>
            <a:r>
              <a:rPr lang="en-US" i="1" dirty="0" smtClean="0"/>
              <a:t>IP address</a:t>
            </a:r>
            <a:endParaRPr lang="en-US" dirty="0" smtClean="0"/>
          </a:p>
          <a:p>
            <a:r>
              <a:rPr lang="en-US" dirty="0" smtClean="0"/>
              <a:t>Switch&gt; </a:t>
            </a:r>
            <a:r>
              <a:rPr lang="en-US" b="1" dirty="0" smtClean="0"/>
              <a:t>ping</a:t>
            </a:r>
            <a:r>
              <a:rPr lang="en-US" dirty="0" smtClean="0"/>
              <a:t> </a:t>
            </a:r>
            <a:r>
              <a:rPr lang="en-US" b="1" dirty="0" smtClean="0"/>
              <a:t>10.10.10.5</a:t>
            </a:r>
            <a:endParaRPr lang="en-US" dirty="0" smtClean="0"/>
          </a:p>
          <a:p>
            <a:r>
              <a:rPr lang="en-US" dirty="0" smtClean="0"/>
              <a:t>The command is </a:t>
            </a:r>
            <a:r>
              <a:rPr lang="en-US" b="1" dirty="0" smtClean="0"/>
              <a:t>ping</a:t>
            </a:r>
            <a:r>
              <a:rPr lang="en-US" dirty="0" smtClean="0"/>
              <a:t> and the user defined argument is the </a:t>
            </a:r>
            <a:r>
              <a:rPr lang="en-US" b="1" dirty="0" smtClean="0"/>
              <a:t>10.10.10.5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Similarly, the syntax for entering </a:t>
            </a:r>
            <a:r>
              <a:rPr lang="en-US" dirty="0" err="1" smtClean="0"/>
              <a:t>the</a:t>
            </a:r>
            <a:r>
              <a:rPr lang="en-US" b="1" dirty="0" err="1" smtClean="0"/>
              <a:t>traceroute</a:t>
            </a:r>
            <a:r>
              <a:rPr lang="en-US" dirty="0" smtClean="0"/>
              <a:t> command is:</a:t>
            </a:r>
          </a:p>
          <a:p>
            <a:r>
              <a:rPr lang="en-US" dirty="0" smtClean="0"/>
              <a:t>Switch&gt; </a:t>
            </a:r>
            <a:r>
              <a:rPr lang="en-US" b="1" dirty="0" err="1" smtClean="0"/>
              <a:t>traceroute</a:t>
            </a:r>
            <a:r>
              <a:rPr lang="en-US" dirty="0" smtClean="0"/>
              <a:t> </a:t>
            </a:r>
            <a:r>
              <a:rPr lang="en-US" i="1" dirty="0" smtClean="0"/>
              <a:t>IP address</a:t>
            </a:r>
            <a:endParaRPr lang="en-US" dirty="0" smtClean="0"/>
          </a:p>
          <a:p>
            <a:r>
              <a:rPr lang="en-US" dirty="0" smtClean="0"/>
              <a:t>Switch&gt; </a:t>
            </a:r>
            <a:r>
              <a:rPr lang="en-US" b="1" dirty="0" err="1" smtClean="0"/>
              <a:t>traceroute</a:t>
            </a:r>
            <a:r>
              <a:rPr lang="en-US" dirty="0" smtClean="0"/>
              <a:t> </a:t>
            </a:r>
            <a:r>
              <a:rPr lang="en-US" b="1" dirty="0" smtClean="0"/>
              <a:t>192.168.254.254</a:t>
            </a:r>
            <a:endParaRPr lang="en-US" dirty="0" smtClean="0"/>
          </a:p>
          <a:p>
            <a:r>
              <a:rPr lang="en-US" dirty="0" smtClean="0"/>
              <a:t>The command is </a:t>
            </a:r>
            <a:r>
              <a:rPr lang="en-US" b="1" dirty="0" err="1" smtClean="0"/>
              <a:t>traceroute</a:t>
            </a:r>
            <a:r>
              <a:rPr lang="en-US" b="1" dirty="0" smtClean="0"/>
              <a:t> </a:t>
            </a:r>
            <a:r>
              <a:rPr lang="en-US" dirty="0" smtClean="0"/>
              <a:t>and the user defined argument is the </a:t>
            </a:r>
            <a:r>
              <a:rPr lang="en-US" b="1" dirty="0" smtClean="0"/>
              <a:t>192.168.254.254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AAE223-5F1F-4187-AFD7-ECAC8FE14986}" type="slidenum">
              <a:rPr lang="en-US" sz="800" smtClean="0"/>
              <a:pPr/>
              <a:t>2</a:t>
            </a:fld>
            <a:endParaRPr lang="en-US" sz="8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2 Objectives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C93FC5-82C6-451F-856B-C46ABE96BF04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2.1.4.2  Cisco IOS Command Reference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The Command Reference is a fundamental resource that network engineers use to check various characteristics of a given IOS command. 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4E0352-9AC4-4BF7-8437-99DDEB68E4B8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2.1.4.3  Context Sensitive Help</a:t>
            </a:r>
          </a:p>
          <a:p>
            <a:r>
              <a:rPr lang="en-US" dirty="0" smtClean="0"/>
              <a:t>The IOS has several forms of help available:</a:t>
            </a:r>
          </a:p>
          <a:p>
            <a:r>
              <a:rPr lang="en-US" dirty="0" smtClean="0"/>
              <a:t>Context-sensitive help</a:t>
            </a:r>
          </a:p>
          <a:p>
            <a:r>
              <a:rPr lang="en-US" dirty="0" smtClean="0"/>
              <a:t>Command Syntax Check</a:t>
            </a:r>
          </a:p>
          <a:p>
            <a:r>
              <a:rPr lang="en-US" dirty="0" smtClean="0"/>
              <a:t>Hot Keys and Shortcuts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17BCE3-D07B-4105-835F-C584C80D9F47}" type="slidenum">
              <a:rPr lang="en-US" sz="800" smtClean="0"/>
              <a:pPr/>
              <a:t>22</a:t>
            </a:fld>
            <a:endParaRPr lang="en-US" sz="8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2.1.4.4  Command Syntax Check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There are three different types of error messages:</a:t>
            </a:r>
          </a:p>
          <a:p>
            <a:pPr>
              <a:defRPr/>
            </a:pPr>
            <a:r>
              <a:rPr lang="en-US" dirty="0" smtClean="0"/>
              <a:t>Ambiguous command</a:t>
            </a:r>
          </a:p>
          <a:p>
            <a:pPr>
              <a:defRPr/>
            </a:pPr>
            <a:r>
              <a:rPr lang="en-US" dirty="0" smtClean="0"/>
              <a:t>Incomplete command</a:t>
            </a:r>
          </a:p>
          <a:p>
            <a:pPr>
              <a:defRPr/>
            </a:pPr>
            <a:r>
              <a:rPr lang="en-US" dirty="0" smtClean="0"/>
              <a:t>Incorrect command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4E3AC7-8938-4069-86CB-09214F4A72AF}" type="slidenum">
              <a:rPr lang="en-US" sz="800" smtClean="0"/>
              <a:pPr/>
              <a:t>23</a:t>
            </a:fld>
            <a:endParaRPr lang="en-US" sz="8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2.1.4.5  Hot Keys and Shortcuts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Tab - This is a good technique to use when you are learning because it allows you to see the full word used for the command or keyword.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Ctrl-Z -  Because the IOS has a hierarchical mode structure, you may find yourself several levels down. Rather than exit each mode individually, use </a:t>
            </a:r>
            <a:r>
              <a:rPr lang="en-US" b="1" dirty="0" smtClean="0"/>
              <a:t>Ctrl-Z </a:t>
            </a:r>
            <a:r>
              <a:rPr lang="en-US" dirty="0" smtClean="0"/>
              <a:t>to return directly to the privileged EXEC prompt at the top level.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Ctrl-Shift-6 - Using the escape sequence</a:t>
            </a:r>
            <a:r>
              <a:rPr lang="en-US" dirty="0" smtClean="0"/>
              <a:t>. When an IOS process is initiated from the CLI, such as a ping or </a:t>
            </a:r>
            <a:r>
              <a:rPr lang="en-US" dirty="0" err="1" smtClean="0"/>
              <a:t>traceroute</a:t>
            </a:r>
            <a:r>
              <a:rPr lang="en-US" dirty="0" smtClean="0"/>
              <a:t>, the command runs until it is complete or is interrupted. While the process is running, the CLI is unresponsive. To interrupt the output and interact with the CLI, press </a:t>
            </a:r>
            <a:r>
              <a:rPr lang="en-US" b="1" dirty="0" smtClean="0"/>
              <a:t>Ctrl-Shift-6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Commands and keywords can be abbreviated to the minimum number of characters that -identify a unique selection. 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E4A5FD-275F-4E74-B23A-F6BFAA7F3175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2.1.4.6  IOS Examination Commands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Use the</a:t>
            </a:r>
            <a:r>
              <a:rPr lang="en-US" baseline="0" dirty="0" smtClean="0"/>
              <a:t> </a:t>
            </a:r>
            <a:r>
              <a:rPr lang="en-US" b="1" dirty="0" smtClean="0"/>
              <a:t>show ?</a:t>
            </a:r>
            <a:r>
              <a:rPr lang="en-US" dirty="0" smtClean="0"/>
              <a:t> command to get a list of available commands in a given context, or mode.</a:t>
            </a:r>
          </a:p>
          <a:p>
            <a:r>
              <a:rPr lang="en-US" dirty="0" smtClean="0"/>
              <a:t>A typical </a:t>
            </a:r>
            <a:r>
              <a:rPr lang="en-US" b="1" dirty="0" smtClean="0"/>
              <a:t>show</a:t>
            </a:r>
            <a:r>
              <a:rPr lang="en-US" dirty="0" smtClean="0"/>
              <a:t> command can provide information about the configuration, operation, and status of parts of a Cisco device.</a:t>
            </a:r>
          </a:p>
          <a:p>
            <a:r>
              <a:rPr lang="en-US" dirty="0" smtClean="0"/>
              <a:t>A very commonly used </a:t>
            </a:r>
            <a:r>
              <a:rPr lang="en-US" b="1" dirty="0" smtClean="0"/>
              <a:t>show </a:t>
            </a:r>
            <a:r>
              <a:rPr lang="en-US" dirty="0" smtClean="0"/>
              <a:t>command is </a:t>
            </a:r>
            <a:r>
              <a:rPr lang="en-US" b="1" dirty="0" smtClean="0"/>
              <a:t>show interfaces</a:t>
            </a:r>
            <a:r>
              <a:rPr lang="en-US" dirty="0" smtClean="0"/>
              <a:t>. This command displays statistics for all interfaces on the device. To view the statistics for a specific interface, enter the </a:t>
            </a:r>
            <a:r>
              <a:rPr lang="en-US" b="1" dirty="0" smtClean="0"/>
              <a:t>show interfaces </a:t>
            </a:r>
            <a:r>
              <a:rPr lang="en-US" dirty="0" smtClean="0"/>
              <a:t>command followed by the specific interface type and slot/port number.</a:t>
            </a:r>
          </a:p>
          <a:p>
            <a:r>
              <a:rPr lang="en-US" dirty="0" smtClean="0"/>
              <a:t>Some other </a:t>
            </a:r>
            <a:r>
              <a:rPr lang="en-US" b="1" dirty="0" smtClean="0"/>
              <a:t>show </a:t>
            </a:r>
            <a:r>
              <a:rPr lang="en-US" dirty="0" smtClean="0"/>
              <a:t>commands frequently used by network technicians include:</a:t>
            </a:r>
          </a:p>
          <a:p>
            <a:r>
              <a:rPr lang="en-US" b="1" dirty="0" smtClean="0"/>
              <a:t>show startup-</a:t>
            </a:r>
            <a:r>
              <a:rPr lang="en-US" b="1" dirty="0" err="1" smtClean="0"/>
              <a:t>config</a:t>
            </a:r>
            <a:r>
              <a:rPr lang="en-US" b="1" dirty="0" smtClean="0"/>
              <a:t> - </a:t>
            </a:r>
            <a:r>
              <a:rPr lang="en-US" dirty="0" smtClean="0"/>
              <a:t>Displays the saved configuration located in NVRAM.</a:t>
            </a:r>
          </a:p>
          <a:p>
            <a:r>
              <a:rPr lang="en-US" b="1" dirty="0" smtClean="0"/>
              <a:t>show running-</a:t>
            </a:r>
            <a:r>
              <a:rPr lang="en-US" b="1" dirty="0" err="1" smtClean="0"/>
              <a:t>config</a:t>
            </a:r>
            <a:r>
              <a:rPr lang="en-US" b="1" dirty="0" smtClean="0"/>
              <a:t> - </a:t>
            </a:r>
            <a:r>
              <a:rPr lang="en-US" dirty="0" smtClean="0"/>
              <a:t>Displays the contents of the currently running configuration file.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DA474D-EB0C-4E1B-B37E-013475F9CC02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2.1.4.7  The show version Command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This command displays information about the currently loaded IOS version, along with hardware and device information.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b="1" dirty="0" smtClean="0"/>
              <a:t>Software Version </a:t>
            </a:r>
            <a:r>
              <a:rPr lang="en-US" dirty="0" smtClean="0"/>
              <a:t>- IOS software version (stored in flash)</a:t>
            </a:r>
          </a:p>
          <a:p>
            <a:r>
              <a:rPr lang="en-US" b="1" dirty="0" smtClean="0"/>
              <a:t>Bootstrap Version </a:t>
            </a:r>
            <a:r>
              <a:rPr lang="en-US" dirty="0" smtClean="0"/>
              <a:t>- Bootstrap version (stored in Boot ROM)</a:t>
            </a:r>
          </a:p>
          <a:p>
            <a:r>
              <a:rPr lang="en-US" b="1" dirty="0" smtClean="0"/>
              <a:t>System up-time </a:t>
            </a:r>
            <a:r>
              <a:rPr lang="en-US" dirty="0" smtClean="0"/>
              <a:t>- Time since last reboot</a:t>
            </a:r>
          </a:p>
          <a:p>
            <a:r>
              <a:rPr lang="en-US" b="1" dirty="0" smtClean="0"/>
              <a:t>System restart info </a:t>
            </a:r>
            <a:r>
              <a:rPr lang="en-US" dirty="0" smtClean="0"/>
              <a:t>- Method of restart (e.g., power cycle, crash)</a:t>
            </a:r>
          </a:p>
          <a:p>
            <a:r>
              <a:rPr lang="en-US" b="1" dirty="0" smtClean="0"/>
              <a:t>Software image name </a:t>
            </a:r>
            <a:r>
              <a:rPr lang="en-US" dirty="0" smtClean="0"/>
              <a:t>- IOS filename stored in flash</a:t>
            </a:r>
          </a:p>
          <a:p>
            <a:r>
              <a:rPr lang="en-US" b="1" dirty="0" smtClean="0"/>
              <a:t>Router Type and Processor type </a:t>
            </a:r>
            <a:r>
              <a:rPr lang="en-US" dirty="0" smtClean="0"/>
              <a:t>- Model number and processor type</a:t>
            </a:r>
          </a:p>
          <a:p>
            <a:r>
              <a:rPr lang="en-US" b="1" dirty="0" smtClean="0"/>
              <a:t>Memory type and allocation (Shared/Main) </a:t>
            </a:r>
            <a:r>
              <a:rPr lang="en-US" dirty="0" smtClean="0"/>
              <a:t>- Main Processor RAM and Shared Packet I/O buffering</a:t>
            </a:r>
          </a:p>
          <a:p>
            <a:r>
              <a:rPr lang="en-US" b="1" dirty="0" smtClean="0"/>
              <a:t>Software Features </a:t>
            </a:r>
            <a:r>
              <a:rPr lang="en-US" dirty="0" smtClean="0"/>
              <a:t>- Supported protocols / feature sets</a:t>
            </a:r>
          </a:p>
          <a:p>
            <a:r>
              <a:rPr lang="en-US" b="1" dirty="0" smtClean="0"/>
              <a:t>Hardware Interfaces </a:t>
            </a:r>
            <a:r>
              <a:rPr lang="en-US" dirty="0" smtClean="0"/>
              <a:t>- Interfaces available on the device</a:t>
            </a:r>
          </a:p>
          <a:p>
            <a:r>
              <a:rPr lang="en-US" b="1" dirty="0" smtClean="0"/>
              <a:t>Configuration Register </a:t>
            </a:r>
            <a:r>
              <a:rPr lang="en-US" dirty="0" smtClean="0"/>
              <a:t>- Sets </a:t>
            </a:r>
            <a:r>
              <a:rPr lang="en-US" dirty="0" err="1" smtClean="0"/>
              <a:t>bootup</a:t>
            </a:r>
            <a:r>
              <a:rPr lang="en-US" dirty="0" smtClean="0"/>
              <a:t> specifications, console speed setting, and related parameters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2.2  Getting Basic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12B710-8E08-410A-8158-B50093F6EED4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2.2.1.1  Why the Switch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D78B7-608F-4033-9E09-2FDA7DE3A258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2.2.1.2  Device Names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B9396E-F30B-469C-8AA5-6C194EDEB72C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2.2.1.3  Hostnames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908416-9EE3-44B5-9AC4-0A563BA935ED}" type="slidenum">
              <a:rPr lang="en-US" sz="800" smtClean="0"/>
              <a:pPr/>
              <a:t>3</a:t>
            </a:fld>
            <a:endParaRPr lang="en-US" sz="8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2 Objectives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55E249-0643-4D1A-8AFF-DBF9A9521951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2.2.1.4  Configuring Hostnames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261872-2F09-4011-9159-28127C9E7A38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2.2.2.1 Securing Device Access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Consider these key points when choosing passwords:</a:t>
            </a:r>
          </a:p>
          <a:p>
            <a:r>
              <a:rPr lang="en-US" dirty="0" smtClean="0"/>
              <a:t>Use passwords that are more than eight characters in length.</a:t>
            </a:r>
          </a:p>
          <a:p>
            <a:r>
              <a:rPr lang="en-US" dirty="0" smtClean="0"/>
              <a:t>Use a combination of upper and lowercase letters, numbers, special characters, and/or numeric sequences in passwords.</a:t>
            </a:r>
          </a:p>
          <a:p>
            <a:r>
              <a:rPr lang="en-US" dirty="0" smtClean="0"/>
              <a:t>Avoid using the same password for all devices.</a:t>
            </a:r>
          </a:p>
          <a:p>
            <a:r>
              <a:rPr lang="en-US" dirty="0" smtClean="0"/>
              <a:t>Avoid using common words such as </a:t>
            </a:r>
            <a:r>
              <a:rPr lang="en-US" b="1" dirty="0" smtClean="0"/>
              <a:t>password</a:t>
            </a:r>
            <a:r>
              <a:rPr lang="en-US" dirty="0" smtClean="0"/>
              <a:t> or </a:t>
            </a:r>
            <a:r>
              <a:rPr lang="en-US" b="1" dirty="0" smtClean="0"/>
              <a:t>administrator</a:t>
            </a:r>
            <a:r>
              <a:rPr lang="en-US" dirty="0" smtClean="0"/>
              <a:t>, because these are easily guessed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12D771-9FE0-468A-819D-6D00FA2FFEA7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2.2.2.2  Securing Privileged EXEC Access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4D974D-E990-4EAE-8268-5B881A7998DD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2.2.2.3  Securing User EXEC Access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58188-37E0-4DB4-8346-B6D0EF06E9F8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2.2.2.4  Encrypting Password Display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FAC308-A5C7-4F13-8D4E-DC200A3C90B3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2.2.2.5  Banner Messages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8E038E-502A-4475-8F11-6ED9853B189E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2.2.3.1  Configuration Files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Switch# </a:t>
            </a:r>
            <a:r>
              <a:rPr lang="en-US" b="1" dirty="0" smtClean="0"/>
              <a:t>erase startup-</a:t>
            </a:r>
            <a:r>
              <a:rPr lang="en-US" b="1" dirty="0" err="1" smtClean="0"/>
              <a:t>config</a:t>
            </a:r>
            <a:endParaRPr lang="en-US" dirty="0" smtClean="0"/>
          </a:p>
          <a:p>
            <a:r>
              <a:rPr lang="en-US" dirty="0" smtClean="0"/>
              <a:t>After the command is issued, the switch will prompt you for confirmation:</a:t>
            </a:r>
          </a:p>
          <a:p>
            <a:r>
              <a:rPr lang="en-US" dirty="0" smtClean="0"/>
              <a:t>Erasing the </a:t>
            </a:r>
            <a:r>
              <a:rPr lang="en-US" dirty="0" err="1" smtClean="0"/>
              <a:t>nvram</a:t>
            </a:r>
            <a:r>
              <a:rPr lang="en-US" dirty="0" smtClean="0"/>
              <a:t> </a:t>
            </a:r>
            <a:r>
              <a:rPr lang="en-US" dirty="0" err="1" smtClean="0"/>
              <a:t>filesystem</a:t>
            </a:r>
            <a:r>
              <a:rPr lang="en-US" dirty="0" smtClean="0"/>
              <a:t> will remove all configuration files! Continue? [confirm]</a:t>
            </a:r>
          </a:p>
          <a:p>
            <a:r>
              <a:rPr lang="en-US" dirty="0" smtClean="0"/>
              <a:t>Confirm is the default response. To confirm and erase the startup configuration file, press . Pressing any other key will abort the process.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33E09D-157D-47A3-A59A-EF241336AF7F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2.2.3.2  Capturing Text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Restoring Text Configurations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r>
              <a:rPr lang="en-US" dirty="0" smtClean="0"/>
              <a:t>A configuration file can be copied from storage to a device. When copied into the terminal, the IOS executes each line of the configuration text as a command. This means that the file will require editing to ensure that encrypted passwords are in plain text and that non-command text such as "--More--" and IOS messages are removed. This process is discussed in the lab.</a:t>
            </a:r>
          </a:p>
          <a:p>
            <a:r>
              <a:rPr lang="en-US" dirty="0" smtClean="0"/>
              <a:t>Further, at the CLI, the device must be set at the global configuration mode to receive the commands from the text file being copied.</a:t>
            </a:r>
          </a:p>
          <a:p>
            <a:r>
              <a:rPr lang="en-US" dirty="0" smtClean="0"/>
              <a:t>When using HyperTerminal, the steps are:</a:t>
            </a:r>
          </a:p>
          <a:p>
            <a:r>
              <a:rPr lang="en-US" dirty="0" smtClean="0"/>
              <a:t>Locate the file to be copied into the device and open the text document.</a:t>
            </a:r>
          </a:p>
          <a:p>
            <a:r>
              <a:rPr lang="en-US" dirty="0" smtClean="0"/>
              <a:t>Copy all of the text.</a:t>
            </a:r>
          </a:p>
          <a:p>
            <a:r>
              <a:rPr lang="en-US" dirty="0" smtClean="0"/>
              <a:t>On the Edit menu, click </a:t>
            </a:r>
            <a:r>
              <a:rPr lang="en-US" b="1" dirty="0" smtClean="0"/>
              <a:t>paste to host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using </a:t>
            </a:r>
            <a:r>
              <a:rPr lang="en-US" dirty="0" err="1" smtClean="0"/>
              <a:t>TeraTerm</a:t>
            </a:r>
            <a:r>
              <a:rPr lang="en-US" dirty="0" smtClean="0"/>
              <a:t>, the steps are:</a:t>
            </a:r>
          </a:p>
          <a:p>
            <a:r>
              <a:rPr lang="en-US" dirty="0" smtClean="0"/>
              <a:t>On the </a:t>
            </a:r>
            <a:r>
              <a:rPr lang="en-US" b="1" dirty="0" smtClean="0"/>
              <a:t>File</a:t>
            </a:r>
            <a:r>
              <a:rPr lang="en-US" dirty="0" smtClean="0"/>
              <a:t> menu, click </a:t>
            </a:r>
            <a:r>
              <a:rPr lang="en-US" b="1" dirty="0" smtClean="0"/>
              <a:t>Send</a:t>
            </a:r>
            <a:r>
              <a:rPr lang="en-US" dirty="0" smtClean="0"/>
              <a:t> file.</a:t>
            </a:r>
          </a:p>
          <a:p>
            <a:r>
              <a:rPr lang="en-US" dirty="0" smtClean="0"/>
              <a:t>Locate the file to be copied into the device and click </a:t>
            </a:r>
            <a:r>
              <a:rPr lang="en-US" b="1" dirty="0" smtClean="0"/>
              <a:t>Open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TeraTerm</a:t>
            </a:r>
            <a:r>
              <a:rPr lang="en-US" dirty="0" smtClean="0"/>
              <a:t> will paste the file into the device.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2.3 Addressing Schemes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3B8A6C-08C3-437F-A8E2-68431FC0A068}" type="slidenum">
              <a:rPr lang="en-US" sz="800" smtClean="0"/>
              <a:pPr/>
              <a:t>39</a:t>
            </a:fld>
            <a:endParaRPr lang="en-US" sz="8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2.3.1.1  IP Addressing of Devices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2.1  IOS </a:t>
            </a:r>
            <a:r>
              <a:rPr lang="en-US" b="1" dirty="0" err="1" smtClean="0"/>
              <a:t>Bootcamp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83EE0-AC4C-40B2-98E4-AE27422FAEE0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2.3.1.2  Interfaces and Ports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r>
              <a:rPr lang="en-US" dirty="0" smtClean="0"/>
              <a:t>Some of the differences between various types of media include:</a:t>
            </a:r>
          </a:p>
          <a:p>
            <a:r>
              <a:rPr lang="en-US" dirty="0" smtClean="0"/>
              <a:t>The distance the media can successfully carry a signal.</a:t>
            </a:r>
          </a:p>
          <a:p>
            <a:r>
              <a:rPr lang="en-US" dirty="0" smtClean="0"/>
              <a:t>The environment in which the media is to be installed.</a:t>
            </a:r>
          </a:p>
          <a:p>
            <a:r>
              <a:rPr lang="en-US" dirty="0" smtClean="0"/>
              <a:t>The amount of data and the speed at which it must be transmitted.</a:t>
            </a:r>
          </a:p>
          <a:p>
            <a:r>
              <a:rPr lang="en-US" dirty="0" smtClean="0"/>
              <a:t>The cost of the media and installation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6A0B0-5D32-4B7F-AA53-5B118C38BA3B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2.3.2.1  Configuring a Switch Virtual Interface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6A0B0-5D32-4B7F-AA53-5B118C38BA3B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2.3.2.1  Configuring a Switch Virtual Interface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24AF3D-99C7-41AF-B037-BDBA633C385C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2.3.2.2  Manual IP Address Configuration for End Devices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374F77-965F-4181-8905-DF6E854EF623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2.3.2.3  Automatic IP Address Configuration for End Devices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6510CD-B5CB-4E4B-A24D-F6CDE6775E97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2.3.2.4  IP Address Conflicts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BC0321-1363-4581-A297-B506C109659D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2.3.3.1  Test the Loopback Address on an End Device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81B8B-552A-4984-BF7A-529D9DED2D42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2.3.3.2  Testing the Interface Assignment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232D7-9239-4797-AB16-3155FFDCAE61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2.3.3.3  Testing End-to-End Connectivity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0AEEC5-A004-4B7F-B9E7-59DCF7C262D4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2.4.1.3  Summary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C63FE7-8E98-459B-968A-4F51FD69026B}" type="slidenum">
              <a:rPr lang="en-US" sz="800" smtClean="0"/>
              <a:pPr/>
              <a:t>5</a:t>
            </a:fld>
            <a:endParaRPr lang="en-US" sz="8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2.1.1.1</a:t>
            </a:r>
            <a:r>
              <a:rPr lang="en-US" b="1" baseline="0" dirty="0" smtClean="0"/>
              <a:t> </a:t>
            </a:r>
            <a:r>
              <a:rPr lang="en-US" b="1" dirty="0" smtClean="0"/>
              <a:t>Operating</a:t>
            </a:r>
            <a:r>
              <a:rPr lang="en-US" b="1" baseline="0" dirty="0" smtClean="0"/>
              <a:t> Systems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1AE30-3927-4645-BAFD-BEB511141A19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2.4.1.3  Summary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F76C84-4A22-4E88-BD81-FBE794FAA44F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2.4.1.3  Summary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2.1.1.1</a:t>
            </a:r>
            <a:r>
              <a:rPr lang="en-US" b="1" baseline="0" dirty="0" smtClean="0"/>
              <a:t> </a:t>
            </a:r>
            <a:r>
              <a:rPr lang="en-US" b="1" dirty="0" smtClean="0"/>
              <a:t>Operating</a:t>
            </a:r>
            <a:r>
              <a:rPr lang="en-US" b="1" baseline="0" dirty="0" smtClean="0"/>
              <a:t> Systems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9B780-5DB9-4EA3-984D-3ED5FA4B04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4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10DC11-815E-4CB4-AA0F-93804A5A279C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2.1.1.2 </a:t>
            </a:r>
            <a:r>
              <a:rPr lang="en-US" b="1" baseline="0" dirty="0" smtClean="0"/>
              <a:t> </a:t>
            </a:r>
            <a:r>
              <a:rPr lang="en-US" b="1" dirty="0" smtClean="0"/>
              <a:t>Purpose of OS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11526D-68E1-4BCC-9735-B34B1F2256C2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2.1.1.3  Location of the Cisco</a:t>
            </a:r>
            <a:r>
              <a:rPr lang="en-US" b="1" baseline="0" dirty="0" smtClean="0"/>
              <a:t> IOS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5A4259-F32C-4A12-B58B-B12ECBCA9FFA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2.1.1.4  IOS Functions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14175902-A877-41A6-8074-EFDE366EA7F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93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2278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5303E40A-7AD1-4156-8827-744348D394C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29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58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1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33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2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498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6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78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8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06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05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04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24BAFCA-80F5-44F5-A63D-77FAB14221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42011E6B-2554-42D5-A2AE-B128CF7FCF5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smtClean="0"/>
              <a:t>Chapter 2:</a:t>
            </a:r>
            <a:br>
              <a:rPr lang="en-US" sz="2800" smtClean="0"/>
            </a:br>
            <a:r>
              <a:rPr lang="en-US" sz="2800" smtClean="0"/>
              <a:t>Configuring a Network Operating System</a:t>
            </a:r>
            <a:endParaRPr lang="en-US" sz="280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smtClean="0"/>
              <a:t>Introduction to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555" y="443593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Accessing a Cisco IOS Device</a:t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Console Access Method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465366" y="1503363"/>
            <a:ext cx="8264525" cy="2603500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Most common methods to access the CLI: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Console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Telnet or SSH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AUX port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>
              <a:ea typeface="ＭＳ Ｐゴシック" charset="-128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173413"/>
            <a:ext cx="6975475" cy="24145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853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Accessing a Cisco IOS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Console Access Method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464458" y="1407886"/>
            <a:ext cx="8335963" cy="5146902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b="1" dirty="0" smtClean="0">
                <a:ea typeface="ＭＳ Ｐゴシック" charset="-128"/>
                <a:cs typeface="Arial" pitchFamily="34" charset="0"/>
              </a:rPr>
              <a:t>Console Port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Device is accessible even if no networking services have been configured (out-of-band)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Need a special console cable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Allows configuration commands to be entered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Should be configured with passwords to prevent unauthorized access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Device should be located in a secure room so console port cannot be easily accessed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>
              <a:ea typeface="ＭＳ Ｐゴシック" charset="-128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316413"/>
            <a:ext cx="6450013" cy="2238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Down Arrow 1"/>
          <p:cNvSpPr>
            <a:spLocks noChangeArrowheads="1"/>
          </p:cNvSpPr>
          <p:nvPr/>
        </p:nvSpPr>
        <p:spPr bwMode="auto">
          <a:xfrm>
            <a:off x="5935663" y="4316413"/>
            <a:ext cx="742950" cy="1352550"/>
          </a:xfrm>
          <a:prstGeom prst="down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940300"/>
            <a:ext cx="4605337" cy="1595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006" y="439738"/>
            <a:ext cx="814387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cs typeface="Arial" pitchFamily="34" charset="0"/>
              </a:rPr>
              <a:t>Accessing a Cisco IOS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Telnet, SSH, and AUX Access Methods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365125" y="1382713"/>
            <a:ext cx="8216900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Telnet</a:t>
            </a: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Method for remotely accessing the CLI over a network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Require active networking services and one active interface that is configured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>
              <a:ea typeface="ＭＳ Ｐゴシック" charset="-128"/>
              <a:cs typeface="Arial" pitchFamily="34" charset="0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Secure Shell (SSH)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Remote login similar to Telnet, but utilizes more security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Stronger password authentication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Uses encryption when transporting data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Aux </a:t>
            </a:r>
            <a:r>
              <a:rPr lang="en-US" altLang="ja-JP" sz="2000" b="1" dirty="0">
                <a:ea typeface="ＭＳ Ｐゴシック" charset="-128"/>
                <a:cs typeface="Arial" pitchFamily="34" charset="0"/>
              </a:rPr>
              <a:t>Port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>
                <a:ea typeface="ＭＳ Ｐゴシック" charset="-128"/>
                <a:cs typeface="Arial" pitchFamily="34" charset="0"/>
              </a:rPr>
              <a:t>Out-of-band connection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>
                <a:ea typeface="ＭＳ Ｐゴシック" charset="-128"/>
                <a:cs typeface="Arial" pitchFamily="34" charset="0"/>
              </a:rPr>
              <a:t>Uses telephone line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>
                <a:ea typeface="ＭＳ Ｐゴシック" charset="-128"/>
                <a:cs typeface="Arial" pitchFamily="34" charset="0"/>
              </a:rPr>
              <a:t>Can be used like console port 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940300"/>
            <a:ext cx="554037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333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Accessing a Cisco IOS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Terminal Emulation Programs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78746" y="1827213"/>
            <a:ext cx="34544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 smtClean="0"/>
              <a:t>Software available </a:t>
            </a:r>
            <a:r>
              <a:rPr lang="en-US" sz="2000" dirty="0"/>
              <a:t>for connecting to a networking </a:t>
            </a:r>
            <a:r>
              <a:rPr lang="en-US" sz="2000" dirty="0" smtClean="0"/>
              <a:t>device:</a:t>
            </a:r>
          </a:p>
          <a:p>
            <a:pPr>
              <a:defRPr/>
            </a:pPr>
            <a:r>
              <a:rPr lang="en-US" sz="2000" dirty="0" err="1" smtClean="0"/>
              <a:t>PuTTY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Tera</a:t>
            </a:r>
            <a:r>
              <a:rPr lang="en-US" sz="2000" dirty="0" smtClean="0"/>
              <a:t> </a:t>
            </a:r>
            <a:r>
              <a:rPr lang="en-US" sz="2000" dirty="0"/>
              <a:t>Term</a:t>
            </a:r>
          </a:p>
          <a:p>
            <a:pPr>
              <a:defRPr/>
            </a:pPr>
            <a:r>
              <a:rPr lang="en-US" sz="2000" dirty="0" err="1"/>
              <a:t>SecureCRT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HyperTerminal</a:t>
            </a:r>
          </a:p>
          <a:p>
            <a:pPr>
              <a:defRPr/>
            </a:pPr>
            <a:r>
              <a:rPr lang="en-US" sz="2000" dirty="0"/>
              <a:t>OS X Terminal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392238"/>
            <a:ext cx="4410075" cy="4711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44500"/>
            <a:ext cx="814387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Cisco IOS Modes of Operation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05" y="1297441"/>
            <a:ext cx="6402704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51435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Primary Modes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527175"/>
            <a:ext cx="7773987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14564"/>
            <a:ext cx="88011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Global Configuration Mode and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Submodes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11300"/>
            <a:ext cx="3884612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24038"/>
            <a:ext cx="4702175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87" y="492579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Navigating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Between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IOS Modes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1" y="1707922"/>
            <a:ext cx="7879014" cy="4562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30" y="534149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Navigating the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Navigating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Between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IOS Modes (cont.)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" y="1372349"/>
            <a:ext cx="46291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06" y="2807903"/>
            <a:ext cx="4524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71" y="4243387"/>
            <a:ext cx="4495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43" y="464231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IOS Command Structure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1477963"/>
            <a:ext cx="91884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7468" y="439122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2 -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2111" y="1583141"/>
            <a:ext cx="8256894" cy="4537596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Upon completion of this chapter you will be able to:</a:t>
            </a:r>
          </a:p>
          <a:p>
            <a:r>
              <a:rPr lang="en-CA" sz="2000" dirty="0"/>
              <a:t>Explain the purpose of the Cisco </a:t>
            </a:r>
            <a:r>
              <a:rPr lang="en-CA" sz="2000" dirty="0" smtClean="0"/>
              <a:t>IOS. </a:t>
            </a:r>
            <a:endParaRPr lang="en-CA" sz="2000" dirty="0"/>
          </a:p>
          <a:p>
            <a:r>
              <a:rPr lang="en-CA" sz="2000" dirty="0"/>
              <a:t>Explain how to access and navigate </a:t>
            </a:r>
            <a:r>
              <a:rPr lang="en-CA" sz="2000" dirty="0" smtClean="0"/>
              <a:t>Cisco IOS to </a:t>
            </a:r>
            <a:r>
              <a:rPr lang="en-CA" sz="2000" dirty="0"/>
              <a:t>configure network devices.</a:t>
            </a:r>
          </a:p>
          <a:p>
            <a:r>
              <a:rPr lang="en-CA" sz="2000" dirty="0"/>
              <a:t>Describe the command structure of the Cisco IOS software.</a:t>
            </a:r>
          </a:p>
          <a:p>
            <a:r>
              <a:rPr lang="en-CA" sz="2000" dirty="0"/>
              <a:t>Configure hostnames on a Cisco IOS device using the CLI.</a:t>
            </a:r>
          </a:p>
          <a:p>
            <a:r>
              <a:rPr lang="en-CA" sz="2000" dirty="0"/>
              <a:t>Use Cisco IOS commands to limit access to device configurations.</a:t>
            </a:r>
          </a:p>
          <a:p>
            <a:r>
              <a:rPr lang="en-CA" sz="2000" dirty="0"/>
              <a:t>Use Cisco IOS commands to save the running configuration.</a:t>
            </a:r>
          </a:p>
          <a:p>
            <a:r>
              <a:rPr lang="en-CA" sz="2000" dirty="0"/>
              <a:t>Explain how devices communicate across network media.</a:t>
            </a:r>
          </a:p>
          <a:p>
            <a:r>
              <a:rPr lang="en-CA" sz="2000" dirty="0"/>
              <a:t>Configure a host device with an IP address.</a:t>
            </a:r>
          </a:p>
          <a:p>
            <a:r>
              <a:rPr lang="en-CA" sz="2000" dirty="0"/>
              <a:t>Verify connectivity between two end devices.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2707" y="42091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Cisco IOS Command Reference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>
          <a:xfrm>
            <a:off x="515938" y="1277938"/>
            <a:ext cx="8401050" cy="5162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cs typeface="Arial" pitchFamily="34" charset="0"/>
              </a:rPr>
              <a:t>To navigate to </a:t>
            </a:r>
            <a:r>
              <a:rPr lang="en-US" sz="2000" dirty="0" smtClean="0">
                <a:cs typeface="Arial" pitchFamily="34" charset="0"/>
              </a:rPr>
              <a:t>Cisco’s </a:t>
            </a:r>
            <a:r>
              <a:rPr lang="en-US" sz="2000" i="1" dirty="0" smtClean="0">
                <a:cs typeface="Arial" pitchFamily="34" charset="0"/>
              </a:rPr>
              <a:t>IOS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i="1" dirty="0" smtClean="0">
                <a:cs typeface="Arial" pitchFamily="34" charset="0"/>
              </a:rPr>
              <a:t>Command </a:t>
            </a:r>
            <a:r>
              <a:rPr lang="en-US" sz="2000" i="1" dirty="0">
                <a:cs typeface="Arial" pitchFamily="34" charset="0"/>
              </a:rPr>
              <a:t>Reference </a:t>
            </a:r>
            <a:r>
              <a:rPr lang="en-US" sz="2000" dirty="0" smtClean="0">
                <a:cs typeface="Arial" pitchFamily="34" charset="0"/>
              </a:rPr>
              <a:t>to </a:t>
            </a:r>
            <a:r>
              <a:rPr lang="en-US" sz="2000" dirty="0">
                <a:cs typeface="Arial" pitchFamily="34" charset="0"/>
              </a:rPr>
              <a:t>find a </a:t>
            </a:r>
            <a:r>
              <a:rPr lang="en-US" sz="2000" dirty="0" smtClean="0">
                <a:cs typeface="Arial" pitchFamily="34" charset="0"/>
              </a:rPr>
              <a:t>command</a:t>
            </a:r>
            <a:r>
              <a:rPr lang="en-US" sz="2000" dirty="0">
                <a:cs typeface="Arial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cs typeface="Arial" pitchFamily="34" charset="0"/>
              </a:rPr>
              <a:t>Go to </a:t>
            </a:r>
            <a:r>
              <a:rPr lang="en-US" sz="2000" dirty="0" smtClean="0">
                <a:cs typeface="Arial" pitchFamily="34" charset="0"/>
                <a:hlinkClick r:id="rId3"/>
              </a:rPr>
              <a:t>http://www.cisco.com</a:t>
            </a:r>
            <a:r>
              <a:rPr lang="en-US" sz="2000" dirty="0" smtClean="0">
                <a:cs typeface="Arial" pitchFamily="34" charset="0"/>
              </a:rPr>
              <a:t>.</a:t>
            </a:r>
            <a:endParaRPr lang="en-US" sz="2000" dirty="0"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cs typeface="Arial" pitchFamily="34" charset="0"/>
              </a:rPr>
              <a:t>Click </a:t>
            </a:r>
            <a:r>
              <a:rPr lang="en-US" sz="2000" b="1" dirty="0">
                <a:cs typeface="Arial" pitchFamily="34" charset="0"/>
              </a:rPr>
              <a:t>Support</a:t>
            </a:r>
            <a:r>
              <a:rPr lang="en-US" sz="2000" dirty="0"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cs typeface="Arial" pitchFamily="34" charset="0"/>
              </a:rPr>
              <a:t>Click </a:t>
            </a:r>
            <a:r>
              <a:rPr lang="en-US" sz="2000" b="1" dirty="0">
                <a:cs typeface="Arial" pitchFamily="34" charset="0"/>
              </a:rPr>
              <a:t>Networking Software (IOS &amp; NX-OS)</a:t>
            </a:r>
            <a:r>
              <a:rPr lang="en-US" sz="2000" dirty="0"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cs typeface="Arial" pitchFamily="34" charset="0"/>
              </a:rPr>
              <a:t>Click </a:t>
            </a:r>
            <a:r>
              <a:rPr lang="en-US" sz="2000" b="1" dirty="0">
                <a:cs typeface="Arial" pitchFamily="34" charset="0"/>
              </a:rPr>
              <a:t>15.2M&amp;T</a:t>
            </a:r>
            <a:r>
              <a:rPr lang="en-US" sz="2000" dirty="0">
                <a:cs typeface="Arial" pitchFamily="34" charset="0"/>
              </a:rPr>
              <a:t> (for example).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cs typeface="Arial" pitchFamily="34" charset="0"/>
              </a:rPr>
              <a:t>Click </a:t>
            </a:r>
            <a:r>
              <a:rPr lang="en-US" sz="2000" b="1" dirty="0">
                <a:cs typeface="Arial" pitchFamily="34" charset="0"/>
              </a:rPr>
              <a:t>Reference Guides</a:t>
            </a:r>
            <a:r>
              <a:rPr lang="en-US" sz="2000" dirty="0"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cs typeface="Arial" pitchFamily="34" charset="0"/>
              </a:rPr>
              <a:t>Click </a:t>
            </a:r>
            <a:r>
              <a:rPr lang="en-US" sz="2000" b="1" dirty="0">
                <a:cs typeface="Arial" pitchFamily="34" charset="0"/>
              </a:rPr>
              <a:t>Command References</a:t>
            </a:r>
            <a:r>
              <a:rPr lang="en-US" sz="2000" dirty="0"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cs typeface="Arial" pitchFamily="34" charset="0"/>
              </a:rPr>
              <a:t>Click the particular technology that encompasses the command you </a:t>
            </a:r>
            <a:r>
              <a:rPr lang="en-US" sz="2000" dirty="0" smtClean="0">
                <a:cs typeface="Arial" pitchFamily="34" charset="0"/>
              </a:rPr>
              <a:t>reference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Click the link on the left that alphabetically matches the command you </a:t>
            </a:r>
            <a:r>
              <a:rPr lang="en-US" sz="2000" dirty="0" smtClean="0"/>
              <a:t>referencing.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Click the link for the command.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204" y="4333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Context-Sensitive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Help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271588"/>
            <a:ext cx="625316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26" y="1328477"/>
            <a:ext cx="7185220" cy="51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064" y="43928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Command Syntax Check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178" y="464457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Hot Keys and Shortcuts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>
          <a:xfrm>
            <a:off x="502331" y="1446893"/>
            <a:ext cx="7977187" cy="504825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Tab </a:t>
            </a:r>
            <a:r>
              <a:rPr lang="en-US" sz="2000" b="1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Completes the remainder of a partially typed command or </a:t>
            </a:r>
            <a:r>
              <a:rPr lang="en-US" sz="2000" dirty="0" smtClean="0"/>
              <a:t>keyword.</a:t>
            </a:r>
            <a:endParaRPr lang="en-US" sz="2000" dirty="0"/>
          </a:p>
          <a:p>
            <a:pPr>
              <a:defRPr/>
            </a:pPr>
            <a:r>
              <a:rPr lang="en-US" sz="2000" b="1" dirty="0" smtClean="0"/>
              <a:t>Ctrl</a:t>
            </a:r>
            <a:r>
              <a:rPr lang="en-US" sz="2000" dirty="0"/>
              <a:t>-</a:t>
            </a:r>
            <a:r>
              <a:rPr lang="en-US" sz="2000" b="1" dirty="0" smtClean="0"/>
              <a:t>R </a:t>
            </a:r>
            <a:r>
              <a:rPr lang="en-US" sz="2000" b="1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Redisplays a </a:t>
            </a:r>
            <a:r>
              <a:rPr lang="en-US" sz="2000" dirty="0" smtClean="0"/>
              <a:t>line.</a:t>
            </a:r>
          </a:p>
          <a:p>
            <a:pPr>
              <a:defRPr/>
            </a:pPr>
            <a:r>
              <a:rPr lang="en-US" sz="2000" b="1" dirty="0" smtClean="0"/>
              <a:t>Ctrl</a:t>
            </a:r>
            <a:r>
              <a:rPr lang="en-US" sz="2000" dirty="0"/>
              <a:t>-</a:t>
            </a:r>
            <a:r>
              <a:rPr lang="en-US" sz="2000" b="1" dirty="0" smtClean="0"/>
              <a:t>A – </a:t>
            </a:r>
            <a:r>
              <a:rPr lang="en-US" sz="2000" dirty="0" smtClean="0"/>
              <a:t>Moves to the beginning of the line.</a:t>
            </a:r>
            <a:endParaRPr lang="en-US" sz="2000" dirty="0"/>
          </a:p>
          <a:p>
            <a:pPr>
              <a:defRPr/>
            </a:pPr>
            <a:r>
              <a:rPr lang="en-US" sz="2000" b="1" dirty="0" smtClean="0"/>
              <a:t>Ctrl</a:t>
            </a:r>
            <a:r>
              <a:rPr lang="en-US" sz="2000" dirty="0"/>
              <a:t>-</a:t>
            </a:r>
            <a:r>
              <a:rPr lang="en-US" sz="2000" b="1" dirty="0" smtClean="0"/>
              <a:t>Z </a:t>
            </a:r>
            <a:r>
              <a:rPr lang="en-US" sz="2000" b="1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Exits </a:t>
            </a:r>
            <a:r>
              <a:rPr lang="en-US" sz="2000" dirty="0" smtClean="0"/>
              <a:t>the configuration </a:t>
            </a:r>
            <a:r>
              <a:rPr lang="en-US" sz="2000" dirty="0"/>
              <a:t>mode and returns to user </a:t>
            </a:r>
            <a:r>
              <a:rPr lang="en-US" sz="2000" dirty="0" smtClean="0"/>
              <a:t>EXEC.</a:t>
            </a:r>
            <a:endParaRPr lang="en-US" sz="2000" dirty="0"/>
          </a:p>
          <a:p>
            <a:pPr>
              <a:defRPr/>
            </a:pPr>
            <a:r>
              <a:rPr lang="en-US" sz="2000" b="1" dirty="0"/>
              <a:t>Down </a:t>
            </a:r>
            <a:r>
              <a:rPr lang="en-US" sz="2000" b="1" dirty="0" smtClean="0"/>
              <a:t>Arrow </a:t>
            </a:r>
            <a:r>
              <a:rPr lang="en-US" sz="2000" b="1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Allows the user to scroll forward through former </a:t>
            </a:r>
            <a:r>
              <a:rPr lang="en-US" sz="2000" dirty="0" smtClean="0"/>
              <a:t>commands.</a:t>
            </a:r>
            <a:endParaRPr lang="en-US" sz="2000" dirty="0"/>
          </a:p>
          <a:p>
            <a:pPr>
              <a:defRPr/>
            </a:pPr>
            <a:r>
              <a:rPr lang="en-US" sz="2000" b="1" dirty="0"/>
              <a:t>Up </a:t>
            </a:r>
            <a:r>
              <a:rPr lang="en-US" sz="2000" b="1" dirty="0" smtClean="0"/>
              <a:t>Arrow </a:t>
            </a:r>
            <a:r>
              <a:rPr lang="en-US" sz="2000" b="1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Allows the user to scroll backward through former </a:t>
            </a:r>
            <a:r>
              <a:rPr lang="en-US" sz="2000" dirty="0" smtClean="0"/>
              <a:t>commands.</a:t>
            </a:r>
            <a:endParaRPr lang="en-US" sz="2000" dirty="0"/>
          </a:p>
          <a:p>
            <a:pPr>
              <a:defRPr/>
            </a:pPr>
            <a:r>
              <a:rPr lang="en-US" sz="2000" b="1" dirty="0" smtClean="0"/>
              <a:t>Ctrl</a:t>
            </a:r>
            <a:r>
              <a:rPr lang="en-US" sz="2000" dirty="0" smtClean="0"/>
              <a:t>-</a:t>
            </a:r>
            <a:r>
              <a:rPr lang="en-US" sz="2000" b="1" dirty="0" smtClean="0"/>
              <a:t>shift</a:t>
            </a:r>
            <a:r>
              <a:rPr lang="en-US" sz="2000" dirty="0" smtClean="0"/>
              <a:t>-</a:t>
            </a:r>
            <a:r>
              <a:rPr lang="en-US" sz="2000" b="1" dirty="0" smtClean="0"/>
              <a:t>6 </a:t>
            </a:r>
            <a:r>
              <a:rPr lang="en-US" sz="2000" b="1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Allows the user to interrupt an IOS </a:t>
            </a:r>
            <a:r>
              <a:rPr lang="en-US" sz="2000" dirty="0" smtClean="0"/>
              <a:t>process such </a:t>
            </a:r>
            <a:r>
              <a:rPr lang="en-US" sz="2000" dirty="0"/>
              <a:t>as </a:t>
            </a:r>
            <a:r>
              <a:rPr lang="en-US" sz="2000" b="1" dirty="0" smtClean="0"/>
              <a:t>ping </a:t>
            </a:r>
            <a:r>
              <a:rPr lang="en-US" sz="2000" dirty="0" smtClean="0"/>
              <a:t>or</a:t>
            </a:r>
            <a:r>
              <a:rPr lang="en-US" sz="2000" dirty="0"/>
              <a:t> </a:t>
            </a:r>
            <a:r>
              <a:rPr lang="en-US" sz="2000" b="1" dirty="0" smtClean="0"/>
              <a:t>traceroute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endParaRPr lang="en-US" sz="2000" dirty="0"/>
          </a:p>
          <a:p>
            <a:pPr>
              <a:defRPr/>
            </a:pPr>
            <a:r>
              <a:rPr lang="en-US" sz="2000" b="1" dirty="0" smtClean="0"/>
              <a:t>Ctrl</a:t>
            </a:r>
            <a:r>
              <a:rPr lang="en-US" sz="2000" dirty="0"/>
              <a:t>-</a:t>
            </a:r>
            <a:r>
              <a:rPr lang="en-US" sz="2000" b="1" dirty="0" smtClean="0"/>
              <a:t>C </a:t>
            </a:r>
            <a:r>
              <a:rPr lang="en-US" sz="2000" b="1" dirty="0"/>
              <a:t>–</a:t>
            </a:r>
            <a:r>
              <a:rPr lang="en-US" sz="2000" dirty="0" smtClean="0"/>
              <a:t> Exits </a:t>
            </a:r>
            <a:r>
              <a:rPr lang="en-US" sz="2000" dirty="0"/>
              <a:t>the current </a:t>
            </a:r>
            <a:r>
              <a:rPr lang="en-US" sz="2000" dirty="0" smtClean="0"/>
              <a:t>configuration or aborts the current command.</a:t>
            </a:r>
            <a:endParaRPr lang="en-US" sz="2000" dirty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511" y="487271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IOS Examination Commands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89" y="1485125"/>
            <a:ext cx="6198469" cy="5075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4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The Command Structure</a:t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The show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version Command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94" y="1407886"/>
            <a:ext cx="5963954" cy="5246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2.2  Getting Basic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343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06" y="420914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Hostnames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Why the Switch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>
          <a:xfrm>
            <a:off x="583747" y="1473200"/>
            <a:ext cx="8051800" cy="45942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Arial" pitchFamily="34" charset="0"/>
              </a:rPr>
              <a:t>Let’s focus on: </a:t>
            </a:r>
            <a:endParaRPr lang="en-US" sz="2000" dirty="0"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 smtClean="0">
                <a:cs typeface="Arial" pitchFamily="34" charset="0"/>
              </a:rPr>
              <a:t>Creating a two </a:t>
            </a:r>
            <a:r>
              <a:rPr lang="en-US" sz="2000" dirty="0">
                <a:cs typeface="Arial" pitchFamily="34" charset="0"/>
              </a:rPr>
              <a:t>PC network connected via a </a:t>
            </a:r>
            <a:r>
              <a:rPr lang="en-US" sz="2000" dirty="0" smtClean="0">
                <a:cs typeface="Arial" pitchFamily="34" charset="0"/>
              </a:rPr>
              <a:t>switch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>
                <a:cs typeface="Arial" pitchFamily="34" charset="0"/>
              </a:rPr>
              <a:t>S</a:t>
            </a:r>
            <a:r>
              <a:rPr lang="en-US" sz="2000" dirty="0" smtClean="0">
                <a:cs typeface="Arial" pitchFamily="34" charset="0"/>
              </a:rPr>
              <a:t>etting </a:t>
            </a:r>
            <a:r>
              <a:rPr lang="en-US" sz="2000" dirty="0">
                <a:cs typeface="Arial" pitchFamily="34" charset="0"/>
              </a:rPr>
              <a:t>a name for the </a:t>
            </a:r>
            <a:r>
              <a:rPr lang="en-US" sz="2000" dirty="0" smtClean="0">
                <a:cs typeface="Arial" pitchFamily="34" charset="0"/>
              </a:rPr>
              <a:t>switch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>
                <a:cs typeface="Arial" pitchFamily="34" charset="0"/>
              </a:rPr>
              <a:t>L</a:t>
            </a:r>
            <a:r>
              <a:rPr lang="en-US" sz="2000" dirty="0" smtClean="0">
                <a:cs typeface="Arial" pitchFamily="34" charset="0"/>
              </a:rPr>
              <a:t>imiting </a:t>
            </a:r>
            <a:r>
              <a:rPr lang="en-US" sz="2000" dirty="0">
                <a:cs typeface="Arial" pitchFamily="34" charset="0"/>
              </a:rPr>
              <a:t>access to the device </a:t>
            </a:r>
            <a:r>
              <a:rPr lang="en-US" sz="2000" dirty="0" smtClean="0">
                <a:cs typeface="Arial" pitchFamily="34" charset="0"/>
              </a:rPr>
              <a:t>configuration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>
                <a:cs typeface="Arial" pitchFamily="34" charset="0"/>
              </a:rPr>
              <a:t>C</a:t>
            </a:r>
            <a:r>
              <a:rPr lang="en-US" sz="2000" dirty="0" smtClean="0">
                <a:cs typeface="Arial" pitchFamily="34" charset="0"/>
              </a:rPr>
              <a:t>onfiguring </a:t>
            </a:r>
            <a:r>
              <a:rPr lang="en-US" sz="2000" dirty="0">
                <a:cs typeface="Arial" pitchFamily="34" charset="0"/>
              </a:rPr>
              <a:t>banner </a:t>
            </a:r>
            <a:r>
              <a:rPr lang="en-US" sz="2000" dirty="0" smtClean="0">
                <a:cs typeface="Arial" pitchFamily="34" charset="0"/>
              </a:rPr>
              <a:t>messages 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>
                <a:cs typeface="Arial" pitchFamily="34" charset="0"/>
              </a:rPr>
              <a:t>S</a:t>
            </a:r>
            <a:r>
              <a:rPr lang="en-US" sz="2000" dirty="0" smtClean="0">
                <a:cs typeface="Arial" pitchFamily="34" charset="0"/>
              </a:rPr>
              <a:t>aving </a:t>
            </a:r>
            <a:r>
              <a:rPr lang="en-US" sz="2000" dirty="0">
                <a:cs typeface="Arial" pitchFamily="34" charset="0"/>
              </a:rPr>
              <a:t>the </a:t>
            </a:r>
            <a:r>
              <a:rPr lang="en-US" sz="2000" dirty="0" smtClean="0">
                <a:cs typeface="Arial" pitchFamily="34" charset="0"/>
              </a:rPr>
              <a:t>configuration</a:t>
            </a:r>
            <a:endParaRPr lang="en-US" altLang="ja-JP" sz="2000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2" y="3860800"/>
            <a:ext cx="5439228" cy="241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5"/>
          <a:stretch>
            <a:fillRect/>
          </a:stretch>
        </p:blipFill>
        <p:spPr bwMode="auto">
          <a:xfrm>
            <a:off x="3919538" y="4064000"/>
            <a:ext cx="44259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93" y="464457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Hostnames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Device Names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451985" y="1400175"/>
            <a:ext cx="7821612" cy="30845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cs typeface="Arial" pitchFamily="34" charset="0"/>
              </a:rPr>
              <a:t>Some guidelines for naming </a:t>
            </a:r>
            <a:r>
              <a:rPr lang="en-US" sz="2000" dirty="0" smtClean="0">
                <a:cs typeface="Arial" pitchFamily="34" charset="0"/>
              </a:rPr>
              <a:t>conventions:</a:t>
            </a: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Start </a:t>
            </a:r>
            <a:r>
              <a:rPr lang="en-US" sz="2000" dirty="0">
                <a:cs typeface="Arial" pitchFamily="34" charset="0"/>
              </a:rPr>
              <a:t>with a letter</a:t>
            </a: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Contains </a:t>
            </a:r>
            <a:r>
              <a:rPr lang="en-US" sz="2000" dirty="0">
                <a:cs typeface="Arial" pitchFamily="34" charset="0"/>
              </a:rPr>
              <a:t>no spaces</a:t>
            </a: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Ends </a:t>
            </a:r>
            <a:r>
              <a:rPr lang="en-US" sz="2000" dirty="0">
                <a:cs typeface="Arial" pitchFamily="34" charset="0"/>
              </a:rPr>
              <a:t>with a letter or digit</a:t>
            </a: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Uses </a:t>
            </a:r>
            <a:r>
              <a:rPr lang="en-US" sz="2000" dirty="0">
                <a:cs typeface="Arial" pitchFamily="34" charset="0"/>
              </a:rPr>
              <a:t>only letters, digits, and dashes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Be less than 64 characters in length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1770063" y="4487863"/>
            <a:ext cx="2671762" cy="1089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/>
              <a:t>Without </a:t>
            </a:r>
            <a:r>
              <a:rPr lang="en-US" sz="1800" dirty="0" smtClean="0"/>
              <a:t>names, network </a:t>
            </a:r>
            <a:r>
              <a:rPr lang="en-US" sz="1800" dirty="0"/>
              <a:t>devices are difficult to identify for configuration purposes.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778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Hostnames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Configuring Device Names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8" t="21855" r="4708" b="-4055"/>
          <a:stretch/>
        </p:blipFill>
        <p:spPr bwMode="auto">
          <a:xfrm>
            <a:off x="3326267" y="1712685"/>
            <a:ext cx="4932362" cy="38247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544513" y="2459038"/>
            <a:ext cx="2549525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75000"/>
              </a:lnSpc>
            </a:pPr>
            <a:r>
              <a:rPr lang="en-US" sz="2000" dirty="0">
                <a:cs typeface="Arial" charset="0"/>
              </a:rPr>
              <a:t>Hostnames allow devices to be identified by network administrators over a network or the Internet.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468" y="452769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1186" y="1642731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2.0 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2.1  IOS Bootcamp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2.2  Getting Basic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2.3  Addressing Schemes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2.4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877" y="464911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Hostnames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Hostnames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7" y="1930399"/>
            <a:ext cx="8435876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79199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Limiting Access to Device Configurations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Securing Device Access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471488" y="1587500"/>
            <a:ext cx="807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/>
              <a:t>These are device access passwords:</a:t>
            </a: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 smtClean="0"/>
              <a:t>enable </a:t>
            </a:r>
            <a:r>
              <a:rPr lang="en-US" sz="2000" b="1" dirty="0"/>
              <a:t>password</a:t>
            </a:r>
            <a:r>
              <a:rPr lang="en-US" sz="2000" dirty="0"/>
              <a:t> </a:t>
            </a:r>
            <a:r>
              <a:rPr lang="en-US" sz="2000" dirty="0" smtClean="0"/>
              <a:t>– </a:t>
            </a:r>
            <a:r>
              <a:rPr lang="en-US" sz="2000" dirty="0"/>
              <a:t>Limits access to the privileged EXEC </a:t>
            </a:r>
            <a:r>
              <a:rPr lang="en-US" sz="2000" dirty="0" smtClean="0"/>
              <a:t>mode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/>
              <a:t>e</a:t>
            </a:r>
            <a:r>
              <a:rPr lang="en-US" sz="2000" b="1" dirty="0" smtClean="0"/>
              <a:t>nable </a:t>
            </a:r>
            <a:r>
              <a:rPr lang="en-US" sz="2000" b="1" dirty="0"/>
              <a:t>secret</a:t>
            </a:r>
            <a:r>
              <a:rPr lang="en-US" sz="2000" dirty="0"/>
              <a:t>  – </a:t>
            </a:r>
            <a:r>
              <a:rPr lang="en-US" sz="2000" dirty="0" smtClean="0"/>
              <a:t>Encrypted, limits </a:t>
            </a:r>
            <a:r>
              <a:rPr lang="en-US" sz="2000" dirty="0"/>
              <a:t>access to the privileged EXEC </a:t>
            </a:r>
            <a:r>
              <a:rPr lang="en-US" sz="2000" dirty="0" smtClean="0"/>
              <a:t>mode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 smtClean="0"/>
              <a:t>console </a:t>
            </a:r>
            <a:r>
              <a:rPr lang="en-US" sz="2000" b="1" dirty="0"/>
              <a:t>password</a:t>
            </a:r>
            <a:r>
              <a:rPr lang="en-US" sz="2000" dirty="0"/>
              <a:t>  – Limits device access using the console </a:t>
            </a:r>
            <a:r>
              <a:rPr lang="en-US" sz="2000" dirty="0" smtClean="0"/>
              <a:t>connection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b="1" dirty="0"/>
              <a:t>VTY </a:t>
            </a:r>
            <a:r>
              <a:rPr lang="en-US" sz="2000" b="1" dirty="0" smtClean="0"/>
              <a:t>password</a:t>
            </a:r>
            <a:r>
              <a:rPr lang="en-US" sz="2000" dirty="0" smtClean="0"/>
              <a:t> </a:t>
            </a:r>
            <a:r>
              <a:rPr lang="en-US" sz="2000" dirty="0"/>
              <a:t>– Limits device access over Telnet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587375" y="5983288"/>
            <a:ext cx="751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/>
              <a:t>Note</a:t>
            </a:r>
            <a:r>
              <a:rPr lang="en-US" sz="2000" dirty="0"/>
              <a:t>: In most of the labs in this course, we will be using simple passwords such as </a:t>
            </a:r>
            <a:r>
              <a:rPr lang="en-US" sz="2000" b="1" dirty="0"/>
              <a:t>cisco</a:t>
            </a:r>
            <a:r>
              <a:rPr lang="en-US" sz="2000" dirty="0"/>
              <a:t> or </a:t>
            </a:r>
            <a:r>
              <a:rPr lang="en-US" sz="2000" b="1" dirty="0"/>
              <a:t>class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" y="493713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Limiting Access to Device Configurations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Securing Privileged EXEC Access Mode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idx="1"/>
          </p:nvPr>
        </p:nvSpPr>
        <p:spPr>
          <a:xfrm>
            <a:off x="428263" y="1752600"/>
            <a:ext cx="8004537" cy="13716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Use the 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 secret </a:t>
            </a:r>
            <a:r>
              <a:rPr lang="en-US" sz="2000" dirty="0" smtClean="0">
                <a:cs typeface="Arial" charset="0"/>
              </a:rPr>
              <a:t>command, not the older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 password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cs typeface="Arial" charset="0"/>
              </a:rPr>
              <a:t>command.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 secret</a:t>
            </a:r>
            <a:r>
              <a:rPr lang="en-US" sz="2000" dirty="0" smtClean="0">
                <a:cs typeface="Arial" charset="0"/>
              </a:rPr>
              <a:t> command provides greater security because the password is encrypted.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06713"/>
            <a:ext cx="6858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68425"/>
            <a:ext cx="62658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215" y="4286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Limiting Access to Device Configurations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Securing User EXEC Access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94" y="3956050"/>
            <a:ext cx="7837935" cy="2363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Console port must be </a:t>
            </a:r>
            <a:r>
              <a:rPr lang="en-US" sz="2000" dirty="0" smtClean="0">
                <a:latin typeface="+mn-lt"/>
              </a:rPr>
              <a:t>secured; it reduces </a:t>
            </a:r>
            <a:r>
              <a:rPr lang="en-US" sz="2000" dirty="0">
                <a:latin typeface="+mn-lt"/>
              </a:rPr>
              <a:t>the chance of unauthorized personnel physically plugging a cable into the device and gaining device </a:t>
            </a:r>
            <a:r>
              <a:rPr lang="en-US" sz="2000" dirty="0" smtClean="0">
                <a:latin typeface="+mn-lt"/>
              </a:rPr>
              <a:t>access.</a:t>
            </a:r>
            <a:endParaRPr lang="en-US" sz="2000" dirty="0">
              <a:latin typeface="+mn-lt"/>
            </a:endParaRPr>
          </a:p>
          <a:p>
            <a:pPr algn="l">
              <a:defRPr/>
            </a:pPr>
            <a:endParaRPr lang="en-US" sz="2000" dirty="0">
              <a:latin typeface="+mn-lt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n-lt"/>
              </a:rPr>
              <a:t>VTY lines </a:t>
            </a:r>
            <a:r>
              <a:rPr lang="en-US" sz="2000" dirty="0">
                <a:latin typeface="+mn-lt"/>
              </a:rPr>
              <a:t>allow access to a Cisco device via </a:t>
            </a:r>
            <a:r>
              <a:rPr lang="en-US" sz="2000" dirty="0" smtClean="0">
                <a:latin typeface="+mn-lt"/>
              </a:rPr>
              <a:t>Telnet. The number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VTY lines </a:t>
            </a:r>
            <a:r>
              <a:rPr lang="en-US" sz="2000" dirty="0">
                <a:latin typeface="+mn-lt"/>
              </a:rPr>
              <a:t>supported varies with the type of device and the IOS </a:t>
            </a:r>
            <a:r>
              <a:rPr lang="en-US" sz="2000" dirty="0" smtClean="0">
                <a:latin typeface="+mn-lt"/>
              </a:rPr>
              <a:t>version.</a:t>
            </a:r>
            <a:endParaRPr lang="en-US" sz="2000" dirty="0">
              <a:latin typeface="+mn-lt"/>
            </a:endParaRP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672" y="5413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Limiting Access to Device Configurations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Encrypting Password Display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538"/>
            <a:ext cx="689451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6634163" y="1517650"/>
            <a:ext cx="2365375" cy="53403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>
                <a:cs typeface="Arial" pitchFamily="34" charset="0"/>
              </a:rPr>
              <a:t>service password-encryption</a:t>
            </a:r>
            <a:endParaRPr lang="en-US" sz="1800" dirty="0"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sz="1800" dirty="0" smtClean="0"/>
              <a:t>Prevents </a:t>
            </a:r>
            <a:r>
              <a:rPr lang="en-US" sz="1800" dirty="0"/>
              <a:t>passwords from showing up as plain text when viewing the configuration </a:t>
            </a:r>
            <a:r>
              <a:rPr lang="en-US" sz="1800" b="1" dirty="0"/>
              <a:t> 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1800" dirty="0" smtClean="0"/>
              <a:t>Keeps </a:t>
            </a:r>
            <a:r>
              <a:rPr lang="en-US" sz="1800" dirty="0"/>
              <a:t>unauthorized individuals from viewing passwords in the configuration file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1800" dirty="0" smtClean="0"/>
              <a:t>Once </a:t>
            </a:r>
            <a:r>
              <a:rPr lang="en-US" sz="1800" dirty="0"/>
              <a:t>applied, removing the encryption service does not reverse the encryption</a:t>
            </a:r>
            <a:endParaRPr lang="en-US" altLang="ja-JP" sz="18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898" y="421142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Limiting Access to Device Configurations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Banner Messages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idx="1"/>
          </p:nvPr>
        </p:nvSpPr>
        <p:spPr>
          <a:xfrm>
            <a:off x="406400" y="1569809"/>
            <a:ext cx="2598738" cy="5122863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Important part of the legal process in the event that someone is prosecuted for breaking into a device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>
                <a:cs typeface="Arial" charset="0"/>
              </a:rPr>
              <a:t>W</a:t>
            </a:r>
            <a:r>
              <a:rPr lang="en-US" sz="2000" dirty="0" smtClean="0">
                <a:cs typeface="Arial" charset="0"/>
              </a:rPr>
              <a:t>ording that implies that a login is "welcome" or "invited" is not appropriate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>
                <a:cs typeface="Arial" charset="0"/>
              </a:rPr>
              <a:t>O</a:t>
            </a:r>
            <a:r>
              <a:rPr lang="en-US" sz="2000" dirty="0" smtClean="0">
                <a:cs typeface="Arial" charset="0"/>
              </a:rPr>
              <a:t>ften used for legal notification because it is displayed to all connected terminals</a:t>
            </a:r>
          </a:p>
          <a:p>
            <a:pPr eaLnBrk="1" hangingPunct="1">
              <a:lnSpc>
                <a:spcPct val="75000"/>
              </a:lnSpc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94" y="1549397"/>
            <a:ext cx="55245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Saving Configurations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Configuration Files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idx="1"/>
          </p:nvPr>
        </p:nvSpPr>
        <p:spPr>
          <a:xfrm>
            <a:off x="5347505" y="812353"/>
            <a:ext cx="3607584" cy="5232400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Switch# 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reload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65138" lvl="1" indent="-22225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System configuration has been modified. Save? [yes/no]: 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65138" lvl="1" indent="-7938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Proceed with reload? [confirm]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 smtClean="0">
                <a:cs typeface="Arial" pitchFamily="34" charset="0"/>
              </a:rPr>
              <a:t>Startup </a:t>
            </a:r>
            <a:r>
              <a:rPr lang="en-US" sz="2000" dirty="0">
                <a:cs typeface="Arial" pitchFamily="34" charset="0"/>
              </a:rPr>
              <a:t>configuration is removed by using the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erase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startup-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8137" lvl="1" indent="0" eaLnBrk="1" hangingPunct="1">
              <a:lnSpc>
                <a:spcPct val="75000"/>
              </a:lnSpc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Switch# 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erase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startup-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On a </a:t>
            </a:r>
            <a:r>
              <a:rPr lang="en-US" sz="2000" dirty="0" smtClean="0">
                <a:cs typeface="Arial" pitchFamily="34" charset="0"/>
              </a:rPr>
              <a:t>switch, </a:t>
            </a:r>
            <a:r>
              <a:rPr lang="en-US" sz="2000" dirty="0">
                <a:cs typeface="Arial" pitchFamily="34" charset="0"/>
              </a:rPr>
              <a:t>you must also issue </a:t>
            </a:r>
            <a:r>
              <a:rPr lang="en-US" sz="2000" dirty="0" smtClean="0">
                <a:cs typeface="Arial" pitchFamily="34" charset="0"/>
              </a:rPr>
              <a:t>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vlan.dat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# 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delete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vlan.dat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1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Delete filename [vlan.dat]?</a:t>
            </a:r>
          </a:p>
          <a:p>
            <a:pPr marL="465138" lvl="1" indent="-7938"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Delete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flash:vlan.dat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? [confirm]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9" y="1404938"/>
            <a:ext cx="52101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35882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Saving Configurations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Capturing Text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20157"/>
            <a:ext cx="4327363" cy="409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20157"/>
            <a:ext cx="41814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2.3 Addressing Schemes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76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189038"/>
            <a:ext cx="49180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03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Ports and 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IP Addressing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of Devices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idx="1"/>
          </p:nvPr>
        </p:nvSpPr>
        <p:spPr>
          <a:xfrm>
            <a:off x="437924" y="1449388"/>
            <a:ext cx="3205162" cy="51530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cs typeface="Arial" charset="0"/>
              </a:rPr>
              <a:t>Each end device on a network must be configured with an IP address.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Structure of an IPv4 address is called </a:t>
            </a:r>
            <a:r>
              <a:rPr lang="en-US" sz="2000" i="1" dirty="0" smtClean="0"/>
              <a:t>dotted decimal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IP address displayed in decimal notation, with four decimal numbers between 0 and 255.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With the IP address, a subnet mask is also necessary.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IP addresses can be assigned to both physical ports and virtual interfaces.</a:t>
            </a: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2.1  IOS </a:t>
            </a:r>
            <a:r>
              <a:rPr lang="en-US" sz="2400" dirty="0" err="1"/>
              <a:t>Bootcamp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200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435882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Ports and 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Interfaces and Ports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idx="1"/>
          </p:nvPr>
        </p:nvSpPr>
        <p:spPr>
          <a:xfrm>
            <a:off x="507092" y="1378857"/>
            <a:ext cx="8216900" cy="5007656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Network communications depend on end user device interfaces, networking device interfaces, and the cables that connect them.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Types of network media include twisted-pair copper cables, fiber-optic cables, coaxial cables, or wireless.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Different types of network media have different features and benefits.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Ethernet is the most common local area network (LAN) technology.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Ethernet ports are found on end user devices, switch devices, and other networking devices.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Cisco IOS switches have physical ports for devices to connect to, but also have one or more switch virtual interfaces (</a:t>
            </a:r>
            <a:r>
              <a:rPr lang="en-US" sz="2000" dirty="0" err="1" smtClean="0"/>
              <a:t>SVIs</a:t>
            </a:r>
            <a:r>
              <a:rPr lang="en-US" sz="2000" dirty="0" smtClean="0"/>
              <a:t>; no physical hardware on the device associated with it; created in software).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SVI provides a means to remotely manage a switch over a network.</a:t>
            </a:r>
          </a:p>
          <a:p>
            <a:pPr eaLnBrk="1" hangingPunct="1">
              <a:lnSpc>
                <a:spcPct val="75000"/>
              </a:lnSpc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133975"/>
            <a:ext cx="201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295900"/>
            <a:ext cx="1716088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5243513"/>
            <a:ext cx="17272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392113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Configuring a Switch Virtual Interface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idx="1"/>
          </p:nvPr>
        </p:nvSpPr>
        <p:spPr>
          <a:xfrm>
            <a:off x="496208" y="1727200"/>
            <a:ext cx="8183336" cy="3744685"/>
          </a:xfrm>
        </p:spPr>
        <p:txBody>
          <a:bodyPr/>
          <a:lstStyle/>
          <a:p>
            <a:r>
              <a:rPr lang="en-US" sz="2000" b="1" dirty="0" smtClean="0">
                <a:cs typeface="Arial" charset="0"/>
              </a:rPr>
              <a:t>IP address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/>
              <a:t>–</a:t>
            </a:r>
            <a:r>
              <a:rPr lang="en-US" sz="2000" dirty="0" smtClean="0">
                <a:cs typeface="Arial" charset="0"/>
              </a:rPr>
              <a:t> Together with subnet mask, uniquely identifies end device on internetwork.</a:t>
            </a:r>
          </a:p>
          <a:p>
            <a:r>
              <a:rPr lang="en-US" sz="2000" b="1" dirty="0" smtClean="0">
                <a:cs typeface="Arial" charset="0"/>
              </a:rPr>
              <a:t>Subnet mask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/>
              <a:t>–</a:t>
            </a:r>
            <a:r>
              <a:rPr lang="en-US" sz="2000" dirty="0" smtClean="0">
                <a:cs typeface="Arial" charset="0"/>
              </a:rPr>
              <a:t> Determines which part of a larger network is used by an IP address.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 VLAN 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– </a:t>
            </a:r>
            <a:r>
              <a:rPr lang="en-US" sz="2000" dirty="0" smtClean="0"/>
              <a:t>Available in interface configuration mode, 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 address 192.168.10.2 255.255.255.0</a:t>
            </a:r>
            <a:r>
              <a:rPr lang="en-US" sz="2000" dirty="0" smtClean="0"/>
              <a:t>  – Configures the IP address and subnet mask for the switch. </a:t>
            </a:r>
          </a:p>
          <a:p>
            <a:r>
              <a:rPr lang="en-US" sz="2000" b="1" dirty="0" smtClean="0"/>
              <a:t>no shutdown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Administratively enables the interface.</a:t>
            </a:r>
          </a:p>
          <a:p>
            <a:r>
              <a:rPr lang="en-US" sz="2000" dirty="0" smtClean="0"/>
              <a:t>Switch</a:t>
            </a:r>
            <a:r>
              <a:rPr lang="en-US" sz="2000" b="1" dirty="0" smtClean="0"/>
              <a:t> </a:t>
            </a:r>
            <a:r>
              <a:rPr lang="en-US" sz="2000" dirty="0" smtClean="0"/>
              <a:t>still needs to have physical ports configured and VTY lines to enable remote management.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392113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Configuring a Switch Virtual Interface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"/>
          <a:stretch/>
        </p:blipFill>
        <p:spPr bwMode="auto">
          <a:xfrm>
            <a:off x="261252" y="1567542"/>
            <a:ext cx="8633526" cy="32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194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435883"/>
            <a:ext cx="8145462" cy="72231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Manual IP Address Configuration for End Devices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1" y="1641701"/>
            <a:ext cx="5638800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64004"/>
            <a:ext cx="8145463" cy="72231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Automatic IP Address Configuration for End Devices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84" y="1637392"/>
            <a:ext cx="5891734" cy="4748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635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Addressing Devices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IP Address Conflicts</a:t>
            </a:r>
          </a:p>
        </p:txBody>
      </p:sp>
      <p:pic>
        <p:nvPicPr>
          <p:cNvPr id="49155" name="Picture 5" descr="C:\AriesWork\Content\NetworkBasics\Chapter 2\Graphics\23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23" y="2525713"/>
            <a:ext cx="75072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53" y="450397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Connectivity</a:t>
            </a:r>
            <a:br>
              <a:rPr lang="en-US" sz="1800" dirty="0" smtClean="0"/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Test the Loopback Address on an End Device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06550"/>
            <a:ext cx="6040437" cy="50403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28" y="53340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Connectivity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Testing the Interface Assignment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9" y="1592942"/>
            <a:ext cx="6369729" cy="485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377" y="47942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Connectivity</a:t>
            </a:r>
            <a:br>
              <a:rPr lang="en-US" sz="1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Testing End-to-End Connectivity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/>
          <a:stretch/>
        </p:blipFill>
        <p:spPr bwMode="auto">
          <a:xfrm>
            <a:off x="1480458" y="1589295"/>
            <a:ext cx="6429827" cy="46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93940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Configuring a Network Operating System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Chapter 2 Summary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idx="1"/>
          </p:nvPr>
        </p:nvSpPr>
        <p:spPr>
          <a:xfrm>
            <a:off x="495300" y="1458913"/>
            <a:ext cx="8216900" cy="51530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Cisco </a:t>
            </a:r>
            <a:r>
              <a:rPr lang="en-US" sz="2000" dirty="0" smtClean="0"/>
              <a:t>IOS: </a:t>
            </a:r>
            <a:endParaRPr lang="en-US" dirty="0" smtClean="0"/>
          </a:p>
          <a:p>
            <a:pPr marL="404813" indent="-346075"/>
            <a:r>
              <a:rPr lang="en-US" sz="2000" dirty="0" smtClean="0"/>
              <a:t>The </a:t>
            </a:r>
            <a:r>
              <a:rPr lang="en-US" sz="2000" dirty="0"/>
              <a:t>technician can enter commands to configure, or program, the device to perform various networking functions. </a:t>
            </a:r>
            <a:endParaRPr lang="en-US" sz="2000" dirty="0" smtClean="0"/>
          </a:p>
          <a:p>
            <a:pPr marL="404813" indent="-346075"/>
            <a:r>
              <a:rPr lang="en-US" sz="2000" dirty="0" smtClean="0"/>
              <a:t>Services are </a:t>
            </a:r>
            <a:r>
              <a:rPr lang="en-US" sz="2000" dirty="0"/>
              <a:t>generally accessed using a command-line interface (CLI), which is accessed by either the console port, the AUX port, or through telnet or SSH. </a:t>
            </a:r>
            <a:endParaRPr lang="en-US" sz="2000" dirty="0" smtClean="0"/>
          </a:p>
          <a:p>
            <a:pPr marL="404813" indent="-346075"/>
            <a:r>
              <a:rPr lang="en-US" sz="2000" dirty="0" smtClean="0"/>
              <a:t>Once </a:t>
            </a:r>
            <a:r>
              <a:rPr lang="en-US" sz="2000" dirty="0"/>
              <a:t>connected to the CLI, network technicians can make configuration changes to Cisco IOS devices. </a:t>
            </a:r>
          </a:p>
          <a:p>
            <a:pPr marL="404813" indent="-346075"/>
            <a:r>
              <a:rPr lang="en-US" sz="2000" dirty="0" smtClean="0"/>
              <a:t>Cisco </a:t>
            </a:r>
            <a:r>
              <a:rPr lang="en-US" sz="2000" dirty="0"/>
              <a:t>IOS is designed as a modal operating system, which means a network technician must navigate through various hierarchical modes of the IOS. </a:t>
            </a:r>
            <a:endParaRPr lang="en-US" sz="2000" dirty="0" smtClean="0"/>
          </a:p>
          <a:p>
            <a:pPr marL="404813" indent="-346075"/>
            <a:r>
              <a:rPr lang="en-US" sz="2000" dirty="0" smtClean="0"/>
              <a:t>Cisco </a:t>
            </a:r>
            <a:r>
              <a:rPr lang="en-US" sz="2000" dirty="0"/>
              <a:t>IOS routers and switches support a similar modal operating system, support similar command structures, and support many of the same commands. In addition, both devices have identical initial configuration steps when implementing them in a network.</a:t>
            </a:r>
          </a:p>
        </p:txBody>
      </p:sp>
    </p:spTree>
    <p:extLst>
      <p:ext uri="{BB962C8B-B14F-4D97-AF65-F5344CB8AC3E}">
        <p14:creationId xmlns:p14="http://schemas.microsoft.com/office/powerpoint/2010/main" val="25546175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07" y="478477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Operating Systems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94397" y="1552575"/>
            <a:ext cx="8204200" cy="5000625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All networking equipment dependent on operating systems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/>
              <a:t>The operating system on home routers is usually called </a:t>
            </a:r>
            <a:r>
              <a:rPr lang="en-US" sz="2000" dirty="0" smtClean="0"/>
              <a:t>firmware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Cisco IOS</a:t>
            </a:r>
            <a:r>
              <a:rPr lang="en-US" altLang="ja-JP" sz="2000" dirty="0"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000" b="1" dirty="0" smtClean="0">
                <a:ea typeface="ＭＳ Ｐゴシック" charset="-128"/>
                <a:cs typeface="Arial" pitchFamily="34" charset="0"/>
              </a:rPr>
              <a:t>– </a:t>
            </a: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Collection of  network operating systems used on Cisco devices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>
              <a:ea typeface="ＭＳ Ｐゴシック" charset="-128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21" y="3171744"/>
            <a:ext cx="6744820" cy="29971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282" y="493939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Configuring a Network Operating System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Chapter 2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Summary (cont.)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387600"/>
            <a:ext cx="779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434" y="435882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Configuring a Network Operating System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Chapter 2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Summary (cont.)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60739"/>
            <a:ext cx="7373938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56323" name="Picture 3" descr="CNA_largo-on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29" y="46811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Operating Systems (cont.)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/>
          <a:stretch/>
        </p:blipFill>
        <p:spPr bwMode="auto">
          <a:xfrm>
            <a:off x="377825" y="1431817"/>
            <a:ext cx="4992688" cy="4179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/>
          <a:stretch/>
        </p:blipFill>
        <p:spPr bwMode="auto">
          <a:xfrm>
            <a:off x="3233738" y="6145481"/>
            <a:ext cx="5630862" cy="49979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8"/>
          <a:stretch/>
        </p:blipFill>
        <p:spPr bwMode="auto">
          <a:xfrm>
            <a:off x="2435225" y="5474525"/>
            <a:ext cx="5591175" cy="602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860" y="4968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Purpose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of OS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430306" y="1654629"/>
            <a:ext cx="8312057" cy="4847117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PC operating systems (Windows 8 and OS X) perform technical functions that enable: 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Use of a mouse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View output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Enter text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Switch or router IOS provides options to: 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Configure interfaces</a:t>
            </a:r>
          </a:p>
          <a:p>
            <a:pPr marL="800100" lvl="1" indent="-342900" eaLnBrk="1" hangingPunct="1">
              <a:lnSpc>
                <a:spcPct val="75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Enable routing and switching functions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All networking </a:t>
            </a:r>
            <a:r>
              <a:rPr lang="en-US" sz="2000" dirty="0" smtClean="0">
                <a:cs typeface="Arial" pitchFamily="34" charset="0"/>
              </a:rPr>
              <a:t>devices </a:t>
            </a:r>
            <a:r>
              <a:rPr lang="en-US" sz="2000" dirty="0">
                <a:cs typeface="Arial" pitchFamily="34" charset="0"/>
              </a:rPr>
              <a:t>come with a default </a:t>
            </a:r>
            <a:r>
              <a:rPr lang="en-US" sz="2000" dirty="0" smtClean="0">
                <a:cs typeface="Arial" pitchFamily="34" charset="0"/>
              </a:rPr>
              <a:t>IOS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 smtClean="0">
                <a:cs typeface="Arial" pitchFamily="34" charset="0"/>
              </a:rPr>
              <a:t>Possible </a:t>
            </a:r>
            <a:r>
              <a:rPr lang="en-US" sz="2000" dirty="0">
                <a:cs typeface="Arial" pitchFamily="34" charset="0"/>
              </a:rPr>
              <a:t>to upgrade the IOS version or feature </a:t>
            </a:r>
            <a:r>
              <a:rPr lang="en-US" sz="2000" dirty="0" smtClean="0">
                <a:cs typeface="Arial" pitchFamily="34" charset="0"/>
              </a:rPr>
              <a:t>set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2000" dirty="0"/>
              <a:t>In this course, </a:t>
            </a:r>
            <a:r>
              <a:rPr lang="en-US" sz="2000" dirty="0" smtClean="0"/>
              <a:t>primary focus is Cisco </a:t>
            </a:r>
            <a:r>
              <a:rPr lang="en-US" sz="2000" dirty="0"/>
              <a:t>IOS Release 15.x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6555" y="428852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Location of the Cisco IOS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449943" y="1480457"/>
            <a:ext cx="8320542" cy="4898118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altLang="ja-JP" dirty="0" smtClean="0">
                <a:ea typeface="ＭＳ Ｐゴシック" charset="-128"/>
                <a:cs typeface="Arial" pitchFamily="34" charset="0"/>
              </a:rPr>
              <a:t>Cisco IOS stored in </a:t>
            </a:r>
            <a:r>
              <a:rPr lang="en-US" altLang="ja-JP" b="1" dirty="0" smtClean="0">
                <a:ea typeface="ＭＳ Ｐゴシック" charset="-128"/>
                <a:cs typeface="Arial" pitchFamily="34" charset="0"/>
              </a:rPr>
              <a:t>Flash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Non-volatile storage, not lost when power is lost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Can be changed or overwritten as needed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Can be used to store multiple versions of IOS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IOS copied from flash to volatile RAM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ja-JP" sz="2000" dirty="0" smtClean="0">
                <a:ea typeface="ＭＳ Ｐゴシック" charset="-128"/>
                <a:cs typeface="Arial" pitchFamily="34" charset="0"/>
              </a:rPr>
              <a:t>Quantity of flash and RAM memory determines IOS that can be used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charset="-128"/>
              <a:cs typeface="Arial" pitchFamily="34" charset="0"/>
            </a:endParaRPr>
          </a:p>
        </p:txBody>
      </p:sp>
      <p:pic>
        <p:nvPicPr>
          <p:cNvPr id="12292" name="Picture 5" descr="C:\AriesWork\Content\NetworkBasics\Chapter 2\Graphics\Location of Cisco 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4" y="4030662"/>
            <a:ext cx="3070225" cy="245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7924" y="454932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Cisco IOS</a:t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Functions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478971" y="1436688"/>
            <a:ext cx="7997372" cy="5937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These are the major functions performed or enabled by Cisco routers and switches.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030413"/>
            <a:ext cx="5322888" cy="47545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18900</TotalTime>
  <Pages>28</Pages>
  <Words>2482</Words>
  <Application>Microsoft Office PowerPoint</Application>
  <PresentationFormat>On-screen Show (4:3)</PresentationFormat>
  <Paragraphs>439</Paragraphs>
  <Slides>52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PPT-TMPLT-WHT_C</vt:lpstr>
      <vt:lpstr>NetAcad-4F_PPT-WHT_060408</vt:lpstr>
      <vt:lpstr>Chapter 2: Configuring a Network Operating System</vt:lpstr>
      <vt:lpstr>Chapter 2 - Objectives</vt:lpstr>
      <vt:lpstr>Chapter 2</vt:lpstr>
      <vt:lpstr>2.1  IOS Bootcamp</vt:lpstr>
      <vt:lpstr>Cisco IOS Operating Systems</vt:lpstr>
      <vt:lpstr>Cisco IOS Operating Systems (cont.)</vt:lpstr>
      <vt:lpstr>Cisco IOS Purpose of OS</vt:lpstr>
      <vt:lpstr>Cisco IOS Location of the Cisco IOS</vt:lpstr>
      <vt:lpstr>Cisco IOS IOS Functions</vt:lpstr>
      <vt:lpstr>Accessing a Cisco IOS Device Console Access Method</vt:lpstr>
      <vt:lpstr>Accessing a Cisco IOS Device Console Access Method</vt:lpstr>
      <vt:lpstr>Accessing a Cisco IOS Device Telnet, SSH, and AUX Access Methods</vt:lpstr>
      <vt:lpstr>Accessing a Cisco IOS Device Terminal Emulation Programs</vt:lpstr>
      <vt:lpstr>Navigating the IOS Cisco IOS Modes of Operation</vt:lpstr>
      <vt:lpstr>Navigating the IOS Primary Modes</vt:lpstr>
      <vt:lpstr>Navigating the IOS Global Configuration Mode and Submodes</vt:lpstr>
      <vt:lpstr>Navigating the IOS Navigating Between IOS Modes</vt:lpstr>
      <vt:lpstr>Navigating the IOS Navigating Between IOS Modes (cont.)</vt:lpstr>
      <vt:lpstr>The Command Structure IOS Command Structure</vt:lpstr>
      <vt:lpstr>The Command Structure Cisco IOS Command Reference</vt:lpstr>
      <vt:lpstr>The Command Structure Context-Sensitive Help</vt:lpstr>
      <vt:lpstr>The Command Structure Command Syntax Check</vt:lpstr>
      <vt:lpstr>The Command Structure Hot Keys and Shortcuts</vt:lpstr>
      <vt:lpstr>The Command Structure IOS Examination Commands</vt:lpstr>
      <vt:lpstr>The Command Structure The show version Command</vt:lpstr>
      <vt:lpstr>2.2  Getting Basic</vt:lpstr>
      <vt:lpstr>Hostnames Why the Switch</vt:lpstr>
      <vt:lpstr>Hostnames Device Names</vt:lpstr>
      <vt:lpstr>Hostnames Configuring Device Names</vt:lpstr>
      <vt:lpstr>Hostnames Configuring Hostnames</vt:lpstr>
      <vt:lpstr>Limiting Access to Device Configurations Securing Device Access</vt:lpstr>
      <vt:lpstr>Limiting Access to Device Configurations Securing Privileged EXEC Access Mode</vt:lpstr>
      <vt:lpstr>Limiting Access to Device Configurations Securing User EXEC Access</vt:lpstr>
      <vt:lpstr>Limiting Access to Device Configurations Encrypting Password Display</vt:lpstr>
      <vt:lpstr>Limiting Access to Device Configurations Banner Messages</vt:lpstr>
      <vt:lpstr>Saving Configurations Configuration Files</vt:lpstr>
      <vt:lpstr>Saving Configurations Capturing Text</vt:lpstr>
      <vt:lpstr>2.3 Addressing Schemes</vt:lpstr>
      <vt:lpstr>Ports and Addresses IP Addressing of Devices</vt:lpstr>
      <vt:lpstr>Ports and Addresses Interfaces and Ports</vt:lpstr>
      <vt:lpstr>Addressing Devices Configuring a Switch Virtual Interface</vt:lpstr>
      <vt:lpstr>Addressing Devices Configuring a Switch Virtual Interface</vt:lpstr>
      <vt:lpstr>Addressing Devices Manual IP Address Configuration for End Devices</vt:lpstr>
      <vt:lpstr>Addressing Devices Automatic IP Address Configuration for End Devices</vt:lpstr>
      <vt:lpstr>Addressing Devices IP Address Conflicts</vt:lpstr>
      <vt:lpstr>Verifying Connectivity Test the Loopback Address on an End Device</vt:lpstr>
      <vt:lpstr>Verifying Connectivity Testing the Interface Assignment</vt:lpstr>
      <vt:lpstr>Verifying Connectivity Testing End-to-End Connectivity</vt:lpstr>
      <vt:lpstr>Configuring a Network Operating System Chapter 2 Summary</vt:lpstr>
      <vt:lpstr>Configuring a Network Operating System Chapter 2 Summary (cont.)</vt:lpstr>
      <vt:lpstr>Configuring a Network Operating System Chapter 2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775</cp:revision>
  <cp:lastPrinted>1999-01-27T00:54:54Z</cp:lastPrinted>
  <dcterms:created xsi:type="dcterms:W3CDTF">2006-10-23T15:07:30Z</dcterms:created>
  <dcterms:modified xsi:type="dcterms:W3CDTF">2013-10-23T16:27:43Z</dcterms:modified>
</cp:coreProperties>
</file>