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4"/>
  </p:notesMasterIdLst>
  <p:handoutMasterIdLst>
    <p:handoutMasterId r:id="rId55"/>
  </p:handoutMasterIdLst>
  <p:sldIdLst>
    <p:sldId id="500" r:id="rId3"/>
    <p:sldId id="786" r:id="rId4"/>
    <p:sldId id="541" r:id="rId5"/>
    <p:sldId id="791" r:id="rId6"/>
    <p:sldId id="736" r:id="rId7"/>
    <p:sldId id="737" r:id="rId8"/>
    <p:sldId id="738" r:id="rId9"/>
    <p:sldId id="740" r:id="rId10"/>
    <p:sldId id="780" r:id="rId11"/>
    <p:sldId id="781" r:id="rId12"/>
    <p:sldId id="792" r:id="rId13"/>
    <p:sldId id="716" r:id="rId14"/>
    <p:sldId id="749" r:id="rId15"/>
    <p:sldId id="750" r:id="rId16"/>
    <p:sldId id="751" r:id="rId17"/>
    <p:sldId id="782" r:id="rId18"/>
    <p:sldId id="752" r:id="rId19"/>
    <p:sldId id="753" r:id="rId20"/>
    <p:sldId id="754" r:id="rId21"/>
    <p:sldId id="755" r:id="rId22"/>
    <p:sldId id="719" r:id="rId23"/>
    <p:sldId id="756" r:id="rId24"/>
    <p:sldId id="760" r:id="rId25"/>
    <p:sldId id="761" r:id="rId26"/>
    <p:sldId id="793" r:id="rId27"/>
    <p:sldId id="742" r:id="rId28"/>
    <p:sldId id="743" r:id="rId29"/>
    <p:sldId id="744" r:id="rId30"/>
    <p:sldId id="745" r:id="rId31"/>
    <p:sldId id="777" r:id="rId32"/>
    <p:sldId id="746" r:id="rId33"/>
    <p:sldId id="747" r:id="rId34"/>
    <p:sldId id="748" r:id="rId35"/>
    <p:sldId id="794" r:id="rId36"/>
    <p:sldId id="762" r:id="rId37"/>
    <p:sldId id="763" r:id="rId38"/>
    <p:sldId id="764" r:id="rId39"/>
    <p:sldId id="765" r:id="rId40"/>
    <p:sldId id="766" r:id="rId41"/>
    <p:sldId id="767" r:id="rId42"/>
    <p:sldId id="783" r:id="rId43"/>
    <p:sldId id="784" r:id="rId44"/>
    <p:sldId id="785" r:id="rId45"/>
    <p:sldId id="723" r:id="rId46"/>
    <p:sldId id="769" r:id="rId47"/>
    <p:sldId id="770" r:id="rId48"/>
    <p:sldId id="771" r:id="rId49"/>
    <p:sldId id="775" r:id="rId50"/>
    <p:sldId id="787" r:id="rId51"/>
    <p:sldId id="788" r:id="rId52"/>
    <p:sldId id="681" r:id="rId53"/>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7" autoAdjust="0"/>
  </p:normalViewPr>
  <p:slideViewPr>
    <p:cSldViewPr snapToGrid="0">
      <p:cViewPr varScale="1">
        <p:scale>
          <a:sx n="83" d="100"/>
          <a:sy n="83" d="100"/>
        </p:scale>
        <p:origin x="-1584" y="-84"/>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2.xml"/><Relationship Id="rId39" Type="http://schemas.openxmlformats.org/officeDocument/2006/relationships/slide" Target="slides/slide46.xml"/><Relationship Id="rId3" Type="http://schemas.openxmlformats.org/officeDocument/2006/relationships/slide" Target="slides/slide7.xml"/><Relationship Id="rId21" Type="http://schemas.openxmlformats.org/officeDocument/2006/relationships/slide" Target="slides/slide27.xml"/><Relationship Id="rId34" Type="http://schemas.openxmlformats.org/officeDocument/2006/relationships/slide" Target="slides/slide41.xml"/><Relationship Id="rId42" Type="http://schemas.openxmlformats.org/officeDocument/2006/relationships/slide" Target="slides/slide49.xml"/><Relationship Id="rId7" Type="http://schemas.openxmlformats.org/officeDocument/2006/relationships/slide" Target="slides/slide12.xml"/><Relationship Id="rId12" Type="http://schemas.openxmlformats.org/officeDocument/2006/relationships/slide" Target="slides/slide17.xml"/><Relationship Id="rId17" Type="http://schemas.openxmlformats.org/officeDocument/2006/relationships/slide" Target="slides/slide22.xml"/><Relationship Id="rId25" Type="http://schemas.openxmlformats.org/officeDocument/2006/relationships/slide" Target="slides/slide31.xml"/><Relationship Id="rId33" Type="http://schemas.openxmlformats.org/officeDocument/2006/relationships/slide" Target="slides/slide40.xml"/><Relationship Id="rId38" Type="http://schemas.openxmlformats.org/officeDocument/2006/relationships/slide" Target="slides/slide45.xml"/><Relationship Id="rId2" Type="http://schemas.openxmlformats.org/officeDocument/2006/relationships/slide" Target="slides/slide6.xml"/><Relationship Id="rId16" Type="http://schemas.openxmlformats.org/officeDocument/2006/relationships/slide" Target="slides/slide21.xml"/><Relationship Id="rId20" Type="http://schemas.openxmlformats.org/officeDocument/2006/relationships/slide" Target="slides/slide26.xml"/><Relationship Id="rId29" Type="http://schemas.openxmlformats.org/officeDocument/2006/relationships/slide" Target="slides/slide36.xml"/><Relationship Id="rId41" Type="http://schemas.openxmlformats.org/officeDocument/2006/relationships/slide" Target="slides/slide48.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6.xml"/><Relationship Id="rId24" Type="http://schemas.openxmlformats.org/officeDocument/2006/relationships/slide" Target="slides/slide30.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47.xml"/><Relationship Id="rId5" Type="http://schemas.openxmlformats.org/officeDocument/2006/relationships/slide" Target="slides/slide9.xml"/><Relationship Id="rId15" Type="http://schemas.openxmlformats.org/officeDocument/2006/relationships/slide" Target="slides/slide20.xml"/><Relationship Id="rId23" Type="http://schemas.openxmlformats.org/officeDocument/2006/relationships/slide" Target="slides/slide29.xml"/><Relationship Id="rId28" Type="http://schemas.openxmlformats.org/officeDocument/2006/relationships/slide" Target="slides/slide35.xml"/><Relationship Id="rId36" Type="http://schemas.openxmlformats.org/officeDocument/2006/relationships/slide" Target="slides/slide43.xml"/><Relationship Id="rId10" Type="http://schemas.openxmlformats.org/officeDocument/2006/relationships/slide" Target="slides/slide15.xml"/><Relationship Id="rId19" Type="http://schemas.openxmlformats.org/officeDocument/2006/relationships/slide" Target="slides/slide24.xml"/><Relationship Id="rId31" Type="http://schemas.openxmlformats.org/officeDocument/2006/relationships/slide" Target="slides/slide38.xml"/><Relationship Id="rId4" Type="http://schemas.openxmlformats.org/officeDocument/2006/relationships/slide" Target="slides/slide8.xml"/><Relationship Id="rId9" Type="http://schemas.openxmlformats.org/officeDocument/2006/relationships/slide" Target="slides/slide14.xml"/><Relationship Id="rId14" Type="http://schemas.openxmlformats.org/officeDocument/2006/relationships/slide" Target="slides/slide19.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7.xml"/><Relationship Id="rId35" Type="http://schemas.openxmlformats.org/officeDocument/2006/relationships/slide" Target="slides/slide42.xml"/><Relationship Id="rId43"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02T14:46:06.556" idx="9">
    <p:pos x="648" y="-406"/>
    <p:text>this image did not come from this page.  but honestly, you could probably keep it as is.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smtClean="0"/>
              <a:t>Introduction to Networks</a:t>
            </a:r>
            <a:endParaRPr lang="en-US" b="0" dirty="0"/>
          </a:p>
          <a:p>
            <a:pPr>
              <a:buFontTx/>
              <a:buNone/>
            </a:pPr>
            <a:r>
              <a:rPr lang="en-US" sz="1300" b="0" dirty="0"/>
              <a:t>Chapter 1: Exploring the Network</a:t>
            </a:r>
            <a:endParaRPr lang="en-GB"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nl-NL" sz="1200" kern="1200" dirty="0" smtClean="0">
                <a:solidFill>
                  <a:schemeClr val="tx1"/>
                </a:solidFill>
                <a:latin typeface="Arial" charset="0"/>
                <a:ea typeface="ＭＳ Ｐゴシック" charset="0"/>
                <a:cs typeface="ＭＳ Ｐゴシック" charset="0"/>
              </a:rPr>
              <a:t>1.1.2.4 Peer-</a:t>
            </a:r>
            <a:r>
              <a:rPr lang="nl-NL" sz="1200" kern="1200" dirty="0" err="1" smtClean="0">
                <a:solidFill>
                  <a:schemeClr val="tx1"/>
                </a:solidFill>
                <a:latin typeface="Arial" charset="0"/>
                <a:ea typeface="ＭＳ Ｐゴシック" charset="0"/>
                <a:cs typeface="ＭＳ Ｐゴシック" charset="0"/>
              </a:rPr>
              <a:t>to</a:t>
            </a:r>
            <a:r>
              <a:rPr lang="nl-NL" sz="1200" kern="1200" dirty="0" smtClean="0">
                <a:solidFill>
                  <a:schemeClr val="tx1"/>
                </a:solidFill>
                <a:latin typeface="Arial" charset="0"/>
                <a:ea typeface="ＭＳ Ｐゴシック" charset="0"/>
                <a:cs typeface="ＭＳ Ｐゴシック" charset="0"/>
              </a:rPr>
              <a:t>-Peer</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Introduction to Networks</a:t>
            </a:r>
            <a:endParaRPr lang="en-US" sz="1300" b="0" baseline="0" dirty="0" smtClean="0"/>
          </a:p>
          <a:p>
            <a:pPr>
              <a:buFontTx/>
              <a:buNone/>
            </a:pPr>
            <a:r>
              <a:rPr lang="en-US" sz="1300" b="0" dirty="0" smtClean="0"/>
              <a:t>Chapter 1: Exploring the Network</a:t>
            </a:r>
            <a:endParaRPr lang="en-GB" b="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12</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1.2.1.1 Components of the Network</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tr-TR" sz="1200" kern="1200" dirty="0" smtClean="0">
                <a:solidFill>
                  <a:schemeClr val="tx1"/>
                </a:solidFill>
                <a:latin typeface="Arial" charset="0"/>
                <a:ea typeface="ＭＳ Ｐゴシック" charset="0"/>
                <a:cs typeface="ＭＳ Ｐゴシック" charset="0"/>
              </a:rPr>
              <a:t>1.2.1.2 </a:t>
            </a:r>
            <a:r>
              <a:rPr lang="tr-TR" sz="1200" kern="1200" dirty="0" err="1" smtClean="0">
                <a:solidFill>
                  <a:schemeClr val="tx1"/>
                </a:solidFill>
                <a:latin typeface="Arial" charset="0"/>
                <a:ea typeface="ＭＳ Ｐゴシック" charset="0"/>
                <a:cs typeface="ＭＳ Ｐゴシック" charset="0"/>
              </a:rPr>
              <a:t>End</a:t>
            </a:r>
            <a:r>
              <a:rPr lang="tr-TR" sz="1200" kern="1200" dirty="0" smtClean="0">
                <a:solidFill>
                  <a:schemeClr val="tx1"/>
                </a:solidFill>
                <a:latin typeface="Arial" charset="0"/>
                <a:ea typeface="ＭＳ Ｐゴシック" charset="0"/>
                <a:cs typeface="ＭＳ Ｐゴシック" charset="0"/>
              </a:rPr>
              <a:t> </a:t>
            </a:r>
            <a:r>
              <a:rPr lang="tr-TR" sz="1200" kern="1200" dirty="0" err="1" smtClean="0">
                <a:solidFill>
                  <a:schemeClr val="tx1"/>
                </a:solidFill>
                <a:latin typeface="Arial" charset="0"/>
                <a:ea typeface="ＭＳ Ｐゴシック" charset="0"/>
                <a:cs typeface="ＭＳ Ｐゴシック" charset="0"/>
              </a:rPr>
              <a:t>Devices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1.2.1.3 Intermediary Network Devices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15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1.2.1.4 Network Media</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BC8A3B6-0674-F44D-BA38-03FA95C9519C}" type="slidenum">
              <a:rPr lang="en-US" sz="800"/>
              <a:pPr/>
              <a:t>16</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smtClean="0">
                <a:solidFill>
                  <a:schemeClr val="tx1"/>
                </a:solidFill>
                <a:latin typeface="Arial" charset="0"/>
                <a:ea typeface="ＭＳ Ｐゴシック" charset="0"/>
                <a:cs typeface="ＭＳ Ｐゴシック" charset="0"/>
              </a:rPr>
              <a:t>1.2.1.5 Network Representations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BC8A3B6-0674-F44D-BA38-03FA95C9519C}" type="slidenum">
              <a:rPr lang="en-US" sz="800"/>
              <a:pPr/>
              <a:t>17</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1.2.1.6 Topology Diagrams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2AE2FE9-10CC-EB44-99B8-71A84018A103}" type="slidenum">
              <a:rPr lang="en-US" sz="800"/>
              <a:pPr/>
              <a:t>18</a:t>
            </a:fld>
            <a:endParaRPr lang="en-US" sz="8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1.2.2.1 Types of Networks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0916A83-5D55-324C-976E-4F8A0E9519DD}" type="slidenum">
              <a:rPr lang="en-US" sz="800"/>
              <a:pPr/>
              <a:t>19</a:t>
            </a:fld>
            <a:endParaRPr lang="en-US" sz="8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1.2.2.2 Local Area Networks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5C93694-71FA-C543-B9DA-1895F89A102F}" type="slidenum">
              <a:rPr lang="en-US" sz="800"/>
              <a:pPr/>
              <a:t>20</a:t>
            </a:fld>
            <a:endParaRPr lang="en-US" sz="8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1.2.2.3 Wide Area Networks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C92B9A9-1796-DD47-8939-467BF5375E8D}" type="slidenum">
              <a:rPr lang="en-US" sz="800"/>
              <a:pPr/>
              <a:t>21</a:t>
            </a:fld>
            <a:endParaRPr lang="en-US" sz="8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1.2.3.1 The Internet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C9E4595-2766-1F4A-827A-E14A6DB7BA41}" type="slidenum">
              <a:rPr lang="en-US" sz="800"/>
              <a:pPr/>
              <a:t>22</a:t>
            </a:fld>
            <a:endParaRPr lang="en-US" sz="8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1.2.3.2 Intranet and Extranet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1F6F61-D3AB-584B-9A25-1840AFE9EBEA}" type="slidenum">
              <a:rPr lang="en-US" sz="800"/>
              <a:pPr/>
              <a:t>23</a:t>
            </a:fld>
            <a:endParaRPr lang="en-US" sz="8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smtClean="0">
                <a:solidFill>
                  <a:schemeClr val="tx1"/>
                </a:solidFill>
                <a:latin typeface="Arial" charset="0"/>
                <a:ea typeface="ＭＳ Ｐゴシック" charset="0"/>
                <a:cs typeface="ＭＳ Ｐゴシック" charset="0"/>
              </a:rPr>
              <a:t>1.2.4.1 Internet Access Technologies</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1.2.4.2 Connecting Remote Users to the Internet</a:t>
            </a:r>
          </a:p>
          <a:p>
            <a:pPr>
              <a:lnSpc>
                <a:spcPct val="80000"/>
              </a:lnSpc>
              <a:buFontTx/>
              <a:buNone/>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5D52550-1C6D-E845-B51F-5F8BE6171487}" type="slidenum">
              <a:rPr lang="en-US" sz="800"/>
              <a:pPr/>
              <a:t>24</a:t>
            </a:fld>
            <a:endParaRPr lang="en-US" sz="8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smtClean="0">
                <a:solidFill>
                  <a:schemeClr val="tx1"/>
                </a:solidFill>
                <a:latin typeface="Arial" charset="0"/>
                <a:ea typeface="ＭＳ Ｐゴシック" charset="0"/>
                <a:cs typeface="ＭＳ Ｐゴシック" charset="0"/>
              </a:rPr>
              <a:t>1.2.4.1 Internet Access Technologies</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1.2.4.3 Connecting Businesses to the Internet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Introduction to Networks</a:t>
            </a:r>
            <a:endParaRPr lang="en-US" sz="1300" b="0" baseline="0" dirty="0" smtClean="0"/>
          </a:p>
          <a:p>
            <a:pPr>
              <a:buFontTx/>
              <a:buNone/>
            </a:pPr>
            <a:r>
              <a:rPr lang="en-US" sz="1300" b="0" dirty="0" smtClean="0"/>
              <a:t>Chapter 1: Exploring the Network</a:t>
            </a:r>
            <a:endParaRPr lang="en-GB" b="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26</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1.3.1.1 The Converging Network</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27</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1.3.1.2 Planning for the Future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B8A5DA9-7DB1-7248-9C05-61318208F4DE}" type="slidenum">
              <a:rPr lang="en-US" sz="800"/>
              <a:pPr/>
              <a:t>28</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1.3.2.1 The Supporting Network Architecture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927EE6-0587-B643-8AE4-3395E115027B}" type="slidenum">
              <a:rPr lang="en-US" sz="800"/>
              <a:pPr/>
              <a:t>29</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1.3.2.2 Fault Tolerance in Circuit Switched Networks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Chapter 1 Sections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927EE6-0587-B643-8AE4-3395E115027B}" type="slidenum">
              <a:rPr lang="en-US" sz="800"/>
              <a:pPr/>
              <a:t>30</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1.3.2.3 Fault Tolerance in Packet-Switched Networks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7722882-7E70-6043-B58D-8E593AE71A70}" type="slidenum">
              <a:rPr lang="en-US" sz="800"/>
              <a:pPr/>
              <a:t>31</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1.3.2.4 Scalable Networks</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32</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1.3.2.5 Providing </a:t>
            </a:r>
            <a:r>
              <a:rPr lang="en-US" sz="1200" kern="1200" dirty="0" err="1" smtClean="0">
                <a:solidFill>
                  <a:schemeClr val="tx1"/>
                </a:solidFill>
                <a:latin typeface="Arial" charset="0"/>
                <a:ea typeface="ＭＳ Ｐゴシック" charset="0"/>
                <a:cs typeface="ＭＳ Ｐゴシック" charset="0"/>
              </a:rPr>
              <a:t>QoS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33</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1.3.2.6 Providing Network Security</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Introduction to Networks</a:t>
            </a:r>
            <a:endParaRPr lang="en-US" sz="1300" b="0" baseline="0" dirty="0" smtClean="0"/>
          </a:p>
          <a:p>
            <a:pPr>
              <a:buFontTx/>
              <a:buNone/>
            </a:pPr>
            <a:r>
              <a:rPr lang="en-US" sz="1300" b="0" dirty="0" smtClean="0"/>
              <a:t>Chapter 1: Exploring the Network</a:t>
            </a:r>
            <a:endParaRPr lang="en-GB" b="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7691EC-BB62-0C4B-A1A0-95FDF2391D96}" type="slidenum">
              <a:rPr lang="en-US" sz="800"/>
              <a:pPr/>
              <a:t>35</a:t>
            </a:fld>
            <a:endParaRPr lang="en-US" sz="8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hu-HU" sz="1200" kern="1200" dirty="0" smtClean="0">
                <a:solidFill>
                  <a:schemeClr val="tx1"/>
                </a:solidFill>
                <a:latin typeface="Arial" charset="0"/>
                <a:ea typeface="ＭＳ Ｐゴシック" charset="0"/>
                <a:cs typeface="ＭＳ Ｐゴシック" charset="0"/>
              </a:rPr>
              <a:t>1.4.1.1 New Trends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FE1D13-24F9-AD40-B322-F885E4C0385F}" type="slidenum">
              <a:rPr lang="en-US" sz="800"/>
              <a:pPr/>
              <a:t>36</a:t>
            </a:fld>
            <a:endParaRPr lang="en-US" sz="8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1.4.1.2 BYOD</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476F820-85C4-F142-B35E-4A6845A574F0}" type="slidenum">
              <a:rPr lang="en-US" sz="800"/>
              <a:pPr/>
              <a:t>37</a:t>
            </a:fld>
            <a:endParaRPr lang="en-US" sz="8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1.4.1.3 Online Collaboration</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7C2DEEB-8ACC-7644-9010-3929E6BDCA5B}" type="slidenum">
              <a:rPr lang="en-US" sz="800"/>
              <a:pPr/>
              <a:t>38</a:t>
            </a:fld>
            <a:endParaRPr lang="en-US" sz="8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1.4.1.4 Video Communication</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2355F44-ACAC-7043-A397-8E564A5029A6}" type="slidenum">
              <a:rPr lang="en-US" sz="800"/>
              <a:pPr/>
              <a:t>39</a:t>
            </a:fld>
            <a:endParaRPr lang="en-US" sz="8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1.4.1.5 Cloud Computing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Introduction to Networks</a:t>
            </a:r>
            <a:endParaRPr lang="en-US" sz="1300" b="0" baseline="0" dirty="0" smtClean="0"/>
          </a:p>
          <a:p>
            <a:pPr>
              <a:buFontTx/>
              <a:buNone/>
            </a:pPr>
            <a:r>
              <a:rPr lang="en-US" sz="1300" b="0" dirty="0" smtClean="0"/>
              <a:t>Chapter 1: Exploring the Network</a:t>
            </a:r>
            <a:endParaRPr lang="en-GB" b="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40</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1.4.1.6 Data Centers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41</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1.4.2.1 Technology Trends in the Home</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42</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1.4.2.2 </a:t>
            </a:r>
            <a:r>
              <a:rPr lang="en-US" sz="1200" kern="1200" dirty="0" err="1" smtClean="0">
                <a:solidFill>
                  <a:schemeClr val="tx1"/>
                </a:solidFill>
                <a:latin typeface="Arial" charset="0"/>
                <a:ea typeface="ＭＳ Ｐゴシック" charset="0"/>
                <a:cs typeface="ＭＳ Ｐゴシック" charset="0"/>
              </a:rPr>
              <a:t>Powerline</a:t>
            </a:r>
            <a:r>
              <a:rPr lang="en-US" sz="1200" kern="1200" dirty="0" smtClean="0">
                <a:solidFill>
                  <a:schemeClr val="tx1"/>
                </a:solidFill>
                <a:latin typeface="Arial" charset="0"/>
                <a:ea typeface="ＭＳ Ｐゴシック" charset="0"/>
                <a:cs typeface="ＭＳ Ｐゴシック" charset="0"/>
              </a:rPr>
              <a:t> Networking</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43</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1.4.2.3 Wireless Broadband</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2C3DC29-09CB-604F-B268-FE26560AF238}" type="slidenum">
              <a:rPr lang="en-US" sz="800"/>
              <a:pPr/>
              <a:t>44</a:t>
            </a:fld>
            <a:endParaRPr lang="en-US" sz="8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1.4.3.1 Security threats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0C64FFB-B6CF-4440-B5EC-60CB07119845}" type="slidenum">
              <a:rPr lang="en-US" sz="800"/>
              <a:pPr/>
              <a:t>45</a:t>
            </a:fld>
            <a:endParaRPr lang="en-US" sz="8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1.4.3.1 Security threats</a:t>
            </a:r>
            <a:r>
              <a:rPr lang="en-US" dirty="0" smtClean="0"/>
              <a:t> (cont.)</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760EC05-DA1F-874D-947F-5C8F82065C1C}" type="slidenum">
              <a:rPr lang="en-US" sz="800"/>
              <a:pPr/>
              <a:t>46</a:t>
            </a:fld>
            <a:endParaRPr lang="en-US" sz="8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1.4.3.2 Security Solutions</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30F7306-6C16-064C-839B-156BE5B973D9}" type="slidenum">
              <a:rPr lang="en-US" sz="800"/>
              <a:pPr/>
              <a:t>47</a:t>
            </a:fld>
            <a:endParaRPr lang="en-US" sz="8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1.4.4.1 Cisco Network Architectures</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3C55D1D-B3E8-A64F-957F-FCAFD9CC39AB}" type="slidenum">
              <a:rPr lang="en-US" sz="800"/>
              <a:pPr/>
              <a:t>48</a:t>
            </a:fld>
            <a:endParaRPr lang="en-US" sz="8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1.4.4.2 CCNA</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I Summary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085E8B-D399-554D-A2F9-428D37D8558B}" type="slidenum">
              <a:rPr lang="en-US" sz="800"/>
              <a:pPr/>
              <a:t>5</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1.1.1.1 Networks in Our Daily Lives</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1.1.1.2 Technology Then and Now</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12 Summary (cont.)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6</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1.1.1.3 The Global Community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1.1.1.4 Networks Support the Way We Learn</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1.1.1.5 Networks Support the Way We Communicate</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1.1.1.6 Networks Support the Way We Work</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1.1.1.7 Networks Support the Way We Play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1.1.2.1 Networks of Many Sizes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1.1.2.2 Clients and Servers</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1.1.2.3 Clients and Servers (Cont.)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a:latin typeface="Arial" charset="0"/>
              </a:rPr>
              <a:t>Chapter 1:</a:t>
            </a:r>
            <a:br>
              <a:rPr lang="en-US" sz="2800">
                <a:latin typeface="Arial" charset="0"/>
              </a:rPr>
            </a:br>
            <a:r>
              <a:rPr lang="en-US" sz="2800">
                <a:latin typeface="Arial" charset="0"/>
              </a:rPr>
              <a:t>Exploring the Network</a:t>
            </a:r>
            <a:endParaRPr lang="en-US" sz="280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dirty="0" smtClean="0">
                <a:latin typeface="Arial" charset="0"/>
              </a:rPr>
              <a:t>Providing Resources in a Network</a:t>
            </a:r>
            <a:r>
              <a:rPr lang="en-US" dirty="0">
                <a:latin typeface="Arial" charset="0"/>
              </a:rPr>
              <a:t/>
            </a:r>
            <a:br>
              <a:rPr lang="en-US" dirty="0">
                <a:latin typeface="Arial" charset="0"/>
              </a:rPr>
            </a:br>
            <a:r>
              <a:rPr lang="en-US" dirty="0" smtClean="0">
                <a:latin typeface="Arial" charset="0"/>
              </a:rPr>
              <a:t>Peer-to-Peer</a:t>
            </a:r>
            <a:endParaRPr lang="en-US" dirty="0">
              <a:latin typeface="Arial" charset="0"/>
            </a:endParaRPr>
          </a:p>
        </p:txBody>
      </p:sp>
      <p:pic>
        <p:nvPicPr>
          <p:cNvPr id="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2313" r="-13678"/>
          <a:stretch/>
        </p:blipFill>
        <p:spPr bwMode="auto">
          <a:xfrm>
            <a:off x="681228" y="1539502"/>
            <a:ext cx="7954381" cy="492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40572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48902" cy="1481138"/>
          </a:xfrm>
        </p:spPr>
        <p:txBody>
          <a:bodyPr/>
          <a:lstStyle/>
          <a:p>
            <a:pPr eaLnBrk="1" hangingPunct="1"/>
            <a:r>
              <a:rPr lang="en-US" sz="2100" dirty="0"/>
              <a:t>1.2  LANs, WANs, and the Internet </a:t>
            </a:r>
          </a:p>
        </p:txBody>
      </p:sp>
    </p:spTree>
    <p:extLst>
      <p:ext uri="{BB962C8B-B14F-4D97-AF65-F5344CB8AC3E}">
        <p14:creationId xmlns:p14="http://schemas.microsoft.com/office/powerpoint/2010/main" val="330117987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1800" dirty="0">
                <a:latin typeface="Arial" charset="0"/>
              </a:rPr>
              <a:t>LANs, WANs, and Internets</a:t>
            </a:r>
            <a:r>
              <a:rPr lang="en-US" dirty="0">
                <a:latin typeface="Arial" charset="0"/>
              </a:rPr>
              <a:t/>
            </a:r>
            <a:br>
              <a:rPr lang="en-US" dirty="0">
                <a:latin typeface="Arial" charset="0"/>
              </a:rPr>
            </a:br>
            <a:r>
              <a:rPr lang="en-US" dirty="0" smtClean="0">
                <a:latin typeface="Arial" charset="0"/>
              </a:rPr>
              <a:t>Components </a:t>
            </a:r>
            <a:r>
              <a:rPr lang="en-US" dirty="0">
                <a:latin typeface="Arial" charset="0"/>
              </a:rPr>
              <a:t>of a Network</a:t>
            </a:r>
          </a:p>
        </p:txBody>
      </p:sp>
      <p:sp>
        <p:nvSpPr>
          <p:cNvPr id="2" name="Content Placeholder 1"/>
          <p:cNvSpPr>
            <a:spLocks noGrp="1"/>
          </p:cNvSpPr>
          <p:nvPr>
            <p:ph idx="1"/>
          </p:nvPr>
        </p:nvSpPr>
        <p:spPr/>
        <p:txBody>
          <a:bodyPr/>
          <a:lstStyle/>
          <a:p>
            <a:pPr marL="0" indent="0">
              <a:buNone/>
            </a:pPr>
            <a:r>
              <a:rPr lang="en-US" sz="2000" dirty="0" smtClean="0"/>
              <a:t>There are three categories of network components:</a:t>
            </a:r>
          </a:p>
          <a:p>
            <a:r>
              <a:rPr lang="en-US" sz="2000" dirty="0"/>
              <a:t>D</a:t>
            </a:r>
            <a:r>
              <a:rPr lang="en-US" sz="2000" dirty="0" smtClean="0"/>
              <a:t>evices </a:t>
            </a:r>
          </a:p>
          <a:p>
            <a:r>
              <a:rPr lang="en-US" sz="2000" dirty="0" smtClean="0"/>
              <a:t>Media</a:t>
            </a:r>
          </a:p>
          <a:p>
            <a:r>
              <a:rPr lang="en-US" sz="2000" dirty="0" smtClean="0"/>
              <a:t>Services</a:t>
            </a:r>
          </a:p>
        </p:txBody>
      </p:sp>
      <p:pic>
        <p:nvPicPr>
          <p:cNvPr id="6" name="Picture 5"/>
          <p:cNvPicPr>
            <a:picLocks noChangeAspect="1"/>
          </p:cNvPicPr>
          <p:nvPr/>
        </p:nvPicPr>
        <p:blipFill>
          <a:blip r:embed="rId3"/>
          <a:stretch>
            <a:fillRect/>
          </a:stretch>
        </p:blipFill>
        <p:spPr>
          <a:xfrm>
            <a:off x="702366" y="4569160"/>
            <a:ext cx="3651704" cy="1639291"/>
          </a:xfrm>
          <a:prstGeom prst="rect">
            <a:avLst/>
          </a:prstGeom>
        </p:spPr>
      </p:pic>
      <p:pic>
        <p:nvPicPr>
          <p:cNvPr id="7" name="Picture 6"/>
          <p:cNvPicPr>
            <a:picLocks noChangeAspect="1"/>
          </p:cNvPicPr>
          <p:nvPr/>
        </p:nvPicPr>
        <p:blipFill>
          <a:blip r:embed="rId4"/>
          <a:stretch>
            <a:fillRect/>
          </a:stretch>
        </p:blipFill>
        <p:spPr>
          <a:xfrm>
            <a:off x="4935812" y="3828852"/>
            <a:ext cx="3658246" cy="2340292"/>
          </a:xfrm>
          <a:prstGeom prst="rect">
            <a:avLst/>
          </a:prstGeom>
        </p:spPr>
      </p:pic>
      <p:pic>
        <p:nvPicPr>
          <p:cNvPr id="4" name="Picture 3"/>
          <p:cNvPicPr>
            <a:picLocks noChangeAspect="1"/>
          </p:cNvPicPr>
          <p:nvPr/>
        </p:nvPicPr>
        <p:blipFill>
          <a:blip r:embed="rId5"/>
          <a:stretch>
            <a:fillRect/>
          </a:stretch>
        </p:blipFill>
        <p:spPr>
          <a:xfrm>
            <a:off x="2309174" y="2174028"/>
            <a:ext cx="3655168" cy="1775191"/>
          </a:xfrm>
          <a:prstGeom prst="rect">
            <a:avLst/>
          </a:prstGeom>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End </a:t>
            </a:r>
            <a:r>
              <a:rPr lang="en-US" dirty="0">
                <a:latin typeface="Arial" charset="0"/>
              </a:rPr>
              <a:t>Devices</a:t>
            </a:r>
          </a:p>
        </p:txBody>
      </p:sp>
      <p:sp>
        <p:nvSpPr>
          <p:cNvPr id="2" name="Content Placeholder 1"/>
          <p:cNvSpPr>
            <a:spLocks noGrp="1"/>
          </p:cNvSpPr>
          <p:nvPr>
            <p:ph idx="1"/>
          </p:nvPr>
        </p:nvSpPr>
        <p:spPr/>
        <p:txBody>
          <a:bodyPr/>
          <a:lstStyle/>
          <a:p>
            <a:pPr marL="0" indent="0">
              <a:buNone/>
            </a:pPr>
            <a:r>
              <a:rPr lang="en-US" sz="2000" dirty="0" smtClean="0"/>
              <a:t>Some examples of end devices are:</a:t>
            </a:r>
          </a:p>
          <a:p>
            <a:r>
              <a:rPr lang="en-US" sz="2000" dirty="0" smtClean="0"/>
              <a:t>Computers (work stations, laptops, file servers, web servers)</a:t>
            </a:r>
          </a:p>
          <a:p>
            <a:r>
              <a:rPr lang="en-US" sz="2000" dirty="0" smtClean="0"/>
              <a:t>Network printers</a:t>
            </a:r>
          </a:p>
          <a:p>
            <a:r>
              <a:rPr lang="en-US" sz="2000" dirty="0" smtClean="0"/>
              <a:t>VoIP phones</a:t>
            </a:r>
          </a:p>
          <a:p>
            <a:r>
              <a:rPr lang="en-US" sz="2000" dirty="0" err="1" smtClean="0"/>
              <a:t>TelePresence</a:t>
            </a:r>
            <a:r>
              <a:rPr lang="en-US" sz="2000" dirty="0" smtClean="0"/>
              <a:t> endpoint</a:t>
            </a:r>
          </a:p>
          <a:p>
            <a:r>
              <a:rPr lang="en-US" sz="2000" dirty="0" smtClean="0"/>
              <a:t>Security cameras</a:t>
            </a:r>
          </a:p>
          <a:p>
            <a:r>
              <a:rPr lang="en-US" sz="2000" dirty="0" smtClean="0"/>
              <a:t>Mobile handheld devices (such as smart phones, tablets, PDAs, and wireless debit / credit card readers and barcode scanners)</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Network </a:t>
            </a:r>
            <a:r>
              <a:rPr lang="en-US" dirty="0">
                <a:latin typeface="Arial" charset="0"/>
              </a:rPr>
              <a:t>Infrastructure Devices</a:t>
            </a:r>
          </a:p>
        </p:txBody>
      </p:sp>
      <p:sp>
        <p:nvSpPr>
          <p:cNvPr id="2" name="Content Placeholder 1"/>
          <p:cNvSpPr>
            <a:spLocks noGrp="1"/>
          </p:cNvSpPr>
          <p:nvPr>
            <p:ph idx="1"/>
          </p:nvPr>
        </p:nvSpPr>
        <p:spPr/>
        <p:txBody>
          <a:bodyPr/>
          <a:lstStyle/>
          <a:p>
            <a:pPr marL="0" indent="0">
              <a:buNone/>
            </a:pPr>
            <a:r>
              <a:rPr lang="en-US" sz="2000" dirty="0" smtClean="0"/>
              <a:t>Examples of intermediary network devices are:</a:t>
            </a:r>
          </a:p>
          <a:p>
            <a:r>
              <a:rPr lang="en-US" sz="2000" dirty="0" smtClean="0"/>
              <a:t>Network Access Devices (switches, and wireless access points)</a:t>
            </a:r>
          </a:p>
          <a:p>
            <a:r>
              <a:rPr lang="en-US" sz="2000" dirty="0" smtClean="0"/>
              <a:t>Internetworking Devices (routers)</a:t>
            </a:r>
          </a:p>
          <a:p>
            <a:r>
              <a:rPr lang="en-US" sz="2000" dirty="0" smtClean="0"/>
              <a:t>Security Devices (firewalls)</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Network </a:t>
            </a:r>
            <a:r>
              <a:rPr lang="en-US" dirty="0">
                <a:latin typeface="Arial" charset="0"/>
              </a:rPr>
              <a:t>Media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65" y="1657819"/>
            <a:ext cx="54483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Network Representations</a:t>
            </a:r>
            <a:endParaRPr lang="en-US" dirty="0">
              <a:latin typeface="Arial" charset="0"/>
            </a:endParaRPr>
          </a:p>
        </p:txBody>
      </p:sp>
      <p:pic>
        <p:nvPicPr>
          <p:cNvPr id="3" name="Content Placeholder 2"/>
          <p:cNvPicPr>
            <a:picLocks noGrp="1" noChangeAspect="1"/>
          </p:cNvPicPr>
          <p:nvPr>
            <p:ph idx="1"/>
          </p:nvPr>
        </p:nvPicPr>
        <p:blipFill>
          <a:blip r:embed="rId3"/>
          <a:srcRect l="-24477" r="-24477"/>
          <a:stretch>
            <a:fillRect/>
          </a:stretch>
        </p:blipFill>
        <p:spPr/>
      </p:pic>
    </p:spTree>
    <p:extLst>
      <p:ext uri="{BB962C8B-B14F-4D97-AF65-F5344CB8AC3E}">
        <p14:creationId xmlns:p14="http://schemas.microsoft.com/office/powerpoint/2010/main" val="159538391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Topology </a:t>
            </a:r>
            <a:r>
              <a:rPr lang="en-US" dirty="0">
                <a:latin typeface="Arial" charset="0"/>
              </a:rPr>
              <a:t>Diagrams</a:t>
            </a:r>
          </a:p>
        </p:txBody>
      </p:sp>
      <p:pic>
        <p:nvPicPr>
          <p:cNvPr id="4" name="Picture 3"/>
          <p:cNvPicPr>
            <a:picLocks noChangeAspect="1"/>
          </p:cNvPicPr>
          <p:nvPr/>
        </p:nvPicPr>
        <p:blipFill>
          <a:blip r:embed="rId3"/>
          <a:stretch>
            <a:fillRect/>
          </a:stretch>
        </p:blipFill>
        <p:spPr>
          <a:xfrm>
            <a:off x="270143" y="1387792"/>
            <a:ext cx="4237729" cy="3290604"/>
          </a:xfrm>
          <a:prstGeom prst="rect">
            <a:avLst/>
          </a:prstGeom>
        </p:spPr>
      </p:pic>
      <p:pic>
        <p:nvPicPr>
          <p:cNvPr id="5" name="Picture 4"/>
          <p:cNvPicPr>
            <a:picLocks noChangeAspect="1"/>
          </p:cNvPicPr>
          <p:nvPr/>
        </p:nvPicPr>
        <p:blipFill>
          <a:blip r:embed="rId4"/>
          <a:stretch>
            <a:fillRect/>
          </a:stretch>
        </p:blipFill>
        <p:spPr>
          <a:xfrm>
            <a:off x="4559012" y="3288643"/>
            <a:ext cx="4280120" cy="3288894"/>
          </a:xfrm>
          <a:prstGeom prst="rect">
            <a:avLst/>
          </a:prstGeom>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1800" dirty="0">
                <a:latin typeface="Arial" charset="0"/>
              </a:rPr>
              <a:t>LANs and WANs</a:t>
            </a:r>
            <a:r>
              <a:rPr lang="en-US" dirty="0">
                <a:latin typeface="Arial" charset="0"/>
              </a:rPr>
              <a:t/>
            </a:r>
            <a:br>
              <a:rPr lang="en-US" dirty="0">
                <a:latin typeface="Arial" charset="0"/>
              </a:rPr>
            </a:br>
            <a:r>
              <a:rPr lang="en-US" dirty="0" smtClean="0">
                <a:latin typeface="Arial" charset="0"/>
              </a:rPr>
              <a:t>Types </a:t>
            </a:r>
            <a:r>
              <a:rPr lang="en-US" dirty="0">
                <a:latin typeface="Arial" charset="0"/>
              </a:rPr>
              <a:t>of Networks</a:t>
            </a:r>
          </a:p>
        </p:txBody>
      </p:sp>
      <p:sp>
        <p:nvSpPr>
          <p:cNvPr id="2" name="Content Placeholder 1"/>
          <p:cNvSpPr>
            <a:spLocks noGrp="1"/>
          </p:cNvSpPr>
          <p:nvPr>
            <p:ph idx="1"/>
          </p:nvPr>
        </p:nvSpPr>
        <p:spPr/>
        <p:txBody>
          <a:bodyPr/>
          <a:lstStyle/>
          <a:p>
            <a:pPr marL="0" indent="0">
              <a:buNone/>
            </a:pPr>
            <a:r>
              <a:rPr lang="en-US" sz="2000" dirty="0" smtClean="0"/>
              <a:t>The two most common types of network infrastructures are:</a:t>
            </a:r>
          </a:p>
          <a:p>
            <a:r>
              <a:rPr lang="en-US" sz="2000" dirty="0" smtClean="0"/>
              <a:t>Local Area Network (LAN)</a:t>
            </a:r>
          </a:p>
          <a:p>
            <a:r>
              <a:rPr lang="en-US" sz="2000" dirty="0" smtClean="0"/>
              <a:t>Wide Area Network (WAN).</a:t>
            </a:r>
          </a:p>
          <a:p>
            <a:pPr marL="0" indent="0">
              <a:buNone/>
            </a:pPr>
            <a:endParaRPr lang="en-US" sz="2000" dirty="0" smtClean="0"/>
          </a:p>
          <a:p>
            <a:pPr marL="0" indent="0">
              <a:buNone/>
            </a:pPr>
            <a:r>
              <a:rPr lang="en-US" sz="2000" dirty="0" smtClean="0"/>
              <a:t>Other types of networks include:</a:t>
            </a:r>
          </a:p>
          <a:p>
            <a:r>
              <a:rPr lang="en-US" sz="2000" dirty="0" smtClean="0"/>
              <a:t>Metropolitan Area Network (MAN) </a:t>
            </a:r>
          </a:p>
          <a:p>
            <a:r>
              <a:rPr lang="en-US" sz="2000" dirty="0" smtClean="0"/>
              <a:t>Wireless LAN (WLAN) </a:t>
            </a:r>
          </a:p>
          <a:p>
            <a:r>
              <a:rPr lang="en-US" sz="2000" dirty="0" smtClean="0"/>
              <a:t>Storage Area Network (SAN)</a:t>
            </a:r>
            <a:endParaRPr lang="en-US" sz="2000" dirty="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z="1800" dirty="0">
                <a:latin typeface="Arial" charset="0"/>
              </a:rPr>
              <a:t>LANs and WANs</a:t>
            </a:r>
            <a:r>
              <a:rPr lang="en-US" dirty="0">
                <a:latin typeface="Arial" charset="0"/>
              </a:rPr>
              <a:t/>
            </a:r>
            <a:br>
              <a:rPr lang="en-US" dirty="0">
                <a:latin typeface="Arial" charset="0"/>
              </a:rPr>
            </a:br>
            <a:r>
              <a:rPr lang="en-US" dirty="0" smtClean="0">
                <a:latin typeface="Arial" charset="0"/>
              </a:rPr>
              <a:t>Local </a:t>
            </a:r>
            <a:r>
              <a:rPr lang="en-US" dirty="0">
                <a:latin typeface="Arial" charset="0"/>
              </a:rPr>
              <a:t>Area Networks (LAN)</a:t>
            </a:r>
          </a:p>
        </p:txBody>
      </p:sp>
      <p:pic>
        <p:nvPicPr>
          <p:cNvPr id="3" name="Picture 2"/>
          <p:cNvPicPr>
            <a:picLocks noChangeAspect="1"/>
          </p:cNvPicPr>
          <p:nvPr/>
        </p:nvPicPr>
        <p:blipFill>
          <a:blip r:embed="rId3"/>
          <a:stretch>
            <a:fillRect/>
          </a:stretch>
        </p:blipFill>
        <p:spPr>
          <a:xfrm>
            <a:off x="1693378" y="1551205"/>
            <a:ext cx="5786520" cy="4823807"/>
          </a:xfrm>
          <a:prstGeom prst="rect">
            <a:avLst/>
          </a:prstGeom>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609600"/>
            <a:ext cx="8145462" cy="838200"/>
          </a:xfrm>
        </p:spPr>
        <p:txBody>
          <a:bodyPr/>
          <a:lstStyle/>
          <a:p>
            <a:pPr eaLnBrk="1" hangingPunct="1"/>
            <a:r>
              <a:rPr lang="en-US" dirty="0" smtClean="0"/>
              <a:t>Chapter </a:t>
            </a:r>
            <a:r>
              <a:rPr lang="en-US" dirty="0"/>
              <a:t>1</a:t>
            </a:r>
            <a:r>
              <a:rPr lang="en-US" dirty="0" smtClean="0"/>
              <a:t>: Objectives</a:t>
            </a:r>
          </a:p>
        </p:txBody>
      </p:sp>
      <p:sp>
        <p:nvSpPr>
          <p:cNvPr id="4099" name="Rectangle 34"/>
          <p:cNvSpPr>
            <a:spLocks noGrp="1" noChangeArrowheads="1"/>
          </p:cNvSpPr>
          <p:nvPr>
            <p:ph type="body" idx="4294967295"/>
          </p:nvPr>
        </p:nvSpPr>
        <p:spPr>
          <a:xfrm>
            <a:off x="655638" y="1828800"/>
            <a:ext cx="7940675" cy="4252259"/>
          </a:xfrm>
        </p:spPr>
        <p:txBody>
          <a:bodyPr/>
          <a:lstStyle/>
          <a:p>
            <a:pPr marL="0" indent="0">
              <a:buNone/>
            </a:pPr>
            <a:r>
              <a:rPr lang="en-CA" sz="2000" dirty="0" smtClean="0"/>
              <a:t>After completing this chapter, students will be able to:</a:t>
            </a:r>
          </a:p>
          <a:p>
            <a:pPr>
              <a:buFont typeface="Wingdings" charset="2"/>
              <a:buChar char="§"/>
            </a:pPr>
            <a:r>
              <a:rPr lang="en-CA" sz="2000" dirty="0" smtClean="0"/>
              <a:t>Explain </a:t>
            </a:r>
            <a:r>
              <a:rPr lang="en-CA" sz="2000" dirty="0"/>
              <a:t>how multiple networks are used in everyday life</a:t>
            </a:r>
            <a:r>
              <a:rPr lang="en-CA" sz="2000" dirty="0" smtClean="0"/>
              <a:t>.</a:t>
            </a:r>
          </a:p>
          <a:p>
            <a:pPr>
              <a:buFont typeface="Wingdings" charset="2"/>
              <a:buChar char="§"/>
            </a:pPr>
            <a:r>
              <a:rPr lang="en-US" sz="2000" dirty="0"/>
              <a:t>Explain the topologies and devices used in a </a:t>
            </a:r>
            <a:r>
              <a:rPr lang="en-US" sz="2000" dirty="0" smtClean="0"/>
              <a:t>small- </a:t>
            </a:r>
            <a:r>
              <a:rPr lang="en-US" sz="2000" dirty="0"/>
              <a:t>to medium-sized business </a:t>
            </a:r>
            <a:r>
              <a:rPr lang="en-US" sz="2000" dirty="0" smtClean="0"/>
              <a:t>network</a:t>
            </a:r>
            <a:r>
              <a:rPr lang="en-CA" sz="2000" dirty="0" smtClean="0"/>
              <a:t>.</a:t>
            </a:r>
          </a:p>
          <a:p>
            <a:pPr>
              <a:buFont typeface="Wingdings" charset="2"/>
              <a:buChar char="§"/>
            </a:pPr>
            <a:r>
              <a:rPr lang="en-CA" sz="2000" dirty="0" smtClean="0"/>
              <a:t>Explain</a:t>
            </a:r>
            <a:r>
              <a:rPr lang="en-US" sz="2000" dirty="0" smtClean="0"/>
              <a:t> </a:t>
            </a:r>
            <a:r>
              <a:rPr lang="en-US" sz="2000" dirty="0"/>
              <a:t>the basic characteristics of a network that supports communication in a </a:t>
            </a:r>
            <a:r>
              <a:rPr lang="en-US" sz="2000" dirty="0" smtClean="0"/>
              <a:t>small- </a:t>
            </a:r>
            <a:r>
              <a:rPr lang="en-US" sz="2000" dirty="0"/>
              <a:t>to medium-sized </a:t>
            </a:r>
            <a:r>
              <a:rPr lang="en-US" sz="2000" dirty="0" smtClean="0"/>
              <a:t>business</a:t>
            </a:r>
            <a:r>
              <a:rPr lang="en-CA" sz="2000" dirty="0" smtClean="0"/>
              <a:t>.</a:t>
            </a:r>
          </a:p>
          <a:p>
            <a:pPr>
              <a:buFont typeface="Wingdings" charset="2"/>
              <a:buChar char="§"/>
            </a:pPr>
            <a:r>
              <a:rPr lang="en-US" sz="2000" dirty="0"/>
              <a:t>Explain trends in networking that will affect the use of networks in small to medium-sized businesses</a:t>
            </a:r>
            <a:r>
              <a:rPr lang="en-CA" sz="2000" dirty="0" smtClean="0"/>
              <a:t>.</a:t>
            </a:r>
            <a:endParaRPr lang="en-CA" sz="2000" dirty="0"/>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z="1800" dirty="0">
                <a:latin typeface="Arial" charset="0"/>
              </a:rPr>
              <a:t>LANs and WANs</a:t>
            </a:r>
            <a:r>
              <a:rPr lang="en-US" dirty="0">
                <a:latin typeface="Arial" charset="0"/>
              </a:rPr>
              <a:t/>
            </a:r>
            <a:br>
              <a:rPr lang="en-US" dirty="0">
                <a:latin typeface="Arial" charset="0"/>
              </a:rPr>
            </a:br>
            <a:r>
              <a:rPr lang="en-US" dirty="0" smtClean="0">
                <a:latin typeface="Arial" charset="0"/>
              </a:rPr>
              <a:t>Wide </a:t>
            </a:r>
            <a:r>
              <a:rPr lang="en-US" dirty="0">
                <a:latin typeface="Arial" charset="0"/>
              </a:rPr>
              <a:t>Area Networks (WAN)</a:t>
            </a:r>
          </a:p>
        </p:txBody>
      </p:sp>
      <p:sp>
        <p:nvSpPr>
          <p:cNvPr id="2" name="Content Placeholder 1"/>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65592"/>
            <a:ext cx="857091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1800" dirty="0">
                <a:latin typeface="Arial" charset="0"/>
              </a:rPr>
              <a:t>LANs, WANs, and </a:t>
            </a:r>
            <a:r>
              <a:rPr lang="en-US" sz="1800" dirty="0" smtClean="0">
                <a:latin typeface="Arial" charset="0"/>
              </a:rPr>
              <a:t>the Internet</a:t>
            </a:r>
            <a:r>
              <a:rPr lang="en-US" dirty="0">
                <a:latin typeface="Arial" charset="0"/>
              </a:rPr>
              <a:t/>
            </a:r>
            <a:br>
              <a:rPr lang="en-US" dirty="0">
                <a:latin typeface="Arial" charset="0"/>
              </a:rPr>
            </a:br>
            <a:r>
              <a:rPr lang="en-US" dirty="0" smtClean="0">
                <a:latin typeface="Arial" charset="0"/>
              </a:rPr>
              <a:t>The </a:t>
            </a:r>
            <a:r>
              <a:rPr lang="en-US" dirty="0">
                <a:latin typeface="Arial" charset="0"/>
              </a:rPr>
              <a:t>Internet</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3" y="1551023"/>
            <a:ext cx="5903068" cy="471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1600" dirty="0">
                <a:latin typeface="Arial" charset="0"/>
              </a:rPr>
              <a:t>LANs, WANs, and </a:t>
            </a:r>
            <a:r>
              <a:rPr lang="en-US" sz="1600" dirty="0" smtClean="0">
                <a:latin typeface="Arial" charset="0"/>
              </a:rPr>
              <a:t>the Internet</a:t>
            </a:r>
            <a:r>
              <a:rPr lang="en-US" dirty="0">
                <a:latin typeface="Arial" charset="0"/>
              </a:rPr>
              <a:t/>
            </a:r>
            <a:br>
              <a:rPr lang="en-US" dirty="0">
                <a:latin typeface="Arial" charset="0"/>
              </a:rPr>
            </a:br>
            <a:r>
              <a:rPr lang="en-US" dirty="0" smtClean="0">
                <a:latin typeface="Arial" charset="0"/>
              </a:rPr>
              <a:t>Intranet </a:t>
            </a:r>
            <a:r>
              <a:rPr lang="en-US" dirty="0">
                <a:latin typeface="Arial" charset="0"/>
              </a:rPr>
              <a:t>and Extranet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71907"/>
            <a:ext cx="50292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1800" dirty="0">
                <a:latin typeface="Arial" charset="0"/>
              </a:rPr>
              <a:t>Connecting to the Internet</a:t>
            </a:r>
            <a:r>
              <a:rPr lang="en-US" dirty="0">
                <a:latin typeface="Arial" charset="0"/>
              </a:rPr>
              <a:t/>
            </a:r>
            <a:br>
              <a:rPr lang="en-US" dirty="0">
                <a:latin typeface="Arial" charset="0"/>
              </a:rPr>
            </a:br>
            <a:r>
              <a:rPr lang="en-US" dirty="0" smtClean="0">
                <a:latin typeface="Arial" charset="0"/>
              </a:rPr>
              <a:t>Connecting </a:t>
            </a:r>
            <a:r>
              <a:rPr lang="en-US" dirty="0">
                <a:latin typeface="Arial" charset="0"/>
              </a:rPr>
              <a:t>Remote Users to the Internet</a:t>
            </a:r>
          </a:p>
        </p:txBody>
      </p:sp>
      <p:pic>
        <p:nvPicPr>
          <p:cNvPr id="32" name="Content Placeholder 2"/>
          <p:cNvPicPr>
            <a:picLocks noGrp="1" noChangeAspect="1"/>
          </p:cNvPicPr>
          <p:nvPr>
            <p:ph idx="1"/>
          </p:nvPr>
        </p:nvPicPr>
        <p:blipFill>
          <a:blip r:embed="rId3"/>
          <a:srcRect l="-23219" r="-23219"/>
          <a:stretch>
            <a:fillRect/>
          </a:stretch>
        </p:blipFill>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z="1800" dirty="0">
                <a:latin typeface="Arial" charset="0"/>
              </a:rPr>
              <a:t>Connecting to the Internet</a:t>
            </a:r>
            <a:r>
              <a:rPr lang="en-US" dirty="0">
                <a:latin typeface="Arial" charset="0"/>
              </a:rPr>
              <a:t/>
            </a:r>
            <a:br>
              <a:rPr lang="en-US" dirty="0">
                <a:latin typeface="Arial" charset="0"/>
              </a:rPr>
            </a:br>
            <a:r>
              <a:rPr lang="en-US" dirty="0" smtClean="0">
                <a:latin typeface="Arial" charset="0"/>
              </a:rPr>
              <a:t>Connecting </a:t>
            </a:r>
            <a:r>
              <a:rPr lang="en-US" dirty="0">
                <a:latin typeface="Arial" charset="0"/>
              </a:rPr>
              <a:t>Businesses to the Internet</a:t>
            </a:r>
          </a:p>
        </p:txBody>
      </p:sp>
      <p:pic>
        <p:nvPicPr>
          <p:cNvPr id="26" name="Content Placeholder 2"/>
          <p:cNvPicPr>
            <a:picLocks noGrp="1" noChangeAspect="1"/>
          </p:cNvPicPr>
          <p:nvPr>
            <p:ph idx="1"/>
          </p:nvPr>
        </p:nvPicPr>
        <p:blipFill>
          <a:blip r:embed="rId3"/>
          <a:srcRect l="-7069" r="-7069"/>
          <a:stretch>
            <a:fillRect/>
          </a:stretch>
        </p:blipFill>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7" y="2263775"/>
            <a:ext cx="4339280" cy="1481138"/>
          </a:xfrm>
        </p:spPr>
        <p:txBody>
          <a:bodyPr/>
          <a:lstStyle/>
          <a:p>
            <a:pPr eaLnBrk="1" hangingPunct="1"/>
            <a:r>
              <a:rPr lang="en-US" sz="2300" dirty="0"/>
              <a:t>1.3  The Network as a Platform</a:t>
            </a:r>
          </a:p>
        </p:txBody>
      </p:sp>
    </p:spTree>
    <p:extLst>
      <p:ext uri="{BB962C8B-B14F-4D97-AF65-F5344CB8AC3E}">
        <p14:creationId xmlns:p14="http://schemas.microsoft.com/office/powerpoint/2010/main" val="171629354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1800" dirty="0">
                <a:latin typeface="Arial" charset="0"/>
              </a:rPr>
              <a:t>Converged Networks</a:t>
            </a:r>
            <a:r>
              <a:rPr lang="en-US" dirty="0">
                <a:latin typeface="Arial" charset="0"/>
              </a:rPr>
              <a:t/>
            </a:r>
            <a:br>
              <a:rPr lang="en-US" dirty="0">
                <a:latin typeface="Arial" charset="0"/>
              </a:rPr>
            </a:br>
            <a:r>
              <a:rPr lang="en-US" dirty="0" smtClean="0">
                <a:latin typeface="Arial" charset="0"/>
              </a:rPr>
              <a:t>The Converging Network</a:t>
            </a:r>
            <a:endParaRPr lang="en-US" dirty="0">
              <a:latin typeface="Arial" charset="0"/>
            </a:endParaRPr>
          </a:p>
        </p:txBody>
      </p:sp>
      <p:pic>
        <p:nvPicPr>
          <p:cNvPr id="6" name="Content Placeholder 5"/>
          <p:cNvPicPr>
            <a:picLocks noGrp="1" noChangeAspect="1"/>
          </p:cNvPicPr>
          <p:nvPr>
            <p:ph idx="1"/>
          </p:nvPr>
        </p:nvPicPr>
        <p:blipFill rotWithShape="1">
          <a:blip r:embed="rId3"/>
          <a:srcRect l="-1127" t="926" r="-2206" b="-2778"/>
          <a:stretch/>
        </p:blipFill>
        <p:spPr>
          <a:xfrm>
            <a:off x="327131" y="1539502"/>
            <a:ext cx="3771614" cy="3175223"/>
          </a:xfrm>
          <a:prstGeom prst="rect">
            <a:avLst/>
          </a:prstGeom>
        </p:spPr>
      </p:pic>
      <p:pic>
        <p:nvPicPr>
          <p:cNvPr id="2" name="Picture 1"/>
          <p:cNvPicPr>
            <a:picLocks noChangeAspect="1"/>
          </p:cNvPicPr>
          <p:nvPr/>
        </p:nvPicPr>
        <p:blipFill>
          <a:blip r:embed="rId4"/>
          <a:stretch>
            <a:fillRect/>
          </a:stretch>
        </p:blipFill>
        <p:spPr>
          <a:xfrm>
            <a:off x="4588256" y="3213709"/>
            <a:ext cx="3658958" cy="3160915"/>
          </a:xfrm>
          <a:prstGeom prst="rect">
            <a:avLst/>
          </a:prstGeom>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z="1800" dirty="0">
                <a:latin typeface="Arial" charset="0"/>
              </a:rPr>
              <a:t>Converged Networks</a:t>
            </a:r>
            <a:r>
              <a:rPr lang="en-US" dirty="0">
                <a:latin typeface="Arial" charset="0"/>
              </a:rPr>
              <a:t/>
            </a:r>
            <a:br>
              <a:rPr lang="en-US" dirty="0">
                <a:latin typeface="Arial" charset="0"/>
              </a:rPr>
            </a:br>
            <a:r>
              <a:rPr lang="en-US" dirty="0" smtClean="0">
                <a:latin typeface="Arial" charset="0"/>
              </a:rPr>
              <a:t>Planning for the </a:t>
            </a:r>
            <a:r>
              <a:rPr lang="en-US" dirty="0">
                <a:latin typeface="Arial" charset="0"/>
              </a:rPr>
              <a:t>F</a:t>
            </a:r>
            <a:r>
              <a:rPr lang="en-US" dirty="0" smtClean="0">
                <a:latin typeface="Arial" charset="0"/>
              </a:rPr>
              <a:t>uture</a:t>
            </a:r>
            <a:endParaRPr lang="en-US" dirty="0">
              <a:latin typeface="Arial" charset="0"/>
            </a:endParaRPr>
          </a:p>
        </p:txBody>
      </p:sp>
      <p:pic>
        <p:nvPicPr>
          <p:cNvPr id="3" name="Content Placeholder 2"/>
          <p:cNvPicPr>
            <a:picLocks noGrp="1" noChangeAspect="1"/>
          </p:cNvPicPr>
          <p:nvPr>
            <p:ph idx="1"/>
          </p:nvPr>
        </p:nvPicPr>
        <p:blipFill>
          <a:blip r:embed="rId3"/>
          <a:srcRect l="-18756" r="-18756"/>
          <a:stretch>
            <a:fillRect/>
          </a:stretch>
        </p:blipFill>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Supporting </a:t>
            </a:r>
            <a:r>
              <a:rPr lang="en-US" dirty="0">
                <a:latin typeface="Arial" charset="0"/>
              </a:rPr>
              <a:t>Network Architecture</a:t>
            </a:r>
          </a:p>
        </p:txBody>
      </p:sp>
      <p:sp>
        <p:nvSpPr>
          <p:cNvPr id="2" name="Content Placeholder 1"/>
          <p:cNvSpPr>
            <a:spLocks noGrp="1"/>
          </p:cNvSpPr>
          <p:nvPr>
            <p:ph idx="1"/>
          </p:nvPr>
        </p:nvSpPr>
        <p:spPr/>
        <p:txBody>
          <a:bodyPr/>
          <a:lstStyle/>
          <a:p>
            <a:pPr marL="0" indent="0">
              <a:buNone/>
            </a:pPr>
            <a:r>
              <a:rPr lang="en-US" sz="2000" dirty="0" smtClean="0"/>
              <a:t>As networks evolve, we are discovering that there are four basic characteristics that the underlying architectures need to address in order to meet user expectations: </a:t>
            </a:r>
          </a:p>
          <a:p>
            <a:r>
              <a:rPr lang="en-US" sz="2000" dirty="0" smtClean="0"/>
              <a:t>Fault Tolerance</a:t>
            </a:r>
          </a:p>
          <a:p>
            <a:r>
              <a:rPr lang="en-US" sz="2000" dirty="0" smtClean="0"/>
              <a:t>Scalability</a:t>
            </a:r>
          </a:p>
          <a:p>
            <a:r>
              <a:rPr lang="en-US" sz="2000" dirty="0" smtClean="0"/>
              <a:t>Quality of Service (QoS)</a:t>
            </a:r>
          </a:p>
          <a:p>
            <a:r>
              <a:rPr lang="en-US" sz="2000" dirty="0" smtClean="0"/>
              <a:t>Security</a:t>
            </a:r>
          </a:p>
          <a:p>
            <a:endParaRPr lang="en-US" dirty="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Fault Tolerance in Circuit Switched Network</a:t>
            </a:r>
            <a:endParaRPr lang="en-US" dirty="0">
              <a:latin typeface="Arial" charset="0"/>
            </a:endParaRPr>
          </a:p>
        </p:txBody>
      </p:sp>
      <p:pic>
        <p:nvPicPr>
          <p:cNvPr id="6" name="Content Placeholder 2"/>
          <p:cNvPicPr>
            <a:picLocks noGrp="1" noChangeAspect="1"/>
          </p:cNvPicPr>
          <p:nvPr>
            <p:ph idx="1"/>
          </p:nvPr>
        </p:nvPicPr>
        <p:blipFill>
          <a:blip r:embed="rId3"/>
          <a:srcRect l="-24196" r="-24196"/>
          <a:stretch>
            <a:fillRect/>
          </a:stretch>
        </p:blipFill>
        <p:spPr>
          <a:xfrm>
            <a:off x="213109" y="1539502"/>
            <a:ext cx="8733677" cy="4926405"/>
          </a:xfrm>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Arial" charset="0"/>
              </a:rPr>
              <a:t>Chapter 1</a:t>
            </a:r>
          </a:p>
        </p:txBody>
      </p:sp>
      <p:sp>
        <p:nvSpPr>
          <p:cNvPr id="9218" name="Rectangle 3"/>
          <p:cNvSpPr>
            <a:spLocks noGrp="1" noChangeArrowheads="1"/>
          </p:cNvSpPr>
          <p:nvPr>
            <p:ph idx="1"/>
          </p:nvPr>
        </p:nvSpPr>
        <p:spPr/>
        <p:txBody>
          <a:bodyPr/>
          <a:lstStyle/>
          <a:p>
            <a:pPr lvl="1" eaLnBrk="1" hangingPunct="1"/>
            <a:r>
              <a:rPr lang="en-US" dirty="0" smtClean="0">
                <a:latin typeface="Arial" charset="0"/>
              </a:rPr>
              <a:t>1.1  Globally Connected</a:t>
            </a:r>
          </a:p>
          <a:p>
            <a:pPr lvl="1" eaLnBrk="1" hangingPunct="1"/>
            <a:r>
              <a:rPr lang="en-US" dirty="0" smtClean="0">
                <a:latin typeface="Arial" charset="0"/>
              </a:rPr>
              <a:t>1.2  </a:t>
            </a:r>
            <a:r>
              <a:rPr lang="en-US" dirty="0">
                <a:latin typeface="Arial" charset="0"/>
              </a:rPr>
              <a:t>LANs, WANs, and </a:t>
            </a:r>
            <a:r>
              <a:rPr lang="en-US" dirty="0" smtClean="0">
                <a:latin typeface="Arial" charset="0"/>
              </a:rPr>
              <a:t>the Internet </a:t>
            </a:r>
          </a:p>
          <a:p>
            <a:pPr lvl="1" eaLnBrk="1" hangingPunct="1"/>
            <a:r>
              <a:rPr lang="en-US" dirty="0" smtClean="0">
                <a:latin typeface="Arial" charset="0"/>
              </a:rPr>
              <a:t>1.3  </a:t>
            </a:r>
            <a:r>
              <a:rPr lang="en-US" dirty="0">
                <a:latin typeface="Arial" charset="0"/>
              </a:rPr>
              <a:t>The Network as a </a:t>
            </a:r>
            <a:r>
              <a:rPr lang="en-US" dirty="0" smtClean="0">
                <a:latin typeface="Arial" charset="0"/>
              </a:rPr>
              <a:t>Platform</a:t>
            </a:r>
          </a:p>
          <a:p>
            <a:pPr lvl="1" eaLnBrk="1" hangingPunct="1"/>
            <a:r>
              <a:rPr lang="en-US" dirty="0" smtClean="0">
                <a:latin typeface="Arial" charset="0"/>
              </a:rPr>
              <a:t>1.4  The Changing Network Environment</a:t>
            </a:r>
            <a:endParaRPr lang="en-US" dirty="0">
              <a:latin typeface="Arial" charset="0"/>
            </a:endParaRPr>
          </a:p>
          <a:p>
            <a:pPr lvl="1" eaLnBrk="1" hangingPunct="1"/>
            <a:r>
              <a:rPr lang="en-US" dirty="0">
                <a:latin typeface="Arial" charset="0"/>
              </a:rPr>
              <a:t>1.5  Summary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Packet-Switched Networks</a:t>
            </a:r>
            <a:endParaRPr lang="en-US" dirty="0">
              <a:latin typeface="Arial" charset="0"/>
            </a:endParaRPr>
          </a:p>
        </p:txBody>
      </p:sp>
      <p:pic>
        <p:nvPicPr>
          <p:cNvPr id="4" name="Content Placeholder 2"/>
          <p:cNvPicPr>
            <a:picLocks noGrp="1" noChangeAspect="1"/>
          </p:cNvPicPr>
          <p:nvPr>
            <p:ph idx="1"/>
          </p:nvPr>
        </p:nvPicPr>
        <p:blipFill>
          <a:blip r:embed="rId3"/>
          <a:srcRect l="-24672" r="-24672"/>
          <a:stretch>
            <a:fillRect/>
          </a:stretch>
        </p:blipFill>
        <p:spPr/>
      </p:pic>
    </p:spTree>
    <p:extLst>
      <p:ext uri="{BB962C8B-B14F-4D97-AF65-F5344CB8AC3E}">
        <p14:creationId xmlns:p14="http://schemas.microsoft.com/office/powerpoint/2010/main" val="1800978167"/>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Scalable Networks</a:t>
            </a:r>
            <a:endParaRPr lang="en-US" dirty="0">
              <a:latin typeface="Arial" charset="0"/>
            </a:endParaRPr>
          </a:p>
        </p:txBody>
      </p:sp>
      <p:pic>
        <p:nvPicPr>
          <p:cNvPr id="4" name="Content Placeholder 2"/>
          <p:cNvPicPr>
            <a:picLocks noGrp="1" noChangeAspect="1"/>
          </p:cNvPicPr>
          <p:nvPr>
            <p:ph idx="1"/>
          </p:nvPr>
        </p:nvPicPr>
        <p:blipFill rotWithShape="1">
          <a:blip r:embed="rId3"/>
          <a:srcRect l="-19860" t="11328" r="-19860"/>
          <a:stretch/>
        </p:blipFill>
        <p:spPr>
          <a:xfrm>
            <a:off x="849131" y="2876944"/>
            <a:ext cx="7444791" cy="3723672"/>
          </a:xfrm>
        </p:spPr>
      </p:pic>
      <p:pic>
        <p:nvPicPr>
          <p:cNvPr id="2" name="Picture 1"/>
          <p:cNvPicPr>
            <a:picLocks noChangeAspect="1"/>
          </p:cNvPicPr>
          <p:nvPr/>
        </p:nvPicPr>
        <p:blipFill>
          <a:blip r:embed="rId4"/>
          <a:stretch>
            <a:fillRect/>
          </a:stretch>
        </p:blipFill>
        <p:spPr>
          <a:xfrm>
            <a:off x="175853" y="1155953"/>
            <a:ext cx="5404597" cy="605853"/>
          </a:xfrm>
          <a:prstGeom prst="rect">
            <a:avLst/>
          </a:prstGeom>
        </p:spPr>
      </p:pic>
      <p:pic>
        <p:nvPicPr>
          <p:cNvPr id="3" name="Picture 2"/>
          <p:cNvPicPr>
            <a:picLocks noChangeAspect="1"/>
          </p:cNvPicPr>
          <p:nvPr/>
        </p:nvPicPr>
        <p:blipFill>
          <a:blip r:embed="rId5"/>
          <a:stretch>
            <a:fillRect/>
          </a:stretch>
        </p:blipFill>
        <p:spPr>
          <a:xfrm>
            <a:off x="3617660" y="1791028"/>
            <a:ext cx="5311050" cy="1067880"/>
          </a:xfrm>
          <a:prstGeom prst="rect">
            <a:avLst/>
          </a:prstGeom>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Providing QoS</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dirty="0" smtClean="0"/>
              <a:t>Examples of priority decisions for an organization might include:</a:t>
            </a:r>
          </a:p>
          <a:p>
            <a:r>
              <a:rPr lang="en-US" sz="2000" dirty="0" smtClean="0"/>
              <a:t>Time-sensitive communication - increase priority for services like telephony or video distribution.</a:t>
            </a:r>
          </a:p>
          <a:p>
            <a:r>
              <a:rPr lang="en-US" sz="2000" dirty="0" smtClean="0"/>
              <a:t>Non time-sensitive communication - decrease priority for web page retrieval or email.</a:t>
            </a:r>
          </a:p>
          <a:p>
            <a:r>
              <a:rPr lang="en-US" sz="2000" dirty="0" smtClean="0"/>
              <a:t>High importance to organization - increase priority for production control or business transaction data.</a:t>
            </a:r>
          </a:p>
          <a:p>
            <a:r>
              <a:rPr lang="en-US" sz="2000" dirty="0" smtClean="0"/>
              <a:t>Undesirable communication - decrease priority or block unwanted activity, like peer-to-peer file sharing or live entertainment.</a:t>
            </a:r>
          </a:p>
          <a:p>
            <a:endParaRPr lang="en-US"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Providing Network </a:t>
            </a:r>
            <a:r>
              <a:rPr lang="en-US" dirty="0">
                <a:latin typeface="Arial" charset="0"/>
              </a:rPr>
              <a:t>Security</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0540" y="1808834"/>
            <a:ext cx="645357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1800" dirty="0"/>
              <a:t>1.4  The Changing Network Environment</a:t>
            </a:r>
          </a:p>
        </p:txBody>
      </p:sp>
    </p:spTree>
    <p:extLst>
      <p:ext uri="{BB962C8B-B14F-4D97-AF65-F5344CB8AC3E}">
        <p14:creationId xmlns:p14="http://schemas.microsoft.com/office/powerpoint/2010/main" val="861279201"/>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New </a:t>
            </a:r>
            <a:r>
              <a:rPr lang="en-US" dirty="0">
                <a:latin typeface="Arial" charset="0"/>
              </a:rPr>
              <a:t>trends</a:t>
            </a:r>
          </a:p>
        </p:txBody>
      </p:sp>
      <p:sp>
        <p:nvSpPr>
          <p:cNvPr id="2" name="Content Placeholder 1"/>
          <p:cNvSpPr>
            <a:spLocks noGrp="1"/>
          </p:cNvSpPr>
          <p:nvPr>
            <p:ph idx="1"/>
          </p:nvPr>
        </p:nvSpPr>
        <p:spPr/>
        <p:txBody>
          <a:bodyPr/>
          <a:lstStyle/>
          <a:p>
            <a:pPr marL="0" indent="0">
              <a:buNone/>
            </a:pPr>
            <a:r>
              <a:rPr lang="en-US" sz="2000" dirty="0" smtClean="0"/>
              <a:t>Some of the top trends include:</a:t>
            </a:r>
          </a:p>
          <a:p>
            <a:r>
              <a:rPr lang="en-US" sz="2000" dirty="0" smtClean="0"/>
              <a:t>Bring Your Own Device (BYOD)</a:t>
            </a:r>
          </a:p>
          <a:p>
            <a:r>
              <a:rPr lang="en-US" sz="2000" dirty="0" smtClean="0"/>
              <a:t>Online collaboration</a:t>
            </a:r>
          </a:p>
          <a:p>
            <a:r>
              <a:rPr lang="en-US" sz="2000" dirty="0" smtClean="0"/>
              <a:t>Video</a:t>
            </a:r>
          </a:p>
          <a:p>
            <a:r>
              <a:rPr lang="en-US" sz="2000" dirty="0" smtClean="0"/>
              <a:t>Cloud computing</a:t>
            </a:r>
          </a:p>
          <a:p>
            <a:endParaRPr lang="en-US" dirty="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Bring </a:t>
            </a:r>
            <a:r>
              <a:rPr lang="en-US" dirty="0">
                <a:latin typeface="Arial" charset="0"/>
              </a:rPr>
              <a:t>Your Own Device (BYOD)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1705460"/>
            <a:ext cx="50196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2209" y="5401222"/>
            <a:ext cx="8293703" cy="928459"/>
          </a:xfrm>
          <a:prstGeom prst="rect">
            <a:avLst/>
          </a:prstGeom>
        </p:spPr>
        <p:txBody>
          <a:bodyPr wrap="square">
            <a:spAutoFit/>
          </a:bodyPr>
          <a:lstStyle/>
          <a:p>
            <a:r>
              <a:rPr lang="en-US" sz="2000" dirty="0"/>
              <a:t>The concept of any device, to any content, in anyway is a major global trend that requires significant changes to the way devices are used. This trend is known as Bring Your Own Device (BYOD).</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Online Collaboration</a:t>
            </a:r>
            <a:endParaRPr lang="en-US" dirty="0">
              <a:latin typeface="Arial" charset="0"/>
            </a:endParaRPr>
          </a:p>
        </p:txBody>
      </p:sp>
      <p:pic>
        <p:nvPicPr>
          <p:cNvPr id="6" name="Content Placeholder 2"/>
          <p:cNvPicPr>
            <a:picLocks noGrp="1" noChangeAspect="1"/>
          </p:cNvPicPr>
          <p:nvPr>
            <p:ph idx="1"/>
          </p:nvPr>
        </p:nvPicPr>
        <p:blipFill>
          <a:blip r:embed="rId3"/>
          <a:srcRect l="-18927" r="-18927"/>
          <a:stretch>
            <a:fillRect/>
          </a:stretch>
        </p:blipFill>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Video Communication</a:t>
            </a:r>
            <a:endParaRPr lang="en-US" dirty="0">
              <a:latin typeface="Arial" charset="0"/>
            </a:endParaRPr>
          </a:p>
        </p:txBody>
      </p:sp>
      <p:pic>
        <p:nvPicPr>
          <p:cNvPr id="4" name="Content Placeholder 2"/>
          <p:cNvPicPr>
            <a:picLocks noGrp="1" noChangeAspect="1"/>
          </p:cNvPicPr>
          <p:nvPr>
            <p:ph idx="1"/>
          </p:nvPr>
        </p:nvPicPr>
        <p:blipFill>
          <a:blip r:embed="rId3"/>
          <a:srcRect l="-9305" r="-9305"/>
          <a:stretch>
            <a:fillRect/>
          </a:stretch>
        </p:blipFill>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Cloud </a:t>
            </a:r>
            <a:r>
              <a:rPr lang="en-US" dirty="0">
                <a:latin typeface="Arial" charset="0"/>
              </a:rPr>
              <a:t>Computing</a:t>
            </a:r>
          </a:p>
        </p:txBody>
      </p:sp>
      <p:sp>
        <p:nvSpPr>
          <p:cNvPr id="2" name="Content Placeholder 1"/>
          <p:cNvSpPr>
            <a:spLocks noGrp="1"/>
          </p:cNvSpPr>
          <p:nvPr>
            <p:ph idx="1"/>
          </p:nvPr>
        </p:nvSpPr>
        <p:spPr/>
        <p:txBody>
          <a:bodyPr/>
          <a:lstStyle/>
          <a:p>
            <a:pPr marL="0" indent="0">
              <a:buNone/>
            </a:pPr>
            <a:r>
              <a:rPr lang="en-US" sz="2000" dirty="0"/>
              <a:t>Cloud computing offers the following potential benefits:</a:t>
            </a:r>
          </a:p>
          <a:p>
            <a:r>
              <a:rPr lang="en-US" sz="2000" dirty="0" smtClean="0"/>
              <a:t>Organizational flexibility</a:t>
            </a:r>
            <a:endParaRPr lang="en-US" sz="2000" dirty="0"/>
          </a:p>
          <a:p>
            <a:r>
              <a:rPr lang="en-US" sz="2000" dirty="0"/>
              <a:t>Agility and rapid deployment </a:t>
            </a:r>
            <a:endParaRPr lang="en-US" sz="2000" dirty="0" smtClean="0"/>
          </a:p>
          <a:p>
            <a:r>
              <a:rPr lang="en-US" sz="2000" dirty="0" smtClean="0"/>
              <a:t>Reduced </a:t>
            </a:r>
            <a:r>
              <a:rPr lang="en-US" sz="2000" dirty="0"/>
              <a:t>cost of </a:t>
            </a:r>
            <a:r>
              <a:rPr lang="en-US" sz="2000" dirty="0" smtClean="0"/>
              <a:t>infrastructure</a:t>
            </a:r>
            <a:endParaRPr lang="en-US" sz="2000" dirty="0"/>
          </a:p>
          <a:p>
            <a:r>
              <a:rPr lang="en-US" sz="2000" dirty="0"/>
              <a:t>Refocus of IT </a:t>
            </a:r>
            <a:r>
              <a:rPr lang="en-US" sz="2000" dirty="0" smtClean="0"/>
              <a:t>resources</a:t>
            </a:r>
            <a:endParaRPr lang="en-US" sz="2000" dirty="0"/>
          </a:p>
          <a:p>
            <a:r>
              <a:rPr lang="en-US" sz="2000" dirty="0"/>
              <a:t>Creation of new business </a:t>
            </a:r>
            <a:r>
              <a:rPr lang="en-US" sz="2000" dirty="0" smtClean="0"/>
              <a:t/>
            </a:r>
            <a:br>
              <a:rPr lang="en-US" sz="2000" dirty="0" smtClean="0"/>
            </a:br>
            <a:r>
              <a:rPr lang="en-US" sz="2000" dirty="0" smtClean="0"/>
              <a:t>models</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618" y="3210386"/>
            <a:ext cx="48577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1.1  Globally Connected</a:t>
            </a: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Data </a:t>
            </a:r>
            <a:r>
              <a:rPr lang="en-US" dirty="0">
                <a:latin typeface="Arial" charset="0"/>
              </a:rPr>
              <a:t>Centers</a:t>
            </a:r>
          </a:p>
        </p:txBody>
      </p:sp>
      <p:sp>
        <p:nvSpPr>
          <p:cNvPr id="2" name="Content Placeholder 1"/>
          <p:cNvSpPr>
            <a:spLocks noGrp="1"/>
          </p:cNvSpPr>
          <p:nvPr>
            <p:ph idx="1"/>
          </p:nvPr>
        </p:nvSpPr>
        <p:spPr/>
        <p:txBody>
          <a:bodyPr/>
          <a:lstStyle/>
          <a:p>
            <a:pPr marL="0" indent="0">
              <a:buNone/>
            </a:pPr>
            <a:r>
              <a:rPr lang="en-US" sz="2000" dirty="0"/>
              <a:t>A data center is a facility used to house computer systems and associated components including:</a:t>
            </a:r>
          </a:p>
          <a:p>
            <a:r>
              <a:rPr lang="en-US" sz="2000" dirty="0" smtClean="0"/>
              <a:t>Redundant </a:t>
            </a:r>
            <a:r>
              <a:rPr lang="en-US" sz="2000" dirty="0"/>
              <a:t>data communications connections</a:t>
            </a:r>
          </a:p>
          <a:p>
            <a:r>
              <a:rPr lang="en-US" sz="2000" dirty="0" smtClean="0"/>
              <a:t>High</a:t>
            </a:r>
            <a:r>
              <a:rPr lang="en-US" sz="2000" dirty="0"/>
              <a:t>-speed virtual servers (sometimes referred to as server farms or server clusters)</a:t>
            </a:r>
          </a:p>
          <a:p>
            <a:r>
              <a:rPr lang="en-US" sz="2000" dirty="0" smtClean="0"/>
              <a:t>Redundant </a:t>
            </a:r>
            <a:r>
              <a:rPr lang="en-US" sz="2000" dirty="0"/>
              <a:t>storage systems (typically uses SAN technology)</a:t>
            </a:r>
          </a:p>
          <a:p>
            <a:r>
              <a:rPr lang="en-US" sz="2000" dirty="0" smtClean="0"/>
              <a:t>Redundant </a:t>
            </a:r>
            <a:r>
              <a:rPr lang="en-US" sz="2000" dirty="0"/>
              <a:t>or backup power supplies</a:t>
            </a:r>
          </a:p>
          <a:p>
            <a:r>
              <a:rPr lang="en-US" sz="2000" dirty="0" smtClean="0"/>
              <a:t>Environmental </a:t>
            </a:r>
            <a:r>
              <a:rPr lang="en-US" sz="2000" dirty="0"/>
              <a:t>controls (e.g., air conditioning, fire suppression)</a:t>
            </a:r>
          </a:p>
          <a:p>
            <a:r>
              <a:rPr lang="en-US" sz="2000" dirty="0" smtClean="0"/>
              <a:t>Security </a:t>
            </a:r>
            <a:r>
              <a:rPr lang="en-US" sz="2000" dirty="0"/>
              <a:t>devices</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smtClean="0">
                <a:latin typeface="Arial" charset="0"/>
              </a:rPr>
              <a:t>Networking Technologies for the Home</a:t>
            </a:r>
            <a:r>
              <a:rPr lang="en-US" dirty="0">
                <a:latin typeface="Arial" charset="0"/>
              </a:rPr>
              <a:t/>
            </a:r>
            <a:br>
              <a:rPr lang="en-US" dirty="0">
                <a:latin typeface="Arial" charset="0"/>
              </a:rPr>
            </a:br>
            <a:r>
              <a:rPr lang="en-US" dirty="0" smtClean="0">
                <a:latin typeface="Arial" charset="0"/>
              </a:rPr>
              <a:t>Technology Trends in the Home</a:t>
            </a:r>
            <a:endParaRPr lang="en-US" dirty="0">
              <a:latin typeface="Arial" charset="0"/>
            </a:endParaRPr>
          </a:p>
        </p:txBody>
      </p:sp>
      <p:pic>
        <p:nvPicPr>
          <p:cNvPr id="2" name="Content Placeholder 1"/>
          <p:cNvPicPr>
            <a:picLocks noGrp="1" noChangeAspect="1"/>
          </p:cNvPicPr>
          <p:nvPr>
            <p:ph idx="1"/>
          </p:nvPr>
        </p:nvPicPr>
        <p:blipFill>
          <a:blip r:embed="rId3"/>
          <a:srcRect l="-25121" r="-25121"/>
          <a:stretch>
            <a:fillRect/>
          </a:stretch>
        </p:blipFill>
        <p:spPr/>
      </p:pic>
    </p:spTree>
    <p:extLst>
      <p:ext uri="{BB962C8B-B14F-4D97-AF65-F5344CB8AC3E}">
        <p14:creationId xmlns:p14="http://schemas.microsoft.com/office/powerpoint/2010/main" val="3021010368"/>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smtClean="0">
                <a:latin typeface="Arial" charset="0"/>
              </a:rPr>
              <a:t>Networking Technologies for the Home</a:t>
            </a:r>
            <a:r>
              <a:rPr lang="en-US" dirty="0">
                <a:latin typeface="Arial" charset="0"/>
              </a:rPr>
              <a:t/>
            </a:r>
            <a:br>
              <a:rPr lang="en-US" dirty="0">
                <a:latin typeface="Arial" charset="0"/>
              </a:rPr>
            </a:br>
            <a:r>
              <a:rPr lang="en-US" dirty="0" err="1" smtClean="0">
                <a:latin typeface="Arial" charset="0"/>
              </a:rPr>
              <a:t>Powerline</a:t>
            </a:r>
            <a:r>
              <a:rPr lang="en-US" dirty="0" smtClean="0">
                <a:latin typeface="Arial" charset="0"/>
              </a:rPr>
              <a:t> Networking</a:t>
            </a:r>
            <a:endParaRPr lang="en-US" dirty="0">
              <a:latin typeface="Arial" charset="0"/>
            </a:endParaRPr>
          </a:p>
        </p:txBody>
      </p:sp>
      <p:pic>
        <p:nvPicPr>
          <p:cNvPr id="2" name="Content Placeholder 1"/>
          <p:cNvPicPr>
            <a:picLocks noGrp="1" noChangeAspect="1"/>
          </p:cNvPicPr>
          <p:nvPr>
            <p:ph idx="1"/>
          </p:nvPr>
        </p:nvPicPr>
        <p:blipFill>
          <a:blip r:embed="rId3"/>
          <a:srcRect l="-11824" r="-11824"/>
          <a:stretch>
            <a:fillRect/>
          </a:stretch>
        </p:blipFill>
        <p:spPr/>
      </p:pic>
    </p:spTree>
    <p:extLst>
      <p:ext uri="{BB962C8B-B14F-4D97-AF65-F5344CB8AC3E}">
        <p14:creationId xmlns:p14="http://schemas.microsoft.com/office/powerpoint/2010/main" val="627177556"/>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smtClean="0">
                <a:latin typeface="Arial" charset="0"/>
              </a:rPr>
              <a:t>Networking Technologies for the Home</a:t>
            </a:r>
            <a:r>
              <a:rPr lang="en-US" dirty="0">
                <a:latin typeface="Arial" charset="0"/>
              </a:rPr>
              <a:t/>
            </a:r>
            <a:br>
              <a:rPr lang="en-US" dirty="0">
                <a:latin typeface="Arial" charset="0"/>
              </a:rPr>
            </a:br>
            <a:r>
              <a:rPr lang="en-US" dirty="0" smtClean="0">
                <a:latin typeface="Arial" charset="0"/>
              </a:rPr>
              <a:t>Wireless Broadband</a:t>
            </a:r>
            <a:endParaRPr lang="en-US" dirty="0">
              <a:latin typeface="Arial" charset="0"/>
            </a:endParaRPr>
          </a:p>
        </p:txBody>
      </p:sp>
      <p:pic>
        <p:nvPicPr>
          <p:cNvPr id="2" name="Content Placeholder 1"/>
          <p:cNvPicPr>
            <a:picLocks noGrp="1" noChangeAspect="1"/>
          </p:cNvPicPr>
          <p:nvPr>
            <p:ph idx="1"/>
          </p:nvPr>
        </p:nvPicPr>
        <p:blipFill>
          <a:blip r:embed="rId3"/>
          <a:srcRect l="-25718" r="-25718"/>
          <a:stretch>
            <a:fillRect/>
          </a:stretch>
        </p:blipFill>
        <p:spPr/>
      </p:pic>
    </p:spTree>
    <p:extLst>
      <p:ext uri="{BB962C8B-B14F-4D97-AF65-F5344CB8AC3E}">
        <p14:creationId xmlns:p14="http://schemas.microsoft.com/office/powerpoint/2010/main" val="2964771469"/>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z="1800" dirty="0">
                <a:latin typeface="Arial" charset="0"/>
              </a:rPr>
              <a:t>Future of Networking</a:t>
            </a:r>
            <a:r>
              <a:rPr lang="en-US" dirty="0">
                <a:latin typeface="Arial" charset="0"/>
              </a:rPr>
              <a:t/>
            </a:r>
            <a:br>
              <a:rPr lang="en-US" dirty="0">
                <a:latin typeface="Arial" charset="0"/>
              </a:rPr>
            </a:br>
            <a:r>
              <a:rPr lang="en-US" dirty="0" smtClean="0">
                <a:latin typeface="Arial" charset="0"/>
              </a:rPr>
              <a:t>Network </a:t>
            </a:r>
            <a:r>
              <a:rPr lang="en-US" dirty="0">
                <a:latin typeface="Arial" charset="0"/>
              </a:rPr>
              <a:t>Security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824125"/>
            <a:ext cx="70008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sz="1800" dirty="0">
                <a:latin typeface="Arial" charset="0"/>
              </a:rPr>
              <a:t>Network Security</a:t>
            </a:r>
            <a:r>
              <a:rPr lang="en-US" dirty="0">
                <a:latin typeface="Arial" charset="0"/>
              </a:rPr>
              <a:t/>
            </a:r>
            <a:br>
              <a:rPr lang="en-US" dirty="0">
                <a:latin typeface="Arial" charset="0"/>
              </a:rPr>
            </a:br>
            <a:r>
              <a:rPr lang="en-US" dirty="0" smtClean="0">
                <a:latin typeface="Arial" charset="0"/>
              </a:rPr>
              <a:t>Security </a:t>
            </a:r>
            <a:r>
              <a:rPr lang="en-US" dirty="0">
                <a:latin typeface="Arial" charset="0"/>
              </a:rPr>
              <a:t>Threats</a:t>
            </a:r>
          </a:p>
        </p:txBody>
      </p:sp>
      <p:sp>
        <p:nvSpPr>
          <p:cNvPr id="2" name="Content Placeholder 1"/>
          <p:cNvSpPr>
            <a:spLocks noGrp="1"/>
          </p:cNvSpPr>
          <p:nvPr>
            <p:ph idx="1"/>
          </p:nvPr>
        </p:nvSpPr>
        <p:spPr/>
        <p:txBody>
          <a:bodyPr/>
          <a:lstStyle/>
          <a:p>
            <a:pPr marL="0" indent="0">
              <a:buNone/>
            </a:pPr>
            <a:r>
              <a:rPr lang="en-US" sz="2000" dirty="0" smtClean="0"/>
              <a:t>The most common external threats to networks include:</a:t>
            </a:r>
          </a:p>
          <a:p>
            <a:r>
              <a:rPr lang="en-US" sz="2000" dirty="0" smtClean="0"/>
              <a:t>Viruses, worms, and Trojan horses </a:t>
            </a:r>
          </a:p>
          <a:p>
            <a:r>
              <a:rPr lang="en-US" sz="2000" dirty="0" smtClean="0"/>
              <a:t>Spyware and adware</a:t>
            </a:r>
          </a:p>
          <a:p>
            <a:r>
              <a:rPr lang="en-US" sz="2000" dirty="0" smtClean="0"/>
              <a:t>Zero-day attacks, also called zero-hour attacks</a:t>
            </a:r>
          </a:p>
          <a:p>
            <a:r>
              <a:rPr lang="en-US" sz="2000" dirty="0" smtClean="0"/>
              <a:t>Hacker attacks </a:t>
            </a:r>
          </a:p>
          <a:p>
            <a:r>
              <a:rPr lang="en-US" sz="2000" dirty="0" smtClean="0"/>
              <a:t>Denial of service (DoS) attacks</a:t>
            </a:r>
          </a:p>
          <a:p>
            <a:r>
              <a:rPr lang="en-US" sz="2000" dirty="0" smtClean="0"/>
              <a:t>Data interception and theft</a:t>
            </a:r>
          </a:p>
          <a:p>
            <a:r>
              <a:rPr lang="en-US" sz="2000" dirty="0" smtClean="0"/>
              <a:t>Identity theft</a:t>
            </a:r>
            <a:endParaRPr lang="en-US" sz="2000" dirty="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sz="1800" dirty="0">
                <a:latin typeface="Arial" charset="0"/>
              </a:rPr>
              <a:t>Network Security</a:t>
            </a:r>
            <a:r>
              <a:rPr lang="en-US" dirty="0">
                <a:latin typeface="Arial" charset="0"/>
              </a:rPr>
              <a:t/>
            </a:r>
            <a:br>
              <a:rPr lang="en-US" dirty="0">
                <a:latin typeface="Arial" charset="0"/>
              </a:rPr>
            </a:br>
            <a:r>
              <a:rPr lang="en-US" dirty="0" smtClean="0">
                <a:latin typeface="Arial" charset="0"/>
              </a:rPr>
              <a:t>Security </a:t>
            </a:r>
            <a:r>
              <a:rPr lang="en-US" dirty="0">
                <a:latin typeface="Arial" charset="0"/>
              </a:rPr>
              <a:t>Solutions</a:t>
            </a:r>
          </a:p>
        </p:txBody>
      </p:sp>
      <p:sp>
        <p:nvSpPr>
          <p:cNvPr id="2" name="Content Placeholder 1"/>
          <p:cNvSpPr>
            <a:spLocks noGrp="1"/>
          </p:cNvSpPr>
          <p:nvPr>
            <p:ph idx="1"/>
          </p:nvPr>
        </p:nvSpPr>
        <p:spPr/>
        <p:txBody>
          <a:bodyPr/>
          <a:lstStyle/>
          <a:p>
            <a:pPr marL="0" indent="0">
              <a:buNone/>
            </a:pPr>
            <a:r>
              <a:rPr lang="en-US" sz="2000" dirty="0" smtClean="0"/>
              <a:t>Network security components often include:</a:t>
            </a:r>
          </a:p>
          <a:p>
            <a:r>
              <a:rPr lang="en-US" sz="2000" dirty="0" smtClean="0"/>
              <a:t>Antivirus and antispyware </a:t>
            </a:r>
          </a:p>
          <a:p>
            <a:r>
              <a:rPr lang="en-US" sz="2000" dirty="0" smtClean="0"/>
              <a:t>Firewall filtering</a:t>
            </a:r>
          </a:p>
          <a:p>
            <a:r>
              <a:rPr lang="en-US" sz="2000" dirty="0" smtClean="0"/>
              <a:t>Dedicated firewall systems</a:t>
            </a:r>
          </a:p>
          <a:p>
            <a:r>
              <a:rPr lang="en-US" sz="2000" dirty="0" smtClean="0"/>
              <a:t>Access control lists (ACL) </a:t>
            </a:r>
          </a:p>
          <a:p>
            <a:r>
              <a:rPr lang="en-US" sz="2000" dirty="0" smtClean="0"/>
              <a:t>Intrusion prevention systems (IPS) </a:t>
            </a:r>
          </a:p>
          <a:p>
            <a:r>
              <a:rPr lang="en-US" sz="2000" dirty="0" smtClean="0"/>
              <a:t>Virtual Private Networks (VPNs)</a:t>
            </a:r>
            <a:endParaRPr lang="en-US" sz="2000"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z="1800" dirty="0">
                <a:latin typeface="Arial" charset="0"/>
              </a:rPr>
              <a:t>Network Architectures</a:t>
            </a:r>
            <a:r>
              <a:rPr lang="en-US" dirty="0">
                <a:latin typeface="Arial" charset="0"/>
              </a:rPr>
              <a:t/>
            </a:r>
            <a:br>
              <a:rPr lang="en-US" dirty="0">
                <a:latin typeface="Arial" charset="0"/>
              </a:rPr>
            </a:br>
            <a:r>
              <a:rPr lang="en-US" dirty="0" smtClean="0">
                <a:latin typeface="Arial" charset="0"/>
              </a:rPr>
              <a:t>Cisco </a:t>
            </a:r>
            <a:r>
              <a:rPr lang="en-US" dirty="0">
                <a:latin typeface="Arial" charset="0"/>
              </a:rPr>
              <a:t>Network Architectures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810" r="-2681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z="1800" dirty="0">
                <a:latin typeface="Arial" charset="0"/>
              </a:rPr>
              <a:t>Network Architectures</a:t>
            </a:r>
            <a:r>
              <a:rPr lang="en-US" dirty="0">
                <a:latin typeface="Arial" charset="0"/>
              </a:rPr>
              <a:t/>
            </a:r>
            <a:br>
              <a:rPr lang="en-US" dirty="0">
                <a:latin typeface="Arial" charset="0"/>
              </a:rPr>
            </a:br>
            <a:r>
              <a:rPr lang="en-US" dirty="0" smtClean="0">
                <a:latin typeface="Arial" charset="0"/>
              </a:rPr>
              <a:t>Cisco </a:t>
            </a:r>
            <a:r>
              <a:rPr lang="en-US" dirty="0">
                <a:latin typeface="Arial" charset="0"/>
              </a:rPr>
              <a:t>Certified Network Associate (CCNA)</a:t>
            </a:r>
          </a:p>
        </p:txBody>
      </p:sp>
      <p:grpSp>
        <p:nvGrpSpPr>
          <p:cNvPr id="5" name="Group 4"/>
          <p:cNvGrpSpPr/>
          <p:nvPr/>
        </p:nvGrpSpPr>
        <p:grpSpPr>
          <a:xfrm>
            <a:off x="1297544" y="1755456"/>
            <a:ext cx="6702127" cy="4549494"/>
            <a:chOff x="1547664" y="908720"/>
            <a:chExt cx="6702127" cy="4549494"/>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56792"/>
              <a:ext cx="4487763" cy="390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76056" y="908720"/>
              <a:ext cx="3173735" cy="168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a:latin typeface="Arial" charset="0"/>
              </a:rPr>
              <a:t>Exploring the Networking</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dirty="0" smtClean="0"/>
              <a:t>In this chapter, you learned:</a:t>
            </a:r>
          </a:p>
          <a:p>
            <a:r>
              <a:rPr lang="en-US" sz="2000" dirty="0"/>
              <a:t>Networks and the Internet have changed the way we communicate, learn, work, and even play. </a:t>
            </a:r>
          </a:p>
          <a:p>
            <a:r>
              <a:rPr lang="en-US" sz="2000" dirty="0"/>
              <a:t>Networks come in all sizes. They can range from simple networks consisting of two computers, to networks connecting millions of devices. </a:t>
            </a:r>
          </a:p>
          <a:p>
            <a:r>
              <a:rPr lang="en-US" sz="2000" dirty="0"/>
              <a:t>The Internet is the largest network in existence. In fact, the term Internet means a ‘network of networks. The Internet provides the services that enable us to connect and communicate with our families, friends, work, and interests. </a:t>
            </a:r>
            <a:endParaRPr lang="en-US" sz="2000" dirty="0" smtClean="0"/>
          </a:p>
          <a:p>
            <a:r>
              <a:rPr lang="en-US" sz="2000" dirty="0"/>
              <a:t>The network infrastructure is the platform that supports the network. It provides the stable and reliable channel over which communication can occur. It is made up of network components including end devices, intermediate devices, and network media. </a:t>
            </a:r>
          </a:p>
          <a:p>
            <a:pPr marL="0" indent="0">
              <a:buNone/>
            </a:pPr>
            <a:endParaRPr lang="en-US" sz="2000" dirty="0"/>
          </a:p>
        </p:txBody>
      </p:sp>
    </p:spTree>
    <p:extLst>
      <p:ext uri="{BB962C8B-B14F-4D97-AF65-F5344CB8AC3E}">
        <p14:creationId xmlns:p14="http://schemas.microsoft.com/office/powerpoint/2010/main" val="14898726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1800" dirty="0" smtClean="0">
                <a:latin typeface="Arial" charset="0"/>
              </a:rPr>
              <a:t>Networking Today</a:t>
            </a:r>
            <a:r>
              <a:rPr lang="en-US" dirty="0">
                <a:latin typeface="Arial" charset="0"/>
              </a:rPr>
              <a:t/>
            </a:r>
            <a:br>
              <a:rPr lang="en-US" dirty="0">
                <a:latin typeface="Arial" charset="0"/>
              </a:rPr>
            </a:br>
            <a:r>
              <a:rPr lang="en-US" dirty="0" smtClean="0">
                <a:latin typeface="Arial" charset="0"/>
              </a:rPr>
              <a:t>Networks </a:t>
            </a:r>
            <a:r>
              <a:rPr lang="en-US" dirty="0">
                <a:latin typeface="Arial" charset="0"/>
              </a:rPr>
              <a:t>in Our Past and Daily Lives</a:t>
            </a:r>
          </a:p>
        </p:txBody>
      </p:sp>
      <p:pic>
        <p:nvPicPr>
          <p:cNvPr id="5" name="Content Placeholder 5"/>
          <p:cNvPicPr>
            <a:picLocks noGrp="1" noChangeAspect="1"/>
          </p:cNvPicPr>
          <p:nvPr>
            <p:ph idx="1"/>
          </p:nvPr>
        </p:nvPicPr>
        <p:blipFill>
          <a:blip r:embed="rId3"/>
          <a:srcRect l="-16126" r="-16126"/>
          <a:stretch>
            <a:fillRect/>
          </a:stretch>
        </p:blipFill>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a:latin typeface="Arial" charset="0"/>
              </a:rPr>
              <a:t>Exploring the Networking</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dirty="0" smtClean="0"/>
              <a:t>In this chapter, you learned:</a:t>
            </a:r>
          </a:p>
          <a:p>
            <a:r>
              <a:rPr lang="en-US" sz="2000" dirty="0" smtClean="0"/>
              <a:t>Networks </a:t>
            </a:r>
            <a:r>
              <a:rPr lang="en-US" sz="2000" dirty="0"/>
              <a:t>must be reliable. </a:t>
            </a:r>
            <a:endParaRPr lang="en-US" sz="2000" dirty="0" smtClean="0"/>
          </a:p>
          <a:p>
            <a:r>
              <a:rPr lang="en-US" sz="2000" dirty="0" smtClean="0"/>
              <a:t>Network </a:t>
            </a:r>
            <a:r>
              <a:rPr lang="en-US" sz="2000" dirty="0"/>
              <a:t>security is an integral part of computer networking, regardless of whether the network is limited to a home environment with a single connection to the Internet, or as large as a corporation with thousands of users. </a:t>
            </a:r>
            <a:endParaRPr lang="en-US" sz="2000" dirty="0" smtClean="0"/>
          </a:p>
          <a:p>
            <a:r>
              <a:rPr lang="en-US" sz="2000" dirty="0"/>
              <a:t>The network infrastructure can vary greatly in terms of size, number of users, and number and types of services that are supported on it. The network infrastructure must grow and adjust to support the way the network is used. The routing and switching platform is the foundation of any network infrastructure.  </a:t>
            </a:r>
          </a:p>
          <a:p>
            <a:pPr marL="0" indent="0">
              <a:buNone/>
            </a:pPr>
            <a:endParaRPr lang="en-US" sz="2000" dirty="0"/>
          </a:p>
        </p:txBody>
      </p:sp>
    </p:spTree>
    <p:extLst>
      <p:ext uri="{BB962C8B-B14F-4D97-AF65-F5344CB8AC3E}">
        <p14:creationId xmlns:p14="http://schemas.microsoft.com/office/powerpoint/2010/main" val="990698111"/>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1800" dirty="0">
                <a:latin typeface="Arial" charset="0"/>
              </a:rPr>
              <a:t>Networking Today</a:t>
            </a:r>
            <a:r>
              <a:rPr lang="en-US" dirty="0">
                <a:latin typeface="Arial" charset="0"/>
              </a:rPr>
              <a:t/>
            </a:r>
            <a:br>
              <a:rPr lang="en-US" dirty="0">
                <a:latin typeface="Arial" charset="0"/>
              </a:rPr>
            </a:br>
            <a:r>
              <a:rPr lang="en-US" dirty="0" smtClean="0">
                <a:latin typeface="Arial" charset="0"/>
              </a:rPr>
              <a:t>The </a:t>
            </a:r>
            <a:r>
              <a:rPr lang="en-US" dirty="0">
                <a:latin typeface="Arial" charset="0"/>
              </a:rPr>
              <a:t>Global Community</a:t>
            </a:r>
          </a:p>
        </p:txBody>
      </p:sp>
      <p:pic>
        <p:nvPicPr>
          <p:cNvPr id="3" name="Content Placeholder 2" descr="telepresence.revHEAD.bmp"/>
          <p:cNvPicPr>
            <a:picLocks noGrp="1" noChangeAspect="1"/>
          </p:cNvPicPr>
          <p:nvPr>
            <p:ph idx="1"/>
          </p:nvPr>
        </p:nvPicPr>
        <p:blipFill>
          <a:blip r:embed="rId3" cstate="email">
            <a:extLst>
              <a:ext uri="{28A0092B-C50C-407E-A947-70E740481C1C}">
                <a14:useLocalDpi xmlns:a14="http://schemas.microsoft.com/office/drawing/2010/main" val="0"/>
              </a:ext>
            </a:extLst>
          </a:blip>
          <a:srcRect t="7702" b="7702"/>
          <a:stretch>
            <a:fillRect/>
          </a:stretch>
        </p:blipFill>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Interconnecting Our Lives</a:t>
            </a:r>
            <a:r>
              <a:rPr lang="en-US" dirty="0">
                <a:latin typeface="Arial" charset="0"/>
              </a:rPr>
              <a:t/>
            </a:r>
            <a:br>
              <a:rPr lang="en-US" dirty="0">
                <a:latin typeface="Arial" charset="0"/>
              </a:rPr>
            </a:br>
            <a:r>
              <a:rPr lang="en-US" dirty="0" smtClean="0">
                <a:latin typeface="Arial" charset="0"/>
              </a:rPr>
              <a:t>Networking </a:t>
            </a:r>
            <a:r>
              <a:rPr lang="en-US" dirty="0">
                <a:latin typeface="Arial" charset="0"/>
              </a:rPr>
              <a:t>I</a:t>
            </a:r>
            <a:r>
              <a:rPr lang="en-US" dirty="0" smtClean="0">
                <a:latin typeface="Arial" charset="0"/>
              </a:rPr>
              <a:t>mpacts </a:t>
            </a:r>
            <a:r>
              <a:rPr lang="en-US" dirty="0">
                <a:latin typeface="Arial" charset="0"/>
              </a:rPr>
              <a:t>in </a:t>
            </a:r>
            <a:r>
              <a:rPr lang="en-US" dirty="0" smtClean="0">
                <a:latin typeface="Arial" charset="0"/>
              </a:rPr>
              <a:t>Our Daily </a:t>
            </a:r>
            <a:r>
              <a:rPr lang="en-US" dirty="0">
                <a:latin typeface="Arial" charset="0"/>
              </a:rPr>
              <a:t>L</a:t>
            </a:r>
            <a:r>
              <a:rPr lang="en-US" dirty="0" smtClean="0">
                <a:latin typeface="Arial" charset="0"/>
              </a:rPr>
              <a:t>ives</a:t>
            </a:r>
            <a:endParaRPr lang="en-US" dirty="0">
              <a:latin typeface="Arial" charset="0"/>
            </a:endParaRPr>
          </a:p>
        </p:txBody>
      </p:sp>
      <p:sp>
        <p:nvSpPr>
          <p:cNvPr id="2" name="Content Placeholder 1"/>
          <p:cNvSpPr>
            <a:spLocks noGrp="1"/>
          </p:cNvSpPr>
          <p:nvPr>
            <p:ph idx="1"/>
          </p:nvPr>
        </p:nvSpPr>
        <p:spPr/>
        <p:txBody>
          <a:bodyPr/>
          <a:lstStyle/>
          <a:p>
            <a:r>
              <a:rPr lang="en-US" sz="2000" dirty="0" smtClean="0"/>
              <a:t>Networks support the way we learn.</a:t>
            </a:r>
          </a:p>
          <a:p>
            <a:r>
              <a:rPr lang="en-US" sz="2000" dirty="0" smtClean="0"/>
              <a:t>Networks support </a:t>
            </a:r>
            <a:r>
              <a:rPr lang="en-US" sz="2000" dirty="0"/>
              <a:t>the </a:t>
            </a:r>
            <a:r>
              <a:rPr lang="en-US" sz="2000" dirty="0" smtClean="0"/>
              <a:t>way we communicate.</a:t>
            </a:r>
          </a:p>
          <a:p>
            <a:r>
              <a:rPr lang="en-US" sz="2000" dirty="0" smtClean="0"/>
              <a:t>Networks support the way we work.</a:t>
            </a:r>
          </a:p>
          <a:p>
            <a:r>
              <a:rPr lang="en-US" sz="2000" dirty="0" smtClean="0"/>
              <a:t>Networks support the </a:t>
            </a:r>
            <a:r>
              <a:rPr lang="en-US" sz="2000" dirty="0"/>
              <a:t>w</a:t>
            </a:r>
            <a:r>
              <a:rPr lang="en-US" sz="2000" dirty="0" smtClean="0"/>
              <a:t>ay we play.</a:t>
            </a:r>
            <a:endParaRPr lang="en-US" sz="2000"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dirty="0" smtClean="0">
                <a:latin typeface="Arial" charset="0"/>
              </a:rPr>
              <a:t>Providing Resources in a Network</a:t>
            </a:r>
            <a:r>
              <a:rPr lang="en-US" dirty="0">
                <a:latin typeface="Arial" charset="0"/>
              </a:rPr>
              <a:t/>
            </a:r>
            <a:br>
              <a:rPr lang="en-US" dirty="0">
                <a:latin typeface="Arial" charset="0"/>
              </a:rPr>
            </a:br>
            <a:r>
              <a:rPr lang="en-US" dirty="0" smtClean="0">
                <a:latin typeface="Arial" charset="0"/>
              </a:rPr>
              <a:t>Networks of Many Sizes</a:t>
            </a:r>
            <a:endParaRPr lang="en-US" dirty="0">
              <a:latin typeface="Arial" charset="0"/>
            </a:endParaRPr>
          </a:p>
        </p:txBody>
      </p:sp>
      <p:pic>
        <p:nvPicPr>
          <p:cNvPr id="3" name="Content Placeholder 2"/>
          <p:cNvPicPr>
            <a:picLocks noGrp="1" noChangeAspect="1"/>
          </p:cNvPicPr>
          <p:nvPr>
            <p:ph idx="1"/>
          </p:nvPr>
        </p:nvPicPr>
        <p:blipFill>
          <a:blip r:embed="rId3"/>
          <a:srcRect l="-17880" r="-17880"/>
          <a:stretch>
            <a:fillRect/>
          </a:stretch>
        </p:blipFill>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dirty="0" smtClean="0">
                <a:latin typeface="Arial" charset="0"/>
              </a:rPr>
              <a:t>Providing Resources in a Network</a:t>
            </a:r>
            <a:r>
              <a:rPr lang="en-US" dirty="0">
                <a:latin typeface="Arial" charset="0"/>
              </a:rPr>
              <a:t/>
            </a:r>
            <a:br>
              <a:rPr lang="en-US" dirty="0">
                <a:latin typeface="Arial" charset="0"/>
              </a:rPr>
            </a:br>
            <a:r>
              <a:rPr lang="en-US" dirty="0" smtClean="0">
                <a:latin typeface="Arial" charset="0"/>
              </a:rPr>
              <a:t>Clients and Servers</a:t>
            </a:r>
            <a:endParaRPr lang="en-US" dirty="0">
              <a:latin typeface="Arial" charset="0"/>
            </a:endParaRPr>
          </a:p>
        </p:txBody>
      </p:sp>
      <p:pic>
        <p:nvPicPr>
          <p:cNvPr id="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9137" t="9580" r="8291" b="9580"/>
          <a:stretch/>
        </p:blipFill>
        <p:spPr bwMode="auto">
          <a:xfrm>
            <a:off x="437330" y="1379696"/>
            <a:ext cx="4104183" cy="280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5153" y="3221088"/>
            <a:ext cx="3989230" cy="295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64656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19212</TotalTime>
  <Pages>28</Pages>
  <Words>1333</Words>
  <Application>Microsoft Office PowerPoint</Application>
  <PresentationFormat>On-screen Show (4:3)</PresentationFormat>
  <Paragraphs>257</Paragraphs>
  <Slides>51</Slides>
  <Notes>50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PPT-TMPLT-WHT_C</vt:lpstr>
      <vt:lpstr>NetAcad-4F_PPT-WHT_060408</vt:lpstr>
      <vt:lpstr>Chapter 1: Exploring the Network</vt:lpstr>
      <vt:lpstr>Chapter 1: Objectives</vt:lpstr>
      <vt:lpstr>Chapter 1</vt:lpstr>
      <vt:lpstr>1.1  Globally Connected</vt:lpstr>
      <vt:lpstr>Networking Today Networks in Our Past and Daily Lives</vt:lpstr>
      <vt:lpstr>Networking Today The Global Community</vt:lpstr>
      <vt:lpstr>Interconnecting Our Lives Networking Impacts in Our Daily Lives</vt:lpstr>
      <vt:lpstr>Providing Resources in a Network Networks of Many Sizes</vt:lpstr>
      <vt:lpstr>Providing Resources in a Network Clients and Servers</vt:lpstr>
      <vt:lpstr>Providing Resources in a Network Peer-to-Peer</vt:lpstr>
      <vt:lpstr>1.2  LANs, WANs, and the Internet </vt:lpstr>
      <vt:lpstr>LANs, WANs, and Internets Components of a Network</vt:lpstr>
      <vt:lpstr>Components of a Network End Devices</vt:lpstr>
      <vt:lpstr>Components of a Network Network Infrastructure Devices</vt:lpstr>
      <vt:lpstr>Components of a Network Network Media</vt:lpstr>
      <vt:lpstr>Components of a Network Network Representations</vt:lpstr>
      <vt:lpstr>Components of a Network Topology Diagrams</vt:lpstr>
      <vt:lpstr>LANs and WANs Types of Networks</vt:lpstr>
      <vt:lpstr>LANs and WANs Local Area Networks (LAN)</vt:lpstr>
      <vt:lpstr>LANs and WANs Wide Area Networks (WAN)</vt:lpstr>
      <vt:lpstr>LANs, WANs, and the Internet The Internet</vt:lpstr>
      <vt:lpstr>LANs, WANs, and the Internet Intranet and Extranet</vt:lpstr>
      <vt:lpstr>Connecting to the Internet Connecting Remote Users to the Internet</vt:lpstr>
      <vt:lpstr>Connecting to the Internet Connecting Businesses to the Internet</vt:lpstr>
      <vt:lpstr>1.3  The Network as a Platform</vt:lpstr>
      <vt:lpstr>Converged Networks The Converging Network</vt:lpstr>
      <vt:lpstr>Converged Networks Planning for the Future</vt:lpstr>
      <vt:lpstr>Reliable Network Supporting Network Architecture</vt:lpstr>
      <vt:lpstr>Reliable Network Fault Tolerance in Circuit Switched Network</vt:lpstr>
      <vt:lpstr>Reliable Network Packet-Switched Networks</vt:lpstr>
      <vt:lpstr>Reliable Network Scalable Networks</vt:lpstr>
      <vt:lpstr>Reliable Network Providing QoS</vt:lpstr>
      <vt:lpstr>Reliable Network Providing Network Security</vt:lpstr>
      <vt:lpstr>1.4  The Changing Network Environment</vt:lpstr>
      <vt:lpstr>Network Trends New trends</vt:lpstr>
      <vt:lpstr>Network Trends Bring Your Own Device (BYOD)</vt:lpstr>
      <vt:lpstr>Network Trends Online Collaboration</vt:lpstr>
      <vt:lpstr>Network Trends Video Communication</vt:lpstr>
      <vt:lpstr>Network Trends Cloud Computing</vt:lpstr>
      <vt:lpstr>Network Trends Data Centers</vt:lpstr>
      <vt:lpstr>Networking Technologies for the Home Technology Trends in the Home</vt:lpstr>
      <vt:lpstr>Networking Technologies for the Home Powerline Networking</vt:lpstr>
      <vt:lpstr>Networking Technologies for the Home Wireless Broadband</vt:lpstr>
      <vt:lpstr>Future of Networking Network Security</vt:lpstr>
      <vt:lpstr>Network Security Security Threats</vt:lpstr>
      <vt:lpstr>Network Security Security Solutions</vt:lpstr>
      <vt:lpstr>Network Architectures Cisco Network Architectures</vt:lpstr>
      <vt:lpstr>Network Architectures Cisco Certified Network Associate (CCNA)</vt:lpstr>
      <vt:lpstr>Exploring the Networking Summary</vt:lpstr>
      <vt:lpstr>Exploring the Networking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707</cp:revision>
  <cp:lastPrinted>1999-01-27T00:54:54Z</cp:lastPrinted>
  <dcterms:created xsi:type="dcterms:W3CDTF">2006-10-23T15:07:30Z</dcterms:created>
  <dcterms:modified xsi:type="dcterms:W3CDTF">2013-10-23T16:22:41Z</dcterms:modified>
</cp:coreProperties>
</file>