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66"/>
  </p:notesMasterIdLst>
  <p:handoutMasterIdLst>
    <p:handoutMasterId r:id="rId67"/>
  </p:handoutMasterIdLst>
  <p:sldIdLst>
    <p:sldId id="500" r:id="rId3"/>
    <p:sldId id="541" r:id="rId4"/>
    <p:sldId id="828" r:id="rId5"/>
    <p:sldId id="839" r:id="rId6"/>
    <p:sldId id="833" r:id="rId7"/>
    <p:sldId id="781" r:id="rId8"/>
    <p:sldId id="735" r:id="rId9"/>
    <p:sldId id="782" r:id="rId10"/>
    <p:sldId id="783" r:id="rId11"/>
    <p:sldId id="784" r:id="rId12"/>
    <p:sldId id="785" r:id="rId13"/>
    <p:sldId id="786" r:id="rId14"/>
    <p:sldId id="787" r:id="rId15"/>
    <p:sldId id="710" r:id="rId16"/>
    <p:sldId id="788" r:id="rId17"/>
    <p:sldId id="789" r:id="rId18"/>
    <p:sldId id="834" r:id="rId19"/>
    <p:sldId id="792" r:id="rId20"/>
    <p:sldId id="793" r:id="rId21"/>
    <p:sldId id="794" r:id="rId22"/>
    <p:sldId id="795" r:id="rId23"/>
    <p:sldId id="797" r:id="rId24"/>
    <p:sldId id="798" r:id="rId25"/>
    <p:sldId id="831" r:id="rId26"/>
    <p:sldId id="821" r:id="rId27"/>
    <p:sldId id="796" r:id="rId28"/>
    <p:sldId id="799" r:id="rId29"/>
    <p:sldId id="800" r:id="rId30"/>
    <p:sldId id="801" r:id="rId31"/>
    <p:sldId id="791" r:id="rId32"/>
    <p:sldId id="802" r:id="rId33"/>
    <p:sldId id="803" r:id="rId34"/>
    <p:sldId id="804" r:id="rId35"/>
    <p:sldId id="835" r:id="rId36"/>
    <p:sldId id="790" r:id="rId37"/>
    <p:sldId id="805" r:id="rId38"/>
    <p:sldId id="806" r:id="rId39"/>
    <p:sldId id="832" r:id="rId40"/>
    <p:sldId id="807" r:id="rId41"/>
    <p:sldId id="808" r:id="rId42"/>
    <p:sldId id="809" r:id="rId43"/>
    <p:sldId id="810" r:id="rId44"/>
    <p:sldId id="811" r:id="rId45"/>
    <p:sldId id="812" r:id="rId46"/>
    <p:sldId id="813" r:id="rId47"/>
    <p:sldId id="814" r:id="rId48"/>
    <p:sldId id="836" r:id="rId49"/>
    <p:sldId id="815" r:id="rId50"/>
    <p:sldId id="816" r:id="rId51"/>
    <p:sldId id="817" r:id="rId52"/>
    <p:sldId id="818" r:id="rId53"/>
    <p:sldId id="819" r:id="rId54"/>
    <p:sldId id="820" r:id="rId55"/>
    <p:sldId id="837" r:id="rId56"/>
    <p:sldId id="822" r:id="rId57"/>
    <p:sldId id="823" r:id="rId58"/>
    <p:sldId id="824" r:id="rId59"/>
    <p:sldId id="825" r:id="rId60"/>
    <p:sldId id="826" r:id="rId61"/>
    <p:sldId id="827" r:id="rId62"/>
    <p:sldId id="838" r:id="rId63"/>
    <p:sldId id="830" r:id="rId64"/>
    <p:sldId id="681" r:id="rId6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CA1"/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84254" autoAdjust="0"/>
  </p:normalViewPr>
  <p:slideViewPr>
    <p:cSldViewPr snapToGrid="0">
      <p:cViewPr varScale="1">
        <p:scale>
          <a:sx n="78" d="100"/>
          <a:sy n="78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3.xml"/><Relationship Id="rId39" Type="http://schemas.openxmlformats.org/officeDocument/2006/relationships/slide" Target="slides/slide48.xml"/><Relationship Id="rId3" Type="http://schemas.openxmlformats.org/officeDocument/2006/relationships/slide" Target="slides/slide8.xml"/><Relationship Id="rId21" Type="http://schemas.openxmlformats.org/officeDocument/2006/relationships/slide" Target="slides/slide28.xml"/><Relationship Id="rId34" Type="http://schemas.openxmlformats.org/officeDocument/2006/relationships/slide" Target="slides/slide42.xml"/><Relationship Id="rId42" Type="http://schemas.openxmlformats.org/officeDocument/2006/relationships/slide" Target="slides/slide51.xml"/><Relationship Id="rId47" Type="http://schemas.openxmlformats.org/officeDocument/2006/relationships/slide" Target="slides/slide57.xml"/><Relationship Id="rId50" Type="http://schemas.openxmlformats.org/officeDocument/2006/relationships/slide" Target="slides/slide60.xml"/><Relationship Id="rId7" Type="http://schemas.openxmlformats.org/officeDocument/2006/relationships/slide" Target="slides/slide12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2.xml"/><Relationship Id="rId33" Type="http://schemas.openxmlformats.org/officeDocument/2006/relationships/slide" Target="slides/slide41.xml"/><Relationship Id="rId38" Type="http://schemas.openxmlformats.org/officeDocument/2006/relationships/slide" Target="slides/slide46.xml"/><Relationship Id="rId46" Type="http://schemas.openxmlformats.org/officeDocument/2006/relationships/slide" Target="slides/slide56.xml"/><Relationship Id="rId2" Type="http://schemas.openxmlformats.org/officeDocument/2006/relationships/slide" Target="slides/slide7.xml"/><Relationship Id="rId16" Type="http://schemas.openxmlformats.org/officeDocument/2006/relationships/slide" Target="slides/slide22.xml"/><Relationship Id="rId20" Type="http://schemas.openxmlformats.org/officeDocument/2006/relationships/slide" Target="slides/slide27.xml"/><Relationship Id="rId29" Type="http://schemas.openxmlformats.org/officeDocument/2006/relationships/slide" Target="slides/slide37.xml"/><Relationship Id="rId41" Type="http://schemas.openxmlformats.org/officeDocument/2006/relationships/slide" Target="slides/slide50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31.xml"/><Relationship Id="rId32" Type="http://schemas.openxmlformats.org/officeDocument/2006/relationships/slide" Target="slides/slide40.xml"/><Relationship Id="rId37" Type="http://schemas.openxmlformats.org/officeDocument/2006/relationships/slide" Target="slides/slide45.xml"/><Relationship Id="rId40" Type="http://schemas.openxmlformats.org/officeDocument/2006/relationships/slide" Target="slides/slide49.xml"/><Relationship Id="rId45" Type="http://schemas.openxmlformats.org/officeDocument/2006/relationships/slide" Target="slides/slide55.xml"/><Relationship Id="rId5" Type="http://schemas.openxmlformats.org/officeDocument/2006/relationships/slide" Target="slides/slide10.xml"/><Relationship Id="rId15" Type="http://schemas.openxmlformats.org/officeDocument/2006/relationships/slide" Target="slides/slide21.xml"/><Relationship Id="rId23" Type="http://schemas.openxmlformats.org/officeDocument/2006/relationships/slide" Target="slides/slide30.xml"/><Relationship Id="rId28" Type="http://schemas.openxmlformats.org/officeDocument/2006/relationships/slide" Target="slides/slide36.xml"/><Relationship Id="rId36" Type="http://schemas.openxmlformats.org/officeDocument/2006/relationships/slide" Target="slides/slide44.xml"/><Relationship Id="rId49" Type="http://schemas.openxmlformats.org/officeDocument/2006/relationships/slide" Target="slides/slide59.xml"/><Relationship Id="rId10" Type="http://schemas.openxmlformats.org/officeDocument/2006/relationships/slide" Target="slides/slide15.xml"/><Relationship Id="rId19" Type="http://schemas.openxmlformats.org/officeDocument/2006/relationships/slide" Target="slides/slide26.xml"/><Relationship Id="rId31" Type="http://schemas.openxmlformats.org/officeDocument/2006/relationships/slide" Target="slides/slide39.xml"/><Relationship Id="rId44" Type="http://schemas.openxmlformats.org/officeDocument/2006/relationships/slide" Target="slides/slide53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20.xml"/><Relationship Id="rId22" Type="http://schemas.openxmlformats.org/officeDocument/2006/relationships/slide" Target="slides/slide29.xml"/><Relationship Id="rId27" Type="http://schemas.openxmlformats.org/officeDocument/2006/relationships/slide" Target="slides/slide35.xml"/><Relationship Id="rId30" Type="http://schemas.openxmlformats.org/officeDocument/2006/relationships/slide" Target="slides/slide38.xml"/><Relationship Id="rId35" Type="http://schemas.openxmlformats.org/officeDocument/2006/relationships/slide" Target="slides/slide43.xml"/><Relationship Id="rId43" Type="http://schemas.openxmlformats.org/officeDocument/2006/relationships/slide" Target="slides/slide52.xml"/><Relationship Id="rId48" Type="http://schemas.openxmlformats.org/officeDocument/2006/relationships/slide" Target="slides/slide58.xml"/><Relationship Id="rId8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0612C2EF-1362-4B75-A028-365C593DF7FB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2778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1D167F2-76B4-4F2E-BA60-10CFE5C1C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46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07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1" dirty="0" smtClean="0"/>
              <a:t>Introduction to Networking</a:t>
            </a:r>
          </a:p>
          <a:p>
            <a:pPr>
              <a:buFontTx/>
              <a:buNone/>
            </a:pPr>
            <a:r>
              <a:rPr lang="en-US" sz="1300" b="1" dirty="0" smtClean="0"/>
              <a:t>Chapter 11: It’s a Network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67098-D547-469E-9DFD-50E3F17C867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11.1.2.2 </a:t>
            </a:r>
            <a:r>
              <a:rPr lang="en-US" b="1" dirty="0" smtClean="0"/>
              <a:t>Common Protocols in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DBFFE-83E4-4025-8E37-9D82F9B0578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11.1.2.3 Real-Time Applications for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91964-5D69-411D-B5D4-25A7375462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11.1.3.1 Scaling a Small Network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5366F-583E-4702-9C51-02C02AFA134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11.1.3.2 Protocol Analysis of a Small Network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D2C48-67AF-4E13-AB1E-BE62FA67909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11.1.3.3 Evolving Protocol Requirements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11.2 Keeping the Network Safe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3A58A-F902-4086-830D-3EB334204EB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11.2.1.1 Categories of Threats to Network Security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6F3A5-39F7-43D6-8061-64AB54A9A4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11.2.1.2 Physical Security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7BEE8-EF15-41EB-8C6C-71055AB2C88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11.2.1.3 Types of Security Vulnerabilities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53CC0-5430-4942-9A7E-7CF2FB87030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11.2.2.1 Viruses, Worms and Trojan Horses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0AB72-9DE6-469D-B780-5AE0380CA8F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11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609B1-424C-48D8-85CC-670E5EEA4E4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11.2.2.2 Reconnaissance, Access and </a:t>
            </a:r>
            <a:r>
              <a:rPr lang="en-US" b="1" dirty="0" err="1" smtClean="0"/>
              <a:t>DoS</a:t>
            </a:r>
            <a:r>
              <a:rPr lang="en-US" b="1" dirty="0" smtClean="0"/>
              <a:t> Attacks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66419-B204-48C4-B106-0E65EFBCDF0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11.2.2.3 Access Attacks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66419-B204-48C4-B106-0E65EFBCDF0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11.2.2.3 Access Attacks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11.2.2.4 </a:t>
            </a:r>
            <a:r>
              <a:rPr lang="en-US" b="1" dirty="0" err="1" smtClean="0"/>
              <a:t>DoS</a:t>
            </a:r>
            <a:r>
              <a:rPr lang="en-US" b="1" dirty="0" smtClean="0"/>
              <a:t> Attacks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A54C6-AD29-4004-8A95-2977E61C750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743AA-3DAE-4B28-85C8-B2C2691787D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11.2.3.1 Backup, Upgrade, Update, and Patch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4656F-8CF1-4265-A302-818262CB5FD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11.2.3.2 Authentication, Authorization, and Accounting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AA7A8-EE34-416C-8BD3-574EF68EBBF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11.2.3.3 Firewalls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2BB1B-861A-47CE-B156-182F165E1EA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11.2.3.4 Endpoint Security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A2FDD-E1BA-476C-8CAD-846F12CCF79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11.2.4.1 Introduction to Securing Devices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F9135-A52A-49D2-B300-0E8015C1596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11.2.4.2 Passwords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dirty="0" smtClean="0">
                <a:cs typeface="Arial" charset="0"/>
              </a:rPr>
              <a:t>11.1 Create and Grow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DF056-7AC1-4ADF-A353-1FB277263B0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11.2.4.3 Basic Security Practices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1C32-FF41-4F95-B5B9-A471506B102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11.2.4.4 Enable SSH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11.3 Basic Network Performance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2FC54-E3A9-472E-BDBF-933F9EBD07A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11.3.1.1 Interpreting ICMP Messages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7AF0E-1EFE-4F39-AE52-9BA438C7858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11.3.1.2 Leveraging Extended Ping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2BB92-F31E-4ACF-9C12-7ABA2161BD0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smtClean="0"/>
              <a:t>11.3.1.3 </a:t>
            </a:r>
            <a:r>
              <a:rPr lang="en-US" b="1" dirty="0" smtClean="0"/>
              <a:t>Network Baseline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2BB92-F31E-4ACF-9C12-7ABA2161BD0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11.3.1. 3 Network Baseline (Cont.)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ABE2D-C435-471F-AE8D-E7393AE67E5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11.3.2.1 Interpreting </a:t>
            </a:r>
            <a:r>
              <a:rPr lang="en-US" b="1" dirty="0" err="1" smtClean="0"/>
              <a:t>Tracert</a:t>
            </a:r>
            <a:r>
              <a:rPr lang="en-US" b="1" dirty="0" smtClean="0"/>
              <a:t> Messages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EC4CD-993B-4904-BAC8-CE5B531CCF1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11.3.3.1 Common Show Commands Revisited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7A172-2B02-48C4-B4F6-1AB35B94AC5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11.3.3.2 Viewing Router Settings with the Show Version Command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56053-B47C-4BF7-931D-4FAB2D114E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11.1.1.1 Small Network Topologies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E2251-1304-4FDD-9122-AEFCABB8C6F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11.3.3.3 Viewing Switch Settings with Show Version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36573-5515-4F0D-8195-3A341BC72C2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11.3.4.1 </a:t>
            </a:r>
            <a:r>
              <a:rPr lang="en-US" b="1" dirty="0" err="1" smtClean="0"/>
              <a:t>ipconfig</a:t>
            </a:r>
            <a:r>
              <a:rPr lang="en-US" b="1" dirty="0" smtClean="0"/>
              <a:t> Command Options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C34D4-4E2D-4FB5-94C6-2F753713386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11.3.4.2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arp</a:t>
            </a:r>
            <a:r>
              <a:rPr lang="en-US" b="1" dirty="0" smtClean="0"/>
              <a:t> Command Options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65120-74D1-4A72-A47C-528F94A5713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11.3.4.3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cdp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neighbors </a:t>
            </a:r>
            <a:r>
              <a:rPr lang="en-US" b="1" dirty="0" smtClean="0"/>
              <a:t>Command Options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0691B-56FB-4196-A13B-C68615868C9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11.3.4.4 Using the show </a:t>
            </a:r>
            <a:r>
              <a:rPr lang="en-US" b="1" dirty="0" err="1" smtClean="0"/>
              <a:t>ip</a:t>
            </a:r>
            <a:r>
              <a:rPr lang="en-US" b="1" dirty="0" smtClean="0"/>
              <a:t> interface brief Command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11.4 Managing IOS Configuration Files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65466-3BC8-40DA-8C2D-FE1E90A59BC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11.4.1.1 Router File Systems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CC60C-1333-4C2B-8A4F-B8170B475C9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11.4.1.2 Switch  File Systems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4CAA-F674-4FBE-A1AA-8F3B5E1310C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11.4.2.1 Backing up and Restore using Text Files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16F0-DD14-4BAE-B563-43C462C8C31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11.4.2.2 Backing up and Restore using TFTP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4FB6C-4FAF-4FC8-8B7A-872DD41696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11.1.1.2 Device Selection for a Small Network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1391-1ADE-4759-8C03-B3816951FB1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11.4.2.3 Using USB Interfaces on a Cisco Router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783EE-5880-4533-B092-DA0AC59974B4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11.4.2.4 Backup and Restore Using USB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11.5 Integrated Routing Services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C0CB-3179-4784-946A-7D9754D50BD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11.5.1.1 Multi-function device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11.5.1.2 Types of Integrated Routers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EEDF4-EA7C-4442-8BF4-EC7D52B8514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11.5.1.3 Wireless Capability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C78B-448C-44F9-83B6-D3C733BD72E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11.5.1.4 Basic Security of Wireless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7A8CE-2D4A-4B6B-8C7F-1864B92A833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11.5.2.1 Configuring the Integrated Router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0BE7E-8177-4DE1-8F71-F2FF61B46CB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11.5.2.2 Enabling Wireless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C1AA7-5B7C-4D79-A03B-715951BD554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11.5.2.3 Configure a Wireless Client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65BF7-C0A9-4845-904F-9BF059B0403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11.6 Summary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6302F-9FB2-4A06-A5F7-D33885E31F7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11.1.1.3 IP Addressing for a Small Network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b="1" dirty="0" smtClean="0"/>
              <a:t>11.6 Summary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5C9C8-C526-4FFA-A1C8-355BB3E39B3D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49842-477F-4428-B8EA-280E9B0608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11.1.1.4 Redundancy in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88C39-4971-4815-AC20-85A1C74392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11.1.1.5 Design Considerations for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3B73F-75E0-45BB-B951-CCCC7EEFD49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11.1.2.1 Common Applications in a Small Network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B8E456A3-BC59-407B-A5EE-CF1F1B96748E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F8EEAEB0-124D-441D-9760-3FE866F77385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B56BC5A2-162F-4EED-AC66-7326ABEC6690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F20EE74E-0362-4009-91DB-547ED8553A69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smtClean="0"/>
              <a:t>Chapter 11: It’s a Network</a:t>
            </a:r>
            <a:br>
              <a:rPr lang="en-US" sz="2800" smtClean="0"/>
            </a:br>
            <a:endParaRPr lang="en-US" sz="280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smtClean="0"/>
              <a:t>Introduction to Networking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 l="36143" t="35001" r="27715" b="14880"/>
          <a:stretch>
            <a:fillRect/>
          </a:stretch>
        </p:blipFill>
        <p:spPr bwMode="auto">
          <a:xfrm>
            <a:off x="3657419" y="1635826"/>
            <a:ext cx="5335643" cy="415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Devices in a Small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Design Considerations for a Small Network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373" y="1501198"/>
            <a:ext cx="3105794" cy="49307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The following should be included in the network design:</a:t>
            </a:r>
          </a:p>
          <a:p>
            <a:pPr marL="5715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Secure file and mail servers in a centralized location.</a:t>
            </a:r>
          </a:p>
          <a:p>
            <a:pPr marL="5715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Protect the location by physical and logical security measures.</a:t>
            </a:r>
          </a:p>
          <a:p>
            <a:pPr marL="5715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Create redundancy in the server farm.</a:t>
            </a:r>
          </a:p>
          <a:p>
            <a:pPr marL="5715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Configure redundant paths to the servers.</a:t>
            </a:r>
            <a:endParaRPr lang="en-US" sz="2000" dirty="0" smtClean="0"/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Protocols in a Small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Applications in a Small Network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Network-Aware Applications</a:t>
            </a:r>
            <a:r>
              <a:rPr lang="en-US" sz="2000" dirty="0"/>
              <a:t> – S</a:t>
            </a:r>
            <a:r>
              <a:rPr lang="en-US" sz="2000" dirty="0" smtClean="0"/>
              <a:t>oftware programs that are used to communicate over the network. </a:t>
            </a:r>
          </a:p>
          <a:p>
            <a:pPr marL="0" indent="0">
              <a:buNone/>
            </a:pPr>
            <a:r>
              <a:rPr lang="en-US" sz="2000" b="1" dirty="0" smtClean="0"/>
              <a:t>Application Layer Services</a:t>
            </a:r>
            <a:r>
              <a:rPr lang="en-US" sz="2000" dirty="0"/>
              <a:t> – </a:t>
            </a:r>
            <a:r>
              <a:rPr lang="en-US" sz="2000" dirty="0" smtClean="0"/>
              <a:t>Programs that interface with the network and prepare the data for transfer.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-4764" r="13409" b="13153"/>
          <a:stretch>
            <a:fillRect/>
          </a:stretch>
        </p:blipFill>
        <p:spPr bwMode="auto">
          <a:xfrm>
            <a:off x="3442990" y="2090057"/>
            <a:ext cx="5415259" cy="343444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Protocols in a Small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Protocols in a Small Network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8325" y="1390650"/>
            <a:ext cx="3051175" cy="5105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b="1" dirty="0" smtClean="0"/>
              <a:t>Network Protocols Define:</a:t>
            </a:r>
          </a:p>
          <a:p>
            <a:pPr marL="4572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Processes on either end of a communication session.</a:t>
            </a:r>
          </a:p>
          <a:p>
            <a:pPr marL="4572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Types of messages.</a:t>
            </a:r>
          </a:p>
          <a:p>
            <a:pPr marL="4572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Syntax of the messages.</a:t>
            </a:r>
          </a:p>
          <a:p>
            <a:pPr marL="4572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Meaning of informational fields.</a:t>
            </a:r>
          </a:p>
          <a:p>
            <a:pPr marL="4572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How messages are sent and the expected response.</a:t>
            </a:r>
          </a:p>
          <a:p>
            <a:pPr marL="4572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  <a:cs typeface="+mn-cs"/>
              </a:rPr>
              <a:t>Interaction with the next lower layer.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5325" t="27896" r="33084" b="68676"/>
          <a:stretch>
            <a:fillRect/>
          </a:stretch>
        </p:blipFill>
        <p:spPr bwMode="auto">
          <a:xfrm>
            <a:off x="5237014" y="2113808"/>
            <a:ext cx="1927038" cy="3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5725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Protocols in a Small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Real-Time Applications for a Small Network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554038" y="1433513"/>
            <a:ext cx="7940675" cy="457517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 Real-time applications require planning and dedicated services to ensure priority delivery of voice and video traffic.</a:t>
            </a:r>
            <a:endParaRPr lang="en-US" sz="2000" b="1" dirty="0" smtClean="0"/>
          </a:p>
          <a:p>
            <a:r>
              <a:rPr lang="en-US" sz="2000" b="1" dirty="0" smtClean="0"/>
              <a:t>Infrastructure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Needs to be evaluated to ensure it will support proposed real time applications.</a:t>
            </a:r>
          </a:p>
          <a:p>
            <a:r>
              <a:rPr lang="en-US" sz="2000" b="1" dirty="0"/>
              <a:t>VoIP </a:t>
            </a:r>
            <a:r>
              <a:rPr lang="en-US" sz="2000" dirty="0"/>
              <a:t>– </a:t>
            </a:r>
            <a:r>
              <a:rPr lang="en-US" sz="2000" dirty="0" smtClean="0"/>
              <a:t>Is implemented in organizations that still use traditional telephones.</a:t>
            </a:r>
          </a:p>
          <a:p>
            <a:r>
              <a:rPr lang="en-US" sz="2000" b="1" dirty="0" smtClean="0"/>
              <a:t>IP </a:t>
            </a:r>
            <a:r>
              <a:rPr lang="en-US" sz="2000" b="1" dirty="0"/>
              <a:t>telephony </a:t>
            </a:r>
            <a:r>
              <a:rPr lang="en-US" sz="2000" dirty="0"/>
              <a:t>– </a:t>
            </a:r>
            <a:r>
              <a:rPr lang="en-US" sz="2000" dirty="0" smtClean="0"/>
              <a:t>The IP phone itself performs voice-to-IP conversion</a:t>
            </a:r>
            <a:r>
              <a:rPr lang="en-US" sz="2000" b="1" dirty="0"/>
              <a:t>.</a:t>
            </a:r>
            <a:endParaRPr lang="en-US" sz="2000" b="1" dirty="0" smtClean="0"/>
          </a:p>
          <a:p>
            <a:r>
              <a:rPr lang="en-US" sz="2000" b="1" dirty="0" smtClean="0"/>
              <a:t>Real-time Video </a:t>
            </a:r>
            <a:r>
              <a:rPr lang="en-US" sz="2000" b="1" dirty="0"/>
              <a:t>Protocols </a:t>
            </a:r>
            <a:r>
              <a:rPr lang="en-US" sz="2000" dirty="0"/>
              <a:t>– Use </a:t>
            </a:r>
            <a:r>
              <a:rPr lang="en-US" sz="2000" dirty="0" smtClean="0"/>
              <a:t>Time Transport Protocol (RTP) and Real-Time Transport Control Protocol (RTCP).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Growing to Larger Networks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Scaling a Small Network</a:t>
            </a:r>
            <a:endParaRPr lang="en-US" dirty="0"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 marL="7938" indent="-7938">
              <a:buFont typeface="Wingdings" pitchFamily="2" charset="2"/>
              <a:buNone/>
              <a:defRPr/>
            </a:pPr>
            <a:r>
              <a:rPr lang="en-US" altLang="ja-JP" sz="2000" b="1" dirty="0" smtClean="0">
                <a:ea typeface="ＭＳ Ｐゴシック" pitchFamily="34" charset="-128"/>
                <a:cs typeface="Arial" charset="0"/>
              </a:rPr>
              <a:t>Important considerations </a:t>
            </a:r>
            <a:r>
              <a:rPr lang="en-US" sz="2000" b="1" dirty="0" smtClean="0"/>
              <a:t>when growing to a larger network:</a:t>
            </a:r>
          </a:p>
          <a:p>
            <a:pPr>
              <a:defRPr/>
            </a:pPr>
            <a:r>
              <a:rPr lang="en-US" sz="2000" b="1" dirty="0" smtClean="0"/>
              <a:t>Documentation </a:t>
            </a:r>
            <a:r>
              <a:rPr lang="en-US" sz="2000" dirty="0" smtClean="0"/>
              <a:t>–Physical and logical </a:t>
            </a:r>
            <a:r>
              <a:rPr lang="en-US" sz="2000" dirty="0" smtClean="0"/>
              <a:t>topology.</a:t>
            </a: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Device inventory </a:t>
            </a:r>
            <a:r>
              <a:rPr lang="en-US" sz="2000" dirty="0" smtClean="0"/>
              <a:t>– List of devices that use or comprise the </a:t>
            </a:r>
            <a:r>
              <a:rPr lang="en-US" sz="2000" dirty="0" smtClean="0"/>
              <a:t>network.</a:t>
            </a: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Budget </a:t>
            </a:r>
            <a:r>
              <a:rPr lang="en-US" sz="2000" dirty="0" smtClean="0"/>
              <a:t>– Itemized IT </a:t>
            </a:r>
            <a:r>
              <a:rPr lang="en-US" sz="2000" dirty="0" smtClean="0"/>
              <a:t>expense items</a:t>
            </a:r>
            <a:r>
              <a:rPr lang="en-US" sz="2000" dirty="0" smtClean="0"/>
              <a:t>, </a:t>
            </a:r>
            <a:r>
              <a:rPr lang="en-US" sz="2000" dirty="0" smtClean="0"/>
              <a:t>including </a:t>
            </a:r>
            <a:r>
              <a:rPr lang="en-US" sz="2000" dirty="0" smtClean="0"/>
              <a:t>the </a:t>
            </a:r>
            <a:r>
              <a:rPr lang="en-US" sz="2000" dirty="0" smtClean="0"/>
              <a:t>amount of money allocated to equipment purchase for that </a:t>
            </a:r>
            <a:r>
              <a:rPr lang="en-US" sz="2000" dirty="0" smtClean="0"/>
              <a:t>fiscal year.</a:t>
            </a: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Traffic Analysis </a:t>
            </a:r>
            <a:r>
              <a:rPr lang="en-US" sz="2000" dirty="0" smtClean="0"/>
              <a:t>– Protocols, applications, and services and their respective traffic requirements should be </a:t>
            </a:r>
            <a:r>
              <a:rPr lang="en-US" sz="2000" dirty="0" smtClean="0"/>
              <a:t>documented.</a:t>
            </a:r>
            <a:endParaRPr lang="en-US" sz="2000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Growing to Larger Networks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/>
              <a:t>Protocol Analysis of a Small Network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Information gathered by protocol analysis can be used to  make decisions on how to manage traffic more efficiently. </a:t>
            </a: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47411" t="50198" r="17229" b="9029"/>
          <a:stretch>
            <a:fillRect/>
          </a:stretch>
        </p:blipFill>
        <p:spPr bwMode="auto">
          <a:xfrm>
            <a:off x="1367848" y="2204770"/>
            <a:ext cx="6229350" cy="403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5725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Growing to Larger 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Evolving Protocol Requirements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237507" y="1777588"/>
            <a:ext cx="2914650" cy="4583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Network administrator can obtain IT “snapshots” of employee application utilization.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 Snapshots track network utilization and traffic flow requirements.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Snapshots help inform network modifications needed.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 l="48749" t="38099" r="15889" b="18452"/>
          <a:stretch>
            <a:fillRect/>
          </a:stretch>
        </p:blipFill>
        <p:spPr bwMode="auto">
          <a:xfrm>
            <a:off x="3225668" y="1828800"/>
            <a:ext cx="5765045" cy="428573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67403" t="28052" r="19740" b="68831"/>
          <a:stretch>
            <a:fillRect/>
          </a:stretch>
        </p:blipFill>
        <p:spPr bwMode="auto">
          <a:xfrm>
            <a:off x="5296395" y="1876301"/>
            <a:ext cx="1881042" cy="2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726334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11.2  Keeping the Network Safe</a:t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Network Device Security Measures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Threats to Network Security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Categories of Threats to Network Security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 l="48972" t="35120" r="15555" b="29961"/>
          <a:stretch>
            <a:fillRect/>
          </a:stretch>
        </p:blipFill>
        <p:spPr bwMode="auto">
          <a:xfrm>
            <a:off x="590550" y="2054223"/>
            <a:ext cx="7970838" cy="44119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Network Device Security Measures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Security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Four classes of physical threats are: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Hardware </a:t>
            </a:r>
            <a:r>
              <a:rPr lang="en-US" sz="2000" b="1" dirty="0"/>
              <a:t>threats </a:t>
            </a:r>
            <a:r>
              <a:rPr lang="en-US" sz="2000" dirty="0"/>
              <a:t>– </a:t>
            </a:r>
            <a:r>
              <a:rPr lang="en-US" sz="2000" dirty="0" smtClean="0"/>
              <a:t>Physical damage to servers, routers, switches, cabling plant, and workstations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Environmental </a:t>
            </a:r>
            <a:r>
              <a:rPr lang="en-US" sz="2000" b="1" dirty="0"/>
              <a:t>threats </a:t>
            </a:r>
            <a:r>
              <a:rPr lang="en-US" sz="2000" dirty="0"/>
              <a:t>– </a:t>
            </a:r>
            <a:r>
              <a:rPr lang="en-US" sz="2000" dirty="0" smtClean="0"/>
              <a:t>Temperature extremes (too hot or too cold) or humidity extremes (too wet or too dry)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Electrical </a:t>
            </a:r>
            <a:r>
              <a:rPr lang="en-US" sz="2000" b="1" dirty="0"/>
              <a:t>threats </a:t>
            </a:r>
            <a:r>
              <a:rPr lang="en-US" sz="2000" dirty="0"/>
              <a:t>– </a:t>
            </a:r>
            <a:r>
              <a:rPr lang="en-US" sz="2000" dirty="0" smtClean="0"/>
              <a:t>Voltage spikes, insufficient supply voltage (brownouts), unconditioned power (noise), and total power loss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Maintenance </a:t>
            </a:r>
            <a:r>
              <a:rPr lang="en-US" sz="2000" b="1" dirty="0"/>
              <a:t>threats </a:t>
            </a:r>
            <a:r>
              <a:rPr lang="en-US" sz="2000" dirty="0"/>
              <a:t>– </a:t>
            </a:r>
            <a:r>
              <a:rPr lang="en-US" sz="2000" dirty="0" smtClean="0"/>
              <a:t>Poor handling of key electrical components (electrostatic discharge), lack of critical spare parts, poor cabling, and poor labeling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11.1  Create and Grow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11.2  Keeping the Network Safe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11.3  Basic Network Performance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11.4  Managing IOS Configuration Files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11.5  Integrated Routing Services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smtClean="0">
                <a:cs typeface="Arial" charset="0"/>
              </a:rPr>
              <a:t>11.6  Summary</a:t>
            </a: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Network Device Security Measures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Security Vulnerabilities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500728" y="1897059"/>
            <a:ext cx="2517776" cy="43084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Types of Security Weaknesses:</a:t>
            </a:r>
          </a:p>
          <a:p>
            <a:r>
              <a:rPr lang="en-US" sz="2000" dirty="0" smtClean="0"/>
              <a:t>Technological</a:t>
            </a:r>
          </a:p>
          <a:p>
            <a:r>
              <a:rPr lang="en-US" sz="2000" dirty="0" smtClean="0"/>
              <a:t>Configuration</a:t>
            </a:r>
          </a:p>
          <a:p>
            <a:r>
              <a:rPr lang="en-US" sz="2000" dirty="0" smtClean="0"/>
              <a:t>Security policy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 l="48415" t="35516" r="16670" b="24008"/>
          <a:stretch>
            <a:fillRect/>
          </a:stretch>
        </p:blipFill>
        <p:spPr bwMode="auto">
          <a:xfrm>
            <a:off x="3048001" y="1878164"/>
            <a:ext cx="5799138" cy="3779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93870" y="1567543"/>
            <a:ext cx="32063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Vulnerabilities - Technology</a:t>
            </a:r>
            <a:endParaRPr lang="en-US" sz="1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Vulnerabilities and Network Attacks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Viruses, Worms and Trojan Horses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/>
          <a:lstStyle/>
          <a:p>
            <a:r>
              <a:rPr lang="en-US" sz="2000" b="1" dirty="0" smtClean="0"/>
              <a:t>Virus </a:t>
            </a:r>
            <a:r>
              <a:rPr lang="en-US" sz="2000" dirty="0"/>
              <a:t>– </a:t>
            </a:r>
            <a:r>
              <a:rPr lang="en-US" sz="2000" dirty="0" smtClean="0"/>
              <a:t>Malicious software that is attached to another program to execute a particular unwanted function on a workstation.</a:t>
            </a:r>
          </a:p>
          <a:p>
            <a:r>
              <a:rPr lang="en-US" sz="2000" b="1" dirty="0" smtClean="0"/>
              <a:t>Trojan horse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An entire application written to look like something else, when in fact it is an attack tool.</a:t>
            </a:r>
          </a:p>
          <a:p>
            <a:r>
              <a:rPr lang="en-US" sz="2000" b="1" dirty="0" smtClean="0"/>
              <a:t>Worms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Worms are self-contained programs that attack a system and try to exploit a specific vulnerability in the target. The worm copies its program from the attacking host to the newly exploited system to begin the cycle again.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Vulnerabilities and Network Attacks </a:t>
            </a:r>
            <a:br>
              <a:rPr lang="en-US" sz="1800" dirty="0" smtClean="0"/>
            </a:br>
            <a:r>
              <a:rPr lang="en-US" sz="3000" dirty="0" smtClean="0"/>
              <a:t>Reconnaissance Attacks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7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959" t="32972" r="11316" b="16666"/>
          <a:stretch>
            <a:fillRect/>
          </a:stretch>
        </p:blipFill>
        <p:spPr>
          <a:xfrm>
            <a:off x="762000" y="1425039"/>
            <a:ext cx="7767638" cy="5148238"/>
          </a:xfrm>
          <a:noFill/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52012" t="40364" r="31819" b="56675"/>
          <a:stretch>
            <a:fillRect/>
          </a:stretch>
        </p:blipFill>
        <p:spPr bwMode="auto">
          <a:xfrm>
            <a:off x="3251338" y="1472541"/>
            <a:ext cx="3008831" cy="3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Vulnerabilities and Network Attacks </a:t>
            </a:r>
            <a:br>
              <a:rPr lang="en-US" sz="1800" dirty="0" smtClean="0"/>
            </a:br>
            <a:r>
              <a:rPr lang="en-US" sz="3000" dirty="0" smtClean="0"/>
              <a:t>Access Attacks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 cstate="print"/>
          <a:srcRect l="46082" t="38988" r="19852" b="9821"/>
          <a:stretch>
            <a:fillRect/>
          </a:stretch>
        </p:blipFill>
        <p:spPr bwMode="auto">
          <a:xfrm>
            <a:off x="2503488" y="1355556"/>
            <a:ext cx="4773612" cy="510715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Vulnerabilities and Network Attacks </a:t>
            </a:r>
            <a:br>
              <a:rPr lang="en-US" sz="1800" dirty="0" smtClean="0"/>
            </a:br>
            <a:r>
              <a:rPr lang="en-US" sz="3000" dirty="0" smtClean="0"/>
              <a:t>Access Attacks (Cont.)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/>
          <a:srcRect l="47211" t="38840" r="19992" b="7391"/>
          <a:stretch>
            <a:fillRect/>
          </a:stretch>
        </p:blipFill>
        <p:spPr bwMode="auto">
          <a:xfrm>
            <a:off x="1828800" y="1524000"/>
            <a:ext cx="5672138" cy="522900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2712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3207" y="550863"/>
            <a:ext cx="8145462" cy="838200"/>
          </a:xfrm>
        </p:spPr>
        <p:txBody>
          <a:bodyPr/>
          <a:lstStyle/>
          <a:p>
            <a:r>
              <a:rPr lang="en-US" sz="1800" dirty="0" smtClean="0"/>
              <a:t>Vulnerabilities and Network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Denial of Service Attacks (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l="36963" t="31944" r="29677" b="50292"/>
          <a:stretch>
            <a:fillRect/>
          </a:stretch>
        </p:blipFill>
        <p:spPr bwMode="auto">
          <a:xfrm>
            <a:off x="1410360" y="1531918"/>
            <a:ext cx="6028067" cy="1805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6963" t="54419" r="29677" b="14285"/>
          <a:stretch>
            <a:fillRect/>
          </a:stretch>
        </p:blipFill>
        <p:spPr bwMode="auto">
          <a:xfrm>
            <a:off x="1448793" y="3436272"/>
            <a:ext cx="5985161" cy="315737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Mitigating Network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Backup, Upgrade, Update, and Patch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527876" y="2231263"/>
            <a:ext cx="2546350" cy="2898878"/>
          </a:xfrm>
        </p:spPr>
        <p:txBody>
          <a:bodyPr/>
          <a:lstStyle/>
          <a:p>
            <a:r>
              <a:rPr lang="en-US" sz="2000" dirty="0" smtClean="0"/>
              <a:t>Keep current with the latest versions of antivirus software. </a:t>
            </a:r>
          </a:p>
          <a:p>
            <a:r>
              <a:rPr lang="en-US" sz="2000" dirty="0" smtClean="0"/>
              <a:t>Install updated security patches.</a:t>
            </a:r>
          </a:p>
          <a:p>
            <a:endParaRPr lang="en-US" sz="2000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t="1055"/>
          <a:stretch>
            <a:fillRect/>
          </a:stretch>
        </p:blipFill>
        <p:spPr bwMode="auto">
          <a:xfrm>
            <a:off x="3206338" y="2291939"/>
            <a:ext cx="5355771" cy="423929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5325" y="1483059"/>
            <a:ext cx="766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>
                <a:latin typeface="+mn-lt"/>
              </a:rPr>
              <a:t>Antivirus software can detect most viruses and many Trojan horse applications and prevent them from spreading in the network.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Mitigating Network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Authentication, Authorization, and Accounting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8242300" cy="49657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/>
              <a:t>Authentication, Authorization, and Accounting (AAA, or “triple A”) 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Authentication </a:t>
            </a:r>
            <a:r>
              <a:rPr lang="en-US" sz="2000" dirty="0"/>
              <a:t>– Users </a:t>
            </a:r>
            <a:r>
              <a:rPr lang="en-US" sz="2000" dirty="0" smtClean="0"/>
              <a:t>and administrators must prove their identity. Authentication can be established using username and password combinations, challenge and response questions, token cards, and other methods.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Authorization </a:t>
            </a:r>
            <a:r>
              <a:rPr lang="en-US" sz="2000" dirty="0"/>
              <a:t>– </a:t>
            </a:r>
            <a:r>
              <a:rPr lang="en-US" sz="2000" dirty="0" smtClean="0"/>
              <a:t>Determines which resources the user can access and the operations that the user is allowed to perform.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Accounting </a:t>
            </a:r>
            <a:r>
              <a:rPr lang="en-US" sz="2000" dirty="0"/>
              <a:t>– </a:t>
            </a:r>
            <a:r>
              <a:rPr lang="en-US" sz="2000" dirty="0" smtClean="0"/>
              <a:t>Records what the user accessed, the amount of time the resource is accessed, and any changes made.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Mitigating Network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Firewalls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05576" y="1428997"/>
            <a:ext cx="3054349" cy="2917371"/>
          </a:xfrm>
        </p:spPr>
        <p:txBody>
          <a:bodyPr/>
          <a:lstStyle/>
          <a:p>
            <a:pPr marL="7938" indent="-7938">
              <a:spcBef>
                <a:spcPts val="800"/>
              </a:spcBef>
              <a:buFont typeface="Wingdings" pitchFamily="2" charset="2"/>
              <a:buNone/>
            </a:pPr>
            <a:r>
              <a:rPr lang="en-US" sz="2000" dirty="0" smtClean="0"/>
              <a:t>A Firewall resides between two or more networks.  It controls traffic and helps prevent unauthorized access. </a:t>
            </a:r>
          </a:p>
          <a:p>
            <a:pPr marL="7938" indent="-7938">
              <a:spcBef>
                <a:spcPts val="800"/>
              </a:spcBef>
              <a:buFont typeface="Wingdings" pitchFamily="2" charset="2"/>
              <a:buNone/>
            </a:pPr>
            <a:r>
              <a:rPr lang="en-US" sz="2000" dirty="0" smtClean="0"/>
              <a:t>Methods used are:</a:t>
            </a:r>
          </a:p>
          <a:p>
            <a:pPr>
              <a:spcBef>
                <a:spcPts val="800"/>
              </a:spcBef>
              <a:defRPr/>
            </a:pPr>
            <a:r>
              <a:rPr lang="en-US" sz="2000" dirty="0"/>
              <a:t>Packet Filtering</a:t>
            </a:r>
          </a:p>
          <a:p>
            <a:pPr>
              <a:spcBef>
                <a:spcPts val="800"/>
              </a:spcBef>
              <a:defRPr/>
            </a:pPr>
            <a:r>
              <a:rPr lang="en-US" sz="2000" dirty="0"/>
              <a:t>Application Filtering</a:t>
            </a:r>
          </a:p>
          <a:p>
            <a:pPr>
              <a:spcBef>
                <a:spcPts val="800"/>
              </a:spcBef>
              <a:defRPr/>
            </a:pPr>
            <a:r>
              <a:rPr lang="en-US" sz="2000" dirty="0"/>
              <a:t>URL Filtering</a:t>
            </a:r>
          </a:p>
          <a:p>
            <a:pPr>
              <a:spcBef>
                <a:spcPts val="800"/>
              </a:spcBef>
              <a:defRPr/>
            </a:pPr>
            <a:r>
              <a:rPr lang="en-US" sz="2000" dirty="0" err="1"/>
              <a:t>Stateful</a:t>
            </a:r>
            <a:r>
              <a:rPr lang="en-US" sz="2000" dirty="0"/>
              <a:t> Packet Inspection (SPI</a:t>
            </a:r>
            <a:r>
              <a:rPr lang="en-US" sz="2000" dirty="0" smtClean="0"/>
              <a:t>)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Incoming </a:t>
            </a:r>
            <a:r>
              <a:rPr lang="en-US" sz="2000" dirty="0"/>
              <a:t>packets must be legitimate responses to requests from internal hosts.</a:t>
            </a:r>
          </a:p>
          <a:p>
            <a:pPr marL="7938" indent="-7938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 l="10332" t="39952" r="59840" b="23016"/>
          <a:stretch>
            <a:fillRect/>
          </a:stretch>
        </p:blipFill>
        <p:spPr bwMode="auto">
          <a:xfrm>
            <a:off x="3425918" y="1959429"/>
            <a:ext cx="5397448" cy="37675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529623" y="1547104"/>
            <a:ext cx="11721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Firewalls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Mitigating Network 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Endpoint Security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539751" y="1477963"/>
            <a:ext cx="3136900" cy="46942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Common endpoints are laptops, desktops, servers, smart phones, and tablets.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Employees must follow the companies documented security policies to secure their devices.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Policies often include the use of anti-virus software and host intrusion prevention.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243" y="2051050"/>
            <a:ext cx="5224345" cy="330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45507" y="1668387"/>
            <a:ext cx="31854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Common Endpoint Devices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2613" y="522288"/>
            <a:ext cx="8145462" cy="838200"/>
          </a:xfrm>
        </p:spPr>
        <p:txBody>
          <a:bodyPr/>
          <a:lstStyle/>
          <a:p>
            <a:r>
              <a:rPr lang="en-US" smtClean="0"/>
              <a:t>Chapter 11: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55638" y="1494023"/>
            <a:ext cx="7940675" cy="35718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CA" sz="2000" dirty="0" smtClean="0"/>
              <a:t>Upon completion of this chapter, you will be able to: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Identify the devices and protocols used in a small network.</a:t>
            </a:r>
            <a:endParaRPr lang="en-CA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Explain how a small network serves as the basis of larger networks.</a:t>
            </a:r>
          </a:p>
          <a:p>
            <a:pPr>
              <a:spcBef>
                <a:spcPts val="600"/>
              </a:spcBef>
            </a:pPr>
            <a:r>
              <a:rPr lang="en-CA" sz="2000" dirty="0" smtClean="0"/>
              <a:t>Describe the need for basic security measures on network devices.</a:t>
            </a:r>
          </a:p>
          <a:p>
            <a:pPr>
              <a:spcBef>
                <a:spcPts val="600"/>
              </a:spcBef>
            </a:pPr>
            <a:r>
              <a:rPr lang="en-CA" sz="2000" dirty="0" smtClean="0"/>
              <a:t>Identify security vulnerabilities and general mitigation techniques. </a:t>
            </a:r>
          </a:p>
          <a:p>
            <a:pPr>
              <a:spcBef>
                <a:spcPts val="600"/>
              </a:spcBef>
            </a:pPr>
            <a:r>
              <a:rPr lang="en-CA" sz="2000" dirty="0" smtClean="0"/>
              <a:t>Configure network devices with device hardening features to mitigate security threats.</a:t>
            </a:r>
            <a:r>
              <a:rPr lang="en-US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CA" sz="2000" dirty="0" smtClean="0"/>
              <a:t>Use the output of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ping </a:t>
            </a:r>
            <a:r>
              <a:rPr lang="en-CA" sz="2000" dirty="0" smtClean="0"/>
              <a:t>and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tracert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dirty="0" smtClean="0"/>
              <a:t>commands to establish relative network performance.</a:t>
            </a:r>
          </a:p>
          <a:p>
            <a:pPr>
              <a:spcBef>
                <a:spcPts val="600"/>
              </a:spcBef>
            </a:pPr>
            <a:r>
              <a:rPr lang="en-CA" sz="2000" dirty="0" smtClean="0"/>
              <a:t>Use basic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show</a:t>
            </a:r>
            <a:r>
              <a:rPr lang="en-CA" sz="2000" dirty="0" smtClean="0"/>
              <a:t> commands to verify the configuration and status of a device interface.</a:t>
            </a:r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Securing Devices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Securing Devices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719638"/>
          </a:xfrm>
        </p:spPr>
        <p:txBody>
          <a:bodyPr/>
          <a:lstStyle/>
          <a:p>
            <a:r>
              <a:rPr lang="en-US" sz="2000" dirty="0" smtClean="0"/>
              <a:t>Part of network security is securing devices, including end devices and intermediate devices. </a:t>
            </a:r>
          </a:p>
          <a:p>
            <a:r>
              <a:rPr lang="en-US" sz="2000" dirty="0" smtClean="0"/>
              <a:t>Default usernames and passwords should be changed immediately.</a:t>
            </a:r>
          </a:p>
          <a:p>
            <a:r>
              <a:rPr lang="en-US" sz="2000" dirty="0" smtClean="0"/>
              <a:t>Access to system resources should be restricted to only the individuals that are authorized to use those resources.</a:t>
            </a:r>
          </a:p>
          <a:p>
            <a:r>
              <a:rPr lang="en-US" sz="2000" dirty="0" smtClean="0"/>
              <a:t>Any unnecessary services and applications should be turned off and uninstalled, when possible.</a:t>
            </a:r>
          </a:p>
          <a:p>
            <a:r>
              <a:rPr lang="en-US" sz="2000" dirty="0" smtClean="0"/>
              <a:t>Update with security patches as they become available.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Securing Devices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Passwords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 l="49753" t="40954" r="19905" b="24306"/>
          <a:stretch>
            <a:fillRect/>
          </a:stretch>
        </p:blipFill>
        <p:spPr bwMode="auto">
          <a:xfrm>
            <a:off x="723900" y="1420238"/>
            <a:ext cx="7926388" cy="510266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86474" y="1478347"/>
            <a:ext cx="33480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Weak and Strong Passwords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Securing Devices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 Security Practices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534390" y="1876300"/>
            <a:ext cx="2624445" cy="39901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Encrypt passwords.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Require minimum length passwords.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Block brute force attacks.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Use Banner Message. 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Set EXEC timeout.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 l="38597" t="46626" r="27602" b="21033"/>
          <a:stretch>
            <a:fillRect/>
          </a:stretch>
        </p:blipFill>
        <p:spPr bwMode="auto">
          <a:xfrm>
            <a:off x="3186346" y="1947144"/>
            <a:ext cx="5542016" cy="2980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77731" y="1655243"/>
            <a:ext cx="21082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Securing Devices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Securing Devices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Enable SSH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 l="40269" t="32462" r="24480" b="12103"/>
          <a:stretch>
            <a:fillRect/>
          </a:stretch>
        </p:blipFill>
        <p:spPr bwMode="auto">
          <a:xfrm>
            <a:off x="1926077" y="1575881"/>
            <a:ext cx="5701065" cy="50402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726334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11.3  Basic Network Performance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Interpreting ICMP Messages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554039" y="1565275"/>
            <a:ext cx="2303462" cy="46069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/>
              <a:t>! </a:t>
            </a:r>
            <a:r>
              <a:rPr lang="en-US" sz="2000" dirty="0"/>
              <a:t>– indicates </a:t>
            </a:r>
            <a:r>
              <a:rPr lang="en-US" sz="2000" dirty="0" smtClean="0"/>
              <a:t>receipt of an ICMP echo reply message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. </a:t>
            </a:r>
            <a:r>
              <a:rPr lang="en-US" sz="2000" dirty="0"/>
              <a:t>– indicates </a:t>
            </a:r>
            <a:r>
              <a:rPr lang="en-US" sz="2000" dirty="0" smtClean="0"/>
              <a:t>a time expired while waiting for an ICMP echo reply message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dirty="0"/>
              <a:t>– an </a:t>
            </a:r>
            <a:r>
              <a:rPr lang="en-US" sz="2000" dirty="0" smtClean="0"/>
              <a:t>ICMP unreachable message was received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251" y="1776411"/>
            <a:ext cx="6357749" cy="43957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Leveraging Extended Ping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The Cisco IOS offers an "extended" mode of the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ping </a:t>
            </a:r>
            <a:r>
              <a:rPr lang="en-US" sz="2000" dirty="0" smtClean="0"/>
              <a:t>command:</a:t>
            </a:r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R2# 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ping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Protocol [</a:t>
            </a:r>
            <a:r>
              <a:rPr lang="en-US" dirty="0" err="1" smtClean="0"/>
              <a:t>ip</a:t>
            </a:r>
            <a:r>
              <a:rPr lang="en-US" dirty="0" smtClean="0"/>
              <a:t>]:</a:t>
            </a:r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Target IP address: </a:t>
            </a:r>
            <a:r>
              <a:rPr lang="en-US" b="1" dirty="0" smtClean="0"/>
              <a:t>192.168.10.1</a:t>
            </a:r>
            <a:endParaRPr lang="en-US" dirty="0" smtClean="0"/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Repeat count [5]:</a:t>
            </a:r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Datagram size [100]:</a:t>
            </a:r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Timeout in seconds [2]:</a:t>
            </a:r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Extended commands [n]: </a:t>
            </a:r>
            <a:r>
              <a:rPr lang="en-US" b="1" dirty="0" smtClean="0"/>
              <a:t>y</a:t>
            </a:r>
            <a:endParaRPr lang="en-US" dirty="0" smtClean="0"/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Source address or interface: </a:t>
            </a:r>
            <a:r>
              <a:rPr lang="en-US" b="1" dirty="0" smtClean="0"/>
              <a:t>10.1.1.1</a:t>
            </a:r>
            <a:endParaRPr lang="en-US" dirty="0" smtClean="0"/>
          </a:p>
          <a:p>
            <a:pPr marL="4000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Type of service [0]: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Baseline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1234" t="31260" r="21104" b="27844"/>
          <a:stretch>
            <a:fillRect/>
          </a:stretch>
        </p:blipFill>
        <p:spPr bwMode="auto">
          <a:xfrm>
            <a:off x="1909902" y="1971304"/>
            <a:ext cx="4678096" cy="4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7739" y="1662546"/>
            <a:ext cx="2458192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Baseline with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ping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86154" y="1567543"/>
            <a:ext cx="4762005" cy="491638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Baseline (Cont.)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532813" cy="493307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337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Tracert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Interpreting Tracert Messages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" y="1524000"/>
            <a:ext cx="7626350" cy="498464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2613" y="522288"/>
            <a:ext cx="8145462" cy="838200"/>
          </a:xfrm>
        </p:spPr>
        <p:txBody>
          <a:bodyPr/>
          <a:lstStyle/>
          <a:p>
            <a:r>
              <a:rPr lang="en-US" dirty="0" smtClean="0"/>
              <a:t>Chapter 11: Objectives (Cont.)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55638" y="1494023"/>
            <a:ext cx="7940675" cy="35718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Use the basic host and IOS commands to acquire information about the devices in a network.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Explain </a:t>
            </a:r>
            <a:r>
              <a:rPr lang="en-US" sz="2000" dirty="0"/>
              <a:t>the file systems on Routers and Switches.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Apply the commands to back up and restore an IOS configuration file.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Show Commands Revisited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The status of nearly every process or function of the router can be displayed using 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2000" dirty="0" smtClean="0"/>
              <a:t>command.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Frequently used show commands:</a:t>
            </a:r>
          </a:p>
          <a:p>
            <a:pPr marL="22542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running-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2542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interfaces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2542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2542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route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2542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protocols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2542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show version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lvl="1"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727200"/>
            <a:ext cx="4840288" cy="432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Viewing Router Settings With Show Version 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265488" y="1898016"/>
            <a:ext cx="3309937" cy="3228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1196975" y="1727200"/>
            <a:ext cx="277336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/>
              <a:t>Cisco IOS </a:t>
            </a:r>
            <a:r>
              <a:rPr lang="en-US" sz="1800" b="1" dirty="0" smtClean="0"/>
              <a:t>Version</a:t>
            </a:r>
            <a:endParaRPr lang="en-US" sz="1800" b="1" dirty="0"/>
          </a:p>
        </p:txBody>
      </p:sp>
      <p:sp>
        <p:nvSpPr>
          <p:cNvPr id="40966" name="TextBox 19"/>
          <p:cNvSpPr txBox="1">
            <a:spLocks noChangeArrowheads="1"/>
          </p:cNvSpPr>
          <p:nvPr/>
        </p:nvSpPr>
        <p:spPr bwMode="auto">
          <a:xfrm>
            <a:off x="1211263" y="2176462"/>
            <a:ext cx="287496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/>
              <a:t>System </a:t>
            </a:r>
            <a:r>
              <a:rPr lang="en-US" sz="1800" b="1" dirty="0" smtClean="0"/>
              <a:t>Bootstrap</a:t>
            </a:r>
            <a:r>
              <a:rPr lang="en-US" sz="1800" b="1" dirty="0"/>
              <a:t> </a:t>
            </a:r>
          </a:p>
        </p:txBody>
      </p:sp>
      <p:sp>
        <p:nvSpPr>
          <p:cNvPr id="40967" name="TextBox 20"/>
          <p:cNvSpPr txBox="1">
            <a:spLocks noChangeArrowheads="1"/>
          </p:cNvSpPr>
          <p:nvPr/>
        </p:nvSpPr>
        <p:spPr bwMode="auto">
          <a:xfrm>
            <a:off x="1211263" y="2684462"/>
            <a:ext cx="312102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/>
              <a:t>Cisco IOS </a:t>
            </a:r>
            <a:r>
              <a:rPr lang="en-US" sz="1800" b="1" dirty="0" smtClean="0"/>
              <a:t>Image</a:t>
            </a:r>
            <a:endParaRPr lang="en-US" sz="1800" b="1" dirty="0"/>
          </a:p>
        </p:txBody>
      </p:sp>
      <p:sp>
        <p:nvSpPr>
          <p:cNvPr id="40968" name="TextBox 21"/>
          <p:cNvSpPr txBox="1">
            <a:spLocks noChangeArrowheads="1"/>
          </p:cNvSpPr>
          <p:nvPr/>
        </p:nvSpPr>
        <p:spPr bwMode="auto">
          <a:xfrm>
            <a:off x="1241425" y="3251200"/>
            <a:ext cx="281463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/>
              <a:t>CPU and RAM</a:t>
            </a:r>
          </a:p>
        </p:txBody>
      </p:sp>
      <p:sp>
        <p:nvSpPr>
          <p:cNvPr id="40969" name="Content Placeholder 22"/>
          <p:cNvSpPr>
            <a:spLocks noGrp="1"/>
          </p:cNvSpPr>
          <p:nvPr>
            <p:ph idx="1"/>
          </p:nvPr>
        </p:nvSpPr>
        <p:spPr>
          <a:xfrm>
            <a:off x="457200" y="5707065"/>
            <a:ext cx="3363913" cy="346073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 dirty="0" smtClean="0"/>
              <a:t>Configuration Register</a:t>
            </a:r>
          </a:p>
        </p:txBody>
      </p:sp>
      <p:sp>
        <p:nvSpPr>
          <p:cNvPr id="40970" name="TextBox 23"/>
          <p:cNvSpPr txBox="1">
            <a:spLocks noChangeArrowheads="1"/>
          </p:cNvSpPr>
          <p:nvPr/>
        </p:nvSpPr>
        <p:spPr bwMode="auto">
          <a:xfrm>
            <a:off x="1112838" y="3952494"/>
            <a:ext cx="297497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 smtClean="0"/>
              <a:t>Number and Type of Physical Interfaces </a:t>
            </a:r>
            <a:endParaRPr lang="en-US" sz="1800" b="1" dirty="0"/>
          </a:p>
        </p:txBody>
      </p:sp>
      <p:sp>
        <p:nvSpPr>
          <p:cNvPr id="40971" name="Rectangle 25"/>
          <p:cNvSpPr>
            <a:spLocks noChangeArrowheads="1"/>
          </p:cNvSpPr>
          <p:nvPr/>
        </p:nvSpPr>
        <p:spPr bwMode="auto">
          <a:xfrm>
            <a:off x="1408266" y="4695348"/>
            <a:ext cx="224933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Amount of NVRAM</a:t>
            </a:r>
          </a:p>
        </p:txBody>
      </p:sp>
      <p:sp>
        <p:nvSpPr>
          <p:cNvPr id="40972" name="TextBox 27"/>
          <p:cNvSpPr txBox="1">
            <a:spLocks noChangeArrowheads="1"/>
          </p:cNvSpPr>
          <p:nvPr/>
        </p:nvSpPr>
        <p:spPr bwMode="auto">
          <a:xfrm>
            <a:off x="993775" y="5227637"/>
            <a:ext cx="2990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Amount of Flash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265488" y="2347278"/>
            <a:ext cx="1800225" cy="6276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192463" y="2932113"/>
            <a:ext cx="2657475" cy="565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3048000" y="3411538"/>
            <a:ext cx="1219200" cy="260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265488" y="4247959"/>
            <a:ext cx="1016000" cy="2954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971" idx="3"/>
          </p:cNvCxnSpPr>
          <p:nvPr/>
        </p:nvCxnSpPr>
        <p:spPr bwMode="auto">
          <a:xfrm>
            <a:off x="3657600" y="4866164"/>
            <a:ext cx="1038303" cy="110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3265488" y="5326063"/>
            <a:ext cx="942975" cy="87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3048000" y="5646738"/>
            <a:ext cx="1190625" cy="246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Viewing Switch Settings With Show Version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12" y="2094850"/>
            <a:ext cx="8222369" cy="39761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80822" y="1900004"/>
            <a:ext cx="43624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446" y="1738859"/>
            <a:ext cx="436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version </a:t>
            </a:r>
            <a:r>
              <a:rPr lang="en-US" sz="1800" b="1" dirty="0" smtClean="0"/>
              <a:t>Command</a:t>
            </a:r>
            <a:endParaRPr lang="en-US" sz="1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ipconfig </a:t>
            </a:r>
            <a:r>
              <a:rPr lang="en-US" dirty="0" smtClean="0"/>
              <a:t>Command Options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54038" y="1682007"/>
            <a:ext cx="3181383" cy="4835525"/>
          </a:xfrm>
        </p:spPr>
        <p:txBody>
          <a:bodyPr/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ipconfig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– </a:t>
            </a:r>
            <a:r>
              <a:rPr lang="en-US" sz="2000" dirty="0" smtClean="0"/>
              <a:t>Displays </a:t>
            </a:r>
            <a:r>
              <a:rPr lang="en-US" sz="2000" dirty="0" err="1" smtClean="0"/>
              <a:t>ip</a:t>
            </a:r>
            <a:r>
              <a:rPr lang="en-US" sz="2000" dirty="0" smtClean="0"/>
              <a:t> address, subnet mask, default gateway.</a:t>
            </a:r>
          </a:p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ipconfig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/all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– </a:t>
            </a:r>
            <a:r>
              <a:rPr lang="en-US" sz="2000" dirty="0" smtClean="0"/>
              <a:t>Also displays MAC address.</a:t>
            </a:r>
          </a:p>
          <a:p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pconfig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/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displaydns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– </a:t>
            </a:r>
            <a:r>
              <a:rPr lang="en-US" sz="2000" dirty="0" smtClean="0"/>
              <a:t>Displays all cached </a:t>
            </a:r>
            <a:r>
              <a:rPr lang="en-US" sz="2000" dirty="0" err="1" smtClean="0"/>
              <a:t>dns</a:t>
            </a:r>
            <a:r>
              <a:rPr lang="en-US" sz="2000" dirty="0" smtClean="0"/>
              <a:t> entries in a Windows system.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5195" y="1450288"/>
            <a:ext cx="383953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6805" t="30390" r="11364" b="29558"/>
          <a:stretch>
            <a:fillRect/>
          </a:stretch>
        </p:blipFill>
        <p:spPr bwMode="auto">
          <a:xfrm>
            <a:off x="3924162" y="1699181"/>
            <a:ext cx="4865147" cy="38261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Command Options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 t="411"/>
          <a:stretch>
            <a:fillRect/>
          </a:stretch>
        </p:blipFill>
        <p:spPr bwMode="auto">
          <a:xfrm>
            <a:off x="1226071" y="1798820"/>
            <a:ext cx="6733707" cy="471093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68053" y="1409075"/>
            <a:ext cx="323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arp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+mj-lt"/>
              </a:rPr>
              <a:t>Command Options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show cdp neighbors </a:t>
            </a:r>
            <a:r>
              <a:rPr lang="en-US" dirty="0" smtClean="0"/>
              <a:t>Command Options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67" y="2313038"/>
            <a:ext cx="8286571" cy="36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6194" y="1563330"/>
            <a:ext cx="7993625" cy="65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cdp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neighbors </a:t>
            </a:r>
            <a:r>
              <a:rPr lang="en-US" sz="2000" dirty="0" smtClean="0">
                <a:latin typeface="+mn-lt"/>
                <a:cs typeface="Courier New" pitchFamily="49" charset="0"/>
              </a:rPr>
              <a:t>command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provides information about each directly connected CDP neighbor device.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Host and IOS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Using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show ip interface brief </a:t>
            </a:r>
            <a:r>
              <a:rPr lang="en-US" sz="2800" dirty="0" smtClean="0"/>
              <a:t>Command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interface brief </a:t>
            </a:r>
            <a:r>
              <a:rPr lang="en-US" sz="2000" dirty="0" smtClean="0">
                <a:cs typeface="Courier New" pitchFamily="49" charset="0"/>
              </a:rPr>
              <a:t>command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000" dirty="0" smtClean="0"/>
              <a:t>used to verify the status of all network interfaces on a router or a switch.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 t="1671"/>
          <a:stretch>
            <a:fillRect/>
          </a:stretch>
        </p:blipFill>
        <p:spPr bwMode="auto">
          <a:xfrm>
            <a:off x="531317" y="2398426"/>
            <a:ext cx="8240713" cy="3566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726334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11.4  Managing IOS Configuration Files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Router and Switch File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Router File Systems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554038" y="1508125"/>
            <a:ext cx="7940675" cy="43862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file systems </a:t>
            </a:r>
            <a:r>
              <a:rPr lang="en-US" sz="2000" dirty="0" smtClean="0"/>
              <a:t>command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Lists all of the available file systems on a Cisco 1941 route.</a:t>
            </a:r>
          </a:p>
          <a:p>
            <a:pPr marL="0" indent="0">
              <a:buNone/>
            </a:pPr>
            <a:r>
              <a:rPr lang="en-US" sz="2000" dirty="0" smtClean="0"/>
              <a:t>The asterisk (*) indicates this is the current default file system.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432" y="2721860"/>
            <a:ext cx="5508625" cy="38239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Router and Switch File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Switch File Systems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file systems </a:t>
            </a:r>
            <a:r>
              <a:rPr lang="en-US" sz="2000" dirty="0" smtClean="0"/>
              <a:t>command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Lists all of the available file systems on a Catalyst 2960 switch.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 l="50533" t="35715" r="17004" b="17262"/>
          <a:stretch>
            <a:fillRect/>
          </a:stretch>
        </p:blipFill>
        <p:spPr bwMode="auto">
          <a:xfrm>
            <a:off x="1899981" y="2348988"/>
            <a:ext cx="5008563" cy="40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11.1  Create and Grow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and Restore Using Text Files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 t="15546" r="4095" b="9937"/>
          <a:stretch>
            <a:fillRect/>
          </a:stretch>
        </p:blipFill>
        <p:spPr bwMode="auto">
          <a:xfrm>
            <a:off x="626810" y="1768839"/>
            <a:ext cx="7692732" cy="4481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23672" y="1543987"/>
            <a:ext cx="50666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Saving to a Text File in </a:t>
            </a:r>
            <a:r>
              <a:rPr lang="en-US" sz="1800" b="1" dirty="0" err="1" smtClean="0">
                <a:latin typeface="+mj-lt"/>
              </a:rPr>
              <a:t>Tera</a:t>
            </a:r>
            <a:r>
              <a:rPr lang="en-US" sz="1800" b="1" dirty="0" smtClean="0">
                <a:latin typeface="+mj-lt"/>
              </a:rPr>
              <a:t> Term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and Restore Using TFTP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596900" y="1622425"/>
            <a:ext cx="7940675" cy="3571875"/>
          </a:xfrm>
        </p:spPr>
        <p:txBody>
          <a:bodyPr/>
          <a:lstStyle/>
          <a:p>
            <a:r>
              <a:rPr lang="en-US" sz="2000" dirty="0" smtClean="0"/>
              <a:t>Configuration files can be stored on a Trivial File Transfer Protocol (TFTP) server.</a:t>
            </a:r>
          </a:p>
          <a:p>
            <a:r>
              <a:rPr lang="en-US" sz="2000" dirty="0" smtClean="0"/>
              <a:t>copy running-</a:t>
            </a:r>
            <a:r>
              <a:rPr lang="en-US" sz="2000" dirty="0" err="1" smtClean="0"/>
              <a:t>config</a:t>
            </a:r>
            <a:r>
              <a:rPr lang="en-US" sz="2000" dirty="0" smtClean="0"/>
              <a:t> </a:t>
            </a:r>
            <a:r>
              <a:rPr lang="en-US" sz="2000" dirty="0" err="1" smtClean="0"/>
              <a:t>tftp</a:t>
            </a:r>
            <a:r>
              <a:rPr lang="en-US" sz="2000" dirty="0" smtClean="0"/>
              <a:t> – Save running configuration to a </a:t>
            </a:r>
            <a:r>
              <a:rPr lang="en-US" sz="2000" dirty="0" err="1" smtClean="0"/>
              <a:t>tftp</a:t>
            </a:r>
            <a:r>
              <a:rPr lang="en-US" sz="2000" dirty="0" smtClean="0"/>
              <a:t> server.</a:t>
            </a:r>
          </a:p>
          <a:p>
            <a:r>
              <a:rPr lang="en-US" sz="2000" b="1" dirty="0" smtClean="0"/>
              <a:t>copy startup-</a:t>
            </a:r>
            <a:r>
              <a:rPr lang="en-US" sz="2000" b="1" dirty="0" err="1" smtClean="0"/>
              <a:t>config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tftp</a:t>
            </a:r>
            <a:r>
              <a:rPr lang="en-US" sz="2000" dirty="0"/>
              <a:t> – </a:t>
            </a:r>
            <a:r>
              <a:rPr lang="en-US" sz="2000" dirty="0" smtClean="0"/>
              <a:t>Save startup configuration to a </a:t>
            </a:r>
            <a:r>
              <a:rPr lang="en-US" sz="2000" dirty="0" err="1" smtClean="0"/>
              <a:t>tftp</a:t>
            </a:r>
            <a:r>
              <a:rPr lang="en-US" sz="2000" dirty="0" smtClean="0"/>
              <a:t> server.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 l="48860" t="46428" r="14662" b="37897"/>
          <a:stretch>
            <a:fillRect/>
          </a:stretch>
        </p:blipFill>
        <p:spPr bwMode="auto">
          <a:xfrm>
            <a:off x="841683" y="3940788"/>
            <a:ext cx="7425762" cy="179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USB Interfaces on a Cisco Router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596900" y="1622425"/>
            <a:ext cx="7940675" cy="3571875"/>
          </a:xfrm>
        </p:spPr>
        <p:txBody>
          <a:bodyPr/>
          <a:lstStyle/>
          <a:p>
            <a:r>
              <a:rPr lang="en-US" sz="2000" dirty="0" smtClean="0"/>
              <a:t>USB flash drive must be formatted in a FAT16 format.</a:t>
            </a:r>
          </a:p>
          <a:p>
            <a:r>
              <a:rPr lang="en-US" sz="2000" dirty="0" smtClean="0"/>
              <a:t>Can hold multiple copies of the Cisco IOS and multiple router configurations.</a:t>
            </a:r>
          </a:p>
          <a:p>
            <a:r>
              <a:rPr lang="en-US" sz="2000" dirty="0" smtClean="0"/>
              <a:t>Allows administrator to easily move configurations from router to router.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print"/>
          <a:srcRect l="11523" t="37238" b="18571"/>
          <a:stretch>
            <a:fillRect/>
          </a:stretch>
        </p:blipFill>
        <p:spPr bwMode="auto">
          <a:xfrm>
            <a:off x="1066800" y="3793395"/>
            <a:ext cx="7426325" cy="278203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Backup and Restore Configuration Files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and Restore Using USB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 t="-1616" b="4896"/>
          <a:stretch>
            <a:fillRect/>
          </a:stretch>
        </p:blipFill>
        <p:spPr bwMode="auto">
          <a:xfrm>
            <a:off x="1445547" y="2098623"/>
            <a:ext cx="6299200" cy="444966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2805" y="1678898"/>
            <a:ext cx="277318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latin typeface="+mj-lt"/>
              </a:rPr>
              <a:t>Backup to USB Drive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726334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11.5  Integrated Routing Services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Multi-function Device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495300" y="1506538"/>
            <a:ext cx="8140700" cy="5351462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Multi-function Device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Incorporates a switch, router, and wireless access point.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Provides routing, switching and wireless connectivity.  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Linksys wireless routers, are simple in design and used in home networks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Cisco Integrated Services Router (ISR) </a:t>
            </a:r>
            <a:r>
              <a:rPr lang="en-US" sz="2000" dirty="0" smtClean="0"/>
              <a:t>product family offers a wide range of products, designed for small office to larger networks. 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 l="52901" t="31100" r="16423" b="40923"/>
          <a:stretch>
            <a:fillRect/>
          </a:stretch>
        </p:blipFill>
        <p:spPr bwMode="auto">
          <a:xfrm>
            <a:off x="2334093" y="4032042"/>
            <a:ext cx="4861185" cy="249466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Wireless Capability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497681" y="1483465"/>
            <a:ext cx="8321675" cy="26376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Wireless </a:t>
            </a:r>
            <a:r>
              <a:rPr lang="en-US" sz="2000" b="1" dirty="0"/>
              <a:t>Mode – </a:t>
            </a:r>
            <a:r>
              <a:rPr lang="en-US" sz="2000" dirty="0" smtClean="0"/>
              <a:t>Most integrated wireless routers support 802.11b, 802.11g and 802.11n.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Service Set Identifier (SSID</a:t>
            </a:r>
            <a:r>
              <a:rPr lang="en-US" sz="2000" b="1" dirty="0"/>
              <a:t>) – </a:t>
            </a:r>
            <a:r>
              <a:rPr lang="en-US" sz="2000" dirty="0" smtClean="0"/>
              <a:t>Case-sensitive, alpha-numeric name for your home wireless network.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Wireless Channel – </a:t>
            </a:r>
            <a:r>
              <a:rPr lang="en-US" sz="2000" dirty="0" smtClean="0"/>
              <a:t>RF spectrum can be divided up into channels.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 l="46407" t="31608" r="17674" b="17262"/>
          <a:stretch>
            <a:fillRect/>
          </a:stretch>
        </p:blipFill>
        <p:spPr bwMode="auto">
          <a:xfrm>
            <a:off x="2876551" y="3522689"/>
            <a:ext cx="3899004" cy="3120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63120" y="3237875"/>
            <a:ext cx="37325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Linksys Wireless Settings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Basic Security of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361950" y="1520824"/>
            <a:ext cx="7534275" cy="4994275"/>
          </a:xfrm>
        </p:spPr>
        <p:txBody>
          <a:bodyPr/>
          <a:lstStyle/>
          <a:p>
            <a:r>
              <a:rPr lang="en-US" sz="2000" dirty="0" smtClean="0"/>
              <a:t>Change default values</a:t>
            </a:r>
          </a:p>
          <a:p>
            <a:r>
              <a:rPr lang="en-US" sz="2000" dirty="0" smtClean="0"/>
              <a:t>Disable SSID broadcasting</a:t>
            </a:r>
          </a:p>
          <a:p>
            <a:r>
              <a:rPr lang="en-US" sz="2000" dirty="0" smtClean="0"/>
              <a:t>Configure Encryption using WEP or WPA</a:t>
            </a:r>
          </a:p>
          <a:p>
            <a:r>
              <a:rPr lang="en-US" sz="2000" b="1" dirty="0" smtClean="0"/>
              <a:t>Wired Equivalency Protocol (WEP)</a:t>
            </a:r>
            <a:r>
              <a:rPr lang="en-US" sz="2000" dirty="0" smtClean="0"/>
              <a:t> - Uses pre-configured keys to encrypt and decrypt data. Every wireless device allowed to access the network must have the same WEP key entered.</a:t>
            </a:r>
          </a:p>
          <a:p>
            <a:r>
              <a:rPr lang="en-US" sz="2000" b="1" dirty="0" smtClean="0"/>
              <a:t>Wi-Fi Protected Access (WPA) – </a:t>
            </a:r>
            <a:r>
              <a:rPr lang="en-US" sz="2000" dirty="0" smtClean="0"/>
              <a:t>Also</a:t>
            </a:r>
            <a:r>
              <a:rPr lang="en-US" sz="2000" b="1" dirty="0" smtClean="0"/>
              <a:t> </a:t>
            </a:r>
            <a:r>
              <a:rPr lang="en-US" sz="2000" dirty="0" smtClean="0"/>
              <a:t>uses encryption keys from 64 bits up to 256 bits. New keys are generated each time a connection is established with the AP; therefore, more secure.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Configuring the Integrated Router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407988" y="1520825"/>
            <a:ext cx="8489950" cy="28194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Step 1 </a:t>
            </a:r>
            <a:r>
              <a:rPr lang="en-US" sz="2000" dirty="0" smtClean="0"/>
              <a:t>- Access the router by cabling a computer to one of the router’s LAN Ethernet ports.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Step 2 </a:t>
            </a:r>
            <a:r>
              <a:rPr lang="en-US" sz="2000" dirty="0" smtClean="0"/>
              <a:t>- The connecting device will automatically obtain IP addressing information from Integrated Router.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Step 3 </a:t>
            </a:r>
            <a:r>
              <a:rPr lang="en-US" sz="2000" dirty="0" smtClean="0"/>
              <a:t>- Change default username and password and the default Linksys IP address for security purposes.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l="52702" t="43651" r="17737" b="26587"/>
          <a:stretch>
            <a:fillRect/>
          </a:stretch>
        </p:blipFill>
        <p:spPr bwMode="auto">
          <a:xfrm>
            <a:off x="1908175" y="3675187"/>
            <a:ext cx="5407025" cy="3061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13023" y="3867460"/>
            <a:ext cx="32378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latin typeface="+mj-lt"/>
              </a:rPr>
              <a:t>Initial Access to the Router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Enabling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>
          <a:xfrm>
            <a:off x="484188" y="1493044"/>
            <a:ext cx="8031162" cy="1878806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Step 1 </a:t>
            </a:r>
            <a:r>
              <a:rPr lang="en-US" sz="2000" dirty="0" smtClean="0"/>
              <a:t>- Configure the wireless mode</a:t>
            </a:r>
          </a:p>
          <a:p>
            <a:pPr>
              <a:buNone/>
            </a:pPr>
            <a:r>
              <a:rPr lang="en-US" sz="2000" b="1" dirty="0" smtClean="0"/>
              <a:t>Step 2 </a:t>
            </a:r>
            <a:r>
              <a:rPr lang="en-US" sz="2000" dirty="0" smtClean="0"/>
              <a:t>- Configure the SSID </a:t>
            </a:r>
          </a:p>
          <a:p>
            <a:pPr>
              <a:buNone/>
            </a:pPr>
            <a:r>
              <a:rPr lang="en-US" sz="2000" b="1" dirty="0" smtClean="0"/>
              <a:t>Step 3 </a:t>
            </a:r>
            <a:r>
              <a:rPr lang="en-US" sz="2000" dirty="0" smtClean="0"/>
              <a:t>- Configure RF channel</a:t>
            </a:r>
          </a:p>
          <a:p>
            <a:pPr>
              <a:buNone/>
            </a:pPr>
            <a:r>
              <a:rPr lang="en-US" sz="2000" b="1" dirty="0" smtClean="0"/>
              <a:t>Step 4 </a:t>
            </a:r>
            <a:r>
              <a:rPr lang="en-US" sz="2000" dirty="0" smtClean="0"/>
              <a:t>- Configure any desired security encryption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 l="48302" t="39285" r="13770" b="23413"/>
          <a:stretch>
            <a:fillRect/>
          </a:stretch>
        </p:blipFill>
        <p:spPr bwMode="auto">
          <a:xfrm>
            <a:off x="1790700" y="3457883"/>
            <a:ext cx="5630863" cy="3114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Devices in a Small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 Network Topologies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37182"/>
            <a:ext cx="7648575" cy="4820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Content Placeholder 4"/>
          <p:cNvSpPr>
            <a:spLocks noGrp="1"/>
          </p:cNvSpPr>
          <p:nvPr>
            <p:ph idx="1"/>
          </p:nvPr>
        </p:nvSpPr>
        <p:spPr>
          <a:xfrm>
            <a:off x="671513" y="1636713"/>
            <a:ext cx="8080375" cy="59848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Typical Small Network Topology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Integrated Router</a:t>
            </a:r>
            <a:br>
              <a:rPr lang="en-US" sz="1800" dirty="0" smtClean="0"/>
            </a:br>
            <a:r>
              <a:rPr lang="en-US" dirty="0" smtClean="0"/>
              <a:t>Configure a Wireless Client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514351" y="1520824"/>
            <a:ext cx="3360738" cy="49942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The wireless client configuration settings must match that of the wireless router. </a:t>
            </a:r>
          </a:p>
          <a:p>
            <a:pPr marL="571500" lvl="1" indent="-342900" defTabSz="628650">
              <a:buFont typeface="Arial" pitchFamily="34" charset="0"/>
              <a:buChar char="•"/>
              <a:tabLst>
                <a:tab pos="514350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SSID</a:t>
            </a:r>
          </a:p>
          <a:p>
            <a:pPr marL="571500" lvl="1" indent="-342900" defTabSz="628650">
              <a:buFont typeface="Arial" pitchFamily="34" charset="0"/>
              <a:buChar char="•"/>
              <a:tabLst>
                <a:tab pos="514350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Security Settings </a:t>
            </a:r>
          </a:p>
          <a:p>
            <a:pPr marL="571500" lvl="1" indent="-342900" defTabSz="628650">
              <a:buFont typeface="Arial" pitchFamily="34" charset="0"/>
              <a:buChar char="•"/>
              <a:tabLst>
                <a:tab pos="514350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Channel</a:t>
            </a:r>
          </a:p>
          <a:p>
            <a:pPr>
              <a:defRPr/>
            </a:pPr>
            <a:r>
              <a:rPr lang="en-US" sz="2000" dirty="0" smtClean="0"/>
              <a:t>Wireless client software can be integrated into the device operating system or stand alone, downloadable, wireless utility software.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l="48773" t="33879" r="14861" b="17908"/>
          <a:stretch>
            <a:fillRect/>
          </a:stretch>
        </p:blipFill>
        <p:spPr bwMode="auto">
          <a:xfrm>
            <a:off x="3886963" y="1766105"/>
            <a:ext cx="5113448" cy="3811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726334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11.6  Summary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/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68325" y="434975"/>
            <a:ext cx="8145463" cy="838200"/>
          </a:xfrm>
        </p:spPr>
        <p:txBody>
          <a:bodyPr/>
          <a:lstStyle/>
          <a:p>
            <a:r>
              <a:rPr lang="en-US" smtClean="0"/>
              <a:t>Chapter 11: Summary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95678" y="1358744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this chapter, you learned:</a:t>
            </a:r>
          </a:p>
          <a:p>
            <a:r>
              <a:rPr lang="en-US" sz="2000" dirty="0" smtClean="0"/>
              <a:t>Good network design incorporates reliability, scalability,  and availability. </a:t>
            </a:r>
          </a:p>
          <a:p>
            <a:r>
              <a:rPr lang="en-US" sz="2000" dirty="0" smtClean="0"/>
              <a:t>Networks must be secured from viruses, Trojan horses, worms and network attacks.</a:t>
            </a:r>
          </a:p>
          <a:p>
            <a:r>
              <a:rPr lang="en-US" sz="2000" dirty="0" smtClean="0"/>
              <a:t>The importance of documenting Basic Network Performance.</a:t>
            </a:r>
          </a:p>
          <a:p>
            <a:r>
              <a:rPr lang="en-US" sz="2000" dirty="0" smtClean="0"/>
              <a:t>How to test network connectivity using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traceroute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How to use IOS commands to monitor and view information about the network and network devices.</a:t>
            </a:r>
          </a:p>
          <a:p>
            <a:r>
              <a:rPr lang="en-US" sz="2000" dirty="0" smtClean="0"/>
              <a:t>How to backup configuration files using TFTP or USB.</a:t>
            </a:r>
          </a:p>
          <a:p>
            <a:r>
              <a:rPr lang="en-US" sz="2000" dirty="0" smtClean="0"/>
              <a:t>Home networks and small business often use integrated routers, which provide the functions of a switch, router and wireless access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60419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47783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Devices in a Small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Device Selection for a Small Network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568325" y="1552575"/>
            <a:ext cx="7940675" cy="39608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Factors to be considered when selecting intermediate devices.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1968497"/>
            <a:ext cx="6902450" cy="4407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Devices in a Small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 Addressing for a Small Network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463" y="1579563"/>
            <a:ext cx="7994650" cy="44577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IP addressing scheme should be planned, documented and maintained based on the type of devices receiving the address.</a:t>
            </a:r>
          </a:p>
          <a:p>
            <a:pPr>
              <a:defRPr/>
            </a:pPr>
            <a:r>
              <a:rPr lang="en-US" sz="2000" dirty="0" smtClean="0"/>
              <a:t>Examples of devices that will be part of the IP design: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End devices for users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Servers and peripherals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Hosts that are accessible from the Internet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Intermediary devices</a:t>
            </a:r>
          </a:p>
          <a:p>
            <a:pPr>
              <a:defRPr/>
            </a:pPr>
            <a:r>
              <a:rPr lang="en-US" sz="2000" dirty="0" smtClean="0"/>
              <a:t>Planned IP schemes help the administrator: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 Track devices and troubleshoot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 Control access to resources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 l="41776" t="40572" r="31447" b="15279"/>
          <a:stretch>
            <a:fillRect/>
          </a:stretch>
        </p:blipFill>
        <p:spPr bwMode="auto">
          <a:xfrm>
            <a:off x="3811979" y="1769423"/>
            <a:ext cx="4631377" cy="429399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Devices in a Small 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Redundancy in a Small Network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594488" y="1786825"/>
            <a:ext cx="2908732" cy="4573480"/>
          </a:xfrm>
        </p:spPr>
        <p:txBody>
          <a:bodyPr/>
          <a:lstStyle/>
          <a:p>
            <a:r>
              <a:rPr lang="en-US" sz="2000" dirty="0" smtClean="0"/>
              <a:t>Redundancy helps to eliminate single points of failure.</a:t>
            </a:r>
          </a:p>
          <a:p>
            <a:r>
              <a:rPr lang="en-US" sz="2000" dirty="0" smtClean="0"/>
              <a:t>Improves the reliability of the network.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54970" t="38018" r="27602" b="59051"/>
          <a:stretch>
            <a:fillRect/>
          </a:stretch>
        </p:blipFill>
        <p:spPr bwMode="auto">
          <a:xfrm>
            <a:off x="4726378" y="1805049"/>
            <a:ext cx="3014354" cy="28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13813</TotalTime>
  <Pages>28</Pages>
  <Words>2056</Words>
  <Application>Microsoft Office PowerPoint</Application>
  <PresentationFormat>On-screen Show (4:3)</PresentationFormat>
  <Paragraphs>387</Paragraphs>
  <Slides>63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PPT-TMPLT-WHT_C</vt:lpstr>
      <vt:lpstr>NetAcad-4F_PPT-WHT_060408</vt:lpstr>
      <vt:lpstr>Chapter 11: It’s a Network </vt:lpstr>
      <vt:lpstr>Chapter 11</vt:lpstr>
      <vt:lpstr>Chapter 11: Objectives</vt:lpstr>
      <vt:lpstr>Chapter 11: Objectives (Cont.)</vt:lpstr>
      <vt:lpstr>11.1  Create and Grow  </vt:lpstr>
      <vt:lpstr>Devices in a Small Network Small Network Topologies</vt:lpstr>
      <vt:lpstr>Devices in a Small Network Device Selection for a Small Network</vt:lpstr>
      <vt:lpstr>Devices in a Small Network  IP Addressing for a Small Network</vt:lpstr>
      <vt:lpstr>Devices in a Small Network  Redundancy in a Small Network</vt:lpstr>
      <vt:lpstr>Devices in a Small Network  Design Considerations for a Small Network</vt:lpstr>
      <vt:lpstr>Protocols in a Small Network  Common Applications in a Small Network</vt:lpstr>
      <vt:lpstr>Protocols in a Small Network Common Protocols in a Small Network</vt:lpstr>
      <vt:lpstr>Protocols in a Small Network Real-Time Applications for a Small Network</vt:lpstr>
      <vt:lpstr>Growing to Larger Networks Scaling a Small Network</vt:lpstr>
      <vt:lpstr>Growing to Larger Networks Protocol Analysis of a Small Network</vt:lpstr>
      <vt:lpstr>Growing to Larger Networks Evolving Protocol Requirements</vt:lpstr>
      <vt:lpstr> 11.2  Keeping the Network Safe   </vt:lpstr>
      <vt:lpstr>Network Device Security Measures Threats to Network Security</vt:lpstr>
      <vt:lpstr>Network Device Security Measures Physical Security</vt:lpstr>
      <vt:lpstr>Network Device Security Measures Types of Security Vulnerabilities</vt:lpstr>
      <vt:lpstr>Vulnerabilities and Network Attacks Viruses, Worms and Trojan Horses</vt:lpstr>
      <vt:lpstr>Vulnerabilities and Network Attacks  Reconnaissance Attacks</vt:lpstr>
      <vt:lpstr>Vulnerabilities and Network Attacks  Access Attacks</vt:lpstr>
      <vt:lpstr>Vulnerabilities and Network Attacks  Access Attacks (Cont.)</vt:lpstr>
      <vt:lpstr>Vulnerabilities and Network Attacks  Denial of Service Attacks (DoS)</vt:lpstr>
      <vt:lpstr>Mitigating Network Attacks  Backup, Upgrade, Update, and Patch</vt:lpstr>
      <vt:lpstr>Mitigating Network Attacks  Authentication, Authorization, and Accounting</vt:lpstr>
      <vt:lpstr>Mitigating Network Attacks  Firewalls</vt:lpstr>
      <vt:lpstr>Mitigating Network Attacks  Endpoint Security</vt:lpstr>
      <vt:lpstr>Securing Devices  Introduction to Securing Devices</vt:lpstr>
      <vt:lpstr>Securing Devices  Passwords</vt:lpstr>
      <vt:lpstr>Securing Devices  Basic Security Practices</vt:lpstr>
      <vt:lpstr>Securing Devices  Enable SSH</vt:lpstr>
      <vt:lpstr>  11.3  Basic Network Performance    </vt:lpstr>
      <vt:lpstr>Ping Interpreting ICMP Messages</vt:lpstr>
      <vt:lpstr>Ping Leveraging Extended Ping</vt:lpstr>
      <vt:lpstr>Ping Network Baseline</vt:lpstr>
      <vt:lpstr>Ping Network Baseline (Cont.)</vt:lpstr>
      <vt:lpstr>Tracert Interpreting Tracert Messages</vt:lpstr>
      <vt:lpstr>Show Commands Common Show Commands Revisited</vt:lpstr>
      <vt:lpstr>Show Commands Viewing Router Settings With Show Version </vt:lpstr>
      <vt:lpstr>Show Commands Viewing Switch Settings With Show Version</vt:lpstr>
      <vt:lpstr>Host and IOS Commands ipconfig Command Options</vt:lpstr>
      <vt:lpstr>Host and IOS Commands arp Command Options</vt:lpstr>
      <vt:lpstr>Host and IOS Commands show cdp neighbors Command Options</vt:lpstr>
      <vt:lpstr>Host and IOS Commands Using show ip interface brief Command</vt:lpstr>
      <vt:lpstr>   11.4  Managing IOS Configuration Files     </vt:lpstr>
      <vt:lpstr>Router and Switch File Systems Router File Systems</vt:lpstr>
      <vt:lpstr>Router and Switch File Systems Switch File Systems</vt:lpstr>
      <vt:lpstr>Backup and Restore Configuration Files  Backup and Restore Using Text Files</vt:lpstr>
      <vt:lpstr>Backup and Restore Configuration Files  Backup and Restore Using TFTP</vt:lpstr>
      <vt:lpstr>Backup and Restore Configuration Files  Using USB Interfaces on a Cisco Router</vt:lpstr>
      <vt:lpstr>Backup and Restore Configuration Files  Backup and Restore Using USB</vt:lpstr>
      <vt:lpstr>    11.5  Integrated Routing Services      </vt:lpstr>
      <vt:lpstr>Integrated Router Multi-function Device</vt:lpstr>
      <vt:lpstr>Integrated Router Wireless Capability</vt:lpstr>
      <vt:lpstr>Integrated Router Basic Security of Wireless</vt:lpstr>
      <vt:lpstr>Integrated Router Configuring the Integrated Router</vt:lpstr>
      <vt:lpstr>Integrated Router Enabling Wireless</vt:lpstr>
      <vt:lpstr>Integrated Router Configure a Wireless Client</vt:lpstr>
      <vt:lpstr>    11.6  Summary       </vt:lpstr>
      <vt:lpstr>Chapter 11: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1123</cp:revision>
  <cp:lastPrinted>1999-01-27T00:54:54Z</cp:lastPrinted>
  <dcterms:created xsi:type="dcterms:W3CDTF">2006-10-23T15:07:30Z</dcterms:created>
  <dcterms:modified xsi:type="dcterms:W3CDTF">2013-10-23T16:48:52Z</dcterms:modified>
</cp:coreProperties>
</file>