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notesMasterIdLst>
    <p:notesMasterId r:id="rId19"/>
  </p:notesMasterIdLst>
  <p:sldIdLst>
    <p:sldId id="256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87" autoAdjust="0"/>
  </p:normalViewPr>
  <p:slideViewPr>
    <p:cSldViewPr snapToGrid="0">
      <p:cViewPr varScale="1">
        <p:scale>
          <a:sx n="92" d="100"/>
          <a:sy n="92" d="100"/>
        </p:scale>
        <p:origin x="6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81083-040E-4F89-A798-A9F4CA04FE00}" type="datetimeFigureOut">
              <a:rPr lang="ro-RO" smtClean="0"/>
              <a:t>21.11.2025</a:t>
            </a:fld>
            <a:endParaRPr lang="ro-RO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o-R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EA8E2-B86B-4E6B-8FD3-8B724967609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52974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A8E2-B86B-4E6B-8FD3-8B7249676096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58826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62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413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3612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33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952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3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58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8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81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6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5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65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97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99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0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3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BE01757-E667-4613-BE4B-3E73638EF0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9131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813" y="644577"/>
            <a:ext cx="11648106" cy="1858780"/>
          </a:xfrm>
        </p:spPr>
        <p:txBody>
          <a:bodyPr/>
          <a:lstStyle/>
          <a:p>
            <a:pPr algn="ctr"/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ОТ ЭМП</a:t>
            </a:r>
            <a:b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715" y="1439056"/>
            <a:ext cx="11778342" cy="5171606"/>
          </a:xfrm>
        </p:spPr>
        <p:txBody>
          <a:bodyPr>
            <a:noAutofit/>
          </a:bodyPr>
          <a:lstStyle/>
          <a:p>
            <a:pPr algn="just"/>
            <a:b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и характеристика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ЭМП</a:t>
            </a:r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Воздействие электромагнитных полей на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</a:t>
            </a:r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Нормирование электромагнитных полей.</a:t>
            </a:r>
            <a:br>
              <a:rPr lang="ro-RO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 защиты работающих от э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</a:t>
            </a:r>
            <a:r>
              <a:rPr lang="ro-RO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190668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21168" cy="476672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813" y="1139252"/>
            <a:ext cx="11557417" cy="55013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Нормирование ЭМП ПЧ на рабочих местах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дифференцированно в зависимости от времени пребывания в ЭМП. ПДУ  ЭП на рабочем месте в течение всей смены устанавливается 5 кВ/м.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Допустимое время пребывания в ПЧ может быть реализовано одноразово или дробно в течение рабочего дня. В остальное рабочее время необходимо находиться вне зоны влияния ПЧ или применять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ИСЗ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Допустимое время пребывания в Э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 не должно превышать 8 ч.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и нормирование ЭМП диапазона частот 10–30 кГц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осуществляется раздельно по напряженности электрического пол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Е, В/м, и магнитного пол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Н, А/м,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зависимости от времени воздействия. 	ПДУ напряженности электрического и магнитного полей при воздействии в течение всей смены составляют соответственно 500 В/м и 50 А/м.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54900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81128" cy="371741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4852" y="1049311"/>
            <a:ext cx="11617378" cy="547140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ПДУ напряженности электрического и магнитного полей при продолжительности воздействия до 2 ч за смену составляют соответственно 1000 В/м и 100 А/м.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Оценка воздействия ЭМ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 человека осуществляется по следующим параметрам: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диапазоне частот 30 кГц – 300 МГц интенсивность ЭМ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РЧ оцениваться значениями напряженности электрического поля (ЭП) Е, В/м, и напряженности магнитного поля (МП) Н, А/м.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диапазоне частот 300 МГц – 300 ГГц интенсивность ЭМ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РЧ оцениваться значениями плотности потока энергии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Вт/м</a:t>
            </a:r>
            <a:r>
              <a:rPr lang="ro-RO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ЭЭ за рабочий день (рабочую смену) для работников не должна превышать значений, приведенных 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нормах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506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41089" cy="761485"/>
          </a:xfrm>
        </p:spPr>
        <p:txBody>
          <a:bodyPr/>
          <a:lstStyle/>
          <a:p>
            <a:pPr algn="ctr"/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Методы защиты работающих от электромагнитных полей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823" y="1409076"/>
            <a:ext cx="11587397" cy="514162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Организационные мероприятия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проектировании и эксплуатации оборудования, являющегося источником ЭМП или объектов, оснащенных источниками ЭМП, включают:</a:t>
            </a:r>
          </a:p>
          <a:p>
            <a:pPr algn="just"/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выбор рациональных режимов работы оборудования; </a:t>
            </a:r>
          </a:p>
          <a:p>
            <a:pPr algn="just"/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выделение зон воздействия ЭМП (зоны с уровнями ЭМП, превышающими предельно допустимые, в которых по условиям эксплуатации не допускается даже кратковременное пребывание работников, должны ограждаться и обозначаться соответствующими предупредительными знаками); </a:t>
            </a:r>
          </a:p>
          <a:p>
            <a:pPr algn="just"/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расположение рабочих мест и маршрутов передвижения работников на расстояниях от источников ЭМП, обеспечивающих соблюдение ПДУ ЭМП; </a:t>
            </a:r>
          </a:p>
          <a:p>
            <a:pPr algn="just"/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 оборудования, являющегося источником ЭМП, должен производиться вне зоны влияния ЭМП от других источников;</a:t>
            </a:r>
          </a:p>
          <a:p>
            <a:pPr algn="just"/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соблюдение правил безопасной эксплуатации источников ЭМП. </a:t>
            </a:r>
          </a:p>
          <a:p>
            <a:pPr algn="just"/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739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26099" cy="746495"/>
          </a:xfrm>
        </p:spPr>
        <p:txBody>
          <a:bodyPr/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Инженерно-технические мероприятия</a:t>
            </a:r>
            <a:endParaRPr lang="ro-R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725" y="1364105"/>
            <a:ext cx="11422505" cy="52765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Инженерно-технические мероприятия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должны обеспечивать снижение уровней ЭМП на рабочих местах:</a:t>
            </a:r>
          </a:p>
          <a:p>
            <a:pPr lvl="0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путем внедрения новых технологий; </a:t>
            </a:r>
          </a:p>
          <a:p>
            <a:pPr lvl="0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применения средств коллективной и индивидуальной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защиты, когда фактические уровни ЭМП на рабочих местах превышают ПДУ, установленные для производственных воздействий.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применением конструкций, снижающих уровни ЭП (50 Гц) путем использования компенсирующего действия разноименных фаз токоведущих частей и экранирующего влияния высоких стоек под оборудование, выполнением шин с минимальным количеством расщепленных проводов в фазе и минимально возможным их провесом и другими мероприятиями.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заземление всех изолированных от земли крупногабаритных объектов, включая машины, механизмы и другое оборудование, являющихся источниками ЭМП ПЧ (50 Гц).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Прохождение  медицинских осмотров.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65063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669589" cy="1124622"/>
          </a:xfrm>
        </p:spPr>
        <p:txBody>
          <a:bodyPr/>
          <a:lstStyle/>
          <a:p>
            <a:r>
              <a:rPr lang="x-none" sz="6600" dirty="0">
                <a:latin typeface="Andalus" panose="02020603050405020304" pitchFamily="18" charset="-78"/>
                <a:cs typeface="Andalus" panose="02020603050405020304" pitchFamily="18" charset="-78"/>
              </a:rPr>
              <a:t>Vă mulțumesc pentru atenție</a:t>
            </a:r>
            <a:endParaRPr lang="en-US" sz="66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285" y="1577340"/>
            <a:ext cx="9921240" cy="4170317"/>
          </a:xfrm>
        </p:spPr>
      </p:pic>
    </p:spTree>
    <p:extLst>
      <p:ext uri="{BB962C8B-B14F-4D97-AF65-F5344CB8AC3E}">
        <p14:creationId xmlns:p14="http://schemas.microsoft.com/office/powerpoint/2010/main" val="522825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882" y="392757"/>
            <a:ext cx="11662348" cy="1091269"/>
          </a:xfrm>
        </p:spPr>
        <p:txBody>
          <a:bodyPr/>
          <a:lstStyle/>
          <a:p>
            <a:pPr algn="ctr"/>
            <a:r>
              <a:rPr lang="ro-RO" sz="3600" b="1" dirty="0"/>
              <a:t>1.</a:t>
            </a:r>
            <a:r>
              <a:rPr lang="ru-RU" sz="3600" b="1" dirty="0"/>
              <a:t> </a:t>
            </a:r>
            <a:r>
              <a:rPr lang="ro-RO" sz="3600" b="1" dirty="0"/>
              <a:t>Источники и характеристика </a:t>
            </a:r>
            <a:r>
              <a:rPr lang="ru-RU" sz="3600" b="1" dirty="0"/>
              <a:t>ЭМП</a:t>
            </a:r>
            <a:endParaRPr lang="ro-RO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9796" y="1011382"/>
            <a:ext cx="11572407" cy="565924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во всех отраслях промышленности и в быту человек широко использует электромагнитную энергию.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 – особая форма материи, посредством которой осуществляется взаимодействие между заряженными частицами. </a:t>
            </a:r>
          </a:p>
          <a:p>
            <a:pPr marL="0" indent="0" algn="just">
              <a:buNone/>
            </a:pP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происхождению электромагнитн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энергия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быть:</a:t>
            </a:r>
          </a:p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природн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и техногенн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природным (ЭМП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относятся: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электрические и магнитные поля земли, излучения солнца и галактик.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Техногенные источники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производственными и бытовыми. К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производственным источникам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ЭМП относятся: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линии электропередач, электросварка, радиолокационные и телевизионные станции, антенны радиосвязи и др.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быту ЭМП создаются при работе бытовых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электроприборов, микроволновых печей, радиотелефонов, компьютеров и др.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следующие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дипазонны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пектр частот ЭМП: </a:t>
            </a:r>
          </a:p>
          <a:p>
            <a:pPr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низкие частоты (НЧ) до 30 кГц, - высокие частоты (ВЧ) 30 кГц – 30 МГц, - ультравысокие частоты (УВЧ) 30 МГц – 300 МГц, сверхвысокие частоты (СВЧ) 300 МГц – 300 ГГц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391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11256079" cy="341761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784" y="1079292"/>
            <a:ext cx="11512446" cy="54414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/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Интенсивность ЭМП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зависит от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мощности генератора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расстояния до него. </a:t>
            </a: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характер распределения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ЭМП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помещении влияет наличие металлических предметов и конструкций,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присутствие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людей.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Индуцированные в них токи создают в окружающем пространстве ЭМП вторичного излучения, которое накладывается на основное поле.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Вокруг источника излучения волн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выделить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зоны: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ближнюю – зону индукции, промежуточную – зону интерференции, дальнюю – зону излучения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зоне индукции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интенсивность электрического и магнитного полей оценивается раздельно величинами электрической и магнитной составляющих в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В/м и в А/м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Интенсивность поля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случае оценивается величиной плотности потока энергии – количеством энергии, приходящейся на единицу поверхности, и выражается  в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Вт/м</a:t>
            </a:r>
            <a:r>
              <a:rPr lang="ro-RO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6204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390991" cy="926377"/>
          </a:xfrm>
        </p:spPr>
        <p:txBody>
          <a:bodyPr/>
          <a:lstStyle/>
          <a:p>
            <a:pPr algn="ctr"/>
            <a:r>
              <a:rPr lang="ro-RO" sz="3600" b="1" dirty="0"/>
              <a:t>2. Воздействие электромагнитных полей на </a:t>
            </a:r>
            <a:r>
              <a:rPr lang="ru-RU" sz="3600" b="1" dirty="0"/>
              <a:t>ОЧ</a:t>
            </a:r>
            <a:r>
              <a:rPr lang="ro-RO" b="1" dirty="0"/>
              <a:t> </a:t>
            </a:r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844" y="1364105"/>
            <a:ext cx="11587396" cy="54038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Воздействие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ОЧ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зависит 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длины волны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Наибольшее действие оказывают 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дециметровые волны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наименьшее – 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миллиметровые: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Волны миллиметрового диапазона  - поглощаются поверхностными слоями кожи;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- Cантиметрового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диапазона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кожей и подкожной клетчаткой;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- Dециметровые – внутренними органами.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Эффект воздействия зависит: </a:t>
            </a:r>
          </a:p>
          <a:p>
            <a:pPr lvl="0" algn="just"/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интенсивности поля;  продолжительности контакта. </a:t>
            </a:r>
            <a:endParaRPr lang="ro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епловой эффект в разных тканях организма зависит от 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воздействующей частоты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Различные ткани организма имеют разную диэлектрическую проводимость, вследствие чего и нагрев тканей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неодинаков.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54492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1199" y="392758"/>
            <a:ext cx="11046217" cy="416711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282" y="872836"/>
            <a:ext cx="11527436" cy="569035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Электромагнитные волны могут вызывать 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острые и хронические поражения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Поражения сказываются в нарушениях: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нервной и сердечно-сосудистой системы; 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дыхательной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системы;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других органов. </a:t>
            </a:r>
          </a:p>
          <a:p>
            <a:pPr marL="0" indent="0" algn="just">
              <a:buNone/>
            </a:pP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Острые поражения встречаются редко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Чаще наблюдаются легкие хронические поражения. Субъективные ощущения при этом –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быстрая утомляемость, головные боли, нарушение сна  и т. п.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Возможны также: </a:t>
            </a:r>
          </a:p>
          <a:p>
            <a:pPr lvl="0"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перегрев организма;</a:t>
            </a:r>
          </a:p>
          <a:p>
            <a:pPr lvl="0"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изменение частоты пульса,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сосудистых реакций; </a:t>
            </a:r>
          </a:p>
          <a:p>
            <a:pPr lvl="0"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нервно-психические расстройства.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Начальные изменения, возникающие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 воздействием ЭМП, обратимы.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Более выраженные стадии заболевания могут привести к снижению трудоспособности. 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015306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11109" cy="371741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774" y="1124262"/>
            <a:ext cx="11422505" cy="51241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и характер воздействия ЭМП на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определяется: </a:t>
            </a:r>
          </a:p>
          <a:p>
            <a:pPr lvl="0"/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длиной волны; </a:t>
            </a:r>
          </a:p>
          <a:p>
            <a:pPr lvl="0"/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интенсивностью излучения; </a:t>
            </a:r>
          </a:p>
          <a:p>
            <a:pPr lvl="0"/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режимом облучения (непрерывный или прерывистый);</a:t>
            </a:r>
          </a:p>
          <a:p>
            <a:pPr lvl="0"/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продолжительностью воздействия; </a:t>
            </a:r>
          </a:p>
          <a:p>
            <a:pPr lvl="0"/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размером облучаемой поверхности тела;</a:t>
            </a:r>
          </a:p>
          <a:p>
            <a:pPr lvl="0"/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индивидуальными особенностями человека;</a:t>
            </a:r>
          </a:p>
          <a:p>
            <a:pPr lvl="0" algn="just"/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комбинированным действием совместно с другими факторами производственной среды (повышенная температура окружающего воздуха, наличие рентгеновского излучения, шум и др.).</a:t>
            </a:r>
          </a:p>
        </p:txBody>
      </p:sp>
    </p:spTree>
    <p:extLst>
      <p:ext uri="{BB962C8B-B14F-4D97-AF65-F5344CB8AC3E}">
        <p14:creationId xmlns:p14="http://schemas.microsoft.com/office/powerpoint/2010/main" val="2637317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81128" cy="431702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754" y="1109272"/>
            <a:ext cx="11377535" cy="558940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ЭМП оказывают тепловое действие, приводят к структурным и функциональным изменениям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воздействии ЭМП на человека происходит поглощение энергии тканями тела человека. При длине волны, соизмеримой с размерами тела человека или его отдельного органа, образуются стоячие волны в живом организме, что вызывает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концентрацию тепловой энергии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	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Тепловое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воздействие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повышением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температуры тела, локальным нагревом ткани, а также отдельных органов и клеток.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опасен нагрев для органов со слабой терморегуляцией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мозг, глаз, хрусталик глаза, органы кишечного тракта).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Электромагнитные поля: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изменяют ориентацию клеток или молекул в соответствии с направлением силовых линий поля;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ослабляют биохимическую активность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тела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приводят к изменению структуры клеток крови, ее состава, эндокринной системы;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вызывают катаракту, трофические заболевания (выпадение волос, ломкость ногтей и др.), ожоги, омертвление тканей организма.</a:t>
            </a:r>
          </a:p>
          <a:p>
            <a:pPr algn="just"/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65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01246" cy="1400530"/>
          </a:xfrm>
        </p:spPr>
        <p:txBody>
          <a:bodyPr/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Нормирование электромагнитных полей.</a:t>
            </a:r>
            <a:b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4833" y="1214204"/>
            <a:ext cx="11602387" cy="53514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Санитарные нормы, правила и гигиенические нормативы «Гигиенические требования 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ЭМП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производственных условиях», которые устанавливают ПДУ ЭМП для рабочих мест, подвергающихся в процессе трудовой деятельности воздействию постоянного магнитного поля, ЭМП промышленной частоты 50 Гц, ЭМП диапазона частот 10–30 кГц; </a:t>
            </a:r>
          </a:p>
          <a:p>
            <a:pPr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Санитарные нормы и правила «Требования к электромагнитным излучениям радиочастотного диапазона при их воздействии на человека»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Гигиенический норматив «Предельно допустимые уровни электромагнитных излучений радиочастотного диапазона при их воздействии на человека» которые устанавливают ПДУ воздействия на людей электромагнитных излучений радиочастотного диапазона  в диапазоне частот 30 кГц – 300 ГГц.</a:t>
            </a:r>
          </a:p>
          <a:p>
            <a:pPr algn="just"/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89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66138" cy="431702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4716" y="1124262"/>
            <a:ext cx="11392524" cy="53964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i="1" dirty="0"/>
              <a:t>	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Предельно допустимые уровни электромагнитных полей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(ПДУ ЭМП) – уровни ЭМП, воздействие которых в течение трудового дня не вызывает у работников заболеваний или отклонений в состоянии здоровья в процессе работы.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Оценка и нормирование осуществляется по уровню магнитного поля дифференцированно в зависимости от времени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оздействия на работника за смену. </a:t>
            </a:r>
          </a:p>
          <a:p>
            <a:pPr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Уровень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МП оценивается в единицах напряженности магнитного поля Н, А/м.</a:t>
            </a:r>
          </a:p>
          <a:p>
            <a:pPr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пребывания работников в зонах с различной напряженностью (магнитной индукцией) общее время выполнения работ в этих зонах не должно превышать предельно допустимое для зоны с максимальной напряженностью.</a:t>
            </a:r>
          </a:p>
          <a:p>
            <a:pPr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Оценка электромагнитного поля промышленной частоты (50 Гц) осуществляется раздельно по напряженности электрического поля Е, кВ/м, и напряженности магнитного поля Н, А/м.</a:t>
            </a:r>
          </a:p>
        </p:txBody>
      </p:sp>
    </p:spTree>
    <p:extLst>
      <p:ext uri="{BB962C8B-B14F-4D97-AF65-F5344CB8AC3E}">
        <p14:creationId xmlns:p14="http://schemas.microsoft.com/office/powerpoint/2010/main" val="4764665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E2BDFC7803903E46A573DFC0282BAD93" ma:contentTypeVersion="4" ma:contentTypeDescription="Создание документа." ma:contentTypeScope="" ma:versionID="5062abb41821b41f2d752d736524b785">
  <xsd:schema xmlns:xsd="http://www.w3.org/2001/XMLSchema" xmlns:xs="http://www.w3.org/2001/XMLSchema" xmlns:p="http://schemas.microsoft.com/office/2006/metadata/properties" xmlns:ns2="22e97a55-9c25-4e73-a220-5aec9d9574dd" targetNamespace="http://schemas.microsoft.com/office/2006/metadata/properties" ma:root="true" ma:fieldsID="63e1a188f92717551095a62218da1044" ns2:_="">
    <xsd:import namespace="22e97a55-9c25-4e73-a220-5aec9d9574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e97a55-9c25-4e73-a220-5aec9d9574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68E99E-280D-4B99-8C88-4F7212090C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204863-C13F-4A9A-82EF-3645DF7917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e97a55-9c25-4e73-a220-5aec9d9574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D326F5-362C-4764-A7E6-01BB5DA2964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2443</TotalTime>
  <Words>1526</Words>
  <Application>Microsoft Office PowerPoint</Application>
  <PresentationFormat>Widescreen</PresentationFormat>
  <Paragraphs>87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Andalus</vt:lpstr>
      <vt:lpstr>Calibri</vt:lpstr>
      <vt:lpstr>Century Gothic</vt:lpstr>
      <vt:lpstr>Times New Roman</vt:lpstr>
      <vt:lpstr>Wingdings 3</vt:lpstr>
      <vt:lpstr>Ion</vt:lpstr>
      <vt:lpstr>           Tema: ЗАЩИТА ОТ ЭМП </vt:lpstr>
      <vt:lpstr>1. Источники и характеристика ЭМП</vt:lpstr>
      <vt:lpstr>PowerPoint Presentation</vt:lpstr>
      <vt:lpstr>2. Воздействие электромагнитных полей на ОЧ </vt:lpstr>
      <vt:lpstr>PowerPoint Presentation</vt:lpstr>
      <vt:lpstr>PowerPoint Presentation</vt:lpstr>
      <vt:lpstr>PowerPoint Presentation</vt:lpstr>
      <vt:lpstr>3. Нормирование электромагнитных полей. </vt:lpstr>
      <vt:lpstr>PowerPoint Presentation</vt:lpstr>
      <vt:lpstr>PowerPoint Presentation</vt:lpstr>
      <vt:lpstr>PowerPoint Presentation</vt:lpstr>
      <vt:lpstr>4. Методы защиты работающих от электромагнитных полей.</vt:lpstr>
      <vt:lpstr>Инженерно-технические мероприятия</vt:lpstr>
      <vt:lpstr>Vă mulțumesc pentru atenție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Amplasarea construcților și conformarea acestora la foc</dc:title>
  <dc:creator>Tatiana Butuc</dc:creator>
  <cp:lastModifiedBy>Mihaibencheci@outlook.com</cp:lastModifiedBy>
  <cp:revision>149</cp:revision>
  <dcterms:created xsi:type="dcterms:W3CDTF">2016-06-03T11:42:11Z</dcterms:created>
  <dcterms:modified xsi:type="dcterms:W3CDTF">2025-11-21T10:57:50Z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0x010100E2BDFC7803903E46A573DFC0282BAD93</vt:lpwstr>
  </property>
</Properties>
</file>