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70" r:id="rId5"/>
    <p:sldId id="271" r:id="rId6"/>
    <p:sldId id="272" r:id="rId7"/>
    <p:sldId id="283" r:id="rId8"/>
    <p:sldId id="273" r:id="rId9"/>
    <p:sldId id="274" r:id="rId10"/>
    <p:sldId id="287" r:id="rId11"/>
    <p:sldId id="288" r:id="rId12"/>
    <p:sldId id="289" r:id="rId13"/>
    <p:sldId id="290" r:id="rId14"/>
    <p:sldId id="291" r:id="rId15"/>
    <p:sldId id="292" r:id="rId16"/>
    <p:sldId id="293" r:id="rId17"/>
    <p:sldId id="275" r:id="rId18"/>
    <p:sldId id="276" r:id="rId19"/>
    <p:sldId id="282" r:id="rId20"/>
    <p:sldId id="259" r:id="rId21"/>
    <p:sldId id="277" r:id="rId22"/>
    <p:sldId id="278" r:id="rId23"/>
    <p:sldId id="279" r:id="rId24"/>
    <p:sldId id="281" r:id="rId25"/>
    <p:sldId id="260" r:id="rId26"/>
    <p:sldId id="261" r:id="rId27"/>
    <p:sldId id="280" r:id="rId28"/>
    <p:sldId id="262" r:id="rId29"/>
    <p:sldId id="284" r:id="rId30"/>
    <p:sldId id="285" r:id="rId31"/>
    <p:sldId id="286" r:id="rId32"/>
    <p:sldId id="263" r:id="rId33"/>
    <p:sldId id="264" r:id="rId34"/>
    <p:sldId id="265" r:id="rId35"/>
    <p:sldId id="268" r:id="rId36"/>
    <p:sldId id="269" r:id="rId3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5" d="100"/>
          <a:sy n="105" d="100"/>
        </p:scale>
        <p:origin x="1788"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ru-RU"/>
              <a:t>Образец заголовка</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10/17/2025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1407512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ru-RU"/>
              <a:t>Образец заголовка</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5BCAD085-E8A6-8845-BD4E-CB4CCA059FC4}" type="datetimeFigureOut">
              <a:rPr lang="en-US" smtClean="0"/>
              <a:t>10/17/2025</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0504755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ru-RU"/>
              <a:t>Образец заголовка</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5BCAD085-E8A6-8845-BD4E-CB4CCA059FC4}" type="datetimeFigureOut">
              <a:rPr lang="en-US" smtClean="0"/>
              <a:t>10/17/2025</a:t>
            </a:fld>
            <a:endParaRPr lang="en-US"/>
          </a:p>
        </p:txBody>
      </p:sp>
      <p:sp>
        <p:nvSpPr>
          <p:cNvPr id="5" name="Footer Placeholder 4"/>
          <p:cNvSpPr>
            <a:spLocks noGrp="1"/>
          </p:cNvSpPr>
          <p:nvPr>
            <p:ph type="ftr" sz="quarter" idx="11"/>
          </p:nvPr>
        </p:nvSpPr>
        <p:spPr/>
        <p:txBody>
          <a:bodyPr/>
          <a:lstStyle/>
          <a:p>
            <a:endParaRPr lang="en-US"/>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C1FF6DA9-008F-8B48-92A6-B652298478BF}" type="slidenum">
              <a:rPr lang="en-US" smtClean="0"/>
              <a:t>‹#›</a:t>
            </a:fld>
            <a:endParaRPr lang="en-US"/>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149813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ru-RU"/>
              <a:t>Образец заголовка</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5BCAD085-E8A6-8845-BD4E-CB4CCA059FC4}" type="datetimeFigureOut">
              <a:rPr lang="en-US" smtClean="0"/>
              <a:t>10/17/2025</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31120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ru-RU"/>
              <a:t>Образец заголовка</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5BCAD085-E8A6-8845-BD4E-CB4CCA059FC4}" type="datetimeFigureOut">
              <a:rPr lang="en-US" smtClean="0"/>
              <a:t>10/17/2025</a:t>
            </a:fld>
            <a:endParaRPr lang="en-US"/>
          </a:p>
        </p:txBody>
      </p:sp>
      <p:sp>
        <p:nvSpPr>
          <p:cNvPr id="6" name="Footer Placeholder 5"/>
          <p:cNvSpPr>
            <a:spLocks noGrp="1"/>
          </p:cNvSpPr>
          <p:nvPr>
            <p:ph type="ftr" sz="quarter" idx="11"/>
          </p:nvPr>
        </p:nvSpPr>
        <p:spPr/>
        <p:txBody>
          <a:bodyPr/>
          <a:lstStyle/>
          <a:p>
            <a:endParaRPr lang="en-US"/>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1FF6DA9-008F-8B48-92A6-B652298478BF}" type="slidenum">
              <a:rPr lang="en-US" smtClean="0"/>
              <a:t>‹#›</a:t>
            </a:fld>
            <a:endParaRPr lang="en-US"/>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430995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ru-RU"/>
              <a:t>Образец заголовка</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5BCAD085-E8A6-8845-BD4E-CB4CCA059FC4}" type="datetimeFigureOut">
              <a:rPr lang="en-US" smtClean="0"/>
              <a:t>10/17/2025</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7407302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10/17/2025</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7331179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10/17/2025</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6834495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ru-RU"/>
              <a:t>Образец заголовка</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10/17/2025</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42117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5BCAD085-E8A6-8845-BD4E-CB4CCA059FC4}" type="datetimeFigureOut">
              <a:rPr lang="en-US" smtClean="0"/>
              <a:t>10/17/2025</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509846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10/17/2025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92362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10/17/2025</a:t>
            </a:fld>
            <a:endParaRPr lang="en-US"/>
          </a:p>
        </p:txBody>
      </p:sp>
      <p:sp>
        <p:nvSpPr>
          <p:cNvPr id="8" name="Footer Placeholder 7"/>
          <p:cNvSpPr>
            <a:spLocks noGrp="1"/>
          </p:cNvSpPr>
          <p:nvPr>
            <p:ph type="ftr" sz="quarter" idx="11"/>
          </p:nvPr>
        </p:nvSpPr>
        <p:spPr/>
        <p:txBody>
          <a:bodyPr/>
          <a:lstStyle/>
          <a:p>
            <a:endParaRPr lang="en-US"/>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8749778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10/17/2025</a:t>
            </a:fld>
            <a:endParaRPr lang="en-US"/>
          </a:p>
        </p:txBody>
      </p:sp>
      <p:sp>
        <p:nvSpPr>
          <p:cNvPr id="4" name="Footer Placeholder 3"/>
          <p:cNvSpPr>
            <a:spLocks noGrp="1"/>
          </p:cNvSpPr>
          <p:nvPr>
            <p:ph type="ftr" sz="quarter" idx="11"/>
          </p:nvPr>
        </p:nvSpPr>
        <p:spPr/>
        <p:txBody>
          <a:bodyPr/>
          <a:lstStyle/>
          <a:p>
            <a:endParaRPr lang="en-US"/>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5642160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10/17/2025</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976347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ru-RU"/>
              <a:t>Образец заголовка</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5BCAD085-E8A6-8845-BD4E-CB4CCA059FC4}" type="datetimeFigureOut">
              <a:rPr lang="en-US" smtClean="0"/>
              <a:t>10/17/2025</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1397095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5BCAD085-E8A6-8845-BD4E-CB4CCA059FC4}" type="datetimeFigureOut">
              <a:rPr lang="en-US" smtClean="0"/>
              <a:t>10/17/2025</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6027279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5BCAD085-E8A6-8845-BD4E-CB4CCA059FC4}" type="datetimeFigureOut">
              <a:rPr lang="en-US" smtClean="0"/>
              <a:t>10/17/2025</a:t>
            </a:fld>
            <a:endParaRPr lang="en-US"/>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40561053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mockito.org/" TargetMode="External"/><Relationship Id="rId2" Type="http://schemas.openxmlformats.org/officeDocument/2006/relationships/hyperlink" Target="https://docs.oracle.com/javase/8/docs/api/java/lang/reflect/Proxy.html" TargetMode="External"/><Relationship Id="rId1" Type="http://schemas.openxmlformats.org/officeDocument/2006/relationships/slideLayout" Target="../slideLayouts/slideLayout2.xml"/><Relationship Id="rId6" Type="http://schemas.openxmlformats.org/officeDocument/2006/relationships/hyperlink" Target="https://github.com/raphw/byte-buddy/wiki/Projects-using-Byte-Buddy" TargetMode="External"/><Relationship Id="rId5" Type="http://schemas.openxmlformats.org/officeDocument/2006/relationships/hyperlink" Target="https://bazel.build/" TargetMode="External"/><Relationship Id="rId4" Type="http://schemas.openxmlformats.org/officeDocument/2006/relationships/hyperlink" Target="https://hibernate.org/"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dirty="0" err="1"/>
              <a:t>Metaprogramare</a:t>
            </a:r>
            <a:r>
              <a:rPr dirty="0"/>
              <a:t> </a:t>
            </a:r>
            <a:r>
              <a:rPr dirty="0" err="1"/>
              <a:t>și</a:t>
            </a:r>
            <a:r>
              <a:rPr dirty="0"/>
              <a:t> </a:t>
            </a:r>
            <a:r>
              <a:rPr dirty="0" err="1"/>
              <a:t>generare</a:t>
            </a:r>
            <a:r>
              <a:rPr dirty="0"/>
              <a:t> de cod </a:t>
            </a:r>
            <a:r>
              <a:rPr dirty="0" err="1"/>
              <a:t>pentru</a:t>
            </a:r>
            <a:r>
              <a:rPr dirty="0"/>
              <a:t> </a:t>
            </a:r>
            <a:r>
              <a:rPr dirty="0" err="1"/>
              <a:t>modele</a:t>
            </a:r>
            <a:r>
              <a:rPr dirty="0"/>
              <a:t> de </a:t>
            </a:r>
            <a:r>
              <a:rPr dirty="0" err="1"/>
              <a:t>învățare</a:t>
            </a:r>
            <a:r>
              <a:rPr dirty="0"/>
              <a:t> </a:t>
            </a:r>
            <a:r>
              <a:rPr dirty="0" err="1"/>
              <a:t>automată</a:t>
            </a:r>
            <a:endParaRPr dirty="0"/>
          </a:p>
        </p:txBody>
      </p:sp>
      <p:sp>
        <p:nvSpPr>
          <p:cNvPr id="3" name="Content Placeholder 2"/>
          <p:cNvSpPr>
            <a:spLocks noGrp="1"/>
          </p:cNvSpPr>
          <p:nvPr>
            <p:ph type="body" idx="1"/>
          </p:nvPr>
        </p:nvSpPr>
        <p:spPr>
          <a:xfrm>
            <a:off x="1942415" y="3581399"/>
            <a:ext cx="6591985" cy="2068774"/>
          </a:xfrm>
        </p:spPr>
        <p:txBody>
          <a:bodyPr>
            <a:normAutofit/>
          </a:bodyPr>
          <a:lstStyle/>
          <a:p>
            <a:endParaRPr lang="ro-RO" b="1" dirty="0"/>
          </a:p>
          <a:p>
            <a:r>
              <a:rPr b="1" dirty="0"/>
              <a:t>Nivel</a:t>
            </a:r>
            <a:r>
              <a:rPr dirty="0"/>
              <a:t>: </a:t>
            </a:r>
            <a:r>
              <a:rPr dirty="0" err="1"/>
              <a:t>Masterat</a:t>
            </a:r>
            <a:endParaRPr lang="ro-RO" dirty="0"/>
          </a:p>
          <a:p>
            <a:endParaRPr dirty="0"/>
          </a:p>
          <a:p>
            <a:r>
              <a:rPr b="1" dirty="0" err="1"/>
              <a:t>Obiectiv</a:t>
            </a:r>
            <a:r>
              <a:rPr dirty="0"/>
              <a:t>: </a:t>
            </a:r>
            <a:r>
              <a:rPr dirty="0" err="1"/>
              <a:t>Automatizarea</a:t>
            </a:r>
            <a:r>
              <a:rPr dirty="0"/>
              <a:t> </a:t>
            </a:r>
            <a:r>
              <a:rPr dirty="0" err="1"/>
              <a:t>definirii</a:t>
            </a:r>
            <a:r>
              <a:rPr dirty="0"/>
              <a:t> </a:t>
            </a:r>
            <a:r>
              <a:rPr dirty="0" err="1"/>
              <a:t>modelelor</a:t>
            </a:r>
            <a:r>
              <a:rPr dirty="0"/>
              <a:t> ML </a:t>
            </a:r>
            <a:r>
              <a:rPr dirty="0" err="1"/>
              <a:t>prin</a:t>
            </a:r>
            <a:r>
              <a:rPr dirty="0"/>
              <a:t> </a:t>
            </a:r>
            <a:r>
              <a:rPr dirty="0" err="1"/>
              <a:t>reflecție</a:t>
            </a:r>
            <a:r>
              <a:rPr dirty="0"/>
              <a:t> </a:t>
            </a:r>
            <a:r>
              <a:rPr dirty="0" err="1"/>
              <a:t>și</a:t>
            </a:r>
            <a:r>
              <a:rPr dirty="0"/>
              <a:t> annotation processing.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BD05CB1-5573-425F-87D3-03C09039CAC6}"/>
              </a:ext>
            </a:extLst>
          </p:cNvPr>
          <p:cNvSpPr>
            <a:spLocks noGrp="1"/>
          </p:cNvSpPr>
          <p:nvPr>
            <p:ph type="title"/>
          </p:nvPr>
        </p:nvSpPr>
        <p:spPr>
          <a:xfrm>
            <a:off x="1945201" y="45493"/>
            <a:ext cx="6589199" cy="391235"/>
          </a:xfrm>
        </p:spPr>
        <p:txBody>
          <a:bodyPr>
            <a:noAutofit/>
          </a:bodyPr>
          <a:lstStyle/>
          <a:p>
            <a:r>
              <a:rPr lang="ru-RU" sz="2800" b="1" dirty="0" err="1">
                <a:effectLst/>
                <a:latin typeface="Times New Roman" panose="02020603050405020304" pitchFamily="18" charset="0"/>
                <a:ea typeface="Times New Roman" panose="02020603050405020304" pitchFamily="18" charset="0"/>
              </a:rPr>
              <a:t>Generarea</a:t>
            </a:r>
            <a:r>
              <a:rPr lang="ru-RU" sz="2800" b="1" dirty="0">
                <a:effectLst/>
                <a:latin typeface="Times New Roman" panose="02020603050405020304" pitchFamily="18" charset="0"/>
                <a:ea typeface="Times New Roman" panose="02020603050405020304" pitchFamily="18" charset="0"/>
              </a:rPr>
              <a:t> </a:t>
            </a:r>
            <a:r>
              <a:rPr lang="ru-RU" sz="2800" b="1" dirty="0" err="1">
                <a:effectLst/>
                <a:latin typeface="Times New Roman" panose="02020603050405020304" pitchFamily="18" charset="0"/>
                <a:ea typeface="Times New Roman" panose="02020603050405020304" pitchFamily="18" charset="0"/>
              </a:rPr>
              <a:t>Dinamică</a:t>
            </a:r>
            <a:r>
              <a:rPr lang="ru-RU" sz="2800" b="1" dirty="0">
                <a:effectLst/>
                <a:latin typeface="Times New Roman" panose="02020603050405020304" pitchFamily="18" charset="0"/>
                <a:ea typeface="Times New Roman" panose="02020603050405020304" pitchFamily="18" charset="0"/>
              </a:rPr>
              <a:t> a </a:t>
            </a:r>
            <a:r>
              <a:rPr lang="ru-RU" sz="2800" b="1" dirty="0" err="1">
                <a:effectLst/>
                <a:latin typeface="Times New Roman" panose="02020603050405020304" pitchFamily="18" charset="0"/>
                <a:ea typeface="Times New Roman" panose="02020603050405020304" pitchFamily="18" charset="0"/>
              </a:rPr>
              <a:t>Claselor</a:t>
            </a:r>
            <a:endParaRPr lang="ru-RU" sz="2800" dirty="0"/>
          </a:p>
        </p:txBody>
      </p:sp>
      <p:sp>
        <p:nvSpPr>
          <p:cNvPr id="3" name="Объект 2">
            <a:extLst>
              <a:ext uri="{FF2B5EF4-FFF2-40B4-BE49-F238E27FC236}">
                <a16:creationId xmlns:a16="http://schemas.microsoft.com/office/drawing/2014/main" id="{7DF5D6BC-A0C3-46B8-B750-49DAA6163D58}"/>
              </a:ext>
            </a:extLst>
          </p:cNvPr>
          <p:cNvSpPr>
            <a:spLocks noGrp="1"/>
          </p:cNvSpPr>
          <p:nvPr>
            <p:ph idx="1"/>
          </p:nvPr>
        </p:nvSpPr>
        <p:spPr>
          <a:xfrm>
            <a:off x="1942415" y="1492155"/>
            <a:ext cx="6591985" cy="4419067"/>
          </a:xfrm>
        </p:spPr>
        <p:txBody>
          <a:bodyPr/>
          <a:lstStyle/>
          <a:p>
            <a:pPr>
              <a:lnSpc>
                <a:spcPct val="107000"/>
              </a:lnSpc>
              <a:spcAft>
                <a:spcPts val="800"/>
              </a:spcAft>
            </a:pP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În</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Java,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putem</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crea</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sau</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modifica</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clase</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în</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timpul</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execuției</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Asta</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se</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face</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de</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obicei</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cu</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biblioteci</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externe</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u-RU" sz="1800" b="1" dirty="0" err="1">
                <a:effectLst/>
                <a:latin typeface="Times New Roman" panose="02020603050405020304" pitchFamily="18" charset="0"/>
                <a:ea typeface="Times New Roman" panose="02020603050405020304" pitchFamily="18" charset="0"/>
                <a:cs typeface="Times New Roman" panose="02020603050405020304" pitchFamily="18" charset="0"/>
              </a:rPr>
              <a:t>Javassist</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permite</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modificarea</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bytecode-ului</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u-RU" sz="1800" b="1" dirty="0" err="1">
                <a:effectLst/>
                <a:latin typeface="Times New Roman" panose="02020603050405020304" pitchFamily="18" charset="0"/>
                <a:ea typeface="Times New Roman" panose="02020603050405020304" pitchFamily="18" charset="0"/>
                <a:cs typeface="Times New Roman" panose="02020603050405020304" pitchFamily="18" charset="0"/>
              </a:rPr>
              <a:t>ByteBuddy</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foarte</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popular</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pentru</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framework-uri</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ex</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Spring,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Mockito</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2982522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6945876-9206-4A2B-885C-7925EA87E4F6}"/>
              </a:ext>
            </a:extLst>
          </p:cNvPr>
          <p:cNvSpPr>
            <a:spLocks noGrp="1"/>
          </p:cNvSpPr>
          <p:nvPr>
            <p:ph type="title"/>
          </p:nvPr>
        </p:nvSpPr>
        <p:spPr>
          <a:xfrm>
            <a:off x="1945201" y="54592"/>
            <a:ext cx="6589199" cy="600502"/>
          </a:xfrm>
        </p:spPr>
        <p:txBody>
          <a:bodyPr>
            <a:normAutofit fontScale="90000"/>
          </a:bodyPr>
          <a:lstStyle/>
          <a:p>
            <a:r>
              <a:rPr lang="ro-RO" b="0" i="0" dirty="0" err="1">
                <a:solidFill>
                  <a:srgbClr val="606C71"/>
                </a:solidFill>
                <a:effectLst/>
                <a:latin typeface="Open Sans" panose="020B0606030504020204" pitchFamily="34" charset="0"/>
              </a:rPr>
              <a:t>Javassist</a:t>
            </a:r>
            <a:endParaRPr lang="ru-RU" dirty="0"/>
          </a:p>
        </p:txBody>
      </p:sp>
      <p:sp>
        <p:nvSpPr>
          <p:cNvPr id="3" name="Объект 2">
            <a:extLst>
              <a:ext uri="{FF2B5EF4-FFF2-40B4-BE49-F238E27FC236}">
                <a16:creationId xmlns:a16="http://schemas.microsoft.com/office/drawing/2014/main" id="{A35CAE4F-9EAB-433B-BAAC-B34A5243AE9C}"/>
              </a:ext>
            </a:extLst>
          </p:cNvPr>
          <p:cNvSpPr>
            <a:spLocks noGrp="1"/>
          </p:cNvSpPr>
          <p:nvPr>
            <p:ph idx="1"/>
          </p:nvPr>
        </p:nvSpPr>
        <p:spPr>
          <a:xfrm>
            <a:off x="1942415" y="841613"/>
            <a:ext cx="6591985" cy="5522794"/>
          </a:xfrm>
        </p:spPr>
        <p:txBody>
          <a:bodyPr>
            <a:normAutofit lnSpcReduction="10000"/>
          </a:bodyPr>
          <a:lstStyle/>
          <a:p>
            <a:r>
              <a:rPr lang="ro-RO" b="1" i="0" dirty="0" err="1">
                <a:solidFill>
                  <a:srgbClr val="606C71"/>
                </a:solidFill>
                <a:effectLst/>
                <a:latin typeface="Open Sans" panose="020B0606030504020204" pitchFamily="34" charset="0"/>
              </a:rPr>
              <a:t>Javassist</a:t>
            </a:r>
            <a:r>
              <a:rPr lang="ro-RO" b="1" i="0" dirty="0">
                <a:solidFill>
                  <a:srgbClr val="606C71"/>
                </a:solidFill>
                <a:effectLst/>
                <a:latin typeface="Open Sans" panose="020B0606030504020204" pitchFamily="34" charset="0"/>
              </a:rPr>
              <a:t> (Java </a:t>
            </a:r>
            <a:r>
              <a:rPr lang="ro-RO" b="1" i="0" dirty="0" err="1">
                <a:solidFill>
                  <a:srgbClr val="606C71"/>
                </a:solidFill>
                <a:effectLst/>
                <a:latin typeface="Open Sans" panose="020B0606030504020204" pitchFamily="34" charset="0"/>
              </a:rPr>
              <a:t>Programming</a:t>
            </a:r>
            <a:r>
              <a:rPr lang="ro-RO" b="1" i="0" dirty="0">
                <a:solidFill>
                  <a:srgbClr val="606C71"/>
                </a:solidFill>
                <a:effectLst/>
                <a:latin typeface="Open Sans" panose="020B0606030504020204" pitchFamily="34" charset="0"/>
              </a:rPr>
              <a:t> </a:t>
            </a:r>
            <a:r>
              <a:rPr lang="ro-RO" b="1" i="0" dirty="0" err="1">
                <a:solidFill>
                  <a:srgbClr val="606C71"/>
                </a:solidFill>
                <a:effectLst/>
                <a:latin typeface="Open Sans" panose="020B0606030504020204" pitchFamily="34" charset="0"/>
              </a:rPr>
              <a:t>Assistant</a:t>
            </a:r>
            <a:r>
              <a:rPr lang="ro-RO" b="0" i="0" dirty="0">
                <a:solidFill>
                  <a:srgbClr val="606C71"/>
                </a:solidFill>
                <a:effectLst/>
                <a:latin typeface="Open Sans" panose="020B0606030504020204" pitchFamily="34" charset="0"/>
              </a:rPr>
              <a:t>) simplifică manipularea </a:t>
            </a:r>
            <a:r>
              <a:rPr lang="ro-RO" b="0" i="0" dirty="0" err="1">
                <a:solidFill>
                  <a:srgbClr val="606C71"/>
                </a:solidFill>
                <a:effectLst/>
                <a:latin typeface="Open Sans" panose="020B0606030504020204" pitchFamily="34" charset="0"/>
              </a:rPr>
              <a:t>bytecode</a:t>
            </a:r>
            <a:r>
              <a:rPr lang="ro-RO" b="0" i="0" dirty="0">
                <a:solidFill>
                  <a:srgbClr val="606C71"/>
                </a:solidFill>
                <a:effectLst/>
                <a:latin typeface="Open Sans" panose="020B0606030504020204" pitchFamily="34" charset="0"/>
              </a:rPr>
              <a:t>-ului Java.</a:t>
            </a:r>
          </a:p>
          <a:p>
            <a:r>
              <a:rPr lang="ro-RO" b="0" i="0" dirty="0">
                <a:solidFill>
                  <a:srgbClr val="606C71"/>
                </a:solidFill>
                <a:effectLst/>
                <a:latin typeface="Open Sans" panose="020B0606030504020204" pitchFamily="34" charset="0"/>
              </a:rPr>
              <a:t> Este o bibliotecă de clase pentru editarea </a:t>
            </a:r>
            <a:r>
              <a:rPr lang="ro-RO" b="0" i="0" dirty="0" err="1">
                <a:solidFill>
                  <a:srgbClr val="606C71"/>
                </a:solidFill>
                <a:effectLst/>
                <a:latin typeface="Open Sans" panose="020B0606030504020204" pitchFamily="34" charset="0"/>
              </a:rPr>
              <a:t>bytecode</a:t>
            </a:r>
            <a:r>
              <a:rPr lang="ro-RO" b="0" i="0" dirty="0">
                <a:solidFill>
                  <a:srgbClr val="606C71"/>
                </a:solidFill>
                <a:effectLst/>
                <a:latin typeface="Open Sans" panose="020B0606030504020204" pitchFamily="34" charset="0"/>
              </a:rPr>
              <a:t>-urilor în Java; permite programelor Java să definească o nouă clasă în timpul execuției și să modifice un fișier de clasă atunci când JVM îl încarcă. </a:t>
            </a:r>
          </a:p>
          <a:p>
            <a:r>
              <a:rPr lang="ro-RO" b="0" i="0" dirty="0">
                <a:solidFill>
                  <a:srgbClr val="606C71"/>
                </a:solidFill>
                <a:effectLst/>
                <a:latin typeface="Open Sans" panose="020B0606030504020204" pitchFamily="34" charset="0"/>
              </a:rPr>
              <a:t>Spre deosebire de alți editori de </a:t>
            </a:r>
            <a:r>
              <a:rPr lang="ro-RO" b="0" i="0" dirty="0" err="1">
                <a:solidFill>
                  <a:srgbClr val="606C71"/>
                </a:solidFill>
                <a:effectLst/>
                <a:latin typeface="Open Sans" panose="020B0606030504020204" pitchFamily="34" charset="0"/>
              </a:rPr>
              <a:t>bytecode</a:t>
            </a:r>
            <a:r>
              <a:rPr lang="ro-RO" b="0" i="0" dirty="0">
                <a:solidFill>
                  <a:srgbClr val="606C71"/>
                </a:solidFill>
                <a:effectLst/>
                <a:latin typeface="Open Sans" panose="020B0606030504020204" pitchFamily="34" charset="0"/>
              </a:rPr>
              <a:t> similari, </a:t>
            </a:r>
            <a:r>
              <a:rPr lang="ro-RO" b="0" i="0" dirty="0" err="1">
                <a:solidFill>
                  <a:srgbClr val="606C71"/>
                </a:solidFill>
                <a:effectLst/>
                <a:latin typeface="Open Sans" panose="020B0606030504020204" pitchFamily="34" charset="0"/>
              </a:rPr>
              <a:t>Javassist</a:t>
            </a:r>
            <a:r>
              <a:rPr lang="ro-RO" b="0" i="0" dirty="0">
                <a:solidFill>
                  <a:srgbClr val="606C71"/>
                </a:solidFill>
                <a:effectLst/>
                <a:latin typeface="Open Sans" panose="020B0606030504020204" pitchFamily="34" charset="0"/>
              </a:rPr>
              <a:t> oferă două niveluri de API: </a:t>
            </a:r>
          </a:p>
          <a:p>
            <a:r>
              <a:rPr lang="ro-RO" dirty="0">
                <a:solidFill>
                  <a:srgbClr val="606C71"/>
                </a:solidFill>
                <a:latin typeface="Open Sans" panose="020B0606030504020204" pitchFamily="34" charset="0"/>
              </a:rPr>
              <a:t>- </a:t>
            </a:r>
            <a:r>
              <a:rPr lang="ro-RO" b="0" i="0" dirty="0">
                <a:solidFill>
                  <a:srgbClr val="606C71"/>
                </a:solidFill>
                <a:effectLst/>
                <a:latin typeface="Open Sans" panose="020B0606030504020204" pitchFamily="34" charset="0"/>
              </a:rPr>
              <a:t>nivel sursă  </a:t>
            </a:r>
          </a:p>
          <a:p>
            <a:r>
              <a:rPr lang="ro-RO" b="0" i="0" dirty="0">
                <a:solidFill>
                  <a:srgbClr val="606C71"/>
                </a:solidFill>
                <a:effectLst/>
                <a:latin typeface="Open Sans" panose="020B0606030504020204" pitchFamily="34" charset="0"/>
              </a:rPr>
              <a:t>- nivel </a:t>
            </a:r>
            <a:r>
              <a:rPr lang="ro-RO" b="0" i="0" dirty="0" err="1">
                <a:solidFill>
                  <a:srgbClr val="606C71"/>
                </a:solidFill>
                <a:effectLst/>
                <a:latin typeface="Open Sans" panose="020B0606030504020204" pitchFamily="34" charset="0"/>
              </a:rPr>
              <a:t>bytecode</a:t>
            </a:r>
            <a:r>
              <a:rPr lang="ro-RO" b="0" i="0" dirty="0">
                <a:solidFill>
                  <a:srgbClr val="606C71"/>
                </a:solidFill>
                <a:effectLst/>
                <a:latin typeface="Open Sans" panose="020B0606030504020204" pitchFamily="34" charset="0"/>
              </a:rPr>
              <a:t>. </a:t>
            </a:r>
          </a:p>
          <a:p>
            <a:r>
              <a:rPr lang="ro-RO" b="0" i="0" dirty="0">
                <a:solidFill>
                  <a:srgbClr val="606C71"/>
                </a:solidFill>
                <a:effectLst/>
                <a:latin typeface="Open Sans" panose="020B0606030504020204" pitchFamily="34" charset="0"/>
              </a:rPr>
              <a:t>Dacă utilizatorii utilizează API-</a:t>
            </a:r>
            <a:r>
              <a:rPr lang="ro-RO" b="0" i="0" dirty="0" err="1">
                <a:solidFill>
                  <a:srgbClr val="606C71"/>
                </a:solidFill>
                <a:effectLst/>
                <a:latin typeface="Open Sans" panose="020B0606030504020204" pitchFamily="34" charset="0"/>
              </a:rPr>
              <a:t>ul</a:t>
            </a:r>
            <a:r>
              <a:rPr lang="ro-RO" b="0" i="0" dirty="0">
                <a:solidFill>
                  <a:srgbClr val="606C71"/>
                </a:solidFill>
                <a:effectLst/>
                <a:latin typeface="Open Sans" panose="020B0606030504020204" pitchFamily="34" charset="0"/>
              </a:rPr>
              <a:t> la nivel sursă, pot edita un fișier de clasă fără a cunoaște specificațiile </a:t>
            </a:r>
            <a:r>
              <a:rPr lang="ro-RO" b="0" i="0" dirty="0" err="1">
                <a:solidFill>
                  <a:srgbClr val="606C71"/>
                </a:solidFill>
                <a:effectLst/>
                <a:latin typeface="Open Sans" panose="020B0606030504020204" pitchFamily="34" charset="0"/>
              </a:rPr>
              <a:t>bytecode</a:t>
            </a:r>
            <a:r>
              <a:rPr lang="ro-RO" b="0" i="0" dirty="0">
                <a:solidFill>
                  <a:srgbClr val="606C71"/>
                </a:solidFill>
                <a:effectLst/>
                <a:latin typeface="Open Sans" panose="020B0606030504020204" pitchFamily="34" charset="0"/>
              </a:rPr>
              <a:t>-ului Java. Întregul API este conceput doar cu vocabularul limbajului Java. Puteți chiar specifica </a:t>
            </a:r>
            <a:r>
              <a:rPr lang="ro-RO" b="0" i="0" dirty="0" err="1">
                <a:solidFill>
                  <a:srgbClr val="606C71"/>
                </a:solidFill>
                <a:effectLst/>
                <a:latin typeface="Open Sans" panose="020B0606030504020204" pitchFamily="34" charset="0"/>
              </a:rPr>
              <a:t>bytecode-ul</a:t>
            </a:r>
            <a:r>
              <a:rPr lang="ro-RO" b="0" i="0" dirty="0">
                <a:solidFill>
                  <a:srgbClr val="606C71"/>
                </a:solidFill>
                <a:effectLst/>
                <a:latin typeface="Open Sans" panose="020B0606030504020204" pitchFamily="34" charset="0"/>
              </a:rPr>
              <a:t> inserat sub formă de text sursă; </a:t>
            </a:r>
          </a:p>
          <a:p>
            <a:r>
              <a:rPr lang="ro-RO" b="0" i="0" dirty="0" err="1">
                <a:solidFill>
                  <a:srgbClr val="606C71"/>
                </a:solidFill>
                <a:effectLst/>
                <a:latin typeface="Open Sans" panose="020B0606030504020204" pitchFamily="34" charset="0"/>
              </a:rPr>
              <a:t>Javassist</a:t>
            </a:r>
            <a:r>
              <a:rPr lang="ro-RO" b="0" i="0" dirty="0">
                <a:solidFill>
                  <a:srgbClr val="606C71"/>
                </a:solidFill>
                <a:effectLst/>
                <a:latin typeface="Open Sans" panose="020B0606030504020204" pitchFamily="34" charset="0"/>
              </a:rPr>
              <a:t> îl compilează din mers. Pe de altă parte, API-</a:t>
            </a:r>
            <a:r>
              <a:rPr lang="ro-RO" b="0" i="0" dirty="0" err="1">
                <a:solidFill>
                  <a:srgbClr val="606C71"/>
                </a:solidFill>
                <a:effectLst/>
                <a:latin typeface="Open Sans" panose="020B0606030504020204" pitchFamily="34" charset="0"/>
              </a:rPr>
              <a:t>ul</a:t>
            </a:r>
            <a:r>
              <a:rPr lang="ro-RO" b="0" i="0" dirty="0">
                <a:solidFill>
                  <a:srgbClr val="606C71"/>
                </a:solidFill>
                <a:effectLst/>
                <a:latin typeface="Open Sans" panose="020B0606030504020204" pitchFamily="34" charset="0"/>
              </a:rPr>
              <a:t> la nivel de </a:t>
            </a:r>
            <a:r>
              <a:rPr lang="ro-RO" b="0" i="0" dirty="0" err="1">
                <a:solidFill>
                  <a:srgbClr val="606C71"/>
                </a:solidFill>
                <a:effectLst/>
                <a:latin typeface="Open Sans" panose="020B0606030504020204" pitchFamily="34" charset="0"/>
              </a:rPr>
              <a:t>bytecode</a:t>
            </a:r>
            <a:r>
              <a:rPr lang="ro-RO" b="0" i="0" dirty="0">
                <a:solidFill>
                  <a:srgbClr val="606C71"/>
                </a:solidFill>
                <a:effectLst/>
                <a:latin typeface="Open Sans" panose="020B0606030504020204" pitchFamily="34" charset="0"/>
              </a:rPr>
              <a:t> permite utilizatorilor să editeze direct un fișier de clasă, la fel ca alți editori.</a:t>
            </a:r>
            <a:endParaRPr lang="ru-RU" dirty="0"/>
          </a:p>
        </p:txBody>
      </p:sp>
    </p:spTree>
    <p:extLst>
      <p:ext uri="{BB962C8B-B14F-4D97-AF65-F5344CB8AC3E}">
        <p14:creationId xmlns:p14="http://schemas.microsoft.com/office/powerpoint/2010/main" val="9463728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0B79B4C-7107-4261-822B-F3728D4961ED}"/>
              </a:ext>
            </a:extLst>
          </p:cNvPr>
          <p:cNvSpPr>
            <a:spLocks noGrp="1"/>
          </p:cNvSpPr>
          <p:nvPr>
            <p:ph type="title"/>
          </p:nvPr>
        </p:nvSpPr>
        <p:spPr>
          <a:xfrm>
            <a:off x="1945201" y="113732"/>
            <a:ext cx="6589199" cy="427630"/>
          </a:xfrm>
        </p:spPr>
        <p:txBody>
          <a:bodyPr>
            <a:normAutofit fontScale="90000"/>
          </a:bodyPr>
          <a:lstStyle/>
          <a:p>
            <a:r>
              <a:rPr lang="ro-RO" b="0" i="0" dirty="0">
                <a:solidFill>
                  <a:srgbClr val="333333"/>
                </a:solidFill>
                <a:effectLst/>
                <a:latin typeface="Helvetica Neue"/>
              </a:rPr>
              <a:t>Byte </a:t>
            </a:r>
            <a:r>
              <a:rPr lang="ro-RO" b="0" i="0" dirty="0" err="1">
                <a:solidFill>
                  <a:srgbClr val="333333"/>
                </a:solidFill>
                <a:effectLst/>
                <a:latin typeface="Helvetica Neue"/>
              </a:rPr>
              <a:t>Buddy</a:t>
            </a:r>
            <a:endParaRPr lang="ru-RU" dirty="0"/>
          </a:p>
        </p:txBody>
      </p:sp>
      <p:sp>
        <p:nvSpPr>
          <p:cNvPr id="3" name="Объект 2">
            <a:extLst>
              <a:ext uri="{FF2B5EF4-FFF2-40B4-BE49-F238E27FC236}">
                <a16:creationId xmlns:a16="http://schemas.microsoft.com/office/drawing/2014/main" id="{6559961E-1A46-4424-8523-47C1BD00F551}"/>
              </a:ext>
            </a:extLst>
          </p:cNvPr>
          <p:cNvSpPr>
            <a:spLocks noGrp="1"/>
          </p:cNvSpPr>
          <p:nvPr>
            <p:ph idx="1"/>
          </p:nvPr>
        </p:nvSpPr>
        <p:spPr>
          <a:xfrm>
            <a:off x="1942415" y="1423917"/>
            <a:ext cx="6591985" cy="5131558"/>
          </a:xfrm>
        </p:spPr>
        <p:txBody>
          <a:bodyPr>
            <a:normAutofit lnSpcReduction="10000"/>
          </a:bodyPr>
          <a:lstStyle/>
          <a:p>
            <a:r>
              <a:rPr lang="ro-RO" b="0" i="0" dirty="0">
                <a:solidFill>
                  <a:srgbClr val="333333"/>
                </a:solidFill>
                <a:effectLst/>
                <a:latin typeface="Helvetica Neue"/>
              </a:rPr>
              <a:t>Byte </a:t>
            </a:r>
            <a:r>
              <a:rPr lang="ro-RO" b="0" i="0" dirty="0" err="1">
                <a:solidFill>
                  <a:srgbClr val="333333"/>
                </a:solidFill>
                <a:effectLst/>
                <a:latin typeface="Helvetica Neue"/>
              </a:rPr>
              <a:t>Buddy</a:t>
            </a:r>
            <a:r>
              <a:rPr lang="ro-RO" b="0" i="0" dirty="0">
                <a:solidFill>
                  <a:srgbClr val="333333"/>
                </a:solidFill>
                <a:effectLst/>
                <a:latin typeface="Helvetica Neue"/>
              </a:rPr>
              <a:t> este o bibliotecă de generare și manipulare de cod pentru crearea și modificarea claselor Java în timpul execuției unei aplicații Java și fără ajutorul unui compilator. Pe lângă utilitarele de generare de cod </a:t>
            </a:r>
            <a:r>
              <a:rPr lang="ro-RO" b="0" i="0" u="none" strike="noStrike" dirty="0">
                <a:solidFill>
                  <a:srgbClr val="428BCA"/>
                </a:solidFill>
                <a:effectLst/>
                <a:latin typeface="Helvetica Neue"/>
                <a:hlinkClick r:id="rId2"/>
              </a:rPr>
              <a:t>livrate împreună cu Biblioteca de clase Java</a:t>
            </a:r>
            <a:r>
              <a:rPr lang="ro-RO" b="0" i="0" dirty="0">
                <a:solidFill>
                  <a:srgbClr val="333333"/>
                </a:solidFill>
                <a:effectLst/>
                <a:latin typeface="Helvetica Neue"/>
              </a:rPr>
              <a:t> , Byte </a:t>
            </a:r>
            <a:r>
              <a:rPr lang="ro-RO" b="0" i="0" dirty="0" err="1">
                <a:solidFill>
                  <a:srgbClr val="333333"/>
                </a:solidFill>
                <a:effectLst/>
                <a:latin typeface="Helvetica Neue"/>
              </a:rPr>
              <a:t>Buddy</a:t>
            </a:r>
            <a:r>
              <a:rPr lang="ro-RO" b="0" i="0" dirty="0">
                <a:solidFill>
                  <a:srgbClr val="333333"/>
                </a:solidFill>
                <a:effectLst/>
                <a:latin typeface="Helvetica Neue"/>
              </a:rPr>
              <a:t> permite crearea de clase arbitrare și nu se limitează la implementarea de interfețe pentru crearea de </a:t>
            </a:r>
            <a:r>
              <a:rPr lang="ro-RO" b="0" i="0" dirty="0" err="1">
                <a:solidFill>
                  <a:srgbClr val="333333"/>
                </a:solidFill>
                <a:effectLst/>
                <a:latin typeface="Helvetica Neue"/>
              </a:rPr>
              <a:t>proxy</a:t>
            </a:r>
            <a:r>
              <a:rPr lang="ro-RO" b="0" i="0" dirty="0">
                <a:solidFill>
                  <a:srgbClr val="333333"/>
                </a:solidFill>
                <a:effectLst/>
                <a:latin typeface="Helvetica Neue"/>
              </a:rPr>
              <a:t>-uri în timpul execuției.</a:t>
            </a:r>
          </a:p>
          <a:p>
            <a:r>
              <a:rPr lang="ro-RO" b="0" i="0" dirty="0">
                <a:solidFill>
                  <a:srgbClr val="333333"/>
                </a:solidFill>
                <a:effectLst/>
                <a:latin typeface="Helvetica Neue"/>
              </a:rPr>
              <a:t> În plus, Byte </a:t>
            </a:r>
            <a:r>
              <a:rPr lang="ro-RO" b="0" i="0" dirty="0" err="1">
                <a:solidFill>
                  <a:srgbClr val="333333"/>
                </a:solidFill>
                <a:effectLst/>
                <a:latin typeface="Helvetica Neue"/>
              </a:rPr>
              <a:t>Buddy</a:t>
            </a:r>
            <a:r>
              <a:rPr lang="ro-RO" b="0" i="0" dirty="0">
                <a:solidFill>
                  <a:srgbClr val="333333"/>
                </a:solidFill>
                <a:effectLst/>
                <a:latin typeface="Helvetica Neue"/>
              </a:rPr>
              <a:t> oferă o API convenabilă pentru schimbarea claselor fie manual, fie folosind un agent Java, fie în timpul unei construcții.</a:t>
            </a:r>
          </a:p>
          <a:p>
            <a:r>
              <a:rPr lang="ro-RO" b="0" i="0" dirty="0">
                <a:solidFill>
                  <a:srgbClr val="333333"/>
                </a:solidFill>
                <a:effectLst/>
                <a:latin typeface="Helvetica Neue"/>
              </a:rPr>
              <a:t>Byte </a:t>
            </a:r>
            <a:r>
              <a:rPr lang="ro-RO" b="0" i="0" dirty="0" err="1">
                <a:solidFill>
                  <a:srgbClr val="333333"/>
                </a:solidFill>
                <a:effectLst/>
                <a:latin typeface="Helvetica Neue"/>
              </a:rPr>
              <a:t>Buddy</a:t>
            </a:r>
            <a:r>
              <a:rPr lang="ro-RO" b="0" i="0" dirty="0">
                <a:solidFill>
                  <a:srgbClr val="333333"/>
                </a:solidFill>
                <a:effectLst/>
                <a:latin typeface="Helvetica Neue"/>
              </a:rPr>
              <a:t> oferă performanțe excelente la calitatea producției. </a:t>
            </a:r>
          </a:p>
          <a:p>
            <a:r>
              <a:rPr lang="ro-RO" b="0" i="0" dirty="0">
                <a:solidFill>
                  <a:srgbClr val="333333"/>
                </a:solidFill>
                <a:effectLst/>
                <a:latin typeface="Helvetica Neue"/>
              </a:rPr>
              <a:t>Este stabil și este utilizat de </a:t>
            </a:r>
            <a:r>
              <a:rPr lang="ro-RO" b="0" i="0" dirty="0" err="1">
                <a:solidFill>
                  <a:srgbClr val="333333"/>
                </a:solidFill>
                <a:effectLst/>
                <a:latin typeface="Helvetica Neue"/>
              </a:rPr>
              <a:t>framework</a:t>
            </a:r>
            <a:r>
              <a:rPr lang="ro-RO" b="0" i="0" dirty="0">
                <a:solidFill>
                  <a:srgbClr val="333333"/>
                </a:solidFill>
                <a:effectLst/>
                <a:latin typeface="Helvetica Neue"/>
              </a:rPr>
              <a:t>-uri și instrumente renumite, cum ar fi </a:t>
            </a:r>
            <a:r>
              <a:rPr lang="ro-RO" b="0" i="0" u="none" strike="noStrike" dirty="0" err="1">
                <a:solidFill>
                  <a:srgbClr val="428BCA"/>
                </a:solidFill>
                <a:effectLst/>
                <a:latin typeface="Helvetica Neue"/>
                <a:hlinkClick r:id="rId3"/>
              </a:rPr>
              <a:t>Mockito</a:t>
            </a:r>
            <a:r>
              <a:rPr lang="ro-RO" b="0" i="0" dirty="0">
                <a:solidFill>
                  <a:srgbClr val="333333"/>
                </a:solidFill>
                <a:effectLst/>
                <a:latin typeface="Helvetica Neue"/>
              </a:rPr>
              <a:t> , </a:t>
            </a:r>
            <a:r>
              <a:rPr lang="ro-RO" b="0" i="0" u="none" strike="noStrike" dirty="0">
                <a:solidFill>
                  <a:srgbClr val="428BCA"/>
                </a:solidFill>
                <a:effectLst/>
                <a:latin typeface="Helvetica Neue"/>
                <a:hlinkClick r:id="rId4"/>
              </a:rPr>
              <a:t>Hibernate</a:t>
            </a:r>
            <a:r>
              <a:rPr lang="ro-RO" b="0" i="0" dirty="0">
                <a:solidFill>
                  <a:srgbClr val="333333"/>
                </a:solidFill>
                <a:effectLst/>
                <a:latin typeface="Helvetica Neue"/>
              </a:rPr>
              <a:t> , </a:t>
            </a:r>
            <a:r>
              <a:rPr lang="ro-RO" b="0" i="0" u="none" strike="noStrike" dirty="0">
                <a:solidFill>
                  <a:srgbClr val="428BCA"/>
                </a:solidFill>
                <a:effectLst/>
                <a:latin typeface="Helvetica Neue"/>
                <a:hlinkClick r:id="rId5"/>
              </a:rPr>
              <a:t>sistemul de compilare </a:t>
            </a:r>
            <a:r>
              <a:rPr lang="ro-RO" b="0" i="0" u="none" strike="noStrike" dirty="0" err="1">
                <a:solidFill>
                  <a:srgbClr val="428BCA"/>
                </a:solidFill>
                <a:effectLst/>
                <a:latin typeface="Helvetica Neue"/>
                <a:hlinkClick r:id="rId5"/>
              </a:rPr>
              <a:t>Bazel</a:t>
            </a:r>
            <a:r>
              <a:rPr lang="ro-RO" b="0" i="0" u="none" strike="noStrike" dirty="0">
                <a:solidFill>
                  <a:srgbClr val="428BCA"/>
                </a:solidFill>
                <a:effectLst/>
                <a:latin typeface="Helvetica Neue"/>
                <a:hlinkClick r:id="rId5"/>
              </a:rPr>
              <a:t> de la Google</a:t>
            </a:r>
            <a:r>
              <a:rPr lang="ro-RO" b="0" i="0" dirty="0">
                <a:solidFill>
                  <a:srgbClr val="333333"/>
                </a:solidFill>
                <a:effectLst/>
                <a:latin typeface="Helvetica Neue"/>
              </a:rPr>
              <a:t> și </a:t>
            </a:r>
            <a:r>
              <a:rPr lang="ro-RO" b="0" i="0" u="none" strike="noStrike" dirty="0">
                <a:solidFill>
                  <a:srgbClr val="428BCA"/>
                </a:solidFill>
                <a:effectLst/>
                <a:latin typeface="Helvetica Neue"/>
                <a:hlinkClick r:id="rId6"/>
              </a:rPr>
              <a:t>multe altele</a:t>
            </a:r>
            <a:r>
              <a:rPr lang="ro-RO" b="0" i="0" dirty="0">
                <a:solidFill>
                  <a:srgbClr val="333333"/>
                </a:solidFill>
                <a:effectLst/>
                <a:latin typeface="Helvetica Neue"/>
              </a:rPr>
              <a:t> . Byte </a:t>
            </a:r>
            <a:r>
              <a:rPr lang="ro-RO" b="0" i="0" dirty="0" err="1">
                <a:solidFill>
                  <a:srgbClr val="333333"/>
                </a:solidFill>
                <a:effectLst/>
                <a:latin typeface="Helvetica Neue"/>
              </a:rPr>
              <a:t>Buddy</a:t>
            </a:r>
            <a:r>
              <a:rPr lang="ro-RO" b="0" i="0" dirty="0">
                <a:solidFill>
                  <a:srgbClr val="333333"/>
                </a:solidFill>
                <a:effectLst/>
                <a:latin typeface="Helvetica Neue"/>
              </a:rPr>
              <a:t> este, de asemenea, utilizat de un număr mare de produse comerciale cu rezultate excelente. </a:t>
            </a:r>
            <a:endParaRPr lang="ru-RU" dirty="0"/>
          </a:p>
        </p:txBody>
      </p:sp>
    </p:spTree>
    <p:extLst>
      <p:ext uri="{BB962C8B-B14F-4D97-AF65-F5344CB8AC3E}">
        <p14:creationId xmlns:p14="http://schemas.microsoft.com/office/powerpoint/2010/main" val="15848212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1ED7A5-4FD1-484F-87F3-E3E91E334666}"/>
              </a:ext>
            </a:extLst>
          </p:cNvPr>
          <p:cNvSpPr>
            <a:spLocks noGrp="1"/>
          </p:cNvSpPr>
          <p:nvPr>
            <p:ph type="title"/>
          </p:nvPr>
        </p:nvSpPr>
        <p:spPr>
          <a:xfrm>
            <a:off x="1945201" y="81888"/>
            <a:ext cx="6589199" cy="450376"/>
          </a:xfrm>
        </p:spPr>
        <p:txBody>
          <a:bodyPr>
            <a:normAutofit fontScale="90000"/>
          </a:bodyPr>
          <a:lstStyle/>
          <a:p>
            <a:r>
              <a:rPr lang="ro-RO" dirty="0"/>
              <a:t>Exemplu de realizare</a:t>
            </a:r>
            <a:endParaRPr lang="ru-RU" dirty="0"/>
          </a:p>
        </p:txBody>
      </p:sp>
      <p:sp>
        <p:nvSpPr>
          <p:cNvPr id="3" name="Объект 2">
            <a:extLst>
              <a:ext uri="{FF2B5EF4-FFF2-40B4-BE49-F238E27FC236}">
                <a16:creationId xmlns:a16="http://schemas.microsoft.com/office/drawing/2014/main" id="{1FED7A37-E9B9-42E3-A995-773572A5DDE5}"/>
              </a:ext>
            </a:extLst>
          </p:cNvPr>
          <p:cNvSpPr>
            <a:spLocks noGrp="1"/>
          </p:cNvSpPr>
          <p:nvPr>
            <p:ph idx="1"/>
          </p:nvPr>
        </p:nvSpPr>
        <p:spPr>
          <a:xfrm>
            <a:off x="1942415" y="750627"/>
            <a:ext cx="6591985" cy="5845791"/>
          </a:xfrm>
        </p:spPr>
        <p:txBody>
          <a:bodyPr/>
          <a:lstStyle/>
          <a:p>
            <a:r>
              <a:rPr lang="ro-RO" dirty="0"/>
              <a:t>A spune </a:t>
            </a:r>
            <a:r>
              <a:rPr lang="ro-RO" dirty="0" err="1"/>
              <a:t>Hello</a:t>
            </a:r>
            <a:r>
              <a:rPr lang="ro-RO" dirty="0"/>
              <a:t> World cu Byte </a:t>
            </a:r>
            <a:r>
              <a:rPr lang="ro-RO" dirty="0" err="1"/>
              <a:t>Buddy</a:t>
            </a:r>
            <a:r>
              <a:rPr lang="ro-RO" dirty="0"/>
              <a:t> este extrem de simplu. Orice creare a unei clase Java începe cu o instanță a </a:t>
            </a:r>
            <a:r>
              <a:rPr lang="ro-RO" dirty="0" err="1"/>
              <a:t>ByteBuddy</a:t>
            </a:r>
            <a:r>
              <a:rPr lang="ro-RO" dirty="0"/>
              <a:t> clasei, care reprezintă o configurație pentru crearea de noi tipuri:</a:t>
            </a:r>
          </a:p>
          <a:p>
            <a:pPr marL="0" indent="0" algn="l">
              <a:buNone/>
            </a:pPr>
            <a:r>
              <a:rPr lang="ro-RO" b="1" i="0" dirty="0">
                <a:solidFill>
                  <a:srgbClr val="4271AE"/>
                </a:solidFill>
                <a:effectLst/>
                <a:latin typeface="Garamond" panose="02020404030301010803" pitchFamily="18" charset="0"/>
              </a:rPr>
              <a:t>Clasa </a:t>
            </a:r>
            <a:r>
              <a:rPr lang="ro-RO" b="1" i="0" dirty="0">
                <a:solidFill>
                  <a:srgbClr val="4D4D4C"/>
                </a:solidFill>
                <a:effectLst/>
                <a:latin typeface="Garamond" panose="02020404030301010803" pitchFamily="18" charset="0"/>
              </a:rPr>
              <a:t>&lt;?&gt; </a:t>
            </a:r>
            <a:r>
              <a:rPr lang="ro-RO" b="1" i="0" dirty="0" err="1">
                <a:solidFill>
                  <a:srgbClr val="4D4D4C"/>
                </a:solidFill>
                <a:effectLst/>
                <a:latin typeface="Garamond" panose="02020404030301010803" pitchFamily="18" charset="0"/>
              </a:rPr>
              <a:t>dynamicType</a:t>
            </a:r>
            <a:r>
              <a:rPr lang="ro-RO" b="1" i="0" dirty="0">
                <a:solidFill>
                  <a:srgbClr val="4D4D4C"/>
                </a:solidFill>
                <a:effectLst/>
                <a:latin typeface="Garamond" panose="02020404030301010803" pitchFamily="18" charset="0"/>
              </a:rPr>
              <a:t> = </a:t>
            </a:r>
            <a:r>
              <a:rPr lang="ro-RO" b="1" i="0" dirty="0" err="1">
                <a:solidFill>
                  <a:srgbClr val="8959A8"/>
                </a:solidFill>
                <a:effectLst/>
                <a:latin typeface="Garamond" panose="02020404030301010803" pitchFamily="18" charset="0"/>
              </a:rPr>
              <a:t>new</a:t>
            </a:r>
            <a:r>
              <a:rPr lang="ro-RO" b="1" i="0" dirty="0">
                <a:solidFill>
                  <a:srgbClr val="8959A8"/>
                </a:solidFill>
                <a:effectLst/>
                <a:latin typeface="Garamond" panose="02020404030301010803" pitchFamily="18" charset="0"/>
              </a:rPr>
              <a:t> </a:t>
            </a:r>
            <a:r>
              <a:rPr lang="ro-RO" b="1" i="0" dirty="0" err="1">
                <a:solidFill>
                  <a:srgbClr val="4271AE"/>
                </a:solidFill>
                <a:effectLst/>
                <a:latin typeface="Garamond" panose="02020404030301010803" pitchFamily="18" charset="0"/>
              </a:rPr>
              <a:t>ByteBuddy</a:t>
            </a:r>
            <a:r>
              <a:rPr lang="ro-RO" b="1" i="0" dirty="0">
                <a:solidFill>
                  <a:srgbClr val="4271AE"/>
                </a:solidFill>
                <a:effectLst/>
                <a:latin typeface="Garamond" panose="02020404030301010803" pitchFamily="18" charset="0"/>
              </a:rPr>
              <a:t> </a:t>
            </a:r>
            <a:r>
              <a:rPr lang="ro-RO" b="1" i="0" dirty="0">
                <a:solidFill>
                  <a:srgbClr val="4D4D4C"/>
                </a:solidFill>
                <a:effectLst/>
                <a:latin typeface="Garamond" panose="02020404030301010803" pitchFamily="18" charset="0"/>
              </a:rPr>
              <a:t>() </a:t>
            </a:r>
            <a:endParaRPr lang="ro-RO" b="1" i="0" dirty="0">
              <a:solidFill>
                <a:srgbClr val="333333"/>
              </a:solidFill>
              <a:effectLst/>
              <a:latin typeface="Garamond" panose="02020404030301010803" pitchFamily="18" charset="0"/>
            </a:endParaRPr>
          </a:p>
          <a:p>
            <a:pPr marL="0" indent="0" algn="l">
              <a:buNone/>
            </a:pPr>
            <a:r>
              <a:rPr lang="ro-RO" b="1" i="0" dirty="0">
                <a:solidFill>
                  <a:srgbClr val="4D4D4C"/>
                </a:solidFill>
                <a:effectLst/>
                <a:latin typeface="Garamond" panose="02020404030301010803" pitchFamily="18" charset="0"/>
              </a:rPr>
              <a:t>.</a:t>
            </a:r>
            <a:r>
              <a:rPr lang="ro-RO" b="1" i="0" dirty="0" err="1">
                <a:solidFill>
                  <a:srgbClr val="4D4D4C"/>
                </a:solidFill>
                <a:effectLst/>
                <a:latin typeface="Garamond" panose="02020404030301010803" pitchFamily="18" charset="0"/>
              </a:rPr>
              <a:t>subclass</a:t>
            </a:r>
            <a:r>
              <a:rPr lang="ro-RO" b="1" i="0" dirty="0">
                <a:solidFill>
                  <a:srgbClr val="4D4D4C"/>
                </a:solidFill>
                <a:effectLst/>
                <a:latin typeface="Garamond" panose="02020404030301010803" pitchFamily="18" charset="0"/>
              </a:rPr>
              <a:t> ( </a:t>
            </a:r>
            <a:r>
              <a:rPr lang="ro-RO" b="1" i="0" dirty="0" err="1">
                <a:solidFill>
                  <a:srgbClr val="4271AE"/>
                </a:solidFill>
                <a:effectLst/>
                <a:latin typeface="Garamond" panose="02020404030301010803" pitchFamily="18" charset="0"/>
              </a:rPr>
              <a:t>Obiect.class</a:t>
            </a:r>
            <a:r>
              <a:rPr lang="ro-RO" b="1" i="0" dirty="0">
                <a:solidFill>
                  <a:srgbClr val="4271AE"/>
                </a:solidFill>
                <a:effectLst/>
                <a:latin typeface="Garamond" panose="02020404030301010803" pitchFamily="18" charset="0"/>
              </a:rPr>
              <a:t> </a:t>
            </a:r>
            <a:r>
              <a:rPr lang="ro-RO" b="1" i="0" dirty="0">
                <a:solidFill>
                  <a:srgbClr val="4D4D4C"/>
                </a:solidFill>
                <a:effectLst/>
                <a:latin typeface="Garamond" panose="02020404030301010803" pitchFamily="18" charset="0"/>
              </a:rPr>
              <a:t>)​​</a:t>
            </a:r>
            <a:r>
              <a:rPr lang="ro-RO" b="1" i="0" dirty="0">
                <a:solidFill>
                  <a:srgbClr val="8959A8"/>
                </a:solidFill>
                <a:effectLst/>
                <a:latin typeface="Garamond" panose="02020404030301010803" pitchFamily="18" charset="0"/>
              </a:rPr>
              <a:t>​</a:t>
            </a:r>
            <a:endParaRPr lang="ro-RO" b="1" i="0" dirty="0">
              <a:solidFill>
                <a:srgbClr val="333333"/>
              </a:solidFill>
              <a:effectLst/>
              <a:latin typeface="Garamond" panose="02020404030301010803" pitchFamily="18" charset="0"/>
            </a:endParaRPr>
          </a:p>
          <a:p>
            <a:pPr marL="0" indent="0" algn="l">
              <a:buNone/>
            </a:pPr>
            <a:r>
              <a:rPr lang="ro-RO" b="1" i="0" dirty="0">
                <a:solidFill>
                  <a:srgbClr val="4D4D4C"/>
                </a:solidFill>
                <a:effectLst/>
                <a:latin typeface="Garamond" panose="02020404030301010803" pitchFamily="18" charset="0"/>
              </a:rPr>
              <a:t>. </a:t>
            </a:r>
            <a:r>
              <a:rPr lang="ro-RO" b="1" i="0" dirty="0" err="1">
                <a:solidFill>
                  <a:srgbClr val="4D4D4C"/>
                </a:solidFill>
                <a:effectLst/>
                <a:latin typeface="Garamond" panose="02020404030301010803" pitchFamily="18" charset="0"/>
              </a:rPr>
              <a:t>method</a:t>
            </a:r>
            <a:r>
              <a:rPr lang="ro-RO" b="1" i="0" dirty="0">
                <a:solidFill>
                  <a:srgbClr val="4D4D4C"/>
                </a:solidFill>
                <a:effectLst/>
                <a:latin typeface="Garamond" panose="02020404030301010803" pitchFamily="18" charset="0"/>
              </a:rPr>
              <a:t> ( </a:t>
            </a:r>
            <a:r>
              <a:rPr lang="ro-RO" b="1" i="0" dirty="0" err="1">
                <a:solidFill>
                  <a:srgbClr val="4D4D4C"/>
                </a:solidFill>
                <a:effectLst/>
                <a:latin typeface="Garamond" panose="02020404030301010803" pitchFamily="18" charset="0"/>
              </a:rPr>
              <a:t>ElementMatchers.named</a:t>
            </a:r>
            <a:r>
              <a:rPr lang="ro-RO" b="1" i="0" dirty="0">
                <a:solidFill>
                  <a:srgbClr val="4D4D4C"/>
                </a:solidFill>
                <a:effectLst/>
                <a:latin typeface="Garamond" panose="02020404030301010803" pitchFamily="18" charset="0"/>
              </a:rPr>
              <a:t> ( </a:t>
            </a:r>
            <a:r>
              <a:rPr lang="ro-RO" b="1" i="0" dirty="0">
                <a:solidFill>
                  <a:srgbClr val="718C00"/>
                </a:solidFill>
                <a:effectLst/>
                <a:latin typeface="Garamond" panose="02020404030301010803" pitchFamily="18" charset="0"/>
              </a:rPr>
              <a:t>" </a:t>
            </a:r>
            <a:r>
              <a:rPr lang="ro-RO" b="1" i="0" dirty="0" err="1">
                <a:solidFill>
                  <a:srgbClr val="4D4D4C"/>
                </a:solidFill>
                <a:effectLst/>
                <a:latin typeface="Garamond" panose="02020404030301010803" pitchFamily="18" charset="0"/>
              </a:rPr>
              <a:t>toString</a:t>
            </a:r>
            <a:r>
              <a:rPr lang="ro-RO" b="1" i="0" dirty="0">
                <a:solidFill>
                  <a:srgbClr val="4D4D4C"/>
                </a:solidFill>
                <a:effectLst/>
                <a:latin typeface="Garamond" panose="02020404030301010803" pitchFamily="18" charset="0"/>
              </a:rPr>
              <a:t> " ) </a:t>
            </a:r>
            <a:r>
              <a:rPr lang="ro-RO" b="1" i="0" dirty="0">
                <a:solidFill>
                  <a:srgbClr val="4271AE"/>
                </a:solidFill>
                <a:effectLst/>
                <a:latin typeface="Garamond" panose="02020404030301010803" pitchFamily="18" charset="0"/>
              </a:rPr>
              <a:t>)</a:t>
            </a:r>
            <a:endParaRPr lang="ro-RO" b="1" i="0" dirty="0">
              <a:solidFill>
                <a:srgbClr val="333333"/>
              </a:solidFill>
              <a:effectLst/>
              <a:latin typeface="Garamond" panose="02020404030301010803" pitchFamily="18" charset="0"/>
            </a:endParaRPr>
          </a:p>
          <a:p>
            <a:pPr marL="0" indent="0" algn="l">
              <a:buNone/>
            </a:pPr>
            <a:r>
              <a:rPr lang="ro-RO" b="1" i="0" dirty="0">
                <a:solidFill>
                  <a:srgbClr val="4D4D4C"/>
                </a:solidFill>
                <a:effectLst/>
                <a:latin typeface="Garamond" panose="02020404030301010803" pitchFamily="18" charset="0"/>
              </a:rPr>
              <a:t>.</a:t>
            </a:r>
            <a:r>
              <a:rPr lang="ro-RO" b="1" i="0" dirty="0" err="1">
                <a:solidFill>
                  <a:srgbClr val="4D4D4C"/>
                </a:solidFill>
                <a:effectLst/>
                <a:latin typeface="Garamond" panose="02020404030301010803" pitchFamily="18" charset="0"/>
              </a:rPr>
              <a:t>intercept</a:t>
            </a:r>
            <a:r>
              <a:rPr lang="ro-RO" b="1" i="0" dirty="0">
                <a:solidFill>
                  <a:srgbClr val="4D4D4C"/>
                </a:solidFill>
                <a:effectLst/>
                <a:latin typeface="Garamond" panose="02020404030301010803" pitchFamily="18" charset="0"/>
              </a:rPr>
              <a:t> (</a:t>
            </a:r>
            <a:r>
              <a:rPr lang="ro-RO" b="1" i="0" dirty="0" err="1">
                <a:effectLst/>
                <a:latin typeface="Menlo"/>
              </a:rPr>
              <a:t>FixedValu</a:t>
            </a:r>
            <a:r>
              <a:rPr lang="ro-RO" b="1" i="0" dirty="0" err="1">
                <a:solidFill>
                  <a:schemeClr val="tx1"/>
                </a:solidFill>
                <a:effectLst/>
                <a:latin typeface="Menlo"/>
              </a:rPr>
              <a:t>e</a:t>
            </a:r>
            <a:r>
              <a:rPr lang="ro-RO" b="1" i="0" dirty="0" err="1">
                <a:solidFill>
                  <a:srgbClr val="4D4D4C"/>
                </a:solidFill>
                <a:effectLst/>
                <a:latin typeface="Garamond" panose="02020404030301010803" pitchFamily="18" charset="0"/>
              </a:rPr>
              <a:t>.value</a:t>
            </a:r>
            <a:r>
              <a:rPr lang="ro-RO" b="1" i="0" dirty="0">
                <a:solidFill>
                  <a:srgbClr val="4D4D4C"/>
                </a:solidFill>
                <a:effectLst/>
                <a:latin typeface="Garamond" panose="02020404030301010803" pitchFamily="18" charset="0"/>
              </a:rPr>
              <a:t> ( </a:t>
            </a:r>
            <a:r>
              <a:rPr lang="ro-RO" b="1" i="0" dirty="0">
                <a:solidFill>
                  <a:srgbClr val="718C00"/>
                </a:solidFill>
                <a:effectLst/>
                <a:latin typeface="Garamond" panose="02020404030301010803" pitchFamily="18" charset="0"/>
              </a:rPr>
              <a:t>"</a:t>
            </a:r>
            <a:r>
              <a:rPr lang="ro-RO" b="1" i="0" dirty="0">
                <a:solidFill>
                  <a:srgbClr val="4D4D4C"/>
                </a:solidFill>
                <a:effectLst/>
                <a:latin typeface="Garamond" panose="02020404030301010803" pitchFamily="18" charset="0"/>
              </a:rPr>
              <a:t> </a:t>
            </a:r>
            <a:r>
              <a:rPr lang="ro-RO" b="1" i="0" dirty="0" err="1">
                <a:solidFill>
                  <a:srgbClr val="4D4D4C"/>
                </a:solidFill>
                <a:effectLst/>
                <a:latin typeface="Garamond" panose="02020404030301010803" pitchFamily="18" charset="0"/>
              </a:rPr>
              <a:t>Hello</a:t>
            </a:r>
            <a:r>
              <a:rPr lang="ro-RO" b="1" dirty="0">
                <a:solidFill>
                  <a:srgbClr val="4D4D4C"/>
                </a:solidFill>
                <a:latin typeface="Garamond" panose="02020404030301010803" pitchFamily="18" charset="0"/>
              </a:rPr>
              <a:t> World</a:t>
            </a:r>
            <a:r>
              <a:rPr lang="ro-RO" b="1" i="0" dirty="0">
                <a:solidFill>
                  <a:srgbClr val="4D4D4C"/>
                </a:solidFill>
                <a:effectLst/>
                <a:latin typeface="Garamond" panose="02020404030301010803" pitchFamily="18" charset="0"/>
              </a:rPr>
              <a:t>! </a:t>
            </a:r>
            <a:r>
              <a:rPr lang="ro-RO" b="1" i="0" dirty="0">
                <a:solidFill>
                  <a:srgbClr val="4271AE"/>
                </a:solidFill>
                <a:effectLst/>
                <a:latin typeface="Garamond" panose="02020404030301010803" pitchFamily="18" charset="0"/>
              </a:rPr>
              <a:t>" </a:t>
            </a:r>
            <a:r>
              <a:rPr lang="ro-RO" b="1" i="0" dirty="0">
                <a:solidFill>
                  <a:srgbClr val="4D4D4C"/>
                </a:solidFill>
                <a:effectLst/>
                <a:latin typeface="Garamond" panose="02020404030301010803" pitchFamily="18" charset="0"/>
              </a:rPr>
              <a:t>) )</a:t>
            </a:r>
            <a:endParaRPr lang="ro-RO" b="1" i="0" dirty="0">
              <a:solidFill>
                <a:srgbClr val="333333"/>
              </a:solidFill>
              <a:effectLst/>
              <a:latin typeface="Garamond" panose="02020404030301010803" pitchFamily="18" charset="0"/>
            </a:endParaRPr>
          </a:p>
          <a:p>
            <a:pPr marL="0" indent="0" algn="l">
              <a:buNone/>
            </a:pPr>
            <a:r>
              <a:rPr lang="ro-RO" b="1" i="0" dirty="0">
                <a:solidFill>
                  <a:srgbClr val="4D4D4C"/>
                </a:solidFill>
                <a:effectLst/>
                <a:latin typeface="Garamond" panose="02020404030301010803" pitchFamily="18" charset="0"/>
              </a:rPr>
              <a:t>. face ()</a:t>
            </a:r>
            <a:endParaRPr lang="ro-RO" b="1" i="0" dirty="0">
              <a:solidFill>
                <a:srgbClr val="333333"/>
              </a:solidFill>
              <a:effectLst/>
              <a:latin typeface="Garamond" panose="02020404030301010803" pitchFamily="18" charset="0"/>
            </a:endParaRPr>
          </a:p>
          <a:p>
            <a:pPr marL="0" indent="0" algn="l">
              <a:buNone/>
            </a:pPr>
            <a:r>
              <a:rPr lang="ro-RO" b="1" i="0" dirty="0">
                <a:solidFill>
                  <a:srgbClr val="4D4D4C"/>
                </a:solidFill>
                <a:effectLst/>
                <a:latin typeface="Garamond" panose="02020404030301010803" pitchFamily="18" charset="0"/>
              </a:rPr>
              <a:t>.</a:t>
            </a:r>
            <a:r>
              <a:rPr lang="ro-RO" b="1" i="0" dirty="0" err="1">
                <a:solidFill>
                  <a:srgbClr val="4D4D4C"/>
                </a:solidFill>
                <a:effectLst/>
                <a:latin typeface="Garamond" panose="02020404030301010803" pitchFamily="18" charset="0"/>
              </a:rPr>
              <a:t>load</a:t>
            </a:r>
            <a:r>
              <a:rPr lang="ro-RO" b="1" i="0" dirty="0">
                <a:solidFill>
                  <a:srgbClr val="4D4D4C"/>
                </a:solidFill>
                <a:effectLst/>
                <a:latin typeface="Garamond" panose="02020404030301010803" pitchFamily="18" charset="0"/>
              </a:rPr>
              <a:t> ( </a:t>
            </a:r>
            <a:r>
              <a:rPr lang="ro-RO" b="1" i="0" dirty="0" err="1">
                <a:solidFill>
                  <a:srgbClr val="4D4D4C"/>
                </a:solidFill>
                <a:effectLst/>
                <a:latin typeface="Garamond" panose="02020404030301010803" pitchFamily="18" charset="0"/>
              </a:rPr>
              <a:t>getClass</a:t>
            </a:r>
            <a:r>
              <a:rPr lang="ro-RO" b="1" i="0" dirty="0">
                <a:solidFill>
                  <a:srgbClr val="4D4D4C"/>
                </a:solidFill>
                <a:effectLst/>
                <a:latin typeface="Garamond" panose="02020404030301010803" pitchFamily="18" charset="0"/>
              </a:rPr>
              <a:t> (). </a:t>
            </a:r>
            <a:r>
              <a:rPr lang="ro-RO" b="1" i="0" dirty="0" err="1">
                <a:solidFill>
                  <a:srgbClr val="4D4D4C"/>
                </a:solidFill>
                <a:effectLst/>
                <a:latin typeface="Garamond" panose="02020404030301010803" pitchFamily="18" charset="0"/>
              </a:rPr>
              <a:t>getClassLoader</a:t>
            </a:r>
            <a:r>
              <a:rPr lang="ro-RO" b="1" i="0" dirty="0">
                <a:solidFill>
                  <a:srgbClr val="4D4D4C"/>
                </a:solidFill>
                <a:effectLst/>
                <a:latin typeface="Garamond" panose="02020404030301010803" pitchFamily="18" charset="0"/>
              </a:rPr>
              <a:t> ( ))</a:t>
            </a:r>
            <a:endParaRPr lang="ro-RO" b="1" i="0" dirty="0">
              <a:solidFill>
                <a:srgbClr val="333333"/>
              </a:solidFill>
              <a:effectLst/>
              <a:latin typeface="Garamond" panose="02020404030301010803" pitchFamily="18" charset="0"/>
            </a:endParaRPr>
          </a:p>
          <a:p>
            <a:pPr marL="0" indent="0" algn="l">
              <a:buNone/>
            </a:pPr>
            <a:r>
              <a:rPr lang="ro-RO" b="1" i="0" dirty="0">
                <a:solidFill>
                  <a:srgbClr val="4D4D4C"/>
                </a:solidFill>
                <a:effectLst/>
                <a:latin typeface="Garamond" panose="02020404030301010803" pitchFamily="18" charset="0"/>
              </a:rPr>
              <a:t>.</a:t>
            </a:r>
            <a:r>
              <a:rPr lang="ro-RO" b="1" i="0" dirty="0" err="1">
                <a:solidFill>
                  <a:srgbClr val="4D4D4C"/>
                </a:solidFill>
                <a:effectLst/>
                <a:latin typeface="Garamond" panose="02020404030301010803" pitchFamily="18" charset="0"/>
              </a:rPr>
              <a:t>getLoaded</a:t>
            </a:r>
            <a:r>
              <a:rPr lang="ro-RO" b="1" i="0" dirty="0">
                <a:solidFill>
                  <a:srgbClr val="4D4D4C"/>
                </a:solidFill>
                <a:effectLst/>
                <a:latin typeface="Garamond" panose="02020404030301010803" pitchFamily="18" charset="0"/>
              </a:rPr>
              <a:t> () ;</a:t>
            </a:r>
            <a:endParaRPr lang="ro-RO" b="1" i="0" dirty="0">
              <a:solidFill>
                <a:srgbClr val="333333"/>
              </a:solidFill>
              <a:effectLst/>
              <a:latin typeface="Garamond" panose="02020404030301010803" pitchFamily="18" charset="0"/>
            </a:endParaRPr>
          </a:p>
          <a:p>
            <a:pPr marL="0" indent="0" algn="l">
              <a:buNone/>
            </a:pPr>
            <a:r>
              <a:rPr lang="ro-RO" b="1" i="0" dirty="0" err="1">
                <a:solidFill>
                  <a:srgbClr val="4D4D4C"/>
                </a:solidFill>
                <a:effectLst/>
                <a:latin typeface="Garamond" panose="02020404030301010803" pitchFamily="18" charset="0"/>
              </a:rPr>
              <a:t>assertThat</a:t>
            </a:r>
            <a:r>
              <a:rPr lang="ro-RO" b="1" i="0" dirty="0">
                <a:solidFill>
                  <a:srgbClr val="4D4D4C"/>
                </a:solidFill>
                <a:effectLst/>
                <a:latin typeface="Garamond" panose="02020404030301010803" pitchFamily="18" charset="0"/>
              </a:rPr>
              <a:t> ( </a:t>
            </a:r>
            <a:r>
              <a:rPr lang="ro-RO" b="1" i="0" dirty="0" err="1">
                <a:solidFill>
                  <a:srgbClr val="4D4D4C"/>
                </a:solidFill>
                <a:effectLst/>
                <a:latin typeface="Garamond" panose="02020404030301010803" pitchFamily="18" charset="0"/>
              </a:rPr>
              <a:t>dynamicType.newInstance</a:t>
            </a:r>
            <a:r>
              <a:rPr lang="ro-RO" b="1" i="0" dirty="0">
                <a:solidFill>
                  <a:srgbClr val="4D4D4C"/>
                </a:solidFill>
                <a:effectLst/>
                <a:latin typeface="Garamond" panose="02020404030301010803" pitchFamily="18" charset="0"/>
              </a:rPr>
              <a:t> (). </a:t>
            </a:r>
            <a:r>
              <a:rPr lang="ro-RO" b="1" i="0" dirty="0" err="1">
                <a:solidFill>
                  <a:srgbClr val="4D4D4C"/>
                </a:solidFill>
                <a:effectLst/>
                <a:latin typeface="Garamond" panose="02020404030301010803" pitchFamily="18" charset="0"/>
              </a:rPr>
              <a:t>toString</a:t>
            </a:r>
            <a:r>
              <a:rPr lang="ro-RO" b="1" i="0" dirty="0">
                <a:solidFill>
                  <a:srgbClr val="4D4D4C"/>
                </a:solidFill>
                <a:effectLst/>
                <a:latin typeface="Garamond" panose="02020404030301010803" pitchFamily="18" charset="0"/>
              </a:rPr>
              <a:t> ( ), </a:t>
            </a:r>
            <a:r>
              <a:rPr lang="ro-RO" b="1" i="0" dirty="0" err="1">
                <a:solidFill>
                  <a:srgbClr val="8959A8"/>
                </a:solidFill>
                <a:effectLst/>
                <a:latin typeface="Garamond" panose="02020404030301010803" pitchFamily="18" charset="0"/>
              </a:rPr>
              <a:t>is</a:t>
            </a:r>
            <a:r>
              <a:rPr lang="ro-RO" b="1" i="0" dirty="0">
                <a:solidFill>
                  <a:srgbClr val="8959A8"/>
                </a:solidFill>
                <a:effectLst/>
                <a:latin typeface="Garamond" panose="02020404030301010803" pitchFamily="18" charset="0"/>
              </a:rPr>
              <a:t> </a:t>
            </a:r>
            <a:r>
              <a:rPr lang="ro-RO" b="1" i="0" dirty="0">
                <a:solidFill>
                  <a:srgbClr val="4D4D4C"/>
                </a:solidFill>
                <a:effectLst/>
                <a:latin typeface="Garamond" panose="02020404030301010803" pitchFamily="18" charset="0"/>
              </a:rPr>
              <a:t>( „</a:t>
            </a:r>
            <a:r>
              <a:rPr lang="ro-RO" b="1" i="0" dirty="0" err="1">
                <a:solidFill>
                  <a:srgbClr val="4D4D4C"/>
                </a:solidFill>
                <a:effectLst/>
                <a:latin typeface="Garamond" panose="02020404030301010803" pitchFamily="18" charset="0"/>
              </a:rPr>
              <a:t>Hello</a:t>
            </a:r>
            <a:r>
              <a:rPr lang="ro-RO" b="1" dirty="0">
                <a:solidFill>
                  <a:srgbClr val="4D4D4C"/>
                </a:solidFill>
                <a:latin typeface="Garamond" panose="02020404030301010803" pitchFamily="18" charset="0"/>
              </a:rPr>
              <a:t> World</a:t>
            </a:r>
            <a:r>
              <a:rPr lang="ro-RO" b="1" i="0" dirty="0">
                <a:solidFill>
                  <a:srgbClr val="4D4D4C"/>
                </a:solidFill>
                <a:effectLst/>
                <a:latin typeface="Garamond" panose="02020404030301010803" pitchFamily="18" charset="0"/>
              </a:rPr>
              <a:t> </a:t>
            </a:r>
            <a:r>
              <a:rPr lang="ro-RO" b="1" i="0" dirty="0">
                <a:solidFill>
                  <a:srgbClr val="718C00"/>
                </a:solidFill>
                <a:effectLst/>
                <a:latin typeface="Garamond" panose="02020404030301010803" pitchFamily="18" charset="0"/>
              </a:rPr>
              <a:t>!" </a:t>
            </a:r>
            <a:r>
              <a:rPr lang="ro-RO" b="1" i="0" dirty="0">
                <a:solidFill>
                  <a:srgbClr val="4D4D4C"/>
                </a:solidFill>
                <a:effectLst/>
                <a:latin typeface="Garamond" panose="02020404030301010803" pitchFamily="18" charset="0"/>
              </a:rPr>
              <a:t>)); </a:t>
            </a:r>
            <a:endParaRPr lang="ro-RO" b="1" i="0" dirty="0">
              <a:solidFill>
                <a:srgbClr val="333333"/>
              </a:solidFill>
              <a:effectLst/>
              <a:latin typeface="Garamond" panose="02020404030301010803" pitchFamily="18" charset="0"/>
            </a:endParaRPr>
          </a:p>
          <a:p>
            <a:endParaRPr lang="ru-RU" dirty="0"/>
          </a:p>
        </p:txBody>
      </p:sp>
    </p:spTree>
    <p:extLst>
      <p:ext uri="{BB962C8B-B14F-4D97-AF65-F5344CB8AC3E}">
        <p14:creationId xmlns:p14="http://schemas.microsoft.com/office/powerpoint/2010/main" val="6996726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10AEED9-D5B6-470E-8D1C-A4E814EB1F55}"/>
              </a:ext>
            </a:extLst>
          </p:cNvPr>
          <p:cNvSpPr>
            <a:spLocks noGrp="1"/>
          </p:cNvSpPr>
          <p:nvPr>
            <p:ph type="title"/>
          </p:nvPr>
        </p:nvSpPr>
        <p:spPr>
          <a:xfrm>
            <a:off x="1945201" y="0"/>
            <a:ext cx="6589199" cy="409433"/>
          </a:xfrm>
        </p:spPr>
        <p:txBody>
          <a:bodyPr>
            <a:normAutofit fontScale="90000"/>
          </a:bodyPr>
          <a:lstStyle/>
          <a:p>
            <a:r>
              <a:rPr lang="ru-RU" sz="1800" b="1" dirty="0" err="1">
                <a:effectLst/>
                <a:latin typeface="Times New Roman" panose="02020603050405020304" pitchFamily="18" charset="0"/>
                <a:ea typeface="Times New Roman" panose="02020603050405020304" pitchFamily="18" charset="0"/>
                <a:cs typeface="Times New Roman" panose="02020603050405020304" pitchFamily="18" charset="0"/>
              </a:rPr>
              <a:t>Exemplu</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err="1">
                <a:effectLst/>
                <a:latin typeface="Times New Roman" panose="02020603050405020304" pitchFamily="18" charset="0"/>
                <a:ea typeface="Times New Roman" panose="02020603050405020304" pitchFamily="18" charset="0"/>
                <a:cs typeface="Times New Roman" panose="02020603050405020304" pitchFamily="18" charset="0"/>
              </a:rPr>
              <a:t>simplu</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err="1">
                <a:effectLst/>
                <a:latin typeface="Times New Roman" panose="02020603050405020304" pitchFamily="18" charset="0"/>
                <a:ea typeface="Times New Roman" panose="02020603050405020304" pitchFamily="18" charset="0"/>
                <a:cs typeface="Times New Roman" panose="02020603050405020304" pitchFamily="18" charset="0"/>
              </a:rPr>
              <a:t>cu</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err="1">
                <a:effectLst/>
                <a:latin typeface="Times New Roman" panose="02020603050405020304" pitchFamily="18" charset="0"/>
                <a:ea typeface="Times New Roman" panose="02020603050405020304" pitchFamily="18" charset="0"/>
                <a:cs typeface="Times New Roman" panose="02020603050405020304" pitchFamily="18" charset="0"/>
              </a:rPr>
              <a:t>ByteBuddy</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a:t>
            </a:r>
            <a:br>
              <a:rPr lang="ru-RU" sz="1800" dirty="0">
                <a:effectLst/>
                <a:latin typeface="Calibri" panose="020F0502020204030204" pitchFamily="34" charset="0"/>
                <a:ea typeface="Calibri" panose="020F0502020204030204" pitchFamily="34" charset="0"/>
                <a:cs typeface="Times New Roman" panose="02020603050405020304" pitchFamily="18" charset="0"/>
              </a:rPr>
            </a:br>
            <a:endParaRPr lang="ru-RU" dirty="0"/>
          </a:p>
        </p:txBody>
      </p:sp>
      <p:sp>
        <p:nvSpPr>
          <p:cNvPr id="3" name="Объект 2">
            <a:extLst>
              <a:ext uri="{FF2B5EF4-FFF2-40B4-BE49-F238E27FC236}">
                <a16:creationId xmlns:a16="http://schemas.microsoft.com/office/drawing/2014/main" id="{B008E2CD-9F33-4D50-A14A-ADD781A2E929}"/>
              </a:ext>
            </a:extLst>
          </p:cNvPr>
          <p:cNvSpPr>
            <a:spLocks noGrp="1"/>
          </p:cNvSpPr>
          <p:nvPr>
            <p:ph idx="1"/>
          </p:nvPr>
        </p:nvSpPr>
        <p:spPr>
          <a:xfrm>
            <a:off x="1314735" y="445827"/>
            <a:ext cx="7674590" cy="6259773"/>
          </a:xfrm>
        </p:spPr>
        <p:txBody>
          <a:bodyPr>
            <a:normAutofit fontScale="85000" lnSpcReduction="20000"/>
          </a:bodyPr>
          <a:lstStyle/>
          <a:p>
            <a:r>
              <a:rPr lang="ro-RO" dirty="0">
                <a:latin typeface="Times New Roman" panose="02020603050405020304" pitchFamily="18" charset="0"/>
                <a:cs typeface="Times New Roman" panose="02020603050405020304" pitchFamily="18" charset="0"/>
              </a:rPr>
              <a:t>// Importăm clasa principală </a:t>
            </a:r>
            <a:r>
              <a:rPr lang="ro-RO" dirty="0" err="1">
                <a:latin typeface="Times New Roman" panose="02020603050405020304" pitchFamily="18" charset="0"/>
                <a:cs typeface="Times New Roman" panose="02020603050405020304" pitchFamily="18" charset="0"/>
              </a:rPr>
              <a:t>ByteBuddy</a:t>
            </a:r>
            <a:r>
              <a:rPr lang="ro-RO" dirty="0">
                <a:latin typeface="Times New Roman" panose="02020603050405020304" pitchFamily="18" charset="0"/>
                <a:cs typeface="Times New Roman" panose="02020603050405020304" pitchFamily="18" charset="0"/>
              </a:rPr>
              <a:t>, care permite definirea și generarea de clase la </a:t>
            </a:r>
            <a:r>
              <a:rPr lang="ro-RO" dirty="0" err="1">
                <a:latin typeface="Times New Roman" panose="02020603050405020304" pitchFamily="18" charset="0"/>
                <a:cs typeface="Times New Roman" panose="02020603050405020304" pitchFamily="18" charset="0"/>
              </a:rPr>
              <a:t>runtime</a:t>
            </a:r>
            <a:r>
              <a:rPr lang="ro-RO" dirty="0">
                <a:latin typeface="Times New Roman" panose="02020603050405020304" pitchFamily="18" charset="0"/>
                <a:cs typeface="Times New Roman" panose="02020603050405020304" pitchFamily="18" charset="0"/>
              </a:rPr>
              <a:t>.</a:t>
            </a:r>
          </a:p>
          <a:p>
            <a:r>
              <a:rPr lang="ro-RO" b="1" dirty="0"/>
              <a:t>import </a:t>
            </a:r>
            <a:r>
              <a:rPr lang="ro-RO" b="1" dirty="0" err="1"/>
              <a:t>net.bytebuddy.ByteBuddy</a:t>
            </a:r>
            <a:r>
              <a:rPr lang="ro-RO" b="1" dirty="0"/>
              <a:t>;</a:t>
            </a:r>
          </a:p>
          <a:p>
            <a:r>
              <a:rPr lang="ro-RO" dirty="0">
                <a:latin typeface="Times New Roman" panose="02020603050405020304" pitchFamily="18" charset="0"/>
                <a:cs typeface="Times New Roman" panose="02020603050405020304" pitchFamily="18" charset="0"/>
              </a:rPr>
              <a:t>// Permite încărcarea clasei generate în JVM, astfel încât să o putem folosi imediat.</a:t>
            </a:r>
          </a:p>
          <a:p>
            <a:r>
              <a:rPr lang="ro-RO" b="1" dirty="0"/>
              <a:t>import </a:t>
            </a:r>
            <a:r>
              <a:rPr lang="ro-RO" b="1" dirty="0" err="1"/>
              <a:t>net.bytebuddy.dynamic.loading.ClassLoadingStrategy</a:t>
            </a:r>
            <a:r>
              <a:rPr lang="ro-RO" b="1" dirty="0"/>
              <a:t>;</a:t>
            </a:r>
          </a:p>
          <a:p>
            <a:r>
              <a:rPr lang="ro-RO" dirty="0">
                <a:latin typeface="Times New Roman" panose="02020603050405020304" pitchFamily="18" charset="0"/>
                <a:cs typeface="Times New Roman" panose="02020603050405020304" pitchFamily="18" charset="0"/>
              </a:rPr>
              <a:t>// Import static pentru a folosi </a:t>
            </a:r>
            <a:r>
              <a:rPr lang="ro-RO" dirty="0" err="1">
                <a:latin typeface="Times New Roman" panose="02020603050405020304" pitchFamily="18" charset="0"/>
                <a:cs typeface="Times New Roman" panose="02020603050405020304" pitchFamily="18" charset="0"/>
              </a:rPr>
              <a:t>matcher</a:t>
            </a:r>
            <a:r>
              <a:rPr lang="ro-RO" dirty="0">
                <a:latin typeface="Times New Roman" panose="02020603050405020304" pitchFamily="18" charset="0"/>
                <a:cs typeface="Times New Roman" panose="02020603050405020304" pitchFamily="18" charset="0"/>
              </a:rPr>
              <a:t>-ele de tipuri și metode (nu e folosit explicit aici, dar e comun).</a:t>
            </a:r>
          </a:p>
          <a:p>
            <a:r>
              <a:rPr lang="ro-RO" b="1" dirty="0"/>
              <a:t>import static </a:t>
            </a:r>
            <a:r>
              <a:rPr lang="ro-RO" b="1" dirty="0" err="1"/>
              <a:t>net.bytebuddy.matcher.ElementMatchers</a:t>
            </a:r>
            <a:r>
              <a:rPr lang="ro-RO" b="1" dirty="0"/>
              <a:t>.*;</a:t>
            </a:r>
            <a:endParaRPr lang="ro-RO" dirty="0"/>
          </a:p>
          <a:p>
            <a:r>
              <a:rPr lang="ro-RO" b="1" dirty="0"/>
              <a:t>public </a:t>
            </a:r>
            <a:r>
              <a:rPr lang="ro-RO" b="1" dirty="0" err="1"/>
              <a:t>class</a:t>
            </a:r>
            <a:r>
              <a:rPr lang="ro-RO" b="1" dirty="0"/>
              <a:t> </a:t>
            </a:r>
            <a:r>
              <a:rPr lang="ro-RO" b="1" dirty="0" err="1"/>
              <a:t>DynamicClassExample</a:t>
            </a:r>
            <a:r>
              <a:rPr lang="ro-RO" b="1" dirty="0"/>
              <a:t> {</a:t>
            </a:r>
          </a:p>
          <a:p>
            <a:r>
              <a:rPr lang="ro-RO" b="1" dirty="0"/>
              <a:t>    public static </a:t>
            </a:r>
            <a:r>
              <a:rPr lang="ro-RO" b="1" dirty="0" err="1"/>
              <a:t>void</a:t>
            </a:r>
            <a:r>
              <a:rPr lang="ro-RO" b="1" dirty="0"/>
              <a:t> </a:t>
            </a:r>
            <a:r>
              <a:rPr lang="ro-RO" b="1" dirty="0" err="1"/>
              <a:t>main</a:t>
            </a:r>
            <a:r>
              <a:rPr lang="ro-RO" b="1" dirty="0"/>
              <a:t>(</a:t>
            </a:r>
            <a:r>
              <a:rPr lang="ro-RO" b="1" dirty="0" err="1"/>
              <a:t>String</a:t>
            </a:r>
            <a:r>
              <a:rPr lang="ro-RO" b="1" dirty="0"/>
              <a:t>[] </a:t>
            </a:r>
            <a:r>
              <a:rPr lang="ro-RO" b="1" dirty="0" err="1"/>
              <a:t>args</a:t>
            </a:r>
            <a:r>
              <a:rPr lang="ro-RO" b="1" dirty="0"/>
              <a:t>) </a:t>
            </a:r>
            <a:r>
              <a:rPr lang="ro-RO" b="1" dirty="0" err="1"/>
              <a:t>throws</a:t>
            </a:r>
            <a:r>
              <a:rPr lang="ro-RO" b="1" dirty="0"/>
              <a:t> </a:t>
            </a:r>
            <a:r>
              <a:rPr lang="ro-RO" b="1" dirty="0" err="1"/>
              <a:t>Exception</a:t>
            </a:r>
            <a:r>
              <a:rPr lang="ro-RO" b="1" dirty="0"/>
              <a:t> {</a:t>
            </a:r>
            <a:endParaRPr lang="ro-RO" dirty="0"/>
          </a:p>
          <a:p>
            <a:r>
              <a:rPr lang="ro-RO" dirty="0">
                <a:latin typeface="Times New Roman" panose="02020603050405020304" pitchFamily="18" charset="0"/>
                <a:cs typeface="Times New Roman" panose="02020603050405020304" pitchFamily="18" charset="0"/>
              </a:rPr>
              <a:t>        // 1️⃣ Creăm un nou obiect </a:t>
            </a:r>
            <a:r>
              <a:rPr lang="ro-RO" dirty="0" err="1">
                <a:latin typeface="Times New Roman" panose="02020603050405020304" pitchFamily="18" charset="0"/>
                <a:cs typeface="Times New Roman" panose="02020603050405020304" pitchFamily="18" charset="0"/>
              </a:rPr>
              <a:t>ByteBuddy</a:t>
            </a:r>
            <a:r>
              <a:rPr lang="ro-RO" dirty="0">
                <a:latin typeface="Times New Roman" panose="02020603050405020304" pitchFamily="18" charset="0"/>
                <a:cs typeface="Times New Roman" panose="02020603050405020304" pitchFamily="18" charset="0"/>
              </a:rPr>
              <a:t> care va construi o clasă dinamică.</a:t>
            </a:r>
          </a:p>
          <a:p>
            <a:r>
              <a:rPr lang="ro-RO" dirty="0">
                <a:latin typeface="+mj-lt"/>
                <a:cs typeface="Times New Roman" panose="02020603050405020304" pitchFamily="18" charset="0"/>
              </a:rPr>
              <a:t>        </a:t>
            </a:r>
            <a:r>
              <a:rPr lang="ro-RO" b="1" dirty="0" err="1">
                <a:latin typeface="+mj-lt"/>
                <a:cs typeface="Times New Roman" panose="02020603050405020304" pitchFamily="18" charset="0"/>
              </a:rPr>
              <a:t>Class</a:t>
            </a:r>
            <a:r>
              <a:rPr lang="ro-RO" b="1" dirty="0">
                <a:latin typeface="+mj-lt"/>
                <a:cs typeface="Times New Roman" panose="02020603050405020304" pitchFamily="18" charset="0"/>
              </a:rPr>
              <a:t>&lt;?&gt; </a:t>
            </a:r>
            <a:r>
              <a:rPr lang="ro-RO" b="1" dirty="0" err="1">
                <a:latin typeface="+mj-lt"/>
                <a:cs typeface="Times New Roman" panose="02020603050405020304" pitchFamily="18" charset="0"/>
              </a:rPr>
              <a:t>dynamicType</a:t>
            </a:r>
            <a:r>
              <a:rPr lang="ro-RO" b="1" dirty="0">
                <a:latin typeface="+mj-lt"/>
                <a:cs typeface="Times New Roman" panose="02020603050405020304" pitchFamily="18" charset="0"/>
              </a:rPr>
              <a:t> = </a:t>
            </a:r>
            <a:r>
              <a:rPr lang="ro-RO" b="1" dirty="0" err="1">
                <a:latin typeface="+mj-lt"/>
                <a:cs typeface="Times New Roman" panose="02020603050405020304" pitchFamily="18" charset="0"/>
              </a:rPr>
              <a:t>new</a:t>
            </a:r>
            <a:r>
              <a:rPr lang="ro-RO" b="1" dirty="0">
                <a:latin typeface="+mj-lt"/>
                <a:cs typeface="Times New Roman" panose="02020603050405020304" pitchFamily="18" charset="0"/>
              </a:rPr>
              <a:t> </a:t>
            </a:r>
            <a:r>
              <a:rPr lang="ro-RO" b="1" dirty="0" err="1">
                <a:latin typeface="+mj-lt"/>
                <a:cs typeface="Times New Roman" panose="02020603050405020304" pitchFamily="18" charset="0"/>
              </a:rPr>
              <a:t>ByteBuddy</a:t>
            </a:r>
            <a:r>
              <a:rPr lang="ro-RO" b="1" dirty="0">
                <a:latin typeface="+mj-lt"/>
                <a:cs typeface="Times New Roman" panose="02020603050405020304" pitchFamily="18" charset="0"/>
              </a:rPr>
              <a:t>()</a:t>
            </a:r>
          </a:p>
          <a:p>
            <a:endParaRPr lang="ro-RO" dirty="0">
              <a:latin typeface="Times New Roman" panose="02020603050405020304" pitchFamily="18" charset="0"/>
              <a:cs typeface="Times New Roman" panose="02020603050405020304" pitchFamily="18" charset="0"/>
            </a:endParaRPr>
          </a:p>
          <a:p>
            <a:r>
              <a:rPr lang="ro-RO" dirty="0">
                <a:latin typeface="Times New Roman" panose="02020603050405020304" pitchFamily="18" charset="0"/>
                <a:cs typeface="Times New Roman" panose="02020603050405020304" pitchFamily="18" charset="0"/>
              </a:rPr>
              <a:t>            // 2️⃣ Indică faptul că noua clasă va moșteni din </a:t>
            </a:r>
            <a:r>
              <a:rPr lang="ro-RO" dirty="0" err="1">
                <a:latin typeface="Times New Roman" panose="02020603050405020304" pitchFamily="18" charset="0"/>
                <a:cs typeface="Times New Roman" panose="02020603050405020304" pitchFamily="18" charset="0"/>
              </a:rPr>
              <a:t>Object</a:t>
            </a:r>
            <a:r>
              <a:rPr lang="ro-RO" dirty="0">
                <a:latin typeface="Times New Roman" panose="02020603050405020304" pitchFamily="18" charset="0"/>
                <a:cs typeface="Times New Roman" panose="02020603050405020304" pitchFamily="18" charset="0"/>
              </a:rPr>
              <a:t>.</a:t>
            </a:r>
          </a:p>
          <a:p>
            <a:r>
              <a:rPr lang="ro-RO" b="1" dirty="0"/>
              <a:t>            .</a:t>
            </a:r>
            <a:r>
              <a:rPr lang="ro-RO" b="1" dirty="0" err="1"/>
              <a:t>subclass</a:t>
            </a:r>
            <a:r>
              <a:rPr lang="ro-RO" b="1" dirty="0"/>
              <a:t>(</a:t>
            </a:r>
            <a:r>
              <a:rPr lang="ro-RO" b="1" dirty="0" err="1"/>
              <a:t>Object.class</a:t>
            </a:r>
            <a:r>
              <a:rPr lang="ro-RO" b="1" dirty="0"/>
              <a:t>)</a:t>
            </a:r>
          </a:p>
          <a:p>
            <a:endParaRPr lang="ro-RO" b="1" dirty="0"/>
          </a:p>
          <a:p>
            <a:r>
              <a:rPr lang="ro-RO" dirty="0"/>
              <a:t>            </a:t>
            </a:r>
            <a:r>
              <a:rPr lang="ro-RO" dirty="0">
                <a:latin typeface="Times New Roman" panose="02020603050405020304" pitchFamily="18" charset="0"/>
                <a:cs typeface="Times New Roman" panose="02020603050405020304" pitchFamily="18" charset="0"/>
              </a:rPr>
              <a:t>// 3️⃣ Specifică numele complet al noii clase generate.</a:t>
            </a:r>
          </a:p>
          <a:p>
            <a:r>
              <a:rPr lang="ro-RO" b="1" dirty="0"/>
              <a:t>            .</a:t>
            </a:r>
            <a:r>
              <a:rPr lang="ro-RO" b="1" dirty="0" err="1"/>
              <a:t>name</a:t>
            </a:r>
            <a:r>
              <a:rPr lang="ro-RO" b="1" dirty="0"/>
              <a:t>("</a:t>
            </a:r>
            <a:r>
              <a:rPr lang="ro-RO" b="1" dirty="0" err="1"/>
              <a:t>MyGeneratedClass</a:t>
            </a:r>
            <a:r>
              <a:rPr lang="ro-RO" b="1" dirty="0"/>
              <a:t>")</a:t>
            </a:r>
          </a:p>
          <a:p>
            <a:endParaRPr lang="ro-RO" dirty="0"/>
          </a:p>
          <a:p>
            <a:r>
              <a:rPr lang="ro-RO" dirty="0">
                <a:latin typeface="Times New Roman" panose="02020603050405020304" pitchFamily="18" charset="0"/>
                <a:cs typeface="Times New Roman" panose="02020603050405020304" pitchFamily="18" charset="0"/>
              </a:rPr>
              <a:t>            // 4️⃣ Definește o nouă metodă publică numită "</a:t>
            </a:r>
            <a:r>
              <a:rPr lang="ro-RO" dirty="0" err="1">
                <a:latin typeface="Times New Roman" panose="02020603050405020304" pitchFamily="18" charset="0"/>
                <a:cs typeface="Times New Roman" panose="02020603050405020304" pitchFamily="18" charset="0"/>
              </a:rPr>
              <a:t>hello</a:t>
            </a:r>
            <a:r>
              <a:rPr lang="ro-RO" dirty="0">
                <a:latin typeface="Times New Roman" panose="02020603050405020304" pitchFamily="18" charset="0"/>
                <a:cs typeface="Times New Roman" panose="02020603050405020304" pitchFamily="18" charset="0"/>
              </a:rPr>
              <a:t>" care returnează un </a:t>
            </a:r>
            <a:r>
              <a:rPr lang="ro-RO" dirty="0" err="1">
                <a:latin typeface="Times New Roman" panose="02020603050405020304" pitchFamily="18" charset="0"/>
                <a:cs typeface="Times New Roman" panose="02020603050405020304" pitchFamily="18" charset="0"/>
              </a:rPr>
              <a:t>String</a:t>
            </a:r>
            <a:r>
              <a:rPr lang="ro-RO" dirty="0">
                <a:latin typeface="Times New Roman" panose="02020603050405020304" pitchFamily="18" charset="0"/>
                <a:cs typeface="Times New Roman" panose="02020603050405020304" pitchFamily="18" charset="0"/>
              </a:rPr>
              <a:t>.</a:t>
            </a:r>
          </a:p>
          <a:p>
            <a:r>
              <a:rPr lang="ro-RO" b="1" dirty="0"/>
              <a:t>            .</a:t>
            </a:r>
            <a:r>
              <a:rPr lang="ro-RO" b="1" dirty="0" err="1"/>
              <a:t>defineMethod</a:t>
            </a:r>
            <a:r>
              <a:rPr lang="ro-RO" b="1" dirty="0"/>
              <a:t>("</a:t>
            </a:r>
            <a:r>
              <a:rPr lang="ro-RO" b="1" dirty="0" err="1"/>
              <a:t>hello</a:t>
            </a:r>
            <a:r>
              <a:rPr lang="ro-RO" b="1" dirty="0"/>
              <a:t>", </a:t>
            </a:r>
            <a:r>
              <a:rPr lang="ro-RO" b="1" dirty="0" err="1"/>
              <a:t>String.class</a:t>
            </a:r>
            <a:r>
              <a:rPr lang="ro-RO" b="1" dirty="0"/>
              <a:t>, </a:t>
            </a:r>
            <a:r>
              <a:rPr lang="ro-RO" b="1" dirty="0" err="1"/>
              <a:t>java.lang.reflect.Modifier.PUBLIC</a:t>
            </a:r>
            <a:r>
              <a:rPr lang="ro-RO" b="1" dirty="0"/>
              <a:t>)</a:t>
            </a:r>
          </a:p>
          <a:p>
            <a:endParaRPr lang="ro-RO" dirty="0"/>
          </a:p>
          <a:p>
            <a:endParaRPr lang="ru-RU" dirty="0"/>
          </a:p>
        </p:txBody>
      </p:sp>
    </p:spTree>
    <p:extLst>
      <p:ext uri="{BB962C8B-B14F-4D97-AF65-F5344CB8AC3E}">
        <p14:creationId xmlns:p14="http://schemas.microsoft.com/office/powerpoint/2010/main" val="23335870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47CB395-E976-400F-B504-866FE2399995}"/>
              </a:ext>
            </a:extLst>
          </p:cNvPr>
          <p:cNvSpPr>
            <a:spLocks noGrp="1"/>
          </p:cNvSpPr>
          <p:nvPr>
            <p:ph type="title"/>
          </p:nvPr>
        </p:nvSpPr>
        <p:spPr>
          <a:xfrm>
            <a:off x="1945201" y="0"/>
            <a:ext cx="6589199" cy="404884"/>
          </a:xfrm>
        </p:spPr>
        <p:txBody>
          <a:bodyPr>
            <a:noAutofit/>
          </a:bodyPr>
          <a:lstStyle/>
          <a:p>
            <a:r>
              <a:rPr lang="ro-RO" sz="2400" dirty="0"/>
              <a:t>continuare</a:t>
            </a:r>
            <a:endParaRPr lang="ru-RU" sz="2400" dirty="0"/>
          </a:p>
        </p:txBody>
      </p:sp>
      <p:sp>
        <p:nvSpPr>
          <p:cNvPr id="3" name="Объект 2">
            <a:extLst>
              <a:ext uri="{FF2B5EF4-FFF2-40B4-BE49-F238E27FC236}">
                <a16:creationId xmlns:a16="http://schemas.microsoft.com/office/drawing/2014/main" id="{DC05C32D-2FBF-423E-9DC3-32991CA55E03}"/>
              </a:ext>
            </a:extLst>
          </p:cNvPr>
          <p:cNvSpPr>
            <a:spLocks noGrp="1"/>
          </p:cNvSpPr>
          <p:nvPr>
            <p:ph idx="1"/>
          </p:nvPr>
        </p:nvSpPr>
        <p:spPr>
          <a:xfrm>
            <a:off x="1310185" y="527712"/>
            <a:ext cx="7692788" cy="6330287"/>
          </a:xfrm>
        </p:spPr>
        <p:txBody>
          <a:bodyPr>
            <a:noAutofit/>
          </a:bodyPr>
          <a:lstStyle/>
          <a:p>
            <a:r>
              <a:rPr lang="ro-RO" sz="1600" dirty="0"/>
              <a:t> </a:t>
            </a:r>
            <a:r>
              <a:rPr lang="ro-RO" sz="1600" dirty="0">
                <a:latin typeface="Times New Roman" panose="02020603050405020304" pitchFamily="18" charset="0"/>
                <a:cs typeface="Times New Roman" panose="02020603050405020304" pitchFamily="18" charset="0"/>
              </a:rPr>
              <a:t>// 5️⃣ Interceptează apelurile metodei „</a:t>
            </a:r>
            <a:r>
              <a:rPr lang="ro-RO" sz="1600" dirty="0" err="1">
                <a:latin typeface="Times New Roman" panose="02020603050405020304" pitchFamily="18" charset="0"/>
                <a:cs typeface="Times New Roman" panose="02020603050405020304" pitchFamily="18" charset="0"/>
              </a:rPr>
              <a:t>hello</a:t>
            </a:r>
            <a:r>
              <a:rPr lang="ro-RO" sz="1600" dirty="0">
                <a:latin typeface="Times New Roman" panose="02020603050405020304" pitchFamily="18" charset="0"/>
                <a:cs typeface="Times New Roman" panose="02020603050405020304" pitchFamily="18" charset="0"/>
              </a:rPr>
              <a:t>” și forțează un răspuns constant:</a:t>
            </a:r>
          </a:p>
          <a:p>
            <a:pPr marL="0" indent="0">
              <a:buNone/>
            </a:pPr>
            <a:r>
              <a:rPr lang="ro-RO" sz="1600" dirty="0">
                <a:latin typeface="Times New Roman" panose="02020603050405020304" pitchFamily="18" charset="0"/>
                <a:cs typeface="Times New Roman" panose="02020603050405020304" pitchFamily="18" charset="0"/>
              </a:rPr>
              <a:t>        //    ori de câte ori metoda e apelată, va returna "Salut dinamic!"</a:t>
            </a:r>
          </a:p>
          <a:p>
            <a:pPr marL="0" indent="0">
              <a:buNone/>
            </a:pPr>
            <a:r>
              <a:rPr lang="ro-RO" sz="1600" b="1" dirty="0"/>
              <a:t> .</a:t>
            </a:r>
            <a:r>
              <a:rPr lang="ro-RO" sz="1600" b="1" dirty="0" err="1"/>
              <a:t>intercept</a:t>
            </a:r>
            <a:r>
              <a:rPr lang="ro-RO" sz="1600" b="1" dirty="0"/>
              <a:t>(</a:t>
            </a:r>
            <a:r>
              <a:rPr lang="ro-RO" sz="1600" b="1" dirty="0" err="1"/>
              <a:t>net.bytebuddy.implementation.FixedValue.value</a:t>
            </a:r>
            <a:r>
              <a:rPr lang="ro-RO" sz="1600" b="1" dirty="0"/>
              <a:t>("Salut dinamic!"))</a:t>
            </a:r>
          </a:p>
          <a:p>
            <a:r>
              <a:rPr lang="ro-RO" sz="1600" dirty="0"/>
              <a:t>   </a:t>
            </a:r>
            <a:r>
              <a:rPr lang="ro-RO" sz="1600" dirty="0">
                <a:latin typeface="Times New Roman" panose="02020603050405020304" pitchFamily="18" charset="0"/>
                <a:cs typeface="Times New Roman" panose="02020603050405020304" pitchFamily="18" charset="0"/>
              </a:rPr>
              <a:t>// 6️⃣ Finalizează generarea clasei și o încarcă în memoria JVM. Folosește strategia //de încărcare "INJECTION", adică injectează direct clasa în </a:t>
            </a:r>
            <a:r>
              <a:rPr lang="ro-RO" sz="1600" dirty="0" err="1">
                <a:latin typeface="Times New Roman" panose="02020603050405020304" pitchFamily="18" charset="0"/>
                <a:cs typeface="Times New Roman" panose="02020603050405020304" pitchFamily="18" charset="0"/>
              </a:rPr>
              <a:t>ClassLoader-ul</a:t>
            </a:r>
            <a:r>
              <a:rPr lang="ro-RO" sz="1600" dirty="0">
                <a:latin typeface="Times New Roman" panose="02020603050405020304" pitchFamily="18" charset="0"/>
                <a:cs typeface="Times New Roman" panose="02020603050405020304" pitchFamily="18" charset="0"/>
              </a:rPr>
              <a:t> curent.</a:t>
            </a:r>
          </a:p>
          <a:p>
            <a:r>
              <a:rPr lang="ro-RO" sz="1600" b="1" dirty="0"/>
              <a:t>            .</a:t>
            </a:r>
            <a:r>
              <a:rPr lang="ro-RO" sz="1600" b="1" dirty="0" err="1"/>
              <a:t>make</a:t>
            </a:r>
            <a:r>
              <a:rPr lang="ro-RO" sz="1600" b="1" dirty="0"/>
              <a:t>()</a:t>
            </a:r>
          </a:p>
          <a:p>
            <a:r>
              <a:rPr lang="ro-RO" sz="1600" b="1" dirty="0"/>
              <a:t>            .</a:t>
            </a:r>
            <a:r>
              <a:rPr lang="ro-RO" sz="1600" b="1" dirty="0" err="1"/>
              <a:t>load</a:t>
            </a:r>
            <a:r>
              <a:rPr lang="ro-RO" sz="1600" b="1" dirty="0"/>
              <a:t>(</a:t>
            </a:r>
            <a:r>
              <a:rPr lang="ro-RO" sz="1600" b="1" dirty="0" err="1"/>
              <a:t>DynamicClassExample.class.getClassLoader</a:t>
            </a:r>
            <a:r>
              <a:rPr lang="ro-RO" sz="1600" b="1" dirty="0"/>
              <a:t>(), </a:t>
            </a:r>
          </a:p>
          <a:p>
            <a:r>
              <a:rPr lang="ro-RO" sz="1600" b="1" dirty="0"/>
              <a:t>            </a:t>
            </a:r>
            <a:r>
              <a:rPr lang="ro-RO" sz="1600" b="1" dirty="0" err="1"/>
              <a:t>ClassLoadingStrategy.Default.INJECTION</a:t>
            </a:r>
            <a:r>
              <a:rPr lang="ro-RO" sz="1600" b="1" dirty="0"/>
              <a:t>)</a:t>
            </a:r>
            <a:endParaRPr lang="ro-RO" sz="1600" dirty="0"/>
          </a:p>
          <a:p>
            <a:r>
              <a:rPr lang="ro-RO" sz="1600" dirty="0">
                <a:latin typeface="Times New Roman" panose="02020603050405020304" pitchFamily="18" charset="0"/>
                <a:cs typeface="Times New Roman" panose="02020603050405020304" pitchFamily="18" charset="0"/>
              </a:rPr>
              <a:t>     // 7️⃣ Returnează obiectul </a:t>
            </a:r>
            <a:r>
              <a:rPr lang="ro-RO" sz="1600" dirty="0" err="1">
                <a:latin typeface="Times New Roman" panose="02020603050405020304" pitchFamily="18" charset="0"/>
                <a:cs typeface="Times New Roman" panose="02020603050405020304" pitchFamily="18" charset="0"/>
              </a:rPr>
              <a:t>Class</a:t>
            </a:r>
            <a:r>
              <a:rPr lang="ro-RO" sz="1600" dirty="0">
                <a:latin typeface="Times New Roman" panose="02020603050405020304" pitchFamily="18" charset="0"/>
                <a:cs typeface="Times New Roman" panose="02020603050405020304" pitchFamily="18" charset="0"/>
              </a:rPr>
              <a:t>&lt;?&gt; pentru clasa nou generată.</a:t>
            </a:r>
          </a:p>
          <a:p>
            <a:r>
              <a:rPr lang="ro-RO" sz="1600" b="1" dirty="0"/>
              <a:t>            .</a:t>
            </a:r>
            <a:r>
              <a:rPr lang="ro-RO" sz="1600" b="1" dirty="0" err="1"/>
              <a:t>getLoaded</a:t>
            </a:r>
            <a:r>
              <a:rPr lang="ro-RO" sz="1600" b="1" dirty="0"/>
              <a:t>();</a:t>
            </a:r>
            <a:endParaRPr lang="ro-RO" sz="1600" dirty="0"/>
          </a:p>
          <a:p>
            <a:r>
              <a:rPr lang="ro-RO" sz="1600" dirty="0">
                <a:latin typeface="Times New Roman" panose="02020603050405020304" pitchFamily="18" charset="0"/>
                <a:cs typeface="Times New Roman" panose="02020603050405020304" pitchFamily="18" charset="0"/>
              </a:rPr>
              <a:t>     // 8️⃣ Creăm o instanță a clasei generate dinamic, apelând constructorul implicit.</a:t>
            </a:r>
          </a:p>
          <a:p>
            <a:r>
              <a:rPr lang="ro-RO" sz="1600" b="1" dirty="0"/>
              <a:t>  </a:t>
            </a:r>
            <a:r>
              <a:rPr lang="ro-RO" sz="1600" b="1" dirty="0" err="1"/>
              <a:t>Object</a:t>
            </a:r>
            <a:r>
              <a:rPr lang="ro-RO" sz="1600" b="1" dirty="0"/>
              <a:t> </a:t>
            </a:r>
            <a:r>
              <a:rPr lang="ro-RO" sz="1600" b="1" dirty="0" err="1"/>
              <a:t>instance</a:t>
            </a:r>
            <a:r>
              <a:rPr lang="ro-RO" sz="1600" b="1" dirty="0"/>
              <a:t> = </a:t>
            </a:r>
            <a:r>
              <a:rPr lang="ro-RO" sz="1600" b="1" dirty="0" err="1"/>
              <a:t>dynamicType.getDeclaredConstructor</a:t>
            </a:r>
            <a:r>
              <a:rPr lang="ro-RO" sz="1600" b="1" dirty="0"/>
              <a:t>().</a:t>
            </a:r>
            <a:r>
              <a:rPr lang="ro-RO" sz="1600" b="1" dirty="0" err="1"/>
              <a:t>newInstance</a:t>
            </a:r>
            <a:r>
              <a:rPr lang="ro-RO" sz="1600" b="1" dirty="0"/>
              <a:t>();</a:t>
            </a:r>
            <a:endParaRPr lang="ro-RO" sz="1600" dirty="0"/>
          </a:p>
          <a:p>
            <a:r>
              <a:rPr lang="ro-RO" sz="1600" dirty="0"/>
              <a:t>    </a:t>
            </a:r>
            <a:r>
              <a:rPr lang="ro-RO" sz="1600" dirty="0">
                <a:latin typeface="Times New Roman" panose="02020603050405020304" pitchFamily="18" charset="0"/>
                <a:cs typeface="Times New Roman" panose="02020603050405020304" pitchFamily="18" charset="0"/>
              </a:rPr>
              <a:t>// 9️⃣ Invocăm metoda „</a:t>
            </a:r>
            <a:r>
              <a:rPr lang="ro-RO" sz="1600" dirty="0" err="1">
                <a:latin typeface="Times New Roman" panose="02020603050405020304" pitchFamily="18" charset="0"/>
                <a:cs typeface="Times New Roman" panose="02020603050405020304" pitchFamily="18" charset="0"/>
              </a:rPr>
              <a:t>hello</a:t>
            </a:r>
            <a:r>
              <a:rPr lang="ro-RO" sz="1600" dirty="0">
                <a:latin typeface="Times New Roman" panose="02020603050405020304" pitchFamily="18" charset="0"/>
                <a:cs typeface="Times New Roman" panose="02020603050405020304" pitchFamily="18" charset="0"/>
              </a:rPr>
              <a:t>” a clasei generate, fără să o avem scrisă în cod sursă.</a:t>
            </a:r>
          </a:p>
          <a:p>
            <a:r>
              <a:rPr lang="ro-RO" sz="1600" dirty="0">
                <a:latin typeface="Times New Roman" panose="02020603050405020304" pitchFamily="18" charset="0"/>
                <a:cs typeface="Times New Roman" panose="02020603050405020304" pitchFamily="18" charset="0"/>
              </a:rPr>
              <a:t>     //    Folosim reflecție: </a:t>
            </a:r>
            <a:r>
              <a:rPr lang="ro-RO" sz="1600" dirty="0" err="1">
                <a:latin typeface="Times New Roman" panose="02020603050405020304" pitchFamily="18" charset="0"/>
                <a:cs typeface="Times New Roman" panose="02020603050405020304" pitchFamily="18" charset="0"/>
              </a:rPr>
              <a:t>dynamicType.getMethod</a:t>
            </a:r>
            <a:r>
              <a:rPr lang="ro-RO" sz="1600" dirty="0">
                <a:latin typeface="Times New Roman" panose="02020603050405020304" pitchFamily="18" charset="0"/>
                <a:cs typeface="Times New Roman" panose="02020603050405020304" pitchFamily="18" charset="0"/>
              </a:rPr>
              <a:t>("</a:t>
            </a:r>
            <a:r>
              <a:rPr lang="ro-RO" sz="1600" dirty="0" err="1">
                <a:latin typeface="Times New Roman" panose="02020603050405020304" pitchFamily="18" charset="0"/>
                <a:cs typeface="Times New Roman" panose="02020603050405020304" pitchFamily="18" charset="0"/>
              </a:rPr>
              <a:t>hello</a:t>
            </a:r>
            <a:r>
              <a:rPr lang="ro-RO" sz="1600" dirty="0">
                <a:latin typeface="Times New Roman" panose="02020603050405020304" pitchFamily="18" charset="0"/>
                <a:cs typeface="Times New Roman" panose="02020603050405020304" pitchFamily="18" charset="0"/>
              </a:rPr>
              <a:t>").</a:t>
            </a:r>
            <a:r>
              <a:rPr lang="ro-RO" sz="1600" dirty="0" err="1">
                <a:latin typeface="Times New Roman" panose="02020603050405020304" pitchFamily="18" charset="0"/>
                <a:cs typeface="Times New Roman" panose="02020603050405020304" pitchFamily="18" charset="0"/>
              </a:rPr>
              <a:t>invoke</a:t>
            </a:r>
            <a:r>
              <a:rPr lang="ro-RO" sz="1600" dirty="0">
                <a:latin typeface="Times New Roman" panose="02020603050405020304" pitchFamily="18" charset="0"/>
                <a:cs typeface="Times New Roman" panose="02020603050405020304" pitchFamily="18" charset="0"/>
              </a:rPr>
              <a:t>(</a:t>
            </a:r>
            <a:r>
              <a:rPr lang="ro-RO" sz="1600" dirty="0" err="1">
                <a:latin typeface="Times New Roman" panose="02020603050405020304" pitchFamily="18" charset="0"/>
                <a:cs typeface="Times New Roman" panose="02020603050405020304" pitchFamily="18" charset="0"/>
              </a:rPr>
              <a:t>instance</a:t>
            </a:r>
            <a:r>
              <a:rPr lang="ro-RO" sz="1600" dirty="0">
                <a:latin typeface="Times New Roman" panose="02020603050405020304" pitchFamily="18" charset="0"/>
                <a:cs typeface="Times New Roman" panose="02020603050405020304" pitchFamily="18" charset="0"/>
              </a:rPr>
              <a:t>)</a:t>
            </a:r>
          </a:p>
          <a:p>
            <a:pPr marL="0" indent="0">
              <a:buNone/>
            </a:pPr>
            <a:r>
              <a:rPr lang="ro-RO" sz="1600" b="1" dirty="0"/>
              <a:t>        </a:t>
            </a:r>
            <a:r>
              <a:rPr lang="ro-RO" sz="1600" b="1" dirty="0" err="1"/>
              <a:t>System.out.println</a:t>
            </a:r>
            <a:r>
              <a:rPr lang="ro-RO" sz="1600" b="1" dirty="0"/>
              <a:t>(</a:t>
            </a:r>
            <a:r>
              <a:rPr lang="ro-RO" sz="1600" b="1" dirty="0" err="1"/>
              <a:t>dynamicType.getMethod</a:t>
            </a:r>
            <a:r>
              <a:rPr lang="ro-RO" sz="1600" b="1" dirty="0"/>
              <a:t>("</a:t>
            </a:r>
            <a:r>
              <a:rPr lang="ro-RO" sz="1600" b="1" dirty="0" err="1"/>
              <a:t>hello</a:t>
            </a:r>
            <a:r>
              <a:rPr lang="ro-RO" sz="1600" b="1" dirty="0"/>
              <a:t>").</a:t>
            </a:r>
            <a:r>
              <a:rPr lang="ro-RO" sz="1600" b="1" dirty="0" err="1"/>
              <a:t>invoke</a:t>
            </a:r>
            <a:r>
              <a:rPr lang="ro-RO" sz="1600" b="1" dirty="0"/>
              <a:t>(</a:t>
            </a:r>
            <a:r>
              <a:rPr lang="ro-RO" sz="1600" b="1" dirty="0" err="1"/>
              <a:t>instance</a:t>
            </a:r>
            <a:r>
              <a:rPr lang="ro-RO" sz="1600" b="1" dirty="0"/>
              <a:t>));  }}</a:t>
            </a:r>
            <a:endParaRPr lang="ru-RU" sz="1600" b="1" dirty="0"/>
          </a:p>
        </p:txBody>
      </p:sp>
    </p:spTree>
    <p:extLst>
      <p:ext uri="{BB962C8B-B14F-4D97-AF65-F5344CB8AC3E}">
        <p14:creationId xmlns:p14="http://schemas.microsoft.com/office/powerpoint/2010/main" val="37396635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A605053-92BE-4608-A117-EC79561C2B5D}"/>
              </a:ext>
            </a:extLst>
          </p:cNvPr>
          <p:cNvSpPr>
            <a:spLocks noGrp="1"/>
          </p:cNvSpPr>
          <p:nvPr>
            <p:ph type="title"/>
          </p:nvPr>
        </p:nvSpPr>
        <p:spPr>
          <a:xfrm>
            <a:off x="1945201" y="86436"/>
            <a:ext cx="6589199" cy="645994"/>
          </a:xfrm>
        </p:spPr>
        <p:txBody>
          <a:bodyPr/>
          <a:lstStyle/>
          <a:p>
            <a:r>
              <a:rPr lang="ro-RO" dirty="0"/>
              <a:t>Când rulează programul:</a:t>
            </a:r>
            <a:endParaRPr lang="ru-RU" dirty="0"/>
          </a:p>
        </p:txBody>
      </p:sp>
      <p:sp>
        <p:nvSpPr>
          <p:cNvPr id="3" name="Объект 2">
            <a:extLst>
              <a:ext uri="{FF2B5EF4-FFF2-40B4-BE49-F238E27FC236}">
                <a16:creationId xmlns:a16="http://schemas.microsoft.com/office/drawing/2014/main" id="{FC523662-9E41-4E46-BAAE-83EAB12758A2}"/>
              </a:ext>
            </a:extLst>
          </p:cNvPr>
          <p:cNvSpPr>
            <a:spLocks noGrp="1"/>
          </p:cNvSpPr>
          <p:nvPr>
            <p:ph idx="1"/>
          </p:nvPr>
        </p:nvSpPr>
        <p:spPr>
          <a:xfrm>
            <a:off x="1942415" y="1642281"/>
            <a:ext cx="6591985" cy="4268941"/>
          </a:xfrm>
        </p:spPr>
        <p:txBody>
          <a:bodyPr/>
          <a:lstStyle/>
          <a:p>
            <a:r>
              <a:rPr lang="ro-RO" dirty="0" err="1"/>
              <a:t>ByteBuddy</a:t>
            </a:r>
            <a:r>
              <a:rPr lang="ro-RO" dirty="0"/>
              <a:t> generează în memorie o nouă clasă numită </a:t>
            </a:r>
            <a:r>
              <a:rPr lang="ro-RO" dirty="0" err="1"/>
              <a:t>MyGeneratedClass</a:t>
            </a:r>
            <a:r>
              <a:rPr lang="ro-RO" dirty="0"/>
              <a:t>.</a:t>
            </a:r>
          </a:p>
          <a:p>
            <a:r>
              <a:rPr lang="ro-RO" dirty="0"/>
              <a:t>Această clasă are o metodă public </a:t>
            </a:r>
            <a:r>
              <a:rPr lang="ro-RO" dirty="0" err="1"/>
              <a:t>String</a:t>
            </a:r>
            <a:r>
              <a:rPr lang="ro-RO" dirty="0"/>
              <a:t> </a:t>
            </a:r>
            <a:r>
              <a:rPr lang="ro-RO" dirty="0" err="1"/>
              <a:t>hello</a:t>
            </a:r>
            <a:r>
              <a:rPr lang="ro-RO" dirty="0"/>
              <a:t>() care returnează mereu "Salut dinamic!".</a:t>
            </a:r>
          </a:p>
          <a:p>
            <a:r>
              <a:rPr lang="ro-RO" dirty="0"/>
              <a:t>Clasa este încărcată în JVM în timpul execuției.</a:t>
            </a:r>
          </a:p>
          <a:p>
            <a:r>
              <a:rPr lang="ro-RO" dirty="0"/>
              <a:t>Programul creează o instanță din această clasă și îi apelează metoda </a:t>
            </a:r>
            <a:r>
              <a:rPr lang="ro-RO" dirty="0" err="1"/>
              <a:t>hello</a:t>
            </a:r>
            <a:r>
              <a:rPr lang="ro-RO" dirty="0"/>
              <a:t>().</a:t>
            </a:r>
          </a:p>
          <a:p>
            <a:endParaRPr lang="ro-RO" dirty="0"/>
          </a:p>
          <a:p>
            <a:r>
              <a:rPr lang="ro-RO" dirty="0"/>
              <a:t>Rezultatul afișat în consolă este:</a:t>
            </a:r>
          </a:p>
          <a:p>
            <a:endParaRPr lang="ro-RO" dirty="0"/>
          </a:p>
          <a:p>
            <a:r>
              <a:rPr lang="ro-RO" dirty="0"/>
              <a:t>Salut dinamic!</a:t>
            </a:r>
            <a:endParaRPr lang="ru-RU" dirty="0"/>
          </a:p>
        </p:txBody>
      </p:sp>
    </p:spTree>
    <p:extLst>
      <p:ext uri="{BB962C8B-B14F-4D97-AF65-F5344CB8AC3E}">
        <p14:creationId xmlns:p14="http://schemas.microsoft.com/office/powerpoint/2010/main" val="181228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C28003A-99D4-4C84-B31E-7C7DDAB2BC2C}"/>
              </a:ext>
            </a:extLst>
          </p:cNvPr>
          <p:cNvSpPr>
            <a:spLocks noGrp="1"/>
          </p:cNvSpPr>
          <p:nvPr>
            <p:ph type="title"/>
          </p:nvPr>
        </p:nvSpPr>
        <p:spPr>
          <a:xfrm>
            <a:off x="1945201" y="1"/>
            <a:ext cx="6589199" cy="545910"/>
          </a:xfrm>
        </p:spPr>
        <p:txBody>
          <a:bodyPr>
            <a:noAutofit/>
          </a:bodyPr>
          <a:lstStyle/>
          <a:p>
            <a:r>
              <a:rPr lang="ru-RU" sz="2800" b="1" dirty="0" err="1">
                <a:effectLst/>
                <a:latin typeface="Times New Roman" panose="02020603050405020304" pitchFamily="18" charset="0"/>
                <a:ea typeface="Times New Roman" panose="02020603050405020304" pitchFamily="18" charset="0"/>
              </a:rPr>
              <a:t>Annotation</a:t>
            </a:r>
            <a:r>
              <a:rPr lang="ru-RU" sz="2800" b="1" dirty="0">
                <a:effectLst/>
                <a:latin typeface="Times New Roman" panose="02020603050405020304" pitchFamily="18" charset="0"/>
                <a:ea typeface="Times New Roman" panose="02020603050405020304" pitchFamily="18" charset="0"/>
              </a:rPr>
              <a:t> Processing </a:t>
            </a:r>
            <a:r>
              <a:rPr lang="ru-RU" sz="2800" b="1" dirty="0" err="1">
                <a:effectLst/>
                <a:latin typeface="Times New Roman" panose="02020603050405020304" pitchFamily="18" charset="0"/>
                <a:ea typeface="Times New Roman" panose="02020603050405020304" pitchFamily="18" charset="0"/>
              </a:rPr>
              <a:t>în</a:t>
            </a:r>
            <a:r>
              <a:rPr lang="ru-RU" sz="2800" b="1" dirty="0">
                <a:effectLst/>
                <a:latin typeface="Times New Roman" panose="02020603050405020304" pitchFamily="18" charset="0"/>
                <a:ea typeface="Times New Roman" panose="02020603050405020304" pitchFamily="18" charset="0"/>
              </a:rPr>
              <a:t> Java</a:t>
            </a:r>
            <a:endParaRPr lang="ru-RU" sz="2800" dirty="0"/>
          </a:p>
        </p:txBody>
      </p:sp>
      <p:sp>
        <p:nvSpPr>
          <p:cNvPr id="3" name="Объект 2">
            <a:extLst>
              <a:ext uri="{FF2B5EF4-FFF2-40B4-BE49-F238E27FC236}">
                <a16:creationId xmlns:a16="http://schemas.microsoft.com/office/drawing/2014/main" id="{7A783D27-BB39-4C52-9F54-230A5BAB1E8D}"/>
              </a:ext>
            </a:extLst>
          </p:cNvPr>
          <p:cNvSpPr>
            <a:spLocks noGrp="1"/>
          </p:cNvSpPr>
          <p:nvPr>
            <p:ph idx="1"/>
          </p:nvPr>
        </p:nvSpPr>
        <p:spPr>
          <a:xfrm>
            <a:off x="1942415" y="859809"/>
            <a:ext cx="6591985" cy="5051413"/>
          </a:xfrm>
        </p:spPr>
        <p:txBody>
          <a:bodyPr/>
          <a:lstStyle/>
          <a:p>
            <a:pPr>
              <a:lnSpc>
                <a:spcPct val="107000"/>
              </a:lnSpc>
              <a:spcAft>
                <a:spcPts val="800"/>
              </a:spcAft>
            </a:pP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Annotation</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Processing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procesarea</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adnotărilor</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se</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face</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err="1">
                <a:effectLst/>
                <a:latin typeface="Times New Roman" panose="02020603050405020304" pitchFamily="18" charset="0"/>
                <a:ea typeface="Times New Roman" panose="02020603050405020304" pitchFamily="18" charset="0"/>
                <a:cs typeface="Times New Roman" panose="02020603050405020304" pitchFamily="18" charset="0"/>
              </a:rPr>
              <a:t>la</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err="1">
                <a:effectLst/>
                <a:latin typeface="Times New Roman" panose="02020603050405020304" pitchFamily="18" charset="0"/>
                <a:ea typeface="Times New Roman" panose="02020603050405020304" pitchFamily="18" charset="0"/>
                <a:cs typeface="Times New Roman" panose="02020603050405020304" pitchFamily="18" charset="0"/>
              </a:rPr>
              <a:t>compilare</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Scrii</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adnotări</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personalizate</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Courier New" panose="02070309020205020404" pitchFamily="49" charset="0"/>
                <a:ea typeface="Times New Roman" panose="02020603050405020304" pitchFamily="18" charset="0"/>
                <a:cs typeface="Times New Roman" panose="02020603050405020304" pitchFamily="18" charset="0"/>
              </a:rPr>
              <a:t>@MyAnnotation</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Creezi</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un</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err="1">
                <a:effectLst/>
                <a:latin typeface="Times New Roman" panose="02020603050405020304" pitchFamily="18" charset="0"/>
                <a:ea typeface="Times New Roman" panose="02020603050405020304" pitchFamily="18" charset="0"/>
                <a:cs typeface="Times New Roman" panose="02020603050405020304" pitchFamily="18" charset="0"/>
              </a:rPr>
              <a:t>Annotation</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 Processor</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care</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rulează</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la</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compilare</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și</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generează</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cod</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nou</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de</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obicei</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Courier New" panose="02070309020205020404" pitchFamily="49" charset="0"/>
                <a:ea typeface="Times New Roman" panose="02020603050405020304" pitchFamily="18" charset="0"/>
                <a:cs typeface="Times New Roman" panose="02020603050405020304" pitchFamily="18" charset="0"/>
              </a:rPr>
              <a:t>.</a:t>
            </a:r>
            <a:r>
              <a:rPr lang="ru-RU" sz="1800" dirty="0" err="1">
                <a:effectLst/>
                <a:latin typeface="Courier New" panose="02070309020205020404" pitchFamily="49" charset="0"/>
                <a:ea typeface="Times New Roman" panose="02020603050405020304" pitchFamily="18" charset="0"/>
                <a:cs typeface="Times New Roman" panose="02020603050405020304" pitchFamily="18" charset="0"/>
              </a:rPr>
              <a:t>java</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suplimentare</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Framework-</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uri</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precum</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err="1">
                <a:effectLst/>
                <a:latin typeface="Times New Roman" panose="02020603050405020304" pitchFamily="18" charset="0"/>
                <a:ea typeface="Times New Roman" panose="02020603050405020304" pitchFamily="18" charset="0"/>
                <a:cs typeface="Times New Roman" panose="02020603050405020304" pitchFamily="18" charset="0"/>
              </a:rPr>
              <a:t>Lombok</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err="1">
                <a:effectLst/>
                <a:latin typeface="Times New Roman" panose="02020603050405020304" pitchFamily="18" charset="0"/>
                <a:ea typeface="Times New Roman" panose="02020603050405020304" pitchFamily="18" charset="0"/>
                <a:cs typeface="Times New Roman" panose="02020603050405020304" pitchFamily="18" charset="0"/>
              </a:rPr>
              <a:t>MapStruct</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err="1">
                <a:effectLst/>
                <a:latin typeface="Times New Roman" panose="02020603050405020304" pitchFamily="18" charset="0"/>
                <a:ea typeface="Times New Roman" panose="02020603050405020304" pitchFamily="18" charset="0"/>
                <a:cs typeface="Times New Roman" panose="02020603050405020304" pitchFamily="18" charset="0"/>
              </a:rPr>
              <a:t>Dagger</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folosesc</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intens</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acest</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mecanism</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0082128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8415FD3-1476-4965-A224-B767EEAB07EB}"/>
              </a:ext>
            </a:extLst>
          </p:cNvPr>
          <p:cNvSpPr>
            <a:spLocks noGrp="1"/>
          </p:cNvSpPr>
          <p:nvPr>
            <p:ph type="title"/>
          </p:nvPr>
        </p:nvSpPr>
        <p:spPr>
          <a:xfrm>
            <a:off x="1945201" y="1"/>
            <a:ext cx="6589199" cy="514066"/>
          </a:xfrm>
        </p:spPr>
        <p:txBody>
          <a:bodyPr>
            <a:normAutofit/>
          </a:bodyPr>
          <a:lstStyle/>
          <a:p>
            <a:r>
              <a:rPr lang="ro-RO" sz="2400" dirty="0"/>
              <a:t>Exemplu:</a:t>
            </a:r>
            <a:endParaRPr lang="ru-RU" sz="2400" dirty="0"/>
          </a:p>
        </p:txBody>
      </p:sp>
      <p:sp>
        <p:nvSpPr>
          <p:cNvPr id="3" name="Объект 2">
            <a:extLst>
              <a:ext uri="{FF2B5EF4-FFF2-40B4-BE49-F238E27FC236}">
                <a16:creationId xmlns:a16="http://schemas.microsoft.com/office/drawing/2014/main" id="{CDC874B8-5157-471A-A8D1-919072A76991}"/>
              </a:ext>
            </a:extLst>
          </p:cNvPr>
          <p:cNvSpPr>
            <a:spLocks noGrp="1"/>
          </p:cNvSpPr>
          <p:nvPr>
            <p:ph idx="1"/>
          </p:nvPr>
        </p:nvSpPr>
        <p:spPr>
          <a:xfrm>
            <a:off x="1064526" y="459475"/>
            <a:ext cx="7993038" cy="6337110"/>
          </a:xfrm>
        </p:spPr>
        <p:txBody>
          <a:bodyPr>
            <a:noAutofit/>
          </a:bodyPr>
          <a:lstStyle/>
          <a:p>
            <a:pPr>
              <a:lnSpc>
                <a:spcPct val="120000"/>
              </a:lnSpc>
              <a:spcBef>
                <a:spcPts val="0"/>
              </a:spcBef>
            </a:pPr>
            <a:r>
              <a:rPr lang="ro-RO" sz="1400" dirty="0">
                <a:latin typeface="Times New Roman" panose="02020603050405020304" pitchFamily="18" charset="0"/>
                <a:cs typeface="Times New Roman" panose="02020603050405020304" pitchFamily="18" charset="0"/>
              </a:rPr>
              <a:t>// Declarăm că acest procesor de adnotări (</a:t>
            </a:r>
            <a:r>
              <a:rPr lang="ro-RO" sz="1400" dirty="0" err="1">
                <a:latin typeface="Times New Roman" panose="02020603050405020304" pitchFamily="18" charset="0"/>
                <a:cs typeface="Times New Roman" panose="02020603050405020304" pitchFamily="18" charset="0"/>
              </a:rPr>
              <a:t>Annotation</a:t>
            </a:r>
            <a:r>
              <a:rPr lang="ro-RO" sz="1400" dirty="0">
                <a:latin typeface="Times New Roman" panose="02020603050405020304" pitchFamily="18" charset="0"/>
                <a:cs typeface="Times New Roman" panose="02020603050405020304" pitchFamily="18" charset="0"/>
              </a:rPr>
              <a:t> </a:t>
            </a:r>
            <a:r>
              <a:rPr lang="ro-RO" sz="1400" dirty="0" err="1">
                <a:latin typeface="Times New Roman" panose="02020603050405020304" pitchFamily="18" charset="0"/>
                <a:cs typeface="Times New Roman" panose="02020603050405020304" pitchFamily="18" charset="0"/>
              </a:rPr>
              <a:t>Processor</a:t>
            </a:r>
            <a:r>
              <a:rPr lang="ro-RO" sz="1400" dirty="0">
                <a:latin typeface="Times New Roman" panose="02020603050405020304" pitchFamily="18" charset="0"/>
                <a:cs typeface="Times New Roman" panose="02020603050405020304" pitchFamily="18" charset="0"/>
              </a:rPr>
              <a:t>) este interesat de toate elementele //adnotate cu @MLModel. Aceasta este o adnotare meta folosită de sistemul APT (</a:t>
            </a:r>
            <a:r>
              <a:rPr lang="ro-RO" sz="1400" dirty="0" err="1">
                <a:latin typeface="Times New Roman" panose="02020603050405020304" pitchFamily="18" charset="0"/>
                <a:cs typeface="Times New Roman" panose="02020603050405020304" pitchFamily="18" charset="0"/>
              </a:rPr>
              <a:t>Annotation</a:t>
            </a:r>
            <a:r>
              <a:rPr lang="ro-RO" sz="1400" dirty="0">
                <a:latin typeface="Times New Roman" panose="02020603050405020304" pitchFamily="18" charset="0"/>
                <a:cs typeface="Times New Roman" panose="02020603050405020304" pitchFamily="18" charset="0"/>
              </a:rPr>
              <a:t> </a:t>
            </a:r>
            <a:r>
              <a:rPr lang="ro-RO" sz="1400" dirty="0" err="1">
                <a:latin typeface="Times New Roman" panose="02020603050405020304" pitchFamily="18" charset="0"/>
                <a:cs typeface="Times New Roman" panose="02020603050405020304" pitchFamily="18" charset="0"/>
              </a:rPr>
              <a:t>Processing</a:t>
            </a:r>
            <a:r>
              <a:rPr lang="ro-RO" sz="1400" dirty="0">
                <a:latin typeface="Times New Roman" panose="02020603050405020304" pitchFamily="18" charset="0"/>
                <a:cs typeface="Times New Roman" panose="02020603050405020304" pitchFamily="18" charset="0"/>
              </a:rPr>
              <a:t> //</a:t>
            </a:r>
            <a:r>
              <a:rPr lang="ro-RO" sz="1400" dirty="0" err="1">
                <a:latin typeface="Times New Roman" panose="02020603050405020304" pitchFamily="18" charset="0"/>
                <a:cs typeface="Times New Roman" panose="02020603050405020304" pitchFamily="18" charset="0"/>
              </a:rPr>
              <a:t>Tool</a:t>
            </a:r>
            <a:r>
              <a:rPr lang="ro-RO" sz="1400" dirty="0">
                <a:latin typeface="Times New Roman" panose="02020603050405020304" pitchFamily="18" charset="0"/>
                <a:cs typeface="Times New Roman" panose="02020603050405020304" pitchFamily="18" charset="0"/>
              </a:rPr>
              <a:t>)  pentru a asocia acest procesor cu tipurile de adnotări pe care //trebuie să le proceseze.</a:t>
            </a:r>
          </a:p>
          <a:p>
            <a:r>
              <a:rPr lang="ro-RO" sz="1400" b="1" dirty="0"/>
              <a:t>@SupportedAnnotationTypes("MLModel")</a:t>
            </a:r>
          </a:p>
          <a:p>
            <a:pPr>
              <a:lnSpc>
                <a:spcPct val="120000"/>
              </a:lnSpc>
              <a:spcBef>
                <a:spcPts val="0"/>
              </a:spcBef>
            </a:pPr>
            <a:r>
              <a:rPr lang="ro-RO" sz="1400" dirty="0">
                <a:latin typeface="Times New Roman" panose="02020603050405020304" pitchFamily="18" charset="0"/>
                <a:cs typeface="Times New Roman" panose="02020603050405020304" pitchFamily="18" charset="0"/>
              </a:rPr>
              <a:t>// Clasa </a:t>
            </a:r>
            <a:r>
              <a:rPr lang="ro-RO" sz="1400" dirty="0" err="1">
                <a:latin typeface="Times New Roman" panose="02020603050405020304" pitchFamily="18" charset="0"/>
                <a:cs typeface="Times New Roman" panose="02020603050405020304" pitchFamily="18" charset="0"/>
              </a:rPr>
              <a:t>MLProcessor</a:t>
            </a:r>
            <a:r>
              <a:rPr lang="ro-RO" sz="1400" dirty="0">
                <a:latin typeface="Times New Roman" panose="02020603050405020304" pitchFamily="18" charset="0"/>
                <a:cs typeface="Times New Roman" panose="02020603050405020304" pitchFamily="18" charset="0"/>
              </a:rPr>
              <a:t> extinde </a:t>
            </a:r>
            <a:r>
              <a:rPr lang="ro-RO" sz="1400" dirty="0" err="1">
                <a:latin typeface="Times New Roman" panose="02020603050405020304" pitchFamily="18" charset="0"/>
                <a:cs typeface="Times New Roman" panose="02020603050405020304" pitchFamily="18" charset="0"/>
              </a:rPr>
              <a:t>AbstractProcessor</a:t>
            </a:r>
            <a:r>
              <a:rPr lang="ro-RO" sz="1400" dirty="0">
                <a:latin typeface="Times New Roman" panose="02020603050405020304" pitchFamily="18" charset="0"/>
                <a:cs typeface="Times New Roman" panose="02020603050405020304" pitchFamily="18" charset="0"/>
              </a:rPr>
              <a:t> — baza standard pentru definirea </a:t>
            </a:r>
            <a:r>
              <a:rPr lang="ro-RO" sz="1400" dirty="0" err="1">
                <a:latin typeface="Times New Roman" panose="02020603050405020304" pitchFamily="18" charset="0"/>
                <a:cs typeface="Times New Roman" panose="02020603050405020304" pitchFamily="18" charset="0"/>
              </a:rPr>
              <a:t>procesorilor</a:t>
            </a:r>
            <a:r>
              <a:rPr lang="ro-RO" sz="1400" dirty="0">
                <a:latin typeface="Times New Roman" panose="02020603050405020304" pitchFamily="18" charset="0"/>
                <a:cs typeface="Times New Roman" panose="02020603050405020304" pitchFamily="18" charset="0"/>
              </a:rPr>
              <a:t> de //adnotări în Java. Aici implementăm logica care va rula în timpul compilării.</a:t>
            </a:r>
          </a:p>
          <a:p>
            <a:r>
              <a:rPr lang="ro-RO" sz="1400" b="1" dirty="0"/>
              <a:t>public </a:t>
            </a:r>
            <a:r>
              <a:rPr lang="ro-RO" sz="1400" b="1" dirty="0" err="1"/>
              <a:t>class</a:t>
            </a:r>
            <a:r>
              <a:rPr lang="ro-RO" sz="1400" b="1" dirty="0"/>
              <a:t> </a:t>
            </a:r>
            <a:r>
              <a:rPr lang="ro-RO" sz="1400" b="1" dirty="0" err="1"/>
              <a:t>MLProcessor</a:t>
            </a:r>
            <a:r>
              <a:rPr lang="ro-RO" sz="1400" b="1" dirty="0"/>
              <a:t> </a:t>
            </a:r>
            <a:r>
              <a:rPr lang="ro-RO" sz="1400" b="1" dirty="0" err="1"/>
              <a:t>extends</a:t>
            </a:r>
            <a:r>
              <a:rPr lang="ro-RO" sz="1400" b="1" dirty="0"/>
              <a:t> </a:t>
            </a:r>
            <a:r>
              <a:rPr lang="ro-RO" sz="1400" b="1" dirty="0" err="1"/>
              <a:t>AbstractProcessor</a:t>
            </a:r>
            <a:r>
              <a:rPr lang="ro-RO" sz="1400" b="1" dirty="0"/>
              <a:t> {</a:t>
            </a:r>
          </a:p>
          <a:p>
            <a:pPr>
              <a:lnSpc>
                <a:spcPct val="120000"/>
              </a:lnSpc>
              <a:spcBef>
                <a:spcPts val="0"/>
              </a:spcBef>
            </a:pPr>
            <a:r>
              <a:rPr lang="ro-RO" sz="1400" dirty="0">
                <a:latin typeface="Times New Roman" panose="02020603050405020304" pitchFamily="18" charset="0"/>
                <a:cs typeface="Times New Roman" panose="02020603050405020304" pitchFamily="18" charset="0"/>
              </a:rPr>
              <a:t>    // Metoda `</a:t>
            </a:r>
            <a:r>
              <a:rPr lang="ro-RO" sz="1400" dirty="0" err="1">
                <a:latin typeface="Times New Roman" panose="02020603050405020304" pitchFamily="18" charset="0"/>
                <a:cs typeface="Times New Roman" panose="02020603050405020304" pitchFamily="18" charset="0"/>
              </a:rPr>
              <a:t>process</a:t>
            </a:r>
            <a:r>
              <a:rPr lang="ro-RO" sz="1400" dirty="0">
                <a:latin typeface="Times New Roman" panose="02020603050405020304" pitchFamily="18" charset="0"/>
                <a:cs typeface="Times New Roman" panose="02020603050405020304" pitchFamily="18" charset="0"/>
              </a:rPr>
              <a:t>` este apelată automat de compilator (</a:t>
            </a:r>
            <a:r>
              <a:rPr lang="ro-RO" sz="1400" dirty="0" err="1">
                <a:latin typeface="Times New Roman" panose="02020603050405020304" pitchFamily="18" charset="0"/>
                <a:cs typeface="Times New Roman" panose="02020603050405020304" pitchFamily="18" charset="0"/>
              </a:rPr>
              <a:t>javac</a:t>
            </a:r>
            <a:r>
              <a:rPr lang="ro-RO" sz="1400" dirty="0">
                <a:latin typeface="Times New Roman" panose="02020603050405020304" pitchFamily="18" charset="0"/>
                <a:cs typeface="Times New Roman" panose="02020603050405020304" pitchFamily="18" charset="0"/>
              </a:rPr>
              <a:t>) pentru fiecare rundă de procesare a //adnotărilor. Parametrul `</a:t>
            </a:r>
            <a:r>
              <a:rPr lang="ro-RO" sz="1400" dirty="0" err="1">
                <a:latin typeface="Times New Roman" panose="02020603050405020304" pitchFamily="18" charset="0"/>
                <a:cs typeface="Times New Roman" panose="02020603050405020304" pitchFamily="18" charset="0"/>
              </a:rPr>
              <a:t>annotations</a:t>
            </a:r>
            <a:r>
              <a:rPr lang="ro-RO" sz="1400" dirty="0">
                <a:latin typeface="Times New Roman" panose="02020603050405020304" pitchFamily="18" charset="0"/>
                <a:cs typeface="Times New Roman" panose="02020603050405020304" pitchFamily="18" charset="0"/>
              </a:rPr>
              <a:t>` conține setul de tipuri de adnotări întâlnite, iar `</a:t>
            </a:r>
            <a:r>
              <a:rPr lang="ro-RO" sz="1400" dirty="0" err="1">
                <a:latin typeface="Times New Roman" panose="02020603050405020304" pitchFamily="18" charset="0"/>
                <a:cs typeface="Times New Roman" panose="02020603050405020304" pitchFamily="18" charset="0"/>
              </a:rPr>
              <a:t>roundEnv</a:t>
            </a:r>
            <a:r>
              <a:rPr lang="ro-RO" sz="1400" dirty="0">
                <a:latin typeface="Times New Roman" panose="02020603050405020304" pitchFamily="18" charset="0"/>
                <a:cs typeface="Times New Roman" panose="02020603050405020304" pitchFamily="18" charset="0"/>
              </a:rPr>
              <a:t>` oferă //acces la toate elementele (clase, metode, câmpuri) care poartă aceste adnotări.</a:t>
            </a:r>
          </a:p>
          <a:p>
            <a:r>
              <a:rPr lang="ro-RO" sz="1400" b="1" dirty="0"/>
              <a:t>    public boolean </a:t>
            </a:r>
            <a:r>
              <a:rPr lang="ro-RO" sz="1400" b="1" dirty="0" err="1"/>
              <a:t>process</a:t>
            </a:r>
            <a:r>
              <a:rPr lang="ro-RO" sz="1400" b="1" dirty="0"/>
              <a:t>(Set&lt;? </a:t>
            </a:r>
            <a:r>
              <a:rPr lang="ro-RO" sz="1400" b="1" dirty="0" err="1"/>
              <a:t>extends</a:t>
            </a:r>
            <a:r>
              <a:rPr lang="ro-RO" sz="1400" b="1" dirty="0"/>
              <a:t> </a:t>
            </a:r>
            <a:r>
              <a:rPr lang="ro-RO" sz="1400" b="1" dirty="0" err="1"/>
              <a:t>TypeElement</a:t>
            </a:r>
            <a:r>
              <a:rPr lang="ro-RO" sz="1400" b="1" dirty="0"/>
              <a:t>&gt; </a:t>
            </a:r>
            <a:r>
              <a:rPr lang="ro-RO" sz="1400" b="1" dirty="0" err="1"/>
              <a:t>annotations</a:t>
            </a:r>
            <a:r>
              <a:rPr lang="ro-RO" sz="1400" b="1" dirty="0"/>
              <a:t>, </a:t>
            </a:r>
            <a:r>
              <a:rPr lang="ro-RO" sz="1400" b="1" dirty="0" err="1"/>
              <a:t>RoundEnvironment</a:t>
            </a:r>
            <a:r>
              <a:rPr lang="ro-RO" sz="1400" b="1" dirty="0"/>
              <a:t> </a:t>
            </a:r>
            <a:r>
              <a:rPr lang="ro-RO" sz="1400" b="1" dirty="0" err="1"/>
              <a:t>roundEnv</a:t>
            </a:r>
            <a:r>
              <a:rPr lang="ro-RO" sz="1400" b="1" dirty="0"/>
              <a:t>) {</a:t>
            </a:r>
          </a:p>
          <a:p>
            <a:r>
              <a:rPr lang="ro-RO" sz="1400" dirty="0">
                <a:latin typeface="Times New Roman" panose="02020603050405020304" pitchFamily="18" charset="0"/>
                <a:cs typeface="Times New Roman" panose="02020603050405020304" pitchFamily="18" charset="0"/>
              </a:rPr>
              <a:t>        // Iterăm prin toate elementele sursă (de exemplu, clase) care au adnotarea @MLModel aplicată.</a:t>
            </a:r>
          </a:p>
          <a:p>
            <a:r>
              <a:rPr lang="ro-RO" sz="1400" b="1" dirty="0"/>
              <a:t>        for (Element e : </a:t>
            </a:r>
            <a:r>
              <a:rPr lang="ro-RO" sz="1400" b="1" dirty="0" err="1"/>
              <a:t>roundEnv.getElementsAnnotatedWith</a:t>
            </a:r>
            <a:r>
              <a:rPr lang="ro-RO" sz="1400" b="1" dirty="0"/>
              <a:t>(</a:t>
            </a:r>
            <a:r>
              <a:rPr lang="ro-RO" sz="1400" b="1" dirty="0" err="1"/>
              <a:t>MLModel.class</a:t>
            </a:r>
            <a:r>
              <a:rPr lang="ro-RO" sz="1400" b="1" dirty="0"/>
              <a:t>)) {</a:t>
            </a:r>
          </a:p>
          <a:p>
            <a:r>
              <a:rPr lang="ro-RO" sz="1400" dirty="0">
                <a:latin typeface="Times New Roman" panose="02020603050405020304" pitchFamily="18" charset="0"/>
                <a:cs typeface="Times New Roman" panose="02020603050405020304" pitchFamily="18" charset="0"/>
              </a:rPr>
              <a:t>            // Pentru fiecare astfel de element, apelăm metoda `</a:t>
            </a:r>
            <a:r>
              <a:rPr lang="ro-RO" sz="1400" dirty="0" err="1">
                <a:latin typeface="Times New Roman" panose="02020603050405020304" pitchFamily="18" charset="0"/>
                <a:cs typeface="Times New Roman" panose="02020603050405020304" pitchFamily="18" charset="0"/>
              </a:rPr>
              <a:t>generatePipeline</a:t>
            </a:r>
            <a:r>
              <a:rPr lang="ro-RO" sz="1400" dirty="0">
                <a:latin typeface="Times New Roman" panose="02020603050405020304" pitchFamily="18" charset="0"/>
                <a:cs typeface="Times New Roman" panose="02020603050405020304" pitchFamily="18" charset="0"/>
              </a:rPr>
              <a:t>(e)`, care ar trebui să //construiască automat codul sursă pentru </a:t>
            </a:r>
            <a:r>
              <a:rPr lang="ro-RO" sz="1400" dirty="0" err="1">
                <a:latin typeface="Times New Roman" panose="02020603050405020304" pitchFamily="18" charset="0"/>
                <a:cs typeface="Times New Roman" panose="02020603050405020304" pitchFamily="18" charset="0"/>
              </a:rPr>
              <a:t>pipeline-ul</a:t>
            </a:r>
            <a:r>
              <a:rPr lang="ro-RO" sz="1400" dirty="0">
                <a:latin typeface="Times New Roman" panose="02020603050405020304" pitchFamily="18" charset="0"/>
                <a:cs typeface="Times New Roman" panose="02020603050405020304" pitchFamily="18" charset="0"/>
              </a:rPr>
              <a:t> de învățare automată (</a:t>
            </a:r>
            <a:r>
              <a:rPr lang="ro-RO" sz="1400" dirty="0" err="1">
                <a:latin typeface="Times New Roman" panose="02020603050405020304" pitchFamily="18" charset="0"/>
                <a:cs typeface="Times New Roman" panose="02020603050405020304" pitchFamily="18" charset="0"/>
              </a:rPr>
              <a:t>loader</a:t>
            </a:r>
            <a:r>
              <a:rPr lang="ro-RO" sz="1400" dirty="0">
                <a:latin typeface="Times New Roman" panose="02020603050405020304" pitchFamily="18" charset="0"/>
                <a:cs typeface="Times New Roman" panose="02020603050405020304" pitchFamily="18" charset="0"/>
              </a:rPr>
              <a:t>, </a:t>
            </a:r>
            <a:r>
              <a:rPr lang="ro-RO" sz="1400" dirty="0" err="1">
                <a:latin typeface="Times New Roman" panose="02020603050405020304" pitchFamily="18" charset="0"/>
                <a:cs typeface="Times New Roman" panose="02020603050405020304" pitchFamily="18" charset="0"/>
              </a:rPr>
              <a:t>normalizer</a:t>
            </a:r>
            <a:r>
              <a:rPr lang="ro-RO" sz="1400" dirty="0">
                <a:latin typeface="Times New Roman" panose="02020603050405020304" pitchFamily="18" charset="0"/>
                <a:cs typeface="Times New Roman" panose="02020603050405020304" pitchFamily="18" charset="0"/>
              </a:rPr>
              <a:t>, trainer //etc.) pe baza informațiilor din clasa adnotată.</a:t>
            </a:r>
          </a:p>
          <a:p>
            <a:r>
              <a:rPr lang="ro-RO" sz="1400" b="1" dirty="0"/>
              <a:t>            </a:t>
            </a:r>
            <a:r>
              <a:rPr lang="ro-RO" sz="1400" b="1" dirty="0" err="1"/>
              <a:t>generatePipeline</a:t>
            </a:r>
            <a:r>
              <a:rPr lang="ro-RO" sz="1400" b="1" dirty="0"/>
              <a:t>(e);  }</a:t>
            </a:r>
          </a:p>
          <a:p>
            <a:pPr>
              <a:lnSpc>
                <a:spcPct val="120000"/>
              </a:lnSpc>
              <a:spcBef>
                <a:spcPts val="0"/>
              </a:spcBef>
            </a:pPr>
            <a:r>
              <a:rPr lang="ro-RO" sz="1400" dirty="0">
                <a:latin typeface="Times New Roman" panose="02020603050405020304" pitchFamily="18" charset="0"/>
                <a:cs typeface="Times New Roman" panose="02020603050405020304" pitchFamily="18" charset="0"/>
              </a:rPr>
              <a:t>        // Returnăm </a:t>
            </a:r>
            <a:r>
              <a:rPr lang="ro-RO" sz="1400" dirty="0" err="1">
                <a:latin typeface="Times New Roman" panose="02020603050405020304" pitchFamily="18" charset="0"/>
                <a:cs typeface="Times New Roman" panose="02020603050405020304" pitchFamily="18" charset="0"/>
              </a:rPr>
              <a:t>true</a:t>
            </a:r>
            <a:r>
              <a:rPr lang="ro-RO" sz="1400" dirty="0">
                <a:latin typeface="Times New Roman" panose="02020603050405020304" pitchFamily="18" charset="0"/>
                <a:cs typeface="Times New Roman" panose="02020603050405020304" pitchFamily="18" charset="0"/>
              </a:rPr>
              <a:t> pentru a semnala compilatorului că această adnotare a fost procesată complet de</a:t>
            </a:r>
          </a:p>
          <a:p>
            <a:pPr>
              <a:lnSpc>
                <a:spcPct val="120000"/>
              </a:lnSpc>
              <a:spcBef>
                <a:spcPts val="0"/>
              </a:spcBef>
            </a:pPr>
            <a:r>
              <a:rPr lang="ro-RO" sz="1400" dirty="0">
                <a:latin typeface="Times New Roman" panose="02020603050405020304" pitchFamily="18" charset="0"/>
                <a:cs typeface="Times New Roman" panose="02020603050405020304" pitchFamily="18" charset="0"/>
              </a:rPr>
              <a:t>       // acest procesor și nu trebuie transmisă altor </a:t>
            </a:r>
            <a:r>
              <a:rPr lang="ro-RO" sz="1400" dirty="0" err="1">
                <a:latin typeface="Times New Roman" panose="02020603050405020304" pitchFamily="18" charset="0"/>
                <a:cs typeface="Times New Roman" panose="02020603050405020304" pitchFamily="18" charset="0"/>
              </a:rPr>
              <a:t>procesori</a:t>
            </a:r>
            <a:r>
              <a:rPr lang="ro-RO" sz="1400" dirty="0">
                <a:latin typeface="Times New Roman" panose="02020603050405020304" pitchFamily="18" charset="0"/>
                <a:cs typeface="Times New Roman" panose="02020603050405020304" pitchFamily="18" charset="0"/>
              </a:rPr>
              <a:t>.</a:t>
            </a:r>
          </a:p>
          <a:p>
            <a:r>
              <a:rPr lang="ro-RO" sz="1400" b="1" dirty="0"/>
              <a:t>        </a:t>
            </a:r>
            <a:r>
              <a:rPr lang="ro-RO" sz="1400" b="1" dirty="0" err="1"/>
              <a:t>return</a:t>
            </a:r>
            <a:r>
              <a:rPr lang="ro-RO" sz="1400" b="1" dirty="0"/>
              <a:t> </a:t>
            </a:r>
            <a:r>
              <a:rPr lang="ro-RO" sz="1400" b="1" dirty="0" err="1"/>
              <a:t>true</a:t>
            </a:r>
            <a:r>
              <a:rPr lang="ro-RO" sz="1400" b="1" dirty="0"/>
              <a:t>;  }}</a:t>
            </a:r>
            <a:endParaRPr lang="ru-RU" sz="1400" b="1" dirty="0"/>
          </a:p>
        </p:txBody>
      </p:sp>
    </p:spTree>
    <p:extLst>
      <p:ext uri="{BB962C8B-B14F-4D97-AF65-F5344CB8AC3E}">
        <p14:creationId xmlns:p14="http://schemas.microsoft.com/office/powerpoint/2010/main" val="11357079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D9F1DD5-E158-47B9-AC64-50EF7A69DB9F}"/>
              </a:ext>
            </a:extLst>
          </p:cNvPr>
          <p:cNvSpPr>
            <a:spLocks noGrp="1"/>
          </p:cNvSpPr>
          <p:nvPr>
            <p:ph type="title"/>
          </p:nvPr>
        </p:nvSpPr>
        <p:spPr>
          <a:xfrm>
            <a:off x="1945201" y="54592"/>
            <a:ext cx="6589199" cy="732430"/>
          </a:xfrm>
        </p:spPr>
        <p:txBody>
          <a:bodyPr/>
          <a:lstStyle/>
          <a:p>
            <a:r>
              <a:rPr lang="ro-RO" dirty="0"/>
              <a:t>Rezumat conceptual</a:t>
            </a:r>
            <a:endParaRPr lang="ru-RU" dirty="0"/>
          </a:p>
        </p:txBody>
      </p:sp>
      <p:sp>
        <p:nvSpPr>
          <p:cNvPr id="3" name="Объект 2">
            <a:extLst>
              <a:ext uri="{FF2B5EF4-FFF2-40B4-BE49-F238E27FC236}">
                <a16:creationId xmlns:a16="http://schemas.microsoft.com/office/drawing/2014/main" id="{4525721D-B1D3-4E74-86FA-3C0018F5210A}"/>
              </a:ext>
            </a:extLst>
          </p:cNvPr>
          <p:cNvSpPr>
            <a:spLocks noGrp="1"/>
          </p:cNvSpPr>
          <p:nvPr>
            <p:ph idx="1"/>
          </p:nvPr>
        </p:nvSpPr>
        <p:spPr>
          <a:xfrm>
            <a:off x="1942415" y="1442113"/>
            <a:ext cx="6591985" cy="4469109"/>
          </a:xfrm>
        </p:spPr>
        <p:txBody>
          <a:bodyPr/>
          <a:lstStyle/>
          <a:p>
            <a:r>
              <a:rPr lang="ro-RO" dirty="0"/>
              <a:t>Acest fragment definește un </a:t>
            </a:r>
            <a:r>
              <a:rPr lang="ro-RO" dirty="0" err="1"/>
              <a:t>Annotation</a:t>
            </a:r>
            <a:r>
              <a:rPr lang="ro-RO" dirty="0"/>
              <a:t> </a:t>
            </a:r>
            <a:r>
              <a:rPr lang="ro-RO" dirty="0" err="1"/>
              <a:t>Processor</a:t>
            </a:r>
            <a:r>
              <a:rPr lang="ro-RO" dirty="0"/>
              <a:t> care rulează în timpul compilării.</a:t>
            </a:r>
          </a:p>
          <a:p>
            <a:r>
              <a:rPr lang="ro-RO" dirty="0"/>
              <a:t>El caută toate clasele adnotate cu @MLModel, le parcurge, și generează automat codul necesar pentru </a:t>
            </a:r>
            <a:r>
              <a:rPr lang="ro-RO" dirty="0" err="1"/>
              <a:t>pipeline-ul</a:t>
            </a:r>
            <a:r>
              <a:rPr lang="ro-RO" dirty="0"/>
              <a:t> ML </a:t>
            </a:r>
          </a:p>
          <a:p>
            <a:r>
              <a:rPr lang="ro-RO" dirty="0"/>
              <a:t>(de exemplu ChurnModelPipeline.java).</a:t>
            </a:r>
          </a:p>
          <a:p>
            <a:r>
              <a:rPr lang="ro-RO" dirty="0"/>
              <a:t>Este nucleul unui sistem de </a:t>
            </a:r>
            <a:r>
              <a:rPr lang="ro-RO" dirty="0" err="1"/>
              <a:t>metaprogramare</a:t>
            </a:r>
            <a:r>
              <a:rPr lang="ro-RO" dirty="0"/>
              <a:t> </a:t>
            </a:r>
          </a:p>
          <a:p>
            <a:r>
              <a:rPr lang="ro-RO" dirty="0" err="1"/>
              <a:t>compile-time</a:t>
            </a:r>
            <a:r>
              <a:rPr lang="ro-RO" dirty="0"/>
              <a:t>, care permite transformarea adnotărilor în cod executabil tip-safe.</a:t>
            </a:r>
            <a:endParaRPr lang="ru-RU" dirty="0"/>
          </a:p>
        </p:txBody>
      </p:sp>
    </p:spTree>
    <p:extLst>
      <p:ext uri="{BB962C8B-B14F-4D97-AF65-F5344CB8AC3E}">
        <p14:creationId xmlns:p14="http://schemas.microsoft.com/office/powerpoint/2010/main" val="14931782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5201" y="88711"/>
            <a:ext cx="6589199" cy="507242"/>
          </a:xfrm>
        </p:spPr>
        <p:txBody>
          <a:bodyPr>
            <a:normAutofit fontScale="90000"/>
          </a:bodyPr>
          <a:lstStyle/>
          <a:p>
            <a:r>
              <a:rPr dirty="0"/>
              <a:t>Context </a:t>
            </a:r>
            <a:r>
              <a:rPr dirty="0" err="1"/>
              <a:t>și</a:t>
            </a:r>
            <a:r>
              <a:rPr dirty="0"/>
              <a:t> </a:t>
            </a:r>
            <a:r>
              <a:rPr dirty="0" err="1"/>
              <a:t>motivație</a:t>
            </a:r>
            <a:endParaRPr dirty="0"/>
          </a:p>
        </p:txBody>
      </p:sp>
      <p:sp>
        <p:nvSpPr>
          <p:cNvPr id="3" name="Content Placeholder 2"/>
          <p:cNvSpPr>
            <a:spLocks noGrp="1"/>
          </p:cNvSpPr>
          <p:nvPr>
            <p:ph idx="1"/>
          </p:nvPr>
        </p:nvSpPr>
        <p:spPr>
          <a:xfrm>
            <a:off x="1942415" y="673290"/>
            <a:ext cx="6591985" cy="6096000"/>
          </a:xfrm>
        </p:spPr>
        <p:txBody>
          <a:bodyPr>
            <a:normAutofit fontScale="92500" lnSpcReduction="10000"/>
          </a:bodyPr>
          <a:lstStyle/>
          <a:p>
            <a:r>
              <a:rPr dirty="0" err="1"/>
              <a:t>Reducerea</a:t>
            </a:r>
            <a:r>
              <a:rPr dirty="0"/>
              <a:t> </a:t>
            </a:r>
            <a:r>
              <a:rPr dirty="0" err="1"/>
              <a:t>codului</a:t>
            </a:r>
            <a:r>
              <a:rPr dirty="0"/>
              <a:t> redundant </a:t>
            </a:r>
            <a:r>
              <a:rPr dirty="0" err="1"/>
              <a:t>în</a:t>
            </a:r>
            <a:r>
              <a:rPr dirty="0"/>
              <a:t> </a:t>
            </a:r>
            <a:r>
              <a:rPr dirty="0" err="1"/>
              <a:t>proiectele</a:t>
            </a:r>
            <a:r>
              <a:rPr dirty="0"/>
              <a:t> ML.</a:t>
            </a:r>
            <a:endParaRPr lang="ro-RO" dirty="0"/>
          </a:p>
          <a:p>
            <a:pPr algn="just"/>
            <a:r>
              <a:rPr lang="ro-RO" b="0" i="0" dirty="0">
                <a:solidFill>
                  <a:srgbClr val="001D35"/>
                </a:solidFill>
                <a:effectLst/>
                <a:latin typeface="Google Sans"/>
              </a:rPr>
              <a:t>Codul redundant este cod sursă sau cod compilat care este inutil și poate fi eliminat fără a afecta comportamentul dorit al programului. Acest lucru se întâmplă din cauza duplicării, copierea și lipirea codului sau din cauza lipsei de </a:t>
            </a:r>
            <a:r>
              <a:rPr lang="ro-RO" b="0" i="0" dirty="0" err="1">
                <a:solidFill>
                  <a:srgbClr val="001D35"/>
                </a:solidFill>
                <a:effectLst/>
                <a:latin typeface="Google Sans"/>
              </a:rPr>
              <a:t>refactorizare</a:t>
            </a:r>
            <a:r>
              <a:rPr lang="ro-RO" b="0" i="0" dirty="0">
                <a:solidFill>
                  <a:srgbClr val="001D35"/>
                </a:solidFill>
                <a:effectLst/>
                <a:latin typeface="Google Sans"/>
              </a:rPr>
              <a:t>, făcând programul mai greu de întreținut, mai predispus la erori și la inconsecvențe. </a:t>
            </a:r>
            <a:endParaRPr dirty="0"/>
          </a:p>
          <a:p>
            <a:r>
              <a:rPr dirty="0" err="1"/>
              <a:t>Crearea</a:t>
            </a:r>
            <a:r>
              <a:rPr dirty="0"/>
              <a:t> </a:t>
            </a:r>
            <a:r>
              <a:rPr dirty="0" err="1"/>
              <a:t>automată</a:t>
            </a:r>
            <a:r>
              <a:rPr dirty="0"/>
              <a:t> a pipeline-</a:t>
            </a:r>
            <a:r>
              <a:rPr dirty="0" err="1"/>
              <a:t>urilor</a:t>
            </a:r>
            <a:r>
              <a:rPr dirty="0"/>
              <a:t> (</a:t>
            </a:r>
            <a:r>
              <a:rPr dirty="0" err="1"/>
              <a:t>încărcare</a:t>
            </a:r>
            <a:r>
              <a:rPr dirty="0"/>
              <a:t> → </a:t>
            </a:r>
            <a:r>
              <a:rPr dirty="0" err="1"/>
              <a:t>antrenare</a:t>
            </a:r>
            <a:r>
              <a:rPr dirty="0"/>
              <a:t> → </a:t>
            </a:r>
            <a:r>
              <a:rPr dirty="0" err="1"/>
              <a:t>testare</a:t>
            </a:r>
            <a:r>
              <a:rPr dirty="0"/>
              <a:t>).</a:t>
            </a:r>
            <a:endParaRPr lang="ro-RO" dirty="0"/>
          </a:p>
          <a:p>
            <a:pPr algn="just"/>
            <a:r>
              <a:rPr lang="ro-RO" b="0" i="1" dirty="0" err="1">
                <a:solidFill>
                  <a:srgbClr val="202122"/>
                </a:solidFill>
                <a:effectLst/>
                <a:latin typeface="Arial" panose="020B0604020202020204" pitchFamily="34" charset="0"/>
              </a:rPr>
              <a:t>Pipeline</a:t>
            </a:r>
            <a:r>
              <a:rPr lang="ro-RO" b="0" i="0" dirty="0">
                <a:solidFill>
                  <a:srgbClr val="202122"/>
                </a:solidFill>
                <a:effectLst/>
                <a:latin typeface="Arial" panose="020B0604020202020204" pitchFamily="34" charset="0"/>
              </a:rPr>
              <a:t> este o tehnică de creștere a vitezei de execuție  a procesoarelor. Ea constă în subdivizarea fiecărei instrucțiuni într-un număr de etape sau segmente, fiecare etapă fiind executată de câte o unitate funcțională separată a procesorului (segment </a:t>
            </a:r>
            <a:r>
              <a:rPr lang="ro-RO" b="0" i="1" dirty="0" err="1">
                <a:solidFill>
                  <a:srgbClr val="202122"/>
                </a:solidFill>
                <a:effectLst/>
                <a:latin typeface="Arial" panose="020B0604020202020204" pitchFamily="34" charset="0"/>
              </a:rPr>
              <a:t>pipeline</a:t>
            </a:r>
            <a:r>
              <a:rPr lang="ro-RO" b="0" i="0" dirty="0">
                <a:solidFill>
                  <a:srgbClr val="202122"/>
                </a:solidFill>
                <a:effectLst/>
                <a:latin typeface="Arial" panose="020B0604020202020204" pitchFamily="34" charset="0"/>
              </a:rPr>
              <a:t>). Segmentele </a:t>
            </a:r>
            <a:r>
              <a:rPr lang="ro-RO" b="0" i="1" dirty="0" err="1">
                <a:solidFill>
                  <a:srgbClr val="202122"/>
                </a:solidFill>
                <a:effectLst/>
                <a:latin typeface="Arial" panose="020B0604020202020204" pitchFamily="34" charset="0"/>
              </a:rPr>
              <a:t>pipeline</a:t>
            </a:r>
            <a:r>
              <a:rPr lang="ro-RO" b="0" i="0" dirty="0">
                <a:solidFill>
                  <a:srgbClr val="202122"/>
                </a:solidFill>
                <a:effectLst/>
                <a:latin typeface="Arial" panose="020B0604020202020204" pitchFamily="34" charset="0"/>
              </a:rPr>
              <a:t> sunt conectate între ele într-un mod special.</a:t>
            </a:r>
            <a:endParaRPr dirty="0"/>
          </a:p>
          <a:p>
            <a:r>
              <a:rPr dirty="0" err="1"/>
              <a:t>Asigurarea</a:t>
            </a:r>
            <a:r>
              <a:rPr dirty="0"/>
              <a:t> </a:t>
            </a:r>
            <a:r>
              <a:rPr dirty="0" err="1"/>
              <a:t>consistenței</a:t>
            </a:r>
            <a:r>
              <a:rPr dirty="0"/>
              <a:t> </a:t>
            </a:r>
            <a:r>
              <a:rPr dirty="0" err="1"/>
              <a:t>și</a:t>
            </a:r>
            <a:r>
              <a:rPr dirty="0"/>
              <a:t> </a:t>
            </a:r>
            <a:r>
              <a:rPr dirty="0" err="1"/>
              <a:t>trasabilității</a:t>
            </a:r>
            <a:r>
              <a:rPr dirty="0"/>
              <a:t> </a:t>
            </a:r>
            <a:r>
              <a:rPr dirty="0" err="1"/>
              <a:t>codului</a:t>
            </a:r>
            <a:r>
              <a:rPr dirty="0"/>
              <a:t>.</a:t>
            </a:r>
            <a:endParaRPr lang="ro-RO" dirty="0"/>
          </a:p>
          <a:p>
            <a:pPr algn="just"/>
            <a:r>
              <a:rPr lang="ro-RO" b="0" i="0" dirty="0">
                <a:solidFill>
                  <a:srgbClr val="001D35"/>
                </a:solidFill>
                <a:effectLst/>
                <a:latin typeface="Google Sans"/>
              </a:rPr>
              <a:t>Consistența codului se referă la aplicarea uniformă a stilului de codare, a convențiilor și a standardelor în tot proiectul, asigurând lizibilitatea și mentenanța ușoară.</a:t>
            </a:r>
          </a:p>
          <a:p>
            <a:pPr algn="just"/>
            <a:r>
              <a:rPr lang="ro-RO" b="0" i="0" dirty="0">
                <a:solidFill>
                  <a:srgbClr val="001D35"/>
                </a:solidFill>
                <a:effectLst/>
                <a:latin typeface="Google Sans"/>
              </a:rPr>
              <a:t> Trasabilitatea codului se referă la capacitatea de a urmări legătura dintre o cerință specifică de business, un caz de testare și bucata de cod corespunzătoare, asigurând că toate cerințele sunt implementate corect.</a:t>
            </a: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Designul adnotărilor</a:t>
            </a:r>
          </a:p>
        </p:txBody>
      </p:sp>
      <p:sp>
        <p:nvSpPr>
          <p:cNvPr id="3" name="Content Placeholder 2"/>
          <p:cNvSpPr>
            <a:spLocks noGrp="1"/>
          </p:cNvSpPr>
          <p:nvPr>
            <p:ph idx="1"/>
          </p:nvPr>
        </p:nvSpPr>
        <p:spPr/>
        <p:txBody>
          <a:bodyPr/>
          <a:lstStyle/>
          <a:p>
            <a:r>
              <a:t>@MLModel – identifică modelul ML</a:t>
            </a:r>
          </a:p>
          <a:p>
            <a:r>
              <a:t>@Feature – definește atributele (nume, tip, normalizare)</a:t>
            </a:r>
          </a:p>
          <a:p>
            <a:r>
              <a:t>@Target – variabila țintă</a:t>
            </a:r>
          </a:p>
          <a:p>
            <a:r>
              <a:t>@Source – setul de date de intrare</a:t>
            </a:r>
          </a:p>
          <a:p>
            <a:r>
              <a:t>Exemplu: @Feature(name='age', type=NUMERIC)</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7636B30-7985-439F-9B69-B3A85F33542D}"/>
              </a:ext>
            </a:extLst>
          </p:cNvPr>
          <p:cNvSpPr>
            <a:spLocks noGrp="1"/>
          </p:cNvSpPr>
          <p:nvPr>
            <p:ph type="title"/>
          </p:nvPr>
        </p:nvSpPr>
        <p:spPr>
          <a:xfrm>
            <a:off x="1945201" y="141028"/>
            <a:ext cx="6589199" cy="363940"/>
          </a:xfrm>
        </p:spPr>
        <p:txBody>
          <a:bodyPr>
            <a:normAutofit fontScale="90000"/>
          </a:bodyPr>
          <a:lstStyle/>
          <a:p>
            <a:r>
              <a:rPr lang="ru-RU" sz="1800" dirty="0" err="1">
                <a:effectLst/>
                <a:latin typeface="Times New Roman" panose="02020603050405020304" pitchFamily="18" charset="0"/>
                <a:ea typeface="Times New Roman" panose="02020603050405020304" pitchFamily="18" charset="0"/>
              </a:rPr>
              <a:t>Exemplu</a:t>
            </a:r>
            <a:r>
              <a:rPr lang="ru-RU" sz="1800" dirty="0">
                <a:effectLst/>
                <a:latin typeface="Times New Roman" panose="02020603050405020304" pitchFamily="18" charset="0"/>
                <a:ea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rPr>
              <a:t>de</a:t>
            </a:r>
            <a:r>
              <a:rPr lang="ru-RU" sz="1800" dirty="0">
                <a:effectLst/>
                <a:latin typeface="Times New Roman" panose="02020603050405020304" pitchFamily="18" charset="0"/>
                <a:ea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rPr>
              <a:t>definiții</a:t>
            </a:r>
            <a:r>
              <a:rPr lang="ru-RU" sz="1800" dirty="0">
                <a:effectLst/>
                <a:latin typeface="Times New Roman" panose="02020603050405020304" pitchFamily="18" charset="0"/>
                <a:ea typeface="Times New Roman" panose="02020603050405020304" pitchFamily="18" charset="0"/>
              </a:rPr>
              <a:t>:</a:t>
            </a:r>
            <a:br>
              <a:rPr lang="ru-RU" sz="1800" dirty="0">
                <a:effectLst/>
                <a:latin typeface="Times New Roman" panose="02020603050405020304" pitchFamily="18" charset="0"/>
                <a:ea typeface="Times New Roman" panose="02020603050405020304" pitchFamily="18" charset="0"/>
              </a:rPr>
            </a:br>
            <a:endParaRPr lang="ru-RU" dirty="0"/>
          </a:p>
        </p:txBody>
      </p:sp>
      <p:sp>
        <p:nvSpPr>
          <p:cNvPr id="3" name="Объект 2">
            <a:extLst>
              <a:ext uri="{FF2B5EF4-FFF2-40B4-BE49-F238E27FC236}">
                <a16:creationId xmlns:a16="http://schemas.microsoft.com/office/drawing/2014/main" id="{02A50F2E-A25D-4825-AB53-C60827173CA5}"/>
              </a:ext>
            </a:extLst>
          </p:cNvPr>
          <p:cNvSpPr>
            <a:spLocks noGrp="1"/>
          </p:cNvSpPr>
          <p:nvPr>
            <p:ph idx="1"/>
          </p:nvPr>
        </p:nvSpPr>
        <p:spPr>
          <a:xfrm>
            <a:off x="1269243" y="632346"/>
            <a:ext cx="7720082" cy="6225654"/>
          </a:xfrm>
        </p:spPr>
        <p:txBody>
          <a:bodyPr>
            <a:normAutofit fontScale="85000" lnSpcReduction="10000"/>
          </a:bodyPr>
          <a:lstStyle/>
          <a:p>
            <a:pPr marL="0" indent="0">
              <a:buNone/>
            </a:pPr>
            <a:r>
              <a:rPr lang="ro-RO" dirty="0">
                <a:latin typeface="Times New Roman" panose="02020603050405020304" pitchFamily="18" charset="0"/>
                <a:cs typeface="Times New Roman" panose="02020603050405020304" pitchFamily="18" charset="0"/>
              </a:rPr>
              <a:t>// ===========================</a:t>
            </a:r>
          </a:p>
          <a:p>
            <a:pPr marL="0" indent="0">
              <a:buNone/>
            </a:pPr>
            <a:r>
              <a:rPr lang="ro-RO" dirty="0">
                <a:latin typeface="Times New Roman" panose="02020603050405020304" pitchFamily="18" charset="0"/>
                <a:cs typeface="Times New Roman" panose="02020603050405020304" pitchFamily="18" charset="0"/>
              </a:rPr>
              <a:t>// Adnotarea @MLModel</a:t>
            </a:r>
          </a:p>
          <a:p>
            <a:pPr marL="0" indent="0">
              <a:buNone/>
            </a:pPr>
            <a:r>
              <a:rPr lang="ro-RO" dirty="0">
                <a:latin typeface="Times New Roman" panose="02020603050405020304" pitchFamily="18" charset="0"/>
                <a:cs typeface="Times New Roman" panose="02020603050405020304" pitchFamily="18" charset="0"/>
              </a:rPr>
              <a:t>// ===========================</a:t>
            </a:r>
          </a:p>
          <a:p>
            <a:pPr marL="0" indent="0">
              <a:buNone/>
            </a:pPr>
            <a:r>
              <a:rPr lang="ro-RO" dirty="0">
                <a:latin typeface="Times New Roman" panose="02020603050405020304" pitchFamily="18" charset="0"/>
                <a:cs typeface="Times New Roman" panose="02020603050405020304" pitchFamily="18" charset="0"/>
              </a:rPr>
              <a:t>// @Retention definește cât timp este păstrată adnotarea în ciclul de viață al aplicației.</a:t>
            </a:r>
          </a:p>
          <a:p>
            <a:pPr marL="0" indent="0">
              <a:buNone/>
            </a:pPr>
            <a:r>
              <a:rPr lang="ro-RO" dirty="0">
                <a:latin typeface="Times New Roman" panose="02020603050405020304" pitchFamily="18" charset="0"/>
                <a:cs typeface="Times New Roman" panose="02020603050405020304" pitchFamily="18" charset="0"/>
              </a:rPr>
              <a:t>// </a:t>
            </a:r>
            <a:r>
              <a:rPr lang="ro-RO" dirty="0" err="1">
                <a:latin typeface="Times New Roman" panose="02020603050405020304" pitchFamily="18" charset="0"/>
                <a:cs typeface="Times New Roman" panose="02020603050405020304" pitchFamily="18" charset="0"/>
              </a:rPr>
              <a:t>RetentionPolicy.RUNTIME</a:t>
            </a:r>
            <a:r>
              <a:rPr lang="ro-RO" dirty="0">
                <a:latin typeface="Times New Roman" panose="02020603050405020304" pitchFamily="18" charset="0"/>
                <a:cs typeface="Times New Roman" panose="02020603050405020304" pitchFamily="18" charset="0"/>
              </a:rPr>
              <a:t> înseamnă că adnotarea este disponibilă și în timpul execuției,  astfel încât poate fi accesată prin </a:t>
            </a:r>
            <a:r>
              <a:rPr lang="ro-RO" dirty="0" err="1">
                <a:latin typeface="Times New Roman" panose="02020603050405020304" pitchFamily="18" charset="0"/>
                <a:cs typeface="Times New Roman" panose="02020603050405020304" pitchFamily="18" charset="0"/>
              </a:rPr>
              <a:t>Reflection</a:t>
            </a:r>
            <a:r>
              <a:rPr lang="ro-RO" dirty="0">
                <a:latin typeface="Times New Roman" panose="02020603050405020304" pitchFamily="18" charset="0"/>
                <a:cs typeface="Times New Roman" panose="02020603050405020304" pitchFamily="18" charset="0"/>
              </a:rPr>
              <a:t> (ex: </a:t>
            </a:r>
            <a:r>
              <a:rPr lang="ro-RO" dirty="0" err="1">
                <a:latin typeface="Times New Roman" panose="02020603050405020304" pitchFamily="18" charset="0"/>
                <a:cs typeface="Times New Roman" panose="02020603050405020304" pitchFamily="18" charset="0"/>
              </a:rPr>
              <a:t>clazz.getAnnotation</a:t>
            </a:r>
            <a:r>
              <a:rPr lang="ro-RO" dirty="0">
                <a:latin typeface="Times New Roman" panose="02020603050405020304" pitchFamily="18" charset="0"/>
                <a:cs typeface="Times New Roman" panose="02020603050405020304" pitchFamily="18" charset="0"/>
              </a:rPr>
              <a:t>(</a:t>
            </a:r>
            <a:r>
              <a:rPr lang="ro-RO" dirty="0" err="1">
                <a:latin typeface="Times New Roman" panose="02020603050405020304" pitchFamily="18" charset="0"/>
                <a:cs typeface="Times New Roman" panose="02020603050405020304" pitchFamily="18" charset="0"/>
              </a:rPr>
              <a:t>MLModel.class</a:t>
            </a:r>
            <a:r>
              <a:rPr lang="ro-RO" dirty="0">
                <a:latin typeface="Times New Roman" panose="02020603050405020304" pitchFamily="18" charset="0"/>
                <a:cs typeface="Times New Roman" panose="02020603050405020304" pitchFamily="18" charset="0"/>
              </a:rPr>
              <a:t>)).</a:t>
            </a:r>
          </a:p>
          <a:p>
            <a:pPr marL="0" indent="0">
              <a:buNone/>
            </a:pPr>
            <a:r>
              <a:rPr lang="ro-RO" b="1" dirty="0"/>
              <a:t>@Retention(RetentionPolicy.RUNTIME)</a:t>
            </a:r>
            <a:endParaRPr lang="ro-RO" dirty="0"/>
          </a:p>
          <a:p>
            <a:pPr marL="0" indent="0">
              <a:buNone/>
            </a:pPr>
            <a:r>
              <a:rPr lang="ro-RO" dirty="0">
                <a:latin typeface="Times New Roman" panose="02020603050405020304" pitchFamily="18" charset="0"/>
                <a:cs typeface="Times New Roman" panose="02020603050405020304" pitchFamily="18" charset="0"/>
              </a:rPr>
              <a:t>// @Target definește unde poate fi aplicată adnotarea. </a:t>
            </a:r>
            <a:r>
              <a:rPr lang="ro-RO" dirty="0" err="1">
                <a:latin typeface="Times New Roman" panose="02020603050405020304" pitchFamily="18" charset="0"/>
                <a:cs typeface="Times New Roman" panose="02020603050405020304" pitchFamily="18" charset="0"/>
              </a:rPr>
              <a:t>ElementType.TYPE</a:t>
            </a:r>
            <a:r>
              <a:rPr lang="ro-RO" dirty="0">
                <a:latin typeface="Times New Roman" panose="02020603050405020304" pitchFamily="18" charset="0"/>
                <a:cs typeface="Times New Roman" panose="02020603050405020304" pitchFamily="18" charset="0"/>
              </a:rPr>
              <a:t> înseamnă că poate fi aplicată pe clase, interfețe sau </a:t>
            </a:r>
            <a:r>
              <a:rPr lang="ro-RO" dirty="0" err="1">
                <a:latin typeface="Times New Roman" panose="02020603050405020304" pitchFamily="18" charset="0"/>
                <a:cs typeface="Times New Roman" panose="02020603050405020304" pitchFamily="18" charset="0"/>
              </a:rPr>
              <a:t>enumuri</a:t>
            </a:r>
            <a:r>
              <a:rPr lang="ro-RO" dirty="0">
                <a:latin typeface="Times New Roman" panose="02020603050405020304" pitchFamily="18" charset="0"/>
                <a:cs typeface="Times New Roman" panose="02020603050405020304" pitchFamily="18" charset="0"/>
              </a:rPr>
              <a:t>.</a:t>
            </a:r>
          </a:p>
          <a:p>
            <a:pPr marL="0" indent="0">
              <a:buNone/>
            </a:pPr>
            <a:r>
              <a:rPr lang="ro-RO" b="1" dirty="0"/>
              <a:t>@Target(ElementType.TYPE)</a:t>
            </a:r>
            <a:endParaRPr lang="ro-RO" dirty="0"/>
          </a:p>
          <a:p>
            <a:pPr marL="0" indent="0">
              <a:buNone/>
            </a:pPr>
            <a:r>
              <a:rPr lang="ro-RO" dirty="0">
                <a:latin typeface="Times New Roman" panose="02020603050405020304" pitchFamily="18" charset="0"/>
                <a:cs typeface="Times New Roman" panose="02020603050405020304" pitchFamily="18" charset="0"/>
              </a:rPr>
              <a:t>// Definim o adnotare personalizată @MLModel.</a:t>
            </a:r>
          </a:p>
          <a:p>
            <a:pPr marL="0" indent="0">
              <a:buNone/>
            </a:pPr>
            <a:r>
              <a:rPr lang="ro-RO" dirty="0">
                <a:latin typeface="Times New Roman" panose="02020603050405020304" pitchFamily="18" charset="0"/>
                <a:cs typeface="Times New Roman" panose="02020603050405020304" pitchFamily="18" charset="0"/>
              </a:rPr>
              <a:t>// Aceasta marchează o clasă ca reprezentând un model de învățare automată (ML model).</a:t>
            </a:r>
          </a:p>
          <a:p>
            <a:pPr marL="0" indent="0">
              <a:buNone/>
            </a:pPr>
            <a:r>
              <a:rPr lang="ro-RO" b="1" dirty="0"/>
              <a:t>public @interface </a:t>
            </a:r>
            <a:r>
              <a:rPr lang="ro-RO" b="1" dirty="0" err="1"/>
              <a:t>MLModel</a:t>
            </a:r>
            <a:r>
              <a:rPr lang="ro-RO" b="1" dirty="0"/>
              <a:t> {</a:t>
            </a:r>
            <a:endParaRPr lang="ro-RO" dirty="0"/>
          </a:p>
          <a:p>
            <a:pPr marL="0" indent="0">
              <a:buNone/>
            </a:pPr>
            <a:r>
              <a:rPr lang="ro-RO" dirty="0"/>
              <a:t>    </a:t>
            </a:r>
            <a:r>
              <a:rPr lang="ro-RO" dirty="0">
                <a:latin typeface="Times New Roman" panose="02020603050405020304" pitchFamily="18" charset="0"/>
                <a:cs typeface="Times New Roman" panose="02020603050405020304" pitchFamily="18" charset="0"/>
              </a:rPr>
              <a:t>// Parametru obligatoriu: numele modelului (folosit la generarea codului și </a:t>
            </a:r>
            <a:r>
              <a:rPr lang="ro-RO" dirty="0" err="1">
                <a:latin typeface="Times New Roman" panose="02020603050405020304" pitchFamily="18" charset="0"/>
                <a:cs typeface="Times New Roman" panose="02020603050405020304" pitchFamily="18" charset="0"/>
              </a:rPr>
              <a:t>loguri</a:t>
            </a:r>
            <a:r>
              <a:rPr lang="ro-RO" dirty="0">
                <a:latin typeface="Times New Roman" panose="02020603050405020304" pitchFamily="18" charset="0"/>
                <a:cs typeface="Times New Roman" panose="02020603050405020304" pitchFamily="18" charset="0"/>
              </a:rPr>
              <a:t>).</a:t>
            </a:r>
          </a:p>
          <a:p>
            <a:pPr marL="0" indent="0">
              <a:buNone/>
            </a:pPr>
            <a:r>
              <a:rPr lang="ro-RO" dirty="0"/>
              <a:t>    </a:t>
            </a:r>
            <a:r>
              <a:rPr lang="ro-RO" b="1" dirty="0" err="1"/>
              <a:t>String</a:t>
            </a:r>
            <a:r>
              <a:rPr lang="ro-RO" b="1" dirty="0"/>
              <a:t> </a:t>
            </a:r>
            <a:r>
              <a:rPr lang="ro-RO" b="1" dirty="0" err="1"/>
              <a:t>name</a:t>
            </a:r>
            <a:r>
              <a:rPr lang="ro-RO" b="1" dirty="0"/>
              <a:t>();</a:t>
            </a:r>
            <a:endParaRPr lang="ro-RO" dirty="0"/>
          </a:p>
          <a:p>
            <a:pPr marL="0" indent="0">
              <a:buNone/>
            </a:pPr>
            <a:r>
              <a:rPr lang="ro-RO" dirty="0"/>
              <a:t>    </a:t>
            </a:r>
            <a:r>
              <a:rPr lang="ro-RO" dirty="0">
                <a:latin typeface="Times New Roman" panose="02020603050405020304" pitchFamily="18" charset="0"/>
                <a:cs typeface="Times New Roman" panose="02020603050405020304" pitchFamily="18" charset="0"/>
              </a:rPr>
              <a:t>// Parametru obligatoriu: tipul sarcinii ML (de exemplu: clasificare, regresie, </a:t>
            </a:r>
            <a:r>
              <a:rPr lang="ro-RO" dirty="0" err="1">
                <a:latin typeface="Times New Roman" panose="02020603050405020304" pitchFamily="18" charset="0"/>
                <a:cs typeface="Times New Roman" panose="02020603050405020304" pitchFamily="18" charset="0"/>
              </a:rPr>
              <a:t>clustering</a:t>
            </a:r>
            <a:r>
              <a:rPr lang="ro-RO" dirty="0">
                <a:latin typeface="Times New Roman" panose="02020603050405020304" pitchFamily="18" charset="0"/>
                <a:cs typeface="Times New Roman" panose="02020603050405020304" pitchFamily="18" charset="0"/>
              </a:rPr>
              <a:t>).</a:t>
            </a:r>
          </a:p>
          <a:p>
            <a:pPr marL="0" indent="0">
              <a:buNone/>
            </a:pPr>
            <a:r>
              <a:rPr lang="ro-RO" dirty="0">
                <a:latin typeface="Times New Roman" panose="02020603050405020304" pitchFamily="18" charset="0"/>
                <a:cs typeface="Times New Roman" panose="02020603050405020304" pitchFamily="18" charset="0"/>
              </a:rPr>
              <a:t> // </a:t>
            </a:r>
            <a:r>
              <a:rPr lang="ro-RO" dirty="0" err="1">
                <a:latin typeface="Times New Roman" panose="02020603050405020304" pitchFamily="18" charset="0"/>
                <a:cs typeface="Times New Roman" panose="02020603050405020304" pitchFamily="18" charset="0"/>
              </a:rPr>
              <a:t>TaskType</a:t>
            </a:r>
            <a:r>
              <a:rPr lang="ro-RO" dirty="0">
                <a:latin typeface="Times New Roman" panose="02020603050405020304" pitchFamily="18" charset="0"/>
                <a:cs typeface="Times New Roman" panose="02020603050405020304" pitchFamily="18" charset="0"/>
              </a:rPr>
              <a:t> ar fi un </a:t>
            </a:r>
            <a:r>
              <a:rPr lang="ro-RO" dirty="0" err="1">
                <a:latin typeface="Times New Roman" panose="02020603050405020304" pitchFamily="18" charset="0"/>
                <a:cs typeface="Times New Roman" panose="02020603050405020304" pitchFamily="18" charset="0"/>
              </a:rPr>
              <a:t>enum</a:t>
            </a:r>
            <a:r>
              <a:rPr lang="ro-RO" dirty="0">
                <a:latin typeface="Times New Roman" panose="02020603050405020304" pitchFamily="18" charset="0"/>
                <a:cs typeface="Times New Roman" panose="02020603050405020304" pitchFamily="18" charset="0"/>
              </a:rPr>
              <a:t> definit separat (ex: BINARY_CLASSIFICATION, REGRESSION).</a:t>
            </a:r>
          </a:p>
          <a:p>
            <a:pPr marL="0" indent="0">
              <a:buNone/>
            </a:pPr>
            <a:r>
              <a:rPr lang="ro-RO" b="1" dirty="0"/>
              <a:t>    </a:t>
            </a:r>
            <a:r>
              <a:rPr lang="ro-RO" b="1" dirty="0" err="1"/>
              <a:t>TaskType</a:t>
            </a:r>
            <a:r>
              <a:rPr lang="ro-RO" b="1" dirty="0"/>
              <a:t> task();}</a:t>
            </a:r>
            <a:endParaRPr lang="ru-RU" b="1" dirty="0"/>
          </a:p>
        </p:txBody>
      </p:sp>
    </p:spTree>
    <p:extLst>
      <p:ext uri="{BB962C8B-B14F-4D97-AF65-F5344CB8AC3E}">
        <p14:creationId xmlns:p14="http://schemas.microsoft.com/office/powerpoint/2010/main" val="37224098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1FD0294-1A38-44BA-8D15-83E5EC295F42}"/>
              </a:ext>
            </a:extLst>
          </p:cNvPr>
          <p:cNvSpPr>
            <a:spLocks noGrp="1"/>
          </p:cNvSpPr>
          <p:nvPr>
            <p:ph type="title"/>
          </p:nvPr>
        </p:nvSpPr>
        <p:spPr>
          <a:xfrm>
            <a:off x="1945201" y="0"/>
            <a:ext cx="6589199" cy="514066"/>
          </a:xfrm>
        </p:spPr>
        <p:txBody>
          <a:bodyPr>
            <a:noAutofit/>
          </a:bodyPr>
          <a:lstStyle/>
          <a:p>
            <a:r>
              <a:rPr lang="ru-RU" sz="2400" dirty="0" err="1">
                <a:effectLst/>
                <a:latin typeface="Times New Roman" panose="02020603050405020304" pitchFamily="18" charset="0"/>
                <a:ea typeface="Times New Roman" panose="02020603050405020304" pitchFamily="18" charset="0"/>
              </a:rPr>
              <a:t>Exemplu</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de</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definiții</a:t>
            </a:r>
            <a:r>
              <a:rPr lang="ru-RU" sz="2400" dirty="0">
                <a:effectLst/>
                <a:latin typeface="Times New Roman" panose="02020603050405020304" pitchFamily="18" charset="0"/>
                <a:ea typeface="Times New Roman" panose="02020603050405020304" pitchFamily="18" charset="0"/>
              </a:rPr>
              <a:t>:</a:t>
            </a:r>
            <a:br>
              <a:rPr lang="ru-RU" sz="2400" dirty="0">
                <a:effectLst/>
                <a:latin typeface="Times New Roman" panose="02020603050405020304" pitchFamily="18" charset="0"/>
                <a:ea typeface="Times New Roman" panose="02020603050405020304" pitchFamily="18" charset="0"/>
              </a:rPr>
            </a:br>
            <a:endParaRPr lang="ru-RU" sz="2400" dirty="0"/>
          </a:p>
        </p:txBody>
      </p:sp>
      <p:sp>
        <p:nvSpPr>
          <p:cNvPr id="3" name="Объект 2">
            <a:extLst>
              <a:ext uri="{FF2B5EF4-FFF2-40B4-BE49-F238E27FC236}">
                <a16:creationId xmlns:a16="http://schemas.microsoft.com/office/drawing/2014/main" id="{D087FA96-12F7-49AE-9762-7922825D3A58}"/>
              </a:ext>
            </a:extLst>
          </p:cNvPr>
          <p:cNvSpPr>
            <a:spLocks noGrp="1"/>
          </p:cNvSpPr>
          <p:nvPr>
            <p:ph idx="1"/>
          </p:nvPr>
        </p:nvSpPr>
        <p:spPr>
          <a:xfrm>
            <a:off x="1378424" y="473122"/>
            <a:ext cx="7642745" cy="6255224"/>
          </a:xfrm>
        </p:spPr>
        <p:txBody>
          <a:bodyPr>
            <a:normAutofit fontScale="85000" lnSpcReduction="20000"/>
          </a:bodyPr>
          <a:lstStyle/>
          <a:p>
            <a:pPr>
              <a:lnSpc>
                <a:spcPct val="120000"/>
              </a:lnSpc>
              <a:spcBef>
                <a:spcPts val="0"/>
              </a:spcBef>
            </a:pPr>
            <a:r>
              <a:rPr lang="ro-RO" dirty="0">
                <a:latin typeface="Times New Roman" panose="02020603050405020304" pitchFamily="18" charset="0"/>
                <a:cs typeface="Times New Roman" panose="02020603050405020304" pitchFamily="18" charset="0"/>
              </a:rPr>
              <a:t>// ===========================</a:t>
            </a:r>
          </a:p>
          <a:p>
            <a:pPr>
              <a:lnSpc>
                <a:spcPct val="120000"/>
              </a:lnSpc>
              <a:spcBef>
                <a:spcPts val="0"/>
              </a:spcBef>
            </a:pPr>
            <a:r>
              <a:rPr lang="ro-RO" dirty="0">
                <a:latin typeface="Times New Roman" panose="02020603050405020304" pitchFamily="18" charset="0"/>
                <a:cs typeface="Times New Roman" panose="02020603050405020304" pitchFamily="18" charset="0"/>
              </a:rPr>
              <a:t>// Adnotarea @Feature</a:t>
            </a:r>
          </a:p>
          <a:p>
            <a:pPr>
              <a:lnSpc>
                <a:spcPct val="120000"/>
              </a:lnSpc>
              <a:spcBef>
                <a:spcPts val="0"/>
              </a:spcBef>
            </a:pPr>
            <a:r>
              <a:rPr lang="ro-RO" dirty="0">
                <a:latin typeface="Times New Roman" panose="02020603050405020304" pitchFamily="18" charset="0"/>
                <a:cs typeface="Times New Roman" panose="02020603050405020304" pitchFamily="18" charset="0"/>
              </a:rPr>
              <a:t>// ===========================</a:t>
            </a:r>
          </a:p>
          <a:p>
            <a:pPr>
              <a:lnSpc>
                <a:spcPct val="120000"/>
              </a:lnSpc>
              <a:spcBef>
                <a:spcPts val="0"/>
              </a:spcBef>
            </a:pPr>
            <a:r>
              <a:rPr lang="ro-RO" dirty="0">
                <a:latin typeface="Times New Roman" panose="02020603050405020304" pitchFamily="18" charset="0"/>
                <a:cs typeface="Times New Roman" panose="02020603050405020304" pitchFamily="18" charset="0"/>
              </a:rPr>
              <a:t>// </a:t>
            </a:r>
            <a:r>
              <a:rPr lang="ro-RO" dirty="0" err="1">
                <a:latin typeface="Times New Roman" panose="02020603050405020304" pitchFamily="18" charset="0"/>
                <a:cs typeface="Times New Roman" panose="02020603050405020304" pitchFamily="18" charset="0"/>
              </a:rPr>
              <a:t>RetentionPolicy.RUNTIME</a:t>
            </a:r>
            <a:r>
              <a:rPr lang="ro-RO" dirty="0">
                <a:latin typeface="Times New Roman" panose="02020603050405020304" pitchFamily="18" charset="0"/>
                <a:cs typeface="Times New Roman" panose="02020603050405020304" pitchFamily="18" charset="0"/>
              </a:rPr>
              <a:t> — păstrăm adnotarea și în timpul execuției, pentru a putea fi inspectată prin </a:t>
            </a:r>
            <a:r>
              <a:rPr lang="ro-RO" dirty="0" err="1">
                <a:latin typeface="Times New Roman" panose="02020603050405020304" pitchFamily="18" charset="0"/>
                <a:cs typeface="Times New Roman" panose="02020603050405020304" pitchFamily="18" charset="0"/>
              </a:rPr>
              <a:t>Reflection</a:t>
            </a:r>
            <a:r>
              <a:rPr lang="ro-RO" dirty="0">
                <a:latin typeface="Times New Roman" panose="02020603050405020304" pitchFamily="18" charset="0"/>
                <a:cs typeface="Times New Roman" panose="02020603050405020304" pitchFamily="18" charset="0"/>
              </a:rPr>
              <a:t> (în //timpul încărcării datelor).</a:t>
            </a:r>
          </a:p>
          <a:p>
            <a:r>
              <a:rPr lang="ro-RO" b="1" dirty="0"/>
              <a:t>@Retention(RetentionPolicy.RUNTIME)</a:t>
            </a:r>
          </a:p>
          <a:p>
            <a:r>
              <a:rPr lang="ro-RO" dirty="0">
                <a:latin typeface="Times New Roman" panose="02020603050405020304" pitchFamily="18" charset="0"/>
                <a:cs typeface="Times New Roman" panose="02020603050405020304" pitchFamily="18" charset="0"/>
              </a:rPr>
              <a:t>// @Target(ElementType.FIELD) — adnotarea se aplică pe câmpuri (atribute ale clasei), deoarece fiecare //câmp reprezintă o caracteristică (</a:t>
            </a:r>
            <a:r>
              <a:rPr lang="ro-RO" dirty="0" err="1">
                <a:latin typeface="Times New Roman" panose="02020603050405020304" pitchFamily="18" charset="0"/>
                <a:cs typeface="Times New Roman" panose="02020603050405020304" pitchFamily="18" charset="0"/>
              </a:rPr>
              <a:t>feature</a:t>
            </a:r>
            <a:r>
              <a:rPr lang="ro-RO" dirty="0">
                <a:latin typeface="Times New Roman" panose="02020603050405020304" pitchFamily="18" charset="0"/>
                <a:cs typeface="Times New Roman" panose="02020603050405020304" pitchFamily="18" charset="0"/>
              </a:rPr>
              <a:t>) de intrare în model.</a:t>
            </a:r>
          </a:p>
          <a:p>
            <a:r>
              <a:rPr lang="ro-RO" b="1" dirty="0"/>
              <a:t>@Target(ElementType.FIELD)</a:t>
            </a:r>
          </a:p>
          <a:p>
            <a:r>
              <a:rPr lang="ro-RO" dirty="0">
                <a:latin typeface="Times New Roman" panose="02020603050405020304" pitchFamily="18" charset="0"/>
                <a:cs typeface="Times New Roman" panose="02020603050405020304" pitchFamily="18" charset="0"/>
              </a:rPr>
              <a:t>// Adnotarea @Feature descrie proprietățile unei caracteristici de intrare (</a:t>
            </a:r>
            <a:r>
              <a:rPr lang="ro-RO" dirty="0" err="1">
                <a:latin typeface="Times New Roman" panose="02020603050405020304" pitchFamily="18" charset="0"/>
                <a:cs typeface="Times New Roman" panose="02020603050405020304" pitchFamily="18" charset="0"/>
              </a:rPr>
              <a:t>feature</a:t>
            </a:r>
            <a:r>
              <a:rPr lang="ro-RO" dirty="0">
                <a:latin typeface="Times New Roman" panose="02020603050405020304" pitchFamily="18" charset="0"/>
                <a:cs typeface="Times New Roman" panose="02020603050405020304" pitchFamily="18" charset="0"/>
              </a:rPr>
              <a:t>).  Este folosită de //procesorul de adnotări pentru a genera cod de preprocesare și validare.</a:t>
            </a:r>
          </a:p>
          <a:p>
            <a:r>
              <a:rPr lang="ro-RO" b="1" dirty="0"/>
              <a:t>public @interface </a:t>
            </a:r>
            <a:r>
              <a:rPr lang="ro-RO" b="1" dirty="0" err="1"/>
              <a:t>Feature</a:t>
            </a:r>
            <a:r>
              <a:rPr lang="ro-RO" b="1" dirty="0"/>
              <a:t> {</a:t>
            </a:r>
          </a:p>
          <a:p>
            <a:r>
              <a:rPr lang="ro-RO" dirty="0">
                <a:latin typeface="Times New Roman" panose="02020603050405020304" pitchFamily="18" charset="0"/>
                <a:cs typeface="Times New Roman" panose="02020603050405020304" pitchFamily="18" charset="0"/>
              </a:rPr>
              <a:t>    // Numele explicit al </a:t>
            </a:r>
            <a:r>
              <a:rPr lang="ro-RO" dirty="0" err="1">
                <a:latin typeface="Times New Roman" panose="02020603050405020304" pitchFamily="18" charset="0"/>
                <a:cs typeface="Times New Roman" panose="02020603050405020304" pitchFamily="18" charset="0"/>
              </a:rPr>
              <a:t>feature</a:t>
            </a:r>
            <a:r>
              <a:rPr lang="ro-RO" dirty="0">
                <a:latin typeface="Times New Roman" panose="02020603050405020304" pitchFamily="18" charset="0"/>
                <a:cs typeface="Times New Roman" panose="02020603050405020304" pitchFamily="18" charset="0"/>
              </a:rPr>
              <a:t>-ului (poate fi diferit de numele câmpului în cod).</a:t>
            </a:r>
          </a:p>
          <a:p>
            <a:r>
              <a:rPr lang="ro-RO" b="1" dirty="0"/>
              <a:t>    </a:t>
            </a:r>
            <a:r>
              <a:rPr lang="ro-RO" b="1" dirty="0" err="1"/>
              <a:t>String</a:t>
            </a:r>
            <a:r>
              <a:rPr lang="ro-RO" b="1" dirty="0"/>
              <a:t> </a:t>
            </a:r>
            <a:r>
              <a:rPr lang="ro-RO" b="1" dirty="0" err="1"/>
              <a:t>name</a:t>
            </a:r>
            <a:r>
              <a:rPr lang="ro-RO" b="1" dirty="0"/>
              <a:t>();</a:t>
            </a:r>
          </a:p>
          <a:p>
            <a:r>
              <a:rPr lang="ro-RO" dirty="0"/>
              <a:t>    </a:t>
            </a:r>
            <a:r>
              <a:rPr lang="ro-RO" dirty="0">
                <a:latin typeface="Times New Roman" panose="02020603050405020304" pitchFamily="18" charset="0"/>
                <a:cs typeface="Times New Roman" panose="02020603050405020304" pitchFamily="18" charset="0"/>
              </a:rPr>
              <a:t>// Tipul datelor (numeric, categorial, text etc.), definit de un </a:t>
            </a:r>
            <a:r>
              <a:rPr lang="ro-RO" dirty="0" err="1">
                <a:latin typeface="Times New Roman" panose="02020603050405020304" pitchFamily="18" charset="0"/>
                <a:cs typeface="Times New Roman" panose="02020603050405020304" pitchFamily="18" charset="0"/>
              </a:rPr>
              <a:t>enum</a:t>
            </a:r>
            <a:r>
              <a:rPr lang="ro-RO" dirty="0">
                <a:latin typeface="Times New Roman" panose="02020603050405020304" pitchFamily="18" charset="0"/>
                <a:cs typeface="Times New Roman" panose="02020603050405020304" pitchFamily="18" charset="0"/>
              </a:rPr>
              <a:t> </a:t>
            </a:r>
            <a:r>
              <a:rPr lang="ro-RO" dirty="0" err="1">
                <a:latin typeface="Times New Roman" panose="02020603050405020304" pitchFamily="18" charset="0"/>
                <a:cs typeface="Times New Roman" panose="02020603050405020304" pitchFamily="18" charset="0"/>
              </a:rPr>
              <a:t>DataType</a:t>
            </a:r>
            <a:r>
              <a:rPr lang="ro-RO" dirty="0">
                <a:latin typeface="Times New Roman" panose="02020603050405020304" pitchFamily="18" charset="0"/>
                <a:cs typeface="Times New Roman" panose="02020603050405020304" pitchFamily="18" charset="0"/>
              </a:rPr>
              <a:t>.</a:t>
            </a:r>
          </a:p>
          <a:p>
            <a:r>
              <a:rPr lang="ro-RO" dirty="0"/>
              <a:t>    </a:t>
            </a:r>
            <a:r>
              <a:rPr lang="ro-RO" b="1" dirty="0" err="1"/>
              <a:t>DataType</a:t>
            </a:r>
            <a:r>
              <a:rPr lang="ro-RO" b="1" dirty="0"/>
              <a:t> </a:t>
            </a:r>
            <a:r>
              <a:rPr lang="ro-RO" b="1" dirty="0" err="1"/>
              <a:t>type</a:t>
            </a:r>
            <a:r>
              <a:rPr lang="ro-RO" b="1" dirty="0"/>
              <a:t>();</a:t>
            </a:r>
          </a:p>
          <a:p>
            <a:r>
              <a:rPr lang="ro-RO" dirty="0">
                <a:latin typeface="Times New Roman" panose="02020603050405020304" pitchFamily="18" charset="0"/>
                <a:cs typeface="Times New Roman" panose="02020603050405020304" pitchFamily="18" charset="0"/>
              </a:rPr>
              <a:t>    // Indică dacă </a:t>
            </a:r>
            <a:r>
              <a:rPr lang="ro-RO" dirty="0" err="1">
                <a:latin typeface="Times New Roman" panose="02020603050405020304" pitchFamily="18" charset="0"/>
                <a:cs typeface="Times New Roman" panose="02020603050405020304" pitchFamily="18" charset="0"/>
              </a:rPr>
              <a:t>feature-ul</a:t>
            </a:r>
            <a:r>
              <a:rPr lang="ro-RO" dirty="0">
                <a:latin typeface="Times New Roman" panose="02020603050405020304" pitchFamily="18" charset="0"/>
                <a:cs typeface="Times New Roman" panose="02020603050405020304" pitchFamily="18" charset="0"/>
              </a:rPr>
              <a:t> este obligatoriu (</a:t>
            </a:r>
            <a:r>
              <a:rPr lang="ro-RO" dirty="0" err="1">
                <a:latin typeface="Times New Roman" panose="02020603050405020304" pitchFamily="18" charset="0"/>
                <a:cs typeface="Times New Roman" panose="02020603050405020304" pitchFamily="18" charset="0"/>
              </a:rPr>
              <a:t>true</a:t>
            </a:r>
            <a:r>
              <a:rPr lang="ro-RO" dirty="0">
                <a:latin typeface="Times New Roman" panose="02020603050405020304" pitchFamily="18" charset="0"/>
                <a:cs typeface="Times New Roman" panose="02020603050405020304" pitchFamily="18" charset="0"/>
              </a:rPr>
              <a:t> implicit). Valorile lipsă pot fi imputate dacă //</a:t>
            </a:r>
            <a:r>
              <a:rPr lang="ro-RO" dirty="0" err="1">
                <a:latin typeface="Times New Roman" panose="02020603050405020304" pitchFamily="18" charset="0"/>
                <a:cs typeface="Times New Roman" panose="02020603050405020304" pitchFamily="18" charset="0"/>
              </a:rPr>
              <a:t>required</a:t>
            </a:r>
            <a:r>
              <a:rPr lang="ro-RO" dirty="0">
                <a:latin typeface="Times New Roman" panose="02020603050405020304" pitchFamily="18" charset="0"/>
                <a:cs typeface="Times New Roman" panose="02020603050405020304" pitchFamily="18" charset="0"/>
              </a:rPr>
              <a:t> = false.</a:t>
            </a:r>
          </a:p>
          <a:p>
            <a:r>
              <a:rPr lang="ro-RO" b="1" dirty="0"/>
              <a:t>    boolean </a:t>
            </a:r>
            <a:r>
              <a:rPr lang="ro-RO" b="1" dirty="0" err="1"/>
              <a:t>required</a:t>
            </a:r>
            <a:r>
              <a:rPr lang="ro-RO" b="1" dirty="0"/>
              <a:t>() </a:t>
            </a:r>
            <a:r>
              <a:rPr lang="ro-RO" b="1" dirty="0" err="1"/>
              <a:t>default</a:t>
            </a:r>
            <a:r>
              <a:rPr lang="ro-RO" b="1" dirty="0"/>
              <a:t> </a:t>
            </a:r>
            <a:r>
              <a:rPr lang="ro-RO" b="1" dirty="0" err="1"/>
              <a:t>true</a:t>
            </a:r>
            <a:r>
              <a:rPr lang="ro-RO" b="1" dirty="0"/>
              <a:t>;</a:t>
            </a:r>
          </a:p>
          <a:p>
            <a:r>
              <a:rPr lang="ro-RO" dirty="0"/>
              <a:t>    </a:t>
            </a:r>
            <a:r>
              <a:rPr lang="ro-RO" dirty="0">
                <a:latin typeface="Times New Roman" panose="02020603050405020304" pitchFamily="18" charset="0"/>
                <a:cs typeface="Times New Roman" panose="02020603050405020304" pitchFamily="18" charset="0"/>
              </a:rPr>
              <a:t>// Specifică metoda de normalizare (scalare standard, min-</a:t>
            </a:r>
            <a:r>
              <a:rPr lang="ro-RO" dirty="0" err="1">
                <a:latin typeface="Times New Roman" panose="02020603050405020304" pitchFamily="18" charset="0"/>
                <a:cs typeface="Times New Roman" panose="02020603050405020304" pitchFamily="18" charset="0"/>
              </a:rPr>
              <a:t>max</a:t>
            </a:r>
            <a:r>
              <a:rPr lang="ro-RO" dirty="0">
                <a:latin typeface="Times New Roman" panose="02020603050405020304" pitchFamily="18" charset="0"/>
                <a:cs typeface="Times New Roman" panose="02020603050405020304" pitchFamily="18" charset="0"/>
              </a:rPr>
              <a:t>, sau niciuna). Valorile //provin dintr-un </a:t>
            </a:r>
            <a:r>
              <a:rPr lang="ro-RO" dirty="0" err="1">
                <a:latin typeface="Times New Roman" panose="02020603050405020304" pitchFamily="18" charset="0"/>
                <a:cs typeface="Times New Roman" panose="02020603050405020304" pitchFamily="18" charset="0"/>
              </a:rPr>
              <a:t>enum</a:t>
            </a:r>
            <a:r>
              <a:rPr lang="ro-RO" dirty="0">
                <a:latin typeface="Times New Roman" panose="02020603050405020304" pitchFamily="18" charset="0"/>
                <a:cs typeface="Times New Roman" panose="02020603050405020304" pitchFamily="18" charset="0"/>
              </a:rPr>
              <a:t> </a:t>
            </a:r>
            <a:r>
              <a:rPr lang="ro-RO" dirty="0" err="1">
                <a:latin typeface="Times New Roman" panose="02020603050405020304" pitchFamily="18" charset="0"/>
                <a:cs typeface="Times New Roman" panose="02020603050405020304" pitchFamily="18" charset="0"/>
              </a:rPr>
              <a:t>Normalization</a:t>
            </a:r>
            <a:r>
              <a:rPr lang="ro-RO" dirty="0">
                <a:latin typeface="Times New Roman" panose="02020603050405020304" pitchFamily="18" charset="0"/>
                <a:cs typeface="Times New Roman" panose="02020603050405020304" pitchFamily="18" charset="0"/>
              </a:rPr>
              <a:t>.</a:t>
            </a:r>
          </a:p>
          <a:p>
            <a:r>
              <a:rPr lang="ro-RO" b="1" dirty="0"/>
              <a:t>    </a:t>
            </a:r>
            <a:r>
              <a:rPr lang="ro-RO" b="1" dirty="0" err="1"/>
              <a:t>Normalization</a:t>
            </a:r>
            <a:r>
              <a:rPr lang="ro-RO" b="1" dirty="0"/>
              <a:t> </a:t>
            </a:r>
            <a:r>
              <a:rPr lang="ro-RO" b="1" dirty="0" err="1"/>
              <a:t>normalize</a:t>
            </a:r>
            <a:r>
              <a:rPr lang="ro-RO" b="1" dirty="0"/>
              <a:t>() </a:t>
            </a:r>
            <a:r>
              <a:rPr lang="ro-RO" b="1" dirty="0" err="1"/>
              <a:t>default</a:t>
            </a:r>
            <a:r>
              <a:rPr lang="ro-RO" b="1" dirty="0"/>
              <a:t> </a:t>
            </a:r>
            <a:r>
              <a:rPr lang="ro-RO" b="1" dirty="0" err="1"/>
              <a:t>Normalization.NONE</a:t>
            </a:r>
            <a:r>
              <a:rPr lang="ro-RO" b="1" dirty="0"/>
              <a:t>;}</a:t>
            </a:r>
            <a:endParaRPr lang="ru-RU" b="1" dirty="0"/>
          </a:p>
        </p:txBody>
      </p:sp>
    </p:spTree>
    <p:extLst>
      <p:ext uri="{BB962C8B-B14F-4D97-AF65-F5344CB8AC3E}">
        <p14:creationId xmlns:p14="http://schemas.microsoft.com/office/powerpoint/2010/main" val="21992098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2ADF65F-EEAD-42FE-A141-4621A16BF895}"/>
              </a:ext>
            </a:extLst>
          </p:cNvPr>
          <p:cNvSpPr>
            <a:spLocks noGrp="1"/>
          </p:cNvSpPr>
          <p:nvPr>
            <p:ph type="title"/>
          </p:nvPr>
        </p:nvSpPr>
        <p:spPr>
          <a:xfrm>
            <a:off x="1945201" y="0"/>
            <a:ext cx="6589199" cy="413982"/>
          </a:xfrm>
        </p:spPr>
        <p:txBody>
          <a:bodyPr>
            <a:noAutofit/>
          </a:bodyPr>
          <a:lstStyle/>
          <a:p>
            <a:r>
              <a:rPr lang="ru-RU" sz="2400" dirty="0" err="1">
                <a:effectLst/>
                <a:latin typeface="Times New Roman" panose="02020603050405020304" pitchFamily="18" charset="0"/>
                <a:ea typeface="Times New Roman" panose="02020603050405020304" pitchFamily="18" charset="0"/>
              </a:rPr>
              <a:t>Exemplu</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de</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definiții</a:t>
            </a:r>
            <a:r>
              <a:rPr lang="ru-RU" sz="2400" dirty="0">
                <a:effectLst/>
                <a:latin typeface="Times New Roman" panose="02020603050405020304" pitchFamily="18" charset="0"/>
                <a:ea typeface="Times New Roman" panose="02020603050405020304" pitchFamily="18" charset="0"/>
              </a:rPr>
              <a:t>:</a:t>
            </a:r>
            <a:br>
              <a:rPr lang="ru-RU" sz="2400" dirty="0">
                <a:effectLst/>
                <a:latin typeface="Times New Roman" panose="02020603050405020304" pitchFamily="18" charset="0"/>
                <a:ea typeface="Times New Roman" panose="02020603050405020304" pitchFamily="18" charset="0"/>
              </a:rPr>
            </a:br>
            <a:endParaRPr lang="ru-RU" sz="2400" dirty="0"/>
          </a:p>
        </p:txBody>
      </p:sp>
      <p:sp>
        <p:nvSpPr>
          <p:cNvPr id="3" name="Объект 2">
            <a:extLst>
              <a:ext uri="{FF2B5EF4-FFF2-40B4-BE49-F238E27FC236}">
                <a16:creationId xmlns:a16="http://schemas.microsoft.com/office/drawing/2014/main" id="{4410E91C-53AD-40E6-A8DD-0DAB2F859BF8}"/>
              </a:ext>
            </a:extLst>
          </p:cNvPr>
          <p:cNvSpPr>
            <a:spLocks noGrp="1"/>
          </p:cNvSpPr>
          <p:nvPr>
            <p:ph idx="1"/>
          </p:nvPr>
        </p:nvSpPr>
        <p:spPr>
          <a:xfrm>
            <a:off x="1296537" y="514066"/>
            <a:ext cx="7847463" cy="6177886"/>
          </a:xfrm>
        </p:spPr>
        <p:txBody>
          <a:bodyPr>
            <a:normAutofit fontScale="92500" lnSpcReduction="20000"/>
          </a:bodyPr>
          <a:lstStyle/>
          <a:p>
            <a:r>
              <a:rPr lang="ro-RO" dirty="0"/>
              <a:t>// ===========================</a:t>
            </a:r>
          </a:p>
          <a:p>
            <a:r>
              <a:rPr lang="ro-RO" dirty="0"/>
              <a:t>// Adnotarea @Target</a:t>
            </a:r>
          </a:p>
          <a:p>
            <a:r>
              <a:rPr lang="ro-RO" dirty="0"/>
              <a:t>// ===========================</a:t>
            </a:r>
          </a:p>
          <a:p>
            <a:r>
              <a:rPr lang="ro-RO" dirty="0">
                <a:latin typeface="Times New Roman" panose="02020603050405020304" pitchFamily="18" charset="0"/>
                <a:cs typeface="Times New Roman" panose="02020603050405020304" pitchFamily="18" charset="0"/>
              </a:rPr>
              <a:t>// Ca și la @Feature, păstrăm adnotarea și la </a:t>
            </a:r>
            <a:r>
              <a:rPr lang="ro-RO" dirty="0" err="1">
                <a:latin typeface="Times New Roman" panose="02020603050405020304" pitchFamily="18" charset="0"/>
                <a:cs typeface="Times New Roman" panose="02020603050405020304" pitchFamily="18" charset="0"/>
              </a:rPr>
              <a:t>runtime</a:t>
            </a:r>
            <a:endParaRPr lang="ro-RO" dirty="0">
              <a:latin typeface="Times New Roman" panose="02020603050405020304" pitchFamily="18" charset="0"/>
              <a:cs typeface="Times New Roman" panose="02020603050405020304" pitchFamily="18" charset="0"/>
            </a:endParaRPr>
          </a:p>
          <a:p>
            <a:r>
              <a:rPr lang="ro-RO" dirty="0">
                <a:latin typeface="Times New Roman" panose="02020603050405020304" pitchFamily="18" charset="0"/>
                <a:cs typeface="Times New Roman" panose="02020603050405020304" pitchFamily="18" charset="0"/>
              </a:rPr>
              <a:t>// pentru a putea fi citită dinamic și folosită la generarea </a:t>
            </a:r>
            <a:r>
              <a:rPr lang="ro-RO" dirty="0" err="1">
                <a:latin typeface="Times New Roman" panose="02020603050405020304" pitchFamily="18" charset="0"/>
                <a:cs typeface="Times New Roman" panose="02020603050405020304" pitchFamily="18" charset="0"/>
              </a:rPr>
              <a:t>pipeline</a:t>
            </a:r>
            <a:r>
              <a:rPr lang="ro-RO" dirty="0">
                <a:latin typeface="Times New Roman" panose="02020603050405020304" pitchFamily="18" charset="0"/>
                <a:cs typeface="Times New Roman" panose="02020603050405020304" pitchFamily="18" charset="0"/>
              </a:rPr>
              <a:t>-ului.</a:t>
            </a:r>
          </a:p>
          <a:p>
            <a:r>
              <a:rPr lang="ro-RO" b="1" dirty="0"/>
              <a:t>@Retention(RetentionPolicy.RUNTIME)</a:t>
            </a:r>
          </a:p>
          <a:p>
            <a:r>
              <a:rPr lang="ro-RO" dirty="0">
                <a:latin typeface="Times New Roman" panose="02020603050405020304" pitchFamily="18" charset="0"/>
                <a:cs typeface="Times New Roman" panose="02020603050405020304" pitchFamily="18" charset="0"/>
              </a:rPr>
              <a:t>// @Target(ElementType.FIELD) — se aplică pe câmpul care reprezintă variabila //țintă (y).</a:t>
            </a:r>
          </a:p>
          <a:p>
            <a:r>
              <a:rPr lang="ro-RO" b="1" dirty="0"/>
              <a:t>@Target(ElementType.FIELD)</a:t>
            </a:r>
          </a:p>
          <a:p>
            <a:r>
              <a:rPr lang="ro-RO" dirty="0">
                <a:latin typeface="Times New Roman" panose="02020603050405020304" pitchFamily="18" charset="0"/>
                <a:cs typeface="Times New Roman" panose="02020603050405020304" pitchFamily="18" charset="0"/>
              </a:rPr>
              <a:t>// Adnotarea @Target marchează variabila care trebuie prezisă de model (output-</a:t>
            </a:r>
            <a:r>
              <a:rPr lang="ro-RO" dirty="0" err="1">
                <a:latin typeface="Times New Roman" panose="02020603050405020304" pitchFamily="18" charset="0"/>
                <a:cs typeface="Times New Roman" panose="02020603050405020304" pitchFamily="18" charset="0"/>
              </a:rPr>
              <a:t>ul</a:t>
            </a:r>
            <a:r>
              <a:rPr lang="ro-RO" dirty="0">
                <a:latin typeface="Times New Roman" panose="02020603050405020304" pitchFamily="18" charset="0"/>
                <a:cs typeface="Times New Roman" panose="02020603050405020304" pitchFamily="18" charset="0"/>
              </a:rPr>
              <a:t>).</a:t>
            </a:r>
          </a:p>
          <a:p>
            <a:r>
              <a:rPr lang="ro-RO" dirty="0">
                <a:latin typeface="Times New Roman" panose="02020603050405020304" pitchFamily="18" charset="0"/>
                <a:cs typeface="Times New Roman" panose="02020603050405020304" pitchFamily="18" charset="0"/>
              </a:rPr>
              <a:t>// Este echivalentul coloanei „</a:t>
            </a:r>
            <a:r>
              <a:rPr lang="ro-RO" dirty="0" err="1">
                <a:latin typeface="Times New Roman" panose="02020603050405020304" pitchFamily="18" charset="0"/>
                <a:cs typeface="Times New Roman" panose="02020603050405020304" pitchFamily="18" charset="0"/>
              </a:rPr>
              <a:t>label</a:t>
            </a:r>
            <a:r>
              <a:rPr lang="ro-RO" dirty="0">
                <a:latin typeface="Times New Roman" panose="02020603050405020304" pitchFamily="18" charset="0"/>
                <a:cs typeface="Times New Roman" panose="02020603050405020304" pitchFamily="18" charset="0"/>
              </a:rPr>
              <a:t>” dintr-un set de date ML.</a:t>
            </a:r>
          </a:p>
          <a:p>
            <a:r>
              <a:rPr lang="ro-RO" b="1" dirty="0"/>
              <a:t>public @interface Target {</a:t>
            </a:r>
          </a:p>
          <a:p>
            <a:r>
              <a:rPr lang="ro-RO" dirty="0">
                <a:latin typeface="Times New Roman" panose="02020603050405020304" pitchFamily="18" charset="0"/>
                <a:cs typeface="Times New Roman" panose="02020603050405020304" pitchFamily="18" charset="0"/>
              </a:rPr>
              <a:t>    // Numele variabilei țintă (coloana </a:t>
            </a:r>
            <a:r>
              <a:rPr lang="ro-RO" dirty="0" err="1">
                <a:latin typeface="Times New Roman" panose="02020603050405020304" pitchFamily="18" charset="0"/>
                <a:cs typeface="Times New Roman" panose="02020603050405020304" pitchFamily="18" charset="0"/>
              </a:rPr>
              <a:t>label</a:t>
            </a:r>
            <a:r>
              <a:rPr lang="ro-RO" dirty="0">
                <a:latin typeface="Times New Roman" panose="02020603050405020304" pitchFamily="18" charset="0"/>
                <a:cs typeface="Times New Roman" panose="02020603050405020304" pitchFamily="18" charset="0"/>
              </a:rPr>
              <a:t>).</a:t>
            </a:r>
          </a:p>
          <a:p>
            <a:r>
              <a:rPr lang="ro-RO" b="1" dirty="0"/>
              <a:t>    </a:t>
            </a:r>
            <a:r>
              <a:rPr lang="ro-RO" b="1" dirty="0" err="1"/>
              <a:t>String</a:t>
            </a:r>
            <a:r>
              <a:rPr lang="ro-RO" b="1" dirty="0"/>
              <a:t> </a:t>
            </a:r>
            <a:r>
              <a:rPr lang="ro-RO" b="1" dirty="0" err="1"/>
              <a:t>name</a:t>
            </a:r>
            <a:r>
              <a:rPr lang="ro-RO" b="1" dirty="0"/>
              <a:t>();</a:t>
            </a:r>
          </a:p>
          <a:p>
            <a:r>
              <a:rPr lang="ro-RO" dirty="0"/>
              <a:t>    </a:t>
            </a:r>
            <a:r>
              <a:rPr lang="ro-RO" dirty="0">
                <a:latin typeface="Times New Roman" panose="02020603050405020304" pitchFamily="18" charset="0"/>
                <a:cs typeface="Times New Roman" panose="02020603050405020304" pitchFamily="18" charset="0"/>
              </a:rPr>
              <a:t>// Tipul datelor țintă (ex: BOOLEAN pentru clasificare binară, NUMERIC pentru //regresie).</a:t>
            </a:r>
          </a:p>
          <a:p>
            <a:r>
              <a:rPr lang="ro-RO" b="1" dirty="0"/>
              <a:t>    </a:t>
            </a:r>
            <a:r>
              <a:rPr lang="ro-RO" b="1" dirty="0" err="1"/>
              <a:t>DataType</a:t>
            </a:r>
            <a:r>
              <a:rPr lang="ro-RO" b="1" dirty="0"/>
              <a:t> </a:t>
            </a:r>
            <a:r>
              <a:rPr lang="ro-RO" b="1" dirty="0" err="1"/>
              <a:t>type</a:t>
            </a:r>
            <a:r>
              <a:rPr lang="ro-RO" b="1" dirty="0"/>
              <a:t>();</a:t>
            </a:r>
          </a:p>
          <a:p>
            <a:r>
              <a:rPr lang="ro-RO" b="1" dirty="0"/>
              <a:t>}</a:t>
            </a:r>
            <a:endParaRPr lang="ru-RU" b="1" dirty="0"/>
          </a:p>
        </p:txBody>
      </p:sp>
    </p:spTree>
    <p:extLst>
      <p:ext uri="{BB962C8B-B14F-4D97-AF65-F5344CB8AC3E}">
        <p14:creationId xmlns:p14="http://schemas.microsoft.com/office/powerpoint/2010/main" val="10455447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50487C1-47A7-42D6-A0D4-284879360A5B}"/>
              </a:ext>
            </a:extLst>
          </p:cNvPr>
          <p:cNvSpPr>
            <a:spLocks noGrp="1"/>
          </p:cNvSpPr>
          <p:nvPr>
            <p:ph type="title"/>
          </p:nvPr>
        </p:nvSpPr>
        <p:spPr>
          <a:xfrm>
            <a:off x="1945201" y="54592"/>
            <a:ext cx="6589199" cy="609600"/>
          </a:xfrm>
        </p:spPr>
        <p:txBody>
          <a:bodyPr>
            <a:normAutofit fontScale="90000"/>
          </a:bodyPr>
          <a:lstStyle/>
          <a:p>
            <a:r>
              <a:rPr lang="ro-RO" dirty="0"/>
              <a:t>Rezumat conceptual</a:t>
            </a:r>
            <a:endParaRPr lang="ru-RU" dirty="0"/>
          </a:p>
        </p:txBody>
      </p:sp>
      <p:sp>
        <p:nvSpPr>
          <p:cNvPr id="3" name="Объект 2">
            <a:extLst>
              <a:ext uri="{FF2B5EF4-FFF2-40B4-BE49-F238E27FC236}">
                <a16:creationId xmlns:a16="http://schemas.microsoft.com/office/drawing/2014/main" id="{3AFEA885-0181-4F71-A12E-3047ACA720DE}"/>
              </a:ext>
            </a:extLst>
          </p:cNvPr>
          <p:cNvSpPr>
            <a:spLocks noGrp="1"/>
          </p:cNvSpPr>
          <p:nvPr>
            <p:ph idx="1"/>
          </p:nvPr>
        </p:nvSpPr>
        <p:spPr>
          <a:xfrm>
            <a:off x="1942415" y="1364776"/>
            <a:ext cx="6591985" cy="4546446"/>
          </a:xfrm>
        </p:spPr>
        <p:txBody>
          <a:bodyPr/>
          <a:lstStyle/>
          <a:p>
            <a:r>
              <a:rPr lang="ro-RO" b="1" dirty="0"/>
              <a:t>@MLModel </a:t>
            </a:r>
            <a:r>
              <a:rPr lang="ro-RO" dirty="0"/>
              <a:t>→ definește </a:t>
            </a:r>
            <a:r>
              <a:rPr lang="ro-RO" dirty="0" err="1"/>
              <a:t>metadatele</a:t>
            </a:r>
            <a:r>
              <a:rPr lang="ro-RO" dirty="0"/>
              <a:t> generale ale modelului (nume, tip de task).</a:t>
            </a:r>
          </a:p>
          <a:p>
            <a:r>
              <a:rPr lang="ro-RO" b="1" dirty="0"/>
              <a:t>@Feature </a:t>
            </a:r>
            <a:r>
              <a:rPr lang="ro-RO" dirty="0"/>
              <a:t>→ descrie atributele de intrare (X), incluzând tipul și regulile de preprocesare.</a:t>
            </a:r>
          </a:p>
          <a:p>
            <a:r>
              <a:rPr lang="ro-RO" b="1" dirty="0"/>
              <a:t>@Target </a:t>
            </a:r>
            <a:r>
              <a:rPr lang="ro-RO" dirty="0"/>
              <a:t>→ identifică variabila de ieșire (y).</a:t>
            </a:r>
          </a:p>
          <a:p>
            <a:endParaRPr lang="ro-RO" dirty="0"/>
          </a:p>
          <a:p>
            <a:pPr algn="just"/>
            <a:r>
              <a:rPr lang="ro-RO" dirty="0"/>
              <a:t>Împreună, aceste adnotări formează un DSL declarativ (</a:t>
            </a:r>
            <a:r>
              <a:rPr lang="ro-RO" dirty="0" err="1"/>
              <a:t>Domain</a:t>
            </a:r>
            <a:r>
              <a:rPr lang="ro-RO" dirty="0"/>
              <a:t> Specific </a:t>
            </a:r>
            <a:r>
              <a:rPr lang="ro-RO" dirty="0" err="1"/>
              <a:t>Language</a:t>
            </a:r>
            <a:r>
              <a:rPr lang="ro-RO" dirty="0"/>
              <a:t>) pentru descrierea modelelor ML direct în cod Java. Procesorul de adnotări folosește aceste informații pentru a genera automat codul care construiește </a:t>
            </a:r>
            <a:r>
              <a:rPr lang="ro-RO" dirty="0" err="1"/>
              <a:t>pipeline-ul</a:t>
            </a:r>
            <a:r>
              <a:rPr lang="ro-RO" dirty="0"/>
              <a:t> complet de învățare automată.</a:t>
            </a:r>
            <a:endParaRPr lang="ru-RU" dirty="0"/>
          </a:p>
        </p:txBody>
      </p:sp>
    </p:spTree>
    <p:extLst>
      <p:ext uri="{BB962C8B-B14F-4D97-AF65-F5344CB8AC3E}">
        <p14:creationId xmlns:p14="http://schemas.microsoft.com/office/powerpoint/2010/main" val="8278287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Arhitectura sistemului</a:t>
            </a:r>
          </a:p>
        </p:txBody>
      </p:sp>
      <p:sp>
        <p:nvSpPr>
          <p:cNvPr id="3" name="Content Placeholder 2"/>
          <p:cNvSpPr>
            <a:spLocks noGrp="1"/>
          </p:cNvSpPr>
          <p:nvPr>
            <p:ph idx="1"/>
          </p:nvPr>
        </p:nvSpPr>
        <p:spPr/>
        <p:txBody>
          <a:bodyPr/>
          <a:lstStyle/>
          <a:p>
            <a:r>
              <a:t>1. Clasă adnotată</a:t>
            </a:r>
          </a:p>
          <a:p>
            <a:r>
              <a:t>2. Annotation Processor (APT)</a:t>
            </a:r>
          </a:p>
          <a:p>
            <a:r>
              <a:t>3. Cod generat: Loader, Normalizer, Trainer, Evaluator, Pipeline</a:t>
            </a:r>
          </a:p>
          <a:p>
            <a:r>
              <a:t>4. Execuție runtime pe date reale.</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5201" y="0"/>
            <a:ext cx="6589199" cy="354842"/>
          </a:xfrm>
        </p:spPr>
        <p:txBody>
          <a:bodyPr>
            <a:normAutofit fontScale="90000"/>
          </a:bodyPr>
          <a:lstStyle/>
          <a:p>
            <a:r>
              <a:rPr sz="2400" dirty="0" err="1"/>
              <a:t>Exemplu</a:t>
            </a:r>
            <a:r>
              <a:rPr sz="2400" dirty="0"/>
              <a:t> de </a:t>
            </a:r>
            <a:r>
              <a:rPr sz="2400" dirty="0" err="1"/>
              <a:t>clasă</a:t>
            </a:r>
            <a:r>
              <a:rPr sz="2400" dirty="0"/>
              <a:t> </a:t>
            </a:r>
            <a:r>
              <a:rPr sz="2400" dirty="0" err="1"/>
              <a:t>adnotată</a:t>
            </a:r>
            <a:r>
              <a:rPr sz="2400" dirty="0"/>
              <a:t> (Java)</a:t>
            </a:r>
          </a:p>
        </p:txBody>
      </p:sp>
      <p:sp>
        <p:nvSpPr>
          <p:cNvPr id="3" name="Content Placeholder 2"/>
          <p:cNvSpPr>
            <a:spLocks noGrp="1"/>
          </p:cNvSpPr>
          <p:nvPr>
            <p:ph idx="1"/>
          </p:nvPr>
        </p:nvSpPr>
        <p:spPr>
          <a:xfrm>
            <a:off x="1196454" y="482222"/>
            <a:ext cx="7783773" cy="6305266"/>
          </a:xfrm>
        </p:spPr>
        <p:txBody>
          <a:bodyPr>
            <a:normAutofit fontScale="85000" lnSpcReduction="20000"/>
          </a:bodyPr>
          <a:lstStyle/>
          <a:p>
            <a:r>
              <a:rPr lang="ro-RO" dirty="0">
                <a:latin typeface="Times New Roman" panose="02020603050405020304" pitchFamily="18" charset="0"/>
                <a:cs typeface="Times New Roman" panose="02020603050405020304" pitchFamily="18" charset="0"/>
              </a:rPr>
              <a:t>// Adnotarea @MLModel marchează această clasă ca fiind un model de învățare automată (ML //model).  Aici se specifică numele modelului ("</a:t>
            </a:r>
            <a:r>
              <a:rPr lang="ro-RO" dirty="0" err="1">
                <a:latin typeface="Times New Roman" panose="02020603050405020304" pitchFamily="18" charset="0"/>
                <a:cs typeface="Times New Roman" panose="02020603050405020304" pitchFamily="18" charset="0"/>
              </a:rPr>
              <a:t>ChurnModel</a:t>
            </a:r>
            <a:r>
              <a:rPr lang="ro-RO" dirty="0">
                <a:latin typeface="Times New Roman" panose="02020603050405020304" pitchFamily="18" charset="0"/>
                <a:cs typeface="Times New Roman" panose="02020603050405020304" pitchFamily="18" charset="0"/>
              </a:rPr>
              <a:t>") și tipul de sarcină ML //(clasificare binară).</a:t>
            </a:r>
          </a:p>
          <a:p>
            <a:r>
              <a:rPr lang="ro-RO" b="1" dirty="0"/>
              <a:t>@MLModel(name = "</a:t>
            </a:r>
            <a:r>
              <a:rPr lang="ro-RO" b="1" dirty="0" err="1"/>
              <a:t>ChurnModel</a:t>
            </a:r>
            <a:r>
              <a:rPr lang="ro-RO" b="1" dirty="0"/>
              <a:t>", task = </a:t>
            </a:r>
            <a:r>
              <a:rPr lang="ro-RO" b="1" dirty="0" err="1"/>
              <a:t>TaskType.BINARY_CLASSIFICATION</a:t>
            </a:r>
            <a:r>
              <a:rPr lang="ro-RO" b="1" dirty="0"/>
              <a:t>)</a:t>
            </a:r>
          </a:p>
          <a:p>
            <a:r>
              <a:rPr lang="ro-RO" dirty="0">
                <a:latin typeface="Times New Roman" panose="02020603050405020304" pitchFamily="18" charset="0"/>
                <a:cs typeface="Times New Roman" panose="02020603050405020304" pitchFamily="18" charset="0"/>
              </a:rPr>
              <a:t>// Adnotarea @Source indică sursa datelor de antrenare/testare. Parametrul `</a:t>
            </a:r>
            <a:r>
              <a:rPr lang="ro-RO" dirty="0" err="1">
                <a:latin typeface="Times New Roman" panose="02020603050405020304" pitchFamily="18" charset="0"/>
                <a:cs typeface="Times New Roman" panose="02020603050405020304" pitchFamily="18" charset="0"/>
              </a:rPr>
              <a:t>path</a:t>
            </a:r>
            <a:r>
              <a:rPr lang="ro-RO" dirty="0">
                <a:latin typeface="Times New Roman" panose="02020603050405020304" pitchFamily="18" charset="0"/>
                <a:cs typeface="Times New Roman" panose="02020603050405020304" pitchFamily="18" charset="0"/>
              </a:rPr>
              <a:t>` oferă locația //fișierului CSV cu datele, iar `format` specifică tipul de fișier (CSV, JSON etc.).</a:t>
            </a:r>
          </a:p>
          <a:p>
            <a:r>
              <a:rPr lang="ro-RO" b="1" dirty="0"/>
              <a:t>@Source(path = "data/customers.csv", format = Format.CSV)</a:t>
            </a:r>
          </a:p>
          <a:p>
            <a:r>
              <a:rPr lang="ro-RO" dirty="0">
                <a:latin typeface="Times New Roman" panose="02020603050405020304" pitchFamily="18" charset="0"/>
                <a:cs typeface="Times New Roman" panose="02020603050405020304" pitchFamily="18" charset="0"/>
              </a:rPr>
              <a:t>// Definim o clasă de tip „record de date” care descrie schema setului de date pentru model. //Fiecare câmp reprezintă o coloană din fișierul CSV, adnotată corespunzător.</a:t>
            </a:r>
          </a:p>
          <a:p>
            <a:r>
              <a:rPr lang="ro-RO" b="1" dirty="0" err="1"/>
              <a:t>class</a:t>
            </a:r>
            <a:r>
              <a:rPr lang="ro-RO" b="1" dirty="0"/>
              <a:t> </a:t>
            </a:r>
            <a:r>
              <a:rPr lang="ro-RO" b="1" dirty="0" err="1"/>
              <a:t>CustomerRecord</a:t>
            </a:r>
            <a:r>
              <a:rPr lang="ro-RO" b="1" dirty="0"/>
              <a:t> {</a:t>
            </a:r>
          </a:p>
          <a:p>
            <a:r>
              <a:rPr lang="ro-RO" dirty="0">
                <a:latin typeface="Times New Roman" panose="02020603050405020304" pitchFamily="18" charset="0"/>
                <a:cs typeface="Times New Roman" panose="02020603050405020304" pitchFamily="18" charset="0"/>
              </a:rPr>
              <a:t>    // Adnotarea @Feature marchează acest câmp ca fiind o caracteristică (</a:t>
            </a:r>
            <a:r>
              <a:rPr lang="ro-RO" dirty="0" err="1">
                <a:latin typeface="Times New Roman" panose="02020603050405020304" pitchFamily="18" charset="0"/>
                <a:cs typeface="Times New Roman" panose="02020603050405020304" pitchFamily="18" charset="0"/>
              </a:rPr>
              <a:t>feature</a:t>
            </a:r>
            <a:r>
              <a:rPr lang="ro-RO" dirty="0">
                <a:latin typeface="Times New Roman" panose="02020603050405020304" pitchFamily="18" charset="0"/>
                <a:cs typeface="Times New Roman" panose="02020603050405020304" pitchFamily="18" charset="0"/>
              </a:rPr>
              <a:t>) numerică. //`</a:t>
            </a:r>
            <a:r>
              <a:rPr lang="ro-RO" dirty="0" err="1">
                <a:latin typeface="Times New Roman" panose="02020603050405020304" pitchFamily="18" charset="0"/>
                <a:cs typeface="Times New Roman" panose="02020603050405020304" pitchFamily="18" charset="0"/>
              </a:rPr>
              <a:t>name</a:t>
            </a:r>
            <a:r>
              <a:rPr lang="ro-RO" dirty="0">
                <a:latin typeface="Times New Roman" panose="02020603050405020304" pitchFamily="18" charset="0"/>
                <a:cs typeface="Times New Roman" panose="02020603050405020304" pitchFamily="18" charset="0"/>
              </a:rPr>
              <a:t>` definește numele coloanei din fișierul CSV,  iar `</a:t>
            </a:r>
            <a:r>
              <a:rPr lang="ro-RO" dirty="0" err="1">
                <a:latin typeface="Times New Roman" panose="02020603050405020304" pitchFamily="18" charset="0"/>
                <a:cs typeface="Times New Roman" panose="02020603050405020304" pitchFamily="18" charset="0"/>
              </a:rPr>
              <a:t>type</a:t>
            </a:r>
            <a:r>
              <a:rPr lang="ro-RO" dirty="0">
                <a:latin typeface="Times New Roman" panose="02020603050405020304" pitchFamily="18" charset="0"/>
                <a:cs typeface="Times New Roman" panose="02020603050405020304" pitchFamily="18" charset="0"/>
              </a:rPr>
              <a:t>` specifică tipul datelor //(NUMERIC).</a:t>
            </a:r>
          </a:p>
          <a:p>
            <a:r>
              <a:rPr lang="ro-RO" b="1" dirty="0"/>
              <a:t>    @Feature(name = "</a:t>
            </a:r>
            <a:r>
              <a:rPr lang="ro-RO" b="1" dirty="0" err="1"/>
              <a:t>age</a:t>
            </a:r>
            <a:r>
              <a:rPr lang="ro-RO" b="1" dirty="0"/>
              <a:t>", </a:t>
            </a:r>
            <a:r>
              <a:rPr lang="ro-RO" b="1" dirty="0" err="1"/>
              <a:t>type</a:t>
            </a:r>
            <a:r>
              <a:rPr lang="ro-RO" b="1" dirty="0"/>
              <a:t> = NUMERIC)</a:t>
            </a:r>
          </a:p>
          <a:p>
            <a:r>
              <a:rPr lang="ro-RO" b="1" dirty="0"/>
              <a:t>    </a:t>
            </a:r>
            <a:r>
              <a:rPr lang="ro-RO" b="1" dirty="0" err="1"/>
              <a:t>int</a:t>
            </a:r>
            <a:r>
              <a:rPr lang="ro-RO" b="1" dirty="0"/>
              <a:t> </a:t>
            </a:r>
            <a:r>
              <a:rPr lang="ro-RO" b="1" dirty="0" err="1"/>
              <a:t>age</a:t>
            </a:r>
            <a:r>
              <a:rPr lang="ro-RO" b="1" dirty="0"/>
              <a:t>;</a:t>
            </a:r>
          </a:p>
          <a:p>
            <a:r>
              <a:rPr lang="ro-RO" dirty="0">
                <a:latin typeface="Times New Roman" panose="02020603050405020304" pitchFamily="18" charset="0"/>
                <a:cs typeface="Times New Roman" panose="02020603050405020304" pitchFamily="18" charset="0"/>
              </a:rPr>
              <a:t>    // A doua caracteristică este de tip categorial (planul tarifar al clientului). Procesorul de //adnotări va </a:t>
            </a:r>
            <a:r>
              <a:rPr lang="ro-RO" dirty="0" err="1">
                <a:latin typeface="Times New Roman" panose="02020603050405020304" pitchFamily="18" charset="0"/>
                <a:cs typeface="Times New Roman" panose="02020603050405020304" pitchFamily="18" charset="0"/>
              </a:rPr>
              <a:t>utea</a:t>
            </a:r>
            <a:r>
              <a:rPr lang="ro-RO" dirty="0">
                <a:latin typeface="Times New Roman" panose="02020603050405020304" pitchFamily="18" charset="0"/>
                <a:cs typeface="Times New Roman" panose="02020603050405020304" pitchFamily="18" charset="0"/>
              </a:rPr>
              <a:t> aplica automat un </a:t>
            </a:r>
            <a:r>
              <a:rPr lang="ro-RO" dirty="0" err="1">
                <a:latin typeface="Times New Roman" panose="02020603050405020304" pitchFamily="18" charset="0"/>
                <a:cs typeface="Times New Roman" panose="02020603050405020304" pitchFamily="18" charset="0"/>
              </a:rPr>
              <a:t>encoding</a:t>
            </a:r>
            <a:r>
              <a:rPr lang="ro-RO" dirty="0">
                <a:latin typeface="Times New Roman" panose="02020603050405020304" pitchFamily="18" charset="0"/>
                <a:cs typeface="Times New Roman" panose="02020603050405020304" pitchFamily="18" charset="0"/>
              </a:rPr>
              <a:t> (ex. </a:t>
            </a:r>
            <a:r>
              <a:rPr lang="ro-RO" dirty="0" err="1">
                <a:latin typeface="Times New Roman" panose="02020603050405020304" pitchFamily="18" charset="0"/>
                <a:cs typeface="Times New Roman" panose="02020603050405020304" pitchFamily="18" charset="0"/>
              </a:rPr>
              <a:t>one</a:t>
            </a:r>
            <a:r>
              <a:rPr lang="ro-RO" dirty="0">
                <a:latin typeface="Times New Roman" panose="02020603050405020304" pitchFamily="18" charset="0"/>
                <a:cs typeface="Times New Roman" panose="02020603050405020304" pitchFamily="18" charset="0"/>
              </a:rPr>
              <a:t>-hot).</a:t>
            </a:r>
          </a:p>
          <a:p>
            <a:r>
              <a:rPr lang="ro-RO" dirty="0"/>
              <a:t>    </a:t>
            </a:r>
            <a:r>
              <a:rPr lang="ro-RO" b="1" dirty="0"/>
              <a:t>@Feature(name = "plan", </a:t>
            </a:r>
            <a:r>
              <a:rPr lang="ro-RO" b="1" dirty="0" err="1"/>
              <a:t>type</a:t>
            </a:r>
            <a:r>
              <a:rPr lang="ro-RO" b="1" dirty="0"/>
              <a:t> = CATEGORICAL)</a:t>
            </a:r>
          </a:p>
          <a:p>
            <a:r>
              <a:rPr lang="ro-RO" b="1" dirty="0"/>
              <a:t>    </a:t>
            </a:r>
            <a:r>
              <a:rPr lang="ro-RO" b="1" dirty="0" err="1"/>
              <a:t>String</a:t>
            </a:r>
            <a:r>
              <a:rPr lang="ro-RO" b="1" dirty="0"/>
              <a:t> plan;</a:t>
            </a:r>
          </a:p>
          <a:p>
            <a:r>
              <a:rPr lang="ro-RO" dirty="0">
                <a:latin typeface="Times New Roman" panose="02020603050405020304" pitchFamily="18" charset="0"/>
                <a:cs typeface="Times New Roman" panose="02020603050405020304" pitchFamily="18" charset="0"/>
              </a:rPr>
              <a:t>    // @Target marchează variabila-țintă (output) a modelului — ceea ce vrem să prezicem.  În //acest caz, „</a:t>
            </a:r>
            <a:r>
              <a:rPr lang="ro-RO" dirty="0" err="1">
                <a:latin typeface="Times New Roman" panose="02020603050405020304" pitchFamily="18" charset="0"/>
                <a:cs typeface="Times New Roman" panose="02020603050405020304" pitchFamily="18" charset="0"/>
              </a:rPr>
              <a:t>churn</a:t>
            </a:r>
            <a:r>
              <a:rPr lang="ro-RO" dirty="0">
                <a:latin typeface="Times New Roman" panose="02020603050405020304" pitchFamily="18" charset="0"/>
                <a:cs typeface="Times New Roman" panose="02020603050405020304" pitchFamily="18" charset="0"/>
              </a:rPr>
              <a:t>” este o valoare booleană (TRUE = client care a părăsit serviciul).</a:t>
            </a:r>
          </a:p>
          <a:p>
            <a:r>
              <a:rPr lang="ro-RO" b="1" dirty="0"/>
              <a:t>    @Target(name = "</a:t>
            </a:r>
            <a:r>
              <a:rPr lang="ro-RO" b="1" dirty="0" err="1"/>
              <a:t>churn</a:t>
            </a:r>
            <a:r>
              <a:rPr lang="ro-RO" b="1" dirty="0"/>
              <a:t>", </a:t>
            </a:r>
            <a:r>
              <a:rPr lang="ro-RO" b="1" dirty="0" err="1"/>
              <a:t>type</a:t>
            </a:r>
            <a:r>
              <a:rPr lang="ro-RO" b="1" dirty="0"/>
              <a:t> = BOOLEAN)</a:t>
            </a:r>
          </a:p>
          <a:p>
            <a:r>
              <a:rPr lang="ro-RO" b="1" dirty="0"/>
              <a:t>    boolean </a:t>
            </a:r>
            <a:r>
              <a:rPr lang="ro-RO" b="1" dirty="0" err="1"/>
              <a:t>churn</a:t>
            </a:r>
            <a:r>
              <a:rPr lang="ro-RO" b="1" dirty="0"/>
              <a:t>;    }</a:t>
            </a:r>
            <a:endParaRPr b="1"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0C36D14-D599-43A6-BCFB-9BBFE4EC5D21}"/>
              </a:ext>
            </a:extLst>
          </p:cNvPr>
          <p:cNvSpPr>
            <a:spLocks noGrp="1"/>
          </p:cNvSpPr>
          <p:nvPr>
            <p:ph type="title"/>
          </p:nvPr>
        </p:nvSpPr>
        <p:spPr>
          <a:xfrm>
            <a:off x="1945201" y="50042"/>
            <a:ext cx="6589199" cy="568657"/>
          </a:xfrm>
        </p:spPr>
        <p:txBody>
          <a:bodyPr>
            <a:normAutofit fontScale="90000"/>
          </a:bodyPr>
          <a:lstStyle/>
          <a:p>
            <a:r>
              <a:rPr lang="ro-RO" dirty="0"/>
              <a:t>Rezumat conceptual:</a:t>
            </a:r>
            <a:endParaRPr lang="ru-RU" dirty="0"/>
          </a:p>
        </p:txBody>
      </p:sp>
      <p:sp>
        <p:nvSpPr>
          <p:cNvPr id="3" name="Объект 2">
            <a:extLst>
              <a:ext uri="{FF2B5EF4-FFF2-40B4-BE49-F238E27FC236}">
                <a16:creationId xmlns:a16="http://schemas.microsoft.com/office/drawing/2014/main" id="{490F3635-39FD-42C4-A976-A22577063447}"/>
              </a:ext>
            </a:extLst>
          </p:cNvPr>
          <p:cNvSpPr>
            <a:spLocks noGrp="1"/>
          </p:cNvSpPr>
          <p:nvPr>
            <p:ph idx="1"/>
          </p:nvPr>
        </p:nvSpPr>
        <p:spPr>
          <a:xfrm>
            <a:off x="1942415" y="1373875"/>
            <a:ext cx="6591985" cy="4981432"/>
          </a:xfrm>
        </p:spPr>
        <p:txBody>
          <a:bodyPr>
            <a:normAutofit/>
          </a:bodyPr>
          <a:lstStyle/>
          <a:p>
            <a:r>
              <a:rPr lang="ro-RO" b="1" dirty="0"/>
              <a:t>@MLModel </a:t>
            </a:r>
            <a:r>
              <a:rPr lang="ro-RO" dirty="0"/>
              <a:t>→ identifică modelul și tipul de problemă (clasificare binară).</a:t>
            </a:r>
          </a:p>
          <a:p>
            <a:r>
              <a:rPr lang="ro-RO" b="1" dirty="0"/>
              <a:t>@Source </a:t>
            </a:r>
            <a:r>
              <a:rPr lang="ro-RO" dirty="0"/>
              <a:t>→ definește setul de date și formatul acestuia.</a:t>
            </a:r>
          </a:p>
          <a:p>
            <a:r>
              <a:rPr lang="ro-RO" b="1" dirty="0"/>
              <a:t>@Feature </a:t>
            </a:r>
            <a:r>
              <a:rPr lang="ro-RO" dirty="0"/>
              <a:t>→ descrie atributele de intrare (vârsta, planul).</a:t>
            </a:r>
          </a:p>
          <a:p>
            <a:r>
              <a:rPr lang="ro-RO" b="1" dirty="0"/>
              <a:t>@Target </a:t>
            </a:r>
            <a:r>
              <a:rPr lang="ro-RO" dirty="0"/>
              <a:t>→ specifică valoarea de ieșire (</a:t>
            </a:r>
            <a:r>
              <a:rPr lang="ro-RO" dirty="0" err="1"/>
              <a:t>churn</a:t>
            </a:r>
            <a:r>
              <a:rPr lang="ro-RO" dirty="0"/>
              <a:t>).</a:t>
            </a:r>
          </a:p>
          <a:p>
            <a:endParaRPr lang="ro-RO" dirty="0"/>
          </a:p>
          <a:p>
            <a:r>
              <a:rPr lang="ru-RU" dirty="0"/>
              <a:t> </a:t>
            </a:r>
            <a:r>
              <a:rPr lang="ro-RO" dirty="0"/>
              <a:t>Rol practic:</a:t>
            </a:r>
          </a:p>
          <a:p>
            <a:pPr algn="just"/>
            <a:r>
              <a:rPr lang="ro-RO" dirty="0"/>
              <a:t>Procesorul de adnotări va analiza această clasă, va extrage </a:t>
            </a:r>
            <a:r>
              <a:rPr lang="ro-RO" dirty="0" err="1"/>
              <a:t>metadatele</a:t>
            </a:r>
            <a:r>
              <a:rPr lang="ro-RO" dirty="0"/>
              <a:t> și va genera automat codul pentru un </a:t>
            </a:r>
            <a:r>
              <a:rPr lang="ro-RO" dirty="0" err="1"/>
              <a:t>pipeline</a:t>
            </a:r>
            <a:r>
              <a:rPr lang="ro-RO" dirty="0"/>
              <a:t> complet: încărcare, normalizare, antrenare, testare și raportare a performanței modelului.</a:t>
            </a:r>
            <a:endParaRPr lang="ru-RU" dirty="0"/>
          </a:p>
        </p:txBody>
      </p:sp>
    </p:spTree>
    <p:extLst>
      <p:ext uri="{BB962C8B-B14F-4D97-AF65-F5344CB8AC3E}">
        <p14:creationId xmlns:p14="http://schemas.microsoft.com/office/powerpoint/2010/main" val="31948663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5201" y="50042"/>
            <a:ext cx="6589199" cy="445827"/>
          </a:xfrm>
        </p:spPr>
        <p:txBody>
          <a:bodyPr>
            <a:normAutofit fontScale="90000"/>
          </a:bodyPr>
          <a:lstStyle/>
          <a:p>
            <a:r>
              <a:rPr sz="2400" dirty="0"/>
              <a:t>Cod </a:t>
            </a:r>
            <a:r>
              <a:rPr sz="2400" dirty="0" err="1"/>
              <a:t>generat</a:t>
            </a:r>
            <a:r>
              <a:rPr sz="2400" dirty="0"/>
              <a:t> automat</a:t>
            </a:r>
          </a:p>
        </p:txBody>
      </p:sp>
      <p:sp>
        <p:nvSpPr>
          <p:cNvPr id="3" name="Content Placeholder 2"/>
          <p:cNvSpPr>
            <a:spLocks noGrp="1"/>
          </p:cNvSpPr>
          <p:nvPr>
            <p:ph idx="1"/>
          </p:nvPr>
        </p:nvSpPr>
        <p:spPr>
          <a:xfrm>
            <a:off x="1255595" y="495869"/>
            <a:ext cx="7761026" cy="6255224"/>
          </a:xfrm>
        </p:spPr>
        <p:txBody>
          <a:bodyPr>
            <a:normAutofit/>
          </a:bodyPr>
          <a:lstStyle/>
          <a:p>
            <a:r>
              <a:rPr lang="ro-RO" dirty="0">
                <a:latin typeface="Times New Roman" panose="02020603050405020304" pitchFamily="18" charset="0"/>
                <a:cs typeface="Times New Roman" panose="02020603050405020304" pitchFamily="18" charset="0"/>
              </a:rPr>
              <a:t>// Clasa </a:t>
            </a:r>
            <a:r>
              <a:rPr lang="ro-RO" dirty="0" err="1">
                <a:latin typeface="Times New Roman" panose="02020603050405020304" pitchFamily="18" charset="0"/>
                <a:cs typeface="Times New Roman" panose="02020603050405020304" pitchFamily="18" charset="0"/>
              </a:rPr>
              <a:t>ChurnModelPipeline</a:t>
            </a:r>
            <a:r>
              <a:rPr lang="ro-RO" dirty="0">
                <a:latin typeface="Times New Roman" panose="02020603050405020304" pitchFamily="18" charset="0"/>
                <a:cs typeface="Times New Roman" panose="02020603050405020304" pitchFamily="18" charset="0"/>
              </a:rPr>
              <a:t> este generată automat de procesorul de adnotări (</a:t>
            </a:r>
            <a:r>
              <a:rPr lang="ro-RO" dirty="0" err="1">
                <a:latin typeface="Times New Roman" panose="02020603050405020304" pitchFamily="18" charset="0"/>
                <a:cs typeface="Times New Roman" panose="02020603050405020304" pitchFamily="18" charset="0"/>
              </a:rPr>
              <a:t>MLProcessor</a:t>
            </a:r>
            <a:r>
              <a:rPr lang="ro-RO" dirty="0">
                <a:latin typeface="Times New Roman" panose="02020603050405020304" pitchFamily="18" charset="0"/>
                <a:cs typeface="Times New Roman" panose="02020603050405020304" pitchFamily="18" charset="0"/>
              </a:rPr>
              <a:t>).  Ea reprezintă orchestratorul principal al întregului flux (</a:t>
            </a:r>
            <a:r>
              <a:rPr lang="ro-RO" dirty="0" err="1">
                <a:latin typeface="Times New Roman" panose="02020603050405020304" pitchFamily="18" charset="0"/>
                <a:cs typeface="Times New Roman" panose="02020603050405020304" pitchFamily="18" charset="0"/>
              </a:rPr>
              <a:t>pipeline</a:t>
            </a:r>
            <a:r>
              <a:rPr lang="ro-RO" dirty="0">
                <a:latin typeface="Times New Roman" panose="02020603050405020304" pitchFamily="18" charset="0"/>
                <a:cs typeface="Times New Roman" panose="02020603050405020304" pitchFamily="18" charset="0"/>
              </a:rPr>
              <a:t>) de învățare automată  — de la încărcarea datelor până la evaluarea performanței modelului.</a:t>
            </a:r>
          </a:p>
          <a:p>
            <a:r>
              <a:rPr lang="ro-RO" b="1" dirty="0"/>
              <a:t>public </a:t>
            </a:r>
            <a:r>
              <a:rPr lang="ro-RO" b="1" dirty="0" err="1"/>
              <a:t>class</a:t>
            </a:r>
            <a:r>
              <a:rPr lang="ro-RO" b="1" dirty="0"/>
              <a:t> </a:t>
            </a:r>
            <a:r>
              <a:rPr lang="ro-RO" b="1" dirty="0" err="1"/>
              <a:t>ChurnModelPipeline</a:t>
            </a:r>
            <a:r>
              <a:rPr lang="ro-RO" b="1" dirty="0"/>
              <a:t> {</a:t>
            </a:r>
          </a:p>
          <a:p>
            <a:r>
              <a:rPr lang="ro-RO" dirty="0">
                <a:latin typeface="Times New Roman" panose="02020603050405020304" pitchFamily="18" charset="0"/>
                <a:cs typeface="Times New Roman" panose="02020603050405020304" pitchFamily="18" charset="0"/>
              </a:rPr>
              <a:t>    // Metoda statică `</a:t>
            </a:r>
            <a:r>
              <a:rPr lang="ro-RO" dirty="0" err="1">
                <a:latin typeface="Times New Roman" panose="02020603050405020304" pitchFamily="18" charset="0"/>
                <a:cs typeface="Times New Roman" panose="02020603050405020304" pitchFamily="18" charset="0"/>
              </a:rPr>
              <a:t>run</a:t>
            </a:r>
            <a:r>
              <a:rPr lang="ro-RO" dirty="0">
                <a:latin typeface="Times New Roman" panose="02020603050405020304" pitchFamily="18" charset="0"/>
                <a:cs typeface="Times New Roman" panose="02020603050405020304" pitchFamily="18" charset="0"/>
              </a:rPr>
              <a:t>` este punctul de intrare pentru executarea completă a </a:t>
            </a:r>
            <a:r>
              <a:rPr lang="ro-RO" dirty="0" err="1">
                <a:latin typeface="Times New Roman" panose="02020603050405020304" pitchFamily="18" charset="0"/>
                <a:cs typeface="Times New Roman" panose="02020603050405020304" pitchFamily="18" charset="0"/>
              </a:rPr>
              <a:t>pipeline</a:t>
            </a:r>
            <a:r>
              <a:rPr lang="ro-RO" dirty="0">
                <a:latin typeface="Times New Roman" panose="02020603050405020304" pitchFamily="18" charset="0"/>
                <a:cs typeface="Times New Roman" panose="02020603050405020304" pitchFamily="18" charset="0"/>
              </a:rPr>
              <a:t>-ului.  Parametrul `</a:t>
            </a:r>
            <a:r>
              <a:rPr lang="ro-RO" dirty="0" err="1">
                <a:latin typeface="Times New Roman" panose="02020603050405020304" pitchFamily="18" charset="0"/>
                <a:cs typeface="Times New Roman" panose="02020603050405020304" pitchFamily="18" charset="0"/>
              </a:rPr>
              <a:t>dataPath</a:t>
            </a:r>
            <a:r>
              <a:rPr lang="ro-RO" dirty="0">
                <a:latin typeface="Times New Roman" panose="02020603050405020304" pitchFamily="18" charset="0"/>
                <a:cs typeface="Times New Roman" panose="02020603050405020304" pitchFamily="18" charset="0"/>
              </a:rPr>
              <a:t>` reprezintă calea către fișierul de date (CSV, JSON etc.).  Metoda returnează un obiect de tip `Report`, care conține rezultatele evaluării modelului.</a:t>
            </a:r>
          </a:p>
          <a:p>
            <a:r>
              <a:rPr lang="ro-RO" b="1" dirty="0"/>
              <a:t>    public static Report </a:t>
            </a:r>
            <a:r>
              <a:rPr lang="ro-RO" b="1" dirty="0" err="1"/>
              <a:t>run</a:t>
            </a:r>
            <a:r>
              <a:rPr lang="ro-RO" b="1" dirty="0"/>
              <a:t>(</a:t>
            </a:r>
            <a:r>
              <a:rPr lang="ro-RO" b="1" dirty="0" err="1"/>
              <a:t>Path</a:t>
            </a:r>
            <a:r>
              <a:rPr lang="ro-RO" b="1" dirty="0"/>
              <a:t> </a:t>
            </a:r>
            <a:r>
              <a:rPr lang="ro-RO" b="1" dirty="0" err="1"/>
              <a:t>dataPath</a:t>
            </a:r>
            <a:r>
              <a:rPr lang="ro-RO" b="1" dirty="0"/>
              <a:t>) {</a:t>
            </a:r>
          </a:p>
          <a:p>
            <a:pPr>
              <a:lnSpc>
                <a:spcPct val="120000"/>
              </a:lnSpc>
              <a:spcBef>
                <a:spcPts val="0"/>
              </a:spcBef>
            </a:pPr>
            <a:r>
              <a:rPr lang="ro-RO" dirty="0">
                <a:latin typeface="Times New Roman" panose="02020603050405020304" pitchFamily="18" charset="0"/>
                <a:cs typeface="Times New Roman" panose="02020603050405020304" pitchFamily="18" charset="0"/>
              </a:rPr>
              <a:t>        // 1️⃣ ÎNCĂRCARE DATE</a:t>
            </a:r>
          </a:p>
          <a:p>
            <a:pPr>
              <a:lnSpc>
                <a:spcPct val="120000"/>
              </a:lnSpc>
              <a:spcBef>
                <a:spcPts val="0"/>
              </a:spcBef>
            </a:pPr>
            <a:r>
              <a:rPr lang="ro-RO" dirty="0">
                <a:latin typeface="Times New Roman" panose="02020603050405020304" pitchFamily="18" charset="0"/>
                <a:cs typeface="Times New Roman" panose="02020603050405020304" pitchFamily="18" charset="0"/>
              </a:rPr>
              <a:t>        // Se creează un obiect `</a:t>
            </a:r>
            <a:r>
              <a:rPr lang="ro-RO" dirty="0" err="1">
                <a:latin typeface="Times New Roman" panose="02020603050405020304" pitchFamily="18" charset="0"/>
                <a:cs typeface="Times New Roman" panose="02020603050405020304" pitchFamily="18" charset="0"/>
              </a:rPr>
              <a:t>DataLoader</a:t>
            </a:r>
            <a:r>
              <a:rPr lang="ro-RO" dirty="0">
                <a:latin typeface="Times New Roman" panose="02020603050405020304" pitchFamily="18" charset="0"/>
                <a:cs typeface="Times New Roman" panose="02020603050405020304" pitchFamily="18" charset="0"/>
              </a:rPr>
              <a:t>`, care citește datele brute de la calea specificată.  </a:t>
            </a:r>
            <a:r>
              <a:rPr lang="ro-RO" dirty="0" err="1">
                <a:latin typeface="Times New Roman" panose="02020603050405020304" pitchFamily="18" charset="0"/>
                <a:cs typeface="Times New Roman" panose="02020603050405020304" pitchFamily="18" charset="0"/>
              </a:rPr>
              <a:t>DataLoader</a:t>
            </a:r>
            <a:r>
              <a:rPr lang="ro-RO" dirty="0">
                <a:latin typeface="Times New Roman" panose="02020603050405020304" pitchFamily="18" charset="0"/>
                <a:cs typeface="Times New Roman" panose="02020603050405020304" pitchFamily="18" charset="0"/>
              </a:rPr>
              <a:t> este și el o clasă generată automat, bazată pe adnotarea @Source.</a:t>
            </a:r>
          </a:p>
          <a:p>
            <a:r>
              <a:rPr lang="ro-RO" dirty="0"/>
              <a:t>        </a:t>
            </a:r>
            <a:r>
              <a:rPr lang="ro-RO" b="1" dirty="0"/>
              <a:t>var </a:t>
            </a:r>
            <a:r>
              <a:rPr lang="ro-RO" b="1" dirty="0" err="1"/>
              <a:t>loader</a:t>
            </a:r>
            <a:r>
              <a:rPr lang="ro-RO" b="1" dirty="0"/>
              <a:t> = </a:t>
            </a:r>
            <a:r>
              <a:rPr lang="ro-RO" b="1" dirty="0" err="1"/>
              <a:t>new</a:t>
            </a:r>
            <a:r>
              <a:rPr lang="ro-RO" b="1" dirty="0"/>
              <a:t> </a:t>
            </a:r>
            <a:r>
              <a:rPr lang="ro-RO" b="1" dirty="0" err="1"/>
              <a:t>DataLoader</a:t>
            </a:r>
            <a:r>
              <a:rPr lang="ro-RO" b="1" dirty="0"/>
              <a:t>(</a:t>
            </a:r>
            <a:r>
              <a:rPr lang="ro-RO" b="1" dirty="0" err="1"/>
              <a:t>dataPath</a:t>
            </a:r>
            <a:r>
              <a:rPr lang="ro-RO" b="1" dirty="0"/>
              <a:t>);</a:t>
            </a:r>
          </a:p>
          <a:p>
            <a:r>
              <a:rPr lang="ro-RO" dirty="0">
                <a:latin typeface="Times New Roman" panose="02020603050405020304" pitchFamily="18" charset="0"/>
                <a:cs typeface="Times New Roman" panose="02020603050405020304" pitchFamily="18" charset="0"/>
              </a:rPr>
              <a:t>        // Se încarcă datele efective într-o structură internă (ex: </a:t>
            </a:r>
            <a:r>
              <a:rPr lang="ro-RO" dirty="0" err="1">
                <a:latin typeface="Times New Roman" panose="02020603050405020304" pitchFamily="18" charset="0"/>
                <a:cs typeface="Times New Roman" panose="02020603050405020304" pitchFamily="18" charset="0"/>
              </a:rPr>
              <a:t>DataFrame</a:t>
            </a:r>
            <a:r>
              <a:rPr lang="ro-RO" dirty="0">
                <a:latin typeface="Times New Roman" panose="02020603050405020304" pitchFamily="18" charset="0"/>
                <a:cs typeface="Times New Roman" panose="02020603050405020304" pitchFamily="18" charset="0"/>
              </a:rPr>
              <a:t>, </a:t>
            </a:r>
            <a:r>
              <a:rPr lang="ro-RO" dirty="0" err="1">
                <a:latin typeface="Times New Roman" panose="02020603050405020304" pitchFamily="18" charset="0"/>
                <a:cs typeface="Times New Roman" panose="02020603050405020304" pitchFamily="18" charset="0"/>
              </a:rPr>
              <a:t>List</a:t>
            </a:r>
            <a:r>
              <a:rPr lang="ro-RO" dirty="0">
                <a:latin typeface="Times New Roman" panose="02020603050405020304" pitchFamily="18" charset="0"/>
                <a:cs typeface="Times New Roman" panose="02020603050405020304" pitchFamily="18" charset="0"/>
              </a:rPr>
              <a:t>&lt;Record&gt; etc.).  În această etapă, se aplică validări: tipuri de coloane, valori lipsă etc.</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E85D7BF-B43F-4F10-B9EE-8940CD2C2D06}"/>
              </a:ext>
            </a:extLst>
          </p:cNvPr>
          <p:cNvSpPr>
            <a:spLocks noGrp="1"/>
          </p:cNvSpPr>
          <p:nvPr>
            <p:ph type="title"/>
          </p:nvPr>
        </p:nvSpPr>
        <p:spPr>
          <a:xfrm>
            <a:off x="1945201" y="100084"/>
            <a:ext cx="6589199" cy="332095"/>
          </a:xfrm>
        </p:spPr>
        <p:txBody>
          <a:bodyPr>
            <a:noAutofit/>
          </a:bodyPr>
          <a:lstStyle/>
          <a:p>
            <a:r>
              <a:rPr lang="ro-RO" sz="2400" dirty="0"/>
              <a:t>continuare</a:t>
            </a:r>
            <a:endParaRPr lang="ru-RU" sz="2400" dirty="0"/>
          </a:p>
        </p:txBody>
      </p:sp>
      <p:sp>
        <p:nvSpPr>
          <p:cNvPr id="3" name="Объект 2">
            <a:extLst>
              <a:ext uri="{FF2B5EF4-FFF2-40B4-BE49-F238E27FC236}">
                <a16:creationId xmlns:a16="http://schemas.microsoft.com/office/drawing/2014/main" id="{7EB3667B-E302-429E-8BE3-850F887266DD}"/>
              </a:ext>
            </a:extLst>
          </p:cNvPr>
          <p:cNvSpPr>
            <a:spLocks noGrp="1"/>
          </p:cNvSpPr>
          <p:nvPr>
            <p:ph idx="1"/>
          </p:nvPr>
        </p:nvSpPr>
        <p:spPr>
          <a:xfrm>
            <a:off x="1223749" y="682387"/>
            <a:ext cx="7765576" cy="5977719"/>
          </a:xfrm>
        </p:spPr>
        <p:txBody>
          <a:bodyPr>
            <a:normAutofit fontScale="85000" lnSpcReduction="10000"/>
          </a:bodyPr>
          <a:lstStyle/>
          <a:p>
            <a:r>
              <a:rPr lang="ro-RO" b="1" dirty="0"/>
              <a:t> var </a:t>
            </a:r>
            <a:r>
              <a:rPr lang="ro-RO" b="1" dirty="0" err="1"/>
              <a:t>dataset</a:t>
            </a:r>
            <a:r>
              <a:rPr lang="ro-RO" b="1" dirty="0"/>
              <a:t> = </a:t>
            </a:r>
            <a:r>
              <a:rPr lang="ro-RO" b="1" dirty="0" err="1"/>
              <a:t>loader.load</a:t>
            </a:r>
            <a:r>
              <a:rPr lang="ro-RO" b="1" dirty="0"/>
              <a:t>();</a:t>
            </a:r>
          </a:p>
          <a:p>
            <a:pPr>
              <a:lnSpc>
                <a:spcPct val="120000"/>
              </a:lnSpc>
              <a:spcBef>
                <a:spcPts val="0"/>
              </a:spcBef>
            </a:pPr>
            <a:r>
              <a:rPr lang="ro-RO" dirty="0">
                <a:latin typeface="Times New Roman" panose="02020603050405020304" pitchFamily="18" charset="0"/>
                <a:cs typeface="Times New Roman" panose="02020603050405020304" pitchFamily="18" charset="0"/>
              </a:rPr>
              <a:t>        // 2️⃣ NORMALIZARE / TRANSFORMARE</a:t>
            </a:r>
          </a:p>
          <a:p>
            <a:pPr>
              <a:lnSpc>
                <a:spcPct val="120000"/>
              </a:lnSpc>
              <a:spcBef>
                <a:spcPts val="0"/>
              </a:spcBef>
            </a:pPr>
            <a:r>
              <a:rPr lang="ro-RO" dirty="0">
                <a:latin typeface="Times New Roman" panose="02020603050405020304" pitchFamily="18" charset="0"/>
                <a:cs typeface="Times New Roman" panose="02020603050405020304" pitchFamily="18" charset="0"/>
              </a:rPr>
              <a:t>        // Apelul </a:t>
            </a:r>
            <a:r>
              <a:rPr lang="ro-RO" dirty="0" err="1">
                <a:latin typeface="Times New Roman" panose="02020603050405020304" pitchFamily="18" charset="0"/>
                <a:cs typeface="Times New Roman" panose="02020603050405020304" pitchFamily="18" charset="0"/>
              </a:rPr>
              <a:t>Normalizer.apply</a:t>
            </a:r>
            <a:r>
              <a:rPr lang="ro-RO" dirty="0">
                <a:latin typeface="Times New Roman" panose="02020603050405020304" pitchFamily="18" charset="0"/>
                <a:cs typeface="Times New Roman" panose="02020603050405020304" pitchFamily="18" charset="0"/>
              </a:rPr>
              <a:t>(</a:t>
            </a:r>
            <a:r>
              <a:rPr lang="ro-RO" dirty="0" err="1">
                <a:latin typeface="Times New Roman" panose="02020603050405020304" pitchFamily="18" charset="0"/>
                <a:cs typeface="Times New Roman" panose="02020603050405020304" pitchFamily="18" charset="0"/>
              </a:rPr>
              <a:t>dataset</a:t>
            </a:r>
            <a:r>
              <a:rPr lang="ro-RO" dirty="0">
                <a:latin typeface="Times New Roman" panose="02020603050405020304" pitchFamily="18" charset="0"/>
                <a:cs typeface="Times New Roman" panose="02020603050405020304" pitchFamily="18" charset="0"/>
              </a:rPr>
              <a:t>) realizează transformările definite prin adnotări:</a:t>
            </a:r>
          </a:p>
          <a:p>
            <a:pPr>
              <a:lnSpc>
                <a:spcPct val="120000"/>
              </a:lnSpc>
              <a:spcBef>
                <a:spcPts val="0"/>
              </a:spcBef>
            </a:pPr>
            <a:r>
              <a:rPr lang="ro-RO" dirty="0">
                <a:latin typeface="Times New Roman" panose="02020603050405020304" pitchFamily="18" charset="0"/>
                <a:cs typeface="Times New Roman" panose="02020603050405020304" pitchFamily="18" charset="0"/>
              </a:rPr>
              <a:t>        //   - scalare numerică (ex: STANDARD, MIN_MAX)</a:t>
            </a:r>
          </a:p>
          <a:p>
            <a:pPr>
              <a:lnSpc>
                <a:spcPct val="120000"/>
              </a:lnSpc>
              <a:spcBef>
                <a:spcPts val="0"/>
              </a:spcBef>
            </a:pPr>
            <a:r>
              <a:rPr lang="ro-RO" dirty="0">
                <a:latin typeface="Times New Roman" panose="02020603050405020304" pitchFamily="18" charset="0"/>
                <a:cs typeface="Times New Roman" panose="02020603050405020304" pitchFamily="18" charset="0"/>
              </a:rPr>
              <a:t>        //   - </a:t>
            </a:r>
            <a:r>
              <a:rPr lang="ro-RO" dirty="0" err="1">
                <a:latin typeface="Times New Roman" panose="02020603050405020304" pitchFamily="18" charset="0"/>
                <a:cs typeface="Times New Roman" panose="02020603050405020304" pitchFamily="18" charset="0"/>
              </a:rPr>
              <a:t>encoding</a:t>
            </a:r>
            <a:r>
              <a:rPr lang="ro-RO" dirty="0">
                <a:latin typeface="Times New Roman" panose="02020603050405020304" pitchFamily="18" charset="0"/>
                <a:cs typeface="Times New Roman" panose="02020603050405020304" pitchFamily="18" charset="0"/>
              </a:rPr>
              <a:t> pentru categorice</a:t>
            </a:r>
          </a:p>
          <a:p>
            <a:pPr>
              <a:lnSpc>
                <a:spcPct val="120000"/>
              </a:lnSpc>
              <a:spcBef>
                <a:spcPts val="0"/>
              </a:spcBef>
            </a:pPr>
            <a:r>
              <a:rPr lang="ro-RO" dirty="0">
                <a:latin typeface="Times New Roman" panose="02020603050405020304" pitchFamily="18" charset="0"/>
                <a:cs typeface="Times New Roman" panose="02020603050405020304" pitchFamily="18" charset="0"/>
              </a:rPr>
              <a:t>        //   - imputare valori lipsă</a:t>
            </a:r>
          </a:p>
          <a:p>
            <a:pPr>
              <a:lnSpc>
                <a:spcPct val="120000"/>
              </a:lnSpc>
              <a:spcBef>
                <a:spcPts val="0"/>
              </a:spcBef>
            </a:pPr>
            <a:r>
              <a:rPr lang="ro-RO" dirty="0">
                <a:latin typeface="Times New Roman" panose="02020603050405020304" pitchFamily="18" charset="0"/>
                <a:cs typeface="Times New Roman" panose="02020603050405020304" pitchFamily="18" charset="0"/>
              </a:rPr>
              <a:t>        // Acest pas asigură că toate variabilele sunt pregătite pentru antrenare.</a:t>
            </a:r>
          </a:p>
          <a:p>
            <a:r>
              <a:rPr lang="ro-RO" b="1" dirty="0"/>
              <a:t>        var </a:t>
            </a:r>
            <a:r>
              <a:rPr lang="ro-RO" b="1" dirty="0" err="1"/>
              <a:t>normalized</a:t>
            </a:r>
            <a:r>
              <a:rPr lang="ro-RO" b="1" dirty="0"/>
              <a:t> = </a:t>
            </a:r>
            <a:r>
              <a:rPr lang="ro-RO" b="1" dirty="0" err="1"/>
              <a:t>Normalizer.apply</a:t>
            </a:r>
            <a:r>
              <a:rPr lang="ro-RO" b="1" dirty="0"/>
              <a:t>(</a:t>
            </a:r>
            <a:r>
              <a:rPr lang="ro-RO" b="1" dirty="0" err="1"/>
              <a:t>dataset</a:t>
            </a:r>
            <a:r>
              <a:rPr lang="ro-RO" b="1" dirty="0"/>
              <a:t>);</a:t>
            </a:r>
          </a:p>
          <a:p>
            <a:pPr>
              <a:lnSpc>
                <a:spcPct val="120000"/>
              </a:lnSpc>
              <a:spcBef>
                <a:spcPts val="0"/>
              </a:spcBef>
            </a:pPr>
            <a:r>
              <a:rPr lang="ro-RO" dirty="0">
                <a:latin typeface="Times New Roman" panose="02020603050405020304" pitchFamily="18" charset="0"/>
                <a:cs typeface="Times New Roman" panose="02020603050405020304" pitchFamily="18" charset="0"/>
              </a:rPr>
              <a:t>        // 3️⃣ ANTRENARE MODEL</a:t>
            </a:r>
          </a:p>
          <a:p>
            <a:pPr>
              <a:lnSpc>
                <a:spcPct val="120000"/>
              </a:lnSpc>
              <a:spcBef>
                <a:spcPts val="0"/>
              </a:spcBef>
            </a:pPr>
            <a:r>
              <a:rPr lang="ro-RO" dirty="0">
                <a:latin typeface="Times New Roman" panose="02020603050405020304" pitchFamily="18" charset="0"/>
                <a:cs typeface="Times New Roman" panose="02020603050405020304" pitchFamily="18" charset="0"/>
              </a:rPr>
              <a:t>        // Metoda </a:t>
            </a:r>
            <a:r>
              <a:rPr lang="ro-RO" dirty="0" err="1">
                <a:latin typeface="Times New Roman" panose="02020603050405020304" pitchFamily="18" charset="0"/>
                <a:cs typeface="Times New Roman" panose="02020603050405020304" pitchFamily="18" charset="0"/>
              </a:rPr>
              <a:t>Trainer.train</a:t>
            </a:r>
            <a:r>
              <a:rPr lang="ro-RO" dirty="0">
                <a:latin typeface="Times New Roman" panose="02020603050405020304" pitchFamily="18" charset="0"/>
                <a:cs typeface="Times New Roman" panose="02020603050405020304" pitchFamily="18" charset="0"/>
              </a:rPr>
              <a:t>(</a:t>
            </a:r>
            <a:r>
              <a:rPr lang="ro-RO" dirty="0" err="1">
                <a:latin typeface="Times New Roman" panose="02020603050405020304" pitchFamily="18" charset="0"/>
                <a:cs typeface="Times New Roman" panose="02020603050405020304" pitchFamily="18" charset="0"/>
              </a:rPr>
              <a:t>normalized</a:t>
            </a:r>
            <a:r>
              <a:rPr lang="ro-RO" dirty="0">
                <a:latin typeface="Times New Roman" panose="02020603050405020304" pitchFamily="18" charset="0"/>
                <a:cs typeface="Times New Roman" panose="02020603050405020304" pitchFamily="18" charset="0"/>
              </a:rPr>
              <a:t>) antrenează modelul de învățare automată.  Algoritmul de învățare (de exemplu Logistic </a:t>
            </a:r>
            <a:r>
              <a:rPr lang="ro-RO" dirty="0" err="1">
                <a:latin typeface="Times New Roman" panose="02020603050405020304" pitchFamily="18" charset="0"/>
                <a:cs typeface="Times New Roman" panose="02020603050405020304" pitchFamily="18" charset="0"/>
              </a:rPr>
              <a:t>Regression</a:t>
            </a:r>
            <a:r>
              <a:rPr lang="ro-RO" dirty="0">
                <a:latin typeface="Times New Roman" panose="02020603050405020304" pitchFamily="18" charset="0"/>
                <a:cs typeface="Times New Roman" panose="02020603050405020304" pitchFamily="18" charset="0"/>
              </a:rPr>
              <a:t>, </a:t>
            </a:r>
            <a:r>
              <a:rPr lang="ro-RO" dirty="0" err="1">
                <a:latin typeface="Times New Roman" panose="02020603050405020304" pitchFamily="18" charset="0"/>
                <a:cs typeface="Times New Roman" panose="02020603050405020304" pitchFamily="18" charset="0"/>
              </a:rPr>
              <a:t>RandomForest</a:t>
            </a:r>
            <a:r>
              <a:rPr lang="ro-RO" dirty="0">
                <a:latin typeface="Times New Roman" panose="02020603050405020304" pitchFamily="18" charset="0"/>
                <a:cs typeface="Times New Roman" panose="02020603050405020304" pitchFamily="18" charset="0"/>
              </a:rPr>
              <a:t>)  este selectat fie implicit, fie configurat în adnotarea @Trainer.</a:t>
            </a:r>
          </a:p>
          <a:p>
            <a:r>
              <a:rPr lang="ro-RO" b="1" dirty="0"/>
              <a:t>        var model = </a:t>
            </a:r>
            <a:r>
              <a:rPr lang="ro-RO" b="1" dirty="0" err="1"/>
              <a:t>Trainer.train</a:t>
            </a:r>
            <a:r>
              <a:rPr lang="ro-RO" b="1" dirty="0"/>
              <a:t>(</a:t>
            </a:r>
            <a:r>
              <a:rPr lang="ro-RO" b="1" dirty="0" err="1"/>
              <a:t>normalized</a:t>
            </a:r>
            <a:r>
              <a:rPr lang="ro-RO" b="1" dirty="0"/>
              <a:t>);</a:t>
            </a:r>
          </a:p>
          <a:p>
            <a:pPr>
              <a:lnSpc>
                <a:spcPct val="120000"/>
              </a:lnSpc>
              <a:spcBef>
                <a:spcPts val="0"/>
              </a:spcBef>
            </a:pPr>
            <a:r>
              <a:rPr lang="ro-RO" dirty="0">
                <a:latin typeface="Times New Roman" panose="02020603050405020304" pitchFamily="18" charset="0"/>
                <a:cs typeface="Times New Roman" panose="02020603050405020304" pitchFamily="18" charset="0"/>
              </a:rPr>
              <a:t>        // 4️⃣ EVALUARE MODEL</a:t>
            </a:r>
          </a:p>
          <a:p>
            <a:pPr>
              <a:lnSpc>
                <a:spcPct val="120000"/>
              </a:lnSpc>
              <a:spcBef>
                <a:spcPts val="0"/>
              </a:spcBef>
            </a:pPr>
            <a:r>
              <a:rPr lang="ro-RO" dirty="0">
                <a:latin typeface="Times New Roman" panose="02020603050405020304" pitchFamily="18" charset="0"/>
                <a:cs typeface="Times New Roman" panose="02020603050405020304" pitchFamily="18" charset="0"/>
              </a:rPr>
              <a:t>        // Evaluatorul calculează metrici de performanță (ex: </a:t>
            </a:r>
            <a:r>
              <a:rPr lang="ro-RO" dirty="0" err="1">
                <a:latin typeface="Times New Roman" panose="02020603050405020304" pitchFamily="18" charset="0"/>
                <a:cs typeface="Times New Roman" panose="02020603050405020304" pitchFamily="18" charset="0"/>
              </a:rPr>
              <a:t>Accuracy</a:t>
            </a:r>
            <a:r>
              <a:rPr lang="ro-RO" dirty="0">
                <a:latin typeface="Times New Roman" panose="02020603050405020304" pitchFamily="18" charset="0"/>
                <a:cs typeface="Times New Roman" panose="02020603050405020304" pitchFamily="18" charset="0"/>
              </a:rPr>
              <a:t>, F1-score, ROC-AUC)  pe baza datelor de test. Returnează un obiect `Report` cu toate rezultatele.</a:t>
            </a:r>
          </a:p>
          <a:p>
            <a:r>
              <a:rPr lang="ro-RO" b="1" dirty="0"/>
              <a:t>        var report = </a:t>
            </a:r>
            <a:r>
              <a:rPr lang="ro-RO" b="1" dirty="0" err="1"/>
              <a:t>Evaluator.evaluate</a:t>
            </a:r>
            <a:r>
              <a:rPr lang="ro-RO" b="1" dirty="0"/>
              <a:t>(model, </a:t>
            </a:r>
            <a:r>
              <a:rPr lang="ro-RO" b="1" dirty="0" err="1"/>
              <a:t>normalized</a:t>
            </a:r>
            <a:r>
              <a:rPr lang="ro-RO" b="1" dirty="0"/>
              <a:t>);</a:t>
            </a:r>
          </a:p>
          <a:p>
            <a:pPr>
              <a:lnSpc>
                <a:spcPct val="120000"/>
              </a:lnSpc>
              <a:spcBef>
                <a:spcPts val="0"/>
              </a:spcBef>
            </a:pPr>
            <a:r>
              <a:rPr lang="ro-RO" dirty="0">
                <a:latin typeface="Times New Roman" panose="02020603050405020304" pitchFamily="18" charset="0"/>
                <a:cs typeface="Times New Roman" panose="02020603050405020304" pitchFamily="18" charset="0"/>
              </a:rPr>
              <a:t>        // 5️⃣ RETURNARE RAPORT</a:t>
            </a:r>
          </a:p>
          <a:p>
            <a:pPr>
              <a:lnSpc>
                <a:spcPct val="120000"/>
              </a:lnSpc>
              <a:spcBef>
                <a:spcPts val="0"/>
              </a:spcBef>
            </a:pPr>
            <a:r>
              <a:rPr lang="ro-RO" dirty="0">
                <a:latin typeface="Times New Roman" panose="02020603050405020304" pitchFamily="18" charset="0"/>
                <a:cs typeface="Times New Roman" panose="02020603050405020304" pitchFamily="18" charset="0"/>
              </a:rPr>
              <a:t>        // Metoda returnează raportul final, care poate fi afișat în consolă sau exportat.</a:t>
            </a:r>
          </a:p>
          <a:p>
            <a:r>
              <a:rPr lang="ro-RO" b="1" dirty="0"/>
              <a:t>        </a:t>
            </a:r>
            <a:r>
              <a:rPr lang="ro-RO" b="1" dirty="0" err="1"/>
              <a:t>return</a:t>
            </a:r>
            <a:r>
              <a:rPr lang="ro-RO" b="1" dirty="0"/>
              <a:t> report;   } }</a:t>
            </a:r>
            <a:endParaRPr lang="ru-RU" dirty="0"/>
          </a:p>
        </p:txBody>
      </p:sp>
    </p:spTree>
    <p:extLst>
      <p:ext uri="{BB962C8B-B14F-4D97-AF65-F5344CB8AC3E}">
        <p14:creationId xmlns:p14="http://schemas.microsoft.com/office/powerpoint/2010/main" val="17915903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5201" y="1"/>
            <a:ext cx="6589199" cy="523164"/>
          </a:xfrm>
        </p:spPr>
        <p:txBody>
          <a:bodyPr>
            <a:noAutofit/>
          </a:bodyPr>
          <a:lstStyle/>
          <a:p>
            <a:r>
              <a:rPr sz="3200" dirty="0" err="1"/>
              <a:t>Fundamente</a:t>
            </a:r>
            <a:r>
              <a:rPr sz="3200" dirty="0"/>
              <a:t> </a:t>
            </a:r>
            <a:r>
              <a:rPr sz="3200" dirty="0" err="1"/>
              <a:t>teoretice</a:t>
            </a:r>
            <a:endParaRPr sz="3200" dirty="0"/>
          </a:p>
        </p:txBody>
      </p:sp>
      <p:sp>
        <p:nvSpPr>
          <p:cNvPr id="3" name="Content Placeholder 2"/>
          <p:cNvSpPr>
            <a:spLocks noGrp="1"/>
          </p:cNvSpPr>
          <p:nvPr>
            <p:ph idx="1"/>
          </p:nvPr>
        </p:nvSpPr>
        <p:spPr>
          <a:xfrm>
            <a:off x="1942415" y="609601"/>
            <a:ext cx="6591985" cy="5927678"/>
          </a:xfrm>
        </p:spPr>
        <p:txBody>
          <a:bodyPr>
            <a:normAutofit fontScale="92500" lnSpcReduction="10000"/>
          </a:bodyPr>
          <a:lstStyle/>
          <a:p>
            <a:r>
              <a:rPr dirty="0"/>
              <a:t>• </a:t>
            </a:r>
            <a:r>
              <a:rPr dirty="0" err="1"/>
              <a:t>Metaprogramare</a:t>
            </a:r>
            <a:r>
              <a:rPr dirty="0"/>
              <a:t> = cod care </a:t>
            </a:r>
            <a:r>
              <a:rPr dirty="0" err="1"/>
              <a:t>generează</a:t>
            </a:r>
            <a:r>
              <a:rPr dirty="0"/>
              <a:t> cod.</a:t>
            </a:r>
            <a:endParaRPr lang="ro-RO" dirty="0"/>
          </a:p>
          <a:p>
            <a:pPr marL="342900" lvl="0" indent="-342900">
              <a:lnSpc>
                <a:spcPct val="107000"/>
              </a:lnSpc>
              <a:spcAft>
                <a:spcPts val="800"/>
              </a:spcAft>
              <a:buSzPts val="1000"/>
              <a:buFont typeface="Symbol" panose="05050102010706020507" pitchFamily="18" charset="2"/>
              <a:buChar char=""/>
              <a:tabLst>
                <a:tab pos="457200" algn="l"/>
              </a:tabLst>
            </a:pPr>
            <a:r>
              <a:rPr lang="ru-RU" dirty="0" err="1">
                <a:effectLst/>
                <a:latin typeface="Times New Roman" panose="02020603050405020304" pitchFamily="18" charset="0"/>
                <a:ea typeface="Times New Roman" panose="02020603050405020304" pitchFamily="18" charset="0"/>
                <a:cs typeface="Times New Roman" panose="02020603050405020304" pitchFamily="18" charset="0"/>
              </a:rPr>
              <a:t>În</a:t>
            </a:r>
            <a:r>
              <a:rPr lang="ru-RU" dirty="0">
                <a:effectLst/>
                <a:latin typeface="Times New Roman" panose="02020603050405020304" pitchFamily="18" charset="0"/>
                <a:ea typeface="Times New Roman" panose="02020603050405020304" pitchFamily="18" charset="0"/>
                <a:cs typeface="Times New Roman" panose="02020603050405020304" pitchFamily="18" charset="0"/>
              </a:rPr>
              <a:t> Java, </a:t>
            </a:r>
            <a:r>
              <a:rPr lang="ru-RU" dirty="0" err="1">
                <a:effectLst/>
                <a:latin typeface="Times New Roman" panose="02020603050405020304" pitchFamily="18" charset="0"/>
                <a:ea typeface="Times New Roman" panose="02020603050405020304" pitchFamily="18" charset="0"/>
                <a:cs typeface="Times New Roman" panose="02020603050405020304" pitchFamily="18" charset="0"/>
              </a:rPr>
              <a:t>metaprogramarea</a:t>
            </a:r>
            <a:r>
              <a:rPr lang="ru-RU"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effectLst/>
                <a:latin typeface="Times New Roman" panose="02020603050405020304" pitchFamily="18" charset="0"/>
                <a:ea typeface="Times New Roman" panose="02020603050405020304" pitchFamily="18" charset="0"/>
                <a:cs typeface="Times New Roman" panose="02020603050405020304" pitchFamily="18" charset="0"/>
              </a:rPr>
              <a:t>se</a:t>
            </a:r>
            <a:r>
              <a:rPr lang="ru-RU"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effectLst/>
                <a:latin typeface="Times New Roman" panose="02020603050405020304" pitchFamily="18" charset="0"/>
                <a:ea typeface="Times New Roman" panose="02020603050405020304" pitchFamily="18" charset="0"/>
                <a:cs typeface="Times New Roman" panose="02020603050405020304" pitchFamily="18" charset="0"/>
              </a:rPr>
              <a:t>realizează</a:t>
            </a:r>
            <a:r>
              <a:rPr lang="ru-RU"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effectLst/>
                <a:latin typeface="Times New Roman" panose="02020603050405020304" pitchFamily="18" charset="0"/>
                <a:ea typeface="Times New Roman" panose="02020603050405020304" pitchFamily="18" charset="0"/>
                <a:cs typeface="Times New Roman" panose="02020603050405020304" pitchFamily="18" charset="0"/>
              </a:rPr>
              <a:t>mai</a:t>
            </a:r>
            <a:r>
              <a:rPr lang="ru-RU"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effectLst/>
                <a:latin typeface="Times New Roman" panose="02020603050405020304" pitchFamily="18" charset="0"/>
                <a:ea typeface="Times New Roman" panose="02020603050405020304" pitchFamily="18" charset="0"/>
                <a:cs typeface="Times New Roman" panose="02020603050405020304" pitchFamily="18" charset="0"/>
              </a:rPr>
              <a:t>ales</a:t>
            </a:r>
            <a:r>
              <a:rPr lang="ru-RU"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effectLst/>
                <a:latin typeface="Times New Roman" panose="02020603050405020304" pitchFamily="18" charset="0"/>
                <a:ea typeface="Times New Roman" panose="02020603050405020304" pitchFamily="18" charset="0"/>
                <a:cs typeface="Times New Roman" panose="02020603050405020304" pitchFamily="18" charset="0"/>
              </a:rPr>
              <a:t>prin</a:t>
            </a:r>
            <a:r>
              <a:rPr lang="ru-RU"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o-RO"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o-RO" dirty="0"/>
              <a:t>1. </a:t>
            </a:r>
            <a:r>
              <a:rPr lang="ro-RO" dirty="0" err="1"/>
              <a:t>Reflection</a:t>
            </a:r>
            <a:r>
              <a:rPr lang="ro-RO" dirty="0"/>
              <a:t> (</a:t>
            </a:r>
            <a:r>
              <a:rPr lang="ro-RO" dirty="0" err="1"/>
              <a:t>runtime</a:t>
            </a:r>
            <a:r>
              <a:rPr lang="ro-RO" dirty="0"/>
              <a:t>): inspecție și adaptare</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ru-RU" sz="1800" b="1" dirty="0" err="1">
                <a:effectLst/>
                <a:latin typeface="Times New Roman" panose="02020603050405020304" pitchFamily="18" charset="0"/>
                <a:ea typeface="Times New Roman" panose="02020603050405020304" pitchFamily="18" charset="0"/>
                <a:cs typeface="Times New Roman" panose="02020603050405020304" pitchFamily="18" charset="0"/>
              </a:rPr>
              <a:t>Reflecție</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err="1">
                <a:effectLst/>
                <a:latin typeface="Times New Roman" panose="02020603050405020304" pitchFamily="18" charset="0"/>
                <a:ea typeface="Times New Roman" panose="02020603050405020304" pitchFamily="18" charset="0"/>
                <a:cs typeface="Times New Roman" panose="02020603050405020304" pitchFamily="18" charset="0"/>
              </a:rPr>
              <a:t>Reflection</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 API)</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analizarea</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și</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manipularea</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claselor</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metodelor</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câmpurilor</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la</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runtime</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lvl="1" indent="0">
              <a:lnSpc>
                <a:spcPct val="107000"/>
              </a:lnSpc>
              <a:spcAft>
                <a:spcPts val="800"/>
              </a:spcAft>
              <a:buSzPts val="1000"/>
              <a:buNone/>
              <a:tabLst>
                <a:tab pos="914400" algn="l"/>
              </a:tabLst>
            </a:pPr>
            <a:r>
              <a:rPr lang="ro-RO" sz="1800" dirty="0"/>
              <a:t>2. </a:t>
            </a:r>
            <a:r>
              <a:rPr lang="ro-RO" sz="1800" dirty="0" err="1"/>
              <a:t>Annotation</a:t>
            </a:r>
            <a:r>
              <a:rPr lang="ro-RO" sz="1800" dirty="0"/>
              <a:t> </a:t>
            </a:r>
            <a:r>
              <a:rPr lang="ro-RO" sz="1800" dirty="0" err="1"/>
              <a:t>Processing</a:t>
            </a:r>
            <a:r>
              <a:rPr lang="ro-RO" sz="1800" dirty="0"/>
              <a:t> (</a:t>
            </a:r>
            <a:r>
              <a:rPr lang="ro-RO" sz="1800" dirty="0" err="1"/>
              <a:t>compile-time</a:t>
            </a:r>
            <a:r>
              <a:rPr lang="ro-RO" sz="1800" dirty="0"/>
              <a:t>): generare cod sigur și validare tipuri.</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ru-RU" sz="1800" b="1" dirty="0" err="1">
                <a:effectLst/>
                <a:latin typeface="Times New Roman" panose="02020603050405020304" pitchFamily="18" charset="0"/>
                <a:ea typeface="Times New Roman" panose="02020603050405020304" pitchFamily="18" charset="0"/>
                <a:cs typeface="Times New Roman" panose="02020603050405020304" pitchFamily="18" charset="0"/>
              </a:rPr>
              <a:t>Annotation</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 Processing</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procesarea</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adnotărilor</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la</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compilare</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pentru</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genera</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cod</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suplimentar</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lvl="1" indent="0">
              <a:lnSpc>
                <a:spcPct val="107000"/>
              </a:lnSpc>
              <a:spcAft>
                <a:spcPts val="800"/>
              </a:spcAft>
              <a:buSzPts val="1000"/>
              <a:buNone/>
              <a:tabLst>
                <a:tab pos="914400" algn="l"/>
              </a:tabLst>
            </a:pPr>
            <a:r>
              <a:rPr lang="ro-RO" sz="1800" dirty="0">
                <a:effectLst/>
                <a:latin typeface="Calibri" panose="020F0502020204030204" pitchFamily="34" charset="0"/>
                <a:ea typeface="Calibri" panose="020F0502020204030204" pitchFamily="34" charset="0"/>
                <a:cs typeface="Times New Roman" panose="02020603050405020304" pitchFamily="18" charset="0"/>
              </a:rPr>
              <a:t>3. </a:t>
            </a:r>
            <a:r>
              <a:rPr lang="ro-RO" sz="1800" dirty="0" err="1"/>
              <a:t>Bytecode</a:t>
            </a:r>
            <a:r>
              <a:rPr lang="ro-RO" sz="1800" dirty="0"/>
              <a:t> </a:t>
            </a:r>
            <a:r>
              <a:rPr lang="ro-RO" sz="1800" dirty="0" err="1"/>
              <a:t>Manipulation</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ru-RU" sz="1800" b="1" dirty="0" err="1">
                <a:effectLst/>
                <a:latin typeface="Times New Roman" panose="02020603050405020304" pitchFamily="18" charset="0"/>
                <a:ea typeface="Times New Roman" panose="02020603050405020304" pitchFamily="18" charset="0"/>
                <a:cs typeface="Times New Roman" panose="02020603050405020304" pitchFamily="18" charset="0"/>
              </a:rPr>
              <a:t>Bytecode</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err="1">
                <a:effectLst/>
                <a:latin typeface="Times New Roman" panose="02020603050405020304" pitchFamily="18" charset="0"/>
                <a:ea typeface="Times New Roman" panose="02020603050405020304" pitchFamily="18" charset="0"/>
                <a:cs typeface="Times New Roman" panose="02020603050405020304" pitchFamily="18" charset="0"/>
              </a:rPr>
              <a:t>Manipulation</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(ASM,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Javassist</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ByteBuddy</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modificarea</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claselor</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sau</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generarea</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dinamică</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742950" lvl="1" indent="-285750" algn="just">
              <a:lnSpc>
                <a:spcPct val="107000"/>
              </a:lnSpc>
              <a:spcAft>
                <a:spcPts val="800"/>
              </a:spcAft>
              <a:buSzPts val="1000"/>
              <a:buFont typeface="Courier New" panose="02070309020205020404" pitchFamily="49" charset="0"/>
              <a:buChar char="o"/>
              <a:tabLst>
                <a:tab pos="914400" algn="l"/>
              </a:tabLst>
            </a:pPr>
            <a:r>
              <a:rPr lang="ro-RO" sz="1800" dirty="0">
                <a:effectLst/>
                <a:latin typeface="Calibri" panose="020F0502020204030204" pitchFamily="34" charset="0"/>
                <a:ea typeface="Calibri" panose="020F0502020204030204" pitchFamily="34" charset="0"/>
                <a:cs typeface="Times New Roman" panose="02020603050405020304" pitchFamily="18" charset="0"/>
              </a:rPr>
              <a:t>Scopul este crearea unui sistem bazat pe reflecție și </a:t>
            </a:r>
            <a:r>
              <a:rPr lang="ro-RO" sz="1800" i="1" dirty="0" err="1">
                <a:effectLst/>
                <a:latin typeface="Calibri" panose="020F0502020204030204" pitchFamily="34" charset="0"/>
                <a:ea typeface="Calibri" panose="020F0502020204030204" pitchFamily="34" charset="0"/>
                <a:cs typeface="Times New Roman" panose="02020603050405020304" pitchFamily="18" charset="0"/>
              </a:rPr>
              <a:t>annotation</a:t>
            </a:r>
            <a:r>
              <a:rPr lang="ro-RO" sz="1800" i="1" dirty="0">
                <a:effectLst/>
                <a:latin typeface="Calibri" panose="020F0502020204030204" pitchFamily="34" charset="0"/>
                <a:ea typeface="Calibri" panose="020F0502020204030204" pitchFamily="34" charset="0"/>
                <a:cs typeface="Times New Roman" panose="02020603050405020304" pitchFamily="18" charset="0"/>
              </a:rPr>
              <a:t> </a:t>
            </a:r>
            <a:r>
              <a:rPr lang="ro-RO" sz="1800" i="1" dirty="0" err="1">
                <a:effectLst/>
                <a:latin typeface="Calibri" panose="020F0502020204030204" pitchFamily="34" charset="0"/>
                <a:ea typeface="Calibri" panose="020F0502020204030204" pitchFamily="34" charset="0"/>
                <a:cs typeface="Times New Roman" panose="02020603050405020304" pitchFamily="18" charset="0"/>
              </a:rPr>
              <a:t>processing</a:t>
            </a:r>
            <a:r>
              <a:rPr lang="ro-RO" sz="1800" dirty="0">
                <a:effectLst/>
                <a:latin typeface="Calibri" panose="020F0502020204030204" pitchFamily="34" charset="0"/>
                <a:ea typeface="Calibri" panose="020F0502020204030204" pitchFamily="34" charset="0"/>
                <a:cs typeface="Times New Roman" panose="02020603050405020304" pitchFamily="18" charset="0"/>
              </a:rPr>
              <a:t> care poate genera automat un </a:t>
            </a:r>
            <a:r>
              <a:rPr lang="ro-RO" sz="1800" dirty="0" err="1">
                <a:effectLst/>
                <a:latin typeface="Calibri" panose="020F0502020204030204" pitchFamily="34" charset="0"/>
                <a:ea typeface="Calibri" panose="020F0502020204030204" pitchFamily="34" charset="0"/>
                <a:cs typeface="Times New Roman" panose="02020603050405020304" pitchFamily="18" charset="0"/>
              </a:rPr>
              <a:t>pipeline</a:t>
            </a:r>
            <a:r>
              <a:rPr lang="ro-RO" sz="1800" dirty="0">
                <a:effectLst/>
                <a:latin typeface="Calibri" panose="020F0502020204030204" pitchFamily="34" charset="0"/>
                <a:ea typeface="Calibri" panose="020F0502020204030204" pitchFamily="34" charset="0"/>
                <a:cs typeface="Times New Roman" panose="02020603050405020304" pitchFamily="18" charset="0"/>
              </a:rPr>
              <a:t> complet (încărcare date → normalizare → antrenare → testare → evaluare) pornind de la o clasă adnotată.</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742950" lvl="1" indent="-285750">
              <a:lnSpc>
                <a:spcPct val="107000"/>
              </a:lnSpc>
              <a:spcAft>
                <a:spcPts val="800"/>
              </a:spcAft>
              <a:buSzPts val="1000"/>
              <a:buFont typeface="Courier New" panose="02070309020205020404" pitchFamily="49" charset="0"/>
              <a:buChar char="o"/>
              <a:tabLst>
                <a:tab pos="914400" algn="l"/>
              </a:tabLst>
            </a:pP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endParaRP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73AFFE2-3E3F-492F-8B94-DF49A6355B2E}"/>
              </a:ext>
            </a:extLst>
          </p:cNvPr>
          <p:cNvSpPr>
            <a:spLocks noGrp="1"/>
          </p:cNvSpPr>
          <p:nvPr>
            <p:ph type="title"/>
          </p:nvPr>
        </p:nvSpPr>
        <p:spPr>
          <a:xfrm>
            <a:off x="1945201" y="624110"/>
            <a:ext cx="6589199" cy="686075"/>
          </a:xfrm>
        </p:spPr>
        <p:txBody>
          <a:bodyPr/>
          <a:lstStyle/>
          <a:p>
            <a:r>
              <a:rPr lang="ro-RO" dirty="0"/>
              <a:t>Rezumat conceptual:</a:t>
            </a:r>
            <a:endParaRPr lang="ru-RU" dirty="0"/>
          </a:p>
        </p:txBody>
      </p:sp>
      <p:sp>
        <p:nvSpPr>
          <p:cNvPr id="3" name="Объект 2">
            <a:extLst>
              <a:ext uri="{FF2B5EF4-FFF2-40B4-BE49-F238E27FC236}">
                <a16:creationId xmlns:a16="http://schemas.microsoft.com/office/drawing/2014/main" id="{4F7DF2FC-7AB1-4CF4-B137-E4D90931C881}"/>
              </a:ext>
            </a:extLst>
          </p:cNvPr>
          <p:cNvSpPr>
            <a:spLocks noGrp="1"/>
          </p:cNvSpPr>
          <p:nvPr>
            <p:ph idx="1"/>
          </p:nvPr>
        </p:nvSpPr>
        <p:spPr>
          <a:xfrm>
            <a:off x="1942415" y="1633182"/>
            <a:ext cx="6591985" cy="4278040"/>
          </a:xfrm>
        </p:spPr>
        <p:txBody>
          <a:bodyPr/>
          <a:lstStyle/>
          <a:p>
            <a:r>
              <a:rPr lang="ro-RO" dirty="0"/>
              <a:t>Această clasă este rezultatul direct al </a:t>
            </a:r>
            <a:r>
              <a:rPr lang="ro-RO" dirty="0" err="1"/>
              <a:t>annotation</a:t>
            </a:r>
            <a:r>
              <a:rPr lang="ro-RO" dirty="0"/>
              <a:t> </a:t>
            </a:r>
            <a:r>
              <a:rPr lang="ro-RO" dirty="0" err="1"/>
              <a:t>processing</a:t>
            </a:r>
            <a:r>
              <a:rPr lang="ro-RO" dirty="0"/>
              <a:t>-ului aplicat clasei </a:t>
            </a:r>
            <a:r>
              <a:rPr lang="ro-RO" dirty="0" err="1"/>
              <a:t>CustomerRecord</a:t>
            </a:r>
            <a:r>
              <a:rPr lang="ro-RO" dirty="0"/>
              <a:t>.</a:t>
            </a:r>
          </a:p>
          <a:p>
            <a:r>
              <a:rPr lang="ro-RO" dirty="0"/>
              <a:t>Ea automatizează pașii standard ai unui </a:t>
            </a:r>
            <a:r>
              <a:rPr lang="ro-RO" dirty="0" err="1"/>
              <a:t>machine</a:t>
            </a:r>
            <a:r>
              <a:rPr lang="ro-RO" dirty="0"/>
              <a:t> </a:t>
            </a:r>
            <a:r>
              <a:rPr lang="ro-RO" dirty="0" err="1"/>
              <a:t>learning</a:t>
            </a:r>
            <a:r>
              <a:rPr lang="ro-RO" dirty="0"/>
              <a:t> </a:t>
            </a:r>
            <a:r>
              <a:rPr lang="ro-RO" dirty="0" err="1"/>
              <a:t>pipeline</a:t>
            </a:r>
            <a:r>
              <a:rPr lang="ro-RO" dirty="0"/>
              <a:t>:</a:t>
            </a:r>
          </a:p>
          <a:p>
            <a:r>
              <a:rPr lang="ro-RO" b="1" dirty="0"/>
              <a:t>Încărcare </a:t>
            </a:r>
            <a:r>
              <a:rPr lang="ro-RO" dirty="0"/>
              <a:t>— din sursa de date definită prin @Source.</a:t>
            </a:r>
          </a:p>
          <a:p>
            <a:r>
              <a:rPr lang="ro-RO" b="1" dirty="0"/>
              <a:t>Preprocesare</a:t>
            </a:r>
            <a:r>
              <a:rPr lang="ro-RO" dirty="0"/>
              <a:t> / Normalizare — pe baza </a:t>
            </a:r>
            <a:r>
              <a:rPr lang="ro-RO" dirty="0" err="1"/>
              <a:t>metadatelor</a:t>
            </a:r>
            <a:r>
              <a:rPr lang="ro-RO" dirty="0"/>
              <a:t> din @Feature.</a:t>
            </a:r>
          </a:p>
          <a:p>
            <a:r>
              <a:rPr lang="ro-RO" b="1" dirty="0"/>
              <a:t>Antrenare</a:t>
            </a:r>
            <a:r>
              <a:rPr lang="ro-RO" dirty="0"/>
              <a:t> — pe baza tipului de @MLModel și a algoritmului implicit.</a:t>
            </a:r>
          </a:p>
          <a:p>
            <a:r>
              <a:rPr lang="ro-RO" b="1" dirty="0"/>
              <a:t>Evaluare </a:t>
            </a:r>
            <a:r>
              <a:rPr lang="ro-RO" dirty="0"/>
              <a:t>— calculul metricilor de performanță.</a:t>
            </a:r>
          </a:p>
          <a:p>
            <a:r>
              <a:rPr lang="ro-RO" b="1" dirty="0"/>
              <a:t>Raport final </a:t>
            </a:r>
            <a:r>
              <a:rPr lang="ro-RO" dirty="0"/>
              <a:t>— obiect standardizat de tip Report.</a:t>
            </a:r>
            <a:endParaRPr lang="ru-RU" dirty="0"/>
          </a:p>
        </p:txBody>
      </p:sp>
    </p:spTree>
    <p:extLst>
      <p:ext uri="{BB962C8B-B14F-4D97-AF65-F5344CB8AC3E}">
        <p14:creationId xmlns:p14="http://schemas.microsoft.com/office/powerpoint/2010/main" val="10719631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1A9C971-5DD9-411C-80FC-3603A25BB640}"/>
              </a:ext>
            </a:extLst>
          </p:cNvPr>
          <p:cNvSpPr>
            <a:spLocks noGrp="1"/>
          </p:cNvSpPr>
          <p:nvPr>
            <p:ph type="title"/>
          </p:nvPr>
        </p:nvSpPr>
        <p:spPr>
          <a:xfrm>
            <a:off x="1945201" y="145576"/>
            <a:ext cx="6589199" cy="454925"/>
          </a:xfrm>
        </p:spPr>
        <p:txBody>
          <a:bodyPr>
            <a:normAutofit fontScale="90000"/>
          </a:bodyPr>
          <a:lstStyle/>
          <a:p>
            <a:r>
              <a:rPr lang="ru-RU" sz="3100" b="1" dirty="0" err="1">
                <a:effectLst/>
                <a:latin typeface="Times New Roman" panose="02020603050405020304" pitchFamily="18" charset="0"/>
                <a:ea typeface="Times New Roman" panose="02020603050405020304" pitchFamily="18" charset="0"/>
              </a:rPr>
              <a:t>Utilizare</a:t>
            </a:r>
            <a:br>
              <a:rPr lang="ru-RU" sz="1800" b="1" dirty="0">
                <a:effectLst/>
                <a:latin typeface="Times New Roman" panose="02020603050405020304" pitchFamily="18" charset="0"/>
                <a:ea typeface="Times New Roman" panose="02020603050405020304" pitchFamily="18" charset="0"/>
              </a:rPr>
            </a:br>
            <a:endParaRPr lang="ru-RU" dirty="0"/>
          </a:p>
        </p:txBody>
      </p:sp>
      <p:sp>
        <p:nvSpPr>
          <p:cNvPr id="3" name="Объект 2">
            <a:extLst>
              <a:ext uri="{FF2B5EF4-FFF2-40B4-BE49-F238E27FC236}">
                <a16:creationId xmlns:a16="http://schemas.microsoft.com/office/drawing/2014/main" id="{16391B9E-60CC-4176-B0CC-E46B94EA763A}"/>
              </a:ext>
            </a:extLst>
          </p:cNvPr>
          <p:cNvSpPr>
            <a:spLocks noGrp="1"/>
          </p:cNvSpPr>
          <p:nvPr>
            <p:ph idx="1"/>
          </p:nvPr>
        </p:nvSpPr>
        <p:spPr>
          <a:xfrm>
            <a:off x="1942415" y="1528548"/>
            <a:ext cx="6591985" cy="4382673"/>
          </a:xfrm>
        </p:spPr>
        <p:txBody>
          <a:bodyPr/>
          <a:lstStyle/>
          <a:p>
            <a:pPr>
              <a:lnSpc>
                <a:spcPct val="107000"/>
              </a:lnSpc>
              <a:spcAft>
                <a:spcPts val="800"/>
              </a:spcAft>
            </a:pPr>
            <a:r>
              <a:rPr lang="ro-RO" sz="1800" dirty="0">
                <a:effectLst/>
                <a:latin typeface="Calibri" panose="020F0502020204030204" pitchFamily="34" charset="0"/>
                <a:ea typeface="Calibri" panose="020F0502020204030204" pitchFamily="34" charset="0"/>
                <a:cs typeface="Times New Roman" panose="02020603050405020304" pitchFamily="18" charset="0"/>
              </a:rPr>
              <a:t>public </a:t>
            </a:r>
            <a:r>
              <a:rPr lang="ro-RO" sz="1800" dirty="0" err="1">
                <a:effectLst/>
                <a:latin typeface="Calibri" panose="020F0502020204030204" pitchFamily="34" charset="0"/>
                <a:ea typeface="Calibri" panose="020F0502020204030204" pitchFamily="34" charset="0"/>
                <a:cs typeface="Times New Roman" panose="02020603050405020304" pitchFamily="18" charset="0"/>
              </a:rPr>
              <a:t>class</a:t>
            </a:r>
            <a:r>
              <a:rPr lang="ro-RO" sz="1800" dirty="0">
                <a:effectLst/>
                <a:latin typeface="Calibri" panose="020F0502020204030204" pitchFamily="34" charset="0"/>
                <a:ea typeface="Calibri" panose="020F0502020204030204" pitchFamily="34" charset="0"/>
                <a:cs typeface="Times New Roman" panose="02020603050405020304" pitchFamily="18" charset="0"/>
              </a:rPr>
              <a:t> </a:t>
            </a:r>
            <a:r>
              <a:rPr lang="ro-RO" sz="1800" dirty="0" err="1">
                <a:effectLst/>
                <a:latin typeface="Calibri" panose="020F0502020204030204" pitchFamily="34" charset="0"/>
                <a:ea typeface="Calibri" panose="020F0502020204030204" pitchFamily="34" charset="0"/>
                <a:cs typeface="Times New Roman" panose="02020603050405020304" pitchFamily="18" charset="0"/>
              </a:rPr>
              <a:t>App</a:t>
            </a:r>
            <a:r>
              <a:rPr lang="ro-RO" sz="1800" dirty="0">
                <a:effectLst/>
                <a:latin typeface="Calibri" panose="020F0502020204030204" pitchFamily="34" charset="0"/>
                <a:ea typeface="Calibri" panose="020F0502020204030204" pitchFamily="34" charset="0"/>
                <a:cs typeface="Times New Roman" panose="02020603050405020304" pitchFamily="18" charset="0"/>
              </a:rPr>
              <a:t> {</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o-RO" sz="1800" dirty="0">
                <a:effectLst/>
                <a:latin typeface="Calibri" panose="020F0502020204030204" pitchFamily="34" charset="0"/>
                <a:ea typeface="Calibri" panose="020F0502020204030204" pitchFamily="34" charset="0"/>
                <a:cs typeface="Times New Roman" panose="02020603050405020304" pitchFamily="18" charset="0"/>
              </a:rPr>
              <a:t>public static </a:t>
            </a:r>
            <a:r>
              <a:rPr lang="ro-RO" sz="1800" dirty="0" err="1">
                <a:effectLst/>
                <a:latin typeface="Calibri" panose="020F0502020204030204" pitchFamily="34" charset="0"/>
                <a:ea typeface="Calibri" panose="020F0502020204030204" pitchFamily="34" charset="0"/>
                <a:cs typeface="Times New Roman" panose="02020603050405020304" pitchFamily="18" charset="0"/>
              </a:rPr>
              <a:t>void</a:t>
            </a:r>
            <a:r>
              <a:rPr lang="ro-RO" sz="1800" dirty="0">
                <a:effectLst/>
                <a:latin typeface="Calibri" panose="020F0502020204030204" pitchFamily="34" charset="0"/>
                <a:ea typeface="Calibri" panose="020F0502020204030204" pitchFamily="34" charset="0"/>
                <a:cs typeface="Times New Roman" panose="02020603050405020304" pitchFamily="18" charset="0"/>
              </a:rPr>
              <a:t> </a:t>
            </a:r>
            <a:r>
              <a:rPr lang="ro-RO" sz="1800" dirty="0" err="1">
                <a:effectLst/>
                <a:latin typeface="Calibri" panose="020F0502020204030204" pitchFamily="34" charset="0"/>
                <a:ea typeface="Calibri" panose="020F0502020204030204" pitchFamily="34" charset="0"/>
                <a:cs typeface="Times New Roman" panose="02020603050405020304" pitchFamily="18" charset="0"/>
              </a:rPr>
              <a:t>main</a:t>
            </a:r>
            <a:r>
              <a:rPr lang="ro-RO" sz="1800" dirty="0">
                <a:effectLst/>
                <a:latin typeface="Calibri" panose="020F0502020204030204" pitchFamily="34" charset="0"/>
                <a:ea typeface="Calibri" panose="020F0502020204030204" pitchFamily="34" charset="0"/>
                <a:cs typeface="Times New Roman" panose="02020603050405020304" pitchFamily="18" charset="0"/>
              </a:rPr>
              <a:t>(</a:t>
            </a:r>
            <a:r>
              <a:rPr lang="ro-RO" sz="1800" dirty="0" err="1">
                <a:effectLst/>
                <a:latin typeface="Calibri" panose="020F0502020204030204" pitchFamily="34" charset="0"/>
                <a:ea typeface="Calibri" panose="020F0502020204030204" pitchFamily="34" charset="0"/>
                <a:cs typeface="Times New Roman" panose="02020603050405020304" pitchFamily="18" charset="0"/>
              </a:rPr>
              <a:t>String</a:t>
            </a:r>
            <a:r>
              <a:rPr lang="ro-RO" sz="1800" dirty="0">
                <a:effectLst/>
                <a:latin typeface="Calibri" panose="020F0502020204030204" pitchFamily="34" charset="0"/>
                <a:ea typeface="Calibri" panose="020F0502020204030204" pitchFamily="34" charset="0"/>
                <a:cs typeface="Times New Roman" panose="02020603050405020304" pitchFamily="18" charset="0"/>
              </a:rPr>
              <a:t>[] </a:t>
            </a:r>
            <a:r>
              <a:rPr lang="ro-RO" sz="1800" dirty="0" err="1">
                <a:effectLst/>
                <a:latin typeface="Calibri" panose="020F0502020204030204" pitchFamily="34" charset="0"/>
                <a:ea typeface="Calibri" panose="020F0502020204030204" pitchFamily="34" charset="0"/>
                <a:cs typeface="Times New Roman" panose="02020603050405020304" pitchFamily="18" charset="0"/>
              </a:rPr>
              <a:t>args</a:t>
            </a:r>
            <a:r>
              <a:rPr lang="ro-RO" sz="1800" dirty="0">
                <a:effectLst/>
                <a:latin typeface="Calibri" panose="020F0502020204030204" pitchFamily="34" charset="0"/>
                <a:ea typeface="Calibri" panose="020F0502020204030204" pitchFamily="34" charset="0"/>
                <a:cs typeface="Times New Roman" panose="02020603050405020304" pitchFamily="18" charset="0"/>
              </a:rPr>
              <a:t>) {</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o-RO" sz="1800" dirty="0">
                <a:effectLst/>
                <a:latin typeface="Calibri" panose="020F0502020204030204" pitchFamily="34" charset="0"/>
                <a:ea typeface="Calibri" panose="020F0502020204030204" pitchFamily="34" charset="0"/>
                <a:cs typeface="Times New Roman" panose="02020603050405020304" pitchFamily="18" charset="0"/>
              </a:rPr>
              <a:t>var report = </a:t>
            </a:r>
            <a:r>
              <a:rPr lang="ro-RO" sz="1800" dirty="0" err="1">
                <a:effectLst/>
                <a:latin typeface="Calibri" panose="020F0502020204030204" pitchFamily="34" charset="0"/>
                <a:ea typeface="Calibri" panose="020F0502020204030204" pitchFamily="34" charset="0"/>
                <a:cs typeface="Times New Roman" panose="02020603050405020304" pitchFamily="18" charset="0"/>
              </a:rPr>
              <a:t>ChurnModelPipeline.run</a:t>
            </a:r>
            <a:r>
              <a:rPr lang="ro-RO" sz="1800" dirty="0">
                <a:effectLst/>
                <a:latin typeface="Calibri" panose="020F0502020204030204" pitchFamily="34" charset="0"/>
                <a:ea typeface="Calibri" panose="020F0502020204030204" pitchFamily="34" charset="0"/>
                <a:cs typeface="Times New Roman" panose="02020603050405020304" pitchFamily="18" charset="0"/>
              </a:rPr>
              <a:t>(</a:t>
            </a:r>
            <a:r>
              <a:rPr lang="ro-RO" sz="1800" dirty="0" err="1">
                <a:effectLst/>
                <a:latin typeface="Calibri" panose="020F0502020204030204" pitchFamily="34" charset="0"/>
                <a:ea typeface="Calibri" panose="020F0502020204030204" pitchFamily="34" charset="0"/>
                <a:cs typeface="Times New Roman" panose="02020603050405020304" pitchFamily="18" charset="0"/>
              </a:rPr>
              <a:t>Paths.get</a:t>
            </a:r>
            <a:r>
              <a:rPr lang="ro-RO" sz="1800" dirty="0">
                <a:effectLst/>
                <a:latin typeface="Calibri" panose="020F0502020204030204" pitchFamily="34" charset="0"/>
                <a:ea typeface="Calibri" panose="020F0502020204030204" pitchFamily="34" charset="0"/>
                <a:cs typeface="Times New Roman" panose="02020603050405020304" pitchFamily="18" charset="0"/>
              </a:rPr>
              <a:t>("data/customers.csv"));</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o-RO" sz="1800" dirty="0" err="1">
                <a:effectLst/>
                <a:latin typeface="Calibri" panose="020F0502020204030204" pitchFamily="34" charset="0"/>
                <a:ea typeface="Calibri" panose="020F0502020204030204" pitchFamily="34" charset="0"/>
                <a:cs typeface="Times New Roman" panose="02020603050405020304" pitchFamily="18" charset="0"/>
              </a:rPr>
              <a:t>System.out.println</a:t>
            </a:r>
            <a:r>
              <a:rPr lang="ro-RO" sz="1800" dirty="0">
                <a:effectLst/>
                <a:latin typeface="Calibri" panose="020F0502020204030204" pitchFamily="34" charset="0"/>
                <a:ea typeface="Calibri" panose="020F0502020204030204" pitchFamily="34" charset="0"/>
                <a:cs typeface="Times New Roman" panose="02020603050405020304" pitchFamily="18" charset="0"/>
              </a:rPr>
              <a:t>(</a:t>
            </a:r>
            <a:r>
              <a:rPr lang="ro-RO" sz="1800" dirty="0" err="1">
                <a:effectLst/>
                <a:latin typeface="Calibri" panose="020F0502020204030204" pitchFamily="34" charset="0"/>
                <a:ea typeface="Calibri" panose="020F0502020204030204" pitchFamily="34" charset="0"/>
                <a:cs typeface="Times New Roman" panose="02020603050405020304" pitchFamily="18" charset="0"/>
              </a:rPr>
              <a:t>report.summary</a:t>
            </a:r>
            <a:r>
              <a:rPr lang="ro-RO" sz="1800" dirty="0">
                <a:effectLst/>
                <a:latin typeface="Calibri" panose="020F0502020204030204" pitchFamily="34" charset="0"/>
                <a:ea typeface="Calibri" panose="020F0502020204030204" pitchFamily="34"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o-RO" sz="1800" dirty="0">
                <a:effectLst/>
                <a:latin typeface="Calibri" panose="020F0502020204030204" pitchFamily="34" charset="0"/>
                <a:ea typeface="Calibri" panose="020F0502020204030204" pitchFamily="34" charset="0"/>
                <a:cs typeface="Times New Roman" panose="02020603050405020304" pitchFamily="18" charset="0"/>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r>
              <a:rPr lang="ro-RO" sz="1800" dirty="0">
                <a:effectLst/>
                <a:latin typeface="Calibri" panose="020F0502020204030204" pitchFamily="34" charset="0"/>
                <a:ea typeface="Calibri" panose="020F0502020204030204" pitchFamily="34" charset="0"/>
                <a:cs typeface="Times New Roman" panose="02020603050405020304" pitchFamily="18" charset="0"/>
              </a:rPr>
              <a:t>}</a:t>
            </a:r>
            <a:endParaRPr lang="ru-RU" dirty="0"/>
          </a:p>
        </p:txBody>
      </p:sp>
    </p:spTree>
    <p:extLst>
      <p:ext uri="{BB962C8B-B14F-4D97-AF65-F5344CB8AC3E}">
        <p14:creationId xmlns:p14="http://schemas.microsoft.com/office/powerpoint/2010/main" val="31310676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Testare și validare</a:t>
            </a:r>
          </a:p>
        </p:txBody>
      </p:sp>
      <p:sp>
        <p:nvSpPr>
          <p:cNvPr id="3" name="Content Placeholder 2"/>
          <p:cNvSpPr>
            <a:spLocks noGrp="1"/>
          </p:cNvSpPr>
          <p:nvPr>
            <p:ph idx="1"/>
          </p:nvPr>
        </p:nvSpPr>
        <p:spPr/>
        <p:txBody>
          <a:bodyPr/>
          <a:lstStyle/>
          <a:p>
            <a:r>
              <a:t>• Unit tests pentru procesorul de adnotări.</a:t>
            </a:r>
          </a:p>
          <a:p>
            <a:r>
              <a:t>• Golden tests pentru codul generat.</a:t>
            </a:r>
          </a:p>
          <a:p>
            <a:r>
              <a:t>• End-to-End tests pentru pipeline complet.</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Performanță și guvernanță</a:t>
            </a:r>
          </a:p>
        </p:txBody>
      </p:sp>
      <p:sp>
        <p:nvSpPr>
          <p:cNvPr id="3" name="Content Placeholder 2"/>
          <p:cNvSpPr>
            <a:spLocks noGrp="1"/>
          </p:cNvSpPr>
          <p:nvPr>
            <p:ph idx="1"/>
          </p:nvPr>
        </p:nvSpPr>
        <p:spPr/>
        <p:txBody>
          <a:bodyPr/>
          <a:lstStyle/>
          <a:p>
            <a:r>
              <a:t>• Optimizare compile-time, eliminare overhead reflection.</a:t>
            </a:r>
          </a:p>
          <a:p>
            <a:r>
              <a:t>• Versiuni de modele și trasabilitate.</a:t>
            </a:r>
          </a:p>
          <a:p>
            <a:r>
              <a:t>• Control al datelor sensibile prin adnotări.</a:t>
            </a:r>
          </a:p>
          <a:p>
            <a:r>
              <a:t>• Loguri și audit pentru pașii pipeline-ului.</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err="1"/>
              <a:t>Studiu</a:t>
            </a:r>
            <a:r>
              <a:rPr dirty="0"/>
              <a:t> de </a:t>
            </a:r>
            <a:r>
              <a:rPr dirty="0" err="1"/>
              <a:t>caz</a:t>
            </a:r>
            <a:r>
              <a:rPr dirty="0"/>
              <a:t>: </a:t>
            </a:r>
            <a:r>
              <a:rPr dirty="0" err="1"/>
              <a:t>predicția</a:t>
            </a:r>
            <a:r>
              <a:rPr dirty="0"/>
              <a:t> churn</a:t>
            </a:r>
          </a:p>
        </p:txBody>
      </p:sp>
      <p:sp>
        <p:nvSpPr>
          <p:cNvPr id="3" name="Content Placeholder 2"/>
          <p:cNvSpPr>
            <a:spLocks noGrp="1"/>
          </p:cNvSpPr>
          <p:nvPr>
            <p:ph idx="1"/>
          </p:nvPr>
        </p:nvSpPr>
        <p:spPr/>
        <p:txBody>
          <a:bodyPr/>
          <a:lstStyle/>
          <a:p>
            <a:r>
              <a:t>Definirea modelului CustomerRecord → generare pipeline → rulare Logistic Regression.</a:t>
            </a:r>
          </a:p>
          <a:p>
            <a:r>
              <a:t>Raport cu metrici (Accuracy, F1, ROC-AUC).</a:t>
            </a:r>
          </a:p>
          <a:p>
            <a:r>
              <a:t>Extensie: imputare valori lipsă și encoding categorial.</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err="1"/>
              <a:t>Întrebări</a:t>
            </a:r>
            <a:r>
              <a:rPr dirty="0"/>
              <a:t> de seminar</a:t>
            </a:r>
          </a:p>
        </p:txBody>
      </p:sp>
      <p:sp>
        <p:nvSpPr>
          <p:cNvPr id="3" name="Content Placeholder 2"/>
          <p:cNvSpPr>
            <a:spLocks noGrp="1"/>
          </p:cNvSpPr>
          <p:nvPr>
            <p:ph idx="1"/>
          </p:nvPr>
        </p:nvSpPr>
        <p:spPr/>
        <p:txBody>
          <a:bodyPr/>
          <a:lstStyle/>
          <a:p>
            <a:r>
              <a:rPr dirty="0"/>
              <a:t>1. Ce </a:t>
            </a:r>
            <a:r>
              <a:rPr dirty="0" err="1"/>
              <a:t>avantaje</a:t>
            </a:r>
            <a:r>
              <a:rPr dirty="0"/>
              <a:t> are annotation processing </a:t>
            </a:r>
            <a:r>
              <a:rPr dirty="0" err="1"/>
              <a:t>față</a:t>
            </a:r>
            <a:r>
              <a:rPr dirty="0"/>
              <a:t> de reflection?</a:t>
            </a:r>
          </a:p>
          <a:p>
            <a:r>
              <a:rPr dirty="0"/>
              <a:t>2. Cum se pot </a:t>
            </a:r>
            <a:r>
              <a:rPr dirty="0" err="1"/>
              <a:t>preveni</a:t>
            </a:r>
            <a:r>
              <a:rPr dirty="0"/>
              <a:t> </a:t>
            </a:r>
            <a:r>
              <a:rPr dirty="0" err="1"/>
              <a:t>erorile</a:t>
            </a:r>
            <a:r>
              <a:rPr dirty="0"/>
              <a:t> de data leakage?</a:t>
            </a:r>
          </a:p>
          <a:p>
            <a:r>
              <a:rPr dirty="0"/>
              <a:t>3. Cum se </a:t>
            </a:r>
            <a:r>
              <a:rPr dirty="0" err="1"/>
              <a:t>testează</a:t>
            </a:r>
            <a:r>
              <a:rPr dirty="0"/>
              <a:t> </a:t>
            </a:r>
            <a:r>
              <a:rPr dirty="0" err="1"/>
              <a:t>codul</a:t>
            </a:r>
            <a:r>
              <a:rPr dirty="0"/>
              <a:t> </a:t>
            </a:r>
            <a:r>
              <a:rPr dirty="0" err="1"/>
              <a:t>generat</a:t>
            </a:r>
            <a:r>
              <a:rPr dirty="0"/>
              <a:t>?</a:t>
            </a:r>
          </a:p>
          <a:p>
            <a:r>
              <a:rPr dirty="0"/>
              <a:t>4. Ce </a:t>
            </a:r>
            <a:r>
              <a:rPr dirty="0" err="1"/>
              <a:t>compromisuri</a:t>
            </a:r>
            <a:r>
              <a:rPr dirty="0"/>
              <a:t> apar </a:t>
            </a:r>
            <a:r>
              <a:rPr dirty="0" err="1"/>
              <a:t>între</a:t>
            </a:r>
            <a:r>
              <a:rPr dirty="0"/>
              <a:t> </a:t>
            </a:r>
            <a:r>
              <a:rPr dirty="0" err="1"/>
              <a:t>expresivitate</a:t>
            </a:r>
            <a:r>
              <a:rPr dirty="0"/>
              <a:t> </a:t>
            </a:r>
            <a:r>
              <a:rPr dirty="0" err="1"/>
              <a:t>și</a:t>
            </a:r>
            <a:r>
              <a:rPr dirty="0"/>
              <a:t> </a:t>
            </a:r>
            <a:r>
              <a:rPr dirty="0" err="1"/>
              <a:t>performanță</a:t>
            </a:r>
            <a:r>
              <a:rPr dirty="0"/>
              <a:t>?</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err="1"/>
              <a:t>Sarcini</a:t>
            </a:r>
            <a:r>
              <a:rPr dirty="0"/>
              <a:t> practice (10 </a:t>
            </a:r>
            <a:r>
              <a:rPr dirty="0" err="1"/>
              <a:t>variante</a:t>
            </a:r>
            <a:r>
              <a:rPr dirty="0"/>
              <a:t>)</a:t>
            </a:r>
          </a:p>
        </p:txBody>
      </p:sp>
      <p:sp>
        <p:nvSpPr>
          <p:cNvPr id="3" name="Content Placeholder 2"/>
          <p:cNvSpPr>
            <a:spLocks noGrp="1"/>
          </p:cNvSpPr>
          <p:nvPr>
            <p:ph idx="1"/>
          </p:nvPr>
        </p:nvSpPr>
        <p:spPr/>
        <p:txBody>
          <a:bodyPr>
            <a:normAutofit lnSpcReduction="10000"/>
          </a:bodyPr>
          <a:lstStyle/>
          <a:p>
            <a:r>
              <a:rPr dirty="0"/>
              <a:t>1. </a:t>
            </a:r>
            <a:r>
              <a:rPr dirty="0" err="1"/>
              <a:t>Implementați</a:t>
            </a:r>
            <a:r>
              <a:rPr dirty="0"/>
              <a:t> un APT </a:t>
            </a:r>
            <a:r>
              <a:rPr dirty="0" err="1"/>
              <a:t>simplu</a:t>
            </a:r>
            <a:r>
              <a:rPr dirty="0"/>
              <a:t> </a:t>
            </a:r>
            <a:r>
              <a:rPr dirty="0" err="1"/>
              <a:t>pentru</a:t>
            </a:r>
            <a:r>
              <a:rPr dirty="0"/>
              <a:t> DTO.</a:t>
            </a:r>
          </a:p>
          <a:p>
            <a:r>
              <a:rPr dirty="0"/>
              <a:t>2. </a:t>
            </a:r>
            <a:r>
              <a:rPr dirty="0" err="1"/>
              <a:t>Adăugați</a:t>
            </a:r>
            <a:r>
              <a:rPr dirty="0"/>
              <a:t> @Dataset </a:t>
            </a:r>
            <a:r>
              <a:rPr dirty="0" err="1"/>
              <a:t>pentru</a:t>
            </a:r>
            <a:r>
              <a:rPr dirty="0"/>
              <a:t> CSV.</a:t>
            </a:r>
          </a:p>
          <a:p>
            <a:r>
              <a:rPr dirty="0"/>
              <a:t>3. </a:t>
            </a:r>
            <a:r>
              <a:rPr dirty="0" err="1"/>
              <a:t>Validați</a:t>
            </a:r>
            <a:r>
              <a:rPr dirty="0"/>
              <a:t> </a:t>
            </a:r>
            <a:r>
              <a:rPr dirty="0" err="1"/>
              <a:t>tipurile</a:t>
            </a:r>
            <a:r>
              <a:rPr dirty="0"/>
              <a:t> @Feature.</a:t>
            </a:r>
          </a:p>
          <a:p>
            <a:r>
              <a:rPr dirty="0"/>
              <a:t>4. </a:t>
            </a:r>
            <a:r>
              <a:rPr dirty="0" err="1"/>
              <a:t>Generați</a:t>
            </a:r>
            <a:r>
              <a:rPr dirty="0"/>
              <a:t> un Normalizer.</a:t>
            </a:r>
          </a:p>
          <a:p>
            <a:r>
              <a:rPr dirty="0"/>
              <a:t>5. </a:t>
            </a:r>
            <a:r>
              <a:rPr dirty="0" err="1"/>
              <a:t>Implementați</a:t>
            </a:r>
            <a:r>
              <a:rPr dirty="0"/>
              <a:t> Trainer </a:t>
            </a:r>
            <a:r>
              <a:rPr dirty="0" err="1"/>
              <a:t>diferit</a:t>
            </a:r>
            <a:r>
              <a:rPr dirty="0"/>
              <a:t> per task.</a:t>
            </a:r>
          </a:p>
          <a:p>
            <a:r>
              <a:rPr dirty="0"/>
              <a:t>6. </a:t>
            </a:r>
            <a:r>
              <a:rPr dirty="0" err="1"/>
              <a:t>Integrați</a:t>
            </a:r>
            <a:r>
              <a:rPr dirty="0"/>
              <a:t> cu Weka.</a:t>
            </a:r>
          </a:p>
          <a:p>
            <a:r>
              <a:rPr dirty="0"/>
              <a:t>7. Teste </a:t>
            </a:r>
            <a:r>
              <a:rPr dirty="0" err="1"/>
              <a:t>unitare</a:t>
            </a:r>
            <a:r>
              <a:rPr dirty="0"/>
              <a:t> </a:t>
            </a:r>
            <a:r>
              <a:rPr dirty="0" err="1"/>
              <a:t>pentru</a:t>
            </a:r>
            <a:r>
              <a:rPr dirty="0"/>
              <a:t> cod </a:t>
            </a:r>
            <a:r>
              <a:rPr dirty="0" err="1"/>
              <a:t>generat</a:t>
            </a:r>
            <a:r>
              <a:rPr dirty="0"/>
              <a:t>.</a:t>
            </a:r>
          </a:p>
          <a:p>
            <a:r>
              <a:rPr dirty="0"/>
              <a:t>8. </a:t>
            </a:r>
            <a:r>
              <a:rPr dirty="0" err="1"/>
              <a:t>Optimizare</a:t>
            </a:r>
            <a:r>
              <a:rPr dirty="0"/>
              <a:t> cache APT.</a:t>
            </a:r>
          </a:p>
          <a:p>
            <a:r>
              <a:rPr dirty="0"/>
              <a:t>9. Log audit pipeline.</a:t>
            </a:r>
          </a:p>
          <a:p>
            <a:r>
              <a:rPr dirty="0"/>
              <a:t>10. </a:t>
            </a:r>
            <a:r>
              <a:rPr dirty="0" err="1"/>
              <a:t>Extindeți</a:t>
            </a:r>
            <a:r>
              <a:rPr dirty="0"/>
              <a:t> cu </a:t>
            </a:r>
            <a:r>
              <a:rPr dirty="0" err="1"/>
              <a:t>versionare</a:t>
            </a:r>
            <a:r>
              <a:rPr dirty="0"/>
              <a:t> </a:t>
            </a:r>
            <a:r>
              <a:rPr dirty="0" err="1"/>
              <a:t>automată</a:t>
            </a:r>
            <a:r>
              <a:rPr dirty="0"/>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A5602C8-EEA4-4438-9177-6B264F1AFC78}"/>
              </a:ext>
            </a:extLst>
          </p:cNvPr>
          <p:cNvSpPr>
            <a:spLocks noGrp="1"/>
          </p:cNvSpPr>
          <p:nvPr>
            <p:ph type="title"/>
          </p:nvPr>
        </p:nvSpPr>
        <p:spPr>
          <a:xfrm>
            <a:off x="1945201" y="118282"/>
            <a:ext cx="6589199" cy="495868"/>
          </a:xfrm>
        </p:spPr>
        <p:txBody>
          <a:bodyPr>
            <a:normAutofit fontScale="90000"/>
          </a:bodyPr>
          <a:lstStyle/>
          <a:p>
            <a:pPr algn="ctr"/>
            <a:r>
              <a:rPr lang="ro-RO" dirty="0" err="1"/>
              <a:t>Metaprogramare</a:t>
            </a:r>
            <a:endParaRPr lang="ru-RU" dirty="0"/>
          </a:p>
        </p:txBody>
      </p:sp>
      <p:sp>
        <p:nvSpPr>
          <p:cNvPr id="3" name="Объект 2">
            <a:extLst>
              <a:ext uri="{FF2B5EF4-FFF2-40B4-BE49-F238E27FC236}">
                <a16:creationId xmlns:a16="http://schemas.microsoft.com/office/drawing/2014/main" id="{CCA3191A-5BBB-431E-952B-4A8A3B9E9E7F}"/>
              </a:ext>
            </a:extLst>
          </p:cNvPr>
          <p:cNvSpPr>
            <a:spLocks noGrp="1"/>
          </p:cNvSpPr>
          <p:nvPr>
            <p:ph idx="1"/>
          </p:nvPr>
        </p:nvSpPr>
        <p:spPr>
          <a:xfrm>
            <a:off x="1942415" y="937146"/>
            <a:ext cx="6591985" cy="5732060"/>
          </a:xfrm>
        </p:spPr>
        <p:txBody>
          <a:bodyPr>
            <a:normAutofit fontScale="85000" lnSpcReduction="20000"/>
          </a:bodyPr>
          <a:lstStyle/>
          <a:p>
            <a:pPr algn="just"/>
            <a:r>
              <a:rPr lang="ro-RO" b="0" i="0" dirty="0" err="1">
                <a:solidFill>
                  <a:schemeClr val="tx1"/>
                </a:solidFill>
                <a:effectLst/>
                <a:latin typeface="Verdana" panose="020B0604030504040204" pitchFamily="34" charset="0"/>
              </a:rPr>
              <a:t>Metaprogramarea</a:t>
            </a:r>
            <a:r>
              <a:rPr lang="ro-RO" b="0" i="0" dirty="0">
                <a:solidFill>
                  <a:schemeClr val="tx1"/>
                </a:solidFill>
                <a:effectLst/>
                <a:latin typeface="Verdana" panose="020B0604030504040204" pitchFamily="34" charset="0"/>
              </a:rPr>
              <a:t> este un concept în domeniul programării, ce implică scrierea de programe care pot manipula alte programe. Aceasta permite dezvoltatorilor să creeze cod care nu doar că execută sarcini specifice, dar poate să se adapteze și să se modifice în funcție de contextul în care este folosit. Un exemplu de </a:t>
            </a:r>
            <a:r>
              <a:rPr lang="ro-RO" b="0" i="0" dirty="0" err="1">
                <a:solidFill>
                  <a:schemeClr val="tx1"/>
                </a:solidFill>
                <a:effectLst/>
                <a:latin typeface="Verdana" panose="020B0604030504040204" pitchFamily="34" charset="0"/>
              </a:rPr>
              <a:t>metaprogramare</a:t>
            </a:r>
            <a:r>
              <a:rPr lang="ro-RO" b="0" i="0" dirty="0">
                <a:solidFill>
                  <a:schemeClr val="tx1"/>
                </a:solidFill>
                <a:effectLst/>
                <a:latin typeface="Verdana" panose="020B0604030504040204" pitchFamily="34" charset="0"/>
              </a:rPr>
              <a:t> este utilizarea generice în limbaje precum C++ sau Java, unde se pot scrie funcții sau clase care operează cu tipuri de date variate, fără a fi necesară redefinirea codului pentru fiecare tip de date</a:t>
            </a:r>
          </a:p>
          <a:p>
            <a:pPr algn="just"/>
            <a:r>
              <a:rPr lang="ro-RO" b="0" i="0" dirty="0">
                <a:solidFill>
                  <a:schemeClr val="tx1"/>
                </a:solidFill>
                <a:effectLst/>
                <a:latin typeface="Verdana" panose="020B0604030504040204" pitchFamily="34" charset="0"/>
              </a:rPr>
              <a:t>.</a:t>
            </a:r>
            <a:br>
              <a:rPr lang="ro-RO" dirty="0">
                <a:solidFill>
                  <a:schemeClr val="tx1"/>
                </a:solidFill>
              </a:rPr>
            </a:br>
            <a:br>
              <a:rPr lang="ro-RO" dirty="0">
                <a:solidFill>
                  <a:schemeClr val="tx1"/>
                </a:solidFill>
              </a:rPr>
            </a:br>
            <a:r>
              <a:rPr lang="ro-RO" b="0" i="0" dirty="0" err="1">
                <a:solidFill>
                  <a:schemeClr val="tx1"/>
                </a:solidFill>
                <a:effectLst/>
                <a:latin typeface="Verdana" panose="020B0604030504040204" pitchFamily="34" charset="0"/>
              </a:rPr>
              <a:t>Metaprogramarea</a:t>
            </a:r>
            <a:r>
              <a:rPr lang="ro-RO" b="0" i="0" dirty="0">
                <a:solidFill>
                  <a:schemeClr val="tx1"/>
                </a:solidFill>
                <a:effectLst/>
                <a:latin typeface="Verdana" panose="020B0604030504040204" pitchFamily="34" charset="0"/>
              </a:rPr>
              <a:t> este esențială în dezvoltarea software-ului modern, deoarece reduce redundanța codului și facilitează reutilizarea acestuia. Utilizând tehnici de </a:t>
            </a:r>
            <a:r>
              <a:rPr lang="ro-RO" b="0" i="0" dirty="0" err="1">
                <a:solidFill>
                  <a:schemeClr val="tx1"/>
                </a:solidFill>
                <a:effectLst/>
                <a:latin typeface="Verdana" panose="020B0604030504040204" pitchFamily="34" charset="0"/>
              </a:rPr>
              <a:t>metaprogramare</a:t>
            </a:r>
            <a:r>
              <a:rPr lang="ro-RO" b="0" i="0" dirty="0">
                <a:solidFill>
                  <a:schemeClr val="tx1"/>
                </a:solidFill>
                <a:effectLst/>
                <a:latin typeface="Verdana" panose="020B0604030504040204" pitchFamily="34" charset="0"/>
              </a:rPr>
              <a:t>, programatorii pot dezvolta </a:t>
            </a:r>
            <a:r>
              <a:rPr lang="ro-RO" b="0" i="0" dirty="0" err="1">
                <a:solidFill>
                  <a:schemeClr val="tx1"/>
                </a:solidFill>
                <a:effectLst/>
                <a:latin typeface="Verdana" panose="020B0604030504040204" pitchFamily="34" charset="0"/>
              </a:rPr>
              <a:t>framework</a:t>
            </a:r>
            <a:r>
              <a:rPr lang="ro-RO" b="0" i="0" dirty="0">
                <a:solidFill>
                  <a:schemeClr val="tx1"/>
                </a:solidFill>
                <a:effectLst/>
                <a:latin typeface="Verdana" panose="020B0604030504040204" pitchFamily="34" charset="0"/>
              </a:rPr>
              <a:t>-uri și biblioteci care automatizează sarcini repetitive, economisind astfel timp și resurse. De asemenea, acest concept permite optimizarea performanței aplicațiilor prin generarea de cod în timpul compilării, ceea ce îmbunătățește considerabil viteza de execuție.</a:t>
            </a:r>
          </a:p>
          <a:p>
            <a:pPr algn="just"/>
            <a:br>
              <a:rPr lang="ro-RO" dirty="0">
                <a:solidFill>
                  <a:schemeClr val="tx1"/>
                </a:solidFill>
              </a:rPr>
            </a:br>
            <a:br>
              <a:rPr lang="ro-RO" dirty="0">
                <a:solidFill>
                  <a:schemeClr val="tx1"/>
                </a:solidFill>
              </a:rPr>
            </a:br>
            <a:r>
              <a:rPr lang="ro-RO" b="0" i="0" dirty="0">
                <a:solidFill>
                  <a:schemeClr val="tx1"/>
                </a:solidFill>
                <a:effectLst/>
                <a:latin typeface="Verdana" panose="020B0604030504040204" pitchFamily="34" charset="0"/>
              </a:rPr>
              <a:t>Scopul </a:t>
            </a:r>
            <a:r>
              <a:rPr lang="ro-RO" b="0" i="0" dirty="0" err="1">
                <a:solidFill>
                  <a:schemeClr val="tx1"/>
                </a:solidFill>
                <a:effectLst/>
                <a:latin typeface="Verdana" panose="020B0604030504040204" pitchFamily="34" charset="0"/>
              </a:rPr>
              <a:t>metaprogramării</a:t>
            </a:r>
            <a:r>
              <a:rPr lang="ro-RO" b="0" i="0" dirty="0">
                <a:solidFill>
                  <a:schemeClr val="tx1"/>
                </a:solidFill>
                <a:effectLst/>
                <a:latin typeface="Verdana" panose="020B0604030504040204" pitchFamily="34" charset="0"/>
              </a:rPr>
              <a:t> este de a face codul mai dinamic și mai flexibil. Abordările </a:t>
            </a:r>
            <a:r>
              <a:rPr lang="ro-RO" b="0" i="0" dirty="0" err="1">
                <a:solidFill>
                  <a:schemeClr val="tx1"/>
                </a:solidFill>
                <a:effectLst/>
                <a:latin typeface="Verdana" panose="020B0604030504040204" pitchFamily="34" charset="0"/>
              </a:rPr>
              <a:t>metaprogramatice</a:t>
            </a:r>
            <a:r>
              <a:rPr lang="ro-RO" b="0" i="0" dirty="0">
                <a:solidFill>
                  <a:schemeClr val="tx1"/>
                </a:solidFill>
                <a:effectLst/>
                <a:latin typeface="Verdana" panose="020B0604030504040204" pitchFamily="34" charset="0"/>
              </a:rPr>
              <a:t> variază de la utilizarea reflecției în limbaje precum </a:t>
            </a:r>
            <a:r>
              <a:rPr lang="ro-RO" b="0" i="0" dirty="0" err="1">
                <a:solidFill>
                  <a:schemeClr val="tx1"/>
                </a:solidFill>
                <a:effectLst/>
                <a:latin typeface="Verdana" panose="020B0604030504040204" pitchFamily="34" charset="0"/>
              </a:rPr>
              <a:t>Python</a:t>
            </a:r>
            <a:r>
              <a:rPr lang="ro-RO" b="0" i="0" dirty="0">
                <a:solidFill>
                  <a:schemeClr val="tx1"/>
                </a:solidFill>
                <a:effectLst/>
                <a:latin typeface="Verdana" panose="020B0604030504040204" pitchFamily="34" charset="0"/>
              </a:rPr>
              <a:t> sau </a:t>
            </a:r>
            <a:r>
              <a:rPr lang="ro-RO" b="0" i="0" dirty="0" err="1">
                <a:solidFill>
                  <a:schemeClr val="tx1"/>
                </a:solidFill>
                <a:effectLst/>
                <a:latin typeface="Verdana" panose="020B0604030504040204" pitchFamily="34" charset="0"/>
              </a:rPr>
              <a:t>Ruby</a:t>
            </a:r>
            <a:r>
              <a:rPr lang="ro-RO" b="0" i="0" dirty="0">
                <a:solidFill>
                  <a:schemeClr val="tx1"/>
                </a:solidFill>
                <a:effectLst/>
                <a:latin typeface="Verdana" panose="020B0604030504040204" pitchFamily="34" charset="0"/>
              </a:rPr>
              <a:t>, până la implementarea unor </a:t>
            </a:r>
            <a:r>
              <a:rPr lang="ro-RO" b="0" i="0" dirty="0" err="1">
                <a:solidFill>
                  <a:schemeClr val="tx1"/>
                </a:solidFill>
                <a:effectLst/>
                <a:latin typeface="Verdana" panose="020B0604030504040204" pitchFamily="34" charset="0"/>
              </a:rPr>
              <a:t>macrocomenzi</a:t>
            </a:r>
            <a:r>
              <a:rPr lang="ro-RO" b="0" i="0" dirty="0">
                <a:solidFill>
                  <a:schemeClr val="tx1"/>
                </a:solidFill>
                <a:effectLst/>
                <a:latin typeface="Verdana" panose="020B0604030504040204" pitchFamily="34" charset="0"/>
              </a:rPr>
              <a:t> în Limbajul C. Astfel, </a:t>
            </a:r>
            <a:r>
              <a:rPr lang="ro-RO" b="0" i="0" dirty="0" err="1">
                <a:solidFill>
                  <a:schemeClr val="tx1"/>
                </a:solidFill>
                <a:effectLst/>
                <a:latin typeface="Verdana" panose="020B0604030504040204" pitchFamily="34" charset="0"/>
              </a:rPr>
              <a:t>metaprogramarea</a:t>
            </a:r>
            <a:r>
              <a:rPr lang="ro-RO" b="0" i="0" dirty="0">
                <a:solidFill>
                  <a:schemeClr val="tx1"/>
                </a:solidFill>
                <a:effectLst/>
                <a:latin typeface="Verdana" panose="020B0604030504040204" pitchFamily="34" charset="0"/>
              </a:rPr>
              <a:t> devine un instrument puternic pentru dezvoltatori, permițându-le să inoveze și să abordeze probleme complexe într-un mod eficient.</a:t>
            </a:r>
            <a:endParaRPr lang="ru-RU" dirty="0">
              <a:solidFill>
                <a:schemeClr val="tx1"/>
              </a:solidFill>
            </a:endParaRPr>
          </a:p>
        </p:txBody>
      </p:sp>
    </p:spTree>
    <p:extLst>
      <p:ext uri="{BB962C8B-B14F-4D97-AF65-F5344CB8AC3E}">
        <p14:creationId xmlns:p14="http://schemas.microsoft.com/office/powerpoint/2010/main" val="22183575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E347671-5196-475B-A9CA-F07FC2E3DCA9}"/>
              </a:ext>
            </a:extLst>
          </p:cNvPr>
          <p:cNvSpPr>
            <a:spLocks noGrp="1"/>
          </p:cNvSpPr>
          <p:nvPr>
            <p:ph type="title"/>
          </p:nvPr>
        </p:nvSpPr>
        <p:spPr>
          <a:xfrm>
            <a:off x="1945201" y="163773"/>
            <a:ext cx="6589199" cy="568657"/>
          </a:xfrm>
        </p:spPr>
        <p:txBody>
          <a:bodyPr>
            <a:normAutofit fontScale="90000"/>
          </a:bodyPr>
          <a:lstStyle/>
          <a:p>
            <a:r>
              <a:rPr lang="ro-RO" dirty="0" err="1"/>
              <a:t>Metaprogramare</a:t>
            </a:r>
            <a:endParaRPr lang="ru-RU" dirty="0"/>
          </a:p>
        </p:txBody>
      </p:sp>
      <p:sp>
        <p:nvSpPr>
          <p:cNvPr id="3" name="Объект 2">
            <a:extLst>
              <a:ext uri="{FF2B5EF4-FFF2-40B4-BE49-F238E27FC236}">
                <a16:creationId xmlns:a16="http://schemas.microsoft.com/office/drawing/2014/main" id="{E09DC79F-8334-4473-9E03-FF037C3DE706}"/>
              </a:ext>
            </a:extLst>
          </p:cNvPr>
          <p:cNvSpPr>
            <a:spLocks noGrp="1"/>
          </p:cNvSpPr>
          <p:nvPr>
            <p:ph idx="1"/>
          </p:nvPr>
        </p:nvSpPr>
        <p:spPr>
          <a:xfrm>
            <a:off x="1942415" y="914399"/>
            <a:ext cx="6591985" cy="5236191"/>
          </a:xfrm>
        </p:spPr>
        <p:txBody>
          <a:bodyPr>
            <a:normAutofit fontScale="92500"/>
          </a:bodyPr>
          <a:lstStyle/>
          <a:p>
            <a:pPr algn="just">
              <a:lnSpc>
                <a:spcPts val="1650"/>
              </a:lnSpc>
              <a:spcAft>
                <a:spcPts val="800"/>
              </a:spcAft>
            </a:pPr>
            <a:r>
              <a:rPr lang="ro-RO" sz="1800" dirty="0" err="1">
                <a:effectLst/>
                <a:latin typeface="Verdana" panose="020B0604030504040204" pitchFamily="34" charset="0"/>
                <a:ea typeface="Calibri" panose="020F0502020204030204" pitchFamily="34" charset="0"/>
                <a:cs typeface="Times New Roman" panose="02020603050405020304" pitchFamily="18" charset="0"/>
              </a:rPr>
              <a:t>Metaprogramarea</a:t>
            </a:r>
            <a:r>
              <a:rPr lang="ro-RO" sz="1800" dirty="0">
                <a:effectLst/>
                <a:latin typeface="Verdana" panose="020B0604030504040204" pitchFamily="34" charset="0"/>
                <a:ea typeface="Calibri" panose="020F0502020204030204" pitchFamily="34" charset="0"/>
                <a:cs typeface="Times New Roman" panose="02020603050405020304" pitchFamily="18" charset="0"/>
              </a:rPr>
              <a:t> este adesea folosită în dezvoltarea software-ului, testarea automată și crearea de </a:t>
            </a:r>
            <a:r>
              <a:rPr lang="ro-RO" sz="1800" dirty="0" err="1">
                <a:effectLst/>
                <a:latin typeface="Verdana" panose="020B0604030504040204" pitchFamily="34" charset="0"/>
                <a:ea typeface="Calibri" panose="020F0502020204030204" pitchFamily="34" charset="0"/>
                <a:cs typeface="Times New Roman" panose="02020603050405020304" pitchFamily="18" charset="0"/>
              </a:rPr>
              <a:t>framework</a:t>
            </a:r>
            <a:r>
              <a:rPr lang="ro-RO" sz="1800" dirty="0">
                <a:effectLst/>
                <a:latin typeface="Verdana" panose="020B0604030504040204" pitchFamily="34" charset="0"/>
                <a:ea typeface="Calibri" panose="020F0502020204030204" pitchFamily="34" charset="0"/>
                <a:cs typeface="Times New Roman" panose="02020603050405020304" pitchFamily="18" charset="0"/>
              </a:rPr>
              <a:t>-uri flexibile care pot aduce valoare adăugată în proiecte mari.</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r>
              <a:rPr lang="ro-RO" sz="1800" dirty="0">
                <a:effectLst/>
                <a:latin typeface="Verdana" panose="020B0604030504040204" pitchFamily="34" charset="0"/>
                <a:ea typeface="Calibri" panose="020F0502020204030204" pitchFamily="34" charset="0"/>
                <a:cs typeface="Times New Roman" panose="02020603050405020304" pitchFamily="18" charset="0"/>
              </a:rPr>
              <a:t>- </a:t>
            </a:r>
            <a:r>
              <a:rPr lang="ro-RO" sz="1800" dirty="0" err="1">
                <a:effectLst/>
                <a:latin typeface="Verdana" panose="020B0604030504040204" pitchFamily="34" charset="0"/>
                <a:ea typeface="Calibri" panose="020F0502020204030204" pitchFamily="34" charset="0"/>
                <a:cs typeface="Times New Roman" panose="02020603050405020304" pitchFamily="18" charset="0"/>
              </a:rPr>
              <a:t>Metaprogramarea</a:t>
            </a:r>
            <a:r>
              <a:rPr lang="ro-RO" sz="1800" dirty="0">
                <a:effectLst/>
                <a:latin typeface="Verdana" panose="020B0604030504040204" pitchFamily="34" charset="0"/>
                <a:ea typeface="Calibri" panose="020F0502020204030204" pitchFamily="34" charset="0"/>
                <a:cs typeface="Times New Roman" panose="02020603050405020304" pitchFamily="18" charset="0"/>
              </a:rPr>
              <a:t> poate face codul mai dinamic și mai adaptabil.</a:t>
            </a:r>
            <a:br>
              <a:rPr lang="ro-RO" sz="1800" dirty="0">
                <a:effectLst/>
                <a:latin typeface="Verdana" panose="020B0604030504040204" pitchFamily="34" charset="0"/>
                <a:ea typeface="Calibri" panose="020F0502020204030204" pitchFamily="34" charset="0"/>
                <a:cs typeface="Times New Roman" panose="02020603050405020304" pitchFamily="18" charset="0"/>
              </a:rPr>
            </a:br>
            <a:r>
              <a:rPr lang="ro-RO" sz="1800" dirty="0">
                <a:effectLst/>
                <a:latin typeface="Verdana" panose="020B0604030504040204" pitchFamily="34" charset="0"/>
                <a:ea typeface="Calibri" panose="020F0502020204030204" pitchFamily="34" charset="0"/>
                <a:cs typeface="Times New Roman" panose="02020603050405020304" pitchFamily="18" charset="0"/>
              </a:rPr>
              <a:t>- Permite generarea de cod bazat pe diverse condiții.</a:t>
            </a:r>
            <a:br>
              <a:rPr lang="ro-RO" sz="1800" dirty="0">
                <a:effectLst/>
                <a:latin typeface="Verdana" panose="020B0604030504040204" pitchFamily="34" charset="0"/>
                <a:ea typeface="Calibri" panose="020F0502020204030204" pitchFamily="34" charset="0"/>
                <a:cs typeface="Times New Roman" panose="02020603050405020304" pitchFamily="18" charset="0"/>
              </a:rPr>
            </a:br>
            <a:r>
              <a:rPr lang="ro-RO" sz="1800" dirty="0">
                <a:effectLst/>
                <a:latin typeface="Verdana" panose="020B0604030504040204" pitchFamily="34" charset="0"/>
                <a:ea typeface="Calibri" panose="020F0502020204030204" pitchFamily="34" charset="0"/>
                <a:cs typeface="Times New Roman" panose="02020603050405020304" pitchFamily="18" charset="0"/>
              </a:rPr>
              <a:t>- Se folosește adesea în reducerea repetării codului.</a:t>
            </a:r>
            <a:br>
              <a:rPr lang="ro-RO" sz="1800" dirty="0">
                <a:effectLst/>
                <a:latin typeface="Verdana" panose="020B0604030504040204" pitchFamily="34" charset="0"/>
                <a:ea typeface="Calibri" panose="020F0502020204030204" pitchFamily="34" charset="0"/>
                <a:cs typeface="Times New Roman" panose="02020603050405020304" pitchFamily="18" charset="0"/>
              </a:rPr>
            </a:br>
            <a:r>
              <a:rPr lang="ro-RO" sz="1800" dirty="0">
                <a:effectLst/>
                <a:latin typeface="Verdana" panose="020B0604030504040204" pitchFamily="34" charset="0"/>
                <a:ea typeface="Calibri" panose="020F0502020204030204" pitchFamily="34" charset="0"/>
                <a:cs typeface="Times New Roman" panose="02020603050405020304" pitchFamily="18" charset="0"/>
              </a:rPr>
              <a:t>- Limbajele  precum </a:t>
            </a:r>
            <a:r>
              <a:rPr lang="ro-RO" sz="1800" dirty="0" err="1">
                <a:effectLst/>
                <a:latin typeface="Verdana" panose="020B0604030504040204" pitchFamily="34" charset="0"/>
                <a:ea typeface="Calibri" panose="020F0502020204030204" pitchFamily="34" charset="0"/>
                <a:cs typeface="Times New Roman" panose="02020603050405020304" pitchFamily="18" charset="0"/>
              </a:rPr>
              <a:t>Lisp</a:t>
            </a:r>
            <a:r>
              <a:rPr lang="ro-RO" sz="1800" dirty="0">
                <a:effectLst/>
                <a:latin typeface="Verdana" panose="020B0604030504040204" pitchFamily="34" charset="0"/>
                <a:ea typeface="Calibri" panose="020F0502020204030204" pitchFamily="34" charset="0"/>
                <a:cs typeface="Times New Roman" panose="02020603050405020304" pitchFamily="18" charset="0"/>
              </a:rPr>
              <a:t> și </a:t>
            </a:r>
            <a:r>
              <a:rPr lang="ro-RO" sz="1800" dirty="0" err="1">
                <a:effectLst/>
                <a:latin typeface="Verdana" panose="020B0604030504040204" pitchFamily="34" charset="0"/>
                <a:ea typeface="Calibri" panose="020F0502020204030204" pitchFamily="34" charset="0"/>
                <a:cs typeface="Times New Roman" panose="02020603050405020304" pitchFamily="18" charset="0"/>
              </a:rPr>
              <a:t>Ruby</a:t>
            </a:r>
            <a:r>
              <a:rPr lang="ro-RO" sz="1800" dirty="0">
                <a:effectLst/>
                <a:latin typeface="Verdana" panose="020B0604030504040204" pitchFamily="34" charset="0"/>
                <a:ea typeface="Calibri" panose="020F0502020204030204" pitchFamily="34" charset="0"/>
                <a:cs typeface="Times New Roman" panose="02020603050405020304" pitchFamily="18" charset="0"/>
              </a:rPr>
              <a:t> sunt cunoscute pentru </a:t>
            </a:r>
            <a:r>
              <a:rPr lang="ro-RO" sz="1800" dirty="0" err="1">
                <a:effectLst/>
                <a:latin typeface="Verdana" panose="020B0604030504040204" pitchFamily="34" charset="0"/>
                <a:ea typeface="Calibri" panose="020F0502020204030204" pitchFamily="34" charset="0"/>
                <a:cs typeface="Times New Roman" panose="02020603050405020304" pitchFamily="18" charset="0"/>
              </a:rPr>
              <a:t>metaprogramare</a:t>
            </a:r>
            <a:r>
              <a:rPr lang="ro-RO" sz="1800" dirty="0">
                <a:effectLst/>
                <a:latin typeface="Verdana" panose="020B0604030504040204" pitchFamily="34" charset="0"/>
                <a:ea typeface="Calibri" panose="020F0502020204030204" pitchFamily="34" charset="0"/>
                <a:cs typeface="Times New Roman" panose="02020603050405020304" pitchFamily="18" charset="0"/>
              </a:rPr>
              <a:t>.</a:t>
            </a:r>
            <a:br>
              <a:rPr lang="ro-RO" sz="1800" dirty="0">
                <a:effectLst/>
                <a:latin typeface="Verdana" panose="020B0604030504040204" pitchFamily="34" charset="0"/>
                <a:ea typeface="Calibri" panose="020F0502020204030204" pitchFamily="34" charset="0"/>
                <a:cs typeface="Times New Roman" panose="02020603050405020304" pitchFamily="18" charset="0"/>
              </a:rPr>
            </a:br>
            <a:r>
              <a:rPr lang="ro-RO" sz="1800" dirty="0">
                <a:effectLst/>
                <a:latin typeface="Verdana" panose="020B0604030504040204" pitchFamily="34" charset="0"/>
                <a:ea typeface="Calibri" panose="020F0502020204030204" pitchFamily="34" charset="0"/>
                <a:cs typeface="Times New Roman" panose="02020603050405020304" pitchFamily="18" charset="0"/>
              </a:rPr>
              <a:t>- Codul poate fi modificat la </a:t>
            </a:r>
            <a:r>
              <a:rPr lang="ro-RO" sz="1800" dirty="0" err="1">
                <a:effectLst/>
                <a:latin typeface="Verdana" panose="020B0604030504040204" pitchFamily="34" charset="0"/>
                <a:ea typeface="Calibri" panose="020F0502020204030204" pitchFamily="34" charset="0"/>
                <a:cs typeface="Times New Roman" panose="02020603050405020304" pitchFamily="18" charset="0"/>
              </a:rPr>
              <a:t>runtime</a:t>
            </a:r>
            <a:r>
              <a:rPr lang="ro-RO" sz="1800" dirty="0">
                <a:effectLst/>
                <a:latin typeface="Verdana" panose="020B0604030504040204" pitchFamily="34" charset="0"/>
                <a:ea typeface="Calibri" panose="020F0502020204030204" pitchFamily="34" charset="0"/>
                <a:cs typeface="Times New Roman" panose="02020603050405020304" pitchFamily="18" charset="0"/>
              </a:rPr>
              <a:t> prin </a:t>
            </a:r>
            <a:r>
              <a:rPr lang="ro-RO" sz="1800" dirty="0" err="1">
                <a:effectLst/>
                <a:latin typeface="Verdana" panose="020B0604030504040204" pitchFamily="34" charset="0"/>
                <a:ea typeface="Calibri" panose="020F0502020204030204" pitchFamily="34" charset="0"/>
                <a:cs typeface="Times New Roman" panose="02020603050405020304" pitchFamily="18" charset="0"/>
              </a:rPr>
              <a:t>metaprogramare</a:t>
            </a:r>
            <a:r>
              <a:rPr lang="ro-RO" sz="1800" dirty="0">
                <a:effectLst/>
                <a:latin typeface="Verdana" panose="020B0604030504040204" pitchFamily="34" charset="0"/>
                <a:ea typeface="Calibri" panose="020F0502020204030204" pitchFamily="34" charset="0"/>
                <a:cs typeface="Times New Roman" panose="02020603050405020304" pitchFamily="18" charset="0"/>
              </a:rPr>
              <a:t>.</a:t>
            </a:r>
            <a:br>
              <a:rPr lang="ro-RO" sz="1800" dirty="0">
                <a:effectLst/>
                <a:latin typeface="Verdana" panose="020B0604030504040204" pitchFamily="34" charset="0"/>
                <a:ea typeface="Calibri" panose="020F0502020204030204" pitchFamily="34" charset="0"/>
                <a:cs typeface="Times New Roman" panose="02020603050405020304" pitchFamily="18" charset="0"/>
              </a:rPr>
            </a:br>
            <a:r>
              <a:rPr lang="ro-RO" sz="1800" dirty="0">
                <a:effectLst/>
                <a:latin typeface="Verdana" panose="020B0604030504040204" pitchFamily="34" charset="0"/>
                <a:ea typeface="Calibri" panose="020F0502020204030204" pitchFamily="34" charset="0"/>
                <a:cs typeface="Times New Roman" panose="02020603050405020304" pitchFamily="18" charset="0"/>
              </a:rPr>
              <a:t>- Reduce timpul de dezvoltare prin automatizare.</a:t>
            </a:r>
            <a:br>
              <a:rPr lang="ro-RO" sz="1800" dirty="0">
                <a:effectLst/>
                <a:latin typeface="Verdana" panose="020B0604030504040204" pitchFamily="34" charset="0"/>
                <a:ea typeface="Calibri" panose="020F0502020204030204" pitchFamily="34" charset="0"/>
                <a:cs typeface="Times New Roman" panose="02020603050405020304" pitchFamily="18" charset="0"/>
              </a:rPr>
            </a:br>
            <a:r>
              <a:rPr lang="ro-RO" sz="1800" dirty="0">
                <a:effectLst/>
                <a:latin typeface="Verdana" panose="020B0604030504040204" pitchFamily="34" charset="0"/>
                <a:ea typeface="Calibri" panose="020F0502020204030204" pitchFamily="34" charset="0"/>
                <a:cs typeface="Times New Roman" panose="02020603050405020304" pitchFamily="18" charset="0"/>
              </a:rPr>
              <a:t>- </a:t>
            </a:r>
            <a:r>
              <a:rPr lang="ro-RO" sz="1800" dirty="0" err="1">
                <a:effectLst/>
                <a:latin typeface="Verdana" panose="020B0604030504040204" pitchFamily="34" charset="0"/>
                <a:ea typeface="Calibri" panose="020F0502020204030204" pitchFamily="34" charset="0"/>
                <a:cs typeface="Times New Roman" panose="02020603050405020304" pitchFamily="18" charset="0"/>
              </a:rPr>
              <a:t>Adugerea</a:t>
            </a:r>
            <a:r>
              <a:rPr lang="ro-RO" sz="1800" dirty="0">
                <a:effectLst/>
                <a:latin typeface="Verdana" panose="020B0604030504040204" pitchFamily="34" charset="0"/>
                <a:ea typeface="Calibri" panose="020F0502020204030204" pitchFamily="34" charset="0"/>
                <a:cs typeface="Times New Roman" panose="02020603050405020304" pitchFamily="18" charset="0"/>
              </a:rPr>
              <a:t> de funcționalități noi devine mai simplă.</a:t>
            </a:r>
            <a:br>
              <a:rPr lang="ro-RO" sz="1800" dirty="0">
                <a:effectLst/>
                <a:latin typeface="Verdana" panose="020B0604030504040204" pitchFamily="34" charset="0"/>
                <a:ea typeface="Calibri" panose="020F0502020204030204" pitchFamily="34" charset="0"/>
                <a:cs typeface="Times New Roman" panose="02020603050405020304" pitchFamily="18" charset="0"/>
              </a:rPr>
            </a:br>
            <a:r>
              <a:rPr lang="ro-RO" sz="1800" dirty="0">
                <a:effectLst/>
                <a:latin typeface="Verdana" panose="020B0604030504040204" pitchFamily="34" charset="0"/>
                <a:ea typeface="Calibri" panose="020F0502020204030204" pitchFamily="34" charset="0"/>
                <a:cs typeface="Times New Roman" panose="02020603050405020304" pitchFamily="18" charset="0"/>
              </a:rPr>
              <a:t>- Sprijină dezvoltarea de biblioteci și API-uri versatile.</a:t>
            </a:r>
            <a:br>
              <a:rPr lang="ro-RO" sz="1800" dirty="0">
                <a:effectLst/>
                <a:latin typeface="Verdana" panose="020B0604030504040204" pitchFamily="34" charset="0"/>
                <a:ea typeface="Calibri" panose="020F0502020204030204" pitchFamily="34" charset="0"/>
                <a:cs typeface="Times New Roman" panose="02020603050405020304" pitchFamily="18" charset="0"/>
              </a:rPr>
            </a:br>
            <a:r>
              <a:rPr lang="ro-RO" sz="1800" dirty="0">
                <a:effectLst/>
                <a:latin typeface="Verdana" panose="020B0604030504040204" pitchFamily="34" charset="0"/>
                <a:ea typeface="Calibri" panose="020F0502020204030204" pitchFamily="34" charset="0"/>
                <a:cs typeface="Times New Roman" panose="02020603050405020304" pitchFamily="18" charset="0"/>
              </a:rPr>
              <a:t>- Utilizat în dezvoltare pentru generarea de </a:t>
            </a:r>
            <a:r>
              <a:rPr lang="ro-RO" sz="1800" dirty="0" err="1">
                <a:effectLst/>
                <a:latin typeface="Verdana" panose="020B0604030504040204" pitchFamily="34" charset="0"/>
                <a:ea typeface="Calibri" panose="020F0502020204030204" pitchFamily="34" charset="0"/>
                <a:cs typeface="Times New Roman" panose="02020603050405020304" pitchFamily="18" charset="0"/>
              </a:rPr>
              <a:t>boilerplate</a:t>
            </a:r>
            <a:r>
              <a:rPr lang="ro-RO" sz="1800" dirty="0">
                <a:effectLst/>
                <a:latin typeface="Verdana" panose="020B0604030504040204" pitchFamily="34" charset="0"/>
                <a:ea typeface="Calibri" panose="020F0502020204030204" pitchFamily="34" charset="0"/>
                <a:cs typeface="Times New Roman" panose="02020603050405020304" pitchFamily="18" charset="0"/>
              </a:rPr>
              <a:t> code.</a:t>
            </a:r>
            <a:br>
              <a:rPr lang="ro-RO" sz="1800" dirty="0">
                <a:effectLst/>
                <a:latin typeface="Verdana" panose="020B0604030504040204" pitchFamily="34" charset="0"/>
                <a:ea typeface="Calibri" panose="020F0502020204030204" pitchFamily="34" charset="0"/>
                <a:cs typeface="Times New Roman" panose="02020603050405020304" pitchFamily="18" charset="0"/>
              </a:rPr>
            </a:br>
            <a:r>
              <a:rPr lang="ro-RO" sz="1800" dirty="0">
                <a:effectLst/>
                <a:latin typeface="Verdana" panose="020B0604030504040204" pitchFamily="34" charset="0"/>
                <a:ea typeface="Calibri" panose="020F0502020204030204" pitchFamily="34" charset="0"/>
                <a:cs typeface="Times New Roman" panose="02020603050405020304" pitchFamily="18" charset="0"/>
              </a:rPr>
              <a:t>- De multe ori, </a:t>
            </a:r>
            <a:r>
              <a:rPr lang="ro-RO" sz="1800" dirty="0" err="1">
                <a:effectLst/>
                <a:latin typeface="Verdana" panose="020B0604030504040204" pitchFamily="34" charset="0"/>
                <a:ea typeface="Calibri" panose="020F0502020204030204" pitchFamily="34" charset="0"/>
                <a:cs typeface="Times New Roman" panose="02020603050405020304" pitchFamily="18" charset="0"/>
              </a:rPr>
              <a:t>metaprogramarea</a:t>
            </a:r>
            <a:r>
              <a:rPr lang="ro-RO" sz="1800" dirty="0">
                <a:effectLst/>
                <a:latin typeface="Verdana" panose="020B0604030504040204" pitchFamily="34" charset="0"/>
                <a:ea typeface="Calibri" panose="020F0502020204030204" pitchFamily="34" charset="0"/>
                <a:cs typeface="Times New Roman" panose="02020603050405020304" pitchFamily="18" charset="0"/>
              </a:rPr>
              <a:t> duce la optimizări semnificative.</a:t>
            </a:r>
            <a:endParaRPr lang="ru-RU" dirty="0"/>
          </a:p>
        </p:txBody>
      </p:sp>
    </p:spTree>
    <p:extLst>
      <p:ext uri="{BB962C8B-B14F-4D97-AF65-F5344CB8AC3E}">
        <p14:creationId xmlns:p14="http://schemas.microsoft.com/office/powerpoint/2010/main" val="34616124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C0AF90B-AF18-46CE-A86E-47C3EBD1C520}"/>
              </a:ext>
            </a:extLst>
          </p:cNvPr>
          <p:cNvSpPr>
            <a:spLocks noGrp="1"/>
          </p:cNvSpPr>
          <p:nvPr>
            <p:ph type="title"/>
          </p:nvPr>
        </p:nvSpPr>
        <p:spPr>
          <a:xfrm>
            <a:off x="1945201" y="59141"/>
            <a:ext cx="6589199" cy="523164"/>
          </a:xfrm>
        </p:spPr>
        <p:txBody>
          <a:bodyPr>
            <a:noAutofit/>
          </a:bodyPr>
          <a:lstStyle/>
          <a:p>
            <a:r>
              <a:rPr lang="ru-RU" sz="3200" b="1" dirty="0" err="1">
                <a:effectLst/>
                <a:latin typeface="Times New Roman" panose="02020603050405020304" pitchFamily="18" charset="0"/>
                <a:ea typeface="Times New Roman" panose="02020603050405020304" pitchFamily="18" charset="0"/>
              </a:rPr>
              <a:t>Reflecția</a:t>
            </a:r>
            <a:r>
              <a:rPr lang="ru-RU" sz="3200" b="1" dirty="0">
                <a:effectLst/>
                <a:latin typeface="Times New Roman" panose="02020603050405020304" pitchFamily="18" charset="0"/>
                <a:ea typeface="Times New Roman" panose="02020603050405020304" pitchFamily="18" charset="0"/>
              </a:rPr>
              <a:t> </a:t>
            </a:r>
            <a:r>
              <a:rPr lang="ru-RU" sz="3200" b="1" dirty="0" err="1">
                <a:effectLst/>
                <a:latin typeface="Times New Roman" panose="02020603050405020304" pitchFamily="18" charset="0"/>
                <a:ea typeface="Times New Roman" panose="02020603050405020304" pitchFamily="18" charset="0"/>
              </a:rPr>
              <a:t>în</a:t>
            </a:r>
            <a:r>
              <a:rPr lang="ru-RU" sz="3200" b="1" dirty="0">
                <a:effectLst/>
                <a:latin typeface="Times New Roman" panose="02020603050405020304" pitchFamily="18" charset="0"/>
                <a:ea typeface="Times New Roman" panose="02020603050405020304" pitchFamily="18" charset="0"/>
              </a:rPr>
              <a:t> Java</a:t>
            </a:r>
            <a:endParaRPr lang="ru-RU" sz="3200" dirty="0"/>
          </a:p>
        </p:txBody>
      </p:sp>
      <p:sp>
        <p:nvSpPr>
          <p:cNvPr id="3" name="Объект 2">
            <a:extLst>
              <a:ext uri="{FF2B5EF4-FFF2-40B4-BE49-F238E27FC236}">
                <a16:creationId xmlns:a16="http://schemas.microsoft.com/office/drawing/2014/main" id="{215BB509-7D1B-4260-B51A-AB901C24DA10}"/>
              </a:ext>
            </a:extLst>
          </p:cNvPr>
          <p:cNvSpPr>
            <a:spLocks noGrp="1"/>
          </p:cNvSpPr>
          <p:nvPr>
            <p:ph idx="1"/>
          </p:nvPr>
        </p:nvSpPr>
        <p:spPr>
          <a:xfrm>
            <a:off x="1005386" y="650543"/>
            <a:ext cx="8070376" cy="6207457"/>
          </a:xfrm>
        </p:spPr>
        <p:txBody>
          <a:bodyPr>
            <a:noAutofit/>
          </a:bodyPr>
          <a:lstStyle/>
          <a:p>
            <a:pPr indent="0" algn="just">
              <a:spcBef>
                <a:spcPts val="0"/>
              </a:spcBef>
            </a:pPr>
            <a:r>
              <a:rPr lang="ru-RU" sz="1600" dirty="0" err="1">
                <a:effectLst/>
                <a:latin typeface="Times New Roman" panose="02020603050405020304" pitchFamily="18" charset="0"/>
                <a:ea typeface="Times New Roman" panose="02020603050405020304" pitchFamily="18" charset="0"/>
                <a:cs typeface="Times New Roman" panose="02020603050405020304" pitchFamily="18" charset="0"/>
              </a:rPr>
              <a:t>Reflecția</a:t>
            </a:r>
            <a:r>
              <a:rPr lang="ru-RU" sz="1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effectLst/>
                <a:latin typeface="Times New Roman" panose="02020603050405020304" pitchFamily="18" charset="0"/>
                <a:ea typeface="Times New Roman" panose="02020603050405020304" pitchFamily="18" charset="0"/>
                <a:cs typeface="Times New Roman" panose="02020603050405020304" pitchFamily="18" charset="0"/>
              </a:rPr>
              <a:t>permite</a:t>
            </a:r>
            <a:r>
              <a:rPr lang="ru-RU" sz="1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effectLst/>
                <a:latin typeface="Times New Roman" panose="02020603050405020304" pitchFamily="18" charset="0"/>
                <a:ea typeface="Times New Roman" panose="02020603050405020304" pitchFamily="18" charset="0"/>
                <a:cs typeface="Times New Roman" panose="02020603050405020304" pitchFamily="18" charset="0"/>
              </a:rPr>
              <a:t>să</a:t>
            </a:r>
            <a:r>
              <a:rPr lang="ru-RU" sz="1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effectLst/>
                <a:latin typeface="Times New Roman" panose="02020603050405020304" pitchFamily="18" charset="0"/>
                <a:ea typeface="Times New Roman" panose="02020603050405020304" pitchFamily="18" charset="0"/>
                <a:cs typeface="Times New Roman" panose="02020603050405020304" pitchFamily="18" charset="0"/>
              </a:rPr>
              <a:t>descoperi</a:t>
            </a:r>
            <a:r>
              <a:rPr lang="ru-RU" sz="1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effectLst/>
                <a:latin typeface="Times New Roman" panose="02020603050405020304" pitchFamily="18" charset="0"/>
                <a:ea typeface="Times New Roman" panose="02020603050405020304" pitchFamily="18" charset="0"/>
                <a:cs typeface="Times New Roman" panose="02020603050405020304" pitchFamily="18" charset="0"/>
              </a:rPr>
              <a:t>și</a:t>
            </a:r>
            <a:r>
              <a:rPr lang="ru-RU" sz="1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effectLst/>
                <a:latin typeface="Times New Roman" panose="02020603050405020304" pitchFamily="18" charset="0"/>
                <a:ea typeface="Times New Roman" panose="02020603050405020304" pitchFamily="18" charset="0"/>
                <a:cs typeface="Times New Roman" panose="02020603050405020304" pitchFamily="18" charset="0"/>
              </a:rPr>
              <a:t>să</a:t>
            </a:r>
            <a:r>
              <a:rPr lang="ru-RU" sz="1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effectLst/>
                <a:latin typeface="Times New Roman" panose="02020603050405020304" pitchFamily="18" charset="0"/>
                <a:ea typeface="Times New Roman" panose="02020603050405020304" pitchFamily="18" charset="0"/>
                <a:cs typeface="Times New Roman" panose="02020603050405020304" pitchFamily="18" charset="0"/>
              </a:rPr>
              <a:t>folosești</a:t>
            </a:r>
            <a:r>
              <a:rPr lang="ru-RU" sz="1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effectLst/>
                <a:latin typeface="Times New Roman" panose="02020603050405020304" pitchFamily="18" charset="0"/>
                <a:ea typeface="Times New Roman" panose="02020603050405020304" pitchFamily="18" charset="0"/>
                <a:cs typeface="Times New Roman" panose="02020603050405020304" pitchFamily="18" charset="0"/>
              </a:rPr>
              <a:t>informații</a:t>
            </a:r>
            <a:r>
              <a:rPr lang="ru-RU" sz="1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effectLst/>
                <a:latin typeface="Times New Roman" panose="02020603050405020304" pitchFamily="18" charset="0"/>
                <a:ea typeface="Times New Roman" panose="02020603050405020304" pitchFamily="18" charset="0"/>
                <a:cs typeface="Times New Roman" panose="02020603050405020304" pitchFamily="18" charset="0"/>
              </a:rPr>
              <a:t>despre</a:t>
            </a:r>
            <a:r>
              <a:rPr lang="ru-RU" sz="1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effectLst/>
                <a:latin typeface="Times New Roman" panose="02020603050405020304" pitchFamily="18" charset="0"/>
                <a:ea typeface="Times New Roman" panose="02020603050405020304" pitchFamily="18" charset="0"/>
                <a:cs typeface="Times New Roman" panose="02020603050405020304" pitchFamily="18" charset="0"/>
              </a:rPr>
              <a:t>clase</a:t>
            </a:r>
            <a:r>
              <a:rPr lang="ru-RU" sz="1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effectLst/>
                <a:latin typeface="Times New Roman" panose="02020603050405020304" pitchFamily="18" charset="0"/>
                <a:ea typeface="Times New Roman" panose="02020603050405020304" pitchFamily="18" charset="0"/>
                <a:cs typeface="Times New Roman" panose="02020603050405020304" pitchFamily="18" charset="0"/>
              </a:rPr>
              <a:t>metode</a:t>
            </a:r>
            <a:r>
              <a:rPr lang="ru-RU" sz="1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effectLst/>
                <a:latin typeface="Times New Roman" panose="02020603050405020304" pitchFamily="18" charset="0"/>
                <a:ea typeface="Times New Roman" panose="02020603050405020304" pitchFamily="18" charset="0"/>
                <a:cs typeface="Times New Roman" panose="02020603050405020304" pitchFamily="18" charset="0"/>
              </a:rPr>
              <a:t>câmpuri</a:t>
            </a:r>
            <a:r>
              <a:rPr lang="ru-RU" sz="1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effectLst/>
                <a:latin typeface="Times New Roman" panose="02020603050405020304" pitchFamily="18" charset="0"/>
                <a:ea typeface="Times New Roman" panose="02020603050405020304" pitchFamily="18" charset="0"/>
                <a:cs typeface="Times New Roman" panose="02020603050405020304" pitchFamily="18" charset="0"/>
              </a:rPr>
              <a:t>la</a:t>
            </a:r>
            <a:r>
              <a:rPr lang="ru-RU" sz="1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600" b="1" dirty="0" err="1">
                <a:effectLst/>
                <a:latin typeface="Times New Roman" panose="02020603050405020304" pitchFamily="18" charset="0"/>
                <a:ea typeface="Times New Roman" panose="02020603050405020304" pitchFamily="18" charset="0"/>
                <a:cs typeface="Times New Roman" panose="02020603050405020304" pitchFamily="18" charset="0"/>
              </a:rPr>
              <a:t>runtime</a:t>
            </a:r>
            <a:r>
              <a:rPr lang="ru-RU" sz="1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effectLst/>
                <a:latin typeface="Times New Roman" panose="02020603050405020304" pitchFamily="18" charset="0"/>
                <a:ea typeface="Times New Roman" panose="02020603050405020304" pitchFamily="18" charset="0"/>
                <a:cs typeface="Times New Roman" panose="02020603050405020304" pitchFamily="18" charset="0"/>
              </a:rPr>
              <a:t>chiar</a:t>
            </a:r>
            <a:r>
              <a:rPr lang="ru-RU" sz="1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effectLst/>
                <a:latin typeface="Times New Roman" panose="02020603050405020304" pitchFamily="18" charset="0"/>
                <a:ea typeface="Times New Roman" panose="02020603050405020304" pitchFamily="18" charset="0"/>
                <a:cs typeface="Times New Roman" panose="02020603050405020304" pitchFamily="18" charset="0"/>
              </a:rPr>
              <a:t>dacă</a:t>
            </a:r>
            <a:r>
              <a:rPr lang="ru-RU" sz="1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effectLst/>
                <a:latin typeface="Times New Roman" panose="02020603050405020304" pitchFamily="18" charset="0"/>
                <a:ea typeface="Times New Roman" panose="02020603050405020304" pitchFamily="18" charset="0"/>
                <a:cs typeface="Times New Roman" panose="02020603050405020304" pitchFamily="18" charset="0"/>
              </a:rPr>
              <a:t>nu</a:t>
            </a:r>
            <a:r>
              <a:rPr lang="ru-RU" sz="1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effectLst/>
                <a:latin typeface="Times New Roman" panose="02020603050405020304" pitchFamily="18" charset="0"/>
                <a:ea typeface="Times New Roman" panose="02020603050405020304" pitchFamily="18" charset="0"/>
                <a:cs typeface="Times New Roman" panose="02020603050405020304" pitchFamily="18" charset="0"/>
              </a:rPr>
              <a:t>știi</a:t>
            </a:r>
            <a:r>
              <a:rPr lang="ru-RU" sz="1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effectLst/>
                <a:latin typeface="Times New Roman" panose="02020603050405020304" pitchFamily="18" charset="0"/>
                <a:ea typeface="Times New Roman" panose="02020603050405020304" pitchFamily="18" charset="0"/>
                <a:cs typeface="Times New Roman" panose="02020603050405020304" pitchFamily="18" charset="0"/>
              </a:rPr>
              <a:t>dinainte</a:t>
            </a:r>
            <a:r>
              <a:rPr lang="ru-RU" sz="1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effectLst/>
                <a:latin typeface="Times New Roman" panose="02020603050405020304" pitchFamily="18" charset="0"/>
                <a:ea typeface="Times New Roman" panose="02020603050405020304" pitchFamily="18" charset="0"/>
                <a:cs typeface="Times New Roman" panose="02020603050405020304" pitchFamily="18" charset="0"/>
              </a:rPr>
              <a:t>detaliile</a:t>
            </a:r>
            <a:r>
              <a:rPr lang="ru-RU" sz="1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effectLst/>
                <a:latin typeface="Times New Roman" panose="02020603050405020304" pitchFamily="18" charset="0"/>
                <a:ea typeface="Times New Roman" panose="02020603050405020304" pitchFamily="18" charset="0"/>
                <a:cs typeface="Times New Roman" panose="02020603050405020304" pitchFamily="18" charset="0"/>
              </a:rPr>
              <a:t>lor</a:t>
            </a:r>
            <a:r>
              <a:rPr lang="ru-RU" sz="16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0">
              <a:spcBef>
                <a:spcPts val="0"/>
              </a:spcBef>
              <a:buSzPts val="1000"/>
              <a:buFont typeface="Symbol" panose="05050102010706020507" pitchFamily="18" charset="2"/>
              <a:buChar char=""/>
              <a:tabLst>
                <a:tab pos="457200" algn="l"/>
              </a:tabLst>
            </a:pPr>
            <a:r>
              <a:rPr lang="ro-RO" sz="1600" dirty="0">
                <a:latin typeface="Times New Roman" panose="02020603050405020304" pitchFamily="18" charset="0"/>
                <a:ea typeface="Times New Roman" panose="02020603050405020304" pitchFamily="18" charset="0"/>
              </a:rPr>
              <a:t>P</a:t>
            </a:r>
            <a:r>
              <a:rPr lang="ru-RU" sz="1600" dirty="0" err="1">
                <a:effectLst/>
                <a:latin typeface="Times New Roman" panose="02020603050405020304" pitchFamily="18" charset="0"/>
                <a:ea typeface="Times New Roman" panose="02020603050405020304" pitchFamily="18" charset="0"/>
              </a:rPr>
              <a:t>ermite</a:t>
            </a:r>
            <a:r>
              <a:rPr lang="ru-RU" sz="1600" dirty="0">
                <a:effectLst/>
                <a:latin typeface="Times New Roman" panose="02020603050405020304" pitchFamily="18" charset="0"/>
                <a:ea typeface="Times New Roman" panose="02020603050405020304" pitchFamily="18" charset="0"/>
              </a:rPr>
              <a:t> </a:t>
            </a:r>
            <a:r>
              <a:rPr lang="ru-RU" sz="1600" dirty="0" err="1">
                <a:effectLst/>
                <a:latin typeface="Times New Roman" panose="02020603050405020304" pitchFamily="18" charset="0"/>
                <a:ea typeface="Times New Roman" panose="02020603050405020304" pitchFamily="18" charset="0"/>
              </a:rPr>
              <a:t>acces</a:t>
            </a:r>
            <a:r>
              <a:rPr lang="ru-RU" sz="1600" dirty="0">
                <a:effectLst/>
                <a:latin typeface="Times New Roman" panose="02020603050405020304" pitchFamily="18" charset="0"/>
                <a:ea typeface="Times New Roman" panose="02020603050405020304" pitchFamily="18" charset="0"/>
              </a:rPr>
              <a:t> </a:t>
            </a:r>
            <a:r>
              <a:rPr lang="ru-RU" sz="1600" dirty="0" err="1">
                <a:effectLst/>
                <a:latin typeface="Times New Roman" panose="02020603050405020304" pitchFamily="18" charset="0"/>
                <a:ea typeface="Times New Roman" panose="02020603050405020304" pitchFamily="18" charset="0"/>
              </a:rPr>
              <a:t>la</a:t>
            </a:r>
            <a:r>
              <a:rPr lang="ru-RU" sz="1600" dirty="0">
                <a:effectLst/>
                <a:latin typeface="Times New Roman" panose="02020603050405020304" pitchFamily="18" charset="0"/>
                <a:ea typeface="Times New Roman" panose="02020603050405020304" pitchFamily="18" charset="0"/>
              </a:rPr>
              <a:t> </a:t>
            </a:r>
            <a:r>
              <a:rPr lang="ru-RU" sz="1600" dirty="0" err="1">
                <a:effectLst/>
                <a:latin typeface="Times New Roman" panose="02020603050405020304" pitchFamily="18" charset="0"/>
                <a:ea typeface="Times New Roman" panose="02020603050405020304" pitchFamily="18" charset="0"/>
              </a:rPr>
              <a:t>structura</a:t>
            </a:r>
            <a:r>
              <a:rPr lang="ru-RU" sz="1600" dirty="0">
                <a:effectLst/>
                <a:latin typeface="Times New Roman" panose="02020603050405020304" pitchFamily="18" charset="0"/>
                <a:ea typeface="Times New Roman" panose="02020603050405020304" pitchFamily="18" charset="0"/>
              </a:rPr>
              <a:t> </a:t>
            </a:r>
            <a:r>
              <a:rPr lang="ru-RU" sz="1600" dirty="0" err="1">
                <a:effectLst/>
                <a:latin typeface="Times New Roman" panose="02020603050405020304" pitchFamily="18" charset="0"/>
                <a:ea typeface="Times New Roman" panose="02020603050405020304" pitchFamily="18" charset="0"/>
              </a:rPr>
              <a:t>claselor</a:t>
            </a:r>
            <a:r>
              <a:rPr lang="ru-RU" sz="1600" dirty="0">
                <a:effectLst/>
                <a:latin typeface="Times New Roman" panose="02020603050405020304" pitchFamily="18" charset="0"/>
                <a:ea typeface="Times New Roman" panose="02020603050405020304" pitchFamily="18" charset="0"/>
              </a:rPr>
              <a:t> </a:t>
            </a:r>
            <a:r>
              <a:rPr lang="ru-RU" sz="1600" dirty="0" err="1">
                <a:effectLst/>
                <a:latin typeface="Times New Roman" panose="02020603050405020304" pitchFamily="18" charset="0"/>
                <a:ea typeface="Times New Roman" panose="02020603050405020304" pitchFamily="18" charset="0"/>
              </a:rPr>
              <a:t>în</a:t>
            </a:r>
            <a:r>
              <a:rPr lang="ru-RU" sz="1600" dirty="0">
                <a:effectLst/>
                <a:latin typeface="Times New Roman" panose="02020603050405020304" pitchFamily="18" charset="0"/>
                <a:ea typeface="Times New Roman" panose="02020603050405020304" pitchFamily="18" charset="0"/>
              </a:rPr>
              <a:t> </a:t>
            </a:r>
            <a:r>
              <a:rPr lang="ru-RU" sz="1600" dirty="0" err="1">
                <a:effectLst/>
                <a:latin typeface="Times New Roman" panose="02020603050405020304" pitchFamily="18" charset="0"/>
                <a:ea typeface="Times New Roman" panose="02020603050405020304" pitchFamily="18" charset="0"/>
              </a:rPr>
              <a:t>timpul</a:t>
            </a:r>
            <a:r>
              <a:rPr lang="ru-RU" sz="1600" dirty="0">
                <a:effectLst/>
                <a:latin typeface="Times New Roman" panose="02020603050405020304" pitchFamily="18" charset="0"/>
                <a:ea typeface="Times New Roman" panose="02020603050405020304" pitchFamily="18" charset="0"/>
              </a:rPr>
              <a:t> </a:t>
            </a:r>
            <a:r>
              <a:rPr lang="ru-RU" sz="1600" dirty="0" err="1">
                <a:effectLst/>
                <a:latin typeface="Times New Roman" panose="02020603050405020304" pitchFamily="18" charset="0"/>
                <a:ea typeface="Times New Roman" panose="02020603050405020304" pitchFamily="18" charset="0"/>
              </a:rPr>
              <a:t>execuției</a:t>
            </a:r>
            <a:r>
              <a:rPr lang="ru-RU" sz="1600" dirty="0">
                <a:effectLst/>
                <a:latin typeface="Times New Roman" panose="02020603050405020304" pitchFamily="18" charset="0"/>
                <a:ea typeface="Times New Roman" panose="02020603050405020304" pitchFamily="18" charset="0"/>
              </a:rPr>
              <a:t>. </a:t>
            </a:r>
            <a:r>
              <a:rPr lang="ru-RU" sz="1600" dirty="0" err="1">
                <a:effectLst/>
                <a:latin typeface="Times New Roman" panose="02020603050405020304" pitchFamily="18" charset="0"/>
                <a:ea typeface="Times New Roman" panose="02020603050405020304" pitchFamily="18" charset="0"/>
              </a:rPr>
              <a:t>Exemplu</a:t>
            </a:r>
            <a:r>
              <a:rPr lang="ru-RU" sz="1600" dirty="0">
                <a:effectLst/>
                <a:latin typeface="Times New Roman" panose="02020603050405020304" pitchFamily="18" charset="0"/>
                <a:ea typeface="Times New Roman" panose="02020603050405020304" pitchFamily="18" charset="0"/>
              </a:rPr>
              <a:t>:</a:t>
            </a:r>
          </a:p>
          <a:p>
            <a:r>
              <a:rPr lang="ro-RO" sz="1400" dirty="0"/>
              <a:t>// Obținem obiectul </a:t>
            </a:r>
            <a:r>
              <a:rPr lang="ro-RO" sz="1400" dirty="0" err="1"/>
              <a:t>Class</a:t>
            </a:r>
            <a:r>
              <a:rPr lang="ro-RO" sz="1400" dirty="0"/>
              <a:t> corespunzător clasei </a:t>
            </a:r>
            <a:r>
              <a:rPr lang="ro-RO" sz="1400" dirty="0" err="1"/>
              <a:t>CustomerRecord</a:t>
            </a:r>
            <a:r>
              <a:rPr lang="ro-RO" sz="1400" dirty="0"/>
              <a:t>.</a:t>
            </a:r>
          </a:p>
          <a:p>
            <a:r>
              <a:rPr lang="ro-RO" sz="1400" dirty="0"/>
              <a:t>// Acest obiect ne permite să accesăm </a:t>
            </a:r>
            <a:r>
              <a:rPr lang="ro-RO" sz="1400" dirty="0" err="1"/>
              <a:t>metadatele</a:t>
            </a:r>
            <a:r>
              <a:rPr lang="ro-RO" sz="1400" dirty="0"/>
              <a:t> clasei la </a:t>
            </a:r>
            <a:r>
              <a:rPr lang="ro-RO" sz="1400" dirty="0" err="1"/>
              <a:t>runtime</a:t>
            </a:r>
            <a:r>
              <a:rPr lang="ro-RO" sz="1400" dirty="0"/>
              <a:t> (prin </a:t>
            </a:r>
            <a:r>
              <a:rPr lang="ro-RO" sz="1400" dirty="0" err="1"/>
              <a:t>Reflection</a:t>
            </a:r>
            <a:r>
              <a:rPr lang="ro-RO" sz="1400" dirty="0"/>
              <a:t>).</a:t>
            </a:r>
          </a:p>
          <a:p>
            <a:r>
              <a:rPr lang="ro-RO" sz="1400" b="1" dirty="0" err="1"/>
              <a:t>Class</a:t>
            </a:r>
            <a:r>
              <a:rPr lang="ro-RO" sz="1400" b="1" dirty="0"/>
              <a:t>&lt;?&gt; </a:t>
            </a:r>
            <a:r>
              <a:rPr lang="ro-RO" sz="1400" b="1" dirty="0" err="1"/>
              <a:t>clazz</a:t>
            </a:r>
            <a:r>
              <a:rPr lang="ro-RO" sz="1400" b="1" dirty="0"/>
              <a:t> = </a:t>
            </a:r>
            <a:r>
              <a:rPr lang="ro-RO" sz="1400" b="1" dirty="0" err="1"/>
              <a:t>CustomerRecord.class</a:t>
            </a:r>
            <a:r>
              <a:rPr lang="ro-RO" sz="1400" b="1" dirty="0"/>
              <a:t>;</a:t>
            </a:r>
          </a:p>
          <a:p>
            <a:r>
              <a:rPr lang="ro-RO" sz="1400" dirty="0"/>
              <a:t>// Iterăm prin toate câmpurile declarate în clasa </a:t>
            </a:r>
            <a:r>
              <a:rPr lang="ro-RO" sz="1400" dirty="0" err="1"/>
              <a:t>CustomerRecord</a:t>
            </a:r>
            <a:r>
              <a:rPr lang="ro-RO" sz="1400" dirty="0"/>
              <a:t>.</a:t>
            </a:r>
          </a:p>
          <a:p>
            <a:r>
              <a:rPr lang="ro-RO" sz="1400" b="1" dirty="0"/>
              <a:t>for (</a:t>
            </a:r>
            <a:r>
              <a:rPr lang="ro-RO" sz="1400" b="1" dirty="0" err="1"/>
              <a:t>Field</a:t>
            </a:r>
            <a:r>
              <a:rPr lang="ro-RO" sz="1400" b="1" dirty="0"/>
              <a:t> f : </a:t>
            </a:r>
            <a:r>
              <a:rPr lang="ro-RO" sz="1400" b="1" dirty="0" err="1"/>
              <a:t>clazz.getDeclaredFields</a:t>
            </a:r>
            <a:r>
              <a:rPr lang="ro-RO" sz="1400" b="1" dirty="0"/>
              <a:t>()) {</a:t>
            </a:r>
          </a:p>
          <a:p>
            <a:r>
              <a:rPr lang="ro-RO" sz="1400" dirty="0"/>
              <a:t>    // Verificăm dacă acest câmp are adnotarea @Feature aplicată.</a:t>
            </a:r>
          </a:p>
          <a:p>
            <a:r>
              <a:rPr lang="ro-RO" sz="1400" dirty="0"/>
              <a:t>    // </a:t>
            </a:r>
            <a:r>
              <a:rPr lang="ro-RO" sz="1400" dirty="0" err="1"/>
              <a:t>isAnnotationPresent</a:t>
            </a:r>
            <a:r>
              <a:rPr lang="ro-RO" sz="1400" dirty="0"/>
              <a:t>() returnează </a:t>
            </a:r>
            <a:r>
              <a:rPr lang="ro-RO" sz="1400" dirty="0" err="1"/>
              <a:t>true</a:t>
            </a:r>
            <a:r>
              <a:rPr lang="ro-RO" sz="1400" dirty="0"/>
              <a:t> dacă adnotarea există pe câmpul respectiv.</a:t>
            </a:r>
          </a:p>
          <a:p>
            <a:r>
              <a:rPr lang="ro-RO" sz="1400" b="1" dirty="0"/>
              <a:t>    </a:t>
            </a:r>
            <a:r>
              <a:rPr lang="ro-RO" sz="1400" b="1" dirty="0" err="1"/>
              <a:t>if</a:t>
            </a:r>
            <a:r>
              <a:rPr lang="ro-RO" sz="1400" b="1" dirty="0"/>
              <a:t> (</a:t>
            </a:r>
            <a:r>
              <a:rPr lang="ro-RO" sz="1400" b="1" dirty="0" err="1"/>
              <a:t>f.isAnnotationPresent</a:t>
            </a:r>
            <a:r>
              <a:rPr lang="ro-RO" sz="1400" b="1" dirty="0"/>
              <a:t>(</a:t>
            </a:r>
            <a:r>
              <a:rPr lang="ro-RO" sz="1400" b="1" dirty="0" err="1"/>
              <a:t>Feature.class</a:t>
            </a:r>
            <a:r>
              <a:rPr lang="ro-RO" sz="1400" b="1" dirty="0"/>
              <a:t>)) {</a:t>
            </a:r>
          </a:p>
          <a:p>
            <a:r>
              <a:rPr lang="ro-RO" sz="1400" dirty="0"/>
              <a:t>        // Extragem instanța adnotării @Feature atașată câmpului.</a:t>
            </a:r>
          </a:p>
          <a:p>
            <a:r>
              <a:rPr lang="ro-RO" sz="1400" dirty="0"/>
              <a:t>        // Putem citi valorile parametrilor adnotării (ex: </a:t>
            </a:r>
            <a:r>
              <a:rPr lang="ro-RO" sz="1400" dirty="0" err="1"/>
              <a:t>name</a:t>
            </a:r>
            <a:r>
              <a:rPr lang="ro-RO" sz="1400" dirty="0"/>
              <a:t>, </a:t>
            </a:r>
            <a:r>
              <a:rPr lang="ro-RO" sz="1400" dirty="0" err="1"/>
              <a:t>type</a:t>
            </a:r>
            <a:r>
              <a:rPr lang="ro-RO" sz="1400" dirty="0"/>
              <a:t> etc.).</a:t>
            </a:r>
          </a:p>
          <a:p>
            <a:r>
              <a:rPr lang="ro-RO" sz="1400" dirty="0"/>
              <a:t>        </a:t>
            </a:r>
            <a:r>
              <a:rPr lang="ro-RO" sz="1400" b="1" dirty="0" err="1"/>
              <a:t>Feature</a:t>
            </a:r>
            <a:r>
              <a:rPr lang="ro-RO" sz="1400" b="1" dirty="0"/>
              <a:t> </a:t>
            </a:r>
            <a:r>
              <a:rPr lang="ro-RO" sz="1400" b="1" dirty="0" err="1"/>
              <a:t>feat</a:t>
            </a:r>
            <a:r>
              <a:rPr lang="ro-RO" sz="1400" b="1" dirty="0"/>
              <a:t> = </a:t>
            </a:r>
            <a:r>
              <a:rPr lang="ro-RO" sz="1400" b="1" dirty="0" err="1"/>
              <a:t>f.getAnnotation</a:t>
            </a:r>
            <a:r>
              <a:rPr lang="ro-RO" sz="1400" b="1" dirty="0"/>
              <a:t>(</a:t>
            </a:r>
            <a:r>
              <a:rPr lang="ro-RO" sz="1400" b="1" dirty="0" err="1"/>
              <a:t>Feature.class</a:t>
            </a:r>
            <a:r>
              <a:rPr lang="ro-RO" sz="1400" b="1" dirty="0"/>
              <a:t>);</a:t>
            </a:r>
          </a:p>
          <a:p>
            <a:r>
              <a:rPr lang="ro-RO" sz="1400" dirty="0"/>
              <a:t>        // Afișăm numele și tipul </a:t>
            </a:r>
            <a:r>
              <a:rPr lang="ro-RO" sz="1400" dirty="0" err="1"/>
              <a:t>feature</a:t>
            </a:r>
            <a:r>
              <a:rPr lang="ro-RO" sz="1400" dirty="0"/>
              <a:t>-ului, extrase din adnotare.</a:t>
            </a:r>
          </a:p>
          <a:p>
            <a:r>
              <a:rPr lang="ro-RO" sz="1400" dirty="0"/>
              <a:t>        // Practic, reconstruim schema de date definită prin adnotări.</a:t>
            </a:r>
          </a:p>
          <a:p>
            <a:r>
              <a:rPr lang="ro-RO" sz="1400" b="1" dirty="0"/>
              <a:t>        </a:t>
            </a:r>
            <a:r>
              <a:rPr lang="ro-RO" sz="1400" b="1" dirty="0" err="1"/>
              <a:t>System.out.println</a:t>
            </a:r>
            <a:r>
              <a:rPr lang="ro-RO" sz="1400" b="1" dirty="0"/>
              <a:t>(feat.name() + " -&gt; " + </a:t>
            </a:r>
            <a:r>
              <a:rPr lang="ro-RO" sz="1400" b="1" dirty="0" err="1"/>
              <a:t>feat.type</a:t>
            </a:r>
            <a:r>
              <a:rPr lang="ro-RO" sz="1400" b="1" dirty="0"/>
              <a:t>()); </a:t>
            </a:r>
            <a:r>
              <a:rPr lang="ro-RO" sz="1400" dirty="0"/>
              <a:t>}}</a:t>
            </a:r>
            <a:endParaRPr lang="ru-RU" sz="1400" dirty="0"/>
          </a:p>
        </p:txBody>
      </p:sp>
    </p:spTree>
    <p:extLst>
      <p:ext uri="{BB962C8B-B14F-4D97-AF65-F5344CB8AC3E}">
        <p14:creationId xmlns:p14="http://schemas.microsoft.com/office/powerpoint/2010/main" val="12285817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79E527C-4EA4-4312-9C27-0E46E8F3254F}"/>
              </a:ext>
            </a:extLst>
          </p:cNvPr>
          <p:cNvSpPr>
            <a:spLocks noGrp="1"/>
          </p:cNvSpPr>
          <p:nvPr>
            <p:ph type="title"/>
          </p:nvPr>
        </p:nvSpPr>
        <p:spPr>
          <a:xfrm>
            <a:off x="1945201" y="177421"/>
            <a:ext cx="6589199" cy="769357"/>
          </a:xfrm>
        </p:spPr>
        <p:txBody>
          <a:bodyPr/>
          <a:lstStyle/>
          <a:p>
            <a:r>
              <a:rPr lang="ro-RO" dirty="0"/>
              <a:t>Rezumat conceptual:</a:t>
            </a:r>
            <a:endParaRPr lang="ru-RU" dirty="0"/>
          </a:p>
        </p:txBody>
      </p:sp>
      <p:sp>
        <p:nvSpPr>
          <p:cNvPr id="3" name="Объект 2">
            <a:extLst>
              <a:ext uri="{FF2B5EF4-FFF2-40B4-BE49-F238E27FC236}">
                <a16:creationId xmlns:a16="http://schemas.microsoft.com/office/drawing/2014/main" id="{24442440-8D8F-4206-B2A4-341ACF5AC2E3}"/>
              </a:ext>
            </a:extLst>
          </p:cNvPr>
          <p:cNvSpPr>
            <a:spLocks noGrp="1"/>
          </p:cNvSpPr>
          <p:nvPr>
            <p:ph idx="1"/>
          </p:nvPr>
        </p:nvSpPr>
        <p:spPr>
          <a:xfrm>
            <a:off x="1942415" y="1555845"/>
            <a:ext cx="6591985" cy="4355377"/>
          </a:xfrm>
        </p:spPr>
        <p:txBody>
          <a:bodyPr/>
          <a:lstStyle/>
          <a:p>
            <a:r>
              <a:rPr lang="ro-RO" dirty="0"/>
              <a:t>Acest cod folosește </a:t>
            </a:r>
            <a:r>
              <a:rPr lang="ro-RO" b="1" dirty="0" err="1"/>
              <a:t>Reflection</a:t>
            </a:r>
            <a:r>
              <a:rPr lang="ro-RO" b="1" dirty="0"/>
              <a:t> API </a:t>
            </a:r>
            <a:r>
              <a:rPr lang="ro-RO" dirty="0"/>
              <a:t>pentru a inspecta la </a:t>
            </a:r>
            <a:r>
              <a:rPr lang="ro-RO" dirty="0" err="1"/>
              <a:t>runtime</a:t>
            </a:r>
            <a:r>
              <a:rPr lang="ro-RO" dirty="0"/>
              <a:t> </a:t>
            </a:r>
            <a:r>
              <a:rPr lang="ro-RO" dirty="0" err="1"/>
              <a:t>metadatele</a:t>
            </a:r>
            <a:r>
              <a:rPr lang="ro-RO" dirty="0"/>
              <a:t> definite prin adnotări. </a:t>
            </a:r>
          </a:p>
          <a:p>
            <a:r>
              <a:rPr lang="ro-RO" dirty="0"/>
              <a:t>El citește adnotările </a:t>
            </a:r>
            <a:r>
              <a:rPr lang="ro-RO" b="1" dirty="0"/>
              <a:t>@Feature </a:t>
            </a:r>
            <a:r>
              <a:rPr lang="ro-RO" dirty="0"/>
              <a:t>aplicate câmpurilor clasei </a:t>
            </a:r>
            <a:r>
              <a:rPr lang="ro-RO" b="1" dirty="0" err="1"/>
              <a:t>CustomerRecord</a:t>
            </a:r>
            <a:r>
              <a:rPr lang="ro-RO" dirty="0"/>
              <a:t> și afișează informații despre fiecare </a:t>
            </a:r>
            <a:r>
              <a:rPr lang="ro-RO" dirty="0" err="1"/>
              <a:t>feature</a:t>
            </a:r>
            <a:r>
              <a:rPr lang="ro-RO" dirty="0"/>
              <a:t>.</a:t>
            </a:r>
          </a:p>
          <a:p>
            <a:r>
              <a:rPr lang="ro-RO" dirty="0"/>
              <a:t>Este o parte tipică dintr-un sistem de </a:t>
            </a:r>
            <a:r>
              <a:rPr lang="ro-RO" dirty="0" err="1"/>
              <a:t>metaprogramare</a:t>
            </a:r>
            <a:r>
              <a:rPr lang="ro-RO" dirty="0"/>
              <a:t> </a:t>
            </a:r>
            <a:r>
              <a:rPr lang="ro-RO" dirty="0" err="1"/>
              <a:t>runtime</a:t>
            </a:r>
            <a:r>
              <a:rPr lang="ro-RO" dirty="0"/>
              <a:t>, care poate genera automat un „ descriptor schema” pentru modelul ML.</a:t>
            </a:r>
            <a:endParaRPr lang="ru-RU" dirty="0"/>
          </a:p>
        </p:txBody>
      </p:sp>
    </p:spTree>
    <p:extLst>
      <p:ext uri="{BB962C8B-B14F-4D97-AF65-F5344CB8AC3E}">
        <p14:creationId xmlns:p14="http://schemas.microsoft.com/office/powerpoint/2010/main" val="13053876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D0DCF12-B6DC-40D6-8204-48D8C5DBAC4A}"/>
              </a:ext>
            </a:extLst>
          </p:cNvPr>
          <p:cNvSpPr>
            <a:spLocks noGrp="1"/>
          </p:cNvSpPr>
          <p:nvPr>
            <p:ph type="title"/>
          </p:nvPr>
        </p:nvSpPr>
        <p:spPr>
          <a:xfrm>
            <a:off x="1945201" y="624110"/>
            <a:ext cx="6589199" cy="376726"/>
          </a:xfrm>
        </p:spPr>
        <p:txBody>
          <a:bodyPr>
            <a:noAutofit/>
          </a:bodyPr>
          <a:lstStyle/>
          <a:p>
            <a:r>
              <a:rPr lang="ru-RU" sz="2000" dirty="0" err="1">
                <a:effectLst/>
                <a:latin typeface="Times New Roman" panose="02020603050405020304" pitchFamily="18" charset="0"/>
                <a:ea typeface="Times New Roman" panose="02020603050405020304" pitchFamily="18" charset="0"/>
              </a:rPr>
              <a:t>Exemplu</a:t>
            </a:r>
            <a:r>
              <a:rPr lang="ro-RO" sz="2000" dirty="0">
                <a:effectLst/>
                <a:latin typeface="Times New Roman" panose="02020603050405020304" pitchFamily="18" charset="0"/>
                <a:ea typeface="Times New Roman" panose="02020603050405020304" pitchFamily="18" charset="0"/>
              </a:rPr>
              <a:t> de realizare a reflecției la nivel de metode a clasei.</a:t>
            </a:r>
            <a:endParaRPr lang="ru-RU" sz="2000" dirty="0"/>
          </a:p>
        </p:txBody>
      </p:sp>
      <p:sp>
        <p:nvSpPr>
          <p:cNvPr id="3" name="Объект 2">
            <a:extLst>
              <a:ext uri="{FF2B5EF4-FFF2-40B4-BE49-F238E27FC236}">
                <a16:creationId xmlns:a16="http://schemas.microsoft.com/office/drawing/2014/main" id="{4FDB6B11-52FE-418C-A05B-A8C1699E331D}"/>
              </a:ext>
            </a:extLst>
          </p:cNvPr>
          <p:cNvSpPr>
            <a:spLocks noGrp="1"/>
          </p:cNvSpPr>
          <p:nvPr>
            <p:ph idx="1"/>
          </p:nvPr>
        </p:nvSpPr>
        <p:spPr>
          <a:xfrm>
            <a:off x="1942415" y="1173707"/>
            <a:ext cx="6591985" cy="5513696"/>
          </a:xfrm>
        </p:spPr>
        <p:txBody>
          <a:bodyPr>
            <a:normAutofit fontScale="92500"/>
          </a:bodyPr>
          <a:lstStyle/>
          <a:p>
            <a:pPr>
              <a:lnSpc>
                <a:spcPct val="120000"/>
              </a:lnSpc>
              <a:spcBef>
                <a:spcPts val="0"/>
              </a:spcBef>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u-RU" sz="1800" dirty="0" err="1">
                <a:effectLst/>
                <a:latin typeface="Bahnschrift Light" panose="020B0502040204020203" pitchFamily="34" charset="0"/>
                <a:ea typeface="Times New Roman" panose="02020603050405020304" pitchFamily="18" charset="0"/>
                <a:cs typeface="Times New Roman" panose="02020603050405020304" pitchFamily="18" charset="0"/>
              </a:rPr>
              <a:t>import</a:t>
            </a: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 </a:t>
            </a:r>
            <a:r>
              <a:rPr lang="ru-RU" sz="1800" dirty="0" err="1">
                <a:effectLst/>
                <a:latin typeface="Bahnschrift Light" panose="020B0502040204020203" pitchFamily="34" charset="0"/>
                <a:ea typeface="Times New Roman" panose="02020603050405020304" pitchFamily="18" charset="0"/>
                <a:cs typeface="Times New Roman" panose="02020603050405020304" pitchFamily="18" charset="0"/>
              </a:rPr>
              <a:t>java.lang.reflect</a:t>
            </a: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a:t>
            </a:r>
            <a:endParaRPr lang="ru-RU" sz="1800" dirty="0">
              <a:effectLst/>
              <a:latin typeface="Bahnschrift Light" panose="020B0502040204020203" pitchFamily="34" charset="0"/>
              <a:ea typeface="Calibri" panose="020F0502020204030204" pitchFamily="34" charset="0"/>
              <a:cs typeface="Times New Roman" panose="02020603050405020304" pitchFamily="18" charset="0"/>
            </a:endParaRPr>
          </a:p>
          <a:p>
            <a:pPr>
              <a:lnSpc>
                <a:spcPct val="120000"/>
              </a:lnSpc>
              <a:spcBef>
                <a:spcPts val="0"/>
              </a:spcBef>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u-RU" sz="1800" dirty="0" err="1">
                <a:effectLst/>
                <a:latin typeface="Bahnschrift Light" panose="020B0502040204020203" pitchFamily="34" charset="0"/>
                <a:ea typeface="Times New Roman" panose="02020603050405020304" pitchFamily="18" charset="0"/>
                <a:cs typeface="Times New Roman" panose="02020603050405020304" pitchFamily="18" charset="0"/>
              </a:rPr>
              <a:t>public</a:t>
            </a: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 </a:t>
            </a:r>
            <a:r>
              <a:rPr lang="ru-RU" sz="1800" dirty="0" err="1">
                <a:effectLst/>
                <a:latin typeface="Bahnschrift Light" panose="020B0502040204020203" pitchFamily="34" charset="0"/>
                <a:ea typeface="Times New Roman" panose="02020603050405020304" pitchFamily="18" charset="0"/>
                <a:cs typeface="Times New Roman" panose="02020603050405020304" pitchFamily="18" charset="0"/>
              </a:rPr>
              <a:t>class</a:t>
            </a: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 </a:t>
            </a:r>
            <a:r>
              <a:rPr lang="ru-RU" sz="1800" dirty="0" err="1">
                <a:effectLst/>
                <a:latin typeface="Bahnschrift Light" panose="020B0502040204020203" pitchFamily="34" charset="0"/>
                <a:ea typeface="Times New Roman" panose="02020603050405020304" pitchFamily="18" charset="0"/>
                <a:cs typeface="Times New Roman" panose="02020603050405020304" pitchFamily="18" charset="0"/>
              </a:rPr>
              <a:t>ReflectionExample</a:t>
            </a: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 {</a:t>
            </a:r>
            <a:endParaRPr lang="ru-RU" sz="1800" dirty="0">
              <a:effectLst/>
              <a:latin typeface="Bahnschrift Light" panose="020B0502040204020203" pitchFamily="34" charset="0"/>
              <a:ea typeface="Calibri" panose="020F0502020204030204" pitchFamily="34" charset="0"/>
              <a:cs typeface="Times New Roman" panose="02020603050405020304" pitchFamily="18" charset="0"/>
            </a:endParaRPr>
          </a:p>
          <a:p>
            <a:pPr>
              <a:lnSpc>
                <a:spcPct val="120000"/>
              </a:lnSpc>
              <a:spcBef>
                <a:spcPts val="0"/>
              </a:spcBef>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    </a:t>
            </a:r>
            <a:r>
              <a:rPr lang="ru-RU" sz="1800" dirty="0" err="1">
                <a:effectLst/>
                <a:latin typeface="Bahnschrift Light" panose="020B0502040204020203" pitchFamily="34" charset="0"/>
                <a:ea typeface="Times New Roman" panose="02020603050405020304" pitchFamily="18" charset="0"/>
                <a:cs typeface="Times New Roman" panose="02020603050405020304" pitchFamily="18" charset="0"/>
              </a:rPr>
              <a:t>public</a:t>
            </a: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 </a:t>
            </a:r>
            <a:r>
              <a:rPr lang="ru-RU" sz="1800" dirty="0" err="1">
                <a:effectLst/>
                <a:latin typeface="Bahnschrift Light" panose="020B0502040204020203" pitchFamily="34" charset="0"/>
                <a:ea typeface="Times New Roman" panose="02020603050405020304" pitchFamily="18" charset="0"/>
                <a:cs typeface="Times New Roman" panose="02020603050405020304" pitchFamily="18" charset="0"/>
              </a:rPr>
              <a:t>static</a:t>
            </a: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 </a:t>
            </a:r>
            <a:r>
              <a:rPr lang="ru-RU" sz="1800" dirty="0" err="1">
                <a:effectLst/>
                <a:latin typeface="Bahnschrift Light" panose="020B0502040204020203" pitchFamily="34" charset="0"/>
                <a:ea typeface="Times New Roman" panose="02020603050405020304" pitchFamily="18" charset="0"/>
                <a:cs typeface="Times New Roman" panose="02020603050405020304" pitchFamily="18" charset="0"/>
              </a:rPr>
              <a:t>void</a:t>
            </a: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 </a:t>
            </a:r>
            <a:r>
              <a:rPr lang="ru-RU" sz="1800" dirty="0" err="1">
                <a:effectLst/>
                <a:latin typeface="Bahnschrift Light" panose="020B0502040204020203" pitchFamily="34" charset="0"/>
                <a:ea typeface="Times New Roman" panose="02020603050405020304" pitchFamily="18" charset="0"/>
                <a:cs typeface="Times New Roman" panose="02020603050405020304" pitchFamily="18" charset="0"/>
              </a:rPr>
              <a:t>main</a:t>
            </a: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a:t>
            </a:r>
            <a:r>
              <a:rPr lang="ru-RU" sz="1800" dirty="0" err="1">
                <a:effectLst/>
                <a:latin typeface="Bahnschrift Light" panose="020B0502040204020203" pitchFamily="34" charset="0"/>
                <a:ea typeface="Times New Roman" panose="02020603050405020304" pitchFamily="18" charset="0"/>
                <a:cs typeface="Times New Roman" panose="02020603050405020304" pitchFamily="18" charset="0"/>
              </a:rPr>
              <a:t>String</a:t>
            </a: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 </a:t>
            </a:r>
            <a:r>
              <a:rPr lang="ru-RU" sz="1800" dirty="0" err="1">
                <a:effectLst/>
                <a:latin typeface="Bahnschrift Light" panose="020B0502040204020203" pitchFamily="34" charset="0"/>
                <a:ea typeface="Times New Roman" panose="02020603050405020304" pitchFamily="18" charset="0"/>
                <a:cs typeface="Times New Roman" panose="02020603050405020304" pitchFamily="18" charset="0"/>
              </a:rPr>
              <a:t>args</a:t>
            </a: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 </a:t>
            </a:r>
            <a:r>
              <a:rPr lang="ru-RU" sz="1800" dirty="0" err="1">
                <a:effectLst/>
                <a:latin typeface="Bahnschrift Light" panose="020B0502040204020203" pitchFamily="34" charset="0"/>
                <a:ea typeface="Times New Roman" panose="02020603050405020304" pitchFamily="18" charset="0"/>
                <a:cs typeface="Times New Roman" panose="02020603050405020304" pitchFamily="18" charset="0"/>
              </a:rPr>
              <a:t>throws</a:t>
            </a: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 </a:t>
            </a:r>
            <a:r>
              <a:rPr lang="ru-RU" sz="1800" dirty="0" err="1">
                <a:effectLst/>
                <a:latin typeface="Bahnschrift Light" panose="020B0502040204020203" pitchFamily="34" charset="0"/>
                <a:ea typeface="Times New Roman" panose="02020603050405020304" pitchFamily="18" charset="0"/>
                <a:cs typeface="Times New Roman" panose="02020603050405020304" pitchFamily="18" charset="0"/>
              </a:rPr>
              <a:t>Exception</a:t>
            </a: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 {</a:t>
            </a:r>
            <a:endParaRPr lang="ru-RU" sz="1800" dirty="0">
              <a:effectLst/>
              <a:latin typeface="Bahnschrift Light" panose="020B0502040204020203" pitchFamily="34" charset="0"/>
              <a:ea typeface="Calibri" panose="020F0502020204030204" pitchFamily="34" charset="0"/>
              <a:cs typeface="Times New Roman" panose="02020603050405020304" pitchFamily="18" charset="0"/>
            </a:endParaRPr>
          </a:p>
          <a:p>
            <a:pPr>
              <a:lnSpc>
                <a:spcPct val="120000"/>
              </a:lnSpc>
              <a:spcBef>
                <a:spcPts val="0"/>
              </a:spcBef>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        Class&lt;?&gt; </a:t>
            </a:r>
            <a:r>
              <a:rPr lang="ru-RU" sz="1800" dirty="0" err="1">
                <a:effectLst/>
                <a:latin typeface="Bahnschrift Light" panose="020B0502040204020203" pitchFamily="34" charset="0"/>
                <a:ea typeface="Times New Roman" panose="02020603050405020304" pitchFamily="18" charset="0"/>
                <a:cs typeface="Times New Roman" panose="02020603050405020304" pitchFamily="18" charset="0"/>
              </a:rPr>
              <a:t>clazz</a:t>
            </a: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 = </a:t>
            </a:r>
            <a:r>
              <a:rPr lang="ru-RU" sz="1800" dirty="0" err="1">
                <a:effectLst/>
                <a:latin typeface="Bahnschrift Light" panose="020B0502040204020203" pitchFamily="34" charset="0"/>
                <a:ea typeface="Times New Roman" panose="02020603050405020304" pitchFamily="18" charset="0"/>
                <a:cs typeface="Times New Roman" panose="02020603050405020304" pitchFamily="18" charset="0"/>
              </a:rPr>
              <a:t>Class.forName</a:t>
            </a: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a:t>
            </a:r>
            <a:r>
              <a:rPr lang="ru-RU" sz="1800" dirty="0" err="1">
                <a:effectLst/>
                <a:latin typeface="Bahnschrift Light" panose="020B0502040204020203" pitchFamily="34" charset="0"/>
                <a:ea typeface="Times New Roman" panose="02020603050405020304" pitchFamily="18" charset="0"/>
                <a:cs typeface="Times New Roman" panose="02020603050405020304" pitchFamily="18" charset="0"/>
              </a:rPr>
              <a:t>java.util.ArrayList</a:t>
            </a: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a:t>
            </a:r>
            <a:endParaRPr lang="ru-RU" sz="1800" dirty="0">
              <a:effectLst/>
              <a:latin typeface="Bahnschrift Light" panose="020B0502040204020203" pitchFamily="34" charset="0"/>
              <a:ea typeface="Calibri" panose="020F0502020204030204" pitchFamily="34" charset="0"/>
              <a:cs typeface="Times New Roman" panose="02020603050405020304" pitchFamily="18" charset="0"/>
            </a:endParaRPr>
          </a:p>
          <a:p>
            <a:pPr>
              <a:lnSpc>
                <a:spcPct val="120000"/>
              </a:lnSpc>
              <a:spcBef>
                <a:spcPts val="0"/>
              </a:spcBef>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        // </a:t>
            </a:r>
            <a:r>
              <a:rPr lang="ru-RU" sz="1800" dirty="0" err="1">
                <a:effectLst/>
                <a:latin typeface="Bahnschrift Light" panose="020B0502040204020203" pitchFamily="34" charset="0"/>
                <a:ea typeface="Times New Roman" panose="02020603050405020304" pitchFamily="18" charset="0"/>
                <a:cs typeface="Times New Roman" panose="02020603050405020304" pitchFamily="18" charset="0"/>
              </a:rPr>
              <a:t>Nume</a:t>
            </a: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 </a:t>
            </a:r>
            <a:r>
              <a:rPr lang="ru-RU" sz="1800" dirty="0" err="1">
                <a:effectLst/>
                <a:latin typeface="Bahnschrift Light" panose="020B0502040204020203" pitchFamily="34" charset="0"/>
                <a:ea typeface="Times New Roman" panose="02020603050405020304" pitchFamily="18" charset="0"/>
                <a:cs typeface="Times New Roman" panose="02020603050405020304" pitchFamily="18" charset="0"/>
              </a:rPr>
              <a:t>complet</a:t>
            </a: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 </a:t>
            </a:r>
            <a:r>
              <a:rPr lang="ru-RU" sz="1800" dirty="0" err="1">
                <a:effectLst/>
                <a:latin typeface="Bahnschrift Light" panose="020B0502040204020203" pitchFamily="34" charset="0"/>
                <a:ea typeface="Times New Roman" panose="02020603050405020304" pitchFamily="18" charset="0"/>
                <a:cs typeface="Times New Roman" panose="02020603050405020304" pitchFamily="18" charset="0"/>
              </a:rPr>
              <a:t>al</a:t>
            </a: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 </a:t>
            </a:r>
            <a:r>
              <a:rPr lang="ru-RU" sz="1800" dirty="0" err="1">
                <a:effectLst/>
                <a:latin typeface="Bahnschrift Light" panose="020B0502040204020203" pitchFamily="34" charset="0"/>
                <a:ea typeface="Times New Roman" panose="02020603050405020304" pitchFamily="18" charset="0"/>
                <a:cs typeface="Times New Roman" panose="02020603050405020304" pitchFamily="18" charset="0"/>
              </a:rPr>
              <a:t>clasei</a:t>
            </a:r>
            <a:endParaRPr lang="ru-RU" sz="1800" dirty="0">
              <a:effectLst/>
              <a:latin typeface="Bahnschrift Light" panose="020B0502040204020203" pitchFamily="34" charset="0"/>
              <a:ea typeface="Calibri" panose="020F0502020204030204" pitchFamily="34" charset="0"/>
              <a:cs typeface="Times New Roman" panose="02020603050405020304" pitchFamily="18" charset="0"/>
            </a:endParaRPr>
          </a:p>
          <a:p>
            <a:pPr>
              <a:lnSpc>
                <a:spcPct val="120000"/>
              </a:lnSpc>
              <a:spcBef>
                <a:spcPts val="0"/>
              </a:spcBef>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        </a:t>
            </a:r>
            <a:r>
              <a:rPr lang="ru-RU" sz="1800" dirty="0" err="1">
                <a:effectLst/>
                <a:latin typeface="Bahnschrift Light" panose="020B0502040204020203" pitchFamily="34" charset="0"/>
                <a:ea typeface="Times New Roman" panose="02020603050405020304" pitchFamily="18" charset="0"/>
                <a:cs typeface="Times New Roman" panose="02020603050405020304" pitchFamily="18" charset="0"/>
              </a:rPr>
              <a:t>System.out.println</a:t>
            </a: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a:t>
            </a:r>
            <a:r>
              <a:rPr lang="ru-RU" sz="1800" dirty="0" err="1">
                <a:effectLst/>
                <a:latin typeface="Bahnschrift Light" panose="020B0502040204020203" pitchFamily="34" charset="0"/>
                <a:ea typeface="Times New Roman" panose="02020603050405020304" pitchFamily="18" charset="0"/>
                <a:cs typeface="Times New Roman" panose="02020603050405020304" pitchFamily="18" charset="0"/>
              </a:rPr>
              <a:t>Clasa</a:t>
            </a: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 " + </a:t>
            </a:r>
            <a:r>
              <a:rPr lang="ru-RU" sz="1800" dirty="0" err="1">
                <a:effectLst/>
                <a:latin typeface="Bahnschrift Light" panose="020B0502040204020203" pitchFamily="34" charset="0"/>
                <a:ea typeface="Times New Roman" panose="02020603050405020304" pitchFamily="18" charset="0"/>
                <a:cs typeface="Times New Roman" panose="02020603050405020304" pitchFamily="18" charset="0"/>
              </a:rPr>
              <a:t>clazz.getName</a:t>
            </a: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a:t>
            </a:r>
            <a:endParaRPr lang="ru-RU" sz="1800" dirty="0">
              <a:effectLst/>
              <a:latin typeface="Bahnschrift Light" panose="020B0502040204020203" pitchFamily="34" charset="0"/>
              <a:ea typeface="Calibri" panose="020F0502020204030204" pitchFamily="34" charset="0"/>
              <a:cs typeface="Times New Roman" panose="02020603050405020304" pitchFamily="18" charset="0"/>
            </a:endParaRPr>
          </a:p>
          <a:p>
            <a:pPr>
              <a:lnSpc>
                <a:spcPct val="120000"/>
              </a:lnSpc>
              <a:spcBef>
                <a:spcPts val="0"/>
              </a:spcBef>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        // </a:t>
            </a:r>
            <a:r>
              <a:rPr lang="ru-RU" sz="1800" dirty="0" err="1">
                <a:effectLst/>
                <a:latin typeface="Bahnschrift Light" panose="020B0502040204020203" pitchFamily="34" charset="0"/>
                <a:ea typeface="Times New Roman" panose="02020603050405020304" pitchFamily="18" charset="0"/>
                <a:cs typeface="Times New Roman" panose="02020603050405020304" pitchFamily="18" charset="0"/>
              </a:rPr>
              <a:t>Listează</a:t>
            </a: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 </a:t>
            </a:r>
            <a:r>
              <a:rPr lang="ru-RU" sz="1800" dirty="0" err="1">
                <a:effectLst/>
                <a:latin typeface="Bahnschrift Light" panose="020B0502040204020203" pitchFamily="34" charset="0"/>
                <a:ea typeface="Times New Roman" panose="02020603050405020304" pitchFamily="18" charset="0"/>
                <a:cs typeface="Times New Roman" panose="02020603050405020304" pitchFamily="18" charset="0"/>
              </a:rPr>
              <a:t>metodele</a:t>
            </a:r>
            <a:endParaRPr lang="ru-RU" sz="1800" dirty="0">
              <a:effectLst/>
              <a:latin typeface="Bahnschrift Light" panose="020B0502040204020203" pitchFamily="34" charset="0"/>
              <a:ea typeface="Calibri" panose="020F0502020204030204" pitchFamily="34" charset="0"/>
              <a:cs typeface="Times New Roman" panose="02020603050405020304" pitchFamily="18" charset="0"/>
            </a:endParaRPr>
          </a:p>
          <a:p>
            <a:pPr>
              <a:lnSpc>
                <a:spcPct val="120000"/>
              </a:lnSpc>
              <a:spcBef>
                <a:spcPts val="0"/>
              </a:spcBef>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        </a:t>
            </a:r>
            <a:r>
              <a:rPr lang="ru-RU" sz="1800" dirty="0" err="1">
                <a:effectLst/>
                <a:latin typeface="Bahnschrift Light" panose="020B0502040204020203" pitchFamily="34" charset="0"/>
                <a:ea typeface="Times New Roman" panose="02020603050405020304" pitchFamily="18" charset="0"/>
                <a:cs typeface="Times New Roman" panose="02020603050405020304" pitchFamily="18" charset="0"/>
              </a:rPr>
              <a:t>for</a:t>
            </a: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 (</a:t>
            </a:r>
            <a:r>
              <a:rPr lang="ru-RU" sz="1800" dirty="0" err="1">
                <a:effectLst/>
                <a:latin typeface="Bahnschrift Light" panose="020B0502040204020203" pitchFamily="34" charset="0"/>
                <a:ea typeface="Times New Roman" panose="02020603050405020304" pitchFamily="18" charset="0"/>
                <a:cs typeface="Times New Roman" panose="02020603050405020304" pitchFamily="18" charset="0"/>
              </a:rPr>
              <a:t>Method</a:t>
            </a: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 </a:t>
            </a:r>
            <a:r>
              <a:rPr lang="ru-RU" sz="1800" dirty="0" err="1">
                <a:effectLst/>
                <a:latin typeface="Bahnschrift Light" panose="020B0502040204020203" pitchFamily="34" charset="0"/>
                <a:ea typeface="Times New Roman" panose="02020603050405020304" pitchFamily="18" charset="0"/>
                <a:cs typeface="Times New Roman" panose="02020603050405020304" pitchFamily="18" charset="0"/>
              </a:rPr>
              <a:t>method</a:t>
            </a: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 : </a:t>
            </a:r>
            <a:r>
              <a:rPr lang="ru-RU" sz="1800" dirty="0" err="1">
                <a:effectLst/>
                <a:latin typeface="Bahnschrift Light" panose="020B0502040204020203" pitchFamily="34" charset="0"/>
                <a:ea typeface="Times New Roman" panose="02020603050405020304" pitchFamily="18" charset="0"/>
                <a:cs typeface="Times New Roman" panose="02020603050405020304" pitchFamily="18" charset="0"/>
              </a:rPr>
              <a:t>clazz.getDeclaredMethods</a:t>
            </a: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 {</a:t>
            </a:r>
            <a:endParaRPr lang="ru-RU" sz="1800" dirty="0">
              <a:effectLst/>
              <a:latin typeface="Bahnschrift Light" panose="020B0502040204020203" pitchFamily="34" charset="0"/>
              <a:ea typeface="Calibri" panose="020F0502020204030204" pitchFamily="34" charset="0"/>
              <a:cs typeface="Times New Roman" panose="02020603050405020304" pitchFamily="18" charset="0"/>
            </a:endParaRPr>
          </a:p>
          <a:p>
            <a:pPr>
              <a:lnSpc>
                <a:spcPct val="120000"/>
              </a:lnSpc>
              <a:spcBef>
                <a:spcPts val="0"/>
              </a:spcBef>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            </a:t>
            </a:r>
            <a:r>
              <a:rPr lang="ru-RU" sz="1800" dirty="0" err="1">
                <a:effectLst/>
                <a:latin typeface="Bahnschrift Light" panose="020B0502040204020203" pitchFamily="34" charset="0"/>
                <a:ea typeface="Times New Roman" panose="02020603050405020304" pitchFamily="18" charset="0"/>
                <a:cs typeface="Times New Roman" panose="02020603050405020304" pitchFamily="18" charset="0"/>
              </a:rPr>
              <a:t>System.out.println</a:t>
            </a: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a:t>
            </a:r>
            <a:r>
              <a:rPr lang="ru-RU" sz="1800" dirty="0" err="1">
                <a:effectLst/>
                <a:latin typeface="Bahnschrift Light" panose="020B0502040204020203" pitchFamily="34" charset="0"/>
                <a:ea typeface="Times New Roman" panose="02020603050405020304" pitchFamily="18" charset="0"/>
                <a:cs typeface="Times New Roman" panose="02020603050405020304" pitchFamily="18" charset="0"/>
              </a:rPr>
              <a:t>Metodă</a:t>
            </a: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 " + </a:t>
            </a:r>
            <a:r>
              <a:rPr lang="ru-RU" sz="1800" dirty="0" err="1">
                <a:effectLst/>
                <a:latin typeface="Bahnschrift Light" panose="020B0502040204020203" pitchFamily="34" charset="0"/>
                <a:ea typeface="Times New Roman" panose="02020603050405020304" pitchFamily="18" charset="0"/>
                <a:cs typeface="Times New Roman" panose="02020603050405020304" pitchFamily="18" charset="0"/>
              </a:rPr>
              <a:t>method.getName</a:t>
            </a: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a:t>
            </a:r>
            <a:endParaRPr lang="ru-RU" sz="1800" dirty="0">
              <a:effectLst/>
              <a:latin typeface="Bahnschrift Light" panose="020B0502040204020203" pitchFamily="34" charset="0"/>
              <a:ea typeface="Calibri" panose="020F0502020204030204" pitchFamily="34" charset="0"/>
              <a:cs typeface="Times New Roman" panose="02020603050405020304" pitchFamily="18" charset="0"/>
            </a:endParaRPr>
          </a:p>
          <a:p>
            <a:pPr>
              <a:lnSpc>
                <a:spcPct val="120000"/>
              </a:lnSpc>
              <a:spcBef>
                <a:spcPts val="0"/>
              </a:spcBef>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        }</a:t>
            </a:r>
            <a:endParaRPr lang="ru-RU" sz="1800" dirty="0">
              <a:effectLst/>
              <a:latin typeface="Bahnschrift Light" panose="020B0502040204020203" pitchFamily="34" charset="0"/>
              <a:ea typeface="Calibri" panose="020F0502020204030204" pitchFamily="34" charset="0"/>
              <a:cs typeface="Times New Roman" panose="02020603050405020304" pitchFamily="18" charset="0"/>
            </a:endParaRPr>
          </a:p>
          <a:p>
            <a:pPr>
              <a:lnSpc>
                <a:spcPct val="120000"/>
              </a:lnSpc>
              <a:spcBef>
                <a:spcPts val="0"/>
              </a:spcBef>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        // </a:t>
            </a:r>
            <a:r>
              <a:rPr lang="ru-RU" sz="1800" dirty="0" err="1">
                <a:effectLst/>
                <a:latin typeface="Bahnschrift Light" panose="020B0502040204020203" pitchFamily="34" charset="0"/>
                <a:ea typeface="Times New Roman" panose="02020603050405020304" pitchFamily="18" charset="0"/>
                <a:cs typeface="Times New Roman" panose="02020603050405020304" pitchFamily="18" charset="0"/>
              </a:rPr>
              <a:t>Instanțiere</a:t>
            </a: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 </a:t>
            </a:r>
            <a:r>
              <a:rPr lang="ru-RU" sz="1800" dirty="0" err="1">
                <a:effectLst/>
                <a:latin typeface="Bahnschrift Light" panose="020B0502040204020203" pitchFamily="34" charset="0"/>
                <a:ea typeface="Times New Roman" panose="02020603050405020304" pitchFamily="18" charset="0"/>
                <a:cs typeface="Times New Roman" panose="02020603050405020304" pitchFamily="18" charset="0"/>
              </a:rPr>
              <a:t>prin</a:t>
            </a: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 </a:t>
            </a:r>
            <a:r>
              <a:rPr lang="ru-RU" sz="1800" dirty="0" err="1">
                <a:effectLst/>
                <a:latin typeface="Bahnschrift Light" panose="020B0502040204020203" pitchFamily="34" charset="0"/>
                <a:ea typeface="Times New Roman" panose="02020603050405020304" pitchFamily="18" charset="0"/>
                <a:cs typeface="Times New Roman" panose="02020603050405020304" pitchFamily="18" charset="0"/>
              </a:rPr>
              <a:t>reflecție</a:t>
            </a:r>
            <a:endParaRPr lang="ru-RU" sz="1800" dirty="0">
              <a:effectLst/>
              <a:latin typeface="Bahnschrift Light" panose="020B0502040204020203" pitchFamily="34" charset="0"/>
              <a:ea typeface="Calibri" panose="020F0502020204030204" pitchFamily="34" charset="0"/>
              <a:cs typeface="Times New Roman" panose="02020603050405020304" pitchFamily="18" charset="0"/>
            </a:endParaRPr>
          </a:p>
          <a:p>
            <a:pPr>
              <a:lnSpc>
                <a:spcPct val="120000"/>
              </a:lnSpc>
              <a:spcBef>
                <a:spcPts val="0"/>
              </a:spcBef>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        Object </a:t>
            </a:r>
            <a:r>
              <a:rPr lang="ru-RU" sz="1800" dirty="0" err="1">
                <a:effectLst/>
                <a:latin typeface="Bahnschrift Light" panose="020B0502040204020203" pitchFamily="34" charset="0"/>
                <a:ea typeface="Times New Roman" panose="02020603050405020304" pitchFamily="18" charset="0"/>
                <a:cs typeface="Times New Roman" panose="02020603050405020304" pitchFamily="18" charset="0"/>
              </a:rPr>
              <a:t>list</a:t>
            </a: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 = </a:t>
            </a:r>
            <a:r>
              <a:rPr lang="ru-RU" sz="1800" dirty="0" err="1">
                <a:effectLst/>
                <a:latin typeface="Bahnschrift Light" panose="020B0502040204020203" pitchFamily="34" charset="0"/>
                <a:ea typeface="Times New Roman" panose="02020603050405020304" pitchFamily="18" charset="0"/>
                <a:cs typeface="Times New Roman" panose="02020603050405020304" pitchFamily="18" charset="0"/>
              </a:rPr>
              <a:t>clazz.getDeclaredConstructor</a:t>
            </a: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a:t>
            </a:r>
            <a:r>
              <a:rPr lang="ru-RU" sz="1800" dirty="0" err="1">
                <a:effectLst/>
                <a:latin typeface="Bahnschrift Light" panose="020B0502040204020203" pitchFamily="34" charset="0"/>
                <a:ea typeface="Times New Roman" panose="02020603050405020304" pitchFamily="18" charset="0"/>
                <a:cs typeface="Times New Roman" panose="02020603050405020304" pitchFamily="18" charset="0"/>
              </a:rPr>
              <a:t>newInstance</a:t>
            </a: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a:t>
            </a:r>
            <a:endParaRPr lang="ru-RU" sz="1800" dirty="0">
              <a:effectLst/>
              <a:latin typeface="Bahnschrift Light" panose="020B0502040204020203" pitchFamily="34" charset="0"/>
              <a:ea typeface="Calibri" panose="020F0502020204030204" pitchFamily="34" charset="0"/>
              <a:cs typeface="Times New Roman" panose="02020603050405020304" pitchFamily="18" charset="0"/>
            </a:endParaRPr>
          </a:p>
          <a:p>
            <a:pPr>
              <a:lnSpc>
                <a:spcPct val="120000"/>
              </a:lnSpc>
              <a:spcBef>
                <a:spcPts val="0"/>
              </a:spcBef>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        </a:t>
            </a:r>
            <a:r>
              <a:rPr lang="ru-RU" sz="1800" dirty="0" err="1">
                <a:effectLst/>
                <a:latin typeface="Bahnschrift Light" panose="020B0502040204020203" pitchFamily="34" charset="0"/>
                <a:ea typeface="Times New Roman" panose="02020603050405020304" pitchFamily="18" charset="0"/>
                <a:cs typeface="Times New Roman" panose="02020603050405020304" pitchFamily="18" charset="0"/>
              </a:rPr>
              <a:t>Method</a:t>
            </a: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 </a:t>
            </a:r>
            <a:r>
              <a:rPr lang="ru-RU" sz="1800" dirty="0" err="1">
                <a:effectLst/>
                <a:latin typeface="Bahnschrift Light" panose="020B0502040204020203" pitchFamily="34" charset="0"/>
                <a:ea typeface="Times New Roman" panose="02020603050405020304" pitchFamily="18" charset="0"/>
                <a:cs typeface="Times New Roman" panose="02020603050405020304" pitchFamily="18" charset="0"/>
              </a:rPr>
              <a:t>addMethod</a:t>
            </a: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 = </a:t>
            </a:r>
            <a:r>
              <a:rPr lang="ru-RU" sz="1800" dirty="0" err="1">
                <a:effectLst/>
                <a:latin typeface="Bahnschrift Light" panose="020B0502040204020203" pitchFamily="34" charset="0"/>
                <a:ea typeface="Times New Roman" panose="02020603050405020304" pitchFamily="18" charset="0"/>
                <a:cs typeface="Times New Roman" panose="02020603050405020304" pitchFamily="18" charset="0"/>
              </a:rPr>
              <a:t>clazz.getMethod</a:t>
            </a: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a:t>
            </a:r>
            <a:r>
              <a:rPr lang="ru-RU" sz="1800" dirty="0" err="1">
                <a:effectLst/>
                <a:latin typeface="Bahnschrift Light" panose="020B0502040204020203" pitchFamily="34" charset="0"/>
                <a:ea typeface="Times New Roman" panose="02020603050405020304" pitchFamily="18" charset="0"/>
                <a:cs typeface="Times New Roman" panose="02020603050405020304" pitchFamily="18" charset="0"/>
              </a:rPr>
              <a:t>add</a:t>
            </a: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 </a:t>
            </a:r>
            <a:r>
              <a:rPr lang="ru-RU" sz="1800" dirty="0" err="1">
                <a:effectLst/>
                <a:latin typeface="Bahnschrift Light" panose="020B0502040204020203" pitchFamily="34" charset="0"/>
                <a:ea typeface="Times New Roman" panose="02020603050405020304" pitchFamily="18" charset="0"/>
                <a:cs typeface="Times New Roman" panose="02020603050405020304" pitchFamily="18" charset="0"/>
              </a:rPr>
              <a:t>Object.class</a:t>
            </a: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a:t>
            </a:r>
            <a:endParaRPr lang="ru-RU" sz="1800" dirty="0">
              <a:effectLst/>
              <a:latin typeface="Bahnschrift Light" panose="020B0502040204020203" pitchFamily="34" charset="0"/>
              <a:ea typeface="Calibri" panose="020F0502020204030204" pitchFamily="34" charset="0"/>
              <a:cs typeface="Times New Roman" panose="02020603050405020304" pitchFamily="18" charset="0"/>
            </a:endParaRPr>
          </a:p>
          <a:p>
            <a:pPr>
              <a:lnSpc>
                <a:spcPct val="120000"/>
              </a:lnSpc>
              <a:spcBef>
                <a:spcPts val="0"/>
              </a:spcBef>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        </a:t>
            </a:r>
            <a:r>
              <a:rPr lang="ru-RU" sz="1800" dirty="0" err="1">
                <a:effectLst/>
                <a:latin typeface="Bahnschrift Light" panose="020B0502040204020203" pitchFamily="34" charset="0"/>
                <a:ea typeface="Times New Roman" panose="02020603050405020304" pitchFamily="18" charset="0"/>
                <a:cs typeface="Times New Roman" panose="02020603050405020304" pitchFamily="18" charset="0"/>
              </a:rPr>
              <a:t>addMethod.invoke</a:t>
            </a: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a:t>
            </a:r>
            <a:r>
              <a:rPr lang="ru-RU" sz="1800" dirty="0" err="1">
                <a:effectLst/>
                <a:latin typeface="Bahnschrift Light" panose="020B0502040204020203" pitchFamily="34" charset="0"/>
                <a:ea typeface="Times New Roman" panose="02020603050405020304" pitchFamily="18" charset="0"/>
                <a:cs typeface="Times New Roman" panose="02020603050405020304" pitchFamily="18" charset="0"/>
              </a:rPr>
              <a:t>list</a:t>
            </a: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 "</a:t>
            </a:r>
            <a:r>
              <a:rPr lang="ru-RU" sz="1800" dirty="0" err="1">
                <a:effectLst/>
                <a:latin typeface="Bahnschrift Light" panose="020B0502040204020203" pitchFamily="34" charset="0"/>
                <a:ea typeface="Times New Roman" panose="02020603050405020304" pitchFamily="18" charset="0"/>
                <a:cs typeface="Times New Roman" panose="02020603050405020304" pitchFamily="18" charset="0"/>
              </a:rPr>
              <a:t>Salut</a:t>
            </a: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a:t>
            </a:r>
            <a:endParaRPr lang="ru-RU" sz="1800" dirty="0">
              <a:effectLst/>
              <a:latin typeface="Bahnschrift Light" panose="020B0502040204020203" pitchFamily="34" charset="0"/>
              <a:ea typeface="Calibri" panose="020F0502020204030204" pitchFamily="34" charset="0"/>
              <a:cs typeface="Times New Roman" panose="02020603050405020304" pitchFamily="18" charset="0"/>
            </a:endParaRPr>
          </a:p>
          <a:p>
            <a:pPr>
              <a:lnSpc>
                <a:spcPct val="120000"/>
              </a:lnSpc>
              <a:spcBef>
                <a:spcPts val="0"/>
              </a:spcBef>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        </a:t>
            </a:r>
            <a:r>
              <a:rPr lang="ru-RU" sz="1800" dirty="0" err="1">
                <a:effectLst/>
                <a:latin typeface="Bahnschrift Light" panose="020B0502040204020203" pitchFamily="34" charset="0"/>
                <a:ea typeface="Times New Roman" panose="02020603050405020304" pitchFamily="18" charset="0"/>
                <a:cs typeface="Times New Roman" panose="02020603050405020304" pitchFamily="18" charset="0"/>
              </a:rPr>
              <a:t>System.out.println</a:t>
            </a: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a:t>
            </a:r>
            <a:r>
              <a:rPr lang="ru-RU" sz="1800" dirty="0" err="1">
                <a:effectLst/>
                <a:latin typeface="Bahnschrift Light" panose="020B0502040204020203" pitchFamily="34" charset="0"/>
                <a:ea typeface="Times New Roman" panose="02020603050405020304" pitchFamily="18" charset="0"/>
                <a:cs typeface="Times New Roman" panose="02020603050405020304" pitchFamily="18" charset="0"/>
              </a:rPr>
              <a:t>Conținut</a:t>
            </a: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 </a:t>
            </a:r>
            <a:r>
              <a:rPr lang="ru-RU" sz="1800" dirty="0" err="1">
                <a:effectLst/>
                <a:latin typeface="Bahnschrift Light" panose="020B0502040204020203" pitchFamily="34" charset="0"/>
                <a:ea typeface="Times New Roman" panose="02020603050405020304" pitchFamily="18" charset="0"/>
                <a:cs typeface="Times New Roman" panose="02020603050405020304" pitchFamily="18" charset="0"/>
              </a:rPr>
              <a:t>listă</a:t>
            </a: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 " + </a:t>
            </a:r>
            <a:r>
              <a:rPr lang="ru-RU" sz="1800" dirty="0" err="1">
                <a:effectLst/>
                <a:latin typeface="Bahnschrift Light" panose="020B0502040204020203" pitchFamily="34" charset="0"/>
                <a:ea typeface="Times New Roman" panose="02020603050405020304" pitchFamily="18" charset="0"/>
                <a:cs typeface="Times New Roman" panose="02020603050405020304" pitchFamily="18" charset="0"/>
              </a:rPr>
              <a:t>list</a:t>
            </a: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a:t>
            </a:r>
            <a:endParaRPr lang="ru-RU" sz="1800" dirty="0">
              <a:effectLst/>
              <a:latin typeface="Bahnschrift Light" panose="020B0502040204020203" pitchFamily="34" charset="0"/>
              <a:ea typeface="Calibri" panose="020F0502020204030204" pitchFamily="34" charset="0"/>
              <a:cs typeface="Times New Roman" panose="02020603050405020304" pitchFamily="18" charset="0"/>
            </a:endParaRPr>
          </a:p>
          <a:p>
            <a:pPr>
              <a:lnSpc>
                <a:spcPct val="120000"/>
              </a:lnSpc>
              <a:spcBef>
                <a:spcPts val="0"/>
              </a:spcBef>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u-RU" sz="1800" dirty="0">
                <a:effectLst/>
                <a:latin typeface="Bahnschrift Light" panose="020B0502040204020203" pitchFamily="34" charset="0"/>
                <a:ea typeface="Times New Roman" panose="02020603050405020304" pitchFamily="18" charset="0"/>
                <a:cs typeface="Times New Roman" panose="02020603050405020304" pitchFamily="18" charset="0"/>
              </a:rPr>
              <a:t>    }}</a:t>
            </a:r>
            <a:endParaRPr lang="ru-RU" sz="1800" dirty="0">
              <a:effectLst/>
              <a:latin typeface="Bahnschrift Light" panose="020B0502040204020203"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2389102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66C11ED-7E13-4FDB-97D1-D611C5C144FF}"/>
              </a:ext>
            </a:extLst>
          </p:cNvPr>
          <p:cNvSpPr>
            <a:spLocks noGrp="1"/>
          </p:cNvSpPr>
          <p:nvPr>
            <p:ph type="title"/>
          </p:nvPr>
        </p:nvSpPr>
        <p:spPr>
          <a:xfrm>
            <a:off x="1945201" y="122830"/>
            <a:ext cx="6589199" cy="418531"/>
          </a:xfrm>
        </p:spPr>
        <p:txBody>
          <a:bodyPr>
            <a:normAutofit/>
          </a:bodyPr>
          <a:lstStyle/>
          <a:p>
            <a:r>
              <a:rPr lang="ro-RO" sz="2000" dirty="0"/>
              <a:t>Rezultatul realizării:</a:t>
            </a:r>
            <a:endParaRPr lang="ru-RU" sz="2000" dirty="0"/>
          </a:p>
        </p:txBody>
      </p:sp>
      <p:sp>
        <p:nvSpPr>
          <p:cNvPr id="3" name="Объект 2">
            <a:extLst>
              <a:ext uri="{FF2B5EF4-FFF2-40B4-BE49-F238E27FC236}">
                <a16:creationId xmlns:a16="http://schemas.microsoft.com/office/drawing/2014/main" id="{16184998-BD89-4981-804B-E0E7A1829561}"/>
              </a:ext>
            </a:extLst>
          </p:cNvPr>
          <p:cNvSpPr>
            <a:spLocks noGrp="1"/>
          </p:cNvSpPr>
          <p:nvPr>
            <p:ph idx="1"/>
          </p:nvPr>
        </p:nvSpPr>
        <p:spPr>
          <a:xfrm>
            <a:off x="1201003" y="727881"/>
            <a:ext cx="7679140" cy="5386316"/>
          </a:xfrm>
        </p:spPr>
        <p:txBody>
          <a:bodyPr numCol="3">
            <a:normAutofit fontScale="77500" lnSpcReduction="20000"/>
          </a:bodyPr>
          <a:lstStyle/>
          <a:p>
            <a:r>
              <a:rPr lang="ro-RO" dirty="0"/>
              <a:t>Clasa: </a:t>
            </a:r>
            <a:r>
              <a:rPr lang="ro-RO" dirty="0" err="1"/>
              <a:t>java.util.ArrayList</a:t>
            </a:r>
            <a:endParaRPr lang="ro-RO" dirty="0"/>
          </a:p>
          <a:p>
            <a:r>
              <a:rPr lang="ro-RO" dirty="0" err="1"/>
              <a:t>Met</a:t>
            </a:r>
            <a:r>
              <a:rPr lang="ro-RO" dirty="0"/>
              <a:t>: </a:t>
            </a:r>
            <a:r>
              <a:rPr lang="ro-RO" dirty="0" err="1"/>
              <a:t>add</a:t>
            </a:r>
            <a:endParaRPr lang="ro-RO" dirty="0"/>
          </a:p>
          <a:p>
            <a:r>
              <a:rPr lang="ro-RO" dirty="0" err="1"/>
              <a:t>Met</a:t>
            </a:r>
            <a:r>
              <a:rPr lang="ro-RO" dirty="0"/>
              <a:t>: </a:t>
            </a:r>
            <a:r>
              <a:rPr lang="ro-RO" dirty="0" err="1"/>
              <a:t>add</a:t>
            </a:r>
            <a:endParaRPr lang="ro-RO" dirty="0"/>
          </a:p>
          <a:p>
            <a:r>
              <a:rPr lang="ro-RO" dirty="0" err="1"/>
              <a:t>Met</a:t>
            </a:r>
            <a:r>
              <a:rPr lang="ro-RO" dirty="0"/>
              <a:t>: </a:t>
            </a:r>
            <a:r>
              <a:rPr lang="ro-RO" dirty="0" err="1"/>
              <a:t>remove</a:t>
            </a:r>
            <a:endParaRPr lang="ro-RO" dirty="0"/>
          </a:p>
          <a:p>
            <a:r>
              <a:rPr lang="ro-RO" dirty="0" err="1"/>
              <a:t>Met</a:t>
            </a:r>
            <a:r>
              <a:rPr lang="ro-RO" dirty="0"/>
              <a:t>: </a:t>
            </a:r>
            <a:r>
              <a:rPr lang="ro-RO" dirty="0" err="1"/>
              <a:t>remove</a:t>
            </a:r>
            <a:endParaRPr lang="ro-RO" dirty="0"/>
          </a:p>
          <a:p>
            <a:r>
              <a:rPr lang="ro-RO" dirty="0" err="1"/>
              <a:t>Met</a:t>
            </a:r>
            <a:r>
              <a:rPr lang="ro-RO" dirty="0"/>
              <a:t>: get</a:t>
            </a:r>
          </a:p>
          <a:p>
            <a:r>
              <a:rPr lang="ro-RO" dirty="0" err="1"/>
              <a:t>Met</a:t>
            </a:r>
            <a:r>
              <a:rPr lang="ro-RO" dirty="0"/>
              <a:t>: clone</a:t>
            </a:r>
          </a:p>
          <a:p>
            <a:r>
              <a:rPr lang="ro-RO" dirty="0" err="1"/>
              <a:t>Met</a:t>
            </a:r>
            <a:r>
              <a:rPr lang="ro-RO" dirty="0"/>
              <a:t>: </a:t>
            </a:r>
            <a:r>
              <a:rPr lang="ro-RO" dirty="0" err="1"/>
              <a:t>indexOf</a:t>
            </a:r>
            <a:endParaRPr lang="ro-RO" dirty="0"/>
          </a:p>
          <a:p>
            <a:r>
              <a:rPr lang="ro-RO" dirty="0" err="1"/>
              <a:t>Met</a:t>
            </a:r>
            <a:r>
              <a:rPr lang="ro-RO" dirty="0"/>
              <a:t>: </a:t>
            </a:r>
            <a:r>
              <a:rPr lang="ro-RO" dirty="0" err="1"/>
              <a:t>clear</a:t>
            </a:r>
            <a:endParaRPr lang="ro-RO" dirty="0"/>
          </a:p>
          <a:p>
            <a:r>
              <a:rPr lang="ro-RO" dirty="0" err="1"/>
              <a:t>Met</a:t>
            </a:r>
            <a:r>
              <a:rPr lang="ro-RO" dirty="0"/>
              <a:t>: </a:t>
            </a:r>
            <a:r>
              <a:rPr lang="ro-RO" dirty="0" err="1"/>
              <a:t>contains</a:t>
            </a:r>
            <a:endParaRPr lang="ro-RO" dirty="0"/>
          </a:p>
          <a:p>
            <a:r>
              <a:rPr lang="ro-RO" dirty="0" err="1"/>
              <a:t>Met</a:t>
            </a:r>
            <a:r>
              <a:rPr lang="ro-RO" dirty="0"/>
              <a:t>: </a:t>
            </a:r>
            <a:r>
              <a:rPr lang="ro-RO" dirty="0" err="1"/>
              <a:t>isEmpty</a:t>
            </a:r>
            <a:endParaRPr lang="ro-RO" dirty="0"/>
          </a:p>
          <a:p>
            <a:r>
              <a:rPr lang="ro-RO" dirty="0" err="1"/>
              <a:t>Met</a:t>
            </a:r>
            <a:r>
              <a:rPr lang="ro-RO" dirty="0"/>
              <a:t>: </a:t>
            </a:r>
            <a:r>
              <a:rPr lang="ro-RO" dirty="0" err="1"/>
              <a:t>iterator</a:t>
            </a:r>
            <a:endParaRPr lang="ro-RO" dirty="0"/>
          </a:p>
          <a:p>
            <a:r>
              <a:rPr lang="ro-RO" dirty="0" err="1"/>
              <a:t>Met</a:t>
            </a:r>
            <a:r>
              <a:rPr lang="ro-RO" dirty="0"/>
              <a:t>: </a:t>
            </a:r>
            <a:r>
              <a:rPr lang="ro-RO" dirty="0" err="1"/>
              <a:t>lastIndexOf</a:t>
            </a:r>
            <a:endParaRPr lang="ro-RO" dirty="0"/>
          </a:p>
          <a:p>
            <a:r>
              <a:rPr lang="ro-RO" dirty="0" err="1"/>
              <a:t>Met</a:t>
            </a:r>
            <a:r>
              <a:rPr lang="ro-RO" dirty="0"/>
              <a:t>: </a:t>
            </a:r>
            <a:r>
              <a:rPr lang="ro-RO" dirty="0" err="1"/>
              <a:t>replaceAll</a:t>
            </a:r>
            <a:endParaRPr lang="ro-RO" dirty="0"/>
          </a:p>
          <a:p>
            <a:r>
              <a:rPr lang="ro-RO" dirty="0" err="1"/>
              <a:t>Met</a:t>
            </a:r>
            <a:r>
              <a:rPr lang="ro-RO" dirty="0"/>
              <a:t>: </a:t>
            </a:r>
            <a:r>
              <a:rPr lang="ro-RO" dirty="0" err="1"/>
              <a:t>size</a:t>
            </a:r>
            <a:endParaRPr lang="ro-RO" dirty="0"/>
          </a:p>
          <a:p>
            <a:r>
              <a:rPr lang="ro-RO" dirty="0" err="1"/>
              <a:t>Met</a:t>
            </a:r>
            <a:r>
              <a:rPr lang="ro-RO" dirty="0"/>
              <a:t>: </a:t>
            </a:r>
            <a:r>
              <a:rPr lang="ro-RO" dirty="0" err="1"/>
              <a:t>subList</a:t>
            </a:r>
            <a:endParaRPr lang="ro-RO" dirty="0"/>
          </a:p>
          <a:p>
            <a:r>
              <a:rPr lang="ro-RO" dirty="0" err="1"/>
              <a:t>Met</a:t>
            </a:r>
            <a:r>
              <a:rPr lang="ro-RO" dirty="0"/>
              <a:t>: </a:t>
            </a:r>
            <a:r>
              <a:rPr lang="ro-RO" dirty="0" err="1"/>
              <a:t>toArray</a:t>
            </a:r>
            <a:endParaRPr lang="ro-RO" dirty="0"/>
          </a:p>
          <a:p>
            <a:r>
              <a:rPr lang="ro-RO" dirty="0" err="1"/>
              <a:t>Met</a:t>
            </a:r>
            <a:r>
              <a:rPr lang="ro-RO" dirty="0"/>
              <a:t>: </a:t>
            </a:r>
            <a:r>
              <a:rPr lang="ro-RO" dirty="0" err="1"/>
              <a:t>toArray</a:t>
            </a:r>
            <a:endParaRPr lang="ro-RO" dirty="0"/>
          </a:p>
          <a:p>
            <a:r>
              <a:rPr lang="ro-RO" dirty="0" err="1"/>
              <a:t>Met</a:t>
            </a:r>
            <a:r>
              <a:rPr lang="ro-RO" dirty="0"/>
              <a:t>: </a:t>
            </a:r>
            <a:r>
              <a:rPr lang="ro-RO" dirty="0" err="1"/>
              <a:t>spliterator</a:t>
            </a:r>
            <a:endParaRPr lang="ro-RO" dirty="0"/>
          </a:p>
          <a:p>
            <a:r>
              <a:rPr lang="ro-RO" dirty="0" err="1"/>
              <a:t>Met</a:t>
            </a:r>
            <a:r>
              <a:rPr lang="ro-RO" dirty="0"/>
              <a:t>: </a:t>
            </a:r>
            <a:r>
              <a:rPr lang="ro-RO" dirty="0" err="1"/>
              <a:t>addAll</a:t>
            </a:r>
            <a:endParaRPr lang="ro-RO" dirty="0"/>
          </a:p>
          <a:p>
            <a:r>
              <a:rPr lang="ro-RO" dirty="0" err="1"/>
              <a:t>Met</a:t>
            </a:r>
            <a:r>
              <a:rPr lang="ro-RO" dirty="0"/>
              <a:t>: </a:t>
            </a:r>
            <a:r>
              <a:rPr lang="ro-RO" dirty="0" err="1"/>
              <a:t>addAll</a:t>
            </a:r>
            <a:endParaRPr lang="ro-RO" dirty="0"/>
          </a:p>
          <a:p>
            <a:r>
              <a:rPr lang="ro-RO" dirty="0" err="1"/>
              <a:t>Met</a:t>
            </a:r>
            <a:r>
              <a:rPr lang="ro-RO" dirty="0"/>
              <a:t>: access$000</a:t>
            </a:r>
          </a:p>
          <a:p>
            <a:r>
              <a:rPr lang="ro-RO" dirty="0" err="1"/>
              <a:t>Met</a:t>
            </a:r>
            <a:r>
              <a:rPr lang="ro-RO" dirty="0"/>
              <a:t>: </a:t>
            </a:r>
            <a:r>
              <a:rPr lang="ro-RO" dirty="0" err="1"/>
              <a:t>readObject</a:t>
            </a:r>
            <a:endParaRPr lang="ro-RO" dirty="0"/>
          </a:p>
          <a:p>
            <a:r>
              <a:rPr lang="ro-RO" dirty="0" err="1"/>
              <a:t>Met</a:t>
            </a:r>
            <a:r>
              <a:rPr lang="ro-RO" dirty="0"/>
              <a:t>: </a:t>
            </a:r>
            <a:r>
              <a:rPr lang="ro-RO" dirty="0" err="1"/>
              <a:t>writeObject</a:t>
            </a:r>
            <a:endParaRPr lang="ro-RO" dirty="0"/>
          </a:p>
          <a:p>
            <a:r>
              <a:rPr lang="ro-RO" dirty="0" err="1"/>
              <a:t>Met</a:t>
            </a:r>
            <a:r>
              <a:rPr lang="ro-RO" dirty="0"/>
              <a:t>: </a:t>
            </a:r>
            <a:r>
              <a:rPr lang="ro-RO" dirty="0" err="1"/>
              <a:t>forEach</a:t>
            </a:r>
            <a:endParaRPr lang="ro-RO" dirty="0"/>
          </a:p>
          <a:p>
            <a:r>
              <a:rPr lang="ro-RO" dirty="0" err="1"/>
              <a:t>Met</a:t>
            </a:r>
            <a:r>
              <a:rPr lang="ro-RO" dirty="0"/>
              <a:t>: set</a:t>
            </a:r>
          </a:p>
          <a:p>
            <a:r>
              <a:rPr lang="ro-RO" dirty="0" err="1"/>
              <a:t>Met</a:t>
            </a:r>
            <a:r>
              <a:rPr lang="ro-RO" dirty="0"/>
              <a:t>: </a:t>
            </a:r>
            <a:r>
              <a:rPr lang="ro-RO" dirty="0" err="1"/>
              <a:t>ensureCapacity</a:t>
            </a:r>
            <a:endParaRPr lang="ro-RO" dirty="0"/>
          </a:p>
          <a:p>
            <a:r>
              <a:rPr lang="ro-RO" dirty="0" err="1"/>
              <a:t>Met</a:t>
            </a:r>
            <a:r>
              <a:rPr lang="ro-RO" dirty="0"/>
              <a:t>: </a:t>
            </a:r>
            <a:r>
              <a:rPr lang="ro-RO" dirty="0" err="1"/>
              <a:t>trimToSize</a:t>
            </a:r>
            <a:endParaRPr lang="ro-RO" dirty="0"/>
          </a:p>
          <a:p>
            <a:r>
              <a:rPr lang="ro-RO" dirty="0" err="1"/>
              <a:t>Met</a:t>
            </a:r>
            <a:r>
              <a:rPr lang="ro-RO" dirty="0"/>
              <a:t>: </a:t>
            </a:r>
            <a:r>
              <a:rPr lang="ro-RO" dirty="0" err="1"/>
              <a:t>ensureCapacityInternal</a:t>
            </a:r>
            <a:endParaRPr lang="ro-RO" dirty="0"/>
          </a:p>
          <a:p>
            <a:r>
              <a:rPr lang="ro-RO" dirty="0" err="1"/>
              <a:t>Met</a:t>
            </a:r>
            <a:r>
              <a:rPr lang="ro-RO" dirty="0"/>
              <a:t>: </a:t>
            </a:r>
            <a:r>
              <a:rPr lang="ro-RO" dirty="0" err="1"/>
              <a:t>hugeCapacity</a:t>
            </a:r>
            <a:endParaRPr lang="ro-RO" dirty="0"/>
          </a:p>
          <a:p>
            <a:r>
              <a:rPr lang="ro-RO" dirty="0" err="1"/>
              <a:t>Met</a:t>
            </a:r>
            <a:r>
              <a:rPr lang="ro-RO" dirty="0"/>
              <a:t>: </a:t>
            </a:r>
            <a:r>
              <a:rPr lang="ro-RO" dirty="0" err="1"/>
              <a:t>elementData</a:t>
            </a:r>
            <a:endParaRPr lang="ro-RO" dirty="0"/>
          </a:p>
          <a:p>
            <a:r>
              <a:rPr lang="ro-RO" dirty="0" err="1"/>
              <a:t>Met</a:t>
            </a:r>
            <a:r>
              <a:rPr lang="ro-RO" dirty="0"/>
              <a:t>: </a:t>
            </a:r>
            <a:r>
              <a:rPr lang="ro-RO" dirty="0" err="1"/>
              <a:t>grow</a:t>
            </a:r>
            <a:endParaRPr lang="ro-RO" dirty="0"/>
          </a:p>
          <a:p>
            <a:r>
              <a:rPr lang="ro-RO" dirty="0" err="1"/>
              <a:t>Met</a:t>
            </a:r>
            <a:r>
              <a:rPr lang="ro-RO" dirty="0"/>
              <a:t>: </a:t>
            </a:r>
            <a:r>
              <a:rPr lang="ro-RO" dirty="0" err="1"/>
              <a:t>listIterator</a:t>
            </a:r>
            <a:endParaRPr lang="ro-RO" dirty="0"/>
          </a:p>
          <a:p>
            <a:r>
              <a:rPr lang="ro-RO" dirty="0" err="1"/>
              <a:t>Met</a:t>
            </a:r>
            <a:r>
              <a:rPr lang="ro-RO" dirty="0"/>
              <a:t>: </a:t>
            </a:r>
            <a:r>
              <a:rPr lang="ro-RO" dirty="0" err="1"/>
              <a:t>listIterator</a:t>
            </a:r>
            <a:endParaRPr lang="ro-RO" dirty="0"/>
          </a:p>
          <a:p>
            <a:r>
              <a:rPr lang="ro-RO" dirty="0" err="1"/>
              <a:t>Met</a:t>
            </a:r>
            <a:r>
              <a:rPr lang="ro-RO" dirty="0"/>
              <a:t>: </a:t>
            </a:r>
            <a:r>
              <a:rPr lang="ro-RO" dirty="0" err="1"/>
              <a:t>removeAll</a:t>
            </a:r>
            <a:endParaRPr lang="ro-RO" dirty="0"/>
          </a:p>
          <a:p>
            <a:r>
              <a:rPr lang="ro-RO" dirty="0" err="1"/>
              <a:t>Met</a:t>
            </a:r>
            <a:r>
              <a:rPr lang="ro-RO" dirty="0"/>
              <a:t>: </a:t>
            </a:r>
            <a:r>
              <a:rPr lang="ro-RO" dirty="0" err="1"/>
              <a:t>removeIf</a:t>
            </a:r>
            <a:endParaRPr lang="ro-RO" dirty="0"/>
          </a:p>
          <a:p>
            <a:r>
              <a:rPr lang="ro-RO" dirty="0" err="1"/>
              <a:t>Met</a:t>
            </a:r>
            <a:r>
              <a:rPr lang="ro-RO" dirty="0"/>
              <a:t>: </a:t>
            </a:r>
            <a:r>
              <a:rPr lang="ro-RO" dirty="0" err="1"/>
              <a:t>removeRange</a:t>
            </a:r>
            <a:endParaRPr lang="ro-RO" dirty="0"/>
          </a:p>
          <a:p>
            <a:r>
              <a:rPr lang="ro-RO" dirty="0" err="1"/>
              <a:t>Met</a:t>
            </a:r>
            <a:r>
              <a:rPr lang="ro-RO" dirty="0"/>
              <a:t>: </a:t>
            </a:r>
            <a:r>
              <a:rPr lang="ro-RO" dirty="0" err="1"/>
              <a:t>retainAll</a:t>
            </a:r>
            <a:endParaRPr lang="ro-RO" dirty="0"/>
          </a:p>
          <a:p>
            <a:r>
              <a:rPr lang="ro-RO" dirty="0" err="1"/>
              <a:t>Met</a:t>
            </a:r>
            <a:r>
              <a:rPr lang="ro-RO" dirty="0"/>
              <a:t>: sort</a:t>
            </a:r>
          </a:p>
          <a:p>
            <a:r>
              <a:rPr lang="ro-RO" dirty="0" err="1"/>
              <a:t>Met</a:t>
            </a:r>
            <a:r>
              <a:rPr lang="ro-RO" dirty="0"/>
              <a:t>: </a:t>
            </a:r>
            <a:r>
              <a:rPr lang="ro-RO" dirty="0" err="1"/>
              <a:t>outOfBoundsMsg</a:t>
            </a:r>
            <a:endParaRPr lang="ro-RO" dirty="0"/>
          </a:p>
          <a:p>
            <a:r>
              <a:rPr lang="ro-RO" dirty="0" err="1"/>
              <a:t>Met</a:t>
            </a:r>
            <a:r>
              <a:rPr lang="ro-RO" dirty="0"/>
              <a:t>: </a:t>
            </a:r>
            <a:r>
              <a:rPr lang="ro-RO" dirty="0" err="1"/>
              <a:t>rangeCheckForAdd</a:t>
            </a:r>
            <a:endParaRPr lang="ro-RO" dirty="0"/>
          </a:p>
          <a:p>
            <a:r>
              <a:rPr lang="ro-RO" dirty="0" err="1"/>
              <a:t>Met</a:t>
            </a:r>
            <a:r>
              <a:rPr lang="ro-RO" dirty="0"/>
              <a:t>: </a:t>
            </a:r>
            <a:r>
              <a:rPr lang="ro-RO" dirty="0" err="1"/>
              <a:t>batchRemove</a:t>
            </a:r>
            <a:endParaRPr lang="ro-RO" dirty="0"/>
          </a:p>
          <a:p>
            <a:r>
              <a:rPr lang="ro-RO" dirty="0" err="1"/>
              <a:t>Met</a:t>
            </a:r>
            <a:r>
              <a:rPr lang="ro-RO" dirty="0"/>
              <a:t>: </a:t>
            </a:r>
            <a:r>
              <a:rPr lang="ro-RO" dirty="0" err="1"/>
              <a:t>calculateCapacity</a:t>
            </a:r>
            <a:endParaRPr lang="ro-RO" dirty="0"/>
          </a:p>
          <a:p>
            <a:r>
              <a:rPr lang="ro-RO" dirty="0" err="1"/>
              <a:t>Met</a:t>
            </a:r>
            <a:r>
              <a:rPr lang="ro-RO" dirty="0"/>
              <a:t>: </a:t>
            </a:r>
            <a:r>
              <a:rPr lang="ro-RO" dirty="0" err="1"/>
              <a:t>ensureExplicitCapacity</a:t>
            </a:r>
            <a:endParaRPr lang="ro-RO" dirty="0"/>
          </a:p>
          <a:p>
            <a:r>
              <a:rPr lang="ro-RO" dirty="0" err="1"/>
              <a:t>Met</a:t>
            </a:r>
            <a:r>
              <a:rPr lang="ro-RO" dirty="0"/>
              <a:t>: </a:t>
            </a:r>
            <a:r>
              <a:rPr lang="ro-RO" dirty="0" err="1"/>
              <a:t>fastRemove</a:t>
            </a:r>
            <a:endParaRPr lang="ro-RO" dirty="0"/>
          </a:p>
          <a:p>
            <a:r>
              <a:rPr lang="ro-RO" dirty="0" err="1"/>
              <a:t>Met</a:t>
            </a:r>
            <a:r>
              <a:rPr lang="ro-RO" dirty="0"/>
              <a:t>: </a:t>
            </a:r>
            <a:r>
              <a:rPr lang="ro-RO" dirty="0" err="1"/>
              <a:t>rangeCheck</a:t>
            </a:r>
            <a:endParaRPr lang="ro-RO" dirty="0"/>
          </a:p>
          <a:p>
            <a:r>
              <a:rPr lang="ro-RO" dirty="0" err="1"/>
              <a:t>Met</a:t>
            </a:r>
            <a:r>
              <a:rPr lang="ro-RO" dirty="0"/>
              <a:t>: </a:t>
            </a:r>
            <a:r>
              <a:rPr lang="ro-RO" dirty="0" err="1"/>
              <a:t>subListRangeCheck</a:t>
            </a:r>
            <a:endParaRPr lang="ro-RO" dirty="0"/>
          </a:p>
          <a:p>
            <a:r>
              <a:rPr lang="ro-RO" dirty="0"/>
              <a:t>Conținut listă: [Salut!]</a:t>
            </a:r>
          </a:p>
          <a:p>
            <a:endParaRPr lang="ru-RU" dirty="0"/>
          </a:p>
        </p:txBody>
      </p:sp>
    </p:spTree>
    <p:extLst>
      <p:ext uri="{BB962C8B-B14F-4D97-AF65-F5344CB8AC3E}">
        <p14:creationId xmlns:p14="http://schemas.microsoft.com/office/powerpoint/2010/main" val="3056982572"/>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586</TotalTime>
  <Words>4438</Words>
  <Application>Microsoft Office PowerPoint</Application>
  <PresentationFormat>Экран (4:3)</PresentationFormat>
  <Paragraphs>377</Paragraphs>
  <Slides>36</Slides>
  <Notes>0</Notes>
  <HiddenSlides>0</HiddenSlides>
  <MMClips>0</MMClips>
  <ScaleCrop>false</ScaleCrop>
  <HeadingPairs>
    <vt:vector size="6" baseType="variant">
      <vt:variant>
        <vt:lpstr>Использованные шрифты</vt:lpstr>
      </vt:variant>
      <vt:variant>
        <vt:i4>14</vt:i4>
      </vt:variant>
      <vt:variant>
        <vt:lpstr>Тема</vt:lpstr>
      </vt:variant>
      <vt:variant>
        <vt:i4>1</vt:i4>
      </vt:variant>
      <vt:variant>
        <vt:lpstr>Заголовки слайдов</vt:lpstr>
      </vt:variant>
      <vt:variant>
        <vt:i4>36</vt:i4>
      </vt:variant>
    </vt:vector>
  </HeadingPairs>
  <TitlesOfParts>
    <vt:vector size="51" baseType="lpstr">
      <vt:lpstr>Arial</vt:lpstr>
      <vt:lpstr>Bahnschrift Light</vt:lpstr>
      <vt:lpstr>Calibri</vt:lpstr>
      <vt:lpstr>Century Gothic</vt:lpstr>
      <vt:lpstr>Courier New</vt:lpstr>
      <vt:lpstr>Garamond</vt:lpstr>
      <vt:lpstr>Google Sans</vt:lpstr>
      <vt:lpstr>Helvetica Neue</vt:lpstr>
      <vt:lpstr>Menlo</vt:lpstr>
      <vt:lpstr>Open Sans</vt:lpstr>
      <vt:lpstr>Symbol</vt:lpstr>
      <vt:lpstr>Times New Roman</vt:lpstr>
      <vt:lpstr>Verdana</vt:lpstr>
      <vt:lpstr>Wingdings 3</vt:lpstr>
      <vt:lpstr>Легкий дым</vt:lpstr>
      <vt:lpstr>Metaprogramare și generare de cod pentru modele de învățare automată</vt:lpstr>
      <vt:lpstr>Context și motivație</vt:lpstr>
      <vt:lpstr>Fundamente teoretice</vt:lpstr>
      <vt:lpstr>Metaprogramare</vt:lpstr>
      <vt:lpstr>Metaprogramare</vt:lpstr>
      <vt:lpstr>Reflecția în Java</vt:lpstr>
      <vt:lpstr>Rezumat conceptual:</vt:lpstr>
      <vt:lpstr>Exemplu de realizare a reflecției la nivel de metode a clasei.</vt:lpstr>
      <vt:lpstr>Rezultatul realizării:</vt:lpstr>
      <vt:lpstr>Generarea Dinamică a Claselor</vt:lpstr>
      <vt:lpstr>Javassist</vt:lpstr>
      <vt:lpstr>Byte Buddy</vt:lpstr>
      <vt:lpstr>Exemplu de realizare</vt:lpstr>
      <vt:lpstr>Exemplu simplu cu ByteBuddy: </vt:lpstr>
      <vt:lpstr>continuare</vt:lpstr>
      <vt:lpstr>Când rulează programul:</vt:lpstr>
      <vt:lpstr>Annotation Processing în Java</vt:lpstr>
      <vt:lpstr>Exemplu:</vt:lpstr>
      <vt:lpstr>Rezumat conceptual</vt:lpstr>
      <vt:lpstr>Designul adnotărilor</vt:lpstr>
      <vt:lpstr>Exemplu de definiții: </vt:lpstr>
      <vt:lpstr>Exemplu de definiții: </vt:lpstr>
      <vt:lpstr>Exemplu de definiții: </vt:lpstr>
      <vt:lpstr>Rezumat conceptual</vt:lpstr>
      <vt:lpstr>Arhitectura sistemului</vt:lpstr>
      <vt:lpstr>Exemplu de clasă adnotată (Java)</vt:lpstr>
      <vt:lpstr>Rezumat conceptual:</vt:lpstr>
      <vt:lpstr>Cod generat automat</vt:lpstr>
      <vt:lpstr>continuare</vt:lpstr>
      <vt:lpstr>Rezumat conceptual:</vt:lpstr>
      <vt:lpstr>Utilizare </vt:lpstr>
      <vt:lpstr>Testare și validare</vt:lpstr>
      <vt:lpstr>Performanță și guvernanță</vt:lpstr>
      <vt:lpstr>Studiu de caz: predicția churn</vt:lpstr>
      <vt:lpstr>Întrebări de seminar</vt:lpstr>
      <vt:lpstr>Sarcini practice (10 variante)</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Metaprogramare și generare de cod pentru modele de învățare automată</dc:title>
  <dc:subject/>
  <dc:creator/>
  <cp:keywords/>
  <dc:description>generated using python-pptx</dc:description>
  <cp:lastModifiedBy>Lilia Rotaru</cp:lastModifiedBy>
  <cp:revision>2</cp:revision>
  <dcterms:created xsi:type="dcterms:W3CDTF">2013-01-27T09:14:16Z</dcterms:created>
  <dcterms:modified xsi:type="dcterms:W3CDTF">2025-10-17T20:17:21Z</dcterms:modified>
  <cp:category/>
</cp:coreProperties>
</file>