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96" autoAdjust="0"/>
    <p:restoredTop sz="94660"/>
  </p:normalViewPr>
  <p:slideViewPr>
    <p:cSldViewPr snapToGrid="0">
      <p:cViewPr varScale="1">
        <p:scale>
          <a:sx n="81" d="100"/>
          <a:sy n="81" d="100"/>
        </p:scale>
        <p:origin x="57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47C472E5-0842-4D0D-AC2A-3A3C9E7AD9A0}" type="datetimeFigureOut">
              <a:rPr lang="ru-RU" smtClean="0"/>
              <a:t>03.10.2025</a:t>
            </a:fld>
            <a:endParaRPr lang="ru-RU"/>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9C7AF4F4-9C84-450F-A357-324F6D70DEDF}" type="slidenum">
              <a:rPr lang="ru-RU" smtClean="0"/>
              <a:t>‹#›</a:t>
            </a:fld>
            <a:endParaRPr lang="ru-RU"/>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235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7C472E5-0842-4D0D-AC2A-3A3C9E7AD9A0}" type="datetimeFigureOut">
              <a:rPr lang="ru-RU" smtClean="0"/>
              <a:t>03.10.2025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1720504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7C472E5-0842-4D0D-AC2A-3A3C9E7AD9A0}" type="datetimeFigureOut">
              <a:rPr lang="ru-RU" smtClean="0"/>
              <a:t>03.10.2025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563556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7C472E5-0842-4D0D-AC2A-3A3C9E7AD9A0}" type="datetimeFigureOut">
              <a:rPr lang="ru-RU" smtClean="0"/>
              <a:t>03.10.2025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1292683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7C472E5-0842-4D0D-AC2A-3A3C9E7AD9A0}" type="datetimeFigureOut">
              <a:rPr lang="ru-RU" smtClean="0"/>
              <a:t>03.10.2025</a:t>
            </a:fld>
            <a:endParaRPr lang="ru-RU"/>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9C7AF4F4-9C84-450F-A357-324F6D70DEDF}" type="slidenum">
              <a:rPr lang="ru-RU" smtClean="0"/>
              <a:t>‹#›</a:t>
            </a:fld>
            <a:endParaRPr lang="ru-RU"/>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4185332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7C472E5-0842-4D0D-AC2A-3A3C9E7AD9A0}" type="datetimeFigureOut">
              <a:rPr lang="ru-RU" smtClean="0"/>
              <a:t>03.10.2025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259106483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7C472E5-0842-4D0D-AC2A-3A3C9E7AD9A0}" type="datetimeFigureOut">
              <a:rPr lang="ru-RU" smtClean="0"/>
              <a:t>03.10.2025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390520267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7C472E5-0842-4D0D-AC2A-3A3C9E7AD9A0}" type="datetimeFigureOut">
              <a:rPr lang="ru-RU" smtClean="0"/>
              <a:t>03.10.2025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2681738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472E5-0842-4D0D-AC2A-3A3C9E7AD9A0}" type="datetimeFigureOut">
              <a:rPr lang="ru-RU" smtClean="0"/>
              <a:t>03.10.2025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372671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47C472E5-0842-4D0D-AC2A-3A3C9E7AD9A0}" type="datetimeFigureOut">
              <a:rPr lang="ru-RU" smtClean="0"/>
              <a:t>03.10.2025</a:t>
            </a:fld>
            <a:endParaRPr lang="ru-RU"/>
          </a:p>
        </p:txBody>
      </p:sp>
      <p:sp>
        <p:nvSpPr>
          <p:cNvPr id="6" name="Footer Placeholder 5"/>
          <p:cNvSpPr>
            <a:spLocks noGrp="1"/>
          </p:cNvSpPr>
          <p:nvPr>
            <p:ph type="ftr" sz="quarter" idx="11"/>
          </p:nvPr>
        </p:nvSpPr>
        <p:spPr>
          <a:xfrm>
            <a:off x="2103620" y="6375679"/>
            <a:ext cx="3482179" cy="345796"/>
          </a:xfrm>
        </p:spPr>
        <p:txBody>
          <a:bodyPr/>
          <a:lstStyle/>
          <a:p>
            <a:endParaRPr lang="ru-RU"/>
          </a:p>
        </p:txBody>
      </p:sp>
      <p:sp>
        <p:nvSpPr>
          <p:cNvPr id="7" name="Slide Number Placeholder 6"/>
          <p:cNvSpPr>
            <a:spLocks noGrp="1"/>
          </p:cNvSpPr>
          <p:nvPr>
            <p:ph type="sldNum" sz="quarter" idx="12"/>
          </p:nvPr>
        </p:nvSpPr>
        <p:spPr>
          <a:xfrm>
            <a:off x="5691014" y="6375679"/>
            <a:ext cx="1232456" cy="345796"/>
          </a:xfrm>
        </p:spPr>
        <p:txBody>
          <a:bodyPr/>
          <a:lstStyle/>
          <a:p>
            <a:fld id="{9C7AF4F4-9C84-450F-A357-324F6D70DEDF}" type="slidenum">
              <a:rPr lang="ru-RU" smtClean="0"/>
              <a:t>‹#›</a:t>
            </a:fld>
            <a:endParaRPr lang="ru-RU"/>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7523111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47C472E5-0842-4D0D-AC2A-3A3C9E7AD9A0}" type="datetimeFigureOut">
              <a:rPr lang="ru-RU" smtClean="0"/>
              <a:t>03.10.2025</a:t>
            </a:fld>
            <a:endParaRPr lang="ru-RU"/>
          </a:p>
        </p:txBody>
      </p:sp>
      <p:sp>
        <p:nvSpPr>
          <p:cNvPr id="6" name="Footer Placeholder 5"/>
          <p:cNvSpPr>
            <a:spLocks noGrp="1"/>
          </p:cNvSpPr>
          <p:nvPr>
            <p:ph type="ftr" sz="quarter" idx="11"/>
          </p:nvPr>
        </p:nvSpPr>
        <p:spPr>
          <a:xfrm>
            <a:off x="2103621" y="6375679"/>
            <a:ext cx="3482178" cy="345796"/>
          </a:xfrm>
        </p:spPr>
        <p:txBody>
          <a:bodyPr/>
          <a:lstStyle/>
          <a:p>
            <a:endParaRPr lang="ru-RU"/>
          </a:p>
        </p:txBody>
      </p:sp>
      <p:sp>
        <p:nvSpPr>
          <p:cNvPr id="7" name="Slide Number Placeholder 6"/>
          <p:cNvSpPr>
            <a:spLocks noGrp="1"/>
          </p:cNvSpPr>
          <p:nvPr>
            <p:ph type="sldNum" sz="quarter" idx="12"/>
          </p:nvPr>
        </p:nvSpPr>
        <p:spPr>
          <a:xfrm>
            <a:off x="5687568" y="6375679"/>
            <a:ext cx="1234440" cy="345796"/>
          </a:xfrm>
        </p:spPr>
        <p:txBody>
          <a:bodyPr/>
          <a:lstStyle/>
          <a:p>
            <a:fld id="{9C7AF4F4-9C84-450F-A357-324F6D70DEDF}" type="slidenum">
              <a:rPr lang="ru-RU" smtClean="0"/>
              <a:t>‹#›</a:t>
            </a:fld>
            <a:endParaRPr lang="ru-RU"/>
          </a:p>
        </p:txBody>
      </p:sp>
    </p:spTree>
    <p:extLst>
      <p:ext uri="{BB962C8B-B14F-4D97-AF65-F5344CB8AC3E}">
        <p14:creationId xmlns:p14="http://schemas.microsoft.com/office/powerpoint/2010/main" val="3918414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7C472E5-0842-4D0D-AC2A-3A3C9E7AD9A0}" type="datetimeFigureOut">
              <a:rPr lang="ru-RU" smtClean="0"/>
              <a:t>03.10.2025</a:t>
            </a:fld>
            <a:endParaRPr lang="ru-RU"/>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9C7AF4F4-9C84-450F-A357-324F6D70DEDF}" type="slidenum">
              <a:rPr lang="ru-RU" smtClean="0"/>
              <a:t>‹#›</a:t>
            </a:fld>
            <a:endParaRPr lang="ru-RU"/>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2974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igitalocean.com/community/tutorials/java-thread-exampl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digitalocean.com/community/tutorials/multithreading-in-java#executors-versus-threads-when-to-use-what"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igitalocean.com/community/tutorials/multithreading-in-java#what-is-parallel-comput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952DFB-F241-41E8-883B-4979FE0B41D4}"/>
              </a:ext>
            </a:extLst>
          </p:cNvPr>
          <p:cNvSpPr>
            <a:spLocks noGrp="1"/>
          </p:cNvSpPr>
          <p:nvPr>
            <p:ph type="ctrTitle"/>
          </p:nvPr>
        </p:nvSpPr>
        <p:spPr>
          <a:xfrm>
            <a:off x="555009" y="1760560"/>
            <a:ext cx="11423176" cy="3566615"/>
          </a:xfrm>
        </p:spPr>
        <p:txBody>
          <a:bodyPr/>
          <a:lstStyle/>
          <a:p>
            <a:r>
              <a:rPr lang="ro-RO" b="1" i="0" dirty="0" err="1">
                <a:solidFill>
                  <a:srgbClr val="000C2A"/>
                </a:solidFill>
                <a:effectLst/>
                <a:latin typeface="Epilogue"/>
              </a:rPr>
              <a:t>Multithreading</a:t>
            </a:r>
            <a:r>
              <a:rPr lang="ro-RO" b="1" i="0" dirty="0">
                <a:solidFill>
                  <a:srgbClr val="000C2A"/>
                </a:solidFill>
                <a:effectLst/>
                <a:latin typeface="Epilogue"/>
              </a:rPr>
              <a:t> în Java</a:t>
            </a:r>
            <a:br>
              <a:rPr lang="ro-RO" b="1" i="0" dirty="0">
                <a:solidFill>
                  <a:srgbClr val="000C2A"/>
                </a:solidFill>
                <a:effectLst/>
                <a:latin typeface="Epilogue"/>
              </a:rPr>
            </a:br>
            <a:endParaRPr lang="ru-RU" dirty="0"/>
          </a:p>
        </p:txBody>
      </p:sp>
      <p:sp>
        <p:nvSpPr>
          <p:cNvPr id="3" name="Подзаголовок 2">
            <a:extLst>
              <a:ext uri="{FF2B5EF4-FFF2-40B4-BE49-F238E27FC236}">
                <a16:creationId xmlns:a16="http://schemas.microsoft.com/office/drawing/2014/main" id="{DE386B14-CCE7-43A9-A021-6DC518DEC7D9}"/>
              </a:ext>
            </a:extLst>
          </p:cNvPr>
          <p:cNvSpPr>
            <a:spLocks noGrp="1"/>
          </p:cNvSpPr>
          <p:nvPr>
            <p:ph type="subTitle" idx="1"/>
          </p:nvPr>
        </p:nvSpPr>
        <p:spPr/>
        <p:txBody>
          <a:bodyPr/>
          <a:lstStyle/>
          <a:p>
            <a:r>
              <a:rPr lang="fr-FR" b="1" i="0" dirty="0" err="1">
                <a:solidFill>
                  <a:srgbClr val="000C2A"/>
                </a:solidFill>
                <a:effectLst/>
                <a:latin typeface="Epilogue"/>
              </a:rPr>
              <a:t>Concepte</a:t>
            </a:r>
            <a:r>
              <a:rPr lang="fr-FR" b="1" i="0" dirty="0">
                <a:solidFill>
                  <a:srgbClr val="000C2A"/>
                </a:solidFill>
                <a:effectLst/>
                <a:latin typeface="Epilogue"/>
              </a:rPr>
              <a:t>, exemple </a:t>
            </a:r>
            <a:r>
              <a:rPr lang="fr-FR" b="1" i="0" dirty="0" err="1">
                <a:solidFill>
                  <a:srgbClr val="000C2A"/>
                </a:solidFill>
                <a:effectLst/>
                <a:latin typeface="Epilogue"/>
              </a:rPr>
              <a:t>și</a:t>
            </a:r>
            <a:r>
              <a:rPr lang="fr-FR" b="1" i="0" dirty="0">
                <a:solidFill>
                  <a:srgbClr val="000C2A"/>
                </a:solidFill>
                <a:effectLst/>
                <a:latin typeface="Epilogue"/>
              </a:rPr>
              <a:t> </a:t>
            </a:r>
            <a:r>
              <a:rPr lang="fr-FR" b="1" i="0" dirty="0" err="1">
                <a:solidFill>
                  <a:srgbClr val="000C2A"/>
                </a:solidFill>
                <a:effectLst/>
                <a:latin typeface="Epilogue"/>
              </a:rPr>
              <a:t>practici</a:t>
            </a:r>
            <a:endParaRPr lang="fr-FR" b="1" i="0" dirty="0">
              <a:solidFill>
                <a:srgbClr val="000C2A"/>
              </a:solidFill>
              <a:effectLst/>
              <a:latin typeface="Epilogue"/>
            </a:endParaRPr>
          </a:p>
          <a:p>
            <a:endParaRPr lang="ru-RU" dirty="0"/>
          </a:p>
        </p:txBody>
      </p:sp>
    </p:spTree>
    <p:extLst>
      <p:ext uri="{BB962C8B-B14F-4D97-AF65-F5344CB8AC3E}">
        <p14:creationId xmlns:p14="http://schemas.microsoft.com/office/powerpoint/2010/main" val="2853521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9948F8-3F93-4974-8594-E719AB7DB6C4}"/>
              </a:ext>
            </a:extLst>
          </p:cNvPr>
          <p:cNvSpPr>
            <a:spLocks noGrp="1"/>
          </p:cNvSpPr>
          <p:nvPr>
            <p:ph type="title"/>
          </p:nvPr>
        </p:nvSpPr>
        <p:spPr>
          <a:xfrm>
            <a:off x="1251678" y="382385"/>
            <a:ext cx="10178322" cy="486522"/>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65FBFD73-CA29-4ABB-9FD3-FB1D9E70647C}"/>
              </a:ext>
            </a:extLst>
          </p:cNvPr>
          <p:cNvSpPr>
            <a:spLocks noGrp="1"/>
          </p:cNvSpPr>
          <p:nvPr>
            <p:ph idx="1"/>
          </p:nvPr>
        </p:nvSpPr>
        <p:spPr>
          <a:xfrm>
            <a:off x="1251678" y="1009934"/>
            <a:ext cx="10178322" cy="5672919"/>
          </a:xfrm>
        </p:spPr>
        <p:txBody>
          <a:bodyPr>
            <a:normAutofit fontScale="85000" lnSpcReduction="20000"/>
          </a:bodyPr>
          <a:lstStyle/>
          <a:p>
            <a:r>
              <a:rPr lang="ro-RO" sz="2800" b="1" dirty="0">
                <a:solidFill>
                  <a:schemeClr val="tx1"/>
                </a:solidFill>
              </a:rPr>
              <a:t>2. Implementarea </a:t>
            </a:r>
            <a:r>
              <a:rPr lang="ro-RO" sz="2800" b="1" dirty="0" err="1">
                <a:solidFill>
                  <a:schemeClr val="tx1"/>
                </a:solidFill>
              </a:rPr>
              <a:t>Runnable</a:t>
            </a:r>
            <a:r>
              <a:rPr lang="ro-RO" sz="2800" b="1" dirty="0">
                <a:solidFill>
                  <a:schemeClr val="tx1"/>
                </a:solidFill>
              </a:rPr>
              <a:t> interfeței</a:t>
            </a:r>
          </a:p>
          <a:p>
            <a:r>
              <a:rPr lang="ro-RO" dirty="0">
                <a:solidFill>
                  <a:schemeClr val="tx1"/>
                </a:solidFill>
              </a:rPr>
              <a:t>O modalitate mai flexibilă de a crea </a:t>
            </a:r>
            <a:r>
              <a:rPr lang="ro-RO" dirty="0" err="1">
                <a:solidFill>
                  <a:schemeClr val="tx1"/>
                </a:solidFill>
              </a:rPr>
              <a:t>thread</a:t>
            </a:r>
            <a:r>
              <a:rPr lang="ro-RO" dirty="0">
                <a:solidFill>
                  <a:schemeClr val="tx1"/>
                </a:solidFill>
              </a:rPr>
              <a:t>-uri este implementarea </a:t>
            </a:r>
            <a:r>
              <a:rPr lang="ro-RO" dirty="0" err="1">
                <a:solidFill>
                  <a:schemeClr val="tx1"/>
                </a:solidFill>
              </a:rPr>
              <a:t>Runnableinterfeței</a:t>
            </a:r>
            <a:r>
              <a:rPr lang="ro-RO" dirty="0">
                <a:solidFill>
                  <a:schemeClr val="tx1"/>
                </a:solidFill>
              </a:rPr>
              <a:t>. Aceasta separă sarcina de </a:t>
            </a:r>
            <a:r>
              <a:rPr lang="ro-RO" dirty="0" err="1">
                <a:solidFill>
                  <a:schemeClr val="tx1"/>
                </a:solidFill>
              </a:rPr>
              <a:t>thread-ul</a:t>
            </a:r>
            <a:r>
              <a:rPr lang="ro-RO" dirty="0">
                <a:solidFill>
                  <a:schemeClr val="tx1"/>
                </a:solidFill>
              </a:rPr>
              <a:t> în sine, ceea ce este util atunci când doriți ca clasa dvs. să extindă o altă clasă.</a:t>
            </a:r>
          </a:p>
          <a:p>
            <a:endParaRPr lang="ro-RO" dirty="0">
              <a:solidFill>
                <a:schemeClr val="tx1"/>
              </a:solidFill>
            </a:endParaRPr>
          </a:p>
          <a:p>
            <a:endParaRPr lang="ro-RO" dirty="0"/>
          </a:p>
          <a:p>
            <a:r>
              <a:rPr lang="ro-RO" b="1" dirty="0">
                <a:solidFill>
                  <a:schemeClr val="tx1"/>
                </a:solidFill>
              </a:rPr>
              <a:t>public </a:t>
            </a:r>
            <a:r>
              <a:rPr lang="ro-RO" b="1" dirty="0" err="1">
                <a:solidFill>
                  <a:schemeClr val="tx1"/>
                </a:solidFill>
              </a:rPr>
              <a:t>class</a:t>
            </a:r>
            <a:r>
              <a:rPr lang="ro-RO" b="1" dirty="0">
                <a:solidFill>
                  <a:schemeClr val="tx1"/>
                </a:solidFill>
              </a:rPr>
              <a:t> </a:t>
            </a:r>
            <a:r>
              <a:rPr lang="ro-RO" b="1" dirty="0" err="1">
                <a:solidFill>
                  <a:schemeClr val="tx1"/>
                </a:solidFill>
              </a:rPr>
              <a:t>MyRunnable</a:t>
            </a:r>
            <a:r>
              <a:rPr lang="ro-RO" b="1" dirty="0">
                <a:solidFill>
                  <a:schemeClr val="tx1"/>
                </a:solidFill>
              </a:rPr>
              <a:t> </a:t>
            </a:r>
            <a:r>
              <a:rPr lang="ro-RO" b="1" dirty="0" err="1">
                <a:solidFill>
                  <a:schemeClr val="tx1"/>
                </a:solidFill>
              </a:rPr>
              <a:t>implements</a:t>
            </a:r>
            <a:r>
              <a:rPr lang="ro-RO" b="1" dirty="0">
                <a:solidFill>
                  <a:schemeClr val="tx1"/>
                </a:solidFill>
              </a:rPr>
              <a:t> </a:t>
            </a:r>
            <a:r>
              <a:rPr lang="ro-RO" b="1" dirty="0" err="1">
                <a:solidFill>
                  <a:schemeClr val="tx1"/>
                </a:solidFill>
              </a:rPr>
              <a:t>Runnable</a:t>
            </a:r>
            <a:r>
              <a:rPr lang="ro-RO" b="1" dirty="0">
                <a:solidFill>
                  <a:schemeClr val="tx1"/>
                </a:solidFill>
              </a:rPr>
              <a:t> {</a:t>
            </a:r>
          </a:p>
          <a:p>
            <a:r>
              <a:rPr lang="ro-RO" b="1" dirty="0">
                <a:solidFill>
                  <a:schemeClr val="tx1"/>
                </a:solidFill>
              </a:rPr>
              <a:t>    public </a:t>
            </a:r>
            <a:r>
              <a:rPr lang="ro-RO" b="1" dirty="0" err="1">
                <a:solidFill>
                  <a:schemeClr val="tx1"/>
                </a:solidFill>
              </a:rPr>
              <a:t>void</a:t>
            </a:r>
            <a:r>
              <a:rPr lang="ro-RO" b="1" dirty="0">
                <a:solidFill>
                  <a:schemeClr val="tx1"/>
                </a:solidFill>
              </a:rPr>
              <a:t> </a:t>
            </a:r>
            <a:r>
              <a:rPr lang="ro-RO" b="1" dirty="0" err="1">
                <a:solidFill>
                  <a:schemeClr val="tx1"/>
                </a:solidFill>
              </a:rPr>
              <a:t>run</a:t>
            </a:r>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Runnable</a:t>
            </a:r>
            <a:r>
              <a:rPr lang="ro-RO" b="1" dirty="0">
                <a:solidFill>
                  <a:schemeClr val="tx1"/>
                </a:solidFill>
              </a:rPr>
              <a:t> </a:t>
            </a:r>
            <a:r>
              <a:rPr lang="ro-RO" b="1" dirty="0" err="1">
                <a:solidFill>
                  <a:schemeClr val="tx1"/>
                </a:solidFill>
              </a:rPr>
              <a:t>thread</a:t>
            </a:r>
            <a:r>
              <a:rPr lang="ro-RO" b="1" dirty="0">
                <a:solidFill>
                  <a:schemeClr val="tx1"/>
                </a:solidFill>
              </a:rPr>
              <a:t> </a:t>
            </a:r>
            <a:r>
              <a:rPr lang="ro-RO" b="1" dirty="0" err="1">
                <a:solidFill>
                  <a:schemeClr val="tx1"/>
                </a:solidFill>
              </a:rPr>
              <a:t>is</a:t>
            </a:r>
            <a:r>
              <a:rPr lang="ro-RO" b="1" dirty="0">
                <a:solidFill>
                  <a:schemeClr val="tx1"/>
                </a:solidFill>
              </a:rPr>
              <a:t> </a:t>
            </a:r>
            <a:r>
              <a:rPr lang="ro-RO" b="1" dirty="0" err="1">
                <a:solidFill>
                  <a:schemeClr val="tx1"/>
                </a:solidFill>
              </a:rPr>
              <a:t>running</a:t>
            </a:r>
            <a:r>
              <a:rPr lang="ro-RO" b="1" dirty="0">
                <a:solidFill>
                  <a:schemeClr val="tx1"/>
                </a:solidFill>
              </a:rPr>
              <a:t>...");</a:t>
            </a:r>
          </a:p>
          <a:p>
            <a:r>
              <a:rPr lang="ro-RO" b="1" dirty="0">
                <a:solidFill>
                  <a:schemeClr val="tx1"/>
                </a:solidFill>
              </a:rPr>
              <a:t>    }</a:t>
            </a:r>
          </a:p>
          <a:p>
            <a:endParaRPr lang="ro-RO" b="1" dirty="0">
              <a:solidFill>
                <a:schemeClr val="tx1"/>
              </a:solidFill>
            </a:endParaRPr>
          </a:p>
          <a:p>
            <a:r>
              <a:rPr lang="ro-RO" b="1" dirty="0">
                <a:solidFill>
                  <a:schemeClr val="tx1"/>
                </a:solidFill>
              </a:rPr>
              <a:t>    public static </a:t>
            </a:r>
            <a:r>
              <a:rPr lang="ro-RO" b="1" dirty="0" err="1">
                <a:solidFill>
                  <a:schemeClr val="tx1"/>
                </a:solidFill>
              </a:rPr>
              <a:t>void</a:t>
            </a:r>
            <a:r>
              <a:rPr lang="ro-RO" b="1" dirty="0">
                <a:solidFill>
                  <a:schemeClr val="tx1"/>
                </a:solidFill>
              </a:rPr>
              <a:t> </a:t>
            </a:r>
            <a:r>
              <a:rPr lang="ro-RO" b="1" dirty="0" err="1">
                <a:solidFill>
                  <a:schemeClr val="tx1"/>
                </a:solidFill>
              </a:rPr>
              <a:t>main</a:t>
            </a:r>
            <a:r>
              <a:rPr lang="ro-RO" b="1" dirty="0">
                <a:solidFill>
                  <a:schemeClr val="tx1"/>
                </a:solidFill>
              </a:rPr>
              <a:t>(</a:t>
            </a:r>
            <a:r>
              <a:rPr lang="ro-RO" b="1" dirty="0" err="1">
                <a:solidFill>
                  <a:schemeClr val="tx1"/>
                </a:solidFill>
              </a:rPr>
              <a:t>String</a:t>
            </a:r>
            <a:r>
              <a:rPr lang="ro-RO" b="1" dirty="0">
                <a:solidFill>
                  <a:schemeClr val="tx1"/>
                </a:solidFill>
              </a:rPr>
              <a:t>[] </a:t>
            </a:r>
            <a:r>
              <a:rPr lang="ro-RO" b="1" dirty="0" err="1">
                <a:solidFill>
                  <a:schemeClr val="tx1"/>
                </a:solidFill>
              </a:rPr>
              <a:t>args</a:t>
            </a:r>
            <a:r>
              <a:rPr lang="ro-RO" b="1" dirty="0">
                <a:solidFill>
                  <a:schemeClr val="tx1"/>
                </a:solidFill>
              </a:rPr>
              <a:t>) {</a:t>
            </a:r>
          </a:p>
          <a:p>
            <a:r>
              <a:rPr lang="ro-RO" b="1" dirty="0">
                <a:solidFill>
                  <a:schemeClr val="tx1"/>
                </a:solidFill>
              </a:rPr>
              <a:t>        </a:t>
            </a:r>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a:t>
            </a:r>
            <a:r>
              <a:rPr lang="ro-RO" b="1" dirty="0" err="1">
                <a:solidFill>
                  <a:schemeClr val="tx1"/>
                </a:solidFill>
              </a:rPr>
              <a:t>new</a:t>
            </a:r>
            <a:r>
              <a:rPr lang="ro-RO" b="1" dirty="0">
                <a:solidFill>
                  <a:schemeClr val="tx1"/>
                </a:solidFill>
              </a:rPr>
              <a:t> </a:t>
            </a:r>
            <a:r>
              <a:rPr lang="ro-RO" b="1" dirty="0" err="1">
                <a:solidFill>
                  <a:schemeClr val="tx1"/>
                </a:solidFill>
              </a:rPr>
              <a:t>MyRunnable</a:t>
            </a:r>
            <a:r>
              <a:rPr lang="ro-RO" b="1" dirty="0">
                <a:solidFill>
                  <a:schemeClr val="tx1"/>
                </a:solidFill>
              </a:rPr>
              <a:t>());</a:t>
            </a:r>
          </a:p>
          <a:p>
            <a:r>
              <a:rPr lang="ro-RO" b="1" dirty="0">
                <a:solidFill>
                  <a:schemeClr val="tx1"/>
                </a:solidFill>
              </a:rPr>
              <a:t>        </a:t>
            </a:r>
            <a:r>
              <a:rPr lang="ro-RO" b="1" dirty="0" err="1">
                <a:solidFill>
                  <a:schemeClr val="tx1"/>
                </a:solidFill>
              </a:rPr>
              <a:t>thread.start</a:t>
            </a:r>
            <a:r>
              <a:rPr lang="ro-RO" b="1" dirty="0">
                <a:solidFill>
                  <a:schemeClr val="tx1"/>
                </a:solidFill>
              </a:rPr>
              <a:t>();</a:t>
            </a:r>
          </a:p>
          <a:p>
            <a:r>
              <a:rPr lang="ro-RO" b="1" dirty="0">
                <a:solidFill>
                  <a:schemeClr val="tx1"/>
                </a:solidFill>
              </a:rPr>
              <a:t>    }</a:t>
            </a:r>
          </a:p>
          <a:p>
            <a:r>
              <a:rPr lang="ro-RO" b="1" dirty="0">
                <a:solidFill>
                  <a:schemeClr val="tx1"/>
                </a:solidFill>
              </a:rPr>
              <a:t>}</a:t>
            </a:r>
          </a:p>
          <a:p>
            <a:r>
              <a:rPr lang="ro-RO" dirty="0">
                <a:solidFill>
                  <a:schemeClr val="tx1"/>
                </a:solidFill>
              </a:rPr>
              <a:t>Această metodă este mai flexibilă decât extinderea </a:t>
            </a:r>
            <a:r>
              <a:rPr lang="ro-RO" dirty="0" err="1">
                <a:solidFill>
                  <a:schemeClr val="tx1"/>
                </a:solidFill>
              </a:rPr>
              <a:t>Thread</a:t>
            </a:r>
            <a:r>
              <a:rPr lang="ro-RO" dirty="0">
                <a:solidFill>
                  <a:schemeClr val="tx1"/>
                </a:solidFill>
              </a:rPr>
              <a:t>. Încurajează o mai bună separare a preocupărilor și vă permite să reutilizați aceeași sarcină cu fire de execuție diferite.</a:t>
            </a:r>
            <a:endParaRPr lang="ru-RU" dirty="0">
              <a:solidFill>
                <a:schemeClr val="tx1"/>
              </a:solidFill>
            </a:endParaRPr>
          </a:p>
        </p:txBody>
      </p:sp>
    </p:spTree>
    <p:extLst>
      <p:ext uri="{BB962C8B-B14F-4D97-AF65-F5344CB8AC3E}">
        <p14:creationId xmlns:p14="http://schemas.microsoft.com/office/powerpoint/2010/main" val="2535608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82823F-05DF-4E9C-ACF9-44474A4E2983}"/>
              </a:ext>
            </a:extLst>
          </p:cNvPr>
          <p:cNvSpPr>
            <a:spLocks noGrp="1"/>
          </p:cNvSpPr>
          <p:nvPr>
            <p:ph type="title"/>
          </p:nvPr>
        </p:nvSpPr>
        <p:spPr>
          <a:xfrm>
            <a:off x="1251678" y="382385"/>
            <a:ext cx="10178322" cy="445579"/>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FFA6ACC0-EFF7-4949-9C3F-3E4C4A0CF75A}"/>
              </a:ext>
            </a:extLst>
          </p:cNvPr>
          <p:cNvSpPr>
            <a:spLocks noGrp="1"/>
          </p:cNvSpPr>
          <p:nvPr>
            <p:ph idx="1"/>
          </p:nvPr>
        </p:nvSpPr>
        <p:spPr>
          <a:xfrm>
            <a:off x="1251678" y="955343"/>
            <a:ext cx="10178322" cy="5745708"/>
          </a:xfrm>
        </p:spPr>
        <p:txBody>
          <a:bodyPr>
            <a:normAutofit fontScale="85000" lnSpcReduction="20000"/>
          </a:bodyPr>
          <a:lstStyle/>
          <a:p>
            <a:r>
              <a:rPr lang="ro-RO" sz="2900" b="1" dirty="0">
                <a:solidFill>
                  <a:schemeClr val="tx1"/>
                </a:solidFill>
              </a:rPr>
              <a:t>3. Utilizarea expresiilor lambda</a:t>
            </a:r>
            <a:endParaRPr lang="ru-RU" sz="2900" b="1" dirty="0">
              <a:solidFill>
                <a:schemeClr val="tx1"/>
              </a:solidFill>
            </a:endParaRPr>
          </a:p>
          <a:p>
            <a:r>
              <a:rPr lang="ro-RO" sz="2600" dirty="0"/>
              <a:t>Dacă utilizați Java 8 sau o versiune ulterioară, puteți simplifica crearea de fire de execuție folosind expresii lambda. Acest lucru este ideal pentru sarcini scurte, unice, în care nu doriți să scrieți o clasă întreagă.</a:t>
            </a:r>
          </a:p>
          <a:p>
            <a:pPr marL="0" indent="0">
              <a:buNone/>
            </a:pPr>
            <a:endParaRPr lang="ro-RO" dirty="0"/>
          </a:p>
          <a:p>
            <a:r>
              <a:rPr lang="ro-RO" b="1" dirty="0">
                <a:solidFill>
                  <a:schemeClr val="tx1"/>
                </a:solidFill>
              </a:rPr>
              <a:t>public </a:t>
            </a:r>
            <a:r>
              <a:rPr lang="ro-RO" b="1" dirty="0" err="1">
                <a:solidFill>
                  <a:schemeClr val="tx1"/>
                </a:solidFill>
              </a:rPr>
              <a:t>class</a:t>
            </a:r>
            <a:r>
              <a:rPr lang="ro-RO" b="1" dirty="0">
                <a:solidFill>
                  <a:schemeClr val="tx1"/>
                </a:solidFill>
              </a:rPr>
              <a:t> </a:t>
            </a:r>
            <a:r>
              <a:rPr lang="ro-RO" b="1" dirty="0" err="1">
                <a:solidFill>
                  <a:schemeClr val="tx1"/>
                </a:solidFill>
              </a:rPr>
              <a:t>LambdaThread</a:t>
            </a:r>
            <a:r>
              <a:rPr lang="ro-RO" b="1" dirty="0">
                <a:solidFill>
                  <a:schemeClr val="tx1"/>
                </a:solidFill>
              </a:rPr>
              <a:t> {</a:t>
            </a:r>
          </a:p>
          <a:p>
            <a:r>
              <a:rPr lang="ro-RO" b="1" dirty="0">
                <a:solidFill>
                  <a:schemeClr val="tx1"/>
                </a:solidFill>
              </a:rPr>
              <a:t>    public static </a:t>
            </a:r>
            <a:r>
              <a:rPr lang="ro-RO" b="1" dirty="0" err="1">
                <a:solidFill>
                  <a:schemeClr val="tx1"/>
                </a:solidFill>
              </a:rPr>
              <a:t>void</a:t>
            </a:r>
            <a:r>
              <a:rPr lang="ro-RO" b="1" dirty="0">
                <a:solidFill>
                  <a:schemeClr val="tx1"/>
                </a:solidFill>
              </a:rPr>
              <a:t> </a:t>
            </a:r>
            <a:r>
              <a:rPr lang="ro-RO" b="1" dirty="0" err="1">
                <a:solidFill>
                  <a:schemeClr val="tx1"/>
                </a:solidFill>
              </a:rPr>
              <a:t>main</a:t>
            </a:r>
            <a:r>
              <a:rPr lang="ro-RO" b="1" dirty="0">
                <a:solidFill>
                  <a:schemeClr val="tx1"/>
                </a:solidFill>
              </a:rPr>
              <a:t>(</a:t>
            </a:r>
            <a:r>
              <a:rPr lang="ro-RO" b="1" dirty="0" err="1">
                <a:solidFill>
                  <a:schemeClr val="tx1"/>
                </a:solidFill>
              </a:rPr>
              <a:t>String</a:t>
            </a:r>
            <a:r>
              <a:rPr lang="ro-RO" b="1" dirty="0">
                <a:solidFill>
                  <a:schemeClr val="tx1"/>
                </a:solidFill>
              </a:rPr>
              <a:t>[] </a:t>
            </a:r>
            <a:r>
              <a:rPr lang="ro-RO" b="1" dirty="0" err="1">
                <a:solidFill>
                  <a:schemeClr val="tx1"/>
                </a:solidFill>
              </a:rPr>
              <a:t>args</a:t>
            </a:r>
            <a:r>
              <a:rPr lang="ro-RO" b="1" dirty="0">
                <a:solidFill>
                  <a:schemeClr val="tx1"/>
                </a:solidFill>
              </a:rPr>
              <a:t>) {</a:t>
            </a:r>
          </a:p>
          <a:p>
            <a:r>
              <a:rPr lang="ro-RO" b="1" dirty="0">
                <a:solidFill>
                  <a:schemeClr val="tx1"/>
                </a:solidFill>
              </a:rPr>
              <a:t>        </a:t>
            </a:r>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Thread</a:t>
            </a:r>
            <a:r>
              <a:rPr lang="ro-RO" b="1" dirty="0">
                <a:solidFill>
                  <a:schemeClr val="tx1"/>
                </a:solidFill>
              </a:rPr>
              <a:t> </a:t>
            </a:r>
            <a:r>
              <a:rPr lang="ro-RO" b="1" dirty="0" err="1">
                <a:solidFill>
                  <a:schemeClr val="tx1"/>
                </a:solidFill>
              </a:rPr>
              <a:t>running</a:t>
            </a:r>
            <a:r>
              <a:rPr lang="ro-RO" b="1" dirty="0">
                <a:solidFill>
                  <a:schemeClr val="tx1"/>
                </a:solidFill>
              </a:rPr>
              <a:t> </a:t>
            </a:r>
            <a:r>
              <a:rPr lang="ro-RO" b="1" dirty="0" err="1">
                <a:solidFill>
                  <a:schemeClr val="tx1"/>
                </a:solidFill>
              </a:rPr>
              <a:t>with</a:t>
            </a:r>
            <a:r>
              <a:rPr lang="ro-RO" b="1" dirty="0">
                <a:solidFill>
                  <a:schemeClr val="tx1"/>
                </a:solidFill>
              </a:rPr>
              <a:t> lambda!");</a:t>
            </a:r>
          </a:p>
          <a:p>
            <a:r>
              <a:rPr lang="ro-RO" b="1" dirty="0">
                <a:solidFill>
                  <a:schemeClr val="tx1"/>
                </a:solidFill>
              </a:rPr>
              <a:t>        });</a:t>
            </a:r>
          </a:p>
          <a:p>
            <a:r>
              <a:rPr lang="ro-RO" b="1" dirty="0">
                <a:solidFill>
                  <a:schemeClr val="tx1"/>
                </a:solidFill>
              </a:rPr>
              <a:t>        </a:t>
            </a:r>
            <a:r>
              <a:rPr lang="ro-RO" b="1" dirty="0" err="1">
                <a:solidFill>
                  <a:schemeClr val="tx1"/>
                </a:solidFill>
              </a:rPr>
              <a:t>thread.start</a:t>
            </a:r>
            <a:r>
              <a:rPr lang="ro-RO" b="1" dirty="0">
                <a:solidFill>
                  <a:schemeClr val="tx1"/>
                </a:solidFill>
              </a:rPr>
              <a:t>();</a:t>
            </a:r>
          </a:p>
          <a:p>
            <a:r>
              <a:rPr lang="ro-RO" b="1" dirty="0">
                <a:solidFill>
                  <a:schemeClr val="tx1"/>
                </a:solidFill>
              </a:rPr>
              <a:t>    }</a:t>
            </a:r>
          </a:p>
          <a:p>
            <a:r>
              <a:rPr lang="ro-RO" b="1" dirty="0">
                <a:solidFill>
                  <a:schemeClr val="tx1"/>
                </a:solidFill>
              </a:rPr>
              <a:t>}</a:t>
            </a:r>
          </a:p>
          <a:p>
            <a:r>
              <a:rPr lang="ro-RO" dirty="0"/>
              <a:t>Această metodă are următoarele avantaje:</a:t>
            </a:r>
          </a:p>
          <a:p>
            <a:r>
              <a:rPr lang="ro-RO" dirty="0"/>
              <a:t>Cod mai curat și mai concis</a:t>
            </a:r>
          </a:p>
          <a:p>
            <a:r>
              <a:rPr lang="ro-RO" dirty="0"/>
              <a:t>Util pentru sarcini rapide în fundal</a:t>
            </a:r>
          </a:p>
          <a:p>
            <a:r>
              <a:rPr lang="ro-RO" dirty="0"/>
              <a:t>Ideal atunci când se utilizează pool-uri de </a:t>
            </a:r>
            <a:r>
              <a:rPr lang="ro-RO" dirty="0" err="1"/>
              <a:t>thread</a:t>
            </a:r>
            <a:r>
              <a:rPr lang="ro-RO" dirty="0"/>
              <a:t>-uri sau servicii de execuție</a:t>
            </a:r>
            <a:endParaRPr lang="ru-RU" dirty="0"/>
          </a:p>
        </p:txBody>
      </p:sp>
    </p:spTree>
    <p:extLst>
      <p:ext uri="{BB962C8B-B14F-4D97-AF65-F5344CB8AC3E}">
        <p14:creationId xmlns:p14="http://schemas.microsoft.com/office/powerpoint/2010/main" val="2328490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FD42FB-4B21-4D35-BEC0-0E03970162C7}"/>
              </a:ext>
            </a:extLst>
          </p:cNvPr>
          <p:cNvSpPr>
            <a:spLocks noGrp="1"/>
          </p:cNvSpPr>
          <p:nvPr>
            <p:ph type="title"/>
          </p:nvPr>
        </p:nvSpPr>
        <p:spPr>
          <a:xfrm>
            <a:off x="1251678" y="382385"/>
            <a:ext cx="10178322" cy="491072"/>
          </a:xfrm>
        </p:spPr>
        <p:txBody>
          <a:bodyPr>
            <a:normAutofit fontScale="90000"/>
          </a:bodyPr>
          <a:lstStyle/>
          <a:p>
            <a:r>
              <a:rPr lang="ro-RO" sz="4000" dirty="0"/>
              <a:t>Gestionare și controlul </a:t>
            </a:r>
            <a:r>
              <a:rPr lang="ro-RO" sz="4000" dirty="0" err="1"/>
              <a:t>thread</a:t>
            </a:r>
            <a:r>
              <a:rPr lang="ro-RO" sz="4000" dirty="0"/>
              <a:t>-urilor</a:t>
            </a:r>
            <a:endParaRPr lang="ru-RU" sz="4000" dirty="0"/>
          </a:p>
        </p:txBody>
      </p:sp>
      <p:sp>
        <p:nvSpPr>
          <p:cNvPr id="3" name="Объект 2">
            <a:extLst>
              <a:ext uri="{FF2B5EF4-FFF2-40B4-BE49-F238E27FC236}">
                <a16:creationId xmlns:a16="http://schemas.microsoft.com/office/drawing/2014/main" id="{11234EE7-08DE-4511-985F-E85490956619}"/>
              </a:ext>
            </a:extLst>
          </p:cNvPr>
          <p:cNvSpPr>
            <a:spLocks noGrp="1"/>
          </p:cNvSpPr>
          <p:nvPr>
            <p:ph idx="1"/>
          </p:nvPr>
        </p:nvSpPr>
        <p:spPr>
          <a:xfrm>
            <a:off x="1251678" y="996287"/>
            <a:ext cx="10178322" cy="5522794"/>
          </a:xfrm>
        </p:spPr>
        <p:txBody>
          <a:bodyPr>
            <a:normAutofit/>
          </a:bodyPr>
          <a:lstStyle/>
          <a:p>
            <a:r>
              <a:rPr lang="ro-RO" dirty="0"/>
              <a:t>După ce sau creat fire de execuție în Java, apare necesitatea de a controla cum și când se execută acestea . Java oferă mai multe metode încorporate în </a:t>
            </a:r>
            <a:r>
              <a:rPr lang="ro-RO" dirty="0" err="1"/>
              <a:t>Thread</a:t>
            </a:r>
            <a:r>
              <a:rPr lang="ro-RO" dirty="0"/>
              <a:t> clasă pentru a gestiona eficient comportamentul firelor de execuție.</a:t>
            </a:r>
          </a:p>
          <a:p>
            <a:endParaRPr lang="ro-RO" dirty="0"/>
          </a:p>
          <a:p>
            <a:r>
              <a:rPr lang="ro-RO" dirty="0"/>
              <a:t>Vom acoperi următoarele:</a:t>
            </a:r>
          </a:p>
          <a:p>
            <a:endParaRPr lang="ro-RO" dirty="0"/>
          </a:p>
          <a:p>
            <a:r>
              <a:rPr lang="ro-RO" dirty="0"/>
              <a:t>Începerea unui fir de discuție</a:t>
            </a:r>
          </a:p>
          <a:p>
            <a:r>
              <a:rPr lang="ro-RO" dirty="0"/>
              <a:t>Punerea unui fir de execuție în stare de repaus</a:t>
            </a:r>
          </a:p>
          <a:p>
            <a:r>
              <a:rPr lang="ro-RO" dirty="0"/>
              <a:t>Așteptând finalizarea unui fir de discuție</a:t>
            </a:r>
          </a:p>
          <a:p>
            <a:r>
              <a:rPr lang="ro-RO" dirty="0"/>
              <a:t>Execuție </a:t>
            </a:r>
            <a:r>
              <a:rPr lang="ro-RO" dirty="0" err="1"/>
              <a:t>cedentă</a:t>
            </a:r>
            <a:endParaRPr lang="ro-RO" dirty="0"/>
          </a:p>
          <a:p>
            <a:r>
              <a:rPr lang="ro-RO" dirty="0"/>
              <a:t>Stabilirea priorităților</a:t>
            </a:r>
          </a:p>
          <a:p>
            <a:r>
              <a:rPr lang="ro-RO" dirty="0"/>
              <a:t>Crearea firelor de execuție daemon</a:t>
            </a:r>
          </a:p>
          <a:p>
            <a:r>
              <a:rPr lang="ro-RO" dirty="0"/>
              <a:t>Oprirea firelor de execuție (în mod corect)</a:t>
            </a:r>
            <a:endParaRPr lang="ru-RU" dirty="0"/>
          </a:p>
        </p:txBody>
      </p:sp>
    </p:spTree>
    <p:extLst>
      <p:ext uri="{BB962C8B-B14F-4D97-AF65-F5344CB8AC3E}">
        <p14:creationId xmlns:p14="http://schemas.microsoft.com/office/powerpoint/2010/main" val="1888972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DD7E27-53A7-4475-8894-95974ECF5C1B}"/>
              </a:ext>
            </a:extLst>
          </p:cNvPr>
          <p:cNvSpPr>
            <a:spLocks noGrp="1"/>
          </p:cNvSpPr>
          <p:nvPr>
            <p:ph type="title"/>
          </p:nvPr>
        </p:nvSpPr>
        <p:spPr>
          <a:xfrm>
            <a:off x="1251678" y="382385"/>
            <a:ext cx="10178322" cy="1046081"/>
          </a:xfrm>
        </p:spPr>
        <p:txBody>
          <a:bodyPr>
            <a:normAutofit fontScale="90000"/>
          </a:bodyPr>
          <a:lstStyle/>
          <a:p>
            <a:pPr algn="ctr"/>
            <a:r>
              <a:rPr lang="ro-RO" sz="4000" dirty="0"/>
              <a:t>Activarea firelor de execuție cu metoda start()</a:t>
            </a:r>
            <a:endParaRPr lang="ru-RU" sz="4000" dirty="0"/>
          </a:p>
        </p:txBody>
      </p:sp>
      <p:sp>
        <p:nvSpPr>
          <p:cNvPr id="3" name="Объект 2">
            <a:extLst>
              <a:ext uri="{FF2B5EF4-FFF2-40B4-BE49-F238E27FC236}">
                <a16:creationId xmlns:a16="http://schemas.microsoft.com/office/drawing/2014/main" id="{AF43E4C4-A9D9-41D0-A753-2EA3E40E9050}"/>
              </a:ext>
            </a:extLst>
          </p:cNvPr>
          <p:cNvSpPr>
            <a:spLocks noGrp="1"/>
          </p:cNvSpPr>
          <p:nvPr>
            <p:ph idx="1"/>
          </p:nvPr>
        </p:nvSpPr>
        <p:spPr>
          <a:xfrm>
            <a:off x="1251678" y="1360227"/>
            <a:ext cx="10178322" cy="5115388"/>
          </a:xfrm>
        </p:spPr>
        <p:txBody>
          <a:bodyPr/>
          <a:lstStyle/>
          <a:p>
            <a:r>
              <a:rPr lang="ro-RO" dirty="0"/>
              <a:t>Apelați start()metoda pentru a executa un fir de execuție.  Aceasta comandă JVM-ului să creeze un fir nou și să înceapă să ruleze </a:t>
            </a:r>
            <a:r>
              <a:rPr lang="ro-RO" dirty="0" err="1"/>
              <a:t>run</a:t>
            </a:r>
            <a:r>
              <a:rPr lang="ro-RO" dirty="0"/>
              <a:t>()metoda sa în paralel cu firul curent.</a:t>
            </a:r>
          </a:p>
          <a:p>
            <a:endParaRPr lang="ro-RO" dirty="0"/>
          </a:p>
          <a:p>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Thread</a:t>
            </a:r>
            <a:r>
              <a:rPr lang="ro-RO" b="1" dirty="0">
                <a:solidFill>
                  <a:schemeClr val="tx1"/>
                </a:solidFill>
              </a:rPr>
              <a:t> </a:t>
            </a:r>
            <a:r>
              <a:rPr lang="ro-RO" b="1" dirty="0" err="1">
                <a:solidFill>
                  <a:schemeClr val="tx1"/>
                </a:solidFill>
              </a:rPr>
              <a:t>is</a:t>
            </a:r>
            <a:r>
              <a:rPr lang="ro-RO" b="1" dirty="0">
                <a:solidFill>
                  <a:schemeClr val="tx1"/>
                </a:solidFill>
              </a:rPr>
              <a:t> </a:t>
            </a:r>
            <a:r>
              <a:rPr lang="ro-RO" b="1" dirty="0" err="1">
                <a:solidFill>
                  <a:schemeClr val="tx1"/>
                </a:solidFill>
              </a:rPr>
              <a:t>running</a:t>
            </a:r>
            <a:r>
              <a:rPr lang="ro-RO" b="1" dirty="0">
                <a:solidFill>
                  <a:schemeClr val="tx1"/>
                </a:solidFill>
              </a:rPr>
              <a:t>.");</a:t>
            </a:r>
          </a:p>
          <a:p>
            <a:r>
              <a:rPr lang="ro-RO" b="1" dirty="0">
                <a:solidFill>
                  <a:schemeClr val="tx1"/>
                </a:solidFill>
              </a:rPr>
              <a:t>});</a:t>
            </a:r>
          </a:p>
          <a:p>
            <a:r>
              <a:rPr lang="ro-RO" b="1" dirty="0" err="1">
                <a:solidFill>
                  <a:schemeClr val="tx1"/>
                </a:solidFill>
              </a:rPr>
              <a:t>thread.start</a:t>
            </a:r>
            <a:r>
              <a:rPr lang="ro-RO" b="1" dirty="0">
                <a:solidFill>
                  <a:schemeClr val="tx1"/>
                </a:solidFill>
              </a:rPr>
              <a:t>(); </a:t>
            </a:r>
          </a:p>
          <a:p>
            <a:endParaRPr lang="ro-RO" dirty="0"/>
          </a:p>
          <a:p>
            <a:r>
              <a:rPr lang="ro-RO" dirty="0"/>
              <a:t>Apelarea start()creează o nouă stivă de apeluri și rulează sarcina firului de execuție independent. Este important să nu apelați </a:t>
            </a:r>
            <a:r>
              <a:rPr lang="ro-RO" dirty="0" err="1"/>
              <a:t>run</a:t>
            </a:r>
            <a:r>
              <a:rPr lang="ro-RO" dirty="0"/>
              <a:t>()direct; acest lucru ar executa metoda în firul de execuție curent, nu pe unul nou.</a:t>
            </a:r>
            <a:endParaRPr lang="ru-RU" dirty="0"/>
          </a:p>
        </p:txBody>
      </p:sp>
    </p:spTree>
    <p:extLst>
      <p:ext uri="{BB962C8B-B14F-4D97-AF65-F5344CB8AC3E}">
        <p14:creationId xmlns:p14="http://schemas.microsoft.com/office/powerpoint/2010/main" val="1685279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75E4D6-FC1E-4E0C-8BDD-3B6866C98A2B}"/>
              </a:ext>
            </a:extLst>
          </p:cNvPr>
          <p:cNvSpPr>
            <a:spLocks noGrp="1"/>
          </p:cNvSpPr>
          <p:nvPr>
            <p:ph type="title"/>
          </p:nvPr>
        </p:nvSpPr>
        <p:spPr>
          <a:xfrm>
            <a:off x="1251678" y="382385"/>
            <a:ext cx="10178322" cy="632099"/>
          </a:xfrm>
        </p:spPr>
        <p:txBody>
          <a:bodyPr>
            <a:normAutofit fontScale="90000"/>
          </a:bodyPr>
          <a:lstStyle/>
          <a:p>
            <a:pPr algn="ctr"/>
            <a:r>
              <a:rPr lang="ro-RO" sz="4000" dirty="0"/>
              <a:t>Întreruperea execuției cu metoda </a:t>
            </a:r>
            <a:r>
              <a:rPr lang="ro-RO" sz="4000" dirty="0" err="1"/>
              <a:t>sleep</a:t>
            </a:r>
            <a:r>
              <a:rPr lang="ro-RO" sz="4000" dirty="0"/>
              <a:t>()</a:t>
            </a:r>
            <a:endParaRPr lang="ru-RU" sz="4000" dirty="0"/>
          </a:p>
        </p:txBody>
      </p:sp>
      <p:sp>
        <p:nvSpPr>
          <p:cNvPr id="3" name="Объект 2">
            <a:extLst>
              <a:ext uri="{FF2B5EF4-FFF2-40B4-BE49-F238E27FC236}">
                <a16:creationId xmlns:a16="http://schemas.microsoft.com/office/drawing/2014/main" id="{CCBF4336-8866-447F-9AE4-9499AD4E156C}"/>
              </a:ext>
            </a:extLst>
          </p:cNvPr>
          <p:cNvSpPr>
            <a:spLocks noGrp="1"/>
          </p:cNvSpPr>
          <p:nvPr>
            <p:ph idx="1"/>
          </p:nvPr>
        </p:nvSpPr>
        <p:spPr>
          <a:xfrm>
            <a:off x="1251678" y="1155511"/>
            <a:ext cx="10178322" cy="5363570"/>
          </a:xfrm>
        </p:spPr>
        <p:txBody>
          <a:bodyPr>
            <a:normAutofit fontScale="92500"/>
          </a:bodyPr>
          <a:lstStyle/>
          <a:p>
            <a:r>
              <a:rPr lang="ro-RO" dirty="0"/>
              <a:t>Metoda </a:t>
            </a:r>
            <a:r>
              <a:rPr lang="ro-RO" dirty="0" err="1"/>
              <a:t>Thread.sleep</a:t>
            </a:r>
            <a:r>
              <a:rPr lang="ro-RO" dirty="0"/>
              <a:t>()întrerupe firul de execuție curent pentru un anumit număr de milisecunde. Acest lucru este util în multe scenarii din lumea reală. De exemplu, ați putea dori să simulați o întârziere la interogarea unui server la distanță, să încetiniți animațiile sau tranzițiile vizuale într-un joc sau să introduceți o strategie de întrerupere a operațiunilor eșuate.</a:t>
            </a:r>
          </a:p>
          <a:p>
            <a:endParaRPr lang="ro-RO" dirty="0"/>
          </a:p>
          <a:p>
            <a:r>
              <a:rPr lang="ro-RO" b="1" dirty="0" err="1">
                <a:solidFill>
                  <a:schemeClr val="tx1"/>
                </a:solidFill>
              </a:rPr>
              <a:t>try</a:t>
            </a:r>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Sleeping</a:t>
            </a:r>
            <a:r>
              <a:rPr lang="ro-RO" b="1" dirty="0">
                <a:solidFill>
                  <a:schemeClr val="tx1"/>
                </a:solidFill>
              </a:rPr>
              <a:t> for 2 </a:t>
            </a:r>
            <a:r>
              <a:rPr lang="ro-RO" b="1" dirty="0" err="1">
                <a:solidFill>
                  <a:schemeClr val="tx1"/>
                </a:solidFill>
              </a:rPr>
              <a:t>seconds</a:t>
            </a:r>
            <a:r>
              <a:rPr lang="ro-RO" b="1" dirty="0">
                <a:solidFill>
                  <a:schemeClr val="tx1"/>
                </a:solidFill>
              </a:rPr>
              <a:t>...");</a:t>
            </a:r>
          </a:p>
          <a:p>
            <a:r>
              <a:rPr lang="ro-RO" b="1" dirty="0">
                <a:solidFill>
                  <a:schemeClr val="tx1"/>
                </a:solidFill>
              </a:rPr>
              <a:t>    </a:t>
            </a:r>
            <a:r>
              <a:rPr lang="ro-RO" b="1" dirty="0" err="1">
                <a:solidFill>
                  <a:schemeClr val="tx1"/>
                </a:solidFill>
              </a:rPr>
              <a:t>Thread.sleep</a:t>
            </a:r>
            <a:r>
              <a:rPr lang="ro-RO" b="1" dirty="0">
                <a:solidFill>
                  <a:schemeClr val="tx1"/>
                </a:solidFill>
              </a:rPr>
              <a:t>(2000); // 2000 ms = 2 </a:t>
            </a:r>
            <a:r>
              <a:rPr lang="ro-RO" b="1" dirty="0" err="1">
                <a:solidFill>
                  <a:schemeClr val="tx1"/>
                </a:solidFill>
              </a:rPr>
              <a:t>seconds</a:t>
            </a:r>
            <a:endParaRPr lang="ro-RO" b="1" dirty="0">
              <a:solidFill>
                <a:schemeClr val="tx1"/>
              </a:solidFill>
            </a:endParaRP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Awake</a:t>
            </a:r>
            <a:r>
              <a:rPr lang="ro-RO" b="1" dirty="0">
                <a:solidFill>
                  <a:schemeClr val="tx1"/>
                </a:solidFill>
              </a:rPr>
              <a:t>!");</a:t>
            </a:r>
          </a:p>
          <a:p>
            <a:r>
              <a:rPr lang="ro-RO" b="1" dirty="0">
                <a:solidFill>
                  <a:schemeClr val="tx1"/>
                </a:solidFill>
              </a:rPr>
              <a:t>} catch (</a:t>
            </a:r>
            <a:r>
              <a:rPr lang="ro-RO" b="1" dirty="0" err="1">
                <a:solidFill>
                  <a:schemeClr val="tx1"/>
                </a:solidFill>
              </a:rPr>
              <a:t>InterruptedException</a:t>
            </a:r>
            <a:r>
              <a:rPr lang="ro-RO" b="1" dirty="0">
                <a:solidFill>
                  <a:schemeClr val="tx1"/>
                </a:solidFill>
              </a:rPr>
              <a:t> e)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Thread</a:t>
            </a:r>
            <a:r>
              <a:rPr lang="ro-RO" b="1" dirty="0">
                <a:solidFill>
                  <a:schemeClr val="tx1"/>
                </a:solidFill>
              </a:rPr>
              <a:t> </a:t>
            </a:r>
            <a:r>
              <a:rPr lang="ro-RO" b="1" dirty="0" err="1">
                <a:solidFill>
                  <a:schemeClr val="tx1"/>
                </a:solidFill>
              </a:rPr>
              <a:t>interrupted</a:t>
            </a:r>
            <a:r>
              <a:rPr lang="ro-RO" b="1" dirty="0">
                <a:solidFill>
                  <a:schemeClr val="tx1"/>
                </a:solidFill>
              </a:rPr>
              <a:t> </a:t>
            </a:r>
            <a:r>
              <a:rPr lang="ro-RO" b="1" dirty="0" err="1">
                <a:solidFill>
                  <a:schemeClr val="tx1"/>
                </a:solidFill>
              </a:rPr>
              <a:t>during</a:t>
            </a:r>
            <a:r>
              <a:rPr lang="ro-RO" b="1" dirty="0">
                <a:solidFill>
                  <a:schemeClr val="tx1"/>
                </a:solidFill>
              </a:rPr>
              <a:t> </a:t>
            </a:r>
            <a:r>
              <a:rPr lang="ro-RO" b="1" dirty="0" err="1">
                <a:solidFill>
                  <a:schemeClr val="tx1"/>
                </a:solidFill>
              </a:rPr>
              <a:t>sleep</a:t>
            </a:r>
            <a:r>
              <a:rPr lang="ro-RO" b="1" dirty="0">
                <a:solidFill>
                  <a:schemeClr val="tx1"/>
                </a:solidFill>
              </a:rPr>
              <a:t>.");</a:t>
            </a:r>
          </a:p>
          <a:p>
            <a:r>
              <a:rPr lang="ro-RO" b="1" dirty="0">
                <a:solidFill>
                  <a:schemeClr val="tx1"/>
                </a:solidFill>
              </a:rPr>
              <a:t>}</a:t>
            </a:r>
          </a:p>
          <a:p>
            <a:r>
              <a:rPr lang="ro-RO" dirty="0"/>
              <a:t>Notă: Gestionați întotdeauna </a:t>
            </a:r>
            <a:r>
              <a:rPr lang="ro-RO" dirty="0" err="1"/>
              <a:t>InterruptedException</a:t>
            </a:r>
            <a:r>
              <a:rPr lang="ro-RO" dirty="0"/>
              <a:t>, ceea ce se poate întâmpla dacă un alt fir de execuție îl întrerupe pe acesta în timpul repausului.</a:t>
            </a:r>
            <a:endParaRPr lang="ru-RU" dirty="0"/>
          </a:p>
        </p:txBody>
      </p:sp>
    </p:spTree>
    <p:extLst>
      <p:ext uri="{BB962C8B-B14F-4D97-AF65-F5344CB8AC3E}">
        <p14:creationId xmlns:p14="http://schemas.microsoft.com/office/powerpoint/2010/main" val="795194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5C4A59-A48F-458A-AC07-2D367667CEC7}"/>
              </a:ext>
            </a:extLst>
          </p:cNvPr>
          <p:cNvSpPr>
            <a:spLocks noGrp="1"/>
          </p:cNvSpPr>
          <p:nvPr>
            <p:ph type="title"/>
          </p:nvPr>
        </p:nvSpPr>
        <p:spPr>
          <a:xfrm>
            <a:off x="1251678" y="382385"/>
            <a:ext cx="10178322" cy="1100672"/>
          </a:xfrm>
        </p:spPr>
        <p:txBody>
          <a:bodyPr>
            <a:normAutofit fontScale="90000"/>
          </a:bodyPr>
          <a:lstStyle/>
          <a:p>
            <a:pPr algn="ctr"/>
            <a:r>
              <a:rPr lang="ro-RO" sz="4000" dirty="0"/>
              <a:t>Așteptarea finalizării </a:t>
            </a:r>
            <a:r>
              <a:rPr lang="ro-RO" sz="4000" dirty="0" err="1"/>
              <a:t>thread</a:t>
            </a:r>
            <a:r>
              <a:rPr lang="ro-RO" sz="4000" dirty="0"/>
              <a:t>-ului cu metoda </a:t>
            </a:r>
            <a:r>
              <a:rPr lang="ro-RO" sz="4000" dirty="0" err="1"/>
              <a:t>join</a:t>
            </a:r>
            <a:r>
              <a:rPr lang="ro-RO" sz="4000" dirty="0"/>
              <a:t>()</a:t>
            </a:r>
            <a:endParaRPr lang="ru-RU" sz="4000" dirty="0"/>
          </a:p>
        </p:txBody>
      </p:sp>
      <p:sp>
        <p:nvSpPr>
          <p:cNvPr id="3" name="Объект 2">
            <a:extLst>
              <a:ext uri="{FF2B5EF4-FFF2-40B4-BE49-F238E27FC236}">
                <a16:creationId xmlns:a16="http://schemas.microsoft.com/office/drawing/2014/main" id="{A13DD4E0-14F9-463D-ACAF-2A3FEA023B51}"/>
              </a:ext>
            </a:extLst>
          </p:cNvPr>
          <p:cNvSpPr>
            <a:spLocks noGrp="1"/>
          </p:cNvSpPr>
          <p:nvPr>
            <p:ph idx="1"/>
          </p:nvPr>
        </p:nvSpPr>
        <p:spPr>
          <a:xfrm>
            <a:off x="1251678" y="1401170"/>
            <a:ext cx="10178322" cy="5413612"/>
          </a:xfrm>
        </p:spPr>
        <p:txBody>
          <a:bodyPr>
            <a:normAutofit fontScale="85000" lnSpcReduction="20000"/>
          </a:bodyPr>
          <a:lstStyle/>
          <a:p>
            <a:r>
              <a:rPr lang="ro-RO" dirty="0"/>
              <a:t>Metoda </a:t>
            </a:r>
            <a:r>
              <a:rPr lang="ro-RO" dirty="0" err="1"/>
              <a:t>join</a:t>
            </a:r>
            <a:r>
              <a:rPr lang="ro-RO" dirty="0"/>
              <a:t>()permite unui fir de execuție să aștepte finalizarea celuilalt înainte de a continua. Acest lucru este util în special atunci când se coordonează sarcini între fire de execuție. De exemplu, dacă porniți o sarcină în fundal care efectuează un calcul, puteți utiliza </a:t>
            </a:r>
            <a:r>
              <a:rPr lang="ro-RO" dirty="0" err="1"/>
              <a:t>join</a:t>
            </a:r>
            <a:r>
              <a:rPr lang="ro-RO" dirty="0"/>
              <a:t>()pentru a vă asigura că firul principal așteaptă rezultatul înainte de a continua. De asemenea, este util atunci când trebuie să vă asigurați că firele de execuție </a:t>
            </a:r>
            <a:r>
              <a:rPr lang="ro-RO" dirty="0" err="1"/>
              <a:t>worker</a:t>
            </a:r>
            <a:r>
              <a:rPr lang="ro-RO" dirty="0"/>
              <a:t> se termină înainte ca aplicația dvs. să se închidă.</a:t>
            </a:r>
          </a:p>
          <a:p>
            <a:r>
              <a:rPr lang="ro-RO" b="1" dirty="0" err="1">
                <a:solidFill>
                  <a:schemeClr val="tx1"/>
                </a:solidFill>
              </a:rPr>
              <a:t>Thread</a:t>
            </a:r>
            <a:r>
              <a:rPr lang="ro-RO" b="1" dirty="0">
                <a:solidFill>
                  <a:schemeClr val="tx1"/>
                </a:solidFill>
              </a:rPr>
              <a:t> </a:t>
            </a:r>
            <a:r>
              <a:rPr lang="ro-RO" b="1" dirty="0" err="1">
                <a:solidFill>
                  <a:schemeClr val="tx1"/>
                </a:solidFill>
              </a:rPr>
              <a:t>worker</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Working</a:t>
            </a:r>
            <a:r>
              <a:rPr lang="ro-RO" b="1" dirty="0">
                <a:solidFill>
                  <a:schemeClr val="tx1"/>
                </a:solidFill>
              </a:rPr>
              <a:t>...");</a:t>
            </a:r>
          </a:p>
          <a:p>
            <a:r>
              <a:rPr lang="ro-RO" b="1" dirty="0">
                <a:solidFill>
                  <a:schemeClr val="tx1"/>
                </a:solidFill>
              </a:rPr>
              <a:t>    </a:t>
            </a:r>
            <a:r>
              <a:rPr lang="ro-RO" b="1" dirty="0" err="1">
                <a:solidFill>
                  <a:schemeClr val="tx1"/>
                </a:solidFill>
              </a:rPr>
              <a:t>try</a:t>
            </a:r>
            <a:r>
              <a:rPr lang="ro-RO" b="1" dirty="0">
                <a:solidFill>
                  <a:schemeClr val="tx1"/>
                </a:solidFill>
              </a:rPr>
              <a:t> {</a:t>
            </a:r>
          </a:p>
          <a:p>
            <a:r>
              <a:rPr lang="ro-RO" b="1" dirty="0">
                <a:solidFill>
                  <a:schemeClr val="tx1"/>
                </a:solidFill>
              </a:rPr>
              <a:t>        </a:t>
            </a:r>
            <a:r>
              <a:rPr lang="ro-RO" b="1" dirty="0" err="1">
                <a:solidFill>
                  <a:schemeClr val="tx1"/>
                </a:solidFill>
              </a:rPr>
              <a:t>Thread.sleep</a:t>
            </a:r>
            <a:r>
              <a:rPr lang="ro-RO" b="1" dirty="0">
                <a:solidFill>
                  <a:schemeClr val="tx1"/>
                </a:solidFill>
              </a:rPr>
              <a:t>(3000);</a:t>
            </a:r>
          </a:p>
          <a:p>
            <a:r>
              <a:rPr lang="ro-RO" b="1" dirty="0">
                <a:solidFill>
                  <a:schemeClr val="tx1"/>
                </a:solidFill>
              </a:rPr>
              <a:t>    } catch (</a:t>
            </a:r>
            <a:r>
              <a:rPr lang="ro-RO" b="1" dirty="0" err="1">
                <a:solidFill>
                  <a:schemeClr val="tx1"/>
                </a:solidFill>
              </a:rPr>
              <a:t>InterruptedException</a:t>
            </a:r>
            <a:r>
              <a:rPr lang="ro-RO" b="1" dirty="0">
                <a:solidFill>
                  <a:schemeClr val="tx1"/>
                </a:solidFill>
              </a:rPr>
              <a:t> e) {</a:t>
            </a:r>
          </a:p>
          <a:p>
            <a:r>
              <a:rPr lang="ro-RO" b="1" dirty="0">
                <a:solidFill>
                  <a:schemeClr val="tx1"/>
                </a:solidFill>
              </a:rPr>
              <a:t>      // </a:t>
            </a:r>
            <a:r>
              <a:rPr lang="ro-RO" b="0" i="0" dirty="0">
                <a:solidFill>
                  <a:srgbClr val="3C4043"/>
                </a:solidFill>
                <a:effectLst/>
                <a:latin typeface="Roboto" panose="02000000000000000000" pitchFamily="2" charset="0"/>
              </a:rPr>
              <a:t>Restaurați starea întreruptă</a:t>
            </a:r>
          </a:p>
          <a:p>
            <a:r>
              <a:rPr lang="ro-RO" b="1" dirty="0" err="1">
                <a:solidFill>
                  <a:schemeClr val="tx1"/>
                </a:solidFill>
              </a:rPr>
              <a:t>Thread.currentThread</a:t>
            </a:r>
            <a:r>
              <a:rPr lang="ro-RO" b="1" dirty="0">
                <a:solidFill>
                  <a:schemeClr val="tx1"/>
                </a:solidFill>
              </a:rPr>
              <a:t>().</a:t>
            </a:r>
            <a:r>
              <a:rPr lang="ro-RO" b="1" dirty="0" err="1">
                <a:solidFill>
                  <a:schemeClr val="tx1"/>
                </a:solidFill>
              </a:rPr>
              <a:t>interrupt</a:t>
            </a:r>
            <a:r>
              <a:rPr lang="ro-RO" b="1" dirty="0">
                <a:solidFill>
                  <a:schemeClr val="tx1"/>
                </a:solidFill>
              </a:rPr>
              <a:t>();</a:t>
            </a:r>
          </a:p>
          <a:p>
            <a:r>
              <a:rPr lang="ro-RO" b="1" dirty="0">
                <a:solidFill>
                  <a:schemeClr val="tx1"/>
                </a:solidFill>
              </a:rPr>
              <a:t>      </a:t>
            </a:r>
            <a:r>
              <a:rPr lang="ro-RO" b="1" dirty="0" err="1">
                <a:solidFill>
                  <a:schemeClr val="tx1"/>
                </a:solidFill>
              </a:rPr>
              <a:t>e.printStackTrace</a:t>
            </a:r>
            <a:r>
              <a:rPr lang="ro-RO" b="1" dirty="0">
                <a:solidFill>
                  <a:schemeClr val="tx1"/>
                </a:solidFill>
              </a:rPr>
              <a:t>();</a:t>
            </a:r>
          </a:p>
          <a:p>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Work</a:t>
            </a:r>
            <a:r>
              <a:rPr lang="ro-RO" b="1" dirty="0">
                <a:solidFill>
                  <a:schemeClr val="tx1"/>
                </a:solidFill>
              </a:rPr>
              <a:t> complete.");</a:t>
            </a:r>
          </a:p>
          <a:p>
            <a:r>
              <a:rPr lang="ro-RO" b="1" dirty="0">
                <a:solidFill>
                  <a:schemeClr val="tx1"/>
                </a:solidFill>
              </a:rPr>
              <a:t>});</a:t>
            </a:r>
          </a:p>
          <a:p>
            <a:r>
              <a:rPr lang="ro-RO" b="1" dirty="0" err="1">
                <a:solidFill>
                  <a:schemeClr val="tx1"/>
                </a:solidFill>
              </a:rPr>
              <a:t>worker.start</a:t>
            </a:r>
            <a:r>
              <a:rPr lang="ro-RO" b="1" dirty="0">
                <a:solidFill>
                  <a:schemeClr val="tx1"/>
                </a:solidFill>
              </a:rPr>
              <a:t>();</a:t>
            </a:r>
          </a:p>
          <a:p>
            <a:endParaRPr lang="ru-RU" dirty="0"/>
          </a:p>
        </p:txBody>
      </p:sp>
      <p:sp>
        <p:nvSpPr>
          <p:cNvPr id="5" name="Rectangle 2">
            <a:extLst>
              <a:ext uri="{FF2B5EF4-FFF2-40B4-BE49-F238E27FC236}">
                <a16:creationId xmlns:a16="http://schemas.microsoft.com/office/drawing/2014/main" id="{B96973E1-7F90-4A75-A9CC-0BB931701361}"/>
              </a:ext>
            </a:extLst>
          </p:cNvPr>
          <p:cNvSpPr>
            <a:spLocks noChangeArrowheads="1"/>
          </p:cNvSpPr>
          <p:nvPr/>
        </p:nvSpPr>
        <p:spPr bwMode="auto">
          <a:xfrm>
            <a:off x="0" y="0"/>
            <a:ext cx="12192000" cy="457200"/>
          </a:xfrm>
          <a:prstGeom prst="rect">
            <a:avLst/>
          </a:prstGeom>
          <a:solidFill>
            <a:srgbClr val="11192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000" b="0" i="0" u="none" strike="noStrike" cap="none" normalizeH="0" baseline="0">
                <a:ln>
                  <a:noFill/>
                </a:ln>
                <a:solidFill>
                  <a:srgbClr val="9FDDFF"/>
                </a:solidFill>
                <a:effectLst/>
                <a:latin typeface="Courier New" panose="02070309020205020404" pitchFamily="49" charset="0"/>
                <a:cs typeface="Courier New" panose="02070309020205020404" pitchFamily="49" charset="0"/>
              </a:rPr>
              <a:t>try</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 worker.</a:t>
            </a:r>
            <a:r>
              <a:rPr kumimoji="0" lang="ru-RU" altLang="ru-RU" sz="1000" b="0" i="0" u="none" strike="noStrike" cap="none" normalizeH="0" baseline="0">
                <a:ln>
                  <a:noFill/>
                </a:ln>
                <a:solidFill>
                  <a:srgbClr val="FFAF8C"/>
                </a:solidFill>
                <a:effectLst/>
                <a:latin typeface="Courier New" panose="02070309020205020404" pitchFamily="49" charset="0"/>
                <a:cs typeface="Courier New" panose="02070309020205020404" pitchFamily="49" charset="0"/>
              </a:rPr>
              <a:t>join</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 Main thread waits for worker to finish </a:t>
            </a:r>
            <a:r>
              <a:rPr kumimoji="0" lang="ru-RU" altLang="ru-RU" sz="1000" b="0" i="0" u="none" strike="noStrike" cap="none" normalizeH="0" baseline="0">
                <a:ln>
                  <a:noFill/>
                </a:ln>
                <a:solidFill>
                  <a:srgbClr val="FFAF8C"/>
                </a:solidFill>
                <a:effectLst/>
                <a:latin typeface="Courier New" panose="02070309020205020404" pitchFamily="49" charset="0"/>
                <a:cs typeface="Courier New" panose="02070309020205020404" pitchFamily="49" charset="0"/>
              </a:rPr>
              <a:t>System</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.out.</a:t>
            </a:r>
            <a:r>
              <a:rPr kumimoji="0" lang="ru-RU" altLang="ru-RU" sz="1000" b="0" i="0" u="none" strike="noStrike" cap="none" normalizeH="0" baseline="0">
                <a:ln>
                  <a:noFill/>
                </a:ln>
                <a:solidFill>
                  <a:srgbClr val="FFAF8C"/>
                </a:solidFill>
                <a:effectLst/>
                <a:latin typeface="Courier New" panose="02070309020205020404" pitchFamily="49" charset="0"/>
                <a:cs typeface="Courier New" panose="02070309020205020404" pitchFamily="49" charset="0"/>
              </a:rPr>
              <a:t>println</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a:t>
            </a:r>
            <a:r>
              <a:rPr kumimoji="0" lang="ru-RU" altLang="ru-RU" sz="1000" b="0" i="0" u="none" strike="noStrike" cap="none" normalizeH="0" baseline="0">
                <a:ln>
                  <a:noFill/>
                </a:ln>
                <a:solidFill>
                  <a:srgbClr val="B1E490"/>
                </a:solidFill>
                <a:effectLst/>
                <a:latin typeface="Courier New" panose="02070309020205020404" pitchFamily="49" charset="0"/>
                <a:cs typeface="Courier New" panose="02070309020205020404" pitchFamily="49" charset="0"/>
              </a:rPr>
              <a:t>"Main thread resumes."</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 </a:t>
            </a:r>
            <a:r>
              <a:rPr kumimoji="0" lang="ru-RU" altLang="ru-RU" sz="1000" b="0" i="0" u="none" strike="noStrike" cap="none" normalizeH="0" baseline="0">
                <a:ln>
                  <a:noFill/>
                </a:ln>
                <a:solidFill>
                  <a:srgbClr val="9FDDFF"/>
                </a:solidFill>
                <a:effectLst/>
                <a:latin typeface="Courier New" panose="02070309020205020404" pitchFamily="49" charset="0"/>
                <a:cs typeface="Courier New" panose="02070309020205020404" pitchFamily="49" charset="0"/>
              </a:rPr>
              <a:t>catch</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a:t>
            </a:r>
            <a:r>
              <a:rPr kumimoji="0" lang="ru-RU" altLang="ru-RU" sz="1000" b="0" i="0" u="none" strike="noStrike" cap="none" normalizeH="0" baseline="0">
                <a:ln>
                  <a:noFill/>
                </a:ln>
                <a:solidFill>
                  <a:srgbClr val="FFAF8C"/>
                </a:solidFill>
                <a:effectLst/>
                <a:latin typeface="Courier New" panose="02070309020205020404" pitchFamily="49" charset="0"/>
                <a:cs typeface="Courier New" panose="02070309020205020404" pitchFamily="49" charset="0"/>
              </a:rPr>
              <a:t>InterruptedException</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e) { e.</a:t>
            </a:r>
            <a:r>
              <a:rPr kumimoji="0" lang="ru-RU" altLang="ru-RU" sz="1000" b="0" i="0" u="none" strike="noStrike" cap="none" normalizeH="0" baseline="0">
                <a:ln>
                  <a:noFill/>
                </a:ln>
                <a:solidFill>
                  <a:srgbClr val="FFAF8C"/>
                </a:solidFill>
                <a:effectLst/>
                <a:latin typeface="Courier New" panose="02070309020205020404" pitchFamily="49" charset="0"/>
                <a:cs typeface="Courier New" panose="02070309020205020404" pitchFamily="49" charset="0"/>
              </a:rPr>
              <a:t>printStackTrace</a:t>
            </a:r>
            <a:r>
              <a:rPr kumimoji="0" lang="ru-RU" altLang="ru-RU" sz="1000" b="0" i="0" u="none" strike="noStrike" cap="none" normalizeH="0" baseline="0">
                <a:ln>
                  <a:noFill/>
                </a:ln>
                <a:solidFill>
                  <a:srgbClr val="F7F8FB"/>
                </a:solidFill>
                <a:effectLst/>
                <a:latin typeface="Courier New" panose="02070309020205020404" pitchFamily="49" charset="0"/>
                <a:cs typeface="Courier New" panose="02070309020205020404" pitchFamily="49" charset="0"/>
              </a:rPr>
              <a:t>(); }</a:t>
            </a:r>
            <a:r>
              <a:rPr kumimoji="0" lang="ru-RU" altLang="ru-RU" sz="400" b="0" i="0" u="none" strike="noStrike" cap="none" normalizeH="0" baseline="0">
                <a:ln>
                  <a:noFill/>
                </a:ln>
                <a:solidFill>
                  <a:schemeClr val="tx1"/>
                </a:solidFill>
                <a:effectLst/>
              </a:rPr>
              <a:t> </a:t>
            </a:r>
            <a:endParaRPr kumimoji="0" lang="ru-RU" altLang="ru-RU"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91149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5F962-29E8-464A-8E07-3D673D77D4E6}"/>
              </a:ext>
            </a:extLst>
          </p:cNvPr>
          <p:cNvSpPr>
            <a:spLocks noGrp="1"/>
          </p:cNvSpPr>
          <p:nvPr>
            <p:ph type="title"/>
          </p:nvPr>
        </p:nvSpPr>
        <p:spPr>
          <a:xfrm>
            <a:off x="1251678" y="382385"/>
            <a:ext cx="10178322" cy="545663"/>
          </a:xfrm>
        </p:spPr>
        <p:txBody>
          <a:bodyPr>
            <a:normAutofit fontScale="90000"/>
          </a:bodyPr>
          <a:lstStyle/>
          <a:p>
            <a:pPr algn="ctr"/>
            <a:r>
              <a:rPr lang="ro-RO" sz="4000" dirty="0"/>
              <a:t>Executarea cedată cu metoda </a:t>
            </a:r>
            <a:r>
              <a:rPr lang="ro-RO" sz="4000" dirty="0" err="1"/>
              <a:t>yield</a:t>
            </a:r>
            <a:r>
              <a:rPr lang="ro-RO" sz="4000" dirty="0"/>
              <a:t>()</a:t>
            </a:r>
            <a:endParaRPr lang="ru-RU" sz="4000" dirty="0"/>
          </a:p>
        </p:txBody>
      </p:sp>
      <p:sp>
        <p:nvSpPr>
          <p:cNvPr id="3" name="Объект 2">
            <a:extLst>
              <a:ext uri="{FF2B5EF4-FFF2-40B4-BE49-F238E27FC236}">
                <a16:creationId xmlns:a16="http://schemas.microsoft.com/office/drawing/2014/main" id="{5E19DF1E-253E-442F-9A3C-DC06A04D9C5D}"/>
              </a:ext>
            </a:extLst>
          </p:cNvPr>
          <p:cNvSpPr>
            <a:spLocks noGrp="1"/>
          </p:cNvSpPr>
          <p:nvPr>
            <p:ph idx="1"/>
          </p:nvPr>
        </p:nvSpPr>
        <p:spPr>
          <a:xfrm>
            <a:off x="1251678" y="1705969"/>
            <a:ext cx="10178322" cy="4289947"/>
          </a:xfrm>
        </p:spPr>
        <p:txBody>
          <a:bodyPr/>
          <a:lstStyle/>
          <a:p>
            <a:r>
              <a:rPr lang="ro-RO" dirty="0"/>
              <a:t>Metoda </a:t>
            </a:r>
            <a:r>
              <a:rPr lang="ro-RO" dirty="0" err="1"/>
              <a:t>Thread.yield</a:t>
            </a:r>
            <a:r>
              <a:rPr lang="ro-RO" dirty="0"/>
              <a:t>()sugerează planificatorului de fire de execuție că firul curent este dispus să întrerupă procesul și să permită executarea altor fire de execuție. Totuși, acesta este doar un indiciu. Nu există nicio garanție că va oferi controlul. În practică, această metodă este rar utilizată, dar poate fi utilă în reglarea fină a comportamentului firelor de execuție de nivel scăzut, cum ar fi în calculele care solicită intens procesorul și care necesită </a:t>
            </a:r>
            <a:r>
              <a:rPr lang="ro-RO" dirty="0" err="1"/>
              <a:t>multitasking</a:t>
            </a:r>
            <a:r>
              <a:rPr lang="ro-RO" dirty="0"/>
              <a:t> cooperativ.</a:t>
            </a:r>
          </a:p>
          <a:p>
            <a:endParaRPr lang="ro-RO" dirty="0"/>
          </a:p>
          <a:p>
            <a:r>
              <a:rPr lang="ro-RO" b="1" dirty="0" err="1">
                <a:solidFill>
                  <a:schemeClr val="tx1"/>
                </a:solidFill>
              </a:rPr>
              <a:t>Thread.yield</a:t>
            </a:r>
            <a:r>
              <a:rPr lang="ro-RO" b="1" dirty="0">
                <a:solidFill>
                  <a:schemeClr val="tx1"/>
                </a:solidFill>
              </a:rPr>
              <a:t>(); </a:t>
            </a:r>
          </a:p>
          <a:p>
            <a:endParaRPr lang="ro-RO" b="1" dirty="0">
              <a:solidFill>
                <a:schemeClr val="tx1"/>
              </a:solidFill>
            </a:endParaRPr>
          </a:p>
          <a:p>
            <a:r>
              <a:rPr lang="ro-RO" dirty="0"/>
              <a:t>Notă: Această metodă depinde de JVM și de planificatorul sistemului de operare. Este rar utilizată în codul Java modern.</a:t>
            </a:r>
            <a:endParaRPr lang="ru-RU" dirty="0"/>
          </a:p>
        </p:txBody>
      </p:sp>
    </p:spTree>
    <p:extLst>
      <p:ext uri="{BB962C8B-B14F-4D97-AF65-F5344CB8AC3E}">
        <p14:creationId xmlns:p14="http://schemas.microsoft.com/office/powerpoint/2010/main" val="3079852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E4DD32-37AC-4B7F-9B33-3DEAEB902E78}"/>
              </a:ext>
            </a:extLst>
          </p:cNvPr>
          <p:cNvSpPr>
            <a:spLocks noGrp="1"/>
          </p:cNvSpPr>
          <p:nvPr>
            <p:ph type="title"/>
          </p:nvPr>
        </p:nvSpPr>
        <p:spPr>
          <a:xfrm>
            <a:off x="1251678" y="382385"/>
            <a:ext cx="10178322" cy="682140"/>
          </a:xfrm>
        </p:spPr>
        <p:txBody>
          <a:bodyPr>
            <a:normAutofit/>
          </a:bodyPr>
          <a:lstStyle/>
          <a:p>
            <a:pPr algn="ctr"/>
            <a:r>
              <a:rPr lang="ro-RO" sz="4000" dirty="0"/>
              <a:t>Setarea priorității </a:t>
            </a:r>
            <a:r>
              <a:rPr lang="ro-RO" sz="4000" dirty="0" err="1"/>
              <a:t>thread</a:t>
            </a:r>
            <a:r>
              <a:rPr lang="ro-RO" sz="4000" dirty="0"/>
              <a:t>-ului</a:t>
            </a:r>
            <a:endParaRPr lang="ru-RU" sz="4000" dirty="0"/>
          </a:p>
        </p:txBody>
      </p:sp>
      <p:sp>
        <p:nvSpPr>
          <p:cNvPr id="3" name="Объект 2">
            <a:extLst>
              <a:ext uri="{FF2B5EF4-FFF2-40B4-BE49-F238E27FC236}">
                <a16:creationId xmlns:a16="http://schemas.microsoft.com/office/drawing/2014/main" id="{F40C353C-66BE-4A12-A556-417E2D7FBB58}"/>
              </a:ext>
            </a:extLst>
          </p:cNvPr>
          <p:cNvSpPr>
            <a:spLocks noGrp="1"/>
          </p:cNvSpPr>
          <p:nvPr>
            <p:ph idx="1"/>
          </p:nvPr>
        </p:nvSpPr>
        <p:spPr>
          <a:xfrm>
            <a:off x="1251678" y="1150961"/>
            <a:ext cx="10178322" cy="5324654"/>
          </a:xfrm>
        </p:spPr>
        <p:txBody>
          <a:bodyPr>
            <a:normAutofit/>
          </a:bodyPr>
          <a:lstStyle/>
          <a:p>
            <a:r>
              <a:rPr lang="ro-RO" dirty="0"/>
              <a:t>Java vă permite să atribuiți priorități firelor de execuție folosind </a:t>
            </a:r>
            <a:r>
              <a:rPr lang="ro-RO" dirty="0" err="1"/>
              <a:t>setPriority</a:t>
            </a:r>
            <a:r>
              <a:rPr lang="ro-RO" dirty="0"/>
              <a:t>()metoda, cu valori cuprinse între </a:t>
            </a:r>
            <a:r>
              <a:rPr lang="ro-RO" b="1" dirty="0" err="1"/>
              <a:t>Thread.MIN_PRIORITY</a:t>
            </a:r>
            <a:r>
              <a:rPr lang="ro-RO" b="1" dirty="0"/>
              <a:t>(1) </a:t>
            </a:r>
            <a:r>
              <a:rPr lang="ro-RO" dirty="0"/>
              <a:t>și </a:t>
            </a:r>
            <a:r>
              <a:rPr lang="ro-RO" b="1" dirty="0" err="1"/>
              <a:t>Thread.MAX_PRIORITY</a:t>
            </a:r>
            <a:r>
              <a:rPr lang="ro-RO" b="1" dirty="0"/>
              <a:t>(10</a:t>
            </a:r>
            <a:r>
              <a:rPr lang="ro-RO" dirty="0"/>
              <a:t>). Implicit este </a:t>
            </a:r>
            <a:r>
              <a:rPr lang="ro-RO" b="1" dirty="0" err="1"/>
              <a:t>Thread.NORM_PRIORITY</a:t>
            </a:r>
            <a:r>
              <a:rPr lang="ro-RO" b="1" dirty="0"/>
              <a:t>(5). </a:t>
            </a:r>
            <a:r>
              <a:rPr lang="ro-RO" dirty="0"/>
              <a:t>Firele de execuție cu prioritate mai mare sunt mai predispuse să fie planificate primele, dar, din nou, acest lucru depinde de JVM și de sistemul de operare subiacent.</a:t>
            </a:r>
          </a:p>
          <a:p>
            <a:endParaRPr lang="ro-RO" dirty="0"/>
          </a:p>
          <a:p>
            <a:r>
              <a:rPr lang="ro-RO" dirty="0"/>
              <a:t>Prioritățile firelor de execuție pot fi utile atunci când doriți ca anumite sarcini să se execute înaintea altora. De exemplu, într-un motor de joc, ați putea acorda </a:t>
            </a:r>
            <a:r>
              <a:rPr lang="ro-RO" dirty="0" err="1"/>
              <a:t>randării</a:t>
            </a:r>
            <a:r>
              <a:rPr lang="ro-RO" dirty="0"/>
              <a:t> firelor de execuție o prioritate mai mare decât încărcarea datelor în fundal.</a:t>
            </a:r>
          </a:p>
          <a:p>
            <a:endParaRPr lang="ro-RO" dirty="0"/>
          </a:p>
          <a:p>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p>
          <a:p>
            <a:r>
              <a:rPr lang="ro-RO" b="1" dirty="0" err="1">
                <a:solidFill>
                  <a:schemeClr val="tx1"/>
                </a:solidFill>
              </a:rPr>
              <a:t>thread.setPriority</a:t>
            </a:r>
            <a:r>
              <a:rPr lang="ro-RO" b="1" dirty="0">
                <a:solidFill>
                  <a:schemeClr val="tx1"/>
                </a:solidFill>
              </a:rPr>
              <a:t>(</a:t>
            </a:r>
            <a:r>
              <a:rPr lang="ro-RO" b="1" dirty="0" err="1">
                <a:solidFill>
                  <a:schemeClr val="tx1"/>
                </a:solidFill>
              </a:rPr>
              <a:t>Thread.MAX_PRIORITY</a:t>
            </a:r>
            <a:r>
              <a:rPr lang="ro-RO" b="1" dirty="0">
                <a:solidFill>
                  <a:schemeClr val="tx1"/>
                </a:solidFill>
              </a:rPr>
              <a:t>); // </a:t>
            </a:r>
            <a:r>
              <a:rPr lang="ro-RO" b="1" dirty="0" err="1">
                <a:solidFill>
                  <a:schemeClr val="tx1"/>
                </a:solidFill>
              </a:rPr>
              <a:t>Sets</a:t>
            </a:r>
            <a:r>
              <a:rPr lang="ro-RO" b="1" dirty="0">
                <a:solidFill>
                  <a:schemeClr val="tx1"/>
                </a:solidFill>
              </a:rPr>
              <a:t> </a:t>
            </a:r>
            <a:r>
              <a:rPr lang="ro-RO" b="1" dirty="0" err="1">
                <a:solidFill>
                  <a:schemeClr val="tx1"/>
                </a:solidFill>
              </a:rPr>
              <a:t>priority</a:t>
            </a:r>
            <a:r>
              <a:rPr lang="ro-RO" b="1" dirty="0">
                <a:solidFill>
                  <a:schemeClr val="tx1"/>
                </a:solidFill>
              </a:rPr>
              <a:t> </a:t>
            </a:r>
            <a:r>
              <a:rPr lang="ro-RO" b="1" dirty="0" err="1">
                <a:solidFill>
                  <a:schemeClr val="tx1"/>
                </a:solidFill>
              </a:rPr>
              <a:t>to</a:t>
            </a:r>
            <a:r>
              <a:rPr lang="ro-RO" b="1" dirty="0">
                <a:solidFill>
                  <a:schemeClr val="tx1"/>
                </a:solidFill>
              </a:rPr>
              <a:t> 10</a:t>
            </a:r>
          </a:p>
          <a:p>
            <a:r>
              <a:rPr lang="ro-RO" dirty="0"/>
              <a:t>Totuși, bazarea prea mare pe priorități poate duce la un comportament imprevizibil și ar trebui făcută cu prudență.</a:t>
            </a:r>
            <a:endParaRPr lang="ru-RU" dirty="0"/>
          </a:p>
        </p:txBody>
      </p:sp>
    </p:spTree>
    <p:extLst>
      <p:ext uri="{BB962C8B-B14F-4D97-AF65-F5344CB8AC3E}">
        <p14:creationId xmlns:p14="http://schemas.microsoft.com/office/powerpoint/2010/main" val="108402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6477E-495D-4837-B8A6-AD7E048A675F}"/>
              </a:ext>
            </a:extLst>
          </p:cNvPr>
          <p:cNvSpPr>
            <a:spLocks noGrp="1"/>
          </p:cNvSpPr>
          <p:nvPr>
            <p:ph type="title"/>
          </p:nvPr>
        </p:nvSpPr>
        <p:spPr>
          <a:xfrm>
            <a:off x="1251678" y="118282"/>
            <a:ext cx="10178322" cy="495868"/>
          </a:xfrm>
        </p:spPr>
        <p:txBody>
          <a:bodyPr>
            <a:normAutofit fontScale="90000"/>
          </a:bodyPr>
          <a:lstStyle/>
          <a:p>
            <a:pPr algn="ctr"/>
            <a:r>
              <a:rPr lang="ro-RO" sz="4000" dirty="0"/>
              <a:t>Fire demonice</a:t>
            </a:r>
            <a:endParaRPr lang="ru-RU" sz="4000" dirty="0"/>
          </a:p>
        </p:txBody>
      </p:sp>
      <p:sp>
        <p:nvSpPr>
          <p:cNvPr id="3" name="Объект 2">
            <a:extLst>
              <a:ext uri="{FF2B5EF4-FFF2-40B4-BE49-F238E27FC236}">
                <a16:creationId xmlns:a16="http://schemas.microsoft.com/office/drawing/2014/main" id="{0818D255-A673-4E8E-9DAA-3F86DD1F26E6}"/>
              </a:ext>
            </a:extLst>
          </p:cNvPr>
          <p:cNvSpPr>
            <a:spLocks noGrp="1"/>
          </p:cNvSpPr>
          <p:nvPr>
            <p:ph idx="1"/>
          </p:nvPr>
        </p:nvSpPr>
        <p:spPr>
          <a:xfrm>
            <a:off x="1251678" y="682388"/>
            <a:ext cx="10178322" cy="6175611"/>
          </a:xfrm>
        </p:spPr>
        <p:txBody>
          <a:bodyPr>
            <a:normAutofit fontScale="70000" lnSpcReduction="20000"/>
          </a:bodyPr>
          <a:lstStyle/>
          <a:p>
            <a:r>
              <a:rPr lang="ro-RO" sz="2300" dirty="0"/>
              <a:t>Firele de execuție daemon sunt fire de execuție în fundal care nu împiedică închiderea mașinii virtuale Java odată ce toate fire de execuție ale utilizatorilor (non-daemon) s-au finalizat.  Acestea sunt utilizate în mod obișnuit pentru servicii în fundal care nu ar trebui să blocheze terminarea aplicației.</a:t>
            </a:r>
          </a:p>
          <a:p>
            <a:r>
              <a:rPr lang="ro-RO" sz="2300" dirty="0"/>
              <a:t>De exemplu, un fir de execuție care efectuează operațiuni periodice de înregistrare în jurnal, monitorizare sau curățare este un bun candidat pentru un daemon. Dacă restul aplicației se termină, de obicei nu doriți ca aceste sarcini de fundal să funcționeze pentru a menține programul în funcțiune.</a:t>
            </a:r>
            <a:endParaRPr lang="ro-RO" dirty="0"/>
          </a:p>
          <a:p>
            <a:r>
              <a:rPr lang="ro-RO" sz="2600" b="1" dirty="0" err="1">
                <a:solidFill>
                  <a:schemeClr val="tx1"/>
                </a:solidFill>
              </a:rPr>
              <a:t>Thread</a:t>
            </a:r>
            <a:r>
              <a:rPr lang="ro-RO" sz="2600" b="1" dirty="0">
                <a:solidFill>
                  <a:schemeClr val="tx1"/>
                </a:solidFill>
              </a:rPr>
              <a:t> daemon = </a:t>
            </a:r>
            <a:r>
              <a:rPr lang="ro-RO" sz="2600" b="1" dirty="0" err="1">
                <a:solidFill>
                  <a:schemeClr val="tx1"/>
                </a:solidFill>
              </a:rPr>
              <a:t>new</a:t>
            </a:r>
            <a:r>
              <a:rPr lang="ro-RO" sz="2600" b="1" dirty="0">
                <a:solidFill>
                  <a:schemeClr val="tx1"/>
                </a:solidFill>
              </a:rPr>
              <a:t> </a:t>
            </a:r>
            <a:r>
              <a:rPr lang="ro-RO" sz="2600" b="1" dirty="0" err="1">
                <a:solidFill>
                  <a:schemeClr val="tx1"/>
                </a:solidFill>
              </a:rPr>
              <a:t>Thread</a:t>
            </a:r>
            <a:r>
              <a:rPr lang="ro-RO" sz="2600" b="1" dirty="0">
                <a:solidFill>
                  <a:schemeClr val="tx1"/>
                </a:solidFill>
              </a:rPr>
              <a:t>(() -&gt; {</a:t>
            </a:r>
          </a:p>
          <a:p>
            <a:r>
              <a:rPr lang="ro-RO" sz="2600" b="1" dirty="0">
                <a:solidFill>
                  <a:schemeClr val="tx1"/>
                </a:solidFill>
              </a:rPr>
              <a:t>    </a:t>
            </a:r>
            <a:r>
              <a:rPr lang="ro-RO" sz="2600" b="1" dirty="0" err="1">
                <a:solidFill>
                  <a:schemeClr val="tx1"/>
                </a:solidFill>
              </a:rPr>
              <a:t>while</a:t>
            </a:r>
            <a:r>
              <a:rPr lang="ro-RO" sz="2600" b="1" dirty="0">
                <a:solidFill>
                  <a:schemeClr val="tx1"/>
                </a:solidFill>
              </a:rPr>
              <a:t> (!</a:t>
            </a:r>
            <a:r>
              <a:rPr lang="ro-RO" sz="2600" b="1" dirty="0" err="1">
                <a:solidFill>
                  <a:schemeClr val="tx1"/>
                </a:solidFill>
              </a:rPr>
              <a:t>Thread.currentThread</a:t>
            </a:r>
            <a:r>
              <a:rPr lang="ro-RO" sz="2600" b="1" dirty="0">
                <a:solidFill>
                  <a:schemeClr val="tx1"/>
                </a:solidFill>
              </a:rPr>
              <a:t>().</a:t>
            </a:r>
            <a:r>
              <a:rPr lang="ro-RO" sz="2600" b="1" dirty="0" err="1">
                <a:solidFill>
                  <a:schemeClr val="tx1"/>
                </a:solidFill>
              </a:rPr>
              <a:t>isInterrupted</a:t>
            </a:r>
            <a:r>
              <a:rPr lang="ro-RO" sz="2600" b="1" dirty="0">
                <a:solidFill>
                  <a:schemeClr val="tx1"/>
                </a:solidFill>
              </a:rPr>
              <a:t>()) { // </a:t>
            </a:r>
            <a:r>
              <a:rPr lang="ro-RO" sz="2600" b="1" dirty="0" err="1">
                <a:solidFill>
                  <a:schemeClr val="tx1"/>
                </a:solidFill>
              </a:rPr>
              <a:t>Check</a:t>
            </a:r>
            <a:r>
              <a:rPr lang="ro-RO" sz="2600" b="1" dirty="0">
                <a:solidFill>
                  <a:schemeClr val="tx1"/>
                </a:solidFill>
              </a:rPr>
              <a:t> for </a:t>
            </a:r>
            <a:r>
              <a:rPr lang="ro-RO" sz="2600" b="1" dirty="0" err="1">
                <a:solidFill>
                  <a:schemeClr val="tx1"/>
                </a:solidFill>
              </a:rPr>
              <a:t>interrupt</a:t>
            </a:r>
            <a:endParaRPr lang="ro-RO" sz="2600" b="1" dirty="0">
              <a:solidFill>
                <a:schemeClr val="tx1"/>
              </a:solidFill>
            </a:endParaRPr>
          </a:p>
          <a:p>
            <a:r>
              <a:rPr lang="ro-RO" sz="2600" b="1" dirty="0">
                <a:solidFill>
                  <a:schemeClr val="tx1"/>
                </a:solidFill>
              </a:rPr>
              <a:t>        </a:t>
            </a:r>
            <a:r>
              <a:rPr lang="ro-RO" sz="2600" b="1" dirty="0" err="1">
                <a:solidFill>
                  <a:schemeClr val="tx1"/>
                </a:solidFill>
              </a:rPr>
              <a:t>System.out.println</a:t>
            </a:r>
            <a:r>
              <a:rPr lang="ro-RO" sz="2600" b="1" dirty="0">
                <a:solidFill>
                  <a:schemeClr val="tx1"/>
                </a:solidFill>
              </a:rPr>
              <a:t>("Background task...");</a:t>
            </a:r>
          </a:p>
          <a:p>
            <a:r>
              <a:rPr lang="ro-RO" sz="2600" b="1" dirty="0">
                <a:solidFill>
                  <a:schemeClr val="tx1"/>
                </a:solidFill>
              </a:rPr>
              <a:t>        </a:t>
            </a:r>
            <a:r>
              <a:rPr lang="ro-RO" sz="2600" b="1" dirty="0" err="1">
                <a:solidFill>
                  <a:schemeClr val="tx1"/>
                </a:solidFill>
              </a:rPr>
              <a:t>try</a:t>
            </a:r>
            <a:r>
              <a:rPr lang="ro-RO" sz="2600" b="1" dirty="0">
                <a:solidFill>
                  <a:schemeClr val="tx1"/>
                </a:solidFill>
              </a:rPr>
              <a:t> {</a:t>
            </a:r>
          </a:p>
          <a:p>
            <a:r>
              <a:rPr lang="ro-RO" sz="2600" b="1" dirty="0">
                <a:solidFill>
                  <a:schemeClr val="tx1"/>
                </a:solidFill>
              </a:rPr>
              <a:t>            </a:t>
            </a:r>
            <a:r>
              <a:rPr lang="ro-RO" sz="2600" b="1" dirty="0" err="1">
                <a:solidFill>
                  <a:schemeClr val="tx1"/>
                </a:solidFill>
              </a:rPr>
              <a:t>Thread.sleep</a:t>
            </a:r>
            <a:r>
              <a:rPr lang="ro-RO" sz="2600" b="1" dirty="0">
                <a:solidFill>
                  <a:schemeClr val="tx1"/>
                </a:solidFill>
              </a:rPr>
              <a:t>(1000);</a:t>
            </a:r>
          </a:p>
          <a:p>
            <a:r>
              <a:rPr lang="ro-RO" sz="2600" b="1" dirty="0">
                <a:solidFill>
                  <a:schemeClr val="tx1"/>
                </a:solidFill>
              </a:rPr>
              <a:t>        } catch (</a:t>
            </a:r>
            <a:r>
              <a:rPr lang="ro-RO" sz="2600" b="1" dirty="0" err="1">
                <a:solidFill>
                  <a:schemeClr val="tx1"/>
                </a:solidFill>
              </a:rPr>
              <a:t>InterruptedException</a:t>
            </a:r>
            <a:r>
              <a:rPr lang="ro-RO" sz="2600" b="1" dirty="0">
                <a:solidFill>
                  <a:schemeClr val="tx1"/>
                </a:solidFill>
              </a:rPr>
              <a:t> e) {</a:t>
            </a:r>
          </a:p>
          <a:p>
            <a:r>
              <a:rPr lang="ro-RO" sz="2600" b="1" dirty="0">
                <a:solidFill>
                  <a:schemeClr val="tx1"/>
                </a:solidFill>
              </a:rPr>
              <a:t>            // </a:t>
            </a:r>
            <a:r>
              <a:rPr lang="ro-RO" sz="2600" b="1" dirty="0" err="1">
                <a:solidFill>
                  <a:schemeClr val="tx1"/>
                </a:solidFill>
              </a:rPr>
              <a:t>Exit</a:t>
            </a:r>
            <a:r>
              <a:rPr lang="ro-RO" sz="2600" b="1" dirty="0">
                <a:solidFill>
                  <a:schemeClr val="tx1"/>
                </a:solidFill>
              </a:rPr>
              <a:t> </a:t>
            </a:r>
            <a:r>
              <a:rPr lang="ro-RO" sz="2600" b="1" dirty="0" err="1">
                <a:solidFill>
                  <a:schemeClr val="tx1"/>
                </a:solidFill>
              </a:rPr>
              <a:t>the</a:t>
            </a:r>
            <a:r>
              <a:rPr lang="ro-RO" sz="2600" b="1" dirty="0">
                <a:solidFill>
                  <a:schemeClr val="tx1"/>
                </a:solidFill>
              </a:rPr>
              <a:t> </a:t>
            </a:r>
            <a:r>
              <a:rPr lang="ro-RO" sz="2600" b="1" dirty="0" err="1">
                <a:solidFill>
                  <a:schemeClr val="tx1"/>
                </a:solidFill>
              </a:rPr>
              <a:t>loop</a:t>
            </a:r>
            <a:r>
              <a:rPr lang="ro-RO" sz="2600" b="1" dirty="0">
                <a:solidFill>
                  <a:schemeClr val="tx1"/>
                </a:solidFill>
              </a:rPr>
              <a:t> </a:t>
            </a:r>
            <a:r>
              <a:rPr lang="ro-RO" sz="2600" b="1" dirty="0" err="1">
                <a:solidFill>
                  <a:schemeClr val="tx1"/>
                </a:solidFill>
              </a:rPr>
              <a:t>if</a:t>
            </a:r>
            <a:r>
              <a:rPr lang="ro-RO" sz="2600" b="1" dirty="0">
                <a:solidFill>
                  <a:schemeClr val="tx1"/>
                </a:solidFill>
              </a:rPr>
              <a:t> </a:t>
            </a:r>
            <a:r>
              <a:rPr lang="ro-RO" sz="2600" b="1" dirty="0" err="1">
                <a:solidFill>
                  <a:schemeClr val="tx1"/>
                </a:solidFill>
              </a:rPr>
              <a:t>interrupted</a:t>
            </a:r>
            <a:endParaRPr lang="ro-RO" sz="2600" b="1" dirty="0">
              <a:solidFill>
                <a:schemeClr val="tx1"/>
              </a:solidFill>
            </a:endParaRPr>
          </a:p>
          <a:p>
            <a:r>
              <a:rPr lang="ro-RO" sz="2600" b="1" dirty="0">
                <a:solidFill>
                  <a:schemeClr val="tx1"/>
                </a:solidFill>
              </a:rPr>
              <a:t>            </a:t>
            </a:r>
            <a:r>
              <a:rPr lang="ro-RO" sz="2600" b="1" dirty="0" err="1">
                <a:solidFill>
                  <a:schemeClr val="tx1"/>
                </a:solidFill>
              </a:rPr>
              <a:t>Thread.currentThread</a:t>
            </a:r>
            <a:r>
              <a:rPr lang="ro-RO" sz="2600" b="1" dirty="0">
                <a:solidFill>
                  <a:schemeClr val="tx1"/>
                </a:solidFill>
              </a:rPr>
              <a:t>().</a:t>
            </a:r>
            <a:r>
              <a:rPr lang="ro-RO" sz="2600" b="1" dirty="0" err="1">
                <a:solidFill>
                  <a:schemeClr val="tx1"/>
                </a:solidFill>
              </a:rPr>
              <a:t>interrupt</a:t>
            </a:r>
            <a:r>
              <a:rPr lang="ro-RO" sz="2600" b="1" dirty="0">
                <a:solidFill>
                  <a:schemeClr val="tx1"/>
                </a:solidFill>
              </a:rPr>
              <a:t>(); // </a:t>
            </a:r>
            <a:r>
              <a:rPr lang="ro-RO" sz="2600" b="1" dirty="0" err="1">
                <a:solidFill>
                  <a:schemeClr val="tx1"/>
                </a:solidFill>
              </a:rPr>
              <a:t>Restore</a:t>
            </a:r>
            <a:r>
              <a:rPr lang="ro-RO" sz="2600" b="1" dirty="0">
                <a:solidFill>
                  <a:schemeClr val="tx1"/>
                </a:solidFill>
              </a:rPr>
              <a:t> status</a:t>
            </a:r>
          </a:p>
          <a:p>
            <a:r>
              <a:rPr lang="ro-RO" sz="2600" b="1" dirty="0">
                <a:solidFill>
                  <a:schemeClr val="tx1"/>
                </a:solidFill>
              </a:rPr>
              <a:t>            break;</a:t>
            </a:r>
          </a:p>
          <a:p>
            <a:r>
              <a:rPr lang="ro-RO" sz="2600" b="1" dirty="0">
                <a:solidFill>
                  <a:schemeClr val="tx1"/>
                </a:solidFill>
              </a:rPr>
              <a:t>        }</a:t>
            </a:r>
          </a:p>
          <a:p>
            <a:r>
              <a:rPr lang="ro-RO" sz="2600" b="1" dirty="0">
                <a:solidFill>
                  <a:schemeClr val="tx1"/>
                </a:solidFill>
              </a:rPr>
              <a:t>    }</a:t>
            </a:r>
          </a:p>
          <a:p>
            <a:r>
              <a:rPr lang="ro-RO" sz="2600" b="1" dirty="0">
                <a:solidFill>
                  <a:schemeClr val="tx1"/>
                </a:solidFill>
              </a:rPr>
              <a:t>    </a:t>
            </a:r>
            <a:r>
              <a:rPr lang="ro-RO" sz="2600" b="1" dirty="0" err="1">
                <a:solidFill>
                  <a:schemeClr val="tx1"/>
                </a:solidFill>
              </a:rPr>
              <a:t>System.out.println</a:t>
            </a:r>
            <a:r>
              <a:rPr lang="ro-RO" sz="2600" b="1" dirty="0">
                <a:solidFill>
                  <a:schemeClr val="tx1"/>
                </a:solidFill>
              </a:rPr>
              <a:t>("Daemon </a:t>
            </a:r>
            <a:r>
              <a:rPr lang="ro-RO" sz="2600" b="1" dirty="0" err="1">
                <a:solidFill>
                  <a:schemeClr val="tx1"/>
                </a:solidFill>
              </a:rPr>
              <a:t>thread</a:t>
            </a:r>
            <a:r>
              <a:rPr lang="ro-RO" sz="2600" b="1" dirty="0">
                <a:solidFill>
                  <a:schemeClr val="tx1"/>
                </a:solidFill>
              </a:rPr>
              <a:t> </a:t>
            </a:r>
            <a:r>
              <a:rPr lang="ro-RO" sz="2600" b="1" dirty="0" err="1">
                <a:solidFill>
                  <a:schemeClr val="tx1"/>
                </a:solidFill>
              </a:rPr>
              <a:t>stopping</a:t>
            </a:r>
            <a:r>
              <a:rPr lang="ro-RO" sz="2600" b="1" dirty="0">
                <a:solidFill>
                  <a:schemeClr val="tx1"/>
                </a:solidFill>
              </a:rPr>
              <a:t>.");</a:t>
            </a:r>
          </a:p>
          <a:p>
            <a:r>
              <a:rPr lang="ro-RO" sz="2600" b="1" dirty="0">
                <a:solidFill>
                  <a:schemeClr val="tx1"/>
                </a:solidFill>
              </a:rPr>
              <a:t>});</a:t>
            </a:r>
            <a:endParaRPr lang="ru-RU" sz="2600" b="1" dirty="0">
              <a:solidFill>
                <a:schemeClr val="tx1"/>
              </a:solidFill>
            </a:endParaRPr>
          </a:p>
        </p:txBody>
      </p:sp>
    </p:spTree>
    <p:extLst>
      <p:ext uri="{BB962C8B-B14F-4D97-AF65-F5344CB8AC3E}">
        <p14:creationId xmlns:p14="http://schemas.microsoft.com/office/powerpoint/2010/main" val="3418007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0A9DCF-04F5-48BB-8F67-4B196C0D9A89}"/>
              </a:ext>
            </a:extLst>
          </p:cNvPr>
          <p:cNvSpPr>
            <a:spLocks noGrp="1"/>
          </p:cNvSpPr>
          <p:nvPr>
            <p:ph type="title"/>
          </p:nvPr>
        </p:nvSpPr>
        <p:spPr>
          <a:xfrm>
            <a:off x="1251678" y="382385"/>
            <a:ext cx="10178322" cy="504719"/>
          </a:xfrm>
        </p:spPr>
        <p:txBody>
          <a:bodyPr>
            <a:normAutofit fontScale="90000"/>
          </a:bodyPr>
          <a:lstStyle/>
          <a:p>
            <a:pPr algn="ctr"/>
            <a:r>
              <a:rPr lang="ro-RO" sz="4000" b="1" dirty="0">
                <a:solidFill>
                  <a:schemeClr val="tx1"/>
                </a:solidFill>
              </a:rPr>
              <a:t>Oprirea </a:t>
            </a:r>
            <a:r>
              <a:rPr lang="ro-RO" sz="4000" b="1" dirty="0" err="1">
                <a:solidFill>
                  <a:schemeClr val="tx1"/>
                </a:solidFill>
              </a:rPr>
              <a:t>thread</a:t>
            </a:r>
            <a:r>
              <a:rPr lang="ro-RO" sz="4000" b="1" dirty="0">
                <a:solidFill>
                  <a:schemeClr val="tx1"/>
                </a:solidFill>
              </a:rPr>
              <a:t>-ului forțat</a:t>
            </a:r>
            <a:endParaRPr lang="ru-RU" sz="4000" b="1" dirty="0">
              <a:solidFill>
                <a:schemeClr val="tx1"/>
              </a:solidFill>
            </a:endParaRPr>
          </a:p>
        </p:txBody>
      </p:sp>
      <p:sp>
        <p:nvSpPr>
          <p:cNvPr id="3" name="Объект 2">
            <a:extLst>
              <a:ext uri="{FF2B5EF4-FFF2-40B4-BE49-F238E27FC236}">
                <a16:creationId xmlns:a16="http://schemas.microsoft.com/office/drawing/2014/main" id="{D01E244F-8489-4E4F-B287-38509CC8CE26}"/>
              </a:ext>
            </a:extLst>
          </p:cNvPr>
          <p:cNvSpPr>
            <a:spLocks noGrp="1"/>
          </p:cNvSpPr>
          <p:nvPr>
            <p:ph idx="1"/>
          </p:nvPr>
        </p:nvSpPr>
        <p:spPr>
          <a:xfrm>
            <a:off x="1251678" y="1046328"/>
            <a:ext cx="10178322" cy="5586483"/>
          </a:xfrm>
        </p:spPr>
        <p:txBody>
          <a:bodyPr>
            <a:normAutofit fontScale="92500" lnSpcReduction="20000"/>
          </a:bodyPr>
          <a:lstStyle/>
          <a:p>
            <a:r>
              <a:rPr lang="ro-RO" dirty="0"/>
              <a:t>Metoda Java </a:t>
            </a:r>
            <a:r>
              <a:rPr lang="ro-RO" dirty="0" err="1"/>
              <a:t>Thread.stop</a:t>
            </a:r>
            <a:r>
              <a:rPr lang="ro-RO" dirty="0"/>
              <a:t>()este depreciată deoarece poate cauza terminarea firelor de execuție în mijlocul operațiunilor critice, lăsând datele partajate într-o stare inconsistentă. În schimb, metoda recomandată de a opri un fir de execuție este utilizarea întreruperii sau a unui indicator volatil.</a:t>
            </a:r>
          </a:p>
          <a:p>
            <a:r>
              <a:rPr lang="ro-RO" dirty="0"/>
              <a:t>De exemplu, într-o sarcină de lungă durată, puteți verifica dacă firul de execuție a fost întrerupt și puteți ieși corect dacă a fost.  Acest lucru este important mai ales atunci când firul de execuție lucrează cu resurse partajate sau efectuează operațiuni critice, cum ar fi scrierea de fișiere sau actualizările bazei de date.</a:t>
            </a:r>
          </a:p>
          <a:p>
            <a:endParaRPr lang="ro-RO" dirty="0"/>
          </a:p>
          <a:p>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p>
          <a:p>
            <a:r>
              <a:rPr lang="ro-RO" b="1" dirty="0">
                <a:solidFill>
                  <a:schemeClr val="tx1"/>
                </a:solidFill>
              </a:rPr>
              <a:t>    </a:t>
            </a:r>
            <a:r>
              <a:rPr lang="ro-RO" b="1" dirty="0" err="1">
                <a:solidFill>
                  <a:schemeClr val="tx1"/>
                </a:solidFill>
              </a:rPr>
              <a:t>while</a:t>
            </a:r>
            <a:r>
              <a:rPr lang="ro-RO" b="1" dirty="0">
                <a:solidFill>
                  <a:schemeClr val="tx1"/>
                </a:solidFill>
              </a:rPr>
              <a:t> (!</a:t>
            </a:r>
            <a:r>
              <a:rPr lang="ro-RO" b="1" dirty="0" err="1">
                <a:solidFill>
                  <a:schemeClr val="tx1"/>
                </a:solidFill>
              </a:rPr>
              <a:t>Thread.currentThread</a:t>
            </a:r>
            <a:r>
              <a:rPr lang="ro-RO" b="1" dirty="0">
                <a:solidFill>
                  <a:schemeClr val="tx1"/>
                </a:solidFill>
              </a:rPr>
              <a:t>().</a:t>
            </a:r>
            <a:r>
              <a:rPr lang="ro-RO" b="1" dirty="0" err="1">
                <a:solidFill>
                  <a:schemeClr val="tx1"/>
                </a:solidFill>
              </a:rPr>
              <a:t>isInterrupted</a:t>
            </a:r>
            <a:r>
              <a:rPr lang="ro-RO" b="1" dirty="0">
                <a:solidFill>
                  <a:schemeClr val="tx1"/>
                </a:solidFill>
              </a:rPr>
              <a:t>()) {</a:t>
            </a:r>
          </a:p>
          <a:p>
            <a:r>
              <a:rPr lang="ro-RO" b="1" dirty="0">
                <a:solidFill>
                  <a:schemeClr val="tx1"/>
                </a:solidFill>
              </a:rPr>
              <a:t>        // </a:t>
            </a:r>
            <a:r>
              <a:rPr lang="ro-RO" b="1" dirty="0" err="1">
                <a:solidFill>
                  <a:schemeClr val="tx1"/>
                </a:solidFill>
              </a:rPr>
              <a:t>Perform</a:t>
            </a:r>
            <a:r>
              <a:rPr lang="ro-RO" b="1" dirty="0">
                <a:solidFill>
                  <a:schemeClr val="tx1"/>
                </a:solidFill>
              </a:rPr>
              <a:t> task</a:t>
            </a:r>
          </a:p>
          <a:p>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Thread</a:t>
            </a:r>
            <a:r>
              <a:rPr lang="ro-RO" b="1" dirty="0">
                <a:solidFill>
                  <a:schemeClr val="tx1"/>
                </a:solidFill>
              </a:rPr>
              <a:t> </a:t>
            </a:r>
            <a:r>
              <a:rPr lang="ro-RO" b="1" dirty="0" err="1">
                <a:solidFill>
                  <a:schemeClr val="tx1"/>
                </a:solidFill>
              </a:rPr>
              <a:t>interrupted</a:t>
            </a:r>
            <a:r>
              <a:rPr lang="ro-RO" b="1" dirty="0">
                <a:solidFill>
                  <a:schemeClr val="tx1"/>
                </a:solidFill>
              </a:rPr>
              <a:t> </a:t>
            </a:r>
            <a:r>
              <a:rPr lang="ro-RO" b="1" dirty="0" err="1">
                <a:solidFill>
                  <a:schemeClr val="tx1"/>
                </a:solidFill>
              </a:rPr>
              <a:t>and</a:t>
            </a:r>
            <a:r>
              <a:rPr lang="ro-RO" b="1" dirty="0">
                <a:solidFill>
                  <a:schemeClr val="tx1"/>
                </a:solidFill>
              </a:rPr>
              <a:t> </a:t>
            </a:r>
            <a:r>
              <a:rPr lang="ro-RO" b="1" dirty="0" err="1">
                <a:solidFill>
                  <a:schemeClr val="tx1"/>
                </a:solidFill>
              </a:rPr>
              <a:t>stopping</a:t>
            </a:r>
            <a:r>
              <a:rPr lang="ro-RO" b="1" dirty="0">
                <a:solidFill>
                  <a:schemeClr val="tx1"/>
                </a:solidFill>
              </a:rPr>
              <a:t>.");</a:t>
            </a:r>
          </a:p>
          <a:p>
            <a:r>
              <a:rPr lang="ro-RO" b="1" dirty="0">
                <a:solidFill>
                  <a:schemeClr val="tx1"/>
                </a:solidFill>
              </a:rPr>
              <a:t>});</a:t>
            </a:r>
          </a:p>
          <a:p>
            <a:r>
              <a:rPr lang="ro-RO" b="1" dirty="0" err="1">
                <a:solidFill>
                  <a:schemeClr val="tx1"/>
                </a:solidFill>
              </a:rPr>
              <a:t>thread.start</a:t>
            </a:r>
            <a:r>
              <a:rPr lang="ro-RO" b="1" dirty="0">
                <a:solidFill>
                  <a:schemeClr val="tx1"/>
                </a:solidFill>
              </a:rPr>
              <a:t>();</a:t>
            </a:r>
          </a:p>
          <a:p>
            <a:r>
              <a:rPr lang="ro-RO" b="1" dirty="0" err="1">
                <a:solidFill>
                  <a:schemeClr val="tx1"/>
                </a:solidFill>
              </a:rPr>
              <a:t>thread.interrupt</a:t>
            </a:r>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304506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F6310C-B293-4D61-AB14-ED70BABAC371}"/>
              </a:ext>
            </a:extLst>
          </p:cNvPr>
          <p:cNvSpPr>
            <a:spLocks noGrp="1"/>
          </p:cNvSpPr>
          <p:nvPr>
            <p:ph type="title"/>
          </p:nvPr>
        </p:nvSpPr>
        <p:spPr>
          <a:xfrm>
            <a:off x="1251678" y="382385"/>
            <a:ext cx="10178322" cy="596023"/>
          </a:xfrm>
        </p:spPr>
        <p:txBody>
          <a:bodyPr>
            <a:normAutofit/>
          </a:bodyPr>
          <a:lstStyle/>
          <a:p>
            <a:pPr algn="ctr"/>
            <a:r>
              <a:rPr lang="ro-RO" sz="3600" dirty="0" err="1"/>
              <a:t>Întroducere</a:t>
            </a:r>
            <a:endParaRPr lang="ru-RU" sz="3600" dirty="0"/>
          </a:p>
        </p:txBody>
      </p:sp>
      <p:sp>
        <p:nvSpPr>
          <p:cNvPr id="3" name="Объект 2">
            <a:extLst>
              <a:ext uri="{FF2B5EF4-FFF2-40B4-BE49-F238E27FC236}">
                <a16:creationId xmlns:a16="http://schemas.microsoft.com/office/drawing/2014/main" id="{4D9812A3-7686-4D38-B5E0-B6925A237571}"/>
              </a:ext>
            </a:extLst>
          </p:cNvPr>
          <p:cNvSpPr>
            <a:spLocks noGrp="1"/>
          </p:cNvSpPr>
          <p:nvPr>
            <p:ph idx="1"/>
          </p:nvPr>
        </p:nvSpPr>
        <p:spPr>
          <a:xfrm>
            <a:off x="1251678" y="1574043"/>
            <a:ext cx="9402674" cy="4305550"/>
          </a:xfrm>
        </p:spPr>
        <p:txBody>
          <a:bodyPr/>
          <a:lstStyle/>
          <a:p>
            <a:pPr algn="just"/>
            <a:r>
              <a:rPr lang="ro-RO" b="0" i="0" dirty="0" err="1">
                <a:solidFill>
                  <a:srgbClr val="4D5B7C"/>
                </a:solidFill>
                <a:effectLst/>
                <a:latin typeface="Inter"/>
              </a:rPr>
              <a:t>Multithreading-ul</a:t>
            </a:r>
            <a:r>
              <a:rPr lang="ro-RO" b="0" i="0" dirty="0">
                <a:solidFill>
                  <a:srgbClr val="4D5B7C"/>
                </a:solidFill>
                <a:effectLst/>
                <a:latin typeface="Inter"/>
              </a:rPr>
              <a:t> este un concept important, care permite unui program să facă mai multe lucruri în același timp. În loc să execute sarcini una după alta, un program </a:t>
            </a:r>
            <a:r>
              <a:rPr lang="ro-RO" b="0" i="0" dirty="0" err="1">
                <a:solidFill>
                  <a:srgbClr val="4D5B7C"/>
                </a:solidFill>
                <a:effectLst/>
                <a:latin typeface="Inter"/>
              </a:rPr>
              <a:t>multithreaded</a:t>
            </a:r>
            <a:r>
              <a:rPr lang="ro-RO" b="0" i="0" dirty="0">
                <a:solidFill>
                  <a:srgbClr val="4D5B7C"/>
                </a:solidFill>
                <a:effectLst/>
                <a:latin typeface="Inter"/>
              </a:rPr>
              <a:t> poate executa mai multe sarcini în paralel, utilizând mai bine resursele sistemului și îmbunătățind performanța.</a:t>
            </a:r>
          </a:p>
          <a:p>
            <a:pPr algn="just"/>
            <a:r>
              <a:rPr lang="ro-RO" b="0" i="0" dirty="0">
                <a:solidFill>
                  <a:srgbClr val="4D5B7C"/>
                </a:solidFill>
                <a:effectLst/>
                <a:latin typeface="Inter"/>
              </a:rPr>
              <a:t>Un </a:t>
            </a:r>
            <a:r>
              <a:rPr lang="ro-RO" b="1" i="0" u="none" strike="noStrike" dirty="0">
                <a:solidFill>
                  <a:srgbClr val="0069FF"/>
                </a:solidFill>
                <a:effectLst/>
                <a:latin typeface="Inter"/>
                <a:hlinkClick r:id="rId2"/>
              </a:rPr>
              <a:t>fir</a:t>
            </a:r>
            <a:r>
              <a:rPr lang="ro-RO" b="0" i="0" dirty="0">
                <a:solidFill>
                  <a:srgbClr val="4D5B7C"/>
                </a:solidFill>
                <a:effectLst/>
                <a:latin typeface="Inter"/>
              </a:rPr>
              <a:t> de execuție  este o unitate ușoară de execuție. Reprezintă o singură cale de cod care rulează independent, dar partajează memorie și resurse de sistem cu alte fire de execuție din același program. Firele de execuție sunt folosite pentru a efectua sarcini în paralel, permițând programului să facă mai multe lucruri simultan.</a:t>
            </a:r>
            <a:endParaRPr lang="ru-RU" dirty="0"/>
          </a:p>
        </p:txBody>
      </p:sp>
    </p:spTree>
    <p:extLst>
      <p:ext uri="{BB962C8B-B14F-4D97-AF65-F5344CB8AC3E}">
        <p14:creationId xmlns:p14="http://schemas.microsoft.com/office/powerpoint/2010/main" val="3535332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6C5FB2-4642-44DF-BA8F-560E7D20DB1C}"/>
              </a:ext>
            </a:extLst>
          </p:cNvPr>
          <p:cNvSpPr>
            <a:spLocks noGrp="1"/>
          </p:cNvSpPr>
          <p:nvPr>
            <p:ph type="title"/>
          </p:nvPr>
        </p:nvSpPr>
        <p:spPr>
          <a:xfrm>
            <a:off x="1251678" y="93261"/>
            <a:ext cx="10178322" cy="489044"/>
          </a:xfrm>
        </p:spPr>
        <p:txBody>
          <a:bodyPr>
            <a:normAutofit fontScale="90000"/>
          </a:bodyPr>
          <a:lstStyle/>
          <a:p>
            <a:pPr algn="ctr"/>
            <a:r>
              <a:rPr lang="ro-RO" sz="4000" dirty="0">
                <a:solidFill>
                  <a:schemeClr val="tx1"/>
                </a:solidFill>
              </a:rPr>
              <a:t>Sincronizare și control a concurenții</a:t>
            </a:r>
            <a:endParaRPr lang="ru-RU" sz="4000" dirty="0">
              <a:solidFill>
                <a:schemeClr val="tx1"/>
              </a:solidFill>
            </a:endParaRPr>
          </a:p>
        </p:txBody>
      </p:sp>
      <p:sp>
        <p:nvSpPr>
          <p:cNvPr id="3" name="Объект 2">
            <a:extLst>
              <a:ext uri="{FF2B5EF4-FFF2-40B4-BE49-F238E27FC236}">
                <a16:creationId xmlns:a16="http://schemas.microsoft.com/office/drawing/2014/main" id="{581359C4-6EB0-47CD-B4EA-01EE13E39DC1}"/>
              </a:ext>
            </a:extLst>
          </p:cNvPr>
          <p:cNvSpPr>
            <a:spLocks noGrp="1"/>
          </p:cNvSpPr>
          <p:nvPr>
            <p:ph idx="1"/>
          </p:nvPr>
        </p:nvSpPr>
        <p:spPr>
          <a:xfrm>
            <a:off x="1251678" y="777923"/>
            <a:ext cx="10178322" cy="5986818"/>
          </a:xfrm>
        </p:spPr>
        <p:txBody>
          <a:bodyPr>
            <a:normAutofit fontScale="85000" lnSpcReduction="20000"/>
          </a:bodyPr>
          <a:lstStyle/>
          <a:p>
            <a:r>
              <a:rPr lang="ro-RO" dirty="0"/>
              <a:t>O condiție de concurență apare atunci când două sau mai multe fire de execuție accesează date partajate în același timp, iar rezultatul depinde de ordinea de execuție. Aceste erori pot fi greu de detectat și de reprodus deoarece depind de sincronizare.</a:t>
            </a:r>
          </a:p>
          <a:p>
            <a:r>
              <a:rPr lang="ro-RO" b="1" dirty="0"/>
              <a:t>public </a:t>
            </a:r>
            <a:r>
              <a:rPr lang="ro-RO" b="1" dirty="0" err="1"/>
              <a:t>class</a:t>
            </a:r>
            <a:r>
              <a:rPr lang="ro-RO" b="1" dirty="0"/>
              <a:t> </a:t>
            </a:r>
            <a:r>
              <a:rPr lang="ro-RO" b="1" dirty="0" err="1"/>
              <a:t>CounterExample</a:t>
            </a:r>
            <a:r>
              <a:rPr lang="ro-RO" b="1" dirty="0"/>
              <a:t> {</a:t>
            </a:r>
          </a:p>
          <a:p>
            <a:r>
              <a:rPr lang="ro-RO" b="1" dirty="0"/>
              <a:t>    static </a:t>
            </a:r>
            <a:r>
              <a:rPr lang="ro-RO" b="1" dirty="0" err="1"/>
              <a:t>int</a:t>
            </a:r>
            <a:r>
              <a:rPr lang="ro-RO" b="1" dirty="0"/>
              <a:t> </a:t>
            </a:r>
            <a:r>
              <a:rPr lang="ro-RO" b="1" dirty="0" err="1"/>
              <a:t>count</a:t>
            </a:r>
            <a:r>
              <a:rPr lang="ro-RO" b="1" dirty="0"/>
              <a:t> = 0;</a:t>
            </a:r>
          </a:p>
          <a:p>
            <a:r>
              <a:rPr lang="ro-RO" b="1" dirty="0"/>
              <a:t>    public static </a:t>
            </a:r>
            <a:r>
              <a:rPr lang="ro-RO" b="1" dirty="0" err="1"/>
              <a:t>void</a:t>
            </a:r>
            <a:r>
              <a:rPr lang="ro-RO" b="1" dirty="0"/>
              <a:t> </a:t>
            </a:r>
            <a:r>
              <a:rPr lang="ro-RO" b="1" dirty="0" err="1"/>
              <a:t>main</a:t>
            </a:r>
            <a:r>
              <a:rPr lang="ro-RO" b="1" dirty="0"/>
              <a:t>(</a:t>
            </a:r>
            <a:r>
              <a:rPr lang="ro-RO" b="1" dirty="0" err="1"/>
              <a:t>String</a:t>
            </a:r>
            <a:r>
              <a:rPr lang="ro-RO" b="1" dirty="0"/>
              <a:t>[] </a:t>
            </a:r>
            <a:r>
              <a:rPr lang="ro-RO" b="1" dirty="0" err="1"/>
              <a:t>args</a:t>
            </a:r>
            <a:r>
              <a:rPr lang="ro-RO" b="1" dirty="0"/>
              <a:t>) </a:t>
            </a:r>
            <a:r>
              <a:rPr lang="ro-RO" b="1" dirty="0" err="1"/>
              <a:t>throws</a:t>
            </a:r>
            <a:r>
              <a:rPr lang="ro-RO" b="1" dirty="0"/>
              <a:t> </a:t>
            </a:r>
            <a:r>
              <a:rPr lang="ro-RO" b="1" dirty="0" err="1"/>
              <a:t>InterruptedException</a:t>
            </a:r>
            <a:r>
              <a:rPr lang="ro-RO" b="1" dirty="0"/>
              <a:t> {</a:t>
            </a:r>
          </a:p>
          <a:p>
            <a:r>
              <a:rPr lang="ro-RO" b="1" dirty="0"/>
              <a:t>        </a:t>
            </a:r>
            <a:r>
              <a:rPr lang="ro-RO" b="1" dirty="0" err="1"/>
              <a:t>Thread</a:t>
            </a:r>
            <a:r>
              <a:rPr lang="ro-RO" b="1" dirty="0"/>
              <a:t> t1 = </a:t>
            </a:r>
            <a:r>
              <a:rPr lang="ro-RO" b="1" dirty="0" err="1"/>
              <a:t>new</a:t>
            </a:r>
            <a:r>
              <a:rPr lang="ro-RO" b="1" dirty="0"/>
              <a:t> </a:t>
            </a:r>
            <a:r>
              <a:rPr lang="ro-RO" b="1" dirty="0" err="1"/>
              <a:t>Thread</a:t>
            </a:r>
            <a:r>
              <a:rPr lang="ro-RO" b="1" dirty="0"/>
              <a:t>(() -&gt; {</a:t>
            </a:r>
          </a:p>
          <a:p>
            <a:r>
              <a:rPr lang="ro-RO" b="1" dirty="0"/>
              <a:t>            for (</a:t>
            </a:r>
            <a:r>
              <a:rPr lang="ro-RO" b="1" dirty="0" err="1"/>
              <a:t>int</a:t>
            </a:r>
            <a:r>
              <a:rPr lang="ro-RO" b="1" dirty="0"/>
              <a:t> i = 0; i &lt; 10000; i++) </a:t>
            </a:r>
            <a:r>
              <a:rPr lang="ro-RO" b="1" dirty="0" err="1"/>
              <a:t>count</a:t>
            </a:r>
            <a:r>
              <a:rPr lang="ro-RO" b="1" dirty="0"/>
              <a:t>++;</a:t>
            </a:r>
          </a:p>
          <a:p>
            <a:r>
              <a:rPr lang="ro-RO" b="1" dirty="0"/>
              <a:t>        });</a:t>
            </a:r>
          </a:p>
          <a:p>
            <a:r>
              <a:rPr lang="ro-RO" b="1" dirty="0"/>
              <a:t>        </a:t>
            </a:r>
            <a:r>
              <a:rPr lang="ro-RO" b="1" dirty="0" err="1"/>
              <a:t>Thread</a:t>
            </a:r>
            <a:r>
              <a:rPr lang="ro-RO" b="1" dirty="0"/>
              <a:t> t2 = </a:t>
            </a:r>
            <a:r>
              <a:rPr lang="ro-RO" b="1" dirty="0" err="1"/>
              <a:t>new</a:t>
            </a:r>
            <a:r>
              <a:rPr lang="ro-RO" b="1" dirty="0"/>
              <a:t> </a:t>
            </a:r>
            <a:r>
              <a:rPr lang="ro-RO" b="1" dirty="0" err="1"/>
              <a:t>Thread</a:t>
            </a:r>
            <a:r>
              <a:rPr lang="ro-RO" b="1" dirty="0"/>
              <a:t>(() -&gt; {</a:t>
            </a:r>
          </a:p>
          <a:p>
            <a:r>
              <a:rPr lang="ro-RO" b="1" dirty="0"/>
              <a:t>            for (</a:t>
            </a:r>
            <a:r>
              <a:rPr lang="ro-RO" b="1" dirty="0" err="1"/>
              <a:t>int</a:t>
            </a:r>
            <a:r>
              <a:rPr lang="ro-RO" b="1" dirty="0"/>
              <a:t> i = 0; i &lt; 10000; i++) </a:t>
            </a:r>
            <a:r>
              <a:rPr lang="ro-RO" b="1" dirty="0" err="1"/>
              <a:t>count</a:t>
            </a:r>
            <a:r>
              <a:rPr lang="ro-RO" b="1" dirty="0"/>
              <a:t>++;</a:t>
            </a:r>
          </a:p>
          <a:p>
            <a:r>
              <a:rPr lang="ro-RO" b="1" dirty="0"/>
              <a:t>        });</a:t>
            </a:r>
          </a:p>
          <a:p>
            <a:r>
              <a:rPr lang="ro-RO" b="1" dirty="0"/>
              <a:t>        t1.start();</a:t>
            </a:r>
          </a:p>
          <a:p>
            <a:r>
              <a:rPr lang="ro-RO" b="1" dirty="0"/>
              <a:t>        t2.start();</a:t>
            </a:r>
          </a:p>
          <a:p>
            <a:r>
              <a:rPr lang="ro-RO" b="1" dirty="0"/>
              <a:t>        t1.join();</a:t>
            </a:r>
          </a:p>
          <a:p>
            <a:r>
              <a:rPr lang="ro-RO" b="1" dirty="0"/>
              <a:t>        t2.join();</a:t>
            </a:r>
          </a:p>
          <a:p>
            <a:r>
              <a:rPr lang="ro-RO" b="1" dirty="0"/>
              <a:t>        </a:t>
            </a:r>
            <a:r>
              <a:rPr lang="ro-RO" b="1" dirty="0" err="1"/>
              <a:t>System.out.println</a:t>
            </a:r>
            <a:r>
              <a:rPr lang="ro-RO" b="1" dirty="0"/>
              <a:t>("Final </a:t>
            </a:r>
            <a:r>
              <a:rPr lang="ro-RO" b="1" dirty="0" err="1"/>
              <a:t>count</a:t>
            </a:r>
            <a:r>
              <a:rPr lang="ro-RO" b="1" dirty="0"/>
              <a:t>: " + </a:t>
            </a:r>
            <a:r>
              <a:rPr lang="ro-RO" b="1" dirty="0" err="1"/>
              <a:t>count</a:t>
            </a:r>
            <a:r>
              <a:rPr lang="ro-RO" b="1" dirty="0"/>
              <a:t>); // Output </a:t>
            </a:r>
            <a:r>
              <a:rPr lang="ro-RO" b="1" dirty="0" err="1"/>
              <a:t>may</a:t>
            </a:r>
            <a:r>
              <a:rPr lang="ro-RO" b="1" dirty="0"/>
              <a:t> </a:t>
            </a:r>
            <a:r>
              <a:rPr lang="ro-RO" b="1" dirty="0" err="1"/>
              <a:t>vary</a:t>
            </a:r>
            <a:r>
              <a:rPr lang="ro-RO" b="1" dirty="0"/>
              <a:t>!</a:t>
            </a:r>
          </a:p>
          <a:p>
            <a:r>
              <a:rPr lang="ro-RO" b="1" dirty="0"/>
              <a:t>    }}</a:t>
            </a:r>
          </a:p>
          <a:p>
            <a:r>
              <a:rPr lang="ro-RO" dirty="0">
                <a:solidFill>
                  <a:schemeClr val="tx1"/>
                </a:solidFill>
              </a:rPr>
              <a:t>Rezultatul așteptat este 20000, dar din cauza condițiilor de concurență, este posibil să vedeți un număr mai mic.</a:t>
            </a:r>
            <a:endParaRPr lang="ru-RU" dirty="0">
              <a:solidFill>
                <a:schemeClr val="tx1"/>
              </a:solidFill>
            </a:endParaRPr>
          </a:p>
        </p:txBody>
      </p:sp>
    </p:spTree>
    <p:extLst>
      <p:ext uri="{BB962C8B-B14F-4D97-AF65-F5344CB8AC3E}">
        <p14:creationId xmlns:p14="http://schemas.microsoft.com/office/powerpoint/2010/main" val="2733804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82E38A-93EF-4378-8B22-A9FC5DD04EE6}"/>
              </a:ext>
            </a:extLst>
          </p:cNvPr>
          <p:cNvSpPr>
            <a:spLocks noGrp="1"/>
          </p:cNvSpPr>
          <p:nvPr>
            <p:ph type="title"/>
          </p:nvPr>
        </p:nvSpPr>
        <p:spPr>
          <a:xfrm>
            <a:off x="1251678" y="382385"/>
            <a:ext cx="10178322" cy="450128"/>
          </a:xfrm>
        </p:spPr>
        <p:txBody>
          <a:bodyPr>
            <a:normAutofit fontScale="90000"/>
          </a:bodyPr>
          <a:lstStyle/>
          <a:p>
            <a:pPr algn="ctr"/>
            <a:r>
              <a:rPr lang="ro-RO" sz="4000" dirty="0"/>
              <a:t>Utilizarea monitorului</a:t>
            </a:r>
            <a:endParaRPr lang="ru-RU" sz="4000" dirty="0"/>
          </a:p>
        </p:txBody>
      </p:sp>
      <p:sp>
        <p:nvSpPr>
          <p:cNvPr id="3" name="Объект 2">
            <a:extLst>
              <a:ext uri="{FF2B5EF4-FFF2-40B4-BE49-F238E27FC236}">
                <a16:creationId xmlns:a16="http://schemas.microsoft.com/office/drawing/2014/main" id="{3A7C8627-C235-4D2E-A807-926D95146839}"/>
              </a:ext>
            </a:extLst>
          </p:cNvPr>
          <p:cNvSpPr>
            <a:spLocks noGrp="1"/>
          </p:cNvSpPr>
          <p:nvPr>
            <p:ph idx="1"/>
          </p:nvPr>
        </p:nvSpPr>
        <p:spPr>
          <a:xfrm>
            <a:off x="1251678" y="991737"/>
            <a:ext cx="10178322" cy="5754806"/>
          </a:xfrm>
        </p:spPr>
        <p:txBody>
          <a:bodyPr>
            <a:normAutofit fontScale="92500" lnSpcReduction="20000"/>
          </a:bodyPr>
          <a:lstStyle/>
          <a:p>
            <a:r>
              <a:rPr lang="ro-RO" dirty="0"/>
              <a:t>Pentru a preveni condițiile de concurență, Java oferă  </a:t>
            </a:r>
            <a:r>
              <a:rPr lang="ro-RO" dirty="0" err="1"/>
              <a:t>mecanizmul</a:t>
            </a:r>
            <a:r>
              <a:rPr lang="ro-RO" dirty="0"/>
              <a:t> monitor realizat prin </a:t>
            </a:r>
            <a:r>
              <a:rPr lang="ro-RO" dirty="0" err="1"/>
              <a:t>synchronized</a:t>
            </a:r>
            <a:r>
              <a:rPr lang="ro-RO" dirty="0"/>
              <a:t> cuvântul cheie. Acesta permite executarea unui bloc de cod sau a unei metode care accesează resurse partajate doar de un singur fir de execuție la un moment dat.</a:t>
            </a:r>
          </a:p>
          <a:p>
            <a:endParaRPr lang="ro-RO" dirty="0"/>
          </a:p>
          <a:p>
            <a:r>
              <a:rPr lang="ro-RO" dirty="0"/>
              <a:t>Metoda sincronizată:</a:t>
            </a:r>
          </a:p>
          <a:p>
            <a:r>
              <a:rPr lang="ro-RO" b="1" dirty="0">
                <a:solidFill>
                  <a:schemeClr val="tx1"/>
                </a:solidFill>
              </a:rPr>
              <a:t>public </a:t>
            </a:r>
            <a:r>
              <a:rPr lang="ro-RO" b="1" dirty="0" err="1">
                <a:solidFill>
                  <a:schemeClr val="tx1"/>
                </a:solidFill>
              </a:rPr>
              <a:t>synchronized</a:t>
            </a:r>
            <a:r>
              <a:rPr lang="ro-RO" b="1" dirty="0">
                <a:solidFill>
                  <a:schemeClr val="tx1"/>
                </a:solidFill>
              </a:rPr>
              <a:t> </a:t>
            </a:r>
            <a:r>
              <a:rPr lang="ro-RO" b="1" dirty="0" err="1">
                <a:solidFill>
                  <a:schemeClr val="tx1"/>
                </a:solidFill>
              </a:rPr>
              <a:t>void</a:t>
            </a:r>
            <a:r>
              <a:rPr lang="ro-RO" b="1" dirty="0">
                <a:solidFill>
                  <a:schemeClr val="tx1"/>
                </a:solidFill>
              </a:rPr>
              <a:t> increment() {</a:t>
            </a:r>
          </a:p>
          <a:p>
            <a:r>
              <a:rPr lang="ro-RO" b="1" dirty="0">
                <a:solidFill>
                  <a:schemeClr val="tx1"/>
                </a:solidFill>
              </a:rPr>
              <a:t>    </a:t>
            </a:r>
            <a:r>
              <a:rPr lang="ro-RO" b="1" dirty="0" err="1">
                <a:solidFill>
                  <a:schemeClr val="tx1"/>
                </a:solidFill>
              </a:rPr>
              <a:t>count</a:t>
            </a:r>
            <a:r>
              <a:rPr lang="ro-RO" b="1" dirty="0">
                <a:solidFill>
                  <a:schemeClr val="tx1"/>
                </a:solidFill>
              </a:rPr>
              <a:t>++;</a:t>
            </a:r>
          </a:p>
          <a:p>
            <a:r>
              <a:rPr lang="ro-RO" b="1" dirty="0">
                <a:solidFill>
                  <a:schemeClr val="tx1"/>
                </a:solidFill>
              </a:rPr>
              <a:t>}</a:t>
            </a:r>
          </a:p>
          <a:p>
            <a:r>
              <a:rPr lang="ro-RO" dirty="0"/>
              <a:t>Bloc sincronizat:</a:t>
            </a:r>
          </a:p>
          <a:p>
            <a:r>
              <a:rPr lang="ro-RO" b="1" dirty="0">
                <a:solidFill>
                  <a:schemeClr val="tx1"/>
                </a:solidFill>
              </a:rPr>
              <a:t>public </a:t>
            </a:r>
            <a:r>
              <a:rPr lang="ro-RO" b="1" dirty="0" err="1">
                <a:solidFill>
                  <a:schemeClr val="tx1"/>
                </a:solidFill>
              </a:rPr>
              <a:t>void</a:t>
            </a:r>
            <a:r>
              <a:rPr lang="ro-RO" b="1" dirty="0">
                <a:solidFill>
                  <a:schemeClr val="tx1"/>
                </a:solidFill>
              </a:rPr>
              <a:t> increment() {</a:t>
            </a:r>
          </a:p>
          <a:p>
            <a:r>
              <a:rPr lang="ro-RO" b="1" dirty="0">
                <a:solidFill>
                  <a:schemeClr val="tx1"/>
                </a:solidFill>
              </a:rPr>
              <a:t>    </a:t>
            </a:r>
            <a:r>
              <a:rPr lang="ro-RO" b="1" dirty="0" err="1">
                <a:solidFill>
                  <a:schemeClr val="tx1"/>
                </a:solidFill>
              </a:rPr>
              <a:t>synchronized</a:t>
            </a:r>
            <a:r>
              <a:rPr lang="ro-RO" b="1" dirty="0">
                <a:solidFill>
                  <a:schemeClr val="tx1"/>
                </a:solidFill>
              </a:rPr>
              <a:t> (</a:t>
            </a:r>
            <a:r>
              <a:rPr lang="ro-RO" b="1" dirty="0" err="1">
                <a:solidFill>
                  <a:schemeClr val="tx1"/>
                </a:solidFill>
              </a:rPr>
              <a:t>this</a:t>
            </a:r>
            <a:r>
              <a:rPr lang="ro-RO" b="1" dirty="0">
                <a:solidFill>
                  <a:schemeClr val="tx1"/>
                </a:solidFill>
              </a:rPr>
              <a:t>) {</a:t>
            </a:r>
          </a:p>
          <a:p>
            <a:r>
              <a:rPr lang="ro-RO" b="1" dirty="0">
                <a:solidFill>
                  <a:schemeClr val="tx1"/>
                </a:solidFill>
              </a:rPr>
              <a:t>        </a:t>
            </a:r>
            <a:r>
              <a:rPr lang="ro-RO" b="1" dirty="0" err="1">
                <a:solidFill>
                  <a:schemeClr val="tx1"/>
                </a:solidFill>
              </a:rPr>
              <a:t>count</a:t>
            </a:r>
            <a:r>
              <a:rPr lang="ro-RO" b="1" dirty="0">
                <a:solidFill>
                  <a:schemeClr val="tx1"/>
                </a:solidFill>
              </a:rPr>
              <a:t>++;</a:t>
            </a:r>
          </a:p>
          <a:p>
            <a:r>
              <a:rPr lang="ro-RO" b="1" dirty="0">
                <a:solidFill>
                  <a:schemeClr val="tx1"/>
                </a:solidFill>
              </a:rPr>
              <a:t>    }</a:t>
            </a:r>
          </a:p>
          <a:p>
            <a:r>
              <a:rPr lang="ro-RO" b="1" dirty="0">
                <a:solidFill>
                  <a:schemeClr val="tx1"/>
                </a:solidFill>
              </a:rPr>
              <a:t>}</a:t>
            </a:r>
          </a:p>
          <a:p>
            <a:endParaRPr lang="ro-RO" b="1" dirty="0">
              <a:solidFill>
                <a:schemeClr val="tx1"/>
              </a:solidFill>
            </a:endParaRPr>
          </a:p>
          <a:p>
            <a:r>
              <a:rPr lang="ro-RO" b="0" i="0" dirty="0">
                <a:solidFill>
                  <a:srgbClr val="4D5B7C"/>
                </a:solidFill>
                <a:effectLst/>
                <a:latin typeface="Inter"/>
              </a:rPr>
              <a:t>În ambele cazuri, Java plasează  un monitor pe obiect, permițând unui singur fir de execuție să introducă codul sincronizat la un moment dat.</a:t>
            </a:r>
            <a:endParaRPr lang="ru-RU" b="1" dirty="0">
              <a:solidFill>
                <a:schemeClr val="tx1"/>
              </a:solidFill>
            </a:endParaRPr>
          </a:p>
        </p:txBody>
      </p:sp>
    </p:spTree>
    <p:extLst>
      <p:ext uri="{BB962C8B-B14F-4D97-AF65-F5344CB8AC3E}">
        <p14:creationId xmlns:p14="http://schemas.microsoft.com/office/powerpoint/2010/main" val="3371969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0E7022-2D53-469F-969D-FCC7AB72D2E9}"/>
              </a:ext>
            </a:extLst>
          </p:cNvPr>
          <p:cNvSpPr>
            <a:spLocks noGrp="1"/>
          </p:cNvSpPr>
          <p:nvPr>
            <p:ph type="title"/>
          </p:nvPr>
        </p:nvSpPr>
        <p:spPr>
          <a:xfrm>
            <a:off x="1251678" y="382385"/>
            <a:ext cx="10178322" cy="468325"/>
          </a:xfrm>
        </p:spPr>
        <p:txBody>
          <a:bodyPr>
            <a:normAutofit fontScale="90000"/>
          </a:bodyPr>
          <a:lstStyle/>
          <a:p>
            <a:pPr algn="ctr"/>
            <a:r>
              <a:rPr lang="ro-RO" sz="4000" dirty="0">
                <a:solidFill>
                  <a:schemeClr val="tx1"/>
                </a:solidFill>
              </a:rPr>
              <a:t>Sincronizare statică</a:t>
            </a:r>
            <a:endParaRPr lang="ru-RU" sz="4000" dirty="0">
              <a:solidFill>
                <a:schemeClr val="tx1"/>
              </a:solidFill>
            </a:endParaRPr>
          </a:p>
        </p:txBody>
      </p:sp>
      <p:sp>
        <p:nvSpPr>
          <p:cNvPr id="3" name="Объект 2">
            <a:extLst>
              <a:ext uri="{FF2B5EF4-FFF2-40B4-BE49-F238E27FC236}">
                <a16:creationId xmlns:a16="http://schemas.microsoft.com/office/drawing/2014/main" id="{FE89D420-C147-4002-BEC1-09EA89AFF269}"/>
              </a:ext>
            </a:extLst>
          </p:cNvPr>
          <p:cNvSpPr>
            <a:spLocks noGrp="1"/>
          </p:cNvSpPr>
          <p:nvPr>
            <p:ph idx="1"/>
          </p:nvPr>
        </p:nvSpPr>
        <p:spPr>
          <a:xfrm>
            <a:off x="1251678" y="1119117"/>
            <a:ext cx="10178322" cy="4760476"/>
          </a:xfrm>
        </p:spPr>
        <p:txBody>
          <a:bodyPr>
            <a:normAutofit fontScale="92500" lnSpcReduction="10000"/>
          </a:bodyPr>
          <a:lstStyle/>
          <a:p>
            <a:r>
              <a:rPr lang="ro-RO" dirty="0"/>
              <a:t>Dacă datele partajate sunt statice (la nivel de clasă), trebuie să sincronizați la nivelul clasei în sine:</a:t>
            </a:r>
          </a:p>
          <a:p>
            <a:endParaRPr lang="ro-RO" dirty="0"/>
          </a:p>
          <a:p>
            <a:r>
              <a:rPr lang="ro-RO" b="1" dirty="0">
                <a:solidFill>
                  <a:schemeClr val="tx1"/>
                </a:solidFill>
              </a:rPr>
              <a:t>public static </a:t>
            </a:r>
            <a:r>
              <a:rPr lang="ro-RO" b="1" dirty="0" err="1">
                <a:solidFill>
                  <a:schemeClr val="tx1"/>
                </a:solidFill>
              </a:rPr>
              <a:t>synchronized</a:t>
            </a:r>
            <a:r>
              <a:rPr lang="ro-RO" b="1" dirty="0">
                <a:solidFill>
                  <a:schemeClr val="tx1"/>
                </a:solidFill>
              </a:rPr>
              <a:t> </a:t>
            </a:r>
            <a:r>
              <a:rPr lang="ro-RO" b="1" dirty="0" err="1">
                <a:solidFill>
                  <a:schemeClr val="tx1"/>
                </a:solidFill>
              </a:rPr>
              <a:t>void</a:t>
            </a:r>
            <a:r>
              <a:rPr lang="ro-RO" b="1" dirty="0">
                <a:solidFill>
                  <a:schemeClr val="tx1"/>
                </a:solidFill>
              </a:rPr>
              <a:t> </a:t>
            </a:r>
            <a:r>
              <a:rPr lang="ro-RO" b="1" dirty="0" err="1">
                <a:solidFill>
                  <a:schemeClr val="tx1"/>
                </a:solidFill>
              </a:rPr>
              <a:t>staticIncrement</a:t>
            </a:r>
            <a:r>
              <a:rPr lang="ro-RO" b="1" dirty="0">
                <a:solidFill>
                  <a:schemeClr val="tx1"/>
                </a:solidFill>
              </a:rPr>
              <a:t>() {</a:t>
            </a:r>
          </a:p>
          <a:p>
            <a:r>
              <a:rPr lang="ro-RO" b="1" dirty="0">
                <a:solidFill>
                  <a:schemeClr val="tx1"/>
                </a:solidFill>
              </a:rPr>
              <a:t>    //</a:t>
            </a:r>
            <a:r>
              <a:rPr lang="es-ES" b="1" i="0" dirty="0">
                <a:solidFill>
                  <a:schemeClr val="tx1"/>
                </a:solidFill>
                <a:effectLst/>
                <a:latin typeface="Roboto" panose="02000000000000000000" pitchFamily="2" charset="0"/>
              </a:rPr>
              <a:t> sincronizat la nivel de clasă</a:t>
            </a:r>
            <a:endParaRPr lang="ro-RO" b="1" dirty="0">
              <a:solidFill>
                <a:schemeClr val="tx1"/>
              </a:solidFill>
            </a:endParaRPr>
          </a:p>
          <a:p>
            <a:r>
              <a:rPr lang="ro-RO" b="1" dirty="0">
                <a:solidFill>
                  <a:schemeClr val="tx1"/>
                </a:solidFill>
              </a:rPr>
              <a:t>}</a:t>
            </a:r>
          </a:p>
          <a:p>
            <a:endParaRPr lang="ro-RO" dirty="0"/>
          </a:p>
          <a:p>
            <a:r>
              <a:rPr lang="ro-RO" dirty="0"/>
              <a:t>Sau folosind un bloc:</a:t>
            </a:r>
          </a:p>
          <a:p>
            <a:r>
              <a:rPr lang="ro-RO" b="1" dirty="0">
                <a:solidFill>
                  <a:schemeClr val="tx1"/>
                </a:solidFill>
              </a:rPr>
              <a:t>public </a:t>
            </a:r>
            <a:r>
              <a:rPr lang="ro-RO" b="1" dirty="0" err="1">
                <a:solidFill>
                  <a:schemeClr val="tx1"/>
                </a:solidFill>
              </a:rPr>
              <a:t>void</a:t>
            </a:r>
            <a:r>
              <a:rPr lang="ro-RO" b="1" dirty="0">
                <a:solidFill>
                  <a:schemeClr val="tx1"/>
                </a:solidFill>
              </a:rPr>
              <a:t> </a:t>
            </a:r>
            <a:r>
              <a:rPr lang="ro-RO" b="1" dirty="0" err="1">
                <a:solidFill>
                  <a:schemeClr val="tx1"/>
                </a:solidFill>
              </a:rPr>
              <a:t>staticIncrement</a:t>
            </a:r>
            <a:r>
              <a:rPr lang="ro-RO" b="1" dirty="0">
                <a:solidFill>
                  <a:schemeClr val="tx1"/>
                </a:solidFill>
              </a:rPr>
              <a:t>() {</a:t>
            </a:r>
          </a:p>
          <a:p>
            <a:r>
              <a:rPr lang="ro-RO" b="1" dirty="0">
                <a:solidFill>
                  <a:schemeClr val="tx1"/>
                </a:solidFill>
              </a:rPr>
              <a:t>    </a:t>
            </a:r>
            <a:r>
              <a:rPr lang="ro-RO" b="1" dirty="0" err="1">
                <a:solidFill>
                  <a:schemeClr val="tx1"/>
                </a:solidFill>
              </a:rPr>
              <a:t>synchronized</a:t>
            </a:r>
            <a:r>
              <a:rPr lang="ro-RO" b="1" dirty="0">
                <a:solidFill>
                  <a:schemeClr val="tx1"/>
                </a:solidFill>
              </a:rPr>
              <a:t> (</a:t>
            </a:r>
            <a:r>
              <a:rPr lang="ro-RO" b="1" dirty="0" err="1">
                <a:solidFill>
                  <a:schemeClr val="tx1"/>
                </a:solidFill>
              </a:rPr>
              <a:t>CounterExample.class</a:t>
            </a:r>
            <a:r>
              <a:rPr lang="ro-RO" b="1" dirty="0">
                <a:solidFill>
                  <a:schemeClr val="tx1"/>
                </a:solidFill>
              </a:rPr>
              <a:t>) {</a:t>
            </a:r>
          </a:p>
          <a:p>
            <a:r>
              <a:rPr lang="ro-RO" b="1" dirty="0">
                <a:solidFill>
                  <a:schemeClr val="tx1"/>
                </a:solidFill>
              </a:rPr>
              <a:t>        </a:t>
            </a:r>
            <a:r>
              <a:rPr lang="ro-RO" b="1" dirty="0" err="1">
                <a:solidFill>
                  <a:schemeClr val="tx1"/>
                </a:solidFill>
              </a:rPr>
              <a:t>count</a:t>
            </a:r>
            <a:r>
              <a:rPr lang="ro-RO" b="1" dirty="0">
                <a:solidFill>
                  <a:schemeClr val="tx1"/>
                </a:solidFill>
              </a:rPr>
              <a:t>++;</a:t>
            </a:r>
          </a:p>
          <a:p>
            <a:r>
              <a:rPr lang="ro-RO" b="1" dirty="0">
                <a:solidFill>
                  <a:schemeClr val="tx1"/>
                </a:solidFill>
              </a:rPr>
              <a:t>    }</a:t>
            </a:r>
          </a:p>
          <a:p>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30872033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DFD677-82EB-4DF9-9595-5C3713C1E4C5}"/>
              </a:ext>
            </a:extLst>
          </p:cNvPr>
          <p:cNvSpPr>
            <a:spLocks noGrp="1"/>
          </p:cNvSpPr>
          <p:nvPr>
            <p:ph type="title"/>
          </p:nvPr>
        </p:nvSpPr>
        <p:spPr>
          <a:xfrm>
            <a:off x="955343" y="382385"/>
            <a:ext cx="10900012" cy="1064277"/>
          </a:xfrm>
        </p:spPr>
        <p:txBody>
          <a:bodyPr>
            <a:normAutofit fontScale="90000"/>
          </a:bodyPr>
          <a:lstStyle/>
          <a:p>
            <a:pPr algn="ctr"/>
            <a:r>
              <a:rPr lang="ro-RO" sz="4000" b="0" i="0" dirty="0">
                <a:solidFill>
                  <a:srgbClr val="4D5B7C"/>
                </a:solidFill>
                <a:effectLst/>
                <a:latin typeface="Inter"/>
              </a:rPr>
              <a:t>Siguranța și imutabilitatea firelor de execuție</a:t>
            </a:r>
            <a:endParaRPr lang="ru-RU" sz="4000" dirty="0"/>
          </a:p>
        </p:txBody>
      </p:sp>
      <p:sp>
        <p:nvSpPr>
          <p:cNvPr id="3" name="Объект 2">
            <a:extLst>
              <a:ext uri="{FF2B5EF4-FFF2-40B4-BE49-F238E27FC236}">
                <a16:creationId xmlns:a16="http://schemas.microsoft.com/office/drawing/2014/main" id="{34130ADC-C1AE-4665-A12E-62E143D17B5C}"/>
              </a:ext>
            </a:extLst>
          </p:cNvPr>
          <p:cNvSpPr>
            <a:spLocks noGrp="1"/>
          </p:cNvSpPr>
          <p:nvPr>
            <p:ph idx="1"/>
          </p:nvPr>
        </p:nvSpPr>
        <p:spPr>
          <a:xfrm>
            <a:off x="1251678" y="1592239"/>
            <a:ext cx="10178322" cy="4287354"/>
          </a:xfrm>
        </p:spPr>
        <p:txBody>
          <a:bodyPr/>
          <a:lstStyle/>
          <a:p>
            <a:r>
              <a:rPr lang="ro-RO" dirty="0"/>
              <a:t>O altă modalitate de a asigura siguranța firelor de execuție este prin proiectarea de obiecte imuabile , obiecte a căror stare nu se poate schimba după creare. Dacă firele de execuție citesc doar din obiecte imuabile, nu este necesară sincronizarea.</a:t>
            </a:r>
          </a:p>
          <a:p>
            <a:endParaRPr lang="ro-RO" dirty="0"/>
          </a:p>
          <a:p>
            <a:r>
              <a:rPr lang="ro-RO" dirty="0"/>
              <a:t>Pentru stări partajate mutabile, puteți utiliza și clase </a:t>
            </a:r>
            <a:r>
              <a:rPr lang="ro-RO" dirty="0" err="1"/>
              <a:t>thread</a:t>
            </a:r>
            <a:r>
              <a:rPr lang="ro-RO" dirty="0"/>
              <a:t>-safe, cum ar fi:</a:t>
            </a:r>
          </a:p>
          <a:p>
            <a:endParaRPr lang="ro-RO" dirty="0"/>
          </a:p>
          <a:p>
            <a:r>
              <a:rPr lang="ro-RO" b="1" dirty="0" err="1">
                <a:solidFill>
                  <a:schemeClr val="tx1"/>
                </a:solidFill>
              </a:rPr>
              <a:t>AtomicInteger</a:t>
            </a:r>
            <a:endParaRPr lang="ro-RO" b="1" dirty="0">
              <a:solidFill>
                <a:schemeClr val="tx1"/>
              </a:solidFill>
            </a:endParaRPr>
          </a:p>
          <a:p>
            <a:r>
              <a:rPr lang="ro-RO" b="1" dirty="0" err="1">
                <a:solidFill>
                  <a:schemeClr val="tx1"/>
                </a:solidFill>
              </a:rPr>
              <a:t>AtomicBoolean</a:t>
            </a:r>
            <a:r>
              <a:rPr lang="ro-RO" b="1" dirty="0">
                <a:solidFill>
                  <a:schemeClr val="tx1"/>
                </a:solidFill>
              </a:rPr>
              <a:t>(din </a:t>
            </a:r>
            <a:r>
              <a:rPr lang="ro-RO" b="1" dirty="0" err="1">
                <a:solidFill>
                  <a:schemeClr val="tx1"/>
                </a:solidFill>
              </a:rPr>
              <a:t>java.util.concurrent.atomic</a:t>
            </a:r>
            <a:r>
              <a:rPr lang="ro-RO" b="1" dirty="0">
                <a:solidFill>
                  <a:schemeClr val="tx1"/>
                </a:solidFill>
              </a:rPr>
              <a:t>)</a:t>
            </a:r>
          </a:p>
          <a:p>
            <a:r>
              <a:rPr lang="ro-RO" b="1" dirty="0" err="1">
                <a:solidFill>
                  <a:schemeClr val="tx1"/>
                </a:solidFill>
              </a:rPr>
              <a:t>ConcurrentHashMap</a:t>
            </a:r>
            <a:endParaRPr lang="ro-RO" b="1" dirty="0">
              <a:solidFill>
                <a:schemeClr val="tx1"/>
              </a:solidFill>
            </a:endParaRPr>
          </a:p>
          <a:p>
            <a:r>
              <a:rPr lang="ro-RO" b="1" dirty="0" err="1">
                <a:solidFill>
                  <a:schemeClr val="tx1"/>
                </a:solidFill>
              </a:rPr>
              <a:t>Collections.synchronizedList</a:t>
            </a:r>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1437744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E6204F-0853-4F08-A511-73077E154C99}"/>
              </a:ext>
            </a:extLst>
          </p:cNvPr>
          <p:cNvSpPr>
            <a:spLocks noGrp="1"/>
          </p:cNvSpPr>
          <p:nvPr>
            <p:ph type="title"/>
          </p:nvPr>
        </p:nvSpPr>
        <p:spPr>
          <a:xfrm>
            <a:off x="1251678" y="382385"/>
            <a:ext cx="10178322" cy="463776"/>
          </a:xfrm>
        </p:spPr>
        <p:txBody>
          <a:bodyPr>
            <a:normAutofit fontScale="90000"/>
          </a:bodyPr>
          <a:lstStyle/>
          <a:p>
            <a:pPr algn="ctr"/>
            <a:r>
              <a:rPr lang="ro-RO" sz="4000" dirty="0"/>
              <a:t>Sincronizare avansată</a:t>
            </a:r>
            <a:endParaRPr lang="ru-RU" sz="4000" dirty="0"/>
          </a:p>
        </p:txBody>
      </p:sp>
      <p:sp>
        <p:nvSpPr>
          <p:cNvPr id="3" name="Объект 2">
            <a:extLst>
              <a:ext uri="{FF2B5EF4-FFF2-40B4-BE49-F238E27FC236}">
                <a16:creationId xmlns:a16="http://schemas.microsoft.com/office/drawing/2014/main" id="{53F26BBE-6124-46CE-A9DC-B5ACCECFE14C}"/>
              </a:ext>
            </a:extLst>
          </p:cNvPr>
          <p:cNvSpPr>
            <a:spLocks noGrp="1"/>
          </p:cNvSpPr>
          <p:nvPr>
            <p:ph idx="1"/>
          </p:nvPr>
        </p:nvSpPr>
        <p:spPr>
          <a:xfrm>
            <a:off x="1251678" y="1110018"/>
            <a:ext cx="10178322" cy="5595581"/>
          </a:xfrm>
        </p:spPr>
        <p:txBody>
          <a:bodyPr>
            <a:normAutofit fontScale="92500" lnSpcReduction="10000"/>
          </a:bodyPr>
          <a:lstStyle/>
          <a:p>
            <a:r>
              <a:rPr lang="ro-RO" dirty="0"/>
              <a:t>Pe măsură ce aplicațiile cresc în complexitate, simpla creare și sincronizare a firelor de execuție nu mai este suficientă. Veți avea nevoie de instrumente și modele avansate pentru comunicarea între fire de execuție , vizibilitatea memoriei și execuția coordonată . Java oferă mai multe construcții puternice pentru aceasta, inclusiv </a:t>
            </a:r>
            <a:r>
              <a:rPr lang="ro-RO" dirty="0" err="1"/>
              <a:t>wait</a:t>
            </a:r>
            <a:r>
              <a:rPr lang="ro-RO" dirty="0"/>
              <a:t>(),</a:t>
            </a:r>
            <a:r>
              <a:rPr lang="ro-RO" dirty="0" err="1"/>
              <a:t>notify</a:t>
            </a:r>
            <a:r>
              <a:rPr lang="ro-RO" dirty="0"/>
              <a:t>() , </a:t>
            </a:r>
            <a:r>
              <a:rPr lang="ro-RO" dirty="0" err="1"/>
              <a:t>volatileși</a:t>
            </a:r>
            <a:r>
              <a:rPr lang="ro-RO" dirty="0"/>
              <a:t> multe altele.</a:t>
            </a:r>
          </a:p>
          <a:p>
            <a:endParaRPr lang="ro-RO" dirty="0"/>
          </a:p>
          <a:p>
            <a:r>
              <a:rPr lang="ro-RO" dirty="0"/>
              <a:t>Comunicare prin fir cu </a:t>
            </a:r>
            <a:r>
              <a:rPr lang="ro-RO" b="1" dirty="0" err="1"/>
              <a:t>wait</a:t>
            </a:r>
            <a:r>
              <a:rPr lang="ro-RO" b="1" dirty="0"/>
              <a:t>() </a:t>
            </a:r>
            <a:r>
              <a:rPr lang="ro-RO" dirty="0"/>
              <a:t>și</a:t>
            </a:r>
            <a:r>
              <a:rPr lang="ro-RO" b="1" dirty="0"/>
              <a:t> </a:t>
            </a:r>
            <a:r>
              <a:rPr lang="ro-RO" b="1" dirty="0" err="1"/>
              <a:t>notify</a:t>
            </a:r>
            <a:r>
              <a:rPr lang="ro-RO" b="1" dirty="0"/>
              <a:t>()</a:t>
            </a:r>
          </a:p>
          <a:p>
            <a:r>
              <a:rPr lang="ro-RO" dirty="0"/>
              <a:t>Uneori, firele de execuție trebuie să își coordoneze acțiunile ; un fir de execuție așteaptă un semnal de la altul. De exemplu, într-o configurație producător-consumator, producătorul adaugă elemente la o coadă, iar consumatorul așteaptă până când elementele sunt disponibile.</a:t>
            </a:r>
          </a:p>
          <a:p>
            <a:endParaRPr lang="ro-RO" dirty="0"/>
          </a:p>
          <a:p>
            <a:r>
              <a:rPr lang="ro-RO" dirty="0"/>
              <a:t>Java oferă trei metode pentru a susține acest lucru:</a:t>
            </a:r>
          </a:p>
          <a:p>
            <a:endParaRPr lang="ro-RO" dirty="0"/>
          </a:p>
          <a:p>
            <a:r>
              <a:rPr lang="ro-RO" b="1" dirty="0" err="1">
                <a:solidFill>
                  <a:schemeClr val="tx1"/>
                </a:solidFill>
              </a:rPr>
              <a:t>wait</a:t>
            </a:r>
            <a:r>
              <a:rPr lang="ro-RO" b="1" dirty="0">
                <a:solidFill>
                  <a:schemeClr val="tx1"/>
                </a:solidFill>
              </a:rPr>
              <a:t>() - </a:t>
            </a:r>
            <a:r>
              <a:rPr lang="ro-RO" dirty="0"/>
              <a:t>Face ca firul curent să elibereze blocarea și să aștepte până când un alt fir apelează </a:t>
            </a:r>
            <a:r>
              <a:rPr lang="ro-RO" b="1" dirty="0" err="1"/>
              <a:t>notify</a:t>
            </a:r>
            <a:r>
              <a:rPr lang="ro-RO" b="1" dirty="0"/>
              <a:t>() </a:t>
            </a:r>
            <a:r>
              <a:rPr lang="ro-RO" dirty="0"/>
              <a:t>sau </a:t>
            </a:r>
            <a:r>
              <a:rPr lang="ro-RO" b="1" dirty="0" err="1"/>
              <a:t>notifyAll</a:t>
            </a:r>
            <a:r>
              <a:rPr lang="ro-RO" b="1" dirty="0"/>
              <a:t>().</a:t>
            </a:r>
          </a:p>
          <a:p>
            <a:r>
              <a:rPr lang="ro-RO" b="1" dirty="0" err="1"/>
              <a:t>notify</a:t>
            </a:r>
            <a:r>
              <a:rPr lang="ro-RO" b="1" dirty="0"/>
              <a:t>() - </a:t>
            </a:r>
            <a:r>
              <a:rPr lang="ro-RO" dirty="0"/>
              <a:t>Activează un singur fir de execuție în așteptare.</a:t>
            </a:r>
          </a:p>
          <a:p>
            <a:r>
              <a:rPr lang="ro-RO" b="1" dirty="0" err="1"/>
              <a:t>notifyAll</a:t>
            </a:r>
            <a:r>
              <a:rPr lang="ro-RO" b="1" dirty="0"/>
              <a:t>() - </a:t>
            </a:r>
            <a:r>
              <a:rPr lang="ro-RO" dirty="0"/>
              <a:t>Activează toate firele de execuție în așteptare.</a:t>
            </a:r>
            <a:endParaRPr lang="ru-RU" dirty="0"/>
          </a:p>
        </p:txBody>
      </p:sp>
    </p:spTree>
    <p:extLst>
      <p:ext uri="{BB962C8B-B14F-4D97-AF65-F5344CB8AC3E}">
        <p14:creationId xmlns:p14="http://schemas.microsoft.com/office/powerpoint/2010/main" val="2240104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2A6490-C4B4-4D28-A039-E4C37877691D}"/>
              </a:ext>
            </a:extLst>
          </p:cNvPr>
          <p:cNvSpPr>
            <a:spLocks noGrp="1"/>
          </p:cNvSpPr>
          <p:nvPr>
            <p:ph type="title"/>
          </p:nvPr>
        </p:nvSpPr>
        <p:spPr>
          <a:xfrm>
            <a:off x="1251678" y="40944"/>
            <a:ext cx="10178322" cy="382138"/>
          </a:xfrm>
        </p:spPr>
        <p:txBody>
          <a:bodyPr>
            <a:normAutofit fontScale="90000"/>
          </a:bodyPr>
          <a:lstStyle/>
          <a:p>
            <a:pPr algn="ctr"/>
            <a:r>
              <a:rPr lang="ro-RO" sz="4000" dirty="0"/>
              <a:t>exemplu</a:t>
            </a:r>
            <a:endParaRPr lang="ru-RU" sz="4000" dirty="0"/>
          </a:p>
        </p:txBody>
      </p:sp>
      <p:sp>
        <p:nvSpPr>
          <p:cNvPr id="3" name="Объект 2">
            <a:extLst>
              <a:ext uri="{FF2B5EF4-FFF2-40B4-BE49-F238E27FC236}">
                <a16:creationId xmlns:a16="http://schemas.microsoft.com/office/drawing/2014/main" id="{A2CA852A-CE05-4F9C-8EA0-0B37AC1D020F}"/>
              </a:ext>
            </a:extLst>
          </p:cNvPr>
          <p:cNvSpPr>
            <a:spLocks noGrp="1"/>
          </p:cNvSpPr>
          <p:nvPr>
            <p:ph idx="1"/>
          </p:nvPr>
        </p:nvSpPr>
        <p:spPr>
          <a:xfrm>
            <a:off x="1251678" y="586854"/>
            <a:ext cx="10178322" cy="6271145"/>
          </a:xfrm>
        </p:spPr>
        <p:txBody>
          <a:bodyPr>
            <a:normAutofit fontScale="77500" lnSpcReduction="20000"/>
          </a:bodyPr>
          <a:lstStyle/>
          <a:p>
            <a:r>
              <a:rPr lang="ro-RO" b="1" dirty="0" err="1">
                <a:solidFill>
                  <a:schemeClr val="tx1"/>
                </a:solidFill>
              </a:rPr>
              <a:t>class</a:t>
            </a:r>
            <a:r>
              <a:rPr lang="ro-RO" b="1" dirty="0">
                <a:solidFill>
                  <a:schemeClr val="tx1"/>
                </a:solidFill>
              </a:rPr>
              <a:t> </a:t>
            </a:r>
            <a:r>
              <a:rPr lang="ro-RO" b="1" dirty="0" err="1">
                <a:solidFill>
                  <a:schemeClr val="tx1"/>
                </a:solidFill>
              </a:rPr>
              <a:t>SharedData</a:t>
            </a:r>
            <a:r>
              <a:rPr lang="ro-RO" b="1" dirty="0">
                <a:solidFill>
                  <a:schemeClr val="tx1"/>
                </a:solidFill>
              </a:rPr>
              <a:t> {</a:t>
            </a:r>
          </a:p>
          <a:p>
            <a:r>
              <a:rPr lang="ro-RO" b="1" dirty="0">
                <a:solidFill>
                  <a:schemeClr val="tx1"/>
                </a:solidFill>
              </a:rPr>
              <a:t>    private boolean </a:t>
            </a:r>
            <a:r>
              <a:rPr lang="ro-RO" b="1" dirty="0" err="1">
                <a:solidFill>
                  <a:schemeClr val="tx1"/>
                </a:solidFill>
              </a:rPr>
              <a:t>available</a:t>
            </a:r>
            <a:r>
              <a:rPr lang="ro-RO" b="1" dirty="0">
                <a:solidFill>
                  <a:schemeClr val="tx1"/>
                </a:solidFill>
              </a:rPr>
              <a:t> = false;</a:t>
            </a:r>
          </a:p>
          <a:p>
            <a:r>
              <a:rPr lang="ro-RO" b="1" dirty="0">
                <a:solidFill>
                  <a:schemeClr val="tx1"/>
                </a:solidFill>
              </a:rPr>
              <a:t>    public </a:t>
            </a:r>
            <a:r>
              <a:rPr lang="ro-RO" b="1" dirty="0" err="1">
                <a:solidFill>
                  <a:schemeClr val="tx1"/>
                </a:solidFill>
              </a:rPr>
              <a:t>synchronized</a:t>
            </a:r>
            <a:r>
              <a:rPr lang="ro-RO" b="1" dirty="0">
                <a:solidFill>
                  <a:schemeClr val="tx1"/>
                </a:solidFill>
              </a:rPr>
              <a:t> </a:t>
            </a:r>
            <a:r>
              <a:rPr lang="ro-RO" b="1" dirty="0" err="1">
                <a:solidFill>
                  <a:schemeClr val="tx1"/>
                </a:solidFill>
              </a:rPr>
              <a:t>void</a:t>
            </a:r>
            <a:r>
              <a:rPr lang="ro-RO" b="1" dirty="0">
                <a:solidFill>
                  <a:schemeClr val="tx1"/>
                </a:solidFill>
              </a:rPr>
              <a:t> produce() </a:t>
            </a:r>
            <a:r>
              <a:rPr lang="ro-RO" b="1" dirty="0" err="1">
                <a:solidFill>
                  <a:schemeClr val="tx1"/>
                </a:solidFill>
              </a:rPr>
              <a:t>throws</a:t>
            </a:r>
            <a:r>
              <a:rPr lang="ro-RO" b="1" dirty="0">
                <a:solidFill>
                  <a:schemeClr val="tx1"/>
                </a:solidFill>
              </a:rPr>
              <a:t> </a:t>
            </a:r>
            <a:r>
              <a:rPr lang="ro-RO" b="1" dirty="0" err="1">
                <a:solidFill>
                  <a:schemeClr val="tx1"/>
                </a:solidFill>
              </a:rPr>
              <a:t>InterruptedException</a:t>
            </a:r>
            <a:r>
              <a:rPr lang="ro-RO" b="1" dirty="0">
                <a:solidFill>
                  <a:schemeClr val="tx1"/>
                </a:solidFill>
              </a:rPr>
              <a:t> {</a:t>
            </a:r>
          </a:p>
          <a:p>
            <a:r>
              <a:rPr lang="ro-RO" b="1" dirty="0">
                <a:solidFill>
                  <a:schemeClr val="tx1"/>
                </a:solidFill>
              </a:rPr>
              <a:t>        </a:t>
            </a:r>
            <a:r>
              <a:rPr lang="ro-RO" b="1" dirty="0" err="1">
                <a:solidFill>
                  <a:schemeClr val="tx1"/>
                </a:solidFill>
              </a:rPr>
              <a:t>while</a:t>
            </a:r>
            <a:r>
              <a:rPr lang="ro-RO" b="1" dirty="0">
                <a:solidFill>
                  <a:schemeClr val="tx1"/>
                </a:solidFill>
              </a:rPr>
              <a:t> (</a:t>
            </a:r>
            <a:r>
              <a:rPr lang="ro-RO" b="1" dirty="0" err="1">
                <a:solidFill>
                  <a:schemeClr val="tx1"/>
                </a:solidFill>
              </a:rPr>
              <a:t>available</a:t>
            </a:r>
            <a:r>
              <a:rPr lang="ro-RO" b="1" dirty="0">
                <a:solidFill>
                  <a:schemeClr val="tx1"/>
                </a:solidFill>
              </a:rPr>
              <a:t>) {</a:t>
            </a:r>
          </a:p>
          <a:p>
            <a:r>
              <a:rPr lang="ro-RO" b="1" dirty="0">
                <a:solidFill>
                  <a:schemeClr val="tx1"/>
                </a:solidFill>
              </a:rPr>
              <a:t>            </a:t>
            </a:r>
            <a:r>
              <a:rPr lang="ro-RO" b="1" dirty="0" err="1">
                <a:solidFill>
                  <a:schemeClr val="tx1"/>
                </a:solidFill>
              </a:rPr>
              <a:t>wait</a:t>
            </a:r>
            <a:r>
              <a:rPr lang="ro-RO" b="1" dirty="0">
                <a:solidFill>
                  <a:schemeClr val="tx1"/>
                </a:solidFill>
              </a:rPr>
              <a:t>(); // </a:t>
            </a:r>
            <a:r>
              <a:rPr lang="ro-RO" b="0" i="0" dirty="0">
                <a:solidFill>
                  <a:srgbClr val="3C4043"/>
                </a:solidFill>
                <a:effectLst/>
                <a:latin typeface="Roboto" panose="02000000000000000000" pitchFamily="2" charset="0"/>
              </a:rPr>
              <a:t>Așteptați până când obiectul este consumat</a:t>
            </a:r>
            <a:endParaRPr lang="ro-RO" b="1" dirty="0">
              <a:solidFill>
                <a:schemeClr val="tx1"/>
              </a:solidFill>
            </a:endParaRPr>
          </a:p>
          <a:p>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Producing</a:t>
            </a:r>
            <a:r>
              <a:rPr lang="ro-RO" b="1" dirty="0">
                <a:solidFill>
                  <a:schemeClr val="tx1"/>
                </a:solidFill>
              </a:rPr>
              <a:t> item...");</a:t>
            </a:r>
          </a:p>
          <a:p>
            <a:r>
              <a:rPr lang="ro-RO" b="1" dirty="0">
                <a:solidFill>
                  <a:schemeClr val="tx1"/>
                </a:solidFill>
              </a:rPr>
              <a:t>        </a:t>
            </a:r>
            <a:r>
              <a:rPr lang="ro-RO" b="1" dirty="0" err="1">
                <a:solidFill>
                  <a:schemeClr val="tx1"/>
                </a:solidFill>
              </a:rPr>
              <a:t>available</a:t>
            </a:r>
            <a:r>
              <a:rPr lang="ro-RO" b="1" dirty="0">
                <a:solidFill>
                  <a:schemeClr val="tx1"/>
                </a:solidFill>
              </a:rPr>
              <a:t> = </a:t>
            </a:r>
            <a:r>
              <a:rPr lang="ro-RO" b="1" dirty="0" err="1">
                <a:solidFill>
                  <a:schemeClr val="tx1"/>
                </a:solidFill>
              </a:rPr>
              <a:t>true</a:t>
            </a:r>
            <a:r>
              <a:rPr lang="ro-RO" b="1" dirty="0">
                <a:solidFill>
                  <a:schemeClr val="tx1"/>
                </a:solidFill>
              </a:rPr>
              <a:t>;</a:t>
            </a:r>
          </a:p>
          <a:p>
            <a:r>
              <a:rPr lang="ro-RO" b="1" dirty="0">
                <a:solidFill>
                  <a:schemeClr val="tx1"/>
                </a:solidFill>
              </a:rPr>
              <a:t>        </a:t>
            </a:r>
            <a:r>
              <a:rPr lang="ro-RO" b="1" dirty="0" err="1">
                <a:solidFill>
                  <a:schemeClr val="tx1"/>
                </a:solidFill>
              </a:rPr>
              <a:t>notify</a:t>
            </a:r>
            <a:r>
              <a:rPr lang="ro-RO" b="1" dirty="0">
                <a:solidFill>
                  <a:schemeClr val="tx1"/>
                </a:solidFill>
              </a:rPr>
              <a:t>(); // </a:t>
            </a:r>
            <a:r>
              <a:rPr lang="ro-RO" b="1" dirty="0" err="1">
                <a:solidFill>
                  <a:schemeClr val="tx1"/>
                </a:solidFill>
              </a:rPr>
              <a:t>Notify</a:t>
            </a:r>
            <a:r>
              <a:rPr lang="ro-RO" b="1" dirty="0">
                <a:solidFill>
                  <a:schemeClr val="tx1"/>
                </a:solidFill>
              </a:rPr>
              <a:t> </a:t>
            </a:r>
            <a:r>
              <a:rPr lang="ro-RO" b="1" dirty="0" err="1">
                <a:solidFill>
                  <a:schemeClr val="tx1"/>
                </a:solidFill>
              </a:rPr>
              <a:t>waiting</a:t>
            </a:r>
            <a:r>
              <a:rPr lang="ro-RO" b="1" dirty="0">
                <a:solidFill>
                  <a:schemeClr val="tx1"/>
                </a:solidFill>
              </a:rPr>
              <a:t> </a:t>
            </a:r>
            <a:r>
              <a:rPr lang="ro-RO" b="1" dirty="0" err="1">
                <a:solidFill>
                  <a:schemeClr val="tx1"/>
                </a:solidFill>
              </a:rPr>
              <a:t>consumer</a:t>
            </a:r>
            <a:endParaRPr lang="ro-RO" b="1" dirty="0">
              <a:solidFill>
                <a:schemeClr val="tx1"/>
              </a:solidFill>
            </a:endParaRPr>
          </a:p>
          <a:p>
            <a:r>
              <a:rPr lang="ro-RO" b="1" dirty="0">
                <a:solidFill>
                  <a:schemeClr val="tx1"/>
                </a:solidFill>
              </a:rPr>
              <a:t>    }</a:t>
            </a:r>
          </a:p>
          <a:p>
            <a:r>
              <a:rPr lang="ro-RO" b="1" dirty="0">
                <a:solidFill>
                  <a:schemeClr val="tx1"/>
                </a:solidFill>
              </a:rPr>
              <a:t>    public </a:t>
            </a:r>
            <a:r>
              <a:rPr lang="ro-RO" b="1" dirty="0" err="1">
                <a:solidFill>
                  <a:schemeClr val="tx1"/>
                </a:solidFill>
              </a:rPr>
              <a:t>synchronized</a:t>
            </a:r>
            <a:r>
              <a:rPr lang="ro-RO" b="1" dirty="0">
                <a:solidFill>
                  <a:schemeClr val="tx1"/>
                </a:solidFill>
              </a:rPr>
              <a:t> </a:t>
            </a:r>
            <a:r>
              <a:rPr lang="ro-RO" b="1" dirty="0" err="1">
                <a:solidFill>
                  <a:schemeClr val="tx1"/>
                </a:solidFill>
              </a:rPr>
              <a:t>void</a:t>
            </a:r>
            <a:r>
              <a:rPr lang="ro-RO" b="1" dirty="0">
                <a:solidFill>
                  <a:schemeClr val="tx1"/>
                </a:solidFill>
              </a:rPr>
              <a:t> consume() </a:t>
            </a:r>
            <a:r>
              <a:rPr lang="ro-RO" b="1" dirty="0" err="1">
                <a:solidFill>
                  <a:schemeClr val="tx1"/>
                </a:solidFill>
              </a:rPr>
              <a:t>throws</a:t>
            </a:r>
            <a:r>
              <a:rPr lang="ro-RO" b="1" dirty="0">
                <a:solidFill>
                  <a:schemeClr val="tx1"/>
                </a:solidFill>
              </a:rPr>
              <a:t> </a:t>
            </a:r>
            <a:r>
              <a:rPr lang="ro-RO" b="1" dirty="0" err="1">
                <a:solidFill>
                  <a:schemeClr val="tx1"/>
                </a:solidFill>
              </a:rPr>
              <a:t>InterruptedException</a:t>
            </a:r>
            <a:r>
              <a:rPr lang="ro-RO" b="1" dirty="0">
                <a:solidFill>
                  <a:schemeClr val="tx1"/>
                </a:solidFill>
              </a:rPr>
              <a:t> {</a:t>
            </a:r>
          </a:p>
          <a:p>
            <a:r>
              <a:rPr lang="ro-RO" b="1" dirty="0">
                <a:solidFill>
                  <a:schemeClr val="tx1"/>
                </a:solidFill>
              </a:rPr>
              <a:t>        </a:t>
            </a:r>
            <a:r>
              <a:rPr lang="ro-RO" b="1" dirty="0" err="1">
                <a:solidFill>
                  <a:schemeClr val="tx1"/>
                </a:solidFill>
              </a:rPr>
              <a:t>while</a:t>
            </a:r>
            <a:r>
              <a:rPr lang="ro-RO" b="1" dirty="0">
                <a:solidFill>
                  <a:schemeClr val="tx1"/>
                </a:solidFill>
              </a:rPr>
              <a:t> (!</a:t>
            </a:r>
            <a:r>
              <a:rPr lang="ro-RO" b="1" dirty="0" err="1">
                <a:solidFill>
                  <a:schemeClr val="tx1"/>
                </a:solidFill>
              </a:rPr>
              <a:t>available</a:t>
            </a:r>
            <a:r>
              <a:rPr lang="ro-RO" b="1" dirty="0">
                <a:solidFill>
                  <a:schemeClr val="tx1"/>
                </a:solidFill>
              </a:rPr>
              <a:t>) {</a:t>
            </a:r>
          </a:p>
          <a:p>
            <a:r>
              <a:rPr lang="ro-RO" b="1" dirty="0">
                <a:solidFill>
                  <a:schemeClr val="tx1"/>
                </a:solidFill>
              </a:rPr>
              <a:t>            </a:t>
            </a:r>
            <a:r>
              <a:rPr lang="ro-RO" b="1" dirty="0" err="1">
                <a:solidFill>
                  <a:schemeClr val="tx1"/>
                </a:solidFill>
              </a:rPr>
              <a:t>wait</a:t>
            </a:r>
            <a:r>
              <a:rPr lang="ro-RO" b="1" dirty="0">
                <a:solidFill>
                  <a:schemeClr val="tx1"/>
                </a:solidFill>
              </a:rPr>
              <a:t>(); // </a:t>
            </a:r>
            <a:r>
              <a:rPr lang="ro-RO" b="1" dirty="0" err="1">
                <a:solidFill>
                  <a:schemeClr val="tx1"/>
                </a:solidFill>
              </a:rPr>
              <a:t>Wait</a:t>
            </a:r>
            <a:r>
              <a:rPr lang="ro-RO" b="1" dirty="0">
                <a:solidFill>
                  <a:schemeClr val="tx1"/>
                </a:solidFill>
              </a:rPr>
              <a:t> </a:t>
            </a:r>
            <a:r>
              <a:rPr lang="ro-RO" b="1" dirty="0" err="1">
                <a:solidFill>
                  <a:schemeClr val="tx1"/>
                </a:solidFill>
              </a:rPr>
              <a:t>until</a:t>
            </a:r>
            <a:r>
              <a:rPr lang="ro-RO" b="1" dirty="0">
                <a:solidFill>
                  <a:schemeClr val="tx1"/>
                </a:solidFill>
              </a:rPr>
              <a:t> item </a:t>
            </a:r>
            <a:r>
              <a:rPr lang="ro-RO" b="1" dirty="0" err="1">
                <a:solidFill>
                  <a:schemeClr val="tx1"/>
                </a:solidFill>
              </a:rPr>
              <a:t>is</a:t>
            </a:r>
            <a:r>
              <a:rPr lang="ro-RO" b="1" dirty="0">
                <a:solidFill>
                  <a:schemeClr val="tx1"/>
                </a:solidFill>
              </a:rPr>
              <a:t> </a:t>
            </a:r>
            <a:r>
              <a:rPr lang="ro-RO" b="1" dirty="0" err="1">
                <a:solidFill>
                  <a:schemeClr val="tx1"/>
                </a:solidFill>
              </a:rPr>
              <a:t>produced</a:t>
            </a:r>
            <a:endParaRPr lang="ro-RO" b="1" dirty="0">
              <a:solidFill>
                <a:schemeClr val="tx1"/>
              </a:solidFill>
            </a:endParaRPr>
          </a:p>
          <a:p>
            <a:r>
              <a:rPr lang="ro-RO" b="1" dirty="0">
                <a:solidFill>
                  <a:schemeClr val="tx1"/>
                </a:solidFill>
              </a:rPr>
              <a: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Consuming</a:t>
            </a:r>
            <a:r>
              <a:rPr lang="ro-RO" b="1" dirty="0">
                <a:solidFill>
                  <a:schemeClr val="tx1"/>
                </a:solidFill>
              </a:rPr>
              <a:t> item...");</a:t>
            </a:r>
          </a:p>
          <a:p>
            <a:r>
              <a:rPr lang="ro-RO" b="1" dirty="0">
                <a:solidFill>
                  <a:schemeClr val="tx1"/>
                </a:solidFill>
              </a:rPr>
              <a:t>        </a:t>
            </a:r>
            <a:r>
              <a:rPr lang="ro-RO" b="1" dirty="0" err="1">
                <a:solidFill>
                  <a:schemeClr val="tx1"/>
                </a:solidFill>
              </a:rPr>
              <a:t>available</a:t>
            </a:r>
            <a:r>
              <a:rPr lang="ro-RO" b="1" dirty="0">
                <a:solidFill>
                  <a:schemeClr val="tx1"/>
                </a:solidFill>
              </a:rPr>
              <a:t> = false;</a:t>
            </a:r>
          </a:p>
          <a:p>
            <a:r>
              <a:rPr lang="ro-RO" b="1" dirty="0">
                <a:solidFill>
                  <a:schemeClr val="tx1"/>
                </a:solidFill>
              </a:rPr>
              <a:t>        </a:t>
            </a:r>
            <a:r>
              <a:rPr lang="ro-RO" b="1" dirty="0" err="1">
                <a:solidFill>
                  <a:schemeClr val="tx1"/>
                </a:solidFill>
              </a:rPr>
              <a:t>notify</a:t>
            </a:r>
            <a:r>
              <a:rPr lang="ro-RO" b="1" dirty="0">
                <a:solidFill>
                  <a:schemeClr val="tx1"/>
                </a:solidFill>
              </a:rPr>
              <a:t>(); // </a:t>
            </a:r>
            <a:r>
              <a:rPr lang="ro-RO" b="0" i="0" dirty="0">
                <a:solidFill>
                  <a:srgbClr val="3C4043"/>
                </a:solidFill>
                <a:effectLst/>
                <a:latin typeface="Roboto" panose="02000000000000000000" pitchFamily="2" charset="0"/>
              </a:rPr>
              <a:t>Notificați producătorul în așteptare</a:t>
            </a:r>
            <a:endParaRPr lang="ro-RO" b="1" dirty="0">
              <a:solidFill>
                <a:schemeClr val="tx1"/>
              </a:solidFill>
            </a:endParaRPr>
          </a:p>
          <a:p>
            <a:r>
              <a:rPr lang="ro-RO" b="1" dirty="0">
                <a:solidFill>
                  <a:schemeClr val="tx1"/>
                </a:solidFill>
              </a:rPr>
              <a:t>    }}</a:t>
            </a:r>
          </a:p>
          <a:p>
            <a:r>
              <a:rPr lang="ro-RO" dirty="0"/>
              <a:t>Apelați întotdeauna </a:t>
            </a:r>
            <a:r>
              <a:rPr lang="ro-RO" dirty="0" err="1"/>
              <a:t>wait</a:t>
            </a:r>
            <a:r>
              <a:rPr lang="ro-RO" dirty="0"/>
              <a:t>()`</a:t>
            </a:r>
            <a:r>
              <a:rPr lang="ro-RO" dirty="0" err="1"/>
              <a:t>and</a:t>
            </a:r>
            <a:r>
              <a:rPr lang="ro-RO" dirty="0"/>
              <a:t>` </a:t>
            </a:r>
            <a:r>
              <a:rPr lang="ro-RO" dirty="0" err="1"/>
              <a:t>notify</a:t>
            </a:r>
            <a:r>
              <a:rPr lang="ro-RO" dirty="0"/>
              <a:t>() în interiorul unui bloc sau a unei metode sincronizate. De asemenea, utilizați o buclă pentru a verifica din nou condiția după trezire - acest lucru protejează împotriva trezirilor false .</a:t>
            </a:r>
            <a:endParaRPr lang="ru-RU" dirty="0"/>
          </a:p>
        </p:txBody>
      </p:sp>
    </p:spTree>
    <p:extLst>
      <p:ext uri="{BB962C8B-B14F-4D97-AF65-F5344CB8AC3E}">
        <p14:creationId xmlns:p14="http://schemas.microsoft.com/office/powerpoint/2010/main" val="319829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8C16A0-19BC-4951-B307-4C72B84E5B24}"/>
              </a:ext>
            </a:extLst>
          </p:cNvPr>
          <p:cNvSpPr>
            <a:spLocks noGrp="1"/>
          </p:cNvSpPr>
          <p:nvPr>
            <p:ph type="title"/>
          </p:nvPr>
        </p:nvSpPr>
        <p:spPr>
          <a:xfrm>
            <a:off x="1251678" y="382385"/>
            <a:ext cx="10178322" cy="550212"/>
          </a:xfrm>
        </p:spPr>
        <p:txBody>
          <a:bodyPr>
            <a:noAutofit/>
          </a:bodyPr>
          <a:lstStyle/>
          <a:p>
            <a:pPr algn="ctr"/>
            <a:r>
              <a:rPr lang="ro-RO" sz="4000" dirty="0"/>
              <a:t>Cuvântul </a:t>
            </a:r>
            <a:r>
              <a:rPr lang="ro-RO" sz="4000" dirty="0" err="1"/>
              <a:t>chee</a:t>
            </a:r>
            <a:r>
              <a:rPr lang="ro-RO" sz="4000" dirty="0"/>
              <a:t> volatile</a:t>
            </a:r>
            <a:endParaRPr lang="ru-RU" sz="4000" dirty="0"/>
          </a:p>
        </p:txBody>
      </p:sp>
      <p:sp>
        <p:nvSpPr>
          <p:cNvPr id="3" name="Объект 2">
            <a:extLst>
              <a:ext uri="{FF2B5EF4-FFF2-40B4-BE49-F238E27FC236}">
                <a16:creationId xmlns:a16="http://schemas.microsoft.com/office/drawing/2014/main" id="{4BB571B4-C19C-4744-9CE5-E92E11627F73}"/>
              </a:ext>
            </a:extLst>
          </p:cNvPr>
          <p:cNvSpPr>
            <a:spLocks noGrp="1"/>
          </p:cNvSpPr>
          <p:nvPr>
            <p:ph idx="1"/>
          </p:nvPr>
        </p:nvSpPr>
        <p:spPr>
          <a:xfrm>
            <a:off x="1251678" y="1155511"/>
            <a:ext cx="10178322" cy="5604680"/>
          </a:xfrm>
        </p:spPr>
        <p:txBody>
          <a:bodyPr>
            <a:normAutofit fontScale="92500" lnSpcReduction="20000"/>
          </a:bodyPr>
          <a:lstStyle/>
          <a:p>
            <a:r>
              <a:rPr lang="ro-RO" dirty="0"/>
              <a:t>În mod implicit, modificările făcute de un fir de execuție pot să nu fie imediat vizibile pentru celelalte din cauza memorării în cache a procesorului sau a optimizărilor compilatorului. Cuvântul cheie volatile îi spune JVM să </a:t>
            </a:r>
            <a:r>
              <a:rPr lang="ro-RO" b="1" dirty="0"/>
              <a:t>citească întotdeauna cea mai recentă valoare a unei variabile din memoria principală</a:t>
            </a:r>
            <a:r>
              <a:rPr lang="ro-RO" dirty="0"/>
              <a:t>.</a:t>
            </a:r>
          </a:p>
          <a:p>
            <a:r>
              <a:rPr lang="ro-RO" b="1" dirty="0" err="1">
                <a:solidFill>
                  <a:schemeClr val="tx1"/>
                </a:solidFill>
              </a:rPr>
              <a:t>class</a:t>
            </a:r>
            <a:r>
              <a:rPr lang="ro-RO" b="1" dirty="0">
                <a:solidFill>
                  <a:schemeClr val="tx1"/>
                </a:solidFill>
              </a:rPr>
              <a:t> </a:t>
            </a:r>
            <a:r>
              <a:rPr lang="ro-RO" b="1" dirty="0" err="1">
                <a:solidFill>
                  <a:schemeClr val="tx1"/>
                </a:solidFill>
              </a:rPr>
              <a:t>FlagExample</a:t>
            </a:r>
            <a:r>
              <a:rPr lang="ro-RO" b="1" dirty="0">
                <a:solidFill>
                  <a:schemeClr val="tx1"/>
                </a:solidFill>
              </a:rPr>
              <a:t> {</a:t>
            </a:r>
          </a:p>
          <a:p>
            <a:r>
              <a:rPr lang="ro-RO" b="1" dirty="0">
                <a:solidFill>
                  <a:schemeClr val="tx1"/>
                </a:solidFill>
              </a:rPr>
              <a:t>    private volatile boolean </a:t>
            </a:r>
            <a:r>
              <a:rPr lang="ro-RO" b="1" dirty="0" err="1">
                <a:solidFill>
                  <a:schemeClr val="tx1"/>
                </a:solidFill>
              </a:rPr>
              <a:t>running</a:t>
            </a:r>
            <a:r>
              <a:rPr lang="ro-RO" b="1" dirty="0">
                <a:solidFill>
                  <a:schemeClr val="tx1"/>
                </a:solidFill>
              </a:rPr>
              <a:t> = </a:t>
            </a:r>
            <a:r>
              <a:rPr lang="ro-RO" b="1" dirty="0" err="1">
                <a:solidFill>
                  <a:schemeClr val="tx1"/>
                </a:solidFill>
              </a:rPr>
              <a:t>true</a:t>
            </a:r>
            <a:r>
              <a:rPr lang="ro-RO" b="1" dirty="0">
                <a:solidFill>
                  <a:schemeClr val="tx1"/>
                </a:solidFill>
              </a:rPr>
              <a:t>;</a:t>
            </a:r>
          </a:p>
          <a:p>
            <a:r>
              <a:rPr lang="ro-RO" b="1" dirty="0">
                <a:solidFill>
                  <a:schemeClr val="tx1"/>
                </a:solidFill>
              </a:rPr>
              <a:t>    public </a:t>
            </a:r>
            <a:r>
              <a:rPr lang="ro-RO" b="1" dirty="0" err="1">
                <a:solidFill>
                  <a:schemeClr val="tx1"/>
                </a:solidFill>
              </a:rPr>
              <a:t>void</a:t>
            </a:r>
            <a:r>
              <a:rPr lang="ro-RO" b="1" dirty="0">
                <a:solidFill>
                  <a:schemeClr val="tx1"/>
                </a:solidFill>
              </a:rPr>
              <a:t> stop() {</a:t>
            </a:r>
          </a:p>
          <a:p>
            <a:r>
              <a:rPr lang="ro-RO" b="1" dirty="0">
                <a:solidFill>
                  <a:schemeClr val="tx1"/>
                </a:solidFill>
              </a:rPr>
              <a:t>        </a:t>
            </a:r>
            <a:r>
              <a:rPr lang="ro-RO" b="1" dirty="0" err="1">
                <a:solidFill>
                  <a:schemeClr val="tx1"/>
                </a:solidFill>
              </a:rPr>
              <a:t>running</a:t>
            </a:r>
            <a:r>
              <a:rPr lang="ro-RO" b="1" dirty="0">
                <a:solidFill>
                  <a:schemeClr val="tx1"/>
                </a:solidFill>
              </a:rPr>
              <a:t> = false;</a:t>
            </a:r>
          </a:p>
          <a:p>
            <a:r>
              <a:rPr lang="ro-RO" b="1" dirty="0">
                <a:solidFill>
                  <a:schemeClr val="tx1"/>
                </a:solidFill>
              </a:rPr>
              <a:t>    }</a:t>
            </a:r>
          </a:p>
          <a:p>
            <a:r>
              <a:rPr lang="ro-RO" b="1" dirty="0">
                <a:solidFill>
                  <a:schemeClr val="tx1"/>
                </a:solidFill>
              </a:rPr>
              <a:t>    public </a:t>
            </a:r>
            <a:r>
              <a:rPr lang="ro-RO" b="1" dirty="0" err="1">
                <a:solidFill>
                  <a:schemeClr val="tx1"/>
                </a:solidFill>
              </a:rPr>
              <a:t>void</a:t>
            </a:r>
            <a:r>
              <a:rPr lang="ro-RO" b="1" dirty="0">
                <a:solidFill>
                  <a:schemeClr val="tx1"/>
                </a:solidFill>
              </a:rPr>
              <a:t> </a:t>
            </a:r>
            <a:r>
              <a:rPr lang="ro-RO" b="1" dirty="0" err="1">
                <a:solidFill>
                  <a:schemeClr val="tx1"/>
                </a:solidFill>
              </a:rPr>
              <a:t>run</a:t>
            </a:r>
            <a:r>
              <a:rPr lang="ro-RO" b="1" dirty="0">
                <a:solidFill>
                  <a:schemeClr val="tx1"/>
                </a:solidFill>
              </a:rPr>
              <a:t>() {</a:t>
            </a:r>
          </a:p>
          <a:p>
            <a:r>
              <a:rPr lang="ro-RO" b="1" dirty="0">
                <a:solidFill>
                  <a:schemeClr val="tx1"/>
                </a:solidFill>
              </a:rPr>
              <a:t>        </a:t>
            </a:r>
            <a:r>
              <a:rPr lang="ro-RO" b="1" dirty="0" err="1">
                <a:solidFill>
                  <a:schemeClr val="tx1"/>
                </a:solidFill>
              </a:rPr>
              <a:t>while</a:t>
            </a:r>
            <a:r>
              <a:rPr lang="ro-RO" b="1" dirty="0">
                <a:solidFill>
                  <a:schemeClr val="tx1"/>
                </a:solidFill>
              </a:rPr>
              <a:t> (</a:t>
            </a:r>
            <a:r>
              <a:rPr lang="ro-RO" b="1" dirty="0" err="1">
                <a:solidFill>
                  <a:schemeClr val="tx1"/>
                </a:solidFill>
              </a:rPr>
              <a:t>running</a:t>
            </a:r>
            <a:r>
              <a:rPr lang="ro-RO" b="1" dirty="0">
                <a:solidFill>
                  <a:schemeClr val="tx1"/>
                </a:solidFill>
              </a:rPr>
              <a:t>) {</a:t>
            </a:r>
          </a:p>
          <a:p>
            <a:r>
              <a:rPr lang="ro-RO" b="1" dirty="0">
                <a:solidFill>
                  <a:schemeClr val="tx1"/>
                </a:solidFill>
              </a:rPr>
              <a:t>            // </a:t>
            </a:r>
            <a:r>
              <a:rPr lang="ro-RO" dirty="0">
                <a:solidFill>
                  <a:schemeClr val="tx1"/>
                </a:solidFill>
              </a:rPr>
              <a:t>lucrează</a:t>
            </a:r>
            <a:r>
              <a:rPr lang="ro-RO" b="1" dirty="0">
                <a:solidFill>
                  <a:schemeClr val="tx1"/>
                </a:solidFill>
              </a:rPr>
              <a:t> </a:t>
            </a:r>
          </a:p>
          <a:p>
            <a:r>
              <a:rPr lang="ro-RO" b="1" dirty="0">
                <a:solidFill>
                  <a:schemeClr val="tx1"/>
                </a:solidFill>
              </a:rPr>
              <a:t>}</a:t>
            </a:r>
          </a:p>
          <a:p>
            <a:r>
              <a:rPr lang="ro-RO" b="1" dirty="0">
                <a:solidFill>
                  <a:schemeClr val="tx1"/>
                </a:solidFill>
              </a:rPr>
              <a:t>    }}</a:t>
            </a:r>
          </a:p>
          <a:p>
            <a:r>
              <a:rPr lang="ro-RO" dirty="0"/>
              <a:t>Se utilizează volatile pentru steaguri și indicatori de stare simpli. Nu oferă atomicitate pentru acțiuni compuse (cum ar fi incrementarea), dar asigură vizibilitatea .</a:t>
            </a:r>
            <a:endParaRPr lang="ru-RU" dirty="0"/>
          </a:p>
        </p:txBody>
      </p:sp>
    </p:spTree>
    <p:extLst>
      <p:ext uri="{BB962C8B-B14F-4D97-AF65-F5344CB8AC3E}">
        <p14:creationId xmlns:p14="http://schemas.microsoft.com/office/powerpoint/2010/main" val="3897975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C80150-68AB-4EE1-80BC-8BFEF0033578}"/>
              </a:ext>
            </a:extLst>
          </p:cNvPr>
          <p:cNvSpPr>
            <a:spLocks noGrp="1"/>
          </p:cNvSpPr>
          <p:nvPr>
            <p:ph type="title"/>
          </p:nvPr>
        </p:nvSpPr>
        <p:spPr>
          <a:xfrm>
            <a:off x="1251678" y="382385"/>
            <a:ext cx="10178322" cy="463776"/>
          </a:xfrm>
        </p:spPr>
        <p:txBody>
          <a:bodyPr>
            <a:normAutofit fontScale="90000"/>
          </a:bodyPr>
          <a:lstStyle/>
          <a:p>
            <a:pPr algn="ctr"/>
            <a:r>
              <a:rPr lang="ro-RO" sz="4000" dirty="0"/>
              <a:t>Metode sigure de sincronizare</a:t>
            </a:r>
            <a:endParaRPr lang="ru-RU" sz="4000" dirty="0"/>
          </a:p>
        </p:txBody>
      </p:sp>
      <p:sp>
        <p:nvSpPr>
          <p:cNvPr id="3" name="Объект 2">
            <a:extLst>
              <a:ext uri="{FF2B5EF4-FFF2-40B4-BE49-F238E27FC236}">
                <a16:creationId xmlns:a16="http://schemas.microsoft.com/office/drawing/2014/main" id="{0C83BD9D-E652-40B1-9986-F5F79ADD5F45}"/>
              </a:ext>
            </a:extLst>
          </p:cNvPr>
          <p:cNvSpPr>
            <a:spLocks noGrp="1"/>
          </p:cNvSpPr>
          <p:nvPr>
            <p:ph idx="1"/>
          </p:nvPr>
        </p:nvSpPr>
        <p:spPr>
          <a:xfrm>
            <a:off x="1251678" y="1387523"/>
            <a:ext cx="10178322" cy="4726674"/>
          </a:xfrm>
        </p:spPr>
        <p:txBody>
          <a:bodyPr/>
          <a:lstStyle/>
          <a:p>
            <a:r>
              <a:rPr lang="ro-RO" dirty="0"/>
              <a:t>Unele modele la nivel de obiect ajută la evitarea problemelor de siguranță a firelor de execuție fără a fi nevoie de blocare explicită:</a:t>
            </a:r>
          </a:p>
          <a:p>
            <a:endParaRPr lang="ro-RO" dirty="0"/>
          </a:p>
          <a:p>
            <a:r>
              <a:rPr lang="ro-RO" b="1" dirty="0">
                <a:solidFill>
                  <a:schemeClr val="tx1"/>
                </a:solidFill>
              </a:rPr>
              <a:t>Obiecte imuabile</a:t>
            </a:r>
            <a:r>
              <a:rPr lang="ro-RO" dirty="0"/>
              <a:t>: Acestea nu pot fi modificate după creare (de exemplu </a:t>
            </a:r>
            <a:r>
              <a:rPr lang="ro-RO" dirty="0" err="1"/>
              <a:t>LocalDate</a:t>
            </a:r>
            <a:r>
              <a:rPr lang="ro-RO" dirty="0"/>
              <a:t>). Nu este nevoie de sincronizare.</a:t>
            </a:r>
          </a:p>
          <a:p>
            <a:r>
              <a:rPr lang="ro-RO" b="1" dirty="0">
                <a:solidFill>
                  <a:schemeClr val="tx1"/>
                </a:solidFill>
              </a:rPr>
              <a:t>Stocare locală pe fir </a:t>
            </a:r>
            <a:r>
              <a:rPr lang="ro-RO" dirty="0"/>
              <a:t>( </a:t>
            </a:r>
            <a:r>
              <a:rPr lang="ro-RO" dirty="0" err="1"/>
              <a:t>ThreadLocal</a:t>
            </a:r>
            <a:r>
              <a:rPr lang="ro-RO" dirty="0"/>
              <a:t>&lt;T&gt;): Oferă o copie separată a variabilei pentru fiecare fir de execuție.</a:t>
            </a:r>
          </a:p>
          <a:p>
            <a:r>
              <a:rPr lang="ro-RO" b="1" dirty="0">
                <a:solidFill>
                  <a:schemeClr val="tx1"/>
                </a:solidFill>
              </a:rPr>
              <a:t>Model de fir de execuție lucrător</a:t>
            </a:r>
            <a:r>
              <a:rPr lang="ro-RO" dirty="0"/>
              <a:t>: Un fir de execuție (sau un pool de fire de execuție) gestionează toate sarcinile dintr-o coadă partajată.</a:t>
            </a:r>
          </a:p>
          <a:p>
            <a:r>
              <a:rPr lang="ro-RO" b="1" dirty="0">
                <a:solidFill>
                  <a:schemeClr val="tx1"/>
                </a:solidFill>
              </a:rPr>
              <a:t>Modelul Producător-Consumator</a:t>
            </a:r>
            <a:r>
              <a:rPr lang="ro-RO" dirty="0"/>
              <a:t>: Decuplează producerea de date de consumul acestora, adesea utilizând </a:t>
            </a:r>
            <a:r>
              <a:rPr lang="ro-RO" dirty="0" err="1"/>
              <a:t>BlockingQueue</a:t>
            </a:r>
            <a:r>
              <a:rPr lang="ro-RO" dirty="0"/>
              <a:t>.</a:t>
            </a:r>
            <a:endParaRPr lang="ru-RU" dirty="0"/>
          </a:p>
        </p:txBody>
      </p:sp>
    </p:spTree>
    <p:extLst>
      <p:ext uri="{BB962C8B-B14F-4D97-AF65-F5344CB8AC3E}">
        <p14:creationId xmlns:p14="http://schemas.microsoft.com/office/powerpoint/2010/main" val="3565530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40E6EE-D70C-4DFC-8CDB-BEB5F07118DA}"/>
              </a:ext>
            </a:extLst>
          </p:cNvPr>
          <p:cNvSpPr>
            <a:spLocks noGrp="1"/>
          </p:cNvSpPr>
          <p:nvPr>
            <p:ph type="title"/>
          </p:nvPr>
        </p:nvSpPr>
        <p:spPr>
          <a:xfrm>
            <a:off x="1251678" y="382385"/>
            <a:ext cx="10178322" cy="459227"/>
          </a:xfrm>
        </p:spPr>
        <p:txBody>
          <a:bodyPr>
            <a:normAutofit fontScale="90000"/>
          </a:bodyPr>
          <a:lstStyle/>
          <a:p>
            <a:pPr algn="ctr"/>
            <a:r>
              <a:rPr lang="ro-RO" sz="4000" b="1" i="0" dirty="0">
                <a:solidFill>
                  <a:schemeClr val="tx1"/>
                </a:solidFill>
                <a:effectLst/>
                <a:latin typeface="Inter"/>
              </a:rPr>
              <a:t>pool-urile de </a:t>
            </a:r>
            <a:r>
              <a:rPr lang="ro-RO" sz="4000" b="1" i="0" dirty="0" err="1">
                <a:solidFill>
                  <a:schemeClr val="tx1"/>
                </a:solidFill>
                <a:effectLst/>
                <a:latin typeface="Inter"/>
              </a:rPr>
              <a:t>thread</a:t>
            </a:r>
            <a:r>
              <a:rPr lang="ro-RO" sz="4000" b="1" i="0" dirty="0">
                <a:solidFill>
                  <a:schemeClr val="tx1"/>
                </a:solidFill>
                <a:effectLst/>
                <a:latin typeface="Inter"/>
              </a:rPr>
              <a:t>-uri</a:t>
            </a:r>
            <a:endParaRPr lang="ru-RU" sz="4000" b="1" dirty="0">
              <a:solidFill>
                <a:schemeClr val="tx1"/>
              </a:solidFill>
            </a:endParaRPr>
          </a:p>
        </p:txBody>
      </p:sp>
      <p:sp>
        <p:nvSpPr>
          <p:cNvPr id="3" name="Объект 2">
            <a:extLst>
              <a:ext uri="{FF2B5EF4-FFF2-40B4-BE49-F238E27FC236}">
                <a16:creationId xmlns:a16="http://schemas.microsoft.com/office/drawing/2014/main" id="{CD3E017F-9BC8-4246-B5A6-80E8DEC06456}"/>
              </a:ext>
            </a:extLst>
          </p:cNvPr>
          <p:cNvSpPr>
            <a:spLocks noGrp="1"/>
          </p:cNvSpPr>
          <p:nvPr>
            <p:ph idx="1"/>
          </p:nvPr>
        </p:nvSpPr>
        <p:spPr>
          <a:xfrm>
            <a:off x="1251678" y="1592239"/>
            <a:ext cx="10178322" cy="4287353"/>
          </a:xfrm>
        </p:spPr>
        <p:txBody>
          <a:bodyPr/>
          <a:lstStyle/>
          <a:p>
            <a:pPr algn="just"/>
            <a:r>
              <a:rPr lang="ro-RO" b="0" i="0" dirty="0">
                <a:solidFill>
                  <a:srgbClr val="4D5B7C"/>
                </a:solidFill>
                <a:effectLst/>
                <a:latin typeface="Inter"/>
              </a:rPr>
              <a:t>Crearea unui nou fir de execuție pentru fiecare sarcină dintr-o aplicație Java poate deveni rapid ineficientă și problematică, în special în mediile cu concurență ridicată. Aceasta adaugă costuri suplimentare din cauza costului de creare a firelor de execuție, a utilizării crescute a memoriei și a complexității gestionării ciclului de viață al firelor de execuție. </a:t>
            </a:r>
          </a:p>
          <a:p>
            <a:pPr algn="just"/>
            <a:endParaRPr lang="ro-RO" dirty="0">
              <a:solidFill>
                <a:srgbClr val="4D5B7C"/>
              </a:solidFill>
              <a:latin typeface="Inter"/>
            </a:endParaRPr>
          </a:p>
          <a:p>
            <a:pPr algn="just"/>
            <a:r>
              <a:rPr lang="ro-RO" b="0" i="0" dirty="0">
                <a:solidFill>
                  <a:srgbClr val="4D5B7C"/>
                </a:solidFill>
                <a:effectLst/>
                <a:latin typeface="Inter"/>
              </a:rPr>
              <a:t>Pool-urile de </a:t>
            </a:r>
            <a:r>
              <a:rPr lang="ro-RO" b="0" i="0" dirty="0" err="1">
                <a:solidFill>
                  <a:srgbClr val="4D5B7C"/>
                </a:solidFill>
                <a:effectLst/>
                <a:latin typeface="Inter"/>
              </a:rPr>
              <a:t>thread</a:t>
            </a:r>
            <a:r>
              <a:rPr lang="ro-RO" b="0" i="0" dirty="0">
                <a:solidFill>
                  <a:srgbClr val="4D5B7C"/>
                </a:solidFill>
                <a:effectLst/>
                <a:latin typeface="Inter"/>
              </a:rPr>
              <a:t>-uri rezolvă aceste probleme prin reutilizarea unui număr fix de </a:t>
            </a:r>
            <a:r>
              <a:rPr lang="ro-RO" b="0" i="0" dirty="0" err="1">
                <a:solidFill>
                  <a:srgbClr val="4D5B7C"/>
                </a:solidFill>
                <a:effectLst/>
                <a:latin typeface="Inter"/>
              </a:rPr>
              <a:t>thread</a:t>
            </a:r>
            <a:r>
              <a:rPr lang="ro-RO" b="0" i="0" dirty="0">
                <a:solidFill>
                  <a:srgbClr val="4D5B7C"/>
                </a:solidFill>
                <a:effectLst/>
                <a:latin typeface="Inter"/>
              </a:rPr>
              <a:t>-uri pentru a executa mai multe sarcini. Această abordare îmbunătățește performanța, previne suprasolicitarea sistemului de prea multe </a:t>
            </a:r>
            <a:r>
              <a:rPr lang="ro-RO" b="0" i="0" dirty="0" err="1">
                <a:solidFill>
                  <a:srgbClr val="4D5B7C"/>
                </a:solidFill>
                <a:effectLst/>
                <a:latin typeface="Inter"/>
              </a:rPr>
              <a:t>thread</a:t>
            </a:r>
            <a:r>
              <a:rPr lang="ro-RO" b="0" i="0" dirty="0">
                <a:solidFill>
                  <a:srgbClr val="4D5B7C"/>
                </a:solidFill>
                <a:effectLst/>
                <a:latin typeface="Inter"/>
              </a:rPr>
              <a:t>-uri simultane și centralizează gestionarea </a:t>
            </a:r>
            <a:r>
              <a:rPr lang="ro-RO" b="0" i="0" dirty="0" err="1">
                <a:solidFill>
                  <a:srgbClr val="4D5B7C"/>
                </a:solidFill>
                <a:effectLst/>
                <a:latin typeface="Inter"/>
              </a:rPr>
              <a:t>thread</a:t>
            </a:r>
            <a:r>
              <a:rPr lang="ro-RO" b="0" i="0" dirty="0">
                <a:solidFill>
                  <a:srgbClr val="4D5B7C"/>
                </a:solidFill>
                <a:effectLst/>
                <a:latin typeface="Inter"/>
              </a:rPr>
              <a:t>-urilor, făcând aplicațiile mai scalabile și mai ușor de întreținut.</a:t>
            </a:r>
            <a:endParaRPr lang="ru-RU" dirty="0"/>
          </a:p>
        </p:txBody>
      </p:sp>
    </p:spTree>
    <p:extLst>
      <p:ext uri="{BB962C8B-B14F-4D97-AF65-F5344CB8AC3E}">
        <p14:creationId xmlns:p14="http://schemas.microsoft.com/office/powerpoint/2010/main" val="38097191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AE83F7-C45C-4DFE-B343-99834DCD5484}"/>
              </a:ext>
            </a:extLst>
          </p:cNvPr>
          <p:cNvSpPr>
            <a:spLocks noGrp="1"/>
          </p:cNvSpPr>
          <p:nvPr>
            <p:ph type="title"/>
          </p:nvPr>
        </p:nvSpPr>
        <p:spPr>
          <a:xfrm>
            <a:off x="1251678" y="1"/>
            <a:ext cx="10178322" cy="491318"/>
          </a:xfrm>
        </p:spPr>
        <p:txBody>
          <a:bodyPr>
            <a:normAutofit fontScale="90000"/>
          </a:bodyPr>
          <a:lstStyle/>
          <a:p>
            <a:r>
              <a:rPr lang="ro-RO" sz="4000" b="1" dirty="0">
                <a:solidFill>
                  <a:schemeClr val="tx1"/>
                </a:solidFill>
              </a:rPr>
              <a:t>Utilizarea </a:t>
            </a:r>
            <a:r>
              <a:rPr lang="ro-RO" sz="4000" b="1" i="0" dirty="0">
                <a:solidFill>
                  <a:schemeClr val="tx1"/>
                </a:solidFill>
                <a:effectLst/>
                <a:latin typeface="Inter"/>
              </a:rPr>
              <a:t>Executor Framework</a:t>
            </a:r>
            <a:endParaRPr lang="ru-RU" sz="4000" b="1" dirty="0">
              <a:solidFill>
                <a:schemeClr val="tx1"/>
              </a:solidFill>
            </a:endParaRPr>
          </a:p>
        </p:txBody>
      </p:sp>
      <p:sp>
        <p:nvSpPr>
          <p:cNvPr id="3" name="Объект 2">
            <a:extLst>
              <a:ext uri="{FF2B5EF4-FFF2-40B4-BE49-F238E27FC236}">
                <a16:creationId xmlns:a16="http://schemas.microsoft.com/office/drawing/2014/main" id="{8D279B88-EB07-45D3-8F0C-0AC4B5C59CE4}"/>
              </a:ext>
            </a:extLst>
          </p:cNvPr>
          <p:cNvSpPr>
            <a:spLocks noGrp="1"/>
          </p:cNvSpPr>
          <p:nvPr>
            <p:ph idx="1"/>
          </p:nvPr>
        </p:nvSpPr>
        <p:spPr>
          <a:xfrm>
            <a:off x="1251678" y="655093"/>
            <a:ext cx="10178322" cy="6132394"/>
          </a:xfrm>
        </p:spPr>
        <p:txBody>
          <a:bodyPr>
            <a:normAutofit fontScale="85000" lnSpcReduction="10000"/>
          </a:bodyPr>
          <a:lstStyle/>
          <a:p>
            <a:r>
              <a:rPr lang="ro-RO" dirty="0">
                <a:solidFill>
                  <a:srgbClr val="4D5B7C"/>
                </a:solidFill>
                <a:latin typeface="Inter"/>
              </a:rPr>
              <a:t>C</a:t>
            </a:r>
            <a:r>
              <a:rPr lang="ro-RO" b="0" i="0" dirty="0">
                <a:solidFill>
                  <a:srgbClr val="4D5B7C"/>
                </a:solidFill>
                <a:effectLst/>
                <a:latin typeface="Inter"/>
              </a:rPr>
              <a:t>rearea și gestionarea manuală a </a:t>
            </a:r>
            <a:r>
              <a:rPr lang="ro-RO" b="0" i="0" dirty="0" err="1">
                <a:solidFill>
                  <a:srgbClr val="4D5B7C"/>
                </a:solidFill>
                <a:effectLst/>
                <a:latin typeface="Inter"/>
              </a:rPr>
              <a:t>thread</a:t>
            </a:r>
            <a:r>
              <a:rPr lang="ro-RO" b="0" i="0" dirty="0">
                <a:solidFill>
                  <a:srgbClr val="4D5B7C"/>
                </a:solidFill>
                <a:effectLst/>
                <a:latin typeface="Inter"/>
              </a:rPr>
              <a:t>-urilor individuale devine ineficientă și predispusă la erori. Java oferă un </a:t>
            </a:r>
            <a:r>
              <a:rPr lang="ro-RO" b="0" i="0" dirty="0" err="1">
                <a:solidFill>
                  <a:srgbClr val="4D5B7C"/>
                </a:solidFill>
                <a:effectLst/>
                <a:latin typeface="Inter"/>
              </a:rPr>
              <a:t>framework</a:t>
            </a:r>
            <a:r>
              <a:rPr lang="ro-RO" b="0" i="0" dirty="0">
                <a:solidFill>
                  <a:srgbClr val="4D5B7C"/>
                </a:solidFill>
                <a:effectLst/>
                <a:latin typeface="Inter"/>
              </a:rPr>
              <a:t> de concurență la nivel înalt numit </a:t>
            </a:r>
            <a:r>
              <a:rPr lang="ro-RO" b="1" i="0" dirty="0">
                <a:solidFill>
                  <a:srgbClr val="4D5B7C"/>
                </a:solidFill>
                <a:effectLst/>
                <a:latin typeface="Inter"/>
              </a:rPr>
              <a:t>Executor Framework</a:t>
            </a:r>
            <a:r>
              <a:rPr lang="ro-RO" b="0" i="0" dirty="0">
                <a:solidFill>
                  <a:srgbClr val="4D5B7C"/>
                </a:solidFill>
                <a:effectLst/>
                <a:latin typeface="Inter"/>
              </a:rPr>
              <a:t> , care simplifică gestionarea </a:t>
            </a:r>
            <a:r>
              <a:rPr lang="ro-RO" b="0" i="0" dirty="0" err="1">
                <a:solidFill>
                  <a:srgbClr val="4D5B7C"/>
                </a:solidFill>
                <a:effectLst/>
                <a:latin typeface="Inter"/>
              </a:rPr>
              <a:t>thread</a:t>
            </a:r>
            <a:r>
              <a:rPr lang="ro-RO" b="0" i="0" dirty="0">
                <a:solidFill>
                  <a:srgbClr val="4D5B7C"/>
                </a:solidFill>
                <a:effectLst/>
                <a:latin typeface="Inter"/>
              </a:rPr>
              <a:t>-urilor și îmbunătățește performanța utilizând </a:t>
            </a:r>
            <a:r>
              <a:rPr lang="ro-RO" b="1" i="0" dirty="0">
                <a:solidFill>
                  <a:srgbClr val="4D5B7C"/>
                </a:solidFill>
                <a:effectLst/>
                <a:latin typeface="Inter"/>
              </a:rPr>
              <a:t>pool-urile de </a:t>
            </a:r>
            <a:r>
              <a:rPr lang="ro-RO" b="1" i="0" dirty="0" err="1">
                <a:solidFill>
                  <a:srgbClr val="4D5B7C"/>
                </a:solidFill>
                <a:effectLst/>
                <a:latin typeface="Inter"/>
              </a:rPr>
              <a:t>thread</a:t>
            </a:r>
            <a:r>
              <a:rPr lang="ro-RO" b="1" i="0" dirty="0">
                <a:solidFill>
                  <a:srgbClr val="4D5B7C"/>
                </a:solidFill>
                <a:effectLst/>
                <a:latin typeface="Inter"/>
              </a:rPr>
              <a:t>-uri</a:t>
            </a:r>
            <a:r>
              <a:rPr lang="ro-RO" b="0" i="0" dirty="0">
                <a:solidFill>
                  <a:srgbClr val="4D5B7C"/>
                </a:solidFill>
                <a:effectLst/>
                <a:latin typeface="Inter"/>
              </a:rPr>
              <a:t>.</a:t>
            </a:r>
          </a:p>
          <a:p>
            <a:r>
              <a:rPr lang="ro-RO" dirty="0"/>
              <a:t>Java oferă </a:t>
            </a:r>
            <a:r>
              <a:rPr lang="ro-RO" dirty="0" err="1"/>
              <a:t>ExecutorService</a:t>
            </a:r>
            <a:r>
              <a:rPr lang="ro-RO" dirty="0"/>
              <a:t> interfața pentru gestionarea pool-urilor de </a:t>
            </a:r>
            <a:r>
              <a:rPr lang="ro-RO" dirty="0" err="1"/>
              <a:t>thread</a:t>
            </a:r>
            <a:r>
              <a:rPr lang="ro-RO" dirty="0"/>
              <a:t>-uri. Cea mai comună modalitate de a obține una este prin intermediul </a:t>
            </a:r>
            <a:r>
              <a:rPr lang="ro-RO" dirty="0" err="1"/>
              <a:t>Executors</a:t>
            </a:r>
            <a:r>
              <a:rPr lang="ro-RO" dirty="0"/>
              <a:t> clasă.</a:t>
            </a:r>
          </a:p>
          <a:p>
            <a:r>
              <a:rPr lang="ro-RO" b="1" dirty="0">
                <a:solidFill>
                  <a:schemeClr val="tx1"/>
                </a:solidFill>
              </a:rPr>
              <a:t>import </a:t>
            </a:r>
            <a:r>
              <a:rPr lang="ro-RO" b="1" dirty="0" err="1">
                <a:solidFill>
                  <a:schemeClr val="tx1"/>
                </a:solidFill>
              </a:rPr>
              <a:t>java.util.concurrent.ExecutorService</a:t>
            </a:r>
            <a:r>
              <a:rPr lang="ro-RO" b="1" dirty="0">
                <a:solidFill>
                  <a:schemeClr val="tx1"/>
                </a:solidFill>
              </a:rPr>
              <a:t>;</a:t>
            </a:r>
          </a:p>
          <a:p>
            <a:r>
              <a:rPr lang="ro-RO" b="1" dirty="0">
                <a:solidFill>
                  <a:schemeClr val="tx1"/>
                </a:solidFill>
              </a:rPr>
              <a:t>import </a:t>
            </a:r>
            <a:r>
              <a:rPr lang="ro-RO" b="1" dirty="0" err="1">
                <a:solidFill>
                  <a:schemeClr val="tx1"/>
                </a:solidFill>
              </a:rPr>
              <a:t>java.util.concurrent.Executors</a:t>
            </a:r>
            <a:r>
              <a:rPr lang="ro-RO" b="1" dirty="0">
                <a:solidFill>
                  <a:schemeClr val="tx1"/>
                </a:solidFill>
              </a:rPr>
              <a:t>;</a:t>
            </a:r>
          </a:p>
          <a:p>
            <a:r>
              <a:rPr lang="ro-RO" b="1" dirty="0">
                <a:solidFill>
                  <a:schemeClr val="tx1"/>
                </a:solidFill>
              </a:rPr>
              <a:t>public </a:t>
            </a:r>
            <a:r>
              <a:rPr lang="ro-RO" b="1" dirty="0" err="1">
                <a:solidFill>
                  <a:schemeClr val="tx1"/>
                </a:solidFill>
              </a:rPr>
              <a:t>class</a:t>
            </a:r>
            <a:r>
              <a:rPr lang="ro-RO" b="1" dirty="0">
                <a:solidFill>
                  <a:schemeClr val="tx1"/>
                </a:solidFill>
              </a:rPr>
              <a:t> </a:t>
            </a:r>
            <a:r>
              <a:rPr lang="ro-RO" b="1" dirty="0" err="1">
                <a:solidFill>
                  <a:schemeClr val="tx1"/>
                </a:solidFill>
              </a:rPr>
              <a:t>ThreadPoolExample</a:t>
            </a:r>
            <a:r>
              <a:rPr lang="ro-RO" b="1" dirty="0">
                <a:solidFill>
                  <a:schemeClr val="tx1"/>
                </a:solidFill>
              </a:rPr>
              <a:t> {</a:t>
            </a:r>
          </a:p>
          <a:p>
            <a:r>
              <a:rPr lang="ro-RO" b="1" dirty="0">
                <a:solidFill>
                  <a:schemeClr val="tx1"/>
                </a:solidFill>
              </a:rPr>
              <a:t>    public static </a:t>
            </a:r>
            <a:r>
              <a:rPr lang="ro-RO" b="1" dirty="0" err="1">
                <a:solidFill>
                  <a:schemeClr val="tx1"/>
                </a:solidFill>
              </a:rPr>
              <a:t>void</a:t>
            </a:r>
            <a:r>
              <a:rPr lang="ro-RO" b="1" dirty="0">
                <a:solidFill>
                  <a:schemeClr val="tx1"/>
                </a:solidFill>
              </a:rPr>
              <a:t> </a:t>
            </a:r>
            <a:r>
              <a:rPr lang="ro-RO" b="1" dirty="0" err="1">
                <a:solidFill>
                  <a:schemeClr val="tx1"/>
                </a:solidFill>
              </a:rPr>
              <a:t>main</a:t>
            </a:r>
            <a:r>
              <a:rPr lang="ro-RO" b="1" dirty="0">
                <a:solidFill>
                  <a:schemeClr val="tx1"/>
                </a:solidFill>
              </a:rPr>
              <a:t>(</a:t>
            </a:r>
            <a:r>
              <a:rPr lang="ro-RO" b="1" dirty="0" err="1">
                <a:solidFill>
                  <a:schemeClr val="tx1"/>
                </a:solidFill>
              </a:rPr>
              <a:t>String</a:t>
            </a:r>
            <a:r>
              <a:rPr lang="ro-RO" b="1" dirty="0">
                <a:solidFill>
                  <a:schemeClr val="tx1"/>
                </a:solidFill>
              </a:rPr>
              <a:t>[] </a:t>
            </a:r>
            <a:r>
              <a:rPr lang="ro-RO" b="1" dirty="0" err="1">
                <a:solidFill>
                  <a:schemeClr val="tx1"/>
                </a:solidFill>
              </a:rPr>
              <a:t>args</a:t>
            </a:r>
            <a:r>
              <a:rPr lang="ro-RO" b="1" dirty="0">
                <a:solidFill>
                  <a:schemeClr val="tx1"/>
                </a:solidFill>
              </a:rPr>
              <a:t>) {</a:t>
            </a:r>
          </a:p>
          <a:p>
            <a:r>
              <a:rPr lang="ro-RO" b="1" dirty="0">
                <a:solidFill>
                  <a:schemeClr val="tx1"/>
                </a:solidFill>
              </a:rPr>
              <a:t>        </a:t>
            </a:r>
            <a:r>
              <a:rPr lang="ro-RO" b="1" dirty="0" err="1">
                <a:solidFill>
                  <a:schemeClr val="tx1"/>
                </a:solidFill>
              </a:rPr>
              <a:t>ExecutorService</a:t>
            </a:r>
            <a:r>
              <a:rPr lang="ro-RO" b="1" dirty="0">
                <a:solidFill>
                  <a:schemeClr val="tx1"/>
                </a:solidFill>
              </a:rPr>
              <a:t> executor = </a:t>
            </a:r>
            <a:r>
              <a:rPr lang="ro-RO" b="1" dirty="0" err="1">
                <a:solidFill>
                  <a:schemeClr val="tx1"/>
                </a:solidFill>
              </a:rPr>
              <a:t>Executors.newFixedThreadPool</a:t>
            </a:r>
            <a:r>
              <a:rPr lang="ro-RO" b="1" dirty="0">
                <a:solidFill>
                  <a:schemeClr val="tx1"/>
                </a:solidFill>
              </a:rPr>
              <a:t>(3); // 3 </a:t>
            </a:r>
            <a:r>
              <a:rPr lang="ro-RO" b="1" dirty="0" err="1">
                <a:solidFill>
                  <a:schemeClr val="tx1"/>
                </a:solidFill>
              </a:rPr>
              <a:t>threads</a:t>
            </a:r>
            <a:endParaRPr lang="ro-RO" b="1" dirty="0">
              <a:solidFill>
                <a:schemeClr val="tx1"/>
              </a:solidFill>
            </a:endParaRPr>
          </a:p>
          <a:p>
            <a:r>
              <a:rPr lang="ro-RO" b="1" dirty="0">
                <a:solidFill>
                  <a:schemeClr val="tx1"/>
                </a:solidFill>
              </a:rPr>
              <a:t>        </a:t>
            </a:r>
            <a:r>
              <a:rPr lang="ro-RO" b="1" dirty="0" err="1">
                <a:solidFill>
                  <a:schemeClr val="tx1"/>
                </a:solidFill>
              </a:rPr>
              <a:t>Runnable</a:t>
            </a:r>
            <a:r>
              <a:rPr lang="ro-RO" b="1" dirty="0">
                <a:solidFill>
                  <a:schemeClr val="tx1"/>
                </a:solidFill>
              </a:rPr>
              <a:t> task = () -&gt; {</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Running</a:t>
            </a:r>
            <a:r>
              <a:rPr lang="ro-RO" b="1" dirty="0">
                <a:solidFill>
                  <a:schemeClr val="tx1"/>
                </a:solidFill>
              </a:rPr>
              <a:t> task in </a:t>
            </a:r>
            <a:r>
              <a:rPr lang="ro-RO" b="1" dirty="0" err="1">
                <a:solidFill>
                  <a:schemeClr val="tx1"/>
                </a:solidFill>
              </a:rPr>
              <a:t>thread</a:t>
            </a:r>
            <a:r>
              <a:rPr lang="ro-RO" b="1" dirty="0">
                <a:solidFill>
                  <a:schemeClr val="tx1"/>
                </a:solidFill>
              </a:rPr>
              <a:t>: " + </a:t>
            </a:r>
            <a:r>
              <a:rPr lang="ro-RO" b="1" dirty="0" err="1">
                <a:solidFill>
                  <a:schemeClr val="tx1"/>
                </a:solidFill>
              </a:rPr>
              <a:t>Thread.currentThread</a:t>
            </a:r>
            <a:r>
              <a:rPr lang="ro-RO" b="1" dirty="0">
                <a:solidFill>
                  <a:schemeClr val="tx1"/>
                </a:solidFill>
              </a:rPr>
              <a:t>().</a:t>
            </a:r>
            <a:r>
              <a:rPr lang="ro-RO" b="1" dirty="0" err="1">
                <a:solidFill>
                  <a:schemeClr val="tx1"/>
                </a:solidFill>
              </a:rPr>
              <a:t>getName</a:t>
            </a:r>
            <a:r>
              <a:rPr lang="ro-RO" b="1" dirty="0">
                <a:solidFill>
                  <a:schemeClr val="tx1"/>
                </a:solidFill>
              </a:rPr>
              <a:t>());</a:t>
            </a:r>
          </a:p>
          <a:p>
            <a:r>
              <a:rPr lang="ro-RO" b="1" dirty="0">
                <a:solidFill>
                  <a:schemeClr val="tx1"/>
                </a:solidFill>
              </a:rPr>
              <a:t>        };</a:t>
            </a:r>
          </a:p>
          <a:p>
            <a:r>
              <a:rPr lang="ro-RO" b="1" dirty="0">
                <a:solidFill>
                  <a:schemeClr val="tx1"/>
                </a:solidFill>
              </a:rPr>
              <a:t>        for (</a:t>
            </a:r>
            <a:r>
              <a:rPr lang="ro-RO" b="1" dirty="0" err="1">
                <a:solidFill>
                  <a:schemeClr val="tx1"/>
                </a:solidFill>
              </a:rPr>
              <a:t>int</a:t>
            </a:r>
            <a:r>
              <a:rPr lang="ro-RO" b="1" dirty="0">
                <a:solidFill>
                  <a:schemeClr val="tx1"/>
                </a:solidFill>
              </a:rPr>
              <a:t> i = 0; i &lt; 5; i++) {</a:t>
            </a:r>
          </a:p>
          <a:p>
            <a:r>
              <a:rPr lang="ro-RO" b="1" dirty="0">
                <a:solidFill>
                  <a:schemeClr val="tx1"/>
                </a:solidFill>
              </a:rPr>
              <a:t>            </a:t>
            </a:r>
            <a:r>
              <a:rPr lang="ro-RO" b="1" dirty="0" err="1">
                <a:solidFill>
                  <a:schemeClr val="tx1"/>
                </a:solidFill>
              </a:rPr>
              <a:t>executor.submit</a:t>
            </a:r>
            <a:r>
              <a:rPr lang="ro-RO" b="1" dirty="0">
                <a:solidFill>
                  <a:schemeClr val="tx1"/>
                </a:solidFill>
              </a:rPr>
              <a:t>(task); //</a:t>
            </a:r>
            <a:r>
              <a:rPr lang="ro-RO" dirty="0">
                <a:solidFill>
                  <a:schemeClr val="tx1"/>
                </a:solidFill>
              </a:rPr>
              <a:t>Trimite sarcina către pool-</a:t>
            </a:r>
            <a:r>
              <a:rPr lang="ro-RO" dirty="0" err="1">
                <a:solidFill>
                  <a:schemeClr val="tx1"/>
                </a:solidFill>
              </a:rPr>
              <a:t>ul</a:t>
            </a:r>
            <a:r>
              <a:rPr lang="ro-RO" dirty="0">
                <a:solidFill>
                  <a:schemeClr val="tx1"/>
                </a:solidFill>
              </a:rPr>
              <a:t> de </a:t>
            </a:r>
            <a:r>
              <a:rPr lang="ro-RO" dirty="0" err="1">
                <a:solidFill>
                  <a:schemeClr val="tx1"/>
                </a:solidFill>
              </a:rPr>
              <a:t>thread</a:t>
            </a:r>
            <a:r>
              <a:rPr lang="ro-RO" dirty="0">
                <a:solidFill>
                  <a:schemeClr val="tx1"/>
                </a:solidFill>
              </a:rPr>
              <a:t>-uri</a:t>
            </a:r>
          </a:p>
          <a:p>
            <a:r>
              <a:rPr lang="ro-RO" b="1" dirty="0">
                <a:solidFill>
                  <a:schemeClr val="tx1"/>
                </a:solidFill>
              </a:rPr>
              <a:t>        }</a:t>
            </a:r>
          </a:p>
          <a:p>
            <a:r>
              <a:rPr lang="ro-RO" b="1" dirty="0">
                <a:solidFill>
                  <a:schemeClr val="tx1"/>
                </a:solidFill>
              </a:rPr>
              <a:t>        </a:t>
            </a:r>
            <a:r>
              <a:rPr lang="ro-RO" b="1" dirty="0" err="1">
                <a:solidFill>
                  <a:schemeClr val="tx1"/>
                </a:solidFill>
              </a:rPr>
              <a:t>executor.shutdown</a:t>
            </a:r>
            <a:r>
              <a:rPr lang="ro-RO" b="1" dirty="0">
                <a:solidFill>
                  <a:schemeClr val="tx1"/>
                </a:solidFill>
              </a:rPr>
              <a:t>(); // </a:t>
            </a:r>
            <a:r>
              <a:rPr lang="ro-RO" dirty="0">
                <a:solidFill>
                  <a:schemeClr val="tx1"/>
                </a:solidFill>
              </a:rPr>
              <a:t>Inițiază închiderea </a:t>
            </a:r>
            <a:r>
              <a:rPr lang="en-US" dirty="0" err="1">
                <a:solidFill>
                  <a:schemeClr val="tx1"/>
                </a:solidFill>
              </a:rPr>
              <a:t>corect</a:t>
            </a:r>
            <a:r>
              <a:rPr lang="ro-RO" dirty="0">
                <a:solidFill>
                  <a:schemeClr val="tx1"/>
                </a:solidFill>
              </a:rPr>
              <a:t>ă</a:t>
            </a:r>
            <a:endParaRPr lang="en-US" dirty="0">
              <a:solidFill>
                <a:schemeClr val="tx1"/>
              </a:solidFill>
            </a:endParaRPr>
          </a:p>
          <a:p>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335092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955EE3-8FC6-43BA-99A4-A027790BBF58}"/>
              </a:ext>
            </a:extLst>
          </p:cNvPr>
          <p:cNvSpPr>
            <a:spLocks noGrp="1"/>
          </p:cNvSpPr>
          <p:nvPr>
            <p:ph type="title"/>
          </p:nvPr>
        </p:nvSpPr>
        <p:spPr>
          <a:xfrm>
            <a:off x="1251678" y="382385"/>
            <a:ext cx="10178322" cy="759478"/>
          </a:xfrm>
        </p:spPr>
        <p:txBody>
          <a:bodyPr>
            <a:normAutofit fontScale="90000"/>
          </a:bodyPr>
          <a:lstStyle/>
          <a:p>
            <a:r>
              <a:rPr lang="ro-RO" sz="4400" b="1" i="0" dirty="0">
                <a:solidFill>
                  <a:schemeClr val="tx1"/>
                </a:solidFill>
                <a:effectLst/>
                <a:latin typeface="Rubik"/>
              </a:rPr>
              <a:t>trei tipuri de </a:t>
            </a:r>
            <a:r>
              <a:rPr lang="ro-RO" sz="4400" b="1" i="0" dirty="0" err="1">
                <a:solidFill>
                  <a:schemeClr val="tx1"/>
                </a:solidFill>
                <a:effectLst/>
                <a:latin typeface="Rubik"/>
              </a:rPr>
              <a:t>multithreading</a:t>
            </a:r>
            <a:r>
              <a:rPr lang="ro-RO" sz="4400" b="1" i="0" dirty="0">
                <a:solidFill>
                  <a:schemeClr val="tx1"/>
                </a:solidFill>
                <a:effectLst/>
                <a:latin typeface="Rubik"/>
              </a:rPr>
              <a:t> în Java</a:t>
            </a:r>
            <a:br>
              <a:rPr lang="ro-RO" b="0" i="0" dirty="0">
                <a:solidFill>
                  <a:srgbClr val="6C757D"/>
                </a:solidFill>
                <a:effectLst/>
                <a:latin typeface="Rubik"/>
              </a:rPr>
            </a:br>
            <a:endParaRPr lang="ru-RU" dirty="0"/>
          </a:p>
        </p:txBody>
      </p:sp>
      <p:sp>
        <p:nvSpPr>
          <p:cNvPr id="3" name="Объект 2">
            <a:extLst>
              <a:ext uri="{FF2B5EF4-FFF2-40B4-BE49-F238E27FC236}">
                <a16:creationId xmlns:a16="http://schemas.microsoft.com/office/drawing/2014/main" id="{075D7299-A501-4CAB-AB1C-F32315BC1DD9}"/>
              </a:ext>
            </a:extLst>
          </p:cNvPr>
          <p:cNvSpPr>
            <a:spLocks noGrp="1"/>
          </p:cNvSpPr>
          <p:nvPr>
            <p:ph idx="1"/>
          </p:nvPr>
        </p:nvSpPr>
        <p:spPr>
          <a:xfrm>
            <a:off x="1251678" y="1191905"/>
            <a:ext cx="10178322" cy="5472752"/>
          </a:xfrm>
        </p:spPr>
        <p:txBody>
          <a:bodyPr>
            <a:normAutofit fontScale="92500" lnSpcReduction="20000"/>
          </a:bodyPr>
          <a:lstStyle/>
          <a:p>
            <a:pPr algn="l"/>
            <a:r>
              <a:rPr lang="ro-RO" b="1" i="0" dirty="0">
                <a:solidFill>
                  <a:schemeClr val="tx1"/>
                </a:solidFill>
                <a:effectLst/>
                <a:latin typeface="Rubik"/>
              </a:rPr>
              <a:t>1. Unu la Unu</a:t>
            </a:r>
          </a:p>
          <a:p>
            <a:pPr algn="just"/>
            <a:r>
              <a:rPr lang="ro-RO" b="0" i="0" dirty="0">
                <a:solidFill>
                  <a:srgbClr val="6C757D"/>
                </a:solidFill>
                <a:effectLst/>
                <a:latin typeface="Rubik"/>
              </a:rPr>
              <a:t>În modelul </a:t>
            </a:r>
            <a:r>
              <a:rPr lang="ro-RO" b="0" i="0" dirty="0" err="1">
                <a:solidFill>
                  <a:srgbClr val="6C757D"/>
                </a:solidFill>
                <a:effectLst/>
                <a:latin typeface="Rubik"/>
              </a:rPr>
              <a:t>one-to-one</a:t>
            </a:r>
            <a:r>
              <a:rPr lang="ro-RO" b="0" i="0" dirty="0">
                <a:solidFill>
                  <a:srgbClr val="6C757D"/>
                </a:solidFill>
                <a:effectLst/>
                <a:latin typeface="Rubik"/>
              </a:rPr>
              <a:t>, firele de execuție Java și firele de execuție ale sistemului de operare sunt </a:t>
            </a:r>
            <a:r>
              <a:rPr lang="ro-RO" b="0" i="0" dirty="0" err="1">
                <a:solidFill>
                  <a:srgbClr val="6C757D"/>
                </a:solidFill>
                <a:effectLst/>
                <a:latin typeface="Rubik"/>
              </a:rPr>
              <a:t>mapate</a:t>
            </a:r>
            <a:r>
              <a:rPr lang="ro-RO" b="0" i="0" dirty="0">
                <a:solidFill>
                  <a:srgbClr val="6C757D"/>
                </a:solidFill>
                <a:effectLst/>
                <a:latin typeface="Rubik"/>
              </a:rPr>
              <a:t> direct. Sistemul de operare alocă un fir de execuție </a:t>
            </a:r>
            <a:r>
              <a:rPr lang="ro-RO" b="0" i="0" dirty="0" err="1">
                <a:solidFill>
                  <a:srgbClr val="6C757D"/>
                </a:solidFill>
                <a:effectLst/>
                <a:latin typeface="Rubik"/>
              </a:rPr>
              <a:t>kernel</a:t>
            </a:r>
            <a:r>
              <a:rPr lang="ro-RO" b="0" i="0" dirty="0">
                <a:solidFill>
                  <a:srgbClr val="6C757D"/>
                </a:solidFill>
                <a:effectLst/>
                <a:latin typeface="Rubik"/>
              </a:rPr>
              <a:t> corespunzător atunci când creați un fir de execuție în aplicația Java. Această potrivire funcționează deosebit de bine pentru joburile care solicită intens procesorul și oferă procesare paralelă reală pe platforme </a:t>
            </a:r>
            <a:r>
              <a:rPr lang="ro-RO" b="0" i="0" dirty="0" err="1">
                <a:solidFill>
                  <a:srgbClr val="6C757D"/>
                </a:solidFill>
                <a:effectLst/>
                <a:latin typeface="Rubik"/>
              </a:rPr>
              <a:t>multi-core</a:t>
            </a:r>
            <a:r>
              <a:rPr lang="ro-RO" b="0" i="0" dirty="0">
                <a:solidFill>
                  <a:srgbClr val="6C757D"/>
                </a:solidFill>
                <a:effectLst/>
                <a:latin typeface="Rubik"/>
              </a:rPr>
              <a:t>.</a:t>
            </a:r>
          </a:p>
          <a:p>
            <a:pPr algn="just"/>
            <a:r>
              <a:rPr lang="ro-RO" b="1" i="0" dirty="0">
                <a:solidFill>
                  <a:schemeClr val="tx1"/>
                </a:solidFill>
                <a:effectLst/>
                <a:latin typeface="Rubik"/>
              </a:rPr>
              <a:t>2. De la mulți la unu</a:t>
            </a:r>
          </a:p>
          <a:p>
            <a:pPr algn="just"/>
            <a:r>
              <a:rPr lang="ro-RO" b="0" i="0" dirty="0">
                <a:solidFill>
                  <a:srgbClr val="6C757D"/>
                </a:solidFill>
                <a:effectLst/>
                <a:latin typeface="Rubik"/>
              </a:rPr>
              <a:t>O strategie unică este utilizată de modelul </a:t>
            </a:r>
            <a:r>
              <a:rPr lang="ro-RO" b="0" i="0" dirty="0" err="1">
                <a:solidFill>
                  <a:srgbClr val="6C757D"/>
                </a:solidFill>
                <a:effectLst/>
                <a:latin typeface="Rubik"/>
              </a:rPr>
              <a:t>many-to-one</a:t>
            </a:r>
            <a:r>
              <a:rPr lang="ro-RO" b="0" i="0" dirty="0">
                <a:solidFill>
                  <a:srgbClr val="6C757D"/>
                </a:solidFill>
                <a:effectLst/>
                <a:latin typeface="Rubik"/>
              </a:rPr>
              <a:t>, uneori denumit „</a:t>
            </a:r>
            <a:r>
              <a:rPr lang="ro-RO" b="0" i="0" dirty="0" err="1">
                <a:solidFill>
                  <a:srgbClr val="6C757D"/>
                </a:solidFill>
                <a:effectLst/>
                <a:latin typeface="Rubik"/>
              </a:rPr>
              <a:t>threading</a:t>
            </a:r>
            <a:r>
              <a:rPr lang="ro-RO" b="0" i="0" dirty="0">
                <a:solidFill>
                  <a:srgbClr val="6C757D"/>
                </a:solidFill>
                <a:effectLst/>
                <a:latin typeface="Rubik"/>
              </a:rPr>
              <a:t> verde”, care </a:t>
            </a:r>
            <a:r>
              <a:rPr lang="ro-RO" b="0" i="0" dirty="0" err="1">
                <a:solidFill>
                  <a:srgbClr val="6C757D"/>
                </a:solidFill>
                <a:effectLst/>
                <a:latin typeface="Rubik"/>
              </a:rPr>
              <a:t>mapează</a:t>
            </a:r>
            <a:r>
              <a:rPr lang="ro-RO" b="0" i="0" dirty="0">
                <a:solidFill>
                  <a:srgbClr val="6C757D"/>
                </a:solidFill>
                <a:effectLst/>
                <a:latin typeface="Rubik"/>
              </a:rPr>
              <a:t> mai multe fire de execuție Java la un singur fir de execuție al sistemului de operare. Deoarece utilizează mai puține resurse de sistem, această abordare excelează în ceea ce privește eficiența memoriei. Sute de fire de execuție pot fi create de aplicația dvs. fără a avea un efect major asupra performanței sistemului.</a:t>
            </a:r>
          </a:p>
          <a:p>
            <a:pPr algn="just"/>
            <a:r>
              <a:rPr lang="ro-RO" b="1" i="0" dirty="0">
                <a:solidFill>
                  <a:schemeClr val="tx1"/>
                </a:solidFill>
                <a:effectLst/>
                <a:latin typeface="Rubik"/>
              </a:rPr>
              <a:t>3. De la mulți la mulți</a:t>
            </a:r>
          </a:p>
          <a:p>
            <a:pPr algn="just"/>
            <a:r>
              <a:rPr lang="ro-RO" b="0" i="0" dirty="0">
                <a:solidFill>
                  <a:srgbClr val="6C757D"/>
                </a:solidFill>
                <a:effectLst/>
                <a:latin typeface="Rubik"/>
              </a:rPr>
              <a:t>Modelul hibrid </a:t>
            </a:r>
            <a:r>
              <a:rPr lang="ro-RO" b="0" i="0" dirty="0" err="1">
                <a:solidFill>
                  <a:srgbClr val="6C757D"/>
                </a:solidFill>
                <a:effectLst/>
                <a:latin typeface="Rubik"/>
              </a:rPr>
              <a:t>many-to-many</a:t>
            </a:r>
            <a:r>
              <a:rPr lang="ro-RO" b="0" i="0" dirty="0">
                <a:solidFill>
                  <a:srgbClr val="6C757D"/>
                </a:solidFill>
                <a:effectLst/>
                <a:latin typeface="Rubik"/>
              </a:rPr>
              <a:t> oferă o soluție extrem de versatilă, prin alocarea mai multor fire de execuție Java unui număr mai mic sau echivalent de fire de execuție ale sistemului de operare. Imaginați-vă că firele de execuție Java pot fi atribuite dinamic unui pool de fire de execuție ale sistemului de operare, după cum este necesar. Această metodă oferă o </a:t>
            </a:r>
            <a:r>
              <a:rPr lang="ro-RO" b="0" i="0" dirty="0" err="1">
                <a:solidFill>
                  <a:srgbClr val="6C757D"/>
                </a:solidFill>
                <a:effectLst/>
                <a:latin typeface="Rubik"/>
              </a:rPr>
              <a:t>scalabilitate</a:t>
            </a:r>
            <a:r>
              <a:rPr lang="ro-RO" b="0" i="0" dirty="0">
                <a:solidFill>
                  <a:srgbClr val="6C757D"/>
                </a:solidFill>
                <a:effectLst/>
                <a:latin typeface="Rubik"/>
              </a:rPr>
              <a:t> și o utilizare excelentă a resurselor, în special în sistemele cu un număr mare de fire de execuție cu durată scurtă de viață.</a:t>
            </a:r>
          </a:p>
          <a:p>
            <a:pPr algn="l"/>
            <a:endParaRPr lang="ro-RO" b="0" i="0" dirty="0">
              <a:solidFill>
                <a:srgbClr val="6C757D"/>
              </a:solidFill>
              <a:effectLst/>
              <a:latin typeface="Rubik"/>
            </a:endParaRPr>
          </a:p>
          <a:p>
            <a:endParaRPr lang="ru-RU" dirty="0"/>
          </a:p>
        </p:txBody>
      </p:sp>
    </p:spTree>
    <p:extLst>
      <p:ext uri="{BB962C8B-B14F-4D97-AF65-F5344CB8AC3E}">
        <p14:creationId xmlns:p14="http://schemas.microsoft.com/office/powerpoint/2010/main" val="36703882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33A276-5DEF-40B1-BFDB-FB2C1EC11FAB}"/>
              </a:ext>
            </a:extLst>
          </p:cNvPr>
          <p:cNvSpPr>
            <a:spLocks noGrp="1"/>
          </p:cNvSpPr>
          <p:nvPr>
            <p:ph type="title"/>
          </p:nvPr>
        </p:nvSpPr>
        <p:spPr>
          <a:xfrm>
            <a:off x="1251678" y="382385"/>
            <a:ext cx="10178322" cy="923251"/>
          </a:xfrm>
        </p:spPr>
        <p:txBody>
          <a:bodyPr>
            <a:normAutofit fontScale="90000"/>
          </a:bodyPr>
          <a:lstStyle/>
          <a:p>
            <a:pPr algn="ctr"/>
            <a:r>
              <a:rPr lang="ro-RO" sz="3600" dirty="0"/>
              <a:t>Utilizarea </a:t>
            </a:r>
            <a:r>
              <a:rPr lang="ro-RO" sz="3600" dirty="0" err="1"/>
              <a:t>Callable</a:t>
            </a:r>
            <a:r>
              <a:rPr lang="ro-RO" sz="3600" dirty="0"/>
              <a:t> și </a:t>
            </a:r>
            <a:r>
              <a:rPr lang="ro-RO" sz="3600" dirty="0" err="1"/>
              <a:t>future</a:t>
            </a:r>
            <a:r>
              <a:rPr lang="ro-RO" sz="3600" dirty="0"/>
              <a:t> pentru valorile returnate</a:t>
            </a:r>
            <a:endParaRPr lang="ru-RU" sz="3600" dirty="0"/>
          </a:p>
        </p:txBody>
      </p:sp>
      <p:sp>
        <p:nvSpPr>
          <p:cNvPr id="3" name="Объект 2">
            <a:extLst>
              <a:ext uri="{FF2B5EF4-FFF2-40B4-BE49-F238E27FC236}">
                <a16:creationId xmlns:a16="http://schemas.microsoft.com/office/drawing/2014/main" id="{27C3B15F-D315-4830-84C9-2327DD35B44E}"/>
              </a:ext>
            </a:extLst>
          </p:cNvPr>
          <p:cNvSpPr>
            <a:spLocks noGrp="1"/>
          </p:cNvSpPr>
          <p:nvPr>
            <p:ph idx="1"/>
          </p:nvPr>
        </p:nvSpPr>
        <p:spPr>
          <a:xfrm>
            <a:off x="1251678" y="1373875"/>
            <a:ext cx="10178322" cy="5322626"/>
          </a:xfrm>
        </p:spPr>
        <p:txBody>
          <a:bodyPr>
            <a:normAutofit fontScale="70000" lnSpcReduction="20000"/>
          </a:bodyPr>
          <a:lstStyle/>
          <a:p>
            <a:r>
              <a:rPr lang="ro-RO" dirty="0"/>
              <a:t>Spre deosebire de </a:t>
            </a:r>
            <a:r>
              <a:rPr lang="ro-RO" dirty="0" err="1"/>
              <a:t>Runnable</a:t>
            </a:r>
            <a:r>
              <a:rPr lang="ro-RO" dirty="0"/>
              <a:t>, care nu poate returna un rezultat, </a:t>
            </a:r>
            <a:r>
              <a:rPr lang="ro-RO" dirty="0" err="1"/>
              <a:t>Callable</a:t>
            </a:r>
            <a:r>
              <a:rPr lang="ro-RO" dirty="0"/>
              <a:t> permite să returnați o valoare și chiar să aruncați excepții verificate.</a:t>
            </a:r>
          </a:p>
          <a:p>
            <a:r>
              <a:rPr lang="ro-RO" b="1" dirty="0">
                <a:solidFill>
                  <a:schemeClr val="tx1"/>
                </a:solidFill>
              </a:rPr>
              <a:t>import </a:t>
            </a:r>
            <a:r>
              <a:rPr lang="ro-RO" b="1" dirty="0" err="1">
                <a:solidFill>
                  <a:schemeClr val="tx1"/>
                </a:solidFill>
              </a:rPr>
              <a:t>java.util.concurrent</a:t>
            </a:r>
            <a:r>
              <a:rPr lang="ro-RO" b="1" dirty="0">
                <a:solidFill>
                  <a:schemeClr val="tx1"/>
                </a:solidFill>
              </a:rPr>
              <a:t>.*;</a:t>
            </a:r>
          </a:p>
          <a:p>
            <a:r>
              <a:rPr lang="ro-RO" b="1" dirty="0">
                <a:solidFill>
                  <a:schemeClr val="tx1"/>
                </a:solidFill>
              </a:rPr>
              <a:t>public </a:t>
            </a:r>
            <a:r>
              <a:rPr lang="ro-RO" b="1" dirty="0" err="1">
                <a:solidFill>
                  <a:schemeClr val="tx1"/>
                </a:solidFill>
              </a:rPr>
              <a:t>class</a:t>
            </a:r>
            <a:r>
              <a:rPr lang="ro-RO" b="1" dirty="0">
                <a:solidFill>
                  <a:schemeClr val="tx1"/>
                </a:solidFill>
              </a:rPr>
              <a:t> </a:t>
            </a:r>
            <a:r>
              <a:rPr lang="ro-RO" b="1" dirty="0" err="1">
                <a:solidFill>
                  <a:schemeClr val="tx1"/>
                </a:solidFill>
              </a:rPr>
              <a:t>CallableExample</a:t>
            </a:r>
            <a:r>
              <a:rPr lang="ro-RO" b="1" dirty="0">
                <a:solidFill>
                  <a:schemeClr val="tx1"/>
                </a:solidFill>
              </a:rPr>
              <a:t> {</a:t>
            </a:r>
          </a:p>
          <a:p>
            <a:r>
              <a:rPr lang="ro-RO" b="1" dirty="0">
                <a:solidFill>
                  <a:schemeClr val="tx1"/>
                </a:solidFill>
              </a:rPr>
              <a:t>    public static </a:t>
            </a:r>
            <a:r>
              <a:rPr lang="ro-RO" b="1" dirty="0" err="1">
                <a:solidFill>
                  <a:schemeClr val="tx1"/>
                </a:solidFill>
              </a:rPr>
              <a:t>void</a:t>
            </a:r>
            <a:r>
              <a:rPr lang="ro-RO" b="1" dirty="0">
                <a:solidFill>
                  <a:schemeClr val="tx1"/>
                </a:solidFill>
              </a:rPr>
              <a:t> </a:t>
            </a:r>
            <a:r>
              <a:rPr lang="ro-RO" b="1" dirty="0" err="1">
                <a:solidFill>
                  <a:schemeClr val="tx1"/>
                </a:solidFill>
              </a:rPr>
              <a:t>main</a:t>
            </a:r>
            <a:r>
              <a:rPr lang="ro-RO" b="1" dirty="0">
                <a:solidFill>
                  <a:schemeClr val="tx1"/>
                </a:solidFill>
              </a:rPr>
              <a:t>(</a:t>
            </a:r>
            <a:r>
              <a:rPr lang="ro-RO" b="1" dirty="0" err="1">
                <a:solidFill>
                  <a:schemeClr val="tx1"/>
                </a:solidFill>
              </a:rPr>
              <a:t>String</a:t>
            </a:r>
            <a:r>
              <a:rPr lang="ro-RO" b="1" dirty="0">
                <a:solidFill>
                  <a:schemeClr val="tx1"/>
                </a:solidFill>
              </a:rPr>
              <a:t>[] </a:t>
            </a:r>
            <a:r>
              <a:rPr lang="ro-RO" b="1" dirty="0" err="1">
                <a:solidFill>
                  <a:schemeClr val="tx1"/>
                </a:solidFill>
              </a:rPr>
              <a:t>args</a:t>
            </a:r>
            <a:r>
              <a:rPr lang="ro-RO" b="1" dirty="0">
                <a:solidFill>
                  <a:schemeClr val="tx1"/>
                </a:solidFill>
              </a:rPr>
              <a:t>) </a:t>
            </a:r>
            <a:r>
              <a:rPr lang="ro-RO" b="1" dirty="0" err="1">
                <a:solidFill>
                  <a:schemeClr val="tx1"/>
                </a:solidFill>
              </a:rPr>
              <a:t>throws</a:t>
            </a:r>
            <a:r>
              <a:rPr lang="ro-RO" b="1" dirty="0">
                <a:solidFill>
                  <a:schemeClr val="tx1"/>
                </a:solidFill>
              </a:rPr>
              <a:t> </a:t>
            </a:r>
            <a:r>
              <a:rPr lang="ro-RO" b="1" dirty="0" err="1">
                <a:solidFill>
                  <a:schemeClr val="tx1"/>
                </a:solidFill>
              </a:rPr>
              <a:t>Exception</a:t>
            </a:r>
            <a:r>
              <a:rPr lang="ro-RO" b="1" dirty="0">
                <a:solidFill>
                  <a:schemeClr val="tx1"/>
                </a:solidFill>
              </a:rPr>
              <a:t> {</a:t>
            </a:r>
          </a:p>
          <a:p>
            <a:r>
              <a:rPr lang="ro-RO" b="1" dirty="0">
                <a:solidFill>
                  <a:schemeClr val="tx1"/>
                </a:solidFill>
              </a:rPr>
              <a:t>        </a:t>
            </a:r>
            <a:r>
              <a:rPr lang="ro-RO" b="1" dirty="0" err="1">
                <a:solidFill>
                  <a:schemeClr val="tx1"/>
                </a:solidFill>
              </a:rPr>
              <a:t>ExecutorService</a:t>
            </a:r>
            <a:r>
              <a:rPr lang="ro-RO" b="1" dirty="0">
                <a:solidFill>
                  <a:schemeClr val="tx1"/>
                </a:solidFill>
              </a:rPr>
              <a:t> executor = </a:t>
            </a:r>
            <a:r>
              <a:rPr lang="ro-RO" b="1" dirty="0" err="1">
                <a:solidFill>
                  <a:schemeClr val="tx1"/>
                </a:solidFill>
              </a:rPr>
              <a:t>Executors.newSingleThreadExecutor</a:t>
            </a:r>
            <a:r>
              <a:rPr lang="ro-RO" b="1" dirty="0">
                <a:solidFill>
                  <a:schemeClr val="tx1"/>
                </a:solidFill>
              </a:rPr>
              <a:t>();</a:t>
            </a:r>
          </a:p>
          <a:p>
            <a:r>
              <a:rPr lang="ro-RO" b="1" dirty="0">
                <a:solidFill>
                  <a:schemeClr val="tx1"/>
                </a:solidFill>
              </a:rPr>
              <a:t>        </a:t>
            </a:r>
            <a:r>
              <a:rPr lang="ro-RO" b="1" dirty="0" err="1">
                <a:solidFill>
                  <a:schemeClr val="tx1"/>
                </a:solidFill>
              </a:rPr>
              <a:t>Callable</a:t>
            </a:r>
            <a:r>
              <a:rPr lang="ro-RO" b="1" dirty="0">
                <a:solidFill>
                  <a:schemeClr val="tx1"/>
                </a:solidFill>
              </a:rPr>
              <a:t>&lt;</a:t>
            </a:r>
            <a:r>
              <a:rPr lang="ro-RO" b="1" dirty="0" err="1">
                <a:solidFill>
                  <a:schemeClr val="tx1"/>
                </a:solidFill>
              </a:rPr>
              <a:t>String</a:t>
            </a:r>
            <a:r>
              <a:rPr lang="ro-RO" b="1" dirty="0">
                <a:solidFill>
                  <a:schemeClr val="tx1"/>
                </a:solidFill>
              </a:rPr>
              <a:t>&gt; task = () -&gt; {</a:t>
            </a:r>
          </a:p>
          <a:p>
            <a:endParaRPr lang="ro-RO" b="1" dirty="0">
              <a:solidFill>
                <a:schemeClr val="tx1"/>
              </a:solidFill>
            </a:endParaRPr>
          </a:p>
          <a:p>
            <a:r>
              <a:rPr lang="ro-RO" b="1" dirty="0">
                <a:solidFill>
                  <a:schemeClr val="tx1"/>
                </a:solidFill>
              </a:rPr>
              <a:t>            </a:t>
            </a:r>
            <a:r>
              <a:rPr lang="ro-RO" b="1" dirty="0" err="1">
                <a:solidFill>
                  <a:schemeClr val="tx1"/>
                </a:solidFill>
              </a:rPr>
              <a:t>Thread.sleep</a:t>
            </a:r>
            <a:r>
              <a:rPr lang="ro-RO" b="1" dirty="0">
                <a:solidFill>
                  <a:schemeClr val="tx1"/>
                </a:solidFill>
              </a:rPr>
              <a:t>(1000);</a:t>
            </a:r>
          </a:p>
          <a:p>
            <a:r>
              <a:rPr lang="ro-RO" b="1" dirty="0">
                <a:solidFill>
                  <a:schemeClr val="tx1"/>
                </a:solidFill>
              </a:rPr>
              <a:t>            </a:t>
            </a:r>
            <a:r>
              <a:rPr lang="ro-RO" b="1" dirty="0" err="1">
                <a:solidFill>
                  <a:schemeClr val="tx1"/>
                </a:solidFill>
              </a:rPr>
              <a:t>return</a:t>
            </a:r>
            <a:r>
              <a:rPr lang="ro-RO" b="1" dirty="0">
                <a:solidFill>
                  <a:schemeClr val="tx1"/>
                </a:solidFill>
              </a:rPr>
              <a:t> "Task </a:t>
            </a:r>
            <a:r>
              <a:rPr lang="ro-RO" b="1" dirty="0" err="1">
                <a:solidFill>
                  <a:schemeClr val="tx1"/>
                </a:solidFill>
              </a:rPr>
              <a:t>result</a:t>
            </a:r>
            <a:r>
              <a:rPr lang="ro-RO" b="1" dirty="0">
                <a:solidFill>
                  <a:schemeClr val="tx1"/>
                </a:solidFill>
              </a:rPr>
              <a:t>";</a:t>
            </a:r>
          </a:p>
          <a:p>
            <a:r>
              <a:rPr lang="ro-RO" b="1" dirty="0">
                <a:solidFill>
                  <a:schemeClr val="tx1"/>
                </a:solidFill>
              </a:rPr>
              <a:t>        };</a:t>
            </a:r>
          </a:p>
          <a:p>
            <a:r>
              <a:rPr lang="ro-RO" b="1" dirty="0">
                <a:solidFill>
                  <a:schemeClr val="tx1"/>
                </a:solidFill>
              </a:rPr>
              <a:t>        </a:t>
            </a:r>
            <a:r>
              <a:rPr lang="ro-RO" b="1" dirty="0" err="1">
                <a:solidFill>
                  <a:schemeClr val="tx1"/>
                </a:solidFill>
              </a:rPr>
              <a:t>Future</a:t>
            </a:r>
            <a:r>
              <a:rPr lang="ro-RO" b="1" dirty="0">
                <a:solidFill>
                  <a:schemeClr val="tx1"/>
                </a:solidFill>
              </a:rPr>
              <a:t>&lt;</a:t>
            </a:r>
            <a:r>
              <a:rPr lang="ro-RO" b="1" dirty="0" err="1">
                <a:solidFill>
                  <a:schemeClr val="tx1"/>
                </a:solidFill>
              </a:rPr>
              <a:t>String</a:t>
            </a:r>
            <a:r>
              <a:rPr lang="ro-RO" b="1" dirty="0">
                <a:solidFill>
                  <a:schemeClr val="tx1"/>
                </a:solidFill>
              </a:rPr>
              <a:t>&gt; </a:t>
            </a:r>
            <a:r>
              <a:rPr lang="ro-RO" b="1" dirty="0" err="1">
                <a:solidFill>
                  <a:schemeClr val="tx1"/>
                </a:solidFill>
              </a:rPr>
              <a:t>future</a:t>
            </a:r>
            <a:r>
              <a:rPr lang="ro-RO" b="1" dirty="0">
                <a:solidFill>
                  <a:schemeClr val="tx1"/>
                </a:solidFill>
              </a:rPr>
              <a:t> = </a:t>
            </a:r>
            <a:r>
              <a:rPr lang="ro-RO" b="1" dirty="0" err="1">
                <a:solidFill>
                  <a:schemeClr val="tx1"/>
                </a:solidFill>
              </a:rPr>
              <a:t>executor.submit</a:t>
            </a:r>
            <a:r>
              <a:rPr lang="ro-RO" b="1" dirty="0">
                <a:solidFill>
                  <a:schemeClr val="tx1"/>
                </a:solidFill>
              </a:rPr>
              <a:t>(task);</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Waiting</a:t>
            </a:r>
            <a:r>
              <a:rPr lang="ro-RO" b="1" dirty="0">
                <a:solidFill>
                  <a:schemeClr val="tx1"/>
                </a:solidFill>
              </a:rPr>
              <a:t> for </a:t>
            </a:r>
            <a:r>
              <a:rPr lang="ro-RO" b="1" dirty="0" err="1">
                <a:solidFill>
                  <a:schemeClr val="tx1"/>
                </a:solidFill>
              </a:rPr>
              <a:t>result</a:t>
            </a:r>
            <a:r>
              <a:rPr lang="ro-RO" b="1" dirty="0">
                <a:solidFill>
                  <a:schemeClr val="tx1"/>
                </a:solidFill>
              </a:rPr>
              <a:t>...");</a:t>
            </a:r>
          </a:p>
          <a:p>
            <a:r>
              <a:rPr lang="ro-RO" b="1" dirty="0">
                <a:solidFill>
                  <a:schemeClr val="tx1"/>
                </a:solidFill>
              </a:rPr>
              <a:t>        </a:t>
            </a:r>
            <a:r>
              <a:rPr lang="ro-RO" b="1" dirty="0" err="1">
                <a:solidFill>
                  <a:schemeClr val="tx1"/>
                </a:solidFill>
              </a:rPr>
              <a:t>String</a:t>
            </a:r>
            <a:r>
              <a:rPr lang="ro-RO" b="1" dirty="0">
                <a:solidFill>
                  <a:schemeClr val="tx1"/>
                </a:solidFill>
              </a:rPr>
              <a:t> </a:t>
            </a:r>
            <a:r>
              <a:rPr lang="ro-RO" b="1" dirty="0" err="1">
                <a:solidFill>
                  <a:schemeClr val="tx1"/>
                </a:solidFill>
              </a:rPr>
              <a:t>result</a:t>
            </a:r>
            <a:r>
              <a:rPr lang="ro-RO" b="1" dirty="0">
                <a:solidFill>
                  <a:schemeClr val="tx1"/>
                </a:solidFill>
              </a:rPr>
              <a:t> = </a:t>
            </a:r>
            <a:r>
              <a:rPr lang="ro-RO" b="1" dirty="0" err="1">
                <a:solidFill>
                  <a:schemeClr val="tx1"/>
                </a:solidFill>
              </a:rPr>
              <a:t>future.get</a:t>
            </a:r>
            <a:r>
              <a:rPr lang="ro-RO" b="1" dirty="0">
                <a:solidFill>
                  <a:schemeClr val="tx1"/>
                </a:solidFill>
              </a:rPr>
              <a:t>(); // Blocuri până când rezultatul este disponibil</a:t>
            </a:r>
          </a:p>
          <a:p>
            <a:r>
              <a:rPr lang="ro-RO" b="1" dirty="0">
                <a:solidFill>
                  <a:schemeClr val="tx1"/>
                </a:solidFill>
              </a:rPr>
              <a:t>        </a:t>
            </a:r>
            <a:r>
              <a:rPr lang="ro-RO" b="1" dirty="0" err="1">
                <a:solidFill>
                  <a:schemeClr val="tx1"/>
                </a:solidFill>
              </a:rPr>
              <a:t>System.out.println</a:t>
            </a:r>
            <a:r>
              <a:rPr lang="ro-RO" b="1" dirty="0">
                <a:solidFill>
                  <a:schemeClr val="tx1"/>
                </a:solidFill>
              </a:rPr>
              <a:t>("</a:t>
            </a:r>
            <a:r>
              <a:rPr lang="ro-RO" b="1" dirty="0" err="1">
                <a:solidFill>
                  <a:schemeClr val="tx1"/>
                </a:solidFill>
              </a:rPr>
              <a:t>Result</a:t>
            </a:r>
            <a:r>
              <a:rPr lang="ro-RO" b="1" dirty="0">
                <a:solidFill>
                  <a:schemeClr val="tx1"/>
                </a:solidFill>
              </a:rPr>
              <a:t>: " + </a:t>
            </a:r>
            <a:r>
              <a:rPr lang="ro-RO" b="1" dirty="0" err="1">
                <a:solidFill>
                  <a:schemeClr val="tx1"/>
                </a:solidFill>
              </a:rPr>
              <a:t>result</a:t>
            </a:r>
            <a:r>
              <a:rPr lang="ro-RO" b="1" dirty="0">
                <a:solidFill>
                  <a:schemeClr val="tx1"/>
                </a:solidFill>
              </a:rPr>
              <a:t>);</a:t>
            </a:r>
          </a:p>
          <a:p>
            <a:r>
              <a:rPr lang="ro-RO" b="1" dirty="0">
                <a:solidFill>
                  <a:schemeClr val="tx1"/>
                </a:solidFill>
              </a:rPr>
              <a:t>        </a:t>
            </a:r>
            <a:r>
              <a:rPr lang="ro-RO" b="1" dirty="0" err="1">
                <a:solidFill>
                  <a:schemeClr val="tx1"/>
                </a:solidFill>
              </a:rPr>
              <a:t>executor.shutdown</a:t>
            </a:r>
            <a:r>
              <a:rPr lang="ro-RO" b="1" dirty="0">
                <a:solidFill>
                  <a:schemeClr val="tx1"/>
                </a:solidFill>
              </a:rPr>
              <a:t>();</a:t>
            </a:r>
          </a:p>
          <a:p>
            <a:r>
              <a:rPr lang="ro-RO" b="1" dirty="0">
                <a:solidFill>
                  <a:schemeClr val="tx1"/>
                </a:solidFill>
              </a:rPr>
              <a:t>    }</a:t>
            </a:r>
          </a:p>
          <a:p>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3679418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7FF933-8A00-4D9E-8ED2-2897FA08CF81}"/>
              </a:ext>
            </a:extLst>
          </p:cNvPr>
          <p:cNvSpPr>
            <a:spLocks noGrp="1"/>
          </p:cNvSpPr>
          <p:nvPr>
            <p:ph type="title"/>
          </p:nvPr>
        </p:nvSpPr>
        <p:spPr>
          <a:xfrm>
            <a:off x="950793" y="132176"/>
            <a:ext cx="11054687" cy="596023"/>
          </a:xfrm>
        </p:spPr>
        <p:txBody>
          <a:bodyPr>
            <a:normAutofit fontScale="90000"/>
          </a:bodyPr>
          <a:lstStyle/>
          <a:p>
            <a:r>
              <a:rPr lang="ro-RO" sz="4000" dirty="0" err="1"/>
              <a:t>Tipiri</a:t>
            </a:r>
            <a:r>
              <a:rPr lang="ro-RO" sz="4000" dirty="0"/>
              <a:t> de pool-uri de </a:t>
            </a:r>
            <a:r>
              <a:rPr lang="ro-RO" sz="4000" dirty="0" err="1"/>
              <a:t>thread-uti</a:t>
            </a:r>
            <a:r>
              <a:rPr lang="ro-RO" sz="4000" dirty="0"/>
              <a:t> în </a:t>
            </a:r>
            <a:r>
              <a:rPr lang="ro-RO" sz="4000" dirty="0" err="1"/>
              <a:t>Executots</a:t>
            </a:r>
            <a:endParaRPr lang="ru-RU" sz="4000" dirty="0"/>
          </a:p>
        </p:txBody>
      </p:sp>
      <p:sp>
        <p:nvSpPr>
          <p:cNvPr id="3" name="Объект 2">
            <a:extLst>
              <a:ext uri="{FF2B5EF4-FFF2-40B4-BE49-F238E27FC236}">
                <a16:creationId xmlns:a16="http://schemas.microsoft.com/office/drawing/2014/main" id="{0F15E65B-9654-481A-A512-37E4137AA02D}"/>
              </a:ext>
            </a:extLst>
          </p:cNvPr>
          <p:cNvSpPr>
            <a:spLocks noGrp="1"/>
          </p:cNvSpPr>
          <p:nvPr>
            <p:ph idx="1"/>
          </p:nvPr>
        </p:nvSpPr>
        <p:spPr>
          <a:xfrm>
            <a:off x="1251678" y="791571"/>
            <a:ext cx="10178322" cy="5088022"/>
          </a:xfrm>
        </p:spPr>
        <p:txBody>
          <a:bodyPr>
            <a:normAutofit/>
          </a:bodyPr>
          <a:lstStyle/>
          <a:p>
            <a:r>
              <a:rPr lang="ro-RO" b="0" i="0" dirty="0">
                <a:solidFill>
                  <a:srgbClr val="4D5B7C"/>
                </a:solidFill>
                <a:effectLst/>
                <a:latin typeface="Inter"/>
              </a:rPr>
              <a:t>Java oferă mai multe tipuri predefinite de pool-uri de </a:t>
            </a:r>
            <a:r>
              <a:rPr lang="ro-RO" b="0" i="0" dirty="0" err="1">
                <a:solidFill>
                  <a:srgbClr val="4D5B7C"/>
                </a:solidFill>
                <a:effectLst/>
                <a:latin typeface="Inter"/>
              </a:rPr>
              <a:t>thread</a:t>
            </a:r>
            <a:r>
              <a:rPr lang="ro-RO" b="0" i="0" dirty="0">
                <a:solidFill>
                  <a:srgbClr val="4D5B7C"/>
                </a:solidFill>
                <a:effectLst/>
                <a:latin typeface="Inter"/>
              </a:rPr>
              <a:t>-uri pentru diferite cazuri de utilizare:</a:t>
            </a:r>
          </a:p>
          <a:p>
            <a:r>
              <a:rPr lang="ro-RO" dirty="0"/>
              <a:t>Metoda 	                                                                Descriere</a:t>
            </a:r>
          </a:p>
          <a:p>
            <a:r>
              <a:rPr lang="ro-RO" dirty="0" err="1"/>
              <a:t>Executors.newFixedThreadPool</a:t>
            </a:r>
            <a:r>
              <a:rPr lang="ro-RO" dirty="0"/>
              <a:t>(n)	Pool cu ​​un număr fix de fire de execuție. Bun pentru</a:t>
            </a:r>
          </a:p>
          <a:p>
            <a:r>
              <a:rPr lang="ro-RO" dirty="0"/>
              <a:t>                                                              sarcini de lucru previzibile.</a:t>
            </a:r>
          </a:p>
          <a:p>
            <a:r>
              <a:rPr lang="ro-RO" dirty="0" err="1"/>
              <a:t>Executors.newCachedThreadPool</a:t>
            </a:r>
            <a:r>
              <a:rPr lang="ro-RO" dirty="0"/>
              <a:t>()	Creează fire de execuție după cum este necesar și</a:t>
            </a:r>
          </a:p>
          <a:p>
            <a:r>
              <a:rPr lang="ro-RO" dirty="0"/>
              <a:t>                                                              reutilizează fire de execuție inactive. Ideal pentru</a:t>
            </a:r>
          </a:p>
          <a:p>
            <a:r>
              <a:rPr lang="ro-RO" dirty="0"/>
              <a:t>                                                              sarcini asincrone de scurtă durată.</a:t>
            </a:r>
          </a:p>
          <a:p>
            <a:r>
              <a:rPr lang="ro-RO" dirty="0" err="1"/>
              <a:t>Executors.newSingleThreadExecutor</a:t>
            </a:r>
            <a:r>
              <a:rPr lang="ro-RO" dirty="0"/>
              <a:t>()	Un executor cu un singur fir de execuție. Sarcinile</a:t>
            </a:r>
          </a:p>
          <a:p>
            <a:r>
              <a:rPr lang="ro-RO" dirty="0"/>
              <a:t>                                                              sunt executate secvențial.</a:t>
            </a:r>
          </a:p>
          <a:p>
            <a:r>
              <a:rPr lang="ro-RO" dirty="0" err="1"/>
              <a:t>Executors.newScheduledThreadPool</a:t>
            </a:r>
            <a:r>
              <a:rPr lang="ro-RO" dirty="0"/>
              <a:t>(n)	Permite executarea sarcinilor de programare după o</a:t>
            </a:r>
          </a:p>
          <a:p>
            <a:r>
              <a:rPr lang="ro-RO" dirty="0"/>
              <a:t>                                                              întârziere sau la intervale fixe.</a:t>
            </a:r>
          </a:p>
        </p:txBody>
      </p:sp>
    </p:spTree>
    <p:extLst>
      <p:ext uri="{BB962C8B-B14F-4D97-AF65-F5344CB8AC3E}">
        <p14:creationId xmlns:p14="http://schemas.microsoft.com/office/powerpoint/2010/main" val="2773142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FCE7CB-5556-4A8A-9624-79310FAB2D20}"/>
              </a:ext>
            </a:extLst>
          </p:cNvPr>
          <p:cNvSpPr>
            <a:spLocks noGrp="1"/>
          </p:cNvSpPr>
          <p:nvPr>
            <p:ph type="title"/>
          </p:nvPr>
        </p:nvSpPr>
        <p:spPr>
          <a:xfrm>
            <a:off x="1251678" y="382385"/>
            <a:ext cx="10178322" cy="768576"/>
          </a:xfrm>
        </p:spPr>
        <p:txBody>
          <a:bodyPr>
            <a:normAutofit/>
          </a:bodyPr>
          <a:lstStyle/>
          <a:p>
            <a:pPr algn="ctr"/>
            <a:r>
              <a:rPr lang="ro-RO" sz="4000" dirty="0"/>
              <a:t>Oprirea corectă a executorilor</a:t>
            </a:r>
            <a:endParaRPr lang="ru-RU" sz="4000" dirty="0"/>
          </a:p>
        </p:txBody>
      </p:sp>
      <p:sp>
        <p:nvSpPr>
          <p:cNvPr id="3" name="Объект 2">
            <a:extLst>
              <a:ext uri="{FF2B5EF4-FFF2-40B4-BE49-F238E27FC236}">
                <a16:creationId xmlns:a16="http://schemas.microsoft.com/office/drawing/2014/main" id="{EA58B334-8453-480C-AF47-AFCD87A987F0}"/>
              </a:ext>
            </a:extLst>
          </p:cNvPr>
          <p:cNvSpPr>
            <a:spLocks noGrp="1"/>
          </p:cNvSpPr>
          <p:nvPr>
            <p:ph idx="1"/>
          </p:nvPr>
        </p:nvSpPr>
        <p:spPr>
          <a:xfrm>
            <a:off x="1251678" y="1305635"/>
            <a:ext cx="10178322" cy="4573957"/>
          </a:xfrm>
        </p:spPr>
        <p:txBody>
          <a:bodyPr/>
          <a:lstStyle/>
          <a:p>
            <a:r>
              <a:rPr lang="ro-RO" dirty="0"/>
              <a:t>Întotdeauna închideți executoarele după utilizare pentru a elibera resurse. Puteți face acest lucru folosind:</a:t>
            </a:r>
          </a:p>
          <a:p>
            <a:endParaRPr lang="ro-RO" dirty="0"/>
          </a:p>
          <a:p>
            <a:r>
              <a:rPr lang="ro-RO" b="1" dirty="0" err="1">
                <a:solidFill>
                  <a:schemeClr val="tx1"/>
                </a:solidFill>
              </a:rPr>
              <a:t>executor.shutdown</a:t>
            </a:r>
            <a:r>
              <a:rPr lang="ro-RO" b="1" dirty="0">
                <a:solidFill>
                  <a:schemeClr val="tx1"/>
                </a:solidFill>
              </a:rPr>
              <a:t>(); //</a:t>
            </a:r>
            <a:r>
              <a:rPr lang="ro-RO" b="0" i="0" dirty="0">
                <a:solidFill>
                  <a:srgbClr val="3C4043"/>
                </a:solidFill>
                <a:effectLst/>
                <a:latin typeface="Roboto" panose="02000000000000000000" pitchFamily="2" charset="0"/>
              </a:rPr>
              <a:t> Inițiază o închidere corectă</a:t>
            </a:r>
            <a:endParaRPr lang="ro-RO" b="1" dirty="0">
              <a:solidFill>
                <a:schemeClr val="tx1"/>
              </a:solidFill>
            </a:endParaRPr>
          </a:p>
          <a:p>
            <a:endParaRPr lang="ro-RO" b="1" dirty="0">
              <a:solidFill>
                <a:schemeClr val="tx1"/>
              </a:solidFill>
            </a:endParaRPr>
          </a:p>
          <a:p>
            <a:r>
              <a:rPr lang="ro-RO" b="1" dirty="0" err="1">
                <a:solidFill>
                  <a:schemeClr val="tx1"/>
                </a:solidFill>
              </a:rPr>
              <a:t>if</a:t>
            </a:r>
            <a:r>
              <a:rPr lang="ro-RO" b="1" dirty="0">
                <a:solidFill>
                  <a:schemeClr val="tx1"/>
                </a:solidFill>
              </a:rPr>
              <a:t> (!</a:t>
            </a:r>
            <a:r>
              <a:rPr lang="ro-RO" b="1" dirty="0" err="1">
                <a:solidFill>
                  <a:schemeClr val="tx1"/>
                </a:solidFill>
              </a:rPr>
              <a:t>executor.awaitTermination</a:t>
            </a:r>
            <a:r>
              <a:rPr lang="ro-RO" b="1" dirty="0">
                <a:solidFill>
                  <a:schemeClr val="tx1"/>
                </a:solidFill>
              </a:rPr>
              <a:t>(60, </a:t>
            </a:r>
            <a:r>
              <a:rPr lang="ro-RO" b="1" dirty="0" err="1">
                <a:solidFill>
                  <a:schemeClr val="tx1"/>
                </a:solidFill>
              </a:rPr>
              <a:t>TimeUnit.SECONDS</a:t>
            </a:r>
            <a:r>
              <a:rPr lang="ro-RO" b="1" dirty="0">
                <a:solidFill>
                  <a:schemeClr val="tx1"/>
                </a:solidFill>
              </a:rPr>
              <a:t>)) {</a:t>
            </a:r>
          </a:p>
          <a:p>
            <a:r>
              <a:rPr lang="ro-RO" b="1" dirty="0">
                <a:solidFill>
                  <a:schemeClr val="tx1"/>
                </a:solidFill>
              </a:rPr>
              <a:t>    </a:t>
            </a:r>
            <a:r>
              <a:rPr lang="ro-RO" b="1" dirty="0" err="1">
                <a:solidFill>
                  <a:schemeClr val="tx1"/>
                </a:solidFill>
              </a:rPr>
              <a:t>executor.shutdownNow</a:t>
            </a:r>
            <a:r>
              <a:rPr lang="ro-RO" b="1" dirty="0">
                <a:solidFill>
                  <a:schemeClr val="tx1"/>
                </a:solidFill>
              </a:rPr>
              <a:t>(); //</a:t>
            </a:r>
            <a:r>
              <a:rPr lang="it-IT" b="0" i="0" dirty="0">
                <a:solidFill>
                  <a:srgbClr val="3C4043"/>
                </a:solidFill>
                <a:effectLst/>
                <a:latin typeface="Roboto" panose="02000000000000000000" pitchFamily="2" charset="0"/>
              </a:rPr>
              <a:t> Forțează oprirea dacă sarcinile nu se termină la timp</a:t>
            </a:r>
            <a:endParaRPr lang="ro-RO" b="1" dirty="0">
              <a:solidFill>
                <a:schemeClr val="tx1"/>
              </a:solidFill>
            </a:endParaRPr>
          </a:p>
          <a:p>
            <a:r>
              <a:rPr lang="ro-RO" b="1" dirty="0">
                <a:solidFill>
                  <a:schemeClr val="tx1"/>
                </a:solidFill>
              </a:rPr>
              <a:t>}</a:t>
            </a:r>
          </a:p>
          <a:p>
            <a:r>
              <a:rPr lang="ro-RO" dirty="0"/>
              <a:t>Nu uitați niciodată să închideți executorul. </a:t>
            </a:r>
            <a:r>
              <a:rPr lang="en-US" dirty="0"/>
              <a:t> </a:t>
            </a:r>
            <a:r>
              <a:rPr lang="ro-RO" dirty="0"/>
              <a:t>Altfel, aplicația dvs. s-ar putea bloca din cauza unor </a:t>
            </a:r>
            <a:r>
              <a:rPr lang="ro-RO" dirty="0" err="1"/>
              <a:t>thread</a:t>
            </a:r>
            <a:r>
              <a:rPr lang="ro-RO" dirty="0"/>
              <a:t>-uri care nu sunt daemon.</a:t>
            </a:r>
            <a:endParaRPr lang="ru-RU" dirty="0"/>
          </a:p>
        </p:txBody>
      </p:sp>
    </p:spTree>
    <p:extLst>
      <p:ext uri="{BB962C8B-B14F-4D97-AF65-F5344CB8AC3E}">
        <p14:creationId xmlns:p14="http://schemas.microsoft.com/office/powerpoint/2010/main" val="39263190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5D5746-96A5-47C9-BF58-52631C76CC0A}"/>
              </a:ext>
            </a:extLst>
          </p:cNvPr>
          <p:cNvSpPr>
            <a:spLocks noGrp="1"/>
          </p:cNvSpPr>
          <p:nvPr>
            <p:ph type="title"/>
          </p:nvPr>
        </p:nvSpPr>
        <p:spPr>
          <a:xfrm>
            <a:off x="1251678" y="382385"/>
            <a:ext cx="10178322" cy="686690"/>
          </a:xfrm>
        </p:spPr>
        <p:txBody>
          <a:bodyPr>
            <a:normAutofit fontScale="90000"/>
          </a:bodyPr>
          <a:lstStyle/>
          <a:p>
            <a:r>
              <a:rPr lang="fr-FR" sz="4400" b="1" i="0" u="sng" strike="noStrike" dirty="0" err="1">
                <a:solidFill>
                  <a:schemeClr val="tx1"/>
                </a:solidFill>
                <a:effectLst/>
                <a:latin typeface="Epilogue"/>
                <a:hlinkClick r:id="rId2">
                  <a:extLst>
                    <a:ext uri="{A12FA001-AC4F-418D-AE19-62706E023703}">
                      <ahyp:hlinkClr xmlns:ahyp="http://schemas.microsoft.com/office/drawing/2018/hyperlinkcolor" val="tx"/>
                    </a:ext>
                  </a:extLst>
                </a:hlinkClick>
              </a:rPr>
              <a:t>Executori</a:t>
            </a:r>
            <a:r>
              <a:rPr lang="fr-FR" sz="4400" b="1" i="0" u="sng" strike="noStrike" dirty="0">
                <a:solidFill>
                  <a:schemeClr val="tx1"/>
                </a:solidFill>
                <a:effectLst/>
                <a:latin typeface="Epilogue"/>
                <a:hlinkClick r:id="rId2">
                  <a:extLst>
                    <a:ext uri="{A12FA001-AC4F-418D-AE19-62706E023703}">
                      <ahyp:hlinkClr xmlns:ahyp="http://schemas.microsoft.com/office/drawing/2018/hyperlinkcolor" val="tx"/>
                    </a:ext>
                  </a:extLst>
                </a:hlinkClick>
              </a:rPr>
              <a:t> versus </a:t>
            </a:r>
            <a:r>
              <a:rPr lang="fr-FR" sz="4400" b="1" i="0" u="sng" strike="noStrike" dirty="0" err="1">
                <a:solidFill>
                  <a:schemeClr val="tx1"/>
                </a:solidFill>
                <a:effectLst/>
                <a:latin typeface="Epilogue"/>
                <a:hlinkClick r:id="rId2">
                  <a:extLst>
                    <a:ext uri="{A12FA001-AC4F-418D-AE19-62706E023703}">
                      <ahyp:hlinkClr xmlns:ahyp="http://schemas.microsoft.com/office/drawing/2018/hyperlinkcolor" val="tx"/>
                    </a:ext>
                  </a:extLst>
                </a:hlinkClick>
              </a:rPr>
              <a:t>fire</a:t>
            </a:r>
            <a:r>
              <a:rPr lang="fr-FR" sz="4400" b="1" i="0" u="sng" strike="noStrike" dirty="0">
                <a:solidFill>
                  <a:schemeClr val="tx1"/>
                </a:solidFill>
                <a:effectLst/>
                <a:latin typeface="Epilogue"/>
                <a:hlinkClick r:id="rId2">
                  <a:extLst>
                    <a:ext uri="{A12FA001-AC4F-418D-AE19-62706E023703}">
                      <ahyp:hlinkClr xmlns:ahyp="http://schemas.microsoft.com/office/drawing/2018/hyperlinkcolor" val="tx"/>
                    </a:ext>
                  </a:extLst>
                </a:hlinkClick>
              </a:rPr>
              <a:t> de </a:t>
            </a:r>
            <a:r>
              <a:rPr lang="fr-FR" sz="4400" b="1" i="0" u="sng" strike="noStrike" dirty="0" err="1">
                <a:solidFill>
                  <a:schemeClr val="tx1"/>
                </a:solidFill>
                <a:effectLst/>
                <a:latin typeface="Epilogue"/>
                <a:hlinkClick r:id="rId2">
                  <a:extLst>
                    <a:ext uri="{A12FA001-AC4F-418D-AE19-62706E023703}">
                      <ahyp:hlinkClr xmlns:ahyp="http://schemas.microsoft.com/office/drawing/2018/hyperlinkcolor" val="tx"/>
                    </a:ext>
                  </a:extLst>
                </a:hlinkClick>
              </a:rPr>
              <a:t>execuție</a:t>
            </a:r>
            <a:br>
              <a:rPr lang="fr-FR" b="1" i="0" dirty="0">
                <a:solidFill>
                  <a:srgbClr val="4D5B7C"/>
                </a:solidFill>
                <a:effectLst/>
                <a:latin typeface="Epilogue"/>
              </a:rPr>
            </a:br>
            <a:endParaRPr lang="ru-RU" dirty="0"/>
          </a:p>
        </p:txBody>
      </p:sp>
      <p:sp>
        <p:nvSpPr>
          <p:cNvPr id="3" name="Объект 2">
            <a:extLst>
              <a:ext uri="{FF2B5EF4-FFF2-40B4-BE49-F238E27FC236}">
                <a16:creationId xmlns:a16="http://schemas.microsoft.com/office/drawing/2014/main" id="{25E67600-4A93-4D05-8C5D-4D921319436C}"/>
              </a:ext>
            </a:extLst>
          </p:cNvPr>
          <p:cNvSpPr>
            <a:spLocks noGrp="1"/>
          </p:cNvSpPr>
          <p:nvPr>
            <p:ph idx="1"/>
          </p:nvPr>
        </p:nvSpPr>
        <p:spPr>
          <a:xfrm>
            <a:off x="1251678" y="1128215"/>
            <a:ext cx="10178322" cy="4751377"/>
          </a:xfrm>
        </p:spPr>
        <p:txBody>
          <a:bodyPr/>
          <a:lstStyle/>
          <a:p>
            <a:pPr algn="just"/>
            <a:r>
              <a:rPr lang="ro-RO" dirty="0"/>
              <a:t>Java oferă două abordări principale pentru rularea concurentă a sarcinilor: gestionarea manuală a </a:t>
            </a:r>
            <a:r>
              <a:rPr lang="ro-RO" dirty="0" err="1"/>
              <a:t>thread</a:t>
            </a:r>
            <a:r>
              <a:rPr lang="ro-RO" dirty="0"/>
              <a:t>-urilor cu </a:t>
            </a:r>
            <a:r>
              <a:rPr lang="ro-RO" dirty="0" err="1"/>
              <a:t>Thread</a:t>
            </a:r>
            <a:r>
              <a:rPr lang="en-US" dirty="0"/>
              <a:t> </a:t>
            </a:r>
            <a:r>
              <a:rPr lang="ro-RO" dirty="0"/>
              <a:t>clasa sau utilizarea </a:t>
            </a:r>
            <a:r>
              <a:rPr lang="ro-RO" dirty="0" err="1"/>
              <a:t>framework</a:t>
            </a:r>
            <a:r>
              <a:rPr lang="ro-RO" dirty="0"/>
              <a:t>-ului Executor, mai modern și scalabil. Deși ambele pot executa cod concurențial, ele diferă semnificativ în ceea ce privește abstractizarea, controlul pentru aplicații.</a:t>
            </a:r>
          </a:p>
          <a:p>
            <a:pPr algn="just"/>
            <a:endParaRPr lang="ro-RO" dirty="0"/>
          </a:p>
          <a:p>
            <a:endParaRPr lang="ru-RU" dirty="0"/>
          </a:p>
        </p:txBody>
      </p:sp>
    </p:spTree>
    <p:extLst>
      <p:ext uri="{BB962C8B-B14F-4D97-AF65-F5344CB8AC3E}">
        <p14:creationId xmlns:p14="http://schemas.microsoft.com/office/powerpoint/2010/main" val="24370575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48E133-86B9-4845-87C4-5F1D97150A2C}"/>
              </a:ext>
            </a:extLst>
          </p:cNvPr>
          <p:cNvSpPr>
            <a:spLocks noGrp="1"/>
          </p:cNvSpPr>
          <p:nvPr>
            <p:ph type="title"/>
          </p:nvPr>
        </p:nvSpPr>
        <p:spPr>
          <a:xfrm>
            <a:off x="1251678" y="118281"/>
            <a:ext cx="10178322" cy="573206"/>
          </a:xfrm>
        </p:spPr>
        <p:txBody>
          <a:bodyPr>
            <a:noAutofit/>
          </a:bodyPr>
          <a:lstStyle/>
          <a:p>
            <a:pPr algn="ctr"/>
            <a:r>
              <a:rPr lang="ro-RO" sz="4000" dirty="0"/>
              <a:t>1. Fire brute ( </a:t>
            </a:r>
            <a:r>
              <a:rPr lang="ro-RO" sz="4000" dirty="0" err="1"/>
              <a:t>Thread</a:t>
            </a:r>
            <a:r>
              <a:rPr lang="ro-RO" sz="4000" dirty="0"/>
              <a:t> clasă)</a:t>
            </a:r>
            <a:br>
              <a:rPr lang="ro-RO" sz="4000" dirty="0"/>
            </a:br>
            <a:endParaRPr lang="ru-RU" sz="4000" dirty="0"/>
          </a:p>
        </p:txBody>
      </p:sp>
      <p:sp>
        <p:nvSpPr>
          <p:cNvPr id="3" name="Объект 2">
            <a:extLst>
              <a:ext uri="{FF2B5EF4-FFF2-40B4-BE49-F238E27FC236}">
                <a16:creationId xmlns:a16="http://schemas.microsoft.com/office/drawing/2014/main" id="{3A2608B8-8CD4-401D-A41E-745873C9A23A}"/>
              </a:ext>
            </a:extLst>
          </p:cNvPr>
          <p:cNvSpPr>
            <a:spLocks noGrp="1"/>
          </p:cNvSpPr>
          <p:nvPr>
            <p:ph idx="1"/>
          </p:nvPr>
        </p:nvSpPr>
        <p:spPr>
          <a:xfrm>
            <a:off x="1251678" y="1009935"/>
            <a:ext cx="10178322" cy="5729784"/>
          </a:xfrm>
        </p:spPr>
        <p:txBody>
          <a:bodyPr>
            <a:normAutofit fontScale="85000" lnSpcReduction="10000"/>
          </a:bodyPr>
          <a:lstStyle/>
          <a:p>
            <a:r>
              <a:rPr lang="ro-RO" dirty="0"/>
              <a:t>Utilizarea </a:t>
            </a:r>
            <a:r>
              <a:rPr lang="ro-RO" dirty="0" err="1"/>
              <a:t>Threadclasei</a:t>
            </a:r>
            <a:r>
              <a:rPr lang="ro-RO" dirty="0"/>
              <a:t> vă oferă control de nivel scăzut asupra concurenței. Când creați un fir de execuție nou cu </a:t>
            </a:r>
            <a:r>
              <a:rPr lang="ro-RO" dirty="0" err="1"/>
              <a:t>new</a:t>
            </a:r>
            <a:r>
              <a:rPr lang="ro-RO" dirty="0"/>
              <a:t> </a:t>
            </a:r>
            <a:r>
              <a:rPr lang="ro-RO" dirty="0" err="1"/>
              <a:t>Thread</a:t>
            </a:r>
            <a:r>
              <a:rPr lang="ro-RO" dirty="0"/>
              <a:t>()și apelați .start(), solicitați în mod explicit JVM-ului să creeze un fir de execuție complet nou la nivel de sistem de operare.</a:t>
            </a:r>
          </a:p>
          <a:p>
            <a:pPr algn="l"/>
            <a:r>
              <a:rPr lang="ro-RO" b="1" i="0" dirty="0">
                <a:solidFill>
                  <a:schemeClr val="tx1"/>
                </a:solidFill>
                <a:effectLst/>
                <a:latin typeface="Inter"/>
              </a:rPr>
              <a:t>Când se utilizează:</a:t>
            </a:r>
          </a:p>
          <a:p>
            <a:pPr algn="l">
              <a:buFont typeface="Arial" panose="020B0604020202020204" pitchFamily="34" charset="0"/>
              <a:buChar char="•"/>
            </a:pPr>
            <a:r>
              <a:rPr lang="ro-RO" b="1" i="0" dirty="0">
                <a:solidFill>
                  <a:srgbClr val="4D5B7C"/>
                </a:solidFill>
                <a:effectLst/>
                <a:latin typeface="Inter"/>
              </a:rPr>
              <a:t>În scopuri de învățare:</a:t>
            </a:r>
            <a:r>
              <a:rPr lang="ro-RO" b="0" i="0" dirty="0">
                <a:solidFill>
                  <a:srgbClr val="4D5B7C"/>
                </a:solidFill>
                <a:effectLst/>
                <a:latin typeface="Inter"/>
              </a:rPr>
              <a:t> Crearea manuală a firelor de execuție este o modalitate excelentă de a înțelege cum funcționează ciclul de viață al firelor de execuție: cum pornesc, rulează, se blochează și se termină firele de execuție.</a:t>
            </a:r>
          </a:p>
          <a:p>
            <a:pPr algn="l">
              <a:buFont typeface="Arial" panose="020B0604020202020204" pitchFamily="34" charset="0"/>
              <a:buChar char="•"/>
            </a:pPr>
            <a:r>
              <a:rPr lang="ro-RO" b="1" i="0" dirty="0">
                <a:solidFill>
                  <a:srgbClr val="4D5B7C"/>
                </a:solidFill>
                <a:effectLst/>
                <a:latin typeface="Inter"/>
              </a:rPr>
              <a:t>Pentru sarcini rapide, unice:</a:t>
            </a:r>
            <a:r>
              <a:rPr lang="ro-RO" b="0" i="0" dirty="0">
                <a:solidFill>
                  <a:srgbClr val="4D5B7C"/>
                </a:solidFill>
                <a:effectLst/>
                <a:latin typeface="Inter"/>
              </a:rPr>
              <a:t> Dacă programul trebuie să execute o sarcină simplă, de scurtă durată, în fundal și nu va repeta niciodată acea operațiune, crearea manuală a unui fir de execuție poate fi suficientă.</a:t>
            </a:r>
          </a:p>
          <a:p>
            <a:pPr algn="l">
              <a:buFont typeface="Arial" panose="020B0604020202020204" pitchFamily="34" charset="0"/>
              <a:buChar char="•"/>
            </a:pPr>
            <a:r>
              <a:rPr lang="ro-RO" b="1" i="0" dirty="0">
                <a:solidFill>
                  <a:srgbClr val="4D5B7C"/>
                </a:solidFill>
                <a:effectLst/>
                <a:latin typeface="Inter"/>
              </a:rPr>
              <a:t>Când aveți nevoie de acces de nivel scăzut:</a:t>
            </a:r>
            <a:r>
              <a:rPr lang="ro-RO" b="0" i="0" dirty="0">
                <a:solidFill>
                  <a:srgbClr val="4D5B7C"/>
                </a:solidFill>
                <a:effectLst/>
                <a:latin typeface="Inter"/>
              </a:rPr>
              <a:t> În situații rare în care trebuie să setați proprietăți specifice ale firului de execuție (cum ar fi numele sau prioritatea firului de execuție) sau să interacționați cu grupuri de fire de execuție (ceea ce acum este descurajat), firele de execuție brute vă oferă acel nivel de acces.</a:t>
            </a:r>
          </a:p>
          <a:p>
            <a:pPr algn="l">
              <a:buFont typeface="Arial" panose="020B0604020202020204" pitchFamily="34" charset="0"/>
              <a:buChar char="•"/>
            </a:pPr>
            <a:r>
              <a:rPr lang="ro-RO" b="1" i="0" dirty="0">
                <a:solidFill>
                  <a:schemeClr val="tx1"/>
                </a:solidFill>
                <a:effectLst/>
                <a:latin typeface="Inter"/>
              </a:rPr>
              <a:t>Limitări:</a:t>
            </a:r>
            <a:endParaRPr lang="ro-RO" b="0" i="0" dirty="0">
              <a:solidFill>
                <a:srgbClr val="4D5B7C"/>
              </a:solidFill>
              <a:effectLst/>
              <a:latin typeface="Inter"/>
            </a:endParaRPr>
          </a:p>
          <a:p>
            <a:pPr algn="l">
              <a:buFont typeface="Arial" panose="020B0604020202020204" pitchFamily="34" charset="0"/>
              <a:buChar char="•"/>
            </a:pPr>
            <a:r>
              <a:rPr lang="ro-RO" b="1" i="0" dirty="0">
                <a:solidFill>
                  <a:srgbClr val="4D5B7C"/>
                </a:solidFill>
                <a:effectLst/>
                <a:latin typeface="Inter"/>
              </a:rPr>
              <a:t>Scump de creat și de distrus</a:t>
            </a:r>
            <a:r>
              <a:rPr lang="ro-RO" b="0" i="0" dirty="0">
                <a:solidFill>
                  <a:srgbClr val="4D5B7C"/>
                </a:solidFill>
                <a:effectLst/>
                <a:latin typeface="Inter"/>
              </a:rPr>
              <a:t>: Fiecare creare de fir de execuție implică un consum semnificativ de resurse. Crearea și eliminarea repetată a firelor de execuție poate afecta grav performanța.</a:t>
            </a:r>
          </a:p>
          <a:p>
            <a:pPr algn="l">
              <a:buFont typeface="Arial" panose="020B0604020202020204" pitchFamily="34" charset="0"/>
              <a:buChar char="•"/>
            </a:pPr>
            <a:r>
              <a:rPr lang="ro-RO" b="1" i="0" dirty="0">
                <a:solidFill>
                  <a:srgbClr val="4D5B7C"/>
                </a:solidFill>
                <a:effectLst/>
                <a:latin typeface="Inter"/>
              </a:rPr>
              <a:t>Fără limită sau control încorporat</a:t>
            </a:r>
            <a:r>
              <a:rPr lang="ro-RO" b="0" i="0" dirty="0">
                <a:solidFill>
                  <a:srgbClr val="4D5B7C"/>
                </a:solidFill>
                <a:effectLst/>
                <a:latin typeface="Inter"/>
              </a:rPr>
              <a:t>: Puteți crea accidental prea multe fire de execuție, ceea ce duce la epuizarea memoriei ( </a:t>
            </a:r>
            <a:r>
              <a:rPr lang="ro-RO" b="0" i="0" dirty="0" err="1">
                <a:solidFill>
                  <a:srgbClr val="4D5B7C"/>
                </a:solidFill>
                <a:effectLst/>
                <a:latin typeface="Inter"/>
              </a:rPr>
              <a:t>OutOfMemoryError</a:t>
            </a:r>
            <a:r>
              <a:rPr lang="ro-RO" b="0" i="0" dirty="0">
                <a:solidFill>
                  <a:srgbClr val="4D5B7C"/>
                </a:solidFill>
                <a:effectLst/>
                <a:latin typeface="Inter"/>
              </a:rPr>
              <a:t>) sau instabilitate a sistemului.</a:t>
            </a:r>
          </a:p>
          <a:p>
            <a:pPr algn="l">
              <a:buFont typeface="Arial" panose="020B0604020202020204" pitchFamily="34" charset="0"/>
              <a:buChar char="•"/>
            </a:pPr>
            <a:r>
              <a:rPr lang="ro-RO" b="1" i="0" dirty="0">
                <a:solidFill>
                  <a:srgbClr val="4D5B7C"/>
                </a:solidFill>
                <a:effectLst/>
                <a:latin typeface="Inter"/>
              </a:rPr>
              <a:t>Gestionarea complexă a ciclului de viață</a:t>
            </a:r>
            <a:r>
              <a:rPr lang="ro-RO" b="0" i="0" dirty="0">
                <a:solidFill>
                  <a:srgbClr val="4D5B7C"/>
                </a:solidFill>
                <a:effectLst/>
                <a:latin typeface="Inter"/>
              </a:rPr>
              <a:t>: Nu există o modalitate ușoară de a închide sau coordona mai multe fire de execuție, iar gestionarea rezultatelor sau excepțiilor este complet manuală.</a:t>
            </a:r>
          </a:p>
          <a:p>
            <a:endParaRPr lang="ru-RU" dirty="0"/>
          </a:p>
        </p:txBody>
      </p:sp>
    </p:spTree>
    <p:extLst>
      <p:ext uri="{BB962C8B-B14F-4D97-AF65-F5344CB8AC3E}">
        <p14:creationId xmlns:p14="http://schemas.microsoft.com/office/powerpoint/2010/main" val="39390679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C10157-6D4F-467D-885B-AC2AA71C45DA}"/>
              </a:ext>
            </a:extLst>
          </p:cNvPr>
          <p:cNvSpPr>
            <a:spLocks noGrp="1"/>
          </p:cNvSpPr>
          <p:nvPr>
            <p:ph type="title"/>
          </p:nvPr>
        </p:nvSpPr>
        <p:spPr>
          <a:xfrm>
            <a:off x="1087271" y="218365"/>
            <a:ext cx="10777182" cy="609600"/>
          </a:xfrm>
        </p:spPr>
        <p:txBody>
          <a:bodyPr>
            <a:noAutofit/>
          </a:bodyPr>
          <a:lstStyle/>
          <a:p>
            <a:r>
              <a:rPr lang="ro-RO" sz="4000" b="1" i="0" dirty="0" err="1">
                <a:solidFill>
                  <a:schemeClr val="tx1"/>
                </a:solidFill>
                <a:effectLst/>
                <a:latin typeface="Epilogue"/>
              </a:rPr>
              <a:t>ExecutorService</a:t>
            </a:r>
            <a:r>
              <a:rPr lang="ro-RO" sz="4000" b="1" i="0" dirty="0">
                <a:solidFill>
                  <a:schemeClr val="tx1"/>
                </a:solidFill>
                <a:effectLst/>
                <a:latin typeface="Epilogue"/>
              </a:rPr>
              <a:t> (Executor Framework)</a:t>
            </a:r>
            <a:br>
              <a:rPr lang="ro-RO" sz="4000" b="1" i="0" dirty="0">
                <a:solidFill>
                  <a:schemeClr val="tx1"/>
                </a:solidFill>
                <a:effectLst/>
                <a:latin typeface="Epilogue"/>
              </a:rPr>
            </a:br>
            <a:endParaRPr lang="ru-RU" sz="4000" dirty="0">
              <a:solidFill>
                <a:schemeClr val="tx1"/>
              </a:solidFill>
            </a:endParaRPr>
          </a:p>
        </p:txBody>
      </p:sp>
      <p:sp>
        <p:nvSpPr>
          <p:cNvPr id="3" name="Объект 2">
            <a:extLst>
              <a:ext uri="{FF2B5EF4-FFF2-40B4-BE49-F238E27FC236}">
                <a16:creationId xmlns:a16="http://schemas.microsoft.com/office/drawing/2014/main" id="{B28FB269-7D77-46E4-B617-797D2893BE13}"/>
              </a:ext>
            </a:extLst>
          </p:cNvPr>
          <p:cNvSpPr>
            <a:spLocks noGrp="1"/>
          </p:cNvSpPr>
          <p:nvPr>
            <p:ph idx="1"/>
          </p:nvPr>
        </p:nvSpPr>
        <p:spPr>
          <a:xfrm>
            <a:off x="1251678" y="946245"/>
            <a:ext cx="10178322" cy="5645624"/>
          </a:xfrm>
        </p:spPr>
        <p:txBody>
          <a:bodyPr>
            <a:normAutofit fontScale="92500" lnSpcReduction="10000"/>
          </a:bodyPr>
          <a:lstStyle/>
          <a:p>
            <a:r>
              <a:rPr lang="ro-RO" dirty="0"/>
              <a:t>Framework -</a:t>
            </a:r>
            <a:r>
              <a:rPr lang="ro-RO" dirty="0" err="1"/>
              <a:t>ul</a:t>
            </a:r>
            <a:r>
              <a:rPr lang="ro-RO" dirty="0"/>
              <a:t> Executor , introdus în Java 5, oferă o abstractizare de nivel înalt pentru gestionarea firelor de execuție. Acesta decuplează trimiterea de sarcini de execuția firelor de execuție folosind un pool de fire de execuție. În loc să creeze un fir nou pentru fiecare sarcină, executorul reutilizează firele de execuție existente, îmbunătățind eficiența și </a:t>
            </a:r>
            <a:r>
              <a:rPr lang="ro-RO" dirty="0" err="1"/>
              <a:t>scalabilitatea</a:t>
            </a:r>
            <a:r>
              <a:rPr lang="ro-RO" dirty="0"/>
              <a:t>.</a:t>
            </a:r>
          </a:p>
          <a:p>
            <a:endParaRPr lang="ro-RO" dirty="0"/>
          </a:p>
          <a:p>
            <a:r>
              <a:rPr lang="ro-RO" b="1" dirty="0">
                <a:solidFill>
                  <a:schemeClr val="tx1"/>
                </a:solidFill>
              </a:rPr>
              <a:t>Când se utilizează:</a:t>
            </a:r>
          </a:p>
          <a:p>
            <a:r>
              <a:rPr lang="ro-RO" b="1" dirty="0"/>
              <a:t>Pentru executarea concurentă de sarcini în scop general</a:t>
            </a:r>
            <a:r>
              <a:rPr lang="ro-RO" dirty="0"/>
              <a:t>: </a:t>
            </a:r>
            <a:r>
              <a:rPr lang="ro-RO" dirty="0" err="1"/>
              <a:t>ExecutorService</a:t>
            </a:r>
            <a:r>
              <a:rPr lang="ro-RO" dirty="0"/>
              <a:t> este modalitatea standard de a executa mai multe sarcini în paralel în aplicațiile Java moderne.</a:t>
            </a:r>
          </a:p>
          <a:p>
            <a:r>
              <a:rPr lang="ro-RO" b="1" dirty="0"/>
              <a:t>Când performanța co</a:t>
            </a:r>
            <a:r>
              <a:rPr lang="ro-RO" dirty="0"/>
              <a:t>ntează: Pool-urile de </a:t>
            </a:r>
            <a:r>
              <a:rPr lang="ro-RO" dirty="0" err="1"/>
              <a:t>thread</a:t>
            </a:r>
            <a:r>
              <a:rPr lang="ro-RO" dirty="0"/>
              <a:t>-uri reduc costurile suplimentare prin reutilizarea </a:t>
            </a:r>
            <a:r>
              <a:rPr lang="ro-RO" dirty="0" err="1"/>
              <a:t>thread</a:t>
            </a:r>
            <a:r>
              <a:rPr lang="ro-RO" dirty="0"/>
              <a:t>-urilor și limitarea numărului de </a:t>
            </a:r>
            <a:r>
              <a:rPr lang="ro-RO" dirty="0" err="1"/>
              <a:t>thread</a:t>
            </a:r>
            <a:r>
              <a:rPr lang="ro-RO" dirty="0"/>
              <a:t>-uri active.</a:t>
            </a:r>
          </a:p>
          <a:p>
            <a:r>
              <a:rPr lang="ro-RO" b="1" dirty="0"/>
              <a:t>Pentru a îmbunătăți </a:t>
            </a:r>
            <a:r>
              <a:rPr lang="ro-RO" b="1" dirty="0" err="1"/>
              <a:t>scalabilitatea</a:t>
            </a:r>
            <a:r>
              <a:rPr lang="ro-RO" dirty="0"/>
              <a:t>: Puteți utiliza pool-uri de </a:t>
            </a:r>
            <a:r>
              <a:rPr lang="ro-RO" dirty="0" err="1"/>
              <a:t>thread</a:t>
            </a:r>
            <a:r>
              <a:rPr lang="ro-RO" dirty="0"/>
              <a:t>-uri fixe sau dinamice (cum ar fi </a:t>
            </a:r>
            <a:r>
              <a:rPr lang="ro-RO" dirty="0" err="1"/>
              <a:t>newFixedThreadPool</a:t>
            </a:r>
            <a:r>
              <a:rPr lang="ro-RO" dirty="0"/>
              <a:t>()sau </a:t>
            </a:r>
            <a:r>
              <a:rPr lang="ro-RO" dirty="0" err="1"/>
              <a:t>newCachedThreadPool</a:t>
            </a:r>
            <a:r>
              <a:rPr lang="ro-RO" dirty="0"/>
              <a:t>()) pentru a gestiona mai bine concurența în cadrul unor sarcini de lucru variabile.</a:t>
            </a:r>
          </a:p>
          <a:p>
            <a:r>
              <a:rPr lang="ro-RO" b="1" dirty="0"/>
              <a:t>Când trebuie să returnați rezultate</a:t>
            </a:r>
            <a:r>
              <a:rPr lang="ro-RO" dirty="0"/>
              <a:t>: Executorii acceptă </a:t>
            </a:r>
            <a:r>
              <a:rPr lang="ro-RO" dirty="0" err="1"/>
              <a:t>Callableactivități</a:t>
            </a:r>
            <a:r>
              <a:rPr lang="ro-RO" dirty="0"/>
              <a:t> și </a:t>
            </a:r>
            <a:r>
              <a:rPr lang="ro-RO" dirty="0" err="1"/>
              <a:t>Futureobiecte</a:t>
            </a:r>
            <a:r>
              <a:rPr lang="ro-RO" dirty="0"/>
              <a:t>, care vă permit să recuperați rezultate sau să gestionați excepții din activitățile asincrone.</a:t>
            </a:r>
          </a:p>
          <a:p>
            <a:r>
              <a:rPr lang="ro-RO" b="1" dirty="0"/>
              <a:t>Pentru un control mai ușor al ciclului de viață</a:t>
            </a:r>
            <a:r>
              <a:rPr lang="ro-RO" dirty="0"/>
              <a:t>: Executorii oferă metode încorporate, cum ar fi </a:t>
            </a:r>
            <a:r>
              <a:rPr lang="ro-RO" dirty="0" err="1"/>
              <a:t>shutdown</a:t>
            </a:r>
            <a:r>
              <a:rPr lang="ro-RO" dirty="0"/>
              <a:t>()și , </a:t>
            </a:r>
            <a:r>
              <a:rPr lang="ro-RO" dirty="0" err="1"/>
              <a:t>awaitTermination</a:t>
            </a:r>
            <a:r>
              <a:rPr lang="ro-RO" dirty="0"/>
              <a:t>()pentru a termina în mod elegant pool-</a:t>
            </a:r>
            <a:r>
              <a:rPr lang="ro-RO" dirty="0" err="1"/>
              <a:t>ul</a:t>
            </a:r>
            <a:r>
              <a:rPr lang="ro-RO" dirty="0"/>
              <a:t> de </a:t>
            </a:r>
            <a:r>
              <a:rPr lang="ro-RO" dirty="0" err="1"/>
              <a:t>thread</a:t>
            </a:r>
            <a:r>
              <a:rPr lang="ro-RO" dirty="0"/>
              <a:t>-uri.</a:t>
            </a:r>
            <a:endParaRPr lang="ru-RU" dirty="0"/>
          </a:p>
        </p:txBody>
      </p:sp>
    </p:spTree>
    <p:extLst>
      <p:ext uri="{BB962C8B-B14F-4D97-AF65-F5344CB8AC3E}">
        <p14:creationId xmlns:p14="http://schemas.microsoft.com/office/powerpoint/2010/main" val="7193456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7F2E88-AE1D-44A6-923A-75751516903E}"/>
              </a:ext>
            </a:extLst>
          </p:cNvPr>
          <p:cNvSpPr>
            <a:spLocks noGrp="1"/>
          </p:cNvSpPr>
          <p:nvPr>
            <p:ph type="title"/>
          </p:nvPr>
        </p:nvSpPr>
        <p:spPr>
          <a:xfrm>
            <a:off x="1251678" y="100084"/>
            <a:ext cx="10178322" cy="1346579"/>
          </a:xfrm>
        </p:spPr>
        <p:txBody>
          <a:bodyPr>
            <a:normAutofit/>
          </a:bodyPr>
          <a:lstStyle/>
          <a:p>
            <a:r>
              <a:rPr lang="pt-BR" sz="4000" b="0" i="0" dirty="0">
                <a:solidFill>
                  <a:schemeClr val="tx1"/>
                </a:solidFill>
                <a:effectLst/>
                <a:latin typeface="Inter"/>
              </a:rPr>
              <a:t>diferențel</a:t>
            </a:r>
            <a:r>
              <a:rPr lang="ro-RO" sz="4000" b="0" i="0" dirty="0">
                <a:solidFill>
                  <a:schemeClr val="tx1"/>
                </a:solidFill>
                <a:effectLst/>
                <a:latin typeface="Inter"/>
              </a:rPr>
              <a:t>e</a:t>
            </a:r>
            <a:r>
              <a:rPr lang="pt-BR" sz="4000" b="0" i="0" dirty="0">
                <a:solidFill>
                  <a:schemeClr val="tx1"/>
                </a:solidFill>
                <a:effectLst/>
                <a:latin typeface="Inter"/>
              </a:rPr>
              <a:t> dintre utilizarea firelor de execuție brute și Executor</a:t>
            </a:r>
            <a:r>
              <a:rPr lang="ro-RO" sz="4000" b="0" i="0" dirty="0">
                <a:solidFill>
                  <a:schemeClr val="tx1"/>
                </a:solidFill>
                <a:effectLst/>
                <a:latin typeface="Inter"/>
              </a:rPr>
              <a:t> </a:t>
            </a:r>
            <a:r>
              <a:rPr lang="pt-BR" sz="4000" b="0" i="0" dirty="0">
                <a:solidFill>
                  <a:schemeClr val="tx1"/>
                </a:solidFill>
                <a:effectLst/>
                <a:latin typeface="Inter"/>
              </a:rPr>
              <a:t>Service</a:t>
            </a:r>
            <a:endParaRPr lang="ru-RU" sz="4000" dirty="0">
              <a:solidFill>
                <a:schemeClr val="tx1"/>
              </a:solidFill>
            </a:endParaRPr>
          </a:p>
        </p:txBody>
      </p:sp>
      <p:sp>
        <p:nvSpPr>
          <p:cNvPr id="3" name="Объект 2">
            <a:extLst>
              <a:ext uri="{FF2B5EF4-FFF2-40B4-BE49-F238E27FC236}">
                <a16:creationId xmlns:a16="http://schemas.microsoft.com/office/drawing/2014/main" id="{67DF2566-41BB-43BE-89BC-B854576AD22D}"/>
              </a:ext>
            </a:extLst>
          </p:cNvPr>
          <p:cNvSpPr>
            <a:spLocks noGrp="1"/>
          </p:cNvSpPr>
          <p:nvPr>
            <p:ph idx="1"/>
          </p:nvPr>
        </p:nvSpPr>
        <p:spPr>
          <a:xfrm>
            <a:off x="1251678" y="1578591"/>
            <a:ext cx="10178322" cy="5117910"/>
          </a:xfrm>
        </p:spPr>
        <p:txBody>
          <a:bodyPr/>
          <a:lstStyle/>
          <a:p>
            <a:r>
              <a:rPr lang="ro-RO" dirty="0"/>
              <a:t>Caz de utilizare	Fir                          brut ( </a:t>
            </a:r>
            <a:r>
              <a:rPr lang="ro-RO" dirty="0" err="1"/>
              <a:t>new</a:t>
            </a:r>
            <a:r>
              <a:rPr lang="ro-RO" dirty="0"/>
              <a:t> </a:t>
            </a:r>
            <a:r>
              <a:rPr lang="ro-RO" dirty="0" err="1"/>
              <a:t>Thread</a:t>
            </a:r>
            <a:r>
              <a:rPr lang="ro-RO" dirty="0"/>
              <a:t>())           Serviciu Executor ( </a:t>
            </a:r>
            <a:r>
              <a:rPr lang="ro-RO" dirty="0" err="1"/>
              <a:t>Executors</a:t>
            </a:r>
            <a:r>
              <a:rPr lang="ro-RO" dirty="0"/>
              <a:t>)</a:t>
            </a:r>
          </a:p>
          <a:p>
            <a:r>
              <a:rPr lang="ro-RO" dirty="0">
                <a:solidFill>
                  <a:schemeClr val="tx1"/>
                </a:solidFill>
              </a:rPr>
              <a:t>Învățare și experimentare</a:t>
            </a:r>
            <a:r>
              <a:rPr lang="ro-RO" dirty="0"/>
              <a:t>	                     Da	                                    Da</a:t>
            </a:r>
          </a:p>
          <a:p>
            <a:r>
              <a:rPr lang="ro-RO" dirty="0">
                <a:solidFill>
                  <a:schemeClr val="tx1"/>
                </a:solidFill>
              </a:rPr>
              <a:t>Sarcină unică, ușoară, în fundal</a:t>
            </a:r>
            <a:r>
              <a:rPr lang="ro-RO" dirty="0"/>
              <a:t>	                  Uneori	                       Recomandat</a:t>
            </a:r>
          </a:p>
          <a:p>
            <a:r>
              <a:rPr lang="ro-RO" dirty="0">
                <a:solidFill>
                  <a:schemeClr val="tx1"/>
                </a:solidFill>
              </a:rPr>
              <a:t>Aplicație de producție în lumea reală</a:t>
            </a:r>
            <a:r>
              <a:rPr lang="ro-RO" dirty="0"/>
              <a:t>	Nu este recomandat	          Preferat</a:t>
            </a:r>
          </a:p>
          <a:p>
            <a:r>
              <a:rPr lang="ro-RO" dirty="0">
                <a:solidFill>
                  <a:schemeClr val="tx1"/>
                </a:solidFill>
              </a:rPr>
              <a:t>Reutilizarea eficientă a </a:t>
            </a:r>
            <a:r>
              <a:rPr lang="ro-RO" dirty="0" err="1">
                <a:solidFill>
                  <a:schemeClr val="tx1"/>
                </a:solidFill>
              </a:rPr>
              <a:t>thread</a:t>
            </a:r>
            <a:r>
              <a:rPr lang="ro-RO" dirty="0">
                <a:solidFill>
                  <a:schemeClr val="tx1"/>
                </a:solidFill>
              </a:rPr>
              <a:t>-urilor</a:t>
            </a:r>
            <a:r>
              <a:rPr lang="ro-RO" dirty="0"/>
              <a:t>	     Manual	                       Automat</a:t>
            </a:r>
          </a:p>
          <a:p>
            <a:r>
              <a:rPr lang="ro-RO" dirty="0">
                <a:solidFill>
                  <a:schemeClr val="tx1"/>
                </a:solidFill>
              </a:rPr>
              <a:t>Gestionarea valorilor returnate sau a </a:t>
            </a:r>
          </a:p>
          <a:p>
            <a:r>
              <a:rPr lang="ro-RO" dirty="0">
                <a:solidFill>
                  <a:schemeClr val="tx1"/>
                </a:solidFill>
              </a:rPr>
              <a:t>excepțiilor</a:t>
            </a:r>
            <a:r>
              <a:rPr lang="ro-RO" dirty="0"/>
              <a:t>	                            Necesită logică personalizată   Integrat prin </a:t>
            </a:r>
            <a:r>
              <a:rPr lang="ro-RO" dirty="0" err="1"/>
              <a:t>Future</a:t>
            </a:r>
            <a:r>
              <a:rPr lang="ro-RO" dirty="0"/>
              <a:t>/</a:t>
            </a:r>
            <a:r>
              <a:rPr lang="ro-RO" dirty="0" err="1"/>
              <a:t>Callable</a:t>
            </a:r>
            <a:endParaRPr lang="ro-RO" dirty="0"/>
          </a:p>
          <a:p>
            <a:r>
              <a:rPr lang="ro-RO" dirty="0">
                <a:solidFill>
                  <a:schemeClr val="tx1"/>
                </a:solidFill>
              </a:rPr>
              <a:t>Oprirea </a:t>
            </a:r>
            <a:r>
              <a:rPr lang="en-US" dirty="0" err="1">
                <a:solidFill>
                  <a:schemeClr val="tx1"/>
                </a:solidFill>
              </a:rPr>
              <a:t>corect</a:t>
            </a:r>
            <a:r>
              <a:rPr lang="ro-RO" dirty="0">
                <a:solidFill>
                  <a:schemeClr val="tx1"/>
                </a:solidFill>
              </a:rPr>
              <a:t>ă a lucrului în fundal</a:t>
            </a:r>
            <a:r>
              <a:rPr lang="ro-RO" dirty="0"/>
              <a:t>	Greu de coordonat	Ușor cu </a:t>
            </a:r>
            <a:r>
              <a:rPr lang="ro-RO" dirty="0" err="1"/>
              <a:t>shutdown</a:t>
            </a:r>
            <a:r>
              <a:rPr lang="ro-RO" dirty="0"/>
              <a:t>()</a:t>
            </a:r>
          </a:p>
          <a:p>
            <a:r>
              <a:rPr lang="ro-RO" dirty="0">
                <a:solidFill>
                  <a:schemeClr val="tx1"/>
                </a:solidFill>
              </a:rPr>
              <a:t>Gestionarea mai multor sarcini simultan</a:t>
            </a:r>
            <a:r>
              <a:rPr lang="ro-RO" dirty="0"/>
              <a:t>	Ineficient și riscant	Scalabil și sigur</a:t>
            </a:r>
          </a:p>
          <a:p>
            <a:endParaRPr lang="ru-RU" dirty="0"/>
          </a:p>
        </p:txBody>
      </p:sp>
    </p:spTree>
    <p:extLst>
      <p:ext uri="{BB962C8B-B14F-4D97-AF65-F5344CB8AC3E}">
        <p14:creationId xmlns:p14="http://schemas.microsoft.com/office/powerpoint/2010/main" val="19044610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69BEDC-3121-4AC7-8258-BD16CA8CC01A}"/>
              </a:ext>
            </a:extLst>
          </p:cNvPr>
          <p:cNvSpPr>
            <a:spLocks noGrp="1"/>
          </p:cNvSpPr>
          <p:nvPr>
            <p:ph type="title"/>
          </p:nvPr>
        </p:nvSpPr>
        <p:spPr>
          <a:xfrm>
            <a:off x="1251678" y="54591"/>
            <a:ext cx="10178322" cy="923817"/>
          </a:xfrm>
        </p:spPr>
        <p:txBody>
          <a:bodyPr>
            <a:normAutofit fontScale="90000"/>
          </a:bodyPr>
          <a:lstStyle/>
          <a:p>
            <a:pPr algn="ctr"/>
            <a:r>
              <a:rPr lang="ro-RO" sz="4000" dirty="0">
                <a:solidFill>
                  <a:schemeClr val="tx1"/>
                </a:solidFill>
              </a:rPr>
              <a:t>Cele mai bune practici pentru </a:t>
            </a:r>
            <a:r>
              <a:rPr lang="ro-RO" sz="4000" dirty="0" err="1">
                <a:solidFill>
                  <a:schemeClr val="tx1"/>
                </a:solidFill>
              </a:rPr>
              <a:t>multithreading</a:t>
            </a:r>
            <a:r>
              <a:rPr lang="ro-RO" sz="4000" dirty="0">
                <a:solidFill>
                  <a:schemeClr val="tx1"/>
                </a:solidFill>
              </a:rPr>
              <a:t> în Java</a:t>
            </a:r>
            <a:endParaRPr lang="ru-RU" sz="4000" dirty="0">
              <a:solidFill>
                <a:schemeClr val="tx1"/>
              </a:solidFill>
            </a:endParaRPr>
          </a:p>
        </p:txBody>
      </p:sp>
      <p:sp>
        <p:nvSpPr>
          <p:cNvPr id="3" name="Объект 2">
            <a:extLst>
              <a:ext uri="{FF2B5EF4-FFF2-40B4-BE49-F238E27FC236}">
                <a16:creationId xmlns:a16="http://schemas.microsoft.com/office/drawing/2014/main" id="{BDC36116-2229-4030-A7D3-FD1BFB1C8309}"/>
              </a:ext>
            </a:extLst>
          </p:cNvPr>
          <p:cNvSpPr>
            <a:spLocks noGrp="1"/>
          </p:cNvSpPr>
          <p:nvPr>
            <p:ph idx="1"/>
          </p:nvPr>
        </p:nvSpPr>
        <p:spPr>
          <a:xfrm>
            <a:off x="1251678" y="1146412"/>
            <a:ext cx="10178322" cy="5595581"/>
          </a:xfrm>
        </p:spPr>
        <p:txBody>
          <a:bodyPr>
            <a:normAutofit fontScale="92500" lnSpcReduction="20000"/>
          </a:bodyPr>
          <a:lstStyle/>
          <a:p>
            <a:r>
              <a:rPr lang="ro-RO" dirty="0"/>
              <a:t>Scrierea aplicațiilor </a:t>
            </a:r>
            <a:r>
              <a:rPr lang="ro-RO" dirty="0" err="1"/>
              <a:t>multithreaded</a:t>
            </a:r>
            <a:r>
              <a:rPr lang="ro-RO" dirty="0"/>
              <a:t> în Java necesită mai mult decât simpla creare și pornire a </a:t>
            </a:r>
            <a:r>
              <a:rPr lang="ro-RO" dirty="0" err="1"/>
              <a:t>thread</a:t>
            </a:r>
            <a:r>
              <a:rPr lang="ro-RO" dirty="0"/>
              <a:t>-urilor. Pentru a construi sisteme sigure, scalabile și ușor de întreținut, dezvoltatorii trebuie să urmeze practici inginerești solide care abordează gestionarea ciclului de viață al </a:t>
            </a:r>
            <a:r>
              <a:rPr lang="ro-RO" dirty="0" err="1"/>
              <a:t>thread</a:t>
            </a:r>
            <a:r>
              <a:rPr lang="ro-RO" dirty="0"/>
              <a:t>-urilor, sincronizarea, utilizarea resurselor și gestionarea erorilor.</a:t>
            </a:r>
          </a:p>
          <a:p>
            <a:r>
              <a:rPr lang="ro-RO" dirty="0"/>
              <a:t>Iată cele mai importante și recomandate practici pentru </a:t>
            </a:r>
            <a:r>
              <a:rPr lang="ro-RO" dirty="0" err="1"/>
              <a:t>multithreading</a:t>
            </a:r>
            <a:r>
              <a:rPr lang="ro-RO" dirty="0"/>
              <a:t> în Java:</a:t>
            </a:r>
          </a:p>
          <a:p>
            <a:pPr marL="457200" indent="-457200">
              <a:buFont typeface="+mj-lt"/>
              <a:buAutoNum type="arabicPeriod"/>
            </a:pPr>
            <a:r>
              <a:rPr lang="ro-RO" b="1" dirty="0"/>
              <a:t>Preferați </a:t>
            </a:r>
            <a:r>
              <a:rPr lang="ro-RO" b="1" dirty="0" err="1"/>
              <a:t>ExecutorService</a:t>
            </a:r>
            <a:r>
              <a:rPr lang="ro-RO" b="1" dirty="0"/>
              <a:t> în locul firelor brute </a:t>
            </a:r>
            <a:r>
              <a:rPr lang="ro-RO" dirty="0"/>
              <a:t>: În loc să creați manual fire de execuție cu </a:t>
            </a:r>
            <a:r>
              <a:rPr lang="ro-RO" dirty="0" err="1"/>
              <a:t>new</a:t>
            </a:r>
            <a:r>
              <a:rPr lang="ro-RO" dirty="0"/>
              <a:t> </a:t>
            </a:r>
            <a:r>
              <a:rPr lang="ro-RO" dirty="0" err="1"/>
              <a:t>Thread</a:t>
            </a:r>
            <a:r>
              <a:rPr lang="ro-RO" dirty="0"/>
              <a:t>(), utilizați </a:t>
            </a:r>
            <a:r>
              <a:rPr lang="ro-RO" dirty="0" err="1"/>
              <a:t>ExecutorServicesau</a:t>
            </a:r>
            <a:r>
              <a:rPr lang="ro-RO" dirty="0"/>
              <a:t> </a:t>
            </a:r>
            <a:r>
              <a:rPr lang="ro-RO" dirty="0" err="1"/>
              <a:t>ForkJoinPoolpentru</a:t>
            </a:r>
            <a:r>
              <a:rPr lang="ro-RO" dirty="0"/>
              <a:t> o mai bună gestionare a resurselor, reutilizarea firelor de execuție și programarea sarcinilor. Executorii decuplează trimiterea sarcinilor de logica de execuție, îmbunătățesc performanța și simplifică oprirea și gestionarea erorilor.</a:t>
            </a:r>
          </a:p>
          <a:p>
            <a:pPr marL="457200" indent="-457200">
              <a:buFont typeface="+mj-lt"/>
              <a:buAutoNum type="arabicPeriod"/>
            </a:pPr>
            <a:endParaRPr lang="ro-RO" dirty="0"/>
          </a:p>
          <a:p>
            <a:pPr marL="457200" indent="-457200">
              <a:buFont typeface="+mj-lt"/>
              <a:buAutoNum type="arabicPeriod"/>
            </a:pPr>
            <a:r>
              <a:rPr lang="ro-RO" b="1" dirty="0"/>
              <a:t>Limitați numărul de fire de execuție active </a:t>
            </a:r>
            <a:r>
              <a:rPr lang="ro-RO" dirty="0"/>
              <a:t>: Evitați crearea mai multor fire de execuție decât poate gestiona sistemul. Folosiți pool-uri de fire de execuție cu dimensiuni fixe sau cozi delimitate pentru a menține concurența în limite sigure. Firele de execuție excesive cresc comutarea contextului CPU, utilizarea memoriei și pot bloca JVM-</a:t>
            </a:r>
            <a:r>
              <a:rPr lang="ro-RO" dirty="0" err="1"/>
              <a:t>ul</a:t>
            </a:r>
            <a:r>
              <a:rPr lang="ro-RO" dirty="0"/>
              <a:t>.</a:t>
            </a:r>
          </a:p>
          <a:p>
            <a:pPr marL="457200" indent="-457200">
              <a:buFont typeface="+mj-lt"/>
              <a:buAutoNum type="arabicPeriod"/>
            </a:pPr>
            <a:endParaRPr lang="ro-RO" dirty="0"/>
          </a:p>
          <a:p>
            <a:pPr marL="457200" indent="-457200">
              <a:buFont typeface="+mj-lt"/>
              <a:buAutoNum type="arabicPeriod"/>
            </a:pPr>
            <a:r>
              <a:rPr lang="ro-RO" b="1" dirty="0"/>
              <a:t>Păstrați blocurile sincronizate scurte și specifice </a:t>
            </a:r>
            <a:r>
              <a:rPr lang="ro-RO" dirty="0"/>
              <a:t>: Minimizați domeniul de aplicare al </a:t>
            </a:r>
            <a:r>
              <a:rPr lang="ro-RO" dirty="0" err="1"/>
              <a:t>synchronizedblocurilor</a:t>
            </a:r>
            <a:r>
              <a:rPr lang="ro-RO" dirty="0"/>
              <a:t> doar la secțiunea critică de cod care accesează resursele partajate. Sincronizarea largă crește riscul de conflict între fire și reduce paralelismul.</a:t>
            </a:r>
            <a:endParaRPr lang="ru-RU" dirty="0"/>
          </a:p>
        </p:txBody>
      </p:sp>
    </p:spTree>
    <p:extLst>
      <p:ext uri="{BB962C8B-B14F-4D97-AF65-F5344CB8AC3E}">
        <p14:creationId xmlns:p14="http://schemas.microsoft.com/office/powerpoint/2010/main" val="1695205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CBF8E4-E805-466F-A2E1-0B9BCD0BBDC0}"/>
              </a:ext>
            </a:extLst>
          </p:cNvPr>
          <p:cNvSpPr>
            <a:spLocks noGrp="1"/>
          </p:cNvSpPr>
          <p:nvPr>
            <p:ph type="title"/>
          </p:nvPr>
        </p:nvSpPr>
        <p:spPr>
          <a:xfrm>
            <a:off x="1251678" y="86437"/>
            <a:ext cx="10178322" cy="468572"/>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9CDD5795-E56C-4CB3-B2A6-BE391DB4E3F1}"/>
              </a:ext>
            </a:extLst>
          </p:cNvPr>
          <p:cNvSpPr>
            <a:spLocks noGrp="1"/>
          </p:cNvSpPr>
          <p:nvPr>
            <p:ph idx="1"/>
          </p:nvPr>
        </p:nvSpPr>
        <p:spPr>
          <a:xfrm>
            <a:off x="1251678" y="736979"/>
            <a:ext cx="10178322" cy="6068705"/>
          </a:xfrm>
        </p:spPr>
        <p:txBody>
          <a:bodyPr>
            <a:normAutofit fontScale="92500" lnSpcReduction="20000"/>
          </a:bodyPr>
          <a:lstStyle/>
          <a:p>
            <a:pPr marL="457200" indent="-457200">
              <a:buAutoNum type="arabicPeriod" startAt="4"/>
            </a:pPr>
            <a:r>
              <a:rPr lang="ro-RO" b="1" dirty="0"/>
              <a:t>Utilizați clase </a:t>
            </a:r>
            <a:r>
              <a:rPr lang="ro-RO" b="1" dirty="0" err="1"/>
              <a:t>Thread</a:t>
            </a:r>
            <a:r>
              <a:rPr lang="ro-RO" b="1" dirty="0"/>
              <a:t>-Safe și Atomic </a:t>
            </a:r>
            <a:r>
              <a:rPr lang="ro-RO" dirty="0"/>
              <a:t>: Utilizați colecții </a:t>
            </a:r>
            <a:r>
              <a:rPr lang="ro-RO" dirty="0" err="1"/>
              <a:t>thread</a:t>
            </a:r>
            <a:r>
              <a:rPr lang="ro-RO" dirty="0"/>
              <a:t>-safe ( </a:t>
            </a:r>
            <a:r>
              <a:rPr lang="ro-RO" dirty="0" err="1"/>
              <a:t>ConcurrentHashMap</a:t>
            </a:r>
            <a:r>
              <a:rPr lang="ro-RO" dirty="0"/>
              <a:t>,      </a:t>
            </a:r>
            <a:r>
              <a:rPr lang="ro-RO" dirty="0" err="1"/>
              <a:t>CopyOnWriteArrayList</a:t>
            </a:r>
            <a:r>
              <a:rPr lang="ro-RO" dirty="0"/>
              <a:t>) și clase atomice ( </a:t>
            </a:r>
            <a:r>
              <a:rPr lang="ro-RO" dirty="0" err="1"/>
              <a:t>AtomicInteger</a:t>
            </a:r>
            <a:r>
              <a:rPr lang="ro-RO" dirty="0"/>
              <a:t>, </a:t>
            </a:r>
            <a:r>
              <a:rPr lang="ro-RO" dirty="0" err="1"/>
              <a:t>AtomicBoolean</a:t>
            </a:r>
            <a:r>
              <a:rPr lang="ro-RO" dirty="0"/>
              <a:t>) în loc de sincronizare manuală atunci când este cazul. Aceste clase sunt optimizate pentru concurență și reduc codul de sincronizare standard.</a:t>
            </a:r>
          </a:p>
          <a:p>
            <a:pPr marL="457200" indent="-457200">
              <a:buAutoNum type="arabicPeriod" startAt="4"/>
            </a:pPr>
            <a:r>
              <a:rPr lang="ro-RO" b="1" dirty="0"/>
              <a:t>Evitați blocajele prin ordonarea blocărilor sau prin </a:t>
            </a:r>
            <a:r>
              <a:rPr lang="ro-RO" b="1" dirty="0" err="1"/>
              <a:t>timeout</a:t>
            </a:r>
            <a:r>
              <a:rPr lang="ro-RO" b="1" dirty="0"/>
              <a:t>-uri </a:t>
            </a:r>
            <a:r>
              <a:rPr lang="ro-RO" dirty="0"/>
              <a:t>: Obțineți întotdeauna mai multe blocări într-o ordine globală consistentă sau utilizați mecanisme de blocare temporizate, cum ar fi </a:t>
            </a:r>
            <a:r>
              <a:rPr lang="ro-RO" dirty="0" err="1"/>
              <a:t>tryLock</a:t>
            </a:r>
            <a:r>
              <a:rPr lang="ro-RO" dirty="0"/>
              <a:t>()</a:t>
            </a:r>
            <a:r>
              <a:rPr lang="ro-RO" dirty="0" err="1"/>
              <a:t>from</a:t>
            </a:r>
            <a:r>
              <a:rPr lang="ro-RO" dirty="0"/>
              <a:t> </a:t>
            </a:r>
            <a:r>
              <a:rPr lang="ro-RO" dirty="0" err="1"/>
              <a:t>ReentrantLock</a:t>
            </a:r>
            <a:r>
              <a:rPr lang="ro-RO" dirty="0"/>
              <a:t>. Blocajele pot cauza blocarea pe termen nelimitat a firelor de execuție și sunt notoriu dificil de depanat.</a:t>
            </a:r>
          </a:p>
          <a:p>
            <a:pPr marL="457200" indent="-457200">
              <a:buAutoNum type="arabicPeriod" startAt="4"/>
            </a:pPr>
            <a:r>
              <a:rPr lang="ro-RO" b="1" dirty="0"/>
              <a:t>Gestionare </a:t>
            </a:r>
            <a:r>
              <a:rPr lang="ro-RO" b="1" dirty="0" err="1"/>
              <a:t>corectăInterruptedException</a:t>
            </a:r>
            <a:r>
              <a:rPr lang="ro-RO" b="1" dirty="0"/>
              <a:t> </a:t>
            </a:r>
            <a:r>
              <a:rPr lang="ro-RO" dirty="0"/>
              <a:t>: Gestionați întotdeauna întreruperile din codul firului de execuție și propagați starea întreruperii folosind </a:t>
            </a:r>
            <a:r>
              <a:rPr lang="ro-RO" dirty="0" err="1"/>
              <a:t>Thread.currentThread</a:t>
            </a:r>
            <a:r>
              <a:rPr lang="ro-RO" dirty="0"/>
              <a:t>().</a:t>
            </a:r>
            <a:r>
              <a:rPr lang="ro-RO" dirty="0" err="1"/>
              <a:t>interrupt</a:t>
            </a:r>
            <a:r>
              <a:rPr lang="ro-RO" dirty="0"/>
              <a:t>(). Ignorarea întreruperilor poate împiedica închiderea corectă a firelor de execuție și poate face ca aplicația să nu răspundă.</a:t>
            </a:r>
          </a:p>
          <a:p>
            <a:pPr marL="457200" indent="-457200">
              <a:buAutoNum type="arabicPeriod" startAt="4"/>
            </a:pPr>
            <a:r>
              <a:rPr lang="ro-RO" b="1" dirty="0"/>
              <a:t>Opriți executorii în mod corespunzător </a:t>
            </a:r>
            <a:r>
              <a:rPr lang="ro-RO" dirty="0"/>
              <a:t>: Opriți întotdeauna pool-urile de </a:t>
            </a:r>
            <a:r>
              <a:rPr lang="ro-RO" dirty="0" err="1"/>
              <a:t>thread</a:t>
            </a:r>
            <a:r>
              <a:rPr lang="ro-RO" dirty="0"/>
              <a:t>-uri folosind </a:t>
            </a:r>
            <a:r>
              <a:rPr lang="ro-RO" dirty="0" err="1"/>
              <a:t>shutdown</a:t>
            </a:r>
            <a:r>
              <a:rPr lang="ro-RO" dirty="0"/>
              <a:t>()sau </a:t>
            </a:r>
            <a:r>
              <a:rPr lang="ro-RO" dirty="0" err="1"/>
              <a:t>shutdownNow</a:t>
            </a:r>
            <a:r>
              <a:rPr lang="ro-RO" dirty="0"/>
              <a:t>()urmat de </a:t>
            </a:r>
            <a:r>
              <a:rPr lang="ro-RO" dirty="0" err="1"/>
              <a:t>awaitTermination</a:t>
            </a:r>
            <a:r>
              <a:rPr lang="ro-RO" dirty="0"/>
              <a:t>()pentru a permite finalizarea sarcinilor în curs.</a:t>
            </a:r>
          </a:p>
          <a:p>
            <a:r>
              <a:rPr lang="ro-RO" b="1" dirty="0" err="1">
                <a:solidFill>
                  <a:schemeClr val="tx1"/>
                </a:solidFill>
              </a:rPr>
              <a:t>executor.shutdown</a:t>
            </a:r>
            <a:r>
              <a:rPr lang="ro-RO" b="1" dirty="0">
                <a:solidFill>
                  <a:schemeClr val="tx1"/>
                </a:solidFill>
              </a:rPr>
              <a:t>();</a:t>
            </a:r>
          </a:p>
          <a:p>
            <a:r>
              <a:rPr lang="ro-RO" b="1" dirty="0" err="1">
                <a:solidFill>
                  <a:schemeClr val="tx1"/>
                </a:solidFill>
              </a:rPr>
              <a:t>executor.awaitTermination</a:t>
            </a:r>
            <a:r>
              <a:rPr lang="ro-RO" b="1" dirty="0">
                <a:solidFill>
                  <a:schemeClr val="tx1"/>
                </a:solidFill>
              </a:rPr>
              <a:t>(30, </a:t>
            </a:r>
            <a:r>
              <a:rPr lang="ro-RO" b="1" dirty="0" err="1">
                <a:solidFill>
                  <a:schemeClr val="tx1"/>
                </a:solidFill>
              </a:rPr>
              <a:t>TimeUnit.SECONDS</a:t>
            </a:r>
            <a:r>
              <a:rPr lang="ro-RO" b="1" dirty="0">
                <a:solidFill>
                  <a:schemeClr val="tx1"/>
                </a:solidFill>
              </a:rPr>
              <a:t>);</a:t>
            </a:r>
          </a:p>
          <a:p>
            <a:endParaRPr lang="ro-RO" b="1" dirty="0">
              <a:solidFill>
                <a:schemeClr val="tx1"/>
              </a:solidFill>
            </a:endParaRPr>
          </a:p>
          <a:p>
            <a:r>
              <a:rPr lang="ro-RO" b="0" i="0" dirty="0">
                <a:solidFill>
                  <a:srgbClr val="4D5B7C"/>
                </a:solidFill>
                <a:effectLst/>
                <a:latin typeface="Inter"/>
              </a:rPr>
              <a:t>Firele de execuție neterminate sau orfane pot împiedica închiderea JVM-ului și pot duce la pierderi de memorie.</a:t>
            </a:r>
            <a:endParaRPr lang="ru-RU" b="1" dirty="0">
              <a:solidFill>
                <a:schemeClr val="tx1"/>
              </a:solidFill>
            </a:endParaRPr>
          </a:p>
        </p:txBody>
      </p:sp>
    </p:spTree>
    <p:extLst>
      <p:ext uri="{BB962C8B-B14F-4D97-AF65-F5344CB8AC3E}">
        <p14:creationId xmlns:p14="http://schemas.microsoft.com/office/powerpoint/2010/main" val="21871933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CD64A9-CC5D-48EA-86BA-7143AC6C235D}"/>
              </a:ext>
            </a:extLst>
          </p:cNvPr>
          <p:cNvSpPr>
            <a:spLocks noGrp="1"/>
          </p:cNvSpPr>
          <p:nvPr>
            <p:ph type="title"/>
          </p:nvPr>
        </p:nvSpPr>
        <p:spPr>
          <a:xfrm>
            <a:off x="1251678" y="95535"/>
            <a:ext cx="10178322" cy="486770"/>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FDD871CD-9DEA-4279-8FB1-820683835F18}"/>
              </a:ext>
            </a:extLst>
          </p:cNvPr>
          <p:cNvSpPr>
            <a:spLocks noGrp="1"/>
          </p:cNvSpPr>
          <p:nvPr>
            <p:ph idx="1"/>
          </p:nvPr>
        </p:nvSpPr>
        <p:spPr>
          <a:xfrm>
            <a:off x="1251678" y="855261"/>
            <a:ext cx="10178322" cy="5968620"/>
          </a:xfrm>
        </p:spPr>
        <p:txBody>
          <a:bodyPr>
            <a:normAutofit fontScale="85000" lnSpcReduction="20000"/>
          </a:bodyPr>
          <a:lstStyle/>
          <a:p>
            <a:pPr marL="457200" indent="-457200">
              <a:buAutoNum type="arabicPeriod" startAt="8"/>
            </a:pPr>
            <a:r>
              <a:rPr lang="ro-RO" b="1" dirty="0"/>
              <a:t>Denumiți firele de execuție pentru o depanare mai ușoară </a:t>
            </a:r>
            <a:r>
              <a:rPr lang="ro-RO" dirty="0"/>
              <a:t>: Folosiți fabrici de fire de execuți personalizate sau </a:t>
            </a:r>
            <a:r>
              <a:rPr lang="ro-RO" dirty="0" err="1"/>
              <a:t>Thread.setName</a:t>
            </a:r>
            <a:r>
              <a:rPr lang="ro-RO" dirty="0"/>
              <a:t>()dați nume semnificative firelor de execuție, în special în pool-urile de fire de execuție.</a:t>
            </a:r>
          </a:p>
          <a:p>
            <a:r>
              <a:rPr lang="ro-RO" b="1" dirty="0" err="1">
                <a:solidFill>
                  <a:schemeClr val="tx1"/>
                </a:solidFill>
              </a:rPr>
              <a:t>Executors.newFixedThreadPool</a:t>
            </a:r>
            <a:r>
              <a:rPr lang="ro-RO" b="1" dirty="0">
                <a:solidFill>
                  <a:schemeClr val="tx1"/>
                </a:solidFill>
              </a:rPr>
              <a:t>(4, </a:t>
            </a:r>
            <a:r>
              <a:rPr lang="ro-RO" b="1" dirty="0" err="1">
                <a:solidFill>
                  <a:schemeClr val="tx1"/>
                </a:solidFill>
              </a:rPr>
              <a:t>runnable</a:t>
            </a:r>
            <a:r>
              <a:rPr lang="ro-RO" b="1" dirty="0">
                <a:solidFill>
                  <a:schemeClr val="tx1"/>
                </a:solidFill>
              </a:rPr>
              <a:t> -&gt; {</a:t>
            </a:r>
          </a:p>
          <a:p>
            <a:r>
              <a:rPr lang="ro-RO" b="1" dirty="0">
                <a:solidFill>
                  <a:schemeClr val="tx1"/>
                </a:solidFill>
              </a:rPr>
              <a:t>    </a:t>
            </a:r>
            <a:r>
              <a:rPr lang="ro-RO" b="1" dirty="0" err="1">
                <a:solidFill>
                  <a:schemeClr val="tx1"/>
                </a:solidFill>
              </a:rPr>
              <a:t>Thread</a:t>
            </a:r>
            <a:r>
              <a:rPr lang="ro-RO" b="1" dirty="0">
                <a:solidFill>
                  <a:schemeClr val="tx1"/>
                </a:solidFill>
              </a:rPr>
              <a:t> 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a:t>
            </a:r>
            <a:r>
              <a:rPr lang="ro-RO" b="1" dirty="0" err="1">
                <a:solidFill>
                  <a:schemeClr val="tx1"/>
                </a:solidFill>
              </a:rPr>
              <a:t>runnable</a:t>
            </a:r>
            <a:r>
              <a:rPr lang="ro-RO" b="1" dirty="0">
                <a:solidFill>
                  <a:schemeClr val="tx1"/>
                </a:solidFill>
              </a:rPr>
              <a:t>);</a:t>
            </a:r>
          </a:p>
          <a:p>
            <a:r>
              <a:rPr lang="ro-RO" b="1" dirty="0">
                <a:solidFill>
                  <a:schemeClr val="tx1"/>
                </a:solidFill>
              </a:rPr>
              <a:t>    </a:t>
            </a:r>
            <a:r>
              <a:rPr lang="ro-RO" b="1" dirty="0" err="1">
                <a:solidFill>
                  <a:schemeClr val="tx1"/>
                </a:solidFill>
              </a:rPr>
              <a:t>t.setName</a:t>
            </a:r>
            <a:r>
              <a:rPr lang="ro-RO" b="1" dirty="0">
                <a:solidFill>
                  <a:schemeClr val="tx1"/>
                </a:solidFill>
              </a:rPr>
              <a:t>("</a:t>
            </a:r>
            <a:r>
              <a:rPr lang="ro-RO" b="1" dirty="0" err="1">
                <a:solidFill>
                  <a:schemeClr val="tx1"/>
                </a:solidFill>
              </a:rPr>
              <a:t>Worker</a:t>
            </a:r>
            <a:r>
              <a:rPr lang="ro-RO" b="1" dirty="0">
                <a:solidFill>
                  <a:schemeClr val="tx1"/>
                </a:solidFill>
              </a:rPr>
              <a:t>-" + </a:t>
            </a:r>
            <a:r>
              <a:rPr lang="ro-RO" b="1" dirty="0" err="1">
                <a:solidFill>
                  <a:schemeClr val="tx1"/>
                </a:solidFill>
              </a:rPr>
              <a:t>t.getId</a:t>
            </a:r>
            <a:r>
              <a:rPr lang="ro-RO" b="1" dirty="0">
                <a:solidFill>
                  <a:schemeClr val="tx1"/>
                </a:solidFill>
              </a:rPr>
              <a:t>());</a:t>
            </a:r>
          </a:p>
          <a:p>
            <a:r>
              <a:rPr lang="ro-RO" b="1" dirty="0">
                <a:solidFill>
                  <a:schemeClr val="tx1"/>
                </a:solidFill>
              </a:rPr>
              <a:t>    </a:t>
            </a:r>
            <a:r>
              <a:rPr lang="ro-RO" b="1" dirty="0" err="1">
                <a:solidFill>
                  <a:schemeClr val="tx1"/>
                </a:solidFill>
              </a:rPr>
              <a:t>return</a:t>
            </a:r>
            <a:r>
              <a:rPr lang="ro-RO" b="1" dirty="0">
                <a:solidFill>
                  <a:schemeClr val="tx1"/>
                </a:solidFill>
              </a:rPr>
              <a:t> t;</a:t>
            </a:r>
          </a:p>
          <a:p>
            <a:r>
              <a:rPr lang="ro-RO" b="1" dirty="0">
                <a:solidFill>
                  <a:schemeClr val="tx1"/>
                </a:solidFill>
              </a:rPr>
              <a:t>});</a:t>
            </a:r>
          </a:p>
          <a:p>
            <a:r>
              <a:rPr lang="ro-RO" dirty="0"/>
              <a:t>Firele de execuție denumite sunt utile la analizarea jurnalelor, a urmelor stivei sau a </a:t>
            </a:r>
            <a:r>
              <a:rPr lang="ro-RO" dirty="0" err="1"/>
              <a:t>dump</a:t>
            </a:r>
            <a:r>
              <a:rPr lang="ro-RO" dirty="0"/>
              <a:t>-urilor de execuție în instrumente de depanare precum </a:t>
            </a:r>
            <a:r>
              <a:rPr lang="ro-RO" dirty="0" err="1"/>
              <a:t>JVisualVM</a:t>
            </a:r>
            <a:r>
              <a:rPr lang="ro-RO" dirty="0"/>
              <a:t>.</a:t>
            </a:r>
          </a:p>
          <a:p>
            <a:pPr marL="457200" indent="-457200">
              <a:buAutoNum type="arabicPeriod" startAt="9"/>
            </a:pPr>
            <a:r>
              <a:rPr lang="ro-RO" b="1" dirty="0"/>
              <a:t>Minimizarea stării mutabile partajate </a:t>
            </a:r>
            <a:r>
              <a:rPr lang="ro-RO" dirty="0"/>
              <a:t>: Pe cât posibil, proiectați </a:t>
            </a:r>
            <a:r>
              <a:rPr lang="ro-RO" dirty="0" err="1"/>
              <a:t>thread</a:t>
            </a:r>
            <a:r>
              <a:rPr lang="ro-RO" dirty="0"/>
              <a:t>-uri care să opereze pe date independente. Folosiți obiecte imuabile, variabile locale pentru </a:t>
            </a:r>
            <a:r>
              <a:rPr lang="ro-RO" dirty="0" err="1"/>
              <a:t>thread</a:t>
            </a:r>
            <a:r>
              <a:rPr lang="ro-RO" dirty="0"/>
              <a:t>-uri sau strategii de partiționare a datelor pentru a reduce starea partajată. O stare partajată mai mică înseamnă mai puține cerințe de sincronizare și mai puține șanse de condiții de concurență. </a:t>
            </a:r>
          </a:p>
          <a:p>
            <a:pPr marL="457200" indent="-457200">
              <a:buAutoNum type="arabicPeriod" startAt="9"/>
            </a:pPr>
            <a:r>
              <a:rPr lang="ro-RO" b="1" dirty="0"/>
              <a:t>Utilizați utilitarele moderne de concurență </a:t>
            </a:r>
            <a:r>
              <a:rPr lang="ro-RO" dirty="0"/>
              <a:t>: Valorificați utilitarele bogate din </a:t>
            </a:r>
            <a:r>
              <a:rPr lang="ro-RO" dirty="0" err="1"/>
              <a:t>java.util.concurrent</a:t>
            </a:r>
            <a:r>
              <a:rPr lang="ro-RO" dirty="0"/>
              <a:t>, cum ar fi:</a:t>
            </a:r>
          </a:p>
          <a:p>
            <a:r>
              <a:rPr lang="ro-RO" dirty="0" err="1"/>
              <a:t>CountDownLatch</a:t>
            </a:r>
            <a:r>
              <a:rPr lang="ro-RO" dirty="0"/>
              <a:t>, </a:t>
            </a:r>
            <a:r>
              <a:rPr lang="ro-RO" dirty="0" err="1"/>
              <a:t>CyclicBarrier</a:t>
            </a:r>
            <a:r>
              <a:rPr lang="ro-RO" dirty="0"/>
              <a:t>, și </a:t>
            </a:r>
            <a:r>
              <a:rPr lang="ro-RO" dirty="0" err="1"/>
              <a:t>Semaphorepentru</a:t>
            </a:r>
            <a:r>
              <a:rPr lang="ro-RO" dirty="0"/>
              <a:t> coordonarea firelor de execuție</a:t>
            </a:r>
          </a:p>
          <a:p>
            <a:r>
              <a:rPr lang="ro-RO" dirty="0" err="1"/>
              <a:t>BlockingQueuepentru</a:t>
            </a:r>
            <a:r>
              <a:rPr lang="ro-RO" dirty="0"/>
              <a:t> modelele producător-consumator</a:t>
            </a:r>
          </a:p>
          <a:p>
            <a:r>
              <a:rPr lang="ro-RO" dirty="0" err="1"/>
              <a:t>CompletableFuturepentru</a:t>
            </a:r>
            <a:r>
              <a:rPr lang="ro-RO" dirty="0"/>
              <a:t> conducte asincrone</a:t>
            </a:r>
          </a:p>
          <a:p>
            <a:pPr marL="0" indent="0">
              <a:buNone/>
            </a:pPr>
            <a:r>
              <a:rPr lang="ro-RO" dirty="0"/>
              <a:t>Aceste abstracțiuni reduc </a:t>
            </a:r>
            <a:r>
              <a:rPr lang="ro-RO" dirty="0" err="1"/>
              <a:t>boilerplate-ul</a:t>
            </a:r>
            <a:r>
              <a:rPr lang="ro-RO" dirty="0"/>
              <a:t> și previn multe erori comune de concurență.</a:t>
            </a:r>
            <a:endParaRPr lang="ru-RU" dirty="0"/>
          </a:p>
        </p:txBody>
      </p:sp>
    </p:spTree>
    <p:extLst>
      <p:ext uri="{BB962C8B-B14F-4D97-AF65-F5344CB8AC3E}">
        <p14:creationId xmlns:p14="http://schemas.microsoft.com/office/powerpoint/2010/main" val="1110162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D6D4D-F21D-41C2-93FB-70071DD071D6}"/>
              </a:ext>
            </a:extLst>
          </p:cNvPr>
          <p:cNvSpPr>
            <a:spLocks noGrp="1"/>
          </p:cNvSpPr>
          <p:nvPr>
            <p:ph type="title"/>
          </p:nvPr>
        </p:nvSpPr>
        <p:spPr>
          <a:xfrm>
            <a:off x="1251678" y="382385"/>
            <a:ext cx="10178322" cy="1077925"/>
          </a:xfrm>
        </p:spPr>
        <p:txBody>
          <a:bodyPr>
            <a:normAutofit fontScale="90000"/>
          </a:bodyPr>
          <a:lstStyle/>
          <a:p>
            <a:r>
              <a:rPr lang="ro-RO" sz="4000" b="1" i="0" dirty="0" err="1">
                <a:solidFill>
                  <a:schemeClr val="tx1"/>
                </a:solidFill>
                <a:effectLst/>
                <a:latin typeface="Inter"/>
              </a:rPr>
              <a:t>Multithreading-ul</a:t>
            </a:r>
            <a:r>
              <a:rPr lang="ro-RO" sz="4000" b="1" i="0" dirty="0">
                <a:solidFill>
                  <a:schemeClr val="tx1"/>
                </a:solidFill>
                <a:effectLst/>
                <a:latin typeface="Inter"/>
              </a:rPr>
              <a:t> oferă mai multe avantaje cheie:</a:t>
            </a:r>
            <a:endParaRPr lang="ru-RU" sz="4000" b="1" dirty="0">
              <a:solidFill>
                <a:schemeClr val="tx1"/>
              </a:solidFill>
            </a:endParaRPr>
          </a:p>
        </p:txBody>
      </p:sp>
      <p:sp>
        <p:nvSpPr>
          <p:cNvPr id="3" name="Объект 2">
            <a:extLst>
              <a:ext uri="{FF2B5EF4-FFF2-40B4-BE49-F238E27FC236}">
                <a16:creationId xmlns:a16="http://schemas.microsoft.com/office/drawing/2014/main" id="{0A54A21B-6BA8-4213-ABD1-11F2D27902D4}"/>
              </a:ext>
            </a:extLst>
          </p:cNvPr>
          <p:cNvSpPr>
            <a:spLocks noGrp="1"/>
          </p:cNvSpPr>
          <p:nvPr>
            <p:ph idx="1"/>
          </p:nvPr>
        </p:nvSpPr>
        <p:spPr>
          <a:xfrm>
            <a:off x="1251678" y="1983475"/>
            <a:ext cx="10178322" cy="3896117"/>
          </a:xfrm>
        </p:spPr>
        <p:txBody>
          <a:bodyPr/>
          <a:lstStyle/>
          <a:p>
            <a:pPr algn="l">
              <a:buFont typeface="Arial" panose="020B0604020202020204" pitchFamily="34" charset="0"/>
              <a:buChar char="•"/>
            </a:pPr>
            <a:r>
              <a:rPr lang="ro-RO" b="1" i="0" dirty="0">
                <a:solidFill>
                  <a:schemeClr val="tx1"/>
                </a:solidFill>
                <a:effectLst/>
                <a:latin typeface="Inter"/>
              </a:rPr>
              <a:t>Performanță îmbunătățită:</a:t>
            </a:r>
            <a:r>
              <a:rPr lang="ro-RO" b="0" i="0" dirty="0">
                <a:solidFill>
                  <a:schemeClr val="tx1"/>
                </a:solidFill>
                <a:effectLst/>
                <a:latin typeface="Inter"/>
              </a:rPr>
              <a:t> </a:t>
            </a:r>
            <a:r>
              <a:rPr lang="ro-RO" b="0" i="0" dirty="0">
                <a:solidFill>
                  <a:srgbClr val="4D5B7C"/>
                </a:solidFill>
                <a:effectLst/>
                <a:latin typeface="Inter"/>
              </a:rPr>
              <a:t>Firele de execuție pot rula în paralel pe procesoare </a:t>
            </a:r>
            <a:r>
              <a:rPr lang="ro-RO" b="0" i="0" dirty="0" err="1">
                <a:solidFill>
                  <a:srgbClr val="4D5B7C"/>
                </a:solidFill>
                <a:effectLst/>
                <a:latin typeface="Inter"/>
              </a:rPr>
              <a:t>multi-core</a:t>
            </a:r>
            <a:r>
              <a:rPr lang="ro-RO" b="0" i="0" dirty="0">
                <a:solidFill>
                  <a:srgbClr val="4D5B7C"/>
                </a:solidFill>
                <a:effectLst/>
                <a:latin typeface="Inter"/>
              </a:rPr>
              <a:t>, utilizând eficient resursele sistemului.</a:t>
            </a:r>
          </a:p>
          <a:p>
            <a:pPr algn="l">
              <a:buFont typeface="Arial" panose="020B0604020202020204" pitchFamily="34" charset="0"/>
              <a:buChar char="•"/>
            </a:pPr>
            <a:r>
              <a:rPr lang="ro-RO" b="1" i="0" dirty="0">
                <a:solidFill>
                  <a:schemeClr val="tx1"/>
                </a:solidFill>
                <a:effectLst/>
                <a:latin typeface="Inter"/>
              </a:rPr>
              <a:t>Aplicații </a:t>
            </a:r>
            <a:r>
              <a:rPr lang="ro-RO" b="1" i="0" dirty="0">
                <a:solidFill>
                  <a:schemeClr val="tx1"/>
                </a:solidFill>
                <a:effectLst/>
                <a:latin typeface="Roboto" panose="02000000000000000000" pitchFamily="2" charset="0"/>
              </a:rPr>
              <a:t>receptive </a:t>
            </a:r>
            <a:r>
              <a:rPr lang="ro-RO" b="1" i="0" dirty="0">
                <a:solidFill>
                  <a:schemeClr val="tx1"/>
                </a:solidFill>
                <a:effectLst/>
                <a:latin typeface="Inter"/>
              </a:rPr>
              <a:t>:</a:t>
            </a:r>
            <a:r>
              <a:rPr lang="ro-RO" b="0" i="0" dirty="0">
                <a:solidFill>
                  <a:schemeClr val="tx1"/>
                </a:solidFill>
                <a:effectLst/>
                <a:latin typeface="Inter"/>
              </a:rPr>
              <a:t> </a:t>
            </a:r>
            <a:r>
              <a:rPr lang="ro-RO" b="0" i="0" dirty="0" err="1">
                <a:solidFill>
                  <a:srgbClr val="4D5B7C"/>
                </a:solidFill>
                <a:effectLst/>
                <a:latin typeface="Inter"/>
              </a:rPr>
              <a:t>Multithreading-ul</a:t>
            </a:r>
            <a:r>
              <a:rPr lang="ro-RO" b="0" i="0" dirty="0">
                <a:solidFill>
                  <a:srgbClr val="4D5B7C"/>
                </a:solidFill>
                <a:effectLst/>
                <a:latin typeface="Inter"/>
              </a:rPr>
              <a:t> ajută la menținerea receptivă a interfețelor utilizator prin descărcarea sarcinilor care rulează îndelungat către </a:t>
            </a:r>
            <a:r>
              <a:rPr lang="ro-RO" b="0" i="0" dirty="0" err="1">
                <a:solidFill>
                  <a:srgbClr val="4D5B7C"/>
                </a:solidFill>
                <a:effectLst/>
                <a:latin typeface="Inter"/>
              </a:rPr>
              <a:t>thread</a:t>
            </a:r>
            <a:r>
              <a:rPr lang="ro-RO" b="0" i="0" dirty="0">
                <a:solidFill>
                  <a:srgbClr val="4D5B7C"/>
                </a:solidFill>
                <a:effectLst/>
                <a:latin typeface="Inter"/>
              </a:rPr>
              <a:t>-uri în fundal.</a:t>
            </a:r>
          </a:p>
          <a:p>
            <a:pPr algn="l">
              <a:buFont typeface="Arial" panose="020B0604020202020204" pitchFamily="34" charset="0"/>
              <a:buChar char="•"/>
            </a:pPr>
            <a:r>
              <a:rPr lang="ro-RO" b="1" i="0" dirty="0">
                <a:solidFill>
                  <a:schemeClr val="tx1"/>
                </a:solidFill>
                <a:effectLst/>
                <a:latin typeface="Inter"/>
              </a:rPr>
              <a:t>Partajarea resurselor:</a:t>
            </a:r>
            <a:r>
              <a:rPr lang="ro-RO" b="0" i="0" dirty="0">
                <a:solidFill>
                  <a:schemeClr val="tx1"/>
                </a:solidFill>
                <a:effectLst/>
                <a:latin typeface="Inter"/>
              </a:rPr>
              <a:t> </a:t>
            </a:r>
            <a:r>
              <a:rPr lang="ro-RO" b="0" i="0" dirty="0">
                <a:solidFill>
                  <a:srgbClr val="4D5B7C"/>
                </a:solidFill>
                <a:effectLst/>
                <a:latin typeface="Inter"/>
              </a:rPr>
              <a:t>Firele de execuție partajează memorie și resurse, permițând o schimbare mai rapidă a contextului și o comunicare între fire de execuție.</a:t>
            </a:r>
          </a:p>
          <a:p>
            <a:pPr algn="l">
              <a:buFont typeface="Arial" panose="020B0604020202020204" pitchFamily="34" charset="0"/>
              <a:buChar char="•"/>
            </a:pPr>
            <a:r>
              <a:rPr lang="ro-RO" b="1" i="0" dirty="0">
                <a:solidFill>
                  <a:schemeClr val="tx1"/>
                </a:solidFill>
                <a:effectLst/>
                <a:latin typeface="Inter"/>
              </a:rPr>
              <a:t>Procesare asincronă:</a:t>
            </a:r>
            <a:r>
              <a:rPr lang="ro-RO" b="0" i="0" dirty="0">
                <a:solidFill>
                  <a:schemeClr val="tx1"/>
                </a:solidFill>
                <a:effectLst/>
                <a:latin typeface="Inter"/>
              </a:rPr>
              <a:t> </a:t>
            </a:r>
            <a:r>
              <a:rPr lang="ro-RO" b="0" i="0" dirty="0">
                <a:solidFill>
                  <a:srgbClr val="4D5B7C"/>
                </a:solidFill>
                <a:effectLst/>
                <a:latin typeface="Inter"/>
              </a:rPr>
              <a:t>Sarcini precum I/O fișiere, solicitări de rețea sau operațiuni de bază de date pot rula independent de fluxul principal al aplicației.</a:t>
            </a:r>
          </a:p>
          <a:p>
            <a:endParaRPr lang="ru-RU" dirty="0"/>
          </a:p>
        </p:txBody>
      </p:sp>
    </p:spTree>
    <p:extLst>
      <p:ext uri="{BB962C8B-B14F-4D97-AF65-F5344CB8AC3E}">
        <p14:creationId xmlns:p14="http://schemas.microsoft.com/office/powerpoint/2010/main" val="5715562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C9808F-D2B7-40F6-B910-B3487821F04D}"/>
              </a:ext>
            </a:extLst>
          </p:cNvPr>
          <p:cNvSpPr>
            <a:spLocks noGrp="1"/>
          </p:cNvSpPr>
          <p:nvPr>
            <p:ph type="title"/>
          </p:nvPr>
        </p:nvSpPr>
        <p:spPr>
          <a:xfrm>
            <a:off x="923499" y="382385"/>
            <a:ext cx="10863617" cy="596023"/>
          </a:xfrm>
        </p:spPr>
        <p:txBody>
          <a:bodyPr>
            <a:normAutofit fontScale="90000"/>
          </a:bodyPr>
          <a:lstStyle/>
          <a:p>
            <a:pPr algn="ctr"/>
            <a:r>
              <a:rPr lang="ro-RO" sz="4000" dirty="0">
                <a:solidFill>
                  <a:schemeClr val="tx1"/>
                </a:solidFill>
              </a:rPr>
              <a:t>Greșeli frecvente în </a:t>
            </a:r>
            <a:r>
              <a:rPr lang="ro-RO" sz="4000" dirty="0" err="1">
                <a:solidFill>
                  <a:schemeClr val="tx1"/>
                </a:solidFill>
              </a:rPr>
              <a:t>multithreading-ul</a:t>
            </a:r>
            <a:r>
              <a:rPr lang="ro-RO" sz="4000" dirty="0">
                <a:solidFill>
                  <a:schemeClr val="tx1"/>
                </a:solidFill>
              </a:rPr>
              <a:t> Java</a:t>
            </a:r>
            <a:endParaRPr lang="ru-RU" sz="4000" dirty="0">
              <a:solidFill>
                <a:schemeClr val="tx1"/>
              </a:solidFill>
            </a:endParaRPr>
          </a:p>
        </p:txBody>
      </p:sp>
      <p:sp>
        <p:nvSpPr>
          <p:cNvPr id="3" name="Объект 2">
            <a:extLst>
              <a:ext uri="{FF2B5EF4-FFF2-40B4-BE49-F238E27FC236}">
                <a16:creationId xmlns:a16="http://schemas.microsoft.com/office/drawing/2014/main" id="{679B5F70-3089-4847-9960-ECED73CF26FC}"/>
              </a:ext>
            </a:extLst>
          </p:cNvPr>
          <p:cNvSpPr>
            <a:spLocks noGrp="1"/>
          </p:cNvSpPr>
          <p:nvPr>
            <p:ph idx="1"/>
          </p:nvPr>
        </p:nvSpPr>
        <p:spPr>
          <a:xfrm>
            <a:off x="1251678" y="1096370"/>
            <a:ext cx="10178322" cy="5500047"/>
          </a:xfrm>
        </p:spPr>
        <p:txBody>
          <a:bodyPr/>
          <a:lstStyle/>
          <a:p>
            <a:r>
              <a:rPr lang="ro-RO" dirty="0"/>
              <a:t>În ciuda API-ului de concurență bogat din Java, programarea </a:t>
            </a:r>
            <a:r>
              <a:rPr lang="ro-RO" dirty="0" err="1"/>
              <a:t>multithread</a:t>
            </a:r>
            <a:r>
              <a:rPr lang="ro-RO" dirty="0"/>
              <a:t> rămâne complexă și chiar și erori mici pot duce la probleme grave, cum ar fi condiții de concurență, blocaje, pierderi de memorie sau comportament imprevizibil. Mai jos sunt câteva dintre cele mai frecvente greșeli pe care le fac dezvoltatorii atunci când lucrează cu </a:t>
            </a:r>
            <a:r>
              <a:rPr lang="ro-RO" dirty="0" err="1"/>
              <a:t>thread</a:t>
            </a:r>
            <a:r>
              <a:rPr lang="ro-RO" dirty="0"/>
              <a:t>-uri în Java, împreună cu sfaturi despre cum să le evitați.</a:t>
            </a:r>
          </a:p>
          <a:p>
            <a:endParaRPr lang="ro-RO" dirty="0"/>
          </a:p>
          <a:p>
            <a:pPr marL="0" indent="0">
              <a:buNone/>
            </a:pPr>
            <a:r>
              <a:rPr lang="ro-RO" b="1" dirty="0">
                <a:solidFill>
                  <a:schemeClr val="tx1"/>
                </a:solidFill>
              </a:rPr>
              <a:t>1.   Apelând </a:t>
            </a:r>
            <a:r>
              <a:rPr lang="ro-RO" b="1" dirty="0" err="1">
                <a:solidFill>
                  <a:schemeClr val="tx1"/>
                </a:solidFill>
              </a:rPr>
              <a:t>run</a:t>
            </a:r>
            <a:r>
              <a:rPr lang="ro-RO" b="1" dirty="0">
                <a:solidFill>
                  <a:schemeClr val="tx1"/>
                </a:solidFill>
              </a:rPr>
              <a:t>()în loc de start()</a:t>
            </a:r>
          </a:p>
          <a:p>
            <a:r>
              <a:rPr lang="ro-RO" dirty="0"/>
              <a:t>O greșeală frecventă a începătorilor este apelarea .</a:t>
            </a:r>
            <a:r>
              <a:rPr lang="ro-RO" dirty="0" err="1"/>
              <a:t>run</a:t>
            </a:r>
            <a:r>
              <a:rPr lang="ro-RO" dirty="0"/>
              <a:t>()directă a unei instanțe de </a:t>
            </a:r>
            <a:r>
              <a:rPr lang="ro-RO" dirty="0" err="1"/>
              <a:t>thread</a:t>
            </a:r>
            <a:r>
              <a:rPr lang="ro-RO" dirty="0"/>
              <a:t>, care execută sarcina în </a:t>
            </a:r>
            <a:r>
              <a:rPr lang="ro-RO" dirty="0" err="1"/>
              <a:t>thread-ul</a:t>
            </a:r>
            <a:r>
              <a:rPr lang="ro-RO" dirty="0"/>
              <a:t> curent în loc să pornească unul nou .</a:t>
            </a:r>
          </a:p>
          <a:p>
            <a:endParaRPr lang="ro-RO" dirty="0"/>
          </a:p>
          <a:p>
            <a:r>
              <a:rPr lang="ro-RO" b="1" dirty="0" err="1">
                <a:solidFill>
                  <a:schemeClr val="tx1"/>
                </a:solidFill>
              </a:rPr>
              <a:t>Thread</a:t>
            </a:r>
            <a:r>
              <a:rPr lang="ro-RO" b="1" dirty="0">
                <a:solidFill>
                  <a:schemeClr val="tx1"/>
                </a:solidFill>
              </a:rPr>
              <a:t> 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 -&gt; </a:t>
            </a:r>
            <a:r>
              <a:rPr lang="ro-RO" b="1" dirty="0" err="1">
                <a:solidFill>
                  <a:schemeClr val="tx1"/>
                </a:solidFill>
              </a:rPr>
              <a:t>doWork</a:t>
            </a:r>
            <a:r>
              <a:rPr lang="ro-RO" b="1" dirty="0">
                <a:solidFill>
                  <a:schemeClr val="tx1"/>
                </a:solidFill>
              </a:rPr>
              <a:t>());</a:t>
            </a:r>
          </a:p>
          <a:p>
            <a:r>
              <a:rPr lang="ro-RO" b="1" dirty="0" err="1">
                <a:solidFill>
                  <a:schemeClr val="tx1"/>
                </a:solidFill>
              </a:rPr>
              <a:t>t.run</a:t>
            </a:r>
            <a:r>
              <a:rPr lang="ro-RO" b="1" dirty="0">
                <a:solidFill>
                  <a:schemeClr val="tx1"/>
                </a:solidFill>
              </a:rPr>
              <a:t>(); // </a:t>
            </a:r>
            <a:r>
              <a:rPr lang="ro-RO" b="1" dirty="0" err="1">
                <a:solidFill>
                  <a:schemeClr val="tx1"/>
                </a:solidFill>
              </a:rPr>
              <a:t>runs</a:t>
            </a:r>
            <a:r>
              <a:rPr lang="ro-RO" b="1" dirty="0">
                <a:solidFill>
                  <a:schemeClr val="tx1"/>
                </a:solidFill>
              </a:rPr>
              <a:t> on </a:t>
            </a:r>
            <a:r>
              <a:rPr lang="ro-RO" b="1" dirty="0" err="1">
                <a:solidFill>
                  <a:schemeClr val="tx1"/>
                </a:solidFill>
              </a:rPr>
              <a:t>the</a:t>
            </a:r>
            <a:r>
              <a:rPr lang="ro-RO" b="1" dirty="0">
                <a:solidFill>
                  <a:schemeClr val="tx1"/>
                </a:solidFill>
              </a:rPr>
              <a:t> </a:t>
            </a:r>
            <a:r>
              <a:rPr lang="ro-RO" b="1" dirty="0" err="1">
                <a:solidFill>
                  <a:schemeClr val="tx1"/>
                </a:solidFill>
              </a:rPr>
              <a:t>main</a:t>
            </a:r>
            <a:r>
              <a:rPr lang="ro-RO" b="1" dirty="0">
                <a:solidFill>
                  <a:schemeClr val="tx1"/>
                </a:solidFill>
              </a:rPr>
              <a:t> </a:t>
            </a:r>
            <a:r>
              <a:rPr lang="ro-RO" b="1" dirty="0" err="1">
                <a:solidFill>
                  <a:schemeClr val="tx1"/>
                </a:solidFill>
              </a:rPr>
              <a:t>thread</a:t>
            </a:r>
            <a:endParaRPr lang="ro-RO" b="1" dirty="0">
              <a:solidFill>
                <a:schemeClr val="tx1"/>
              </a:solidFill>
            </a:endParaRPr>
          </a:p>
          <a:p>
            <a:r>
              <a:rPr lang="ro-RO" b="1" dirty="0" err="1">
                <a:solidFill>
                  <a:schemeClr val="tx1"/>
                </a:solidFill>
              </a:rPr>
              <a:t>t.start</a:t>
            </a:r>
            <a:r>
              <a:rPr lang="ro-RO" b="1" dirty="0">
                <a:solidFill>
                  <a:schemeClr val="tx1"/>
                </a:solidFill>
              </a:rPr>
              <a:t>(); // </a:t>
            </a:r>
            <a:r>
              <a:rPr lang="ro-RO" b="1" dirty="0" err="1">
                <a:solidFill>
                  <a:schemeClr val="tx1"/>
                </a:solidFill>
              </a:rPr>
              <a:t>runs</a:t>
            </a:r>
            <a:r>
              <a:rPr lang="ro-RO" b="1" dirty="0">
                <a:solidFill>
                  <a:schemeClr val="tx1"/>
                </a:solidFill>
              </a:rPr>
              <a:t> in a </a:t>
            </a:r>
            <a:r>
              <a:rPr lang="ro-RO" b="1" dirty="0" err="1">
                <a:solidFill>
                  <a:schemeClr val="tx1"/>
                </a:solidFill>
              </a:rPr>
              <a:t>new</a:t>
            </a:r>
            <a:r>
              <a:rPr lang="ro-RO" b="1" dirty="0">
                <a:solidFill>
                  <a:schemeClr val="tx1"/>
                </a:solidFill>
              </a:rPr>
              <a:t> </a:t>
            </a:r>
            <a:r>
              <a:rPr lang="ro-RO" b="1" dirty="0" err="1">
                <a:solidFill>
                  <a:schemeClr val="tx1"/>
                </a:solidFill>
              </a:rPr>
              <a:t>thread</a:t>
            </a:r>
            <a:endParaRPr lang="ru-RU" b="1" dirty="0">
              <a:solidFill>
                <a:schemeClr val="tx1"/>
              </a:solidFill>
            </a:endParaRPr>
          </a:p>
        </p:txBody>
      </p:sp>
    </p:spTree>
    <p:extLst>
      <p:ext uri="{BB962C8B-B14F-4D97-AF65-F5344CB8AC3E}">
        <p14:creationId xmlns:p14="http://schemas.microsoft.com/office/powerpoint/2010/main" val="16872586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DC18CF-B36A-4097-8A6A-2C285149E566}"/>
              </a:ext>
            </a:extLst>
          </p:cNvPr>
          <p:cNvSpPr>
            <a:spLocks noGrp="1"/>
          </p:cNvSpPr>
          <p:nvPr>
            <p:ph type="title"/>
          </p:nvPr>
        </p:nvSpPr>
        <p:spPr>
          <a:xfrm>
            <a:off x="1251678" y="136478"/>
            <a:ext cx="10178322" cy="322997"/>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EAF93485-E5AE-4F43-9014-E1EE826B3FBB}"/>
              </a:ext>
            </a:extLst>
          </p:cNvPr>
          <p:cNvSpPr>
            <a:spLocks noGrp="1"/>
          </p:cNvSpPr>
          <p:nvPr>
            <p:ph idx="1"/>
          </p:nvPr>
        </p:nvSpPr>
        <p:spPr>
          <a:xfrm>
            <a:off x="1251678" y="686937"/>
            <a:ext cx="10178322" cy="5192655"/>
          </a:xfrm>
        </p:spPr>
        <p:txBody>
          <a:bodyPr>
            <a:normAutofit fontScale="85000" lnSpcReduction="20000"/>
          </a:bodyPr>
          <a:lstStyle/>
          <a:p>
            <a:pPr marL="0" indent="0">
              <a:buNone/>
            </a:pPr>
            <a:r>
              <a:rPr lang="ro-RO" dirty="0">
                <a:solidFill>
                  <a:schemeClr val="tx1"/>
                </a:solidFill>
              </a:rPr>
              <a:t>2.  </a:t>
            </a:r>
            <a:r>
              <a:rPr lang="ro-RO" b="1" dirty="0">
                <a:solidFill>
                  <a:schemeClr val="tx1"/>
                </a:solidFill>
              </a:rPr>
              <a:t>Manipulare </a:t>
            </a:r>
            <a:r>
              <a:rPr lang="ro-RO" b="1" dirty="0" err="1">
                <a:solidFill>
                  <a:schemeClr val="tx1"/>
                </a:solidFill>
              </a:rPr>
              <a:t>InterruptedExceptionnecorespunzătoare</a:t>
            </a:r>
            <a:endParaRPr lang="ro-RO" b="1" dirty="0">
              <a:solidFill>
                <a:schemeClr val="tx1"/>
              </a:solidFill>
            </a:endParaRPr>
          </a:p>
          <a:p>
            <a:r>
              <a:rPr lang="ro-RO" dirty="0"/>
              <a:t>Firele de execuție care efectuează operații de blocare (de exemplu, </a:t>
            </a:r>
            <a:r>
              <a:rPr lang="ro-RO" dirty="0" err="1"/>
              <a:t>sleep</a:t>
            </a:r>
            <a:r>
              <a:rPr lang="ro-RO" dirty="0"/>
              <a:t>(), </a:t>
            </a:r>
            <a:r>
              <a:rPr lang="ro-RO" dirty="0" err="1"/>
              <a:t>wait</a:t>
            </a:r>
            <a:r>
              <a:rPr lang="ro-RO" dirty="0"/>
              <a:t>(), sau </a:t>
            </a:r>
            <a:r>
              <a:rPr lang="ro-RO" dirty="0" err="1"/>
              <a:t>join</a:t>
            </a:r>
            <a:r>
              <a:rPr lang="ro-RO" dirty="0"/>
              <a:t>()) pot fi întrerupte, dar mulți dezvoltatori ignoră sau înghit </a:t>
            </a:r>
            <a:r>
              <a:rPr lang="ro-RO" dirty="0" err="1"/>
              <a:t>InterruptedExceptionfără</a:t>
            </a:r>
            <a:r>
              <a:rPr lang="ro-RO" dirty="0"/>
              <a:t> a restaura starea de întrerupere a firului de execuție.</a:t>
            </a:r>
          </a:p>
          <a:p>
            <a:endParaRPr lang="ro-RO" dirty="0"/>
          </a:p>
          <a:p>
            <a:r>
              <a:rPr lang="ro-RO" dirty="0" err="1"/>
              <a:t>try</a:t>
            </a:r>
            <a:r>
              <a:rPr lang="ro-RO" dirty="0"/>
              <a:t> {</a:t>
            </a:r>
          </a:p>
          <a:p>
            <a:r>
              <a:rPr lang="ro-RO" dirty="0"/>
              <a:t>    </a:t>
            </a:r>
            <a:r>
              <a:rPr lang="ro-RO" dirty="0" err="1"/>
              <a:t>Thread.sleep</a:t>
            </a:r>
            <a:r>
              <a:rPr lang="ro-RO" dirty="0"/>
              <a:t>(1000);</a:t>
            </a:r>
          </a:p>
          <a:p>
            <a:r>
              <a:rPr lang="ro-RO" dirty="0"/>
              <a:t>} catch (</a:t>
            </a:r>
            <a:r>
              <a:rPr lang="ro-RO" dirty="0" err="1"/>
              <a:t>InterruptedException</a:t>
            </a:r>
            <a:r>
              <a:rPr lang="ro-RO" dirty="0"/>
              <a:t> e) {</a:t>
            </a:r>
          </a:p>
          <a:p>
            <a:r>
              <a:rPr lang="ro-RO" dirty="0"/>
              <a:t>    // </a:t>
            </a:r>
            <a:r>
              <a:rPr lang="ro-RO" dirty="0" err="1"/>
              <a:t>Don't</a:t>
            </a:r>
            <a:r>
              <a:rPr lang="ro-RO" dirty="0"/>
              <a:t> just ignore it</a:t>
            </a:r>
          </a:p>
          <a:p>
            <a:r>
              <a:rPr lang="ro-RO" dirty="0"/>
              <a:t>}</a:t>
            </a:r>
          </a:p>
          <a:p>
            <a:endParaRPr lang="ro-RO" dirty="0"/>
          </a:p>
          <a:p>
            <a:r>
              <a:rPr lang="ro-RO" dirty="0" err="1"/>
              <a:t>try</a:t>
            </a:r>
            <a:r>
              <a:rPr lang="ro-RO" dirty="0"/>
              <a:t> {</a:t>
            </a:r>
          </a:p>
          <a:p>
            <a:r>
              <a:rPr lang="ro-RO" dirty="0"/>
              <a:t>    </a:t>
            </a:r>
            <a:r>
              <a:rPr lang="ro-RO" dirty="0" err="1"/>
              <a:t>Thread.sleep</a:t>
            </a:r>
            <a:r>
              <a:rPr lang="ro-RO" dirty="0"/>
              <a:t>(1000);</a:t>
            </a:r>
          </a:p>
          <a:p>
            <a:r>
              <a:rPr lang="ro-RO" dirty="0"/>
              <a:t>} catch (</a:t>
            </a:r>
            <a:r>
              <a:rPr lang="ro-RO" dirty="0" err="1"/>
              <a:t>InterruptedException</a:t>
            </a:r>
            <a:r>
              <a:rPr lang="ro-RO" dirty="0"/>
              <a:t> e) {</a:t>
            </a:r>
          </a:p>
          <a:p>
            <a:r>
              <a:rPr lang="ro-RO" dirty="0"/>
              <a:t>    </a:t>
            </a:r>
            <a:r>
              <a:rPr lang="ro-RO" dirty="0" err="1"/>
              <a:t>Thread.currentThread</a:t>
            </a:r>
            <a:r>
              <a:rPr lang="ro-RO" dirty="0"/>
              <a:t>().</a:t>
            </a:r>
            <a:r>
              <a:rPr lang="ro-RO" dirty="0" err="1"/>
              <a:t>interrupt</a:t>
            </a:r>
            <a:r>
              <a:rPr lang="ro-RO" dirty="0"/>
              <a:t>(); // </a:t>
            </a:r>
            <a:r>
              <a:rPr lang="ro-RO" dirty="0" err="1"/>
              <a:t>Restore</a:t>
            </a:r>
            <a:r>
              <a:rPr lang="ro-RO" dirty="0"/>
              <a:t> </a:t>
            </a:r>
            <a:r>
              <a:rPr lang="ro-RO" dirty="0" err="1"/>
              <a:t>interrupt</a:t>
            </a:r>
            <a:r>
              <a:rPr lang="ro-RO" dirty="0"/>
              <a:t> status</a:t>
            </a:r>
          </a:p>
          <a:p>
            <a:r>
              <a:rPr lang="ro-RO" dirty="0"/>
              <a:t>}</a:t>
            </a:r>
            <a:endParaRPr lang="ru-RU" dirty="0"/>
          </a:p>
        </p:txBody>
      </p:sp>
    </p:spTree>
    <p:extLst>
      <p:ext uri="{BB962C8B-B14F-4D97-AF65-F5344CB8AC3E}">
        <p14:creationId xmlns:p14="http://schemas.microsoft.com/office/powerpoint/2010/main" val="32661881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42E50F-D9B6-4DE6-9758-A2CEAF599138}"/>
              </a:ext>
            </a:extLst>
          </p:cNvPr>
          <p:cNvSpPr>
            <a:spLocks noGrp="1"/>
          </p:cNvSpPr>
          <p:nvPr>
            <p:ph type="title"/>
          </p:nvPr>
        </p:nvSpPr>
        <p:spPr>
          <a:xfrm>
            <a:off x="1251678" y="86437"/>
            <a:ext cx="10178322" cy="436728"/>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02A3F582-917B-46A0-B299-551F210E1B80}"/>
              </a:ext>
            </a:extLst>
          </p:cNvPr>
          <p:cNvSpPr>
            <a:spLocks noGrp="1"/>
          </p:cNvSpPr>
          <p:nvPr>
            <p:ph idx="1"/>
          </p:nvPr>
        </p:nvSpPr>
        <p:spPr>
          <a:xfrm>
            <a:off x="1251678" y="686937"/>
            <a:ext cx="10178322" cy="5909481"/>
          </a:xfrm>
        </p:spPr>
        <p:txBody>
          <a:bodyPr>
            <a:normAutofit lnSpcReduction="10000"/>
          </a:bodyPr>
          <a:lstStyle/>
          <a:p>
            <a:pPr marL="0" indent="0">
              <a:buNone/>
            </a:pPr>
            <a:r>
              <a:rPr lang="ro-RO" b="1" dirty="0">
                <a:solidFill>
                  <a:schemeClr val="tx1"/>
                </a:solidFill>
              </a:rPr>
              <a:t>3.    Crearea a prea multor fire de execuție</a:t>
            </a:r>
          </a:p>
          <a:p>
            <a:r>
              <a:rPr lang="ro-RO" dirty="0"/>
              <a:t>Generarea unui nou fir de execuție pentru fiecare sarcină poate părea simplă, dar devine rapid </a:t>
            </a:r>
            <a:r>
              <a:rPr lang="ro-RO" dirty="0" err="1"/>
              <a:t>nesustenabilă</a:t>
            </a:r>
            <a:r>
              <a:rPr lang="ro-RO" dirty="0"/>
              <a:t> în aplicațiile din lumea reală. Acest lucru poate cauza:</a:t>
            </a:r>
          </a:p>
          <a:p>
            <a:r>
              <a:rPr lang="ro-RO" dirty="0"/>
              <a:t>Suprasarcină mare a procesorului din cauza schimbării excesive a contextului</a:t>
            </a:r>
          </a:p>
          <a:p>
            <a:r>
              <a:rPr lang="ro-RO" dirty="0"/>
              <a:t>Epuizarea memoriei ( </a:t>
            </a:r>
            <a:r>
              <a:rPr lang="ro-RO" dirty="0" err="1"/>
              <a:t>OutOfMemoryError</a:t>
            </a:r>
            <a:r>
              <a:rPr lang="ro-RO" dirty="0"/>
              <a:t>)</a:t>
            </a:r>
          </a:p>
          <a:p>
            <a:r>
              <a:rPr lang="ro-RO" dirty="0"/>
              <a:t>Instabilitatea sistemului</a:t>
            </a:r>
          </a:p>
          <a:p>
            <a:r>
              <a:rPr lang="ro-RO" dirty="0"/>
              <a:t>Se utilizează </a:t>
            </a:r>
            <a:r>
              <a:rPr lang="ro-RO" dirty="0" err="1"/>
              <a:t>ExecutorServicecu</a:t>
            </a:r>
            <a:r>
              <a:rPr lang="ro-RO" dirty="0"/>
              <a:t> un pool de </a:t>
            </a:r>
            <a:r>
              <a:rPr lang="ro-RO" dirty="0" err="1"/>
              <a:t>thread</a:t>
            </a:r>
            <a:r>
              <a:rPr lang="ro-RO" dirty="0"/>
              <a:t>-uri delimitat pentru a controla concurența.</a:t>
            </a:r>
          </a:p>
          <a:p>
            <a:endParaRPr lang="ro-RO" dirty="0"/>
          </a:p>
          <a:p>
            <a:pPr marL="0" indent="0">
              <a:buNone/>
            </a:pPr>
            <a:r>
              <a:rPr lang="ro-RO" b="1" dirty="0">
                <a:solidFill>
                  <a:schemeClr val="tx1"/>
                </a:solidFill>
              </a:rPr>
              <a:t>4.   Ignorarea sincronizării pe resursele partajate</a:t>
            </a:r>
          </a:p>
          <a:p>
            <a:r>
              <a:rPr lang="ro-RO" dirty="0"/>
              <a:t>Accesarea sau modificarea variabilelor mutabile partajate între fire de execuție fără o sincronizare adecvată duce la condiții de concurență.</a:t>
            </a:r>
          </a:p>
          <a:p>
            <a:r>
              <a:rPr lang="ro-RO" b="1" dirty="0">
                <a:solidFill>
                  <a:schemeClr val="tx1"/>
                </a:solidFill>
              </a:rPr>
              <a:t>// </a:t>
            </a:r>
            <a:r>
              <a:rPr lang="ro-RO" b="1" dirty="0" err="1">
                <a:solidFill>
                  <a:schemeClr val="tx1"/>
                </a:solidFill>
              </a:rPr>
              <a:t>Not</a:t>
            </a:r>
            <a:r>
              <a:rPr lang="ro-RO" b="1" dirty="0">
                <a:solidFill>
                  <a:schemeClr val="tx1"/>
                </a:solidFill>
              </a:rPr>
              <a:t> </a:t>
            </a:r>
            <a:r>
              <a:rPr lang="ro-RO" b="1" dirty="0" err="1">
                <a:solidFill>
                  <a:schemeClr val="tx1"/>
                </a:solidFill>
              </a:rPr>
              <a:t>thread</a:t>
            </a:r>
            <a:r>
              <a:rPr lang="ro-RO" b="1" dirty="0">
                <a:solidFill>
                  <a:schemeClr val="tx1"/>
                </a:solidFill>
              </a:rPr>
              <a:t>-safe</a:t>
            </a:r>
          </a:p>
          <a:p>
            <a:r>
              <a:rPr lang="ro-RO" b="1" dirty="0" err="1">
                <a:solidFill>
                  <a:schemeClr val="tx1"/>
                </a:solidFill>
              </a:rPr>
              <a:t>counter</a:t>
            </a:r>
            <a:r>
              <a:rPr lang="ro-RO" b="1" dirty="0">
                <a:solidFill>
                  <a:schemeClr val="tx1"/>
                </a:solidFill>
              </a:rPr>
              <a:t>++;</a:t>
            </a:r>
          </a:p>
          <a:p>
            <a:r>
              <a:rPr lang="ro-RO" dirty="0"/>
              <a:t>Folosește blocuri sincronizate, variabile atomice ( </a:t>
            </a:r>
            <a:r>
              <a:rPr lang="ro-RO" dirty="0" err="1"/>
              <a:t>AtomicInteger</a:t>
            </a:r>
            <a:r>
              <a:rPr lang="ro-RO" dirty="0"/>
              <a:t>) sau colecții </a:t>
            </a:r>
            <a:r>
              <a:rPr lang="ro-RO" dirty="0" err="1"/>
              <a:t>thread</a:t>
            </a:r>
            <a:r>
              <a:rPr lang="ro-RO" dirty="0"/>
              <a:t>-safe pentru a proteja datele partajate.</a:t>
            </a:r>
            <a:endParaRPr lang="ru-RU" dirty="0"/>
          </a:p>
        </p:txBody>
      </p:sp>
    </p:spTree>
    <p:extLst>
      <p:ext uri="{BB962C8B-B14F-4D97-AF65-F5344CB8AC3E}">
        <p14:creationId xmlns:p14="http://schemas.microsoft.com/office/powerpoint/2010/main" val="32632586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6144B-3E39-4958-B2D9-C318F34FA3F9}"/>
              </a:ext>
            </a:extLst>
          </p:cNvPr>
          <p:cNvSpPr>
            <a:spLocks noGrp="1"/>
          </p:cNvSpPr>
          <p:nvPr>
            <p:ph type="title"/>
          </p:nvPr>
        </p:nvSpPr>
        <p:spPr>
          <a:xfrm>
            <a:off x="1251678" y="104633"/>
            <a:ext cx="10178322" cy="459474"/>
          </a:xfrm>
        </p:spPr>
        <p:txBody>
          <a:bodyPr>
            <a:normAutofit fontScale="90000"/>
          </a:bodyPr>
          <a:lstStyle/>
          <a:p>
            <a:pPr algn="ctr"/>
            <a:r>
              <a:rPr lang="ro-RO" sz="4000" dirty="0">
                <a:solidFill>
                  <a:schemeClr val="tx1"/>
                </a:solidFill>
              </a:rPr>
              <a:t>continuare</a:t>
            </a:r>
            <a:endParaRPr lang="ru-RU" sz="4000" dirty="0">
              <a:solidFill>
                <a:schemeClr val="tx1"/>
              </a:solidFill>
            </a:endParaRPr>
          </a:p>
        </p:txBody>
      </p:sp>
      <p:sp>
        <p:nvSpPr>
          <p:cNvPr id="3" name="Объект 2">
            <a:extLst>
              <a:ext uri="{FF2B5EF4-FFF2-40B4-BE49-F238E27FC236}">
                <a16:creationId xmlns:a16="http://schemas.microsoft.com/office/drawing/2014/main" id="{41E001BA-B058-4AA8-9945-90C416EB29B5}"/>
              </a:ext>
            </a:extLst>
          </p:cNvPr>
          <p:cNvSpPr>
            <a:spLocks noGrp="1"/>
          </p:cNvSpPr>
          <p:nvPr>
            <p:ph idx="1"/>
          </p:nvPr>
        </p:nvSpPr>
        <p:spPr>
          <a:xfrm>
            <a:off x="1251678" y="691487"/>
            <a:ext cx="10178322" cy="6114197"/>
          </a:xfrm>
        </p:spPr>
        <p:txBody>
          <a:bodyPr>
            <a:normAutofit fontScale="92500" lnSpcReduction="20000"/>
          </a:bodyPr>
          <a:lstStyle/>
          <a:p>
            <a:pPr marL="0" indent="0">
              <a:buNone/>
            </a:pPr>
            <a:r>
              <a:rPr lang="ro-RO" b="1" dirty="0">
                <a:solidFill>
                  <a:schemeClr val="tx1"/>
                </a:solidFill>
              </a:rPr>
              <a:t>5. Blocaje cauzate de comandarea necorespunzătoare a încuietorilor</a:t>
            </a:r>
          </a:p>
          <a:p>
            <a:r>
              <a:rPr lang="ro-RO" dirty="0"/>
              <a:t>Achiziționarea mai multor blocări într-o ordine inconsistentă poate cauza blocări intermediare, în care firele de execuție așteaptă unele pe altele la nesfârșit.</a:t>
            </a:r>
          </a:p>
          <a:p>
            <a:r>
              <a:rPr lang="ro-RO" dirty="0"/>
              <a:t>Obțineți întotdeauna blocări într-o ordine globală consistentă sau utilizați </a:t>
            </a:r>
            <a:r>
              <a:rPr lang="ro-RO" dirty="0" err="1"/>
              <a:t>ReentrantLock.tryLock</a:t>
            </a:r>
            <a:r>
              <a:rPr lang="ro-RO" dirty="0"/>
              <a:t>()cu </a:t>
            </a:r>
            <a:r>
              <a:rPr lang="ro-RO" dirty="0" err="1"/>
              <a:t>timeout</a:t>
            </a:r>
            <a:r>
              <a:rPr lang="ro-RO" dirty="0"/>
              <a:t>-uri.</a:t>
            </a:r>
          </a:p>
          <a:p>
            <a:endParaRPr lang="ro-RO" dirty="0"/>
          </a:p>
          <a:p>
            <a:pPr marL="0" indent="0">
              <a:buNone/>
            </a:pPr>
            <a:r>
              <a:rPr lang="ro-RO" b="1" dirty="0">
                <a:solidFill>
                  <a:schemeClr val="tx1"/>
                </a:solidFill>
              </a:rPr>
              <a:t>6.   Blocarea firului principal</a:t>
            </a:r>
          </a:p>
          <a:p>
            <a:r>
              <a:rPr lang="ro-RO" dirty="0"/>
              <a:t>Rularea operațiunilor lungi sau blocante (de exemplu, apeluri de rețea, I/O pe disc) pe firul principal poate bloca aplicația, în special în contexte GUI sau server.</a:t>
            </a:r>
          </a:p>
          <a:p>
            <a:r>
              <a:rPr lang="ro-RO" dirty="0"/>
              <a:t>Descarcă sarcinile cu execuție lungă către fire de execuție lucrătoare sau folosește </a:t>
            </a:r>
            <a:r>
              <a:rPr lang="ro-RO" dirty="0" err="1"/>
              <a:t>CompletableFuture</a:t>
            </a:r>
            <a:r>
              <a:rPr lang="ro-RO" dirty="0"/>
              <a:t>.</a:t>
            </a:r>
          </a:p>
          <a:p>
            <a:endParaRPr lang="ro-RO" dirty="0"/>
          </a:p>
          <a:p>
            <a:pPr marL="0" indent="0">
              <a:buNone/>
            </a:pPr>
            <a:r>
              <a:rPr lang="ro-RO" b="1" dirty="0">
                <a:solidFill>
                  <a:schemeClr val="tx1"/>
                </a:solidFill>
              </a:rPr>
              <a:t>7.   Uitarea de a închide serviciile Executor</a:t>
            </a:r>
          </a:p>
          <a:p>
            <a:r>
              <a:rPr lang="ro-RO" dirty="0"/>
              <a:t>Eșecul de a închide o execuție </a:t>
            </a:r>
            <a:r>
              <a:rPr lang="ro-RO" dirty="0" err="1"/>
              <a:t>ExecutorServicepoate</a:t>
            </a:r>
            <a:r>
              <a:rPr lang="ro-RO" dirty="0"/>
              <a:t> lăsa active </a:t>
            </a:r>
            <a:r>
              <a:rPr lang="ro-RO" dirty="0" err="1"/>
              <a:t>thread</a:t>
            </a:r>
            <a:r>
              <a:rPr lang="ro-RO" dirty="0"/>
              <a:t>-urile de fundal și poate împiedica închiderea JVM-ului.</a:t>
            </a:r>
          </a:p>
          <a:p>
            <a:r>
              <a:rPr lang="en-US" b="1" dirty="0" err="1">
                <a:solidFill>
                  <a:schemeClr val="tx1"/>
                </a:solidFill>
              </a:rPr>
              <a:t>ExecutorService</a:t>
            </a:r>
            <a:r>
              <a:rPr lang="en-US" b="1" dirty="0">
                <a:solidFill>
                  <a:schemeClr val="tx1"/>
                </a:solidFill>
              </a:rPr>
              <a:t> executor = </a:t>
            </a:r>
            <a:r>
              <a:rPr lang="en-US" b="1" dirty="0" err="1">
                <a:solidFill>
                  <a:schemeClr val="tx1"/>
                </a:solidFill>
              </a:rPr>
              <a:t>Executors.newFixedThreadPool</a:t>
            </a:r>
            <a:r>
              <a:rPr lang="en-US" b="1" dirty="0">
                <a:solidFill>
                  <a:schemeClr val="tx1"/>
                </a:solidFill>
              </a:rPr>
              <a:t>(4);</a:t>
            </a:r>
          </a:p>
          <a:p>
            <a:r>
              <a:rPr lang="en-US" b="1" dirty="0">
                <a:solidFill>
                  <a:schemeClr val="tx1"/>
                </a:solidFill>
              </a:rPr>
              <a:t>// </a:t>
            </a:r>
            <a:r>
              <a:rPr lang="ro-RO" b="0" i="0" dirty="0">
                <a:solidFill>
                  <a:srgbClr val="3C4043"/>
                </a:solidFill>
                <a:effectLst/>
                <a:latin typeface="Roboto" panose="02000000000000000000" pitchFamily="2" charset="0"/>
              </a:rPr>
              <a:t>Uitarea acestui lucru duce la pierderi de memorie/resurse</a:t>
            </a:r>
          </a:p>
          <a:p>
            <a:r>
              <a:rPr lang="en-US" b="1" dirty="0" err="1">
                <a:solidFill>
                  <a:schemeClr val="tx1"/>
                </a:solidFill>
              </a:rPr>
              <a:t>executor.shutdown</a:t>
            </a:r>
            <a:r>
              <a:rPr lang="en-US"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12962610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E63A43-E808-4C91-8CF8-74E931CC0D08}"/>
              </a:ext>
            </a:extLst>
          </p:cNvPr>
          <p:cNvSpPr>
            <a:spLocks noGrp="1"/>
          </p:cNvSpPr>
          <p:nvPr>
            <p:ph type="title"/>
          </p:nvPr>
        </p:nvSpPr>
        <p:spPr>
          <a:xfrm>
            <a:off x="1251678" y="54591"/>
            <a:ext cx="10178322" cy="473122"/>
          </a:xfrm>
        </p:spPr>
        <p:txBody>
          <a:bodyPr>
            <a:normAutofit fontScale="90000"/>
          </a:bodyPr>
          <a:lstStyle/>
          <a:p>
            <a:pPr algn="ctr"/>
            <a:r>
              <a:rPr lang="ro-RO" sz="4000" dirty="0"/>
              <a:t>continue</a:t>
            </a:r>
            <a:endParaRPr lang="ru-RU" sz="4000" dirty="0"/>
          </a:p>
        </p:txBody>
      </p:sp>
      <p:sp>
        <p:nvSpPr>
          <p:cNvPr id="3" name="Объект 2">
            <a:extLst>
              <a:ext uri="{FF2B5EF4-FFF2-40B4-BE49-F238E27FC236}">
                <a16:creationId xmlns:a16="http://schemas.microsoft.com/office/drawing/2014/main" id="{9F0D42E2-976D-4539-8B2F-D2243E33EBC7}"/>
              </a:ext>
            </a:extLst>
          </p:cNvPr>
          <p:cNvSpPr>
            <a:spLocks noGrp="1"/>
          </p:cNvSpPr>
          <p:nvPr>
            <p:ph idx="1"/>
          </p:nvPr>
        </p:nvSpPr>
        <p:spPr>
          <a:xfrm>
            <a:off x="1251678" y="673290"/>
            <a:ext cx="10178322" cy="5436357"/>
          </a:xfrm>
        </p:spPr>
        <p:txBody>
          <a:bodyPr>
            <a:normAutofit/>
          </a:bodyPr>
          <a:lstStyle/>
          <a:p>
            <a:pPr marL="0" indent="0">
              <a:buNone/>
            </a:pPr>
            <a:r>
              <a:rPr lang="ro-RO" b="1" dirty="0">
                <a:solidFill>
                  <a:schemeClr val="tx1"/>
                </a:solidFill>
              </a:rPr>
              <a:t>8.  Presupunând vizibilitate fără </a:t>
            </a:r>
            <a:r>
              <a:rPr lang="ro-RO" b="1" dirty="0" err="1">
                <a:solidFill>
                  <a:schemeClr val="tx1"/>
                </a:solidFill>
              </a:rPr>
              <a:t>volatilesau</a:t>
            </a:r>
            <a:r>
              <a:rPr lang="ro-RO" b="1" dirty="0">
                <a:solidFill>
                  <a:schemeClr val="tx1"/>
                </a:solidFill>
              </a:rPr>
              <a:t> sincronizare</a:t>
            </a:r>
          </a:p>
          <a:p>
            <a:r>
              <a:rPr lang="ro-RO" dirty="0"/>
              <a:t>Modelul de memorie din Java nu garantează că o modificare într-un fir de execuție este vizibilă pentru altul, cu excepția cazului în care variabila este declarată </a:t>
            </a:r>
            <a:r>
              <a:rPr lang="ro-RO" dirty="0" err="1"/>
              <a:t>volatilesau</a:t>
            </a:r>
            <a:r>
              <a:rPr lang="ro-RO" dirty="0"/>
              <a:t> accesată în cadrul unui bloc sincronizat.</a:t>
            </a:r>
          </a:p>
          <a:p>
            <a:r>
              <a:rPr lang="ro-RO" b="1" dirty="0">
                <a:solidFill>
                  <a:schemeClr val="tx1"/>
                </a:solidFill>
              </a:rPr>
              <a:t>//</a:t>
            </a:r>
            <a:r>
              <a:rPr lang="ro-RO" b="0" i="0" dirty="0">
                <a:solidFill>
                  <a:srgbClr val="3C4043"/>
                </a:solidFill>
                <a:effectLst/>
                <a:latin typeface="Roboto" panose="02000000000000000000" pitchFamily="2" charset="0"/>
              </a:rPr>
              <a:t> Se poate repeta la nesfârșit dacă actualizarea steagului nu este vizibilă</a:t>
            </a:r>
            <a:endParaRPr lang="ro-RO" b="1" dirty="0">
              <a:solidFill>
                <a:schemeClr val="tx1"/>
              </a:solidFill>
            </a:endParaRPr>
          </a:p>
          <a:p>
            <a:r>
              <a:rPr lang="ro-RO" b="1" dirty="0" err="1">
                <a:solidFill>
                  <a:schemeClr val="tx1"/>
                </a:solidFill>
              </a:rPr>
              <a:t>while</a:t>
            </a:r>
            <a:r>
              <a:rPr lang="ro-RO" b="1" dirty="0">
                <a:solidFill>
                  <a:schemeClr val="tx1"/>
                </a:solidFill>
              </a:rPr>
              <a:t> (!</a:t>
            </a:r>
            <a:r>
              <a:rPr lang="ro-RO" b="1" dirty="0" err="1">
                <a:solidFill>
                  <a:schemeClr val="tx1"/>
                </a:solidFill>
              </a:rPr>
              <a:t>flag</a:t>
            </a:r>
            <a:r>
              <a:rPr lang="ro-RO" b="1" dirty="0">
                <a:solidFill>
                  <a:schemeClr val="tx1"/>
                </a:solidFill>
              </a:rPr>
              <a:t>) {}</a:t>
            </a:r>
          </a:p>
          <a:p>
            <a:r>
              <a:rPr lang="ro-RO" dirty="0"/>
              <a:t>Folosiți </a:t>
            </a:r>
            <a:r>
              <a:rPr lang="ro-RO" dirty="0" err="1"/>
              <a:t>volatileblocuri</a:t>
            </a:r>
            <a:r>
              <a:rPr lang="ro-RO" dirty="0"/>
              <a:t> sincronizate pentru a asigura vizibilitatea.</a:t>
            </a:r>
          </a:p>
          <a:p>
            <a:endParaRPr lang="ro-RO" dirty="0"/>
          </a:p>
          <a:p>
            <a:pPr marL="0" indent="0">
              <a:buNone/>
            </a:pPr>
            <a:r>
              <a:rPr lang="ro-RO" b="1" dirty="0">
                <a:solidFill>
                  <a:schemeClr val="tx1"/>
                </a:solidFill>
              </a:rPr>
              <a:t>9.  Suprautilizarea blocurilor sincronizate</a:t>
            </a:r>
          </a:p>
          <a:p>
            <a:r>
              <a:rPr lang="ro-RO" dirty="0"/>
              <a:t>Sincronizarea excesivă, în special în jurul blocurilor mari de cod sau al metodelor accesate frecvent, poate duce la performanțe slabe din cauza conflictelor între fire.</a:t>
            </a:r>
          </a:p>
          <a:p>
            <a:r>
              <a:rPr lang="ro-RO" dirty="0"/>
              <a:t>Păstrați secțiunile sincronizate cât mai mici și concise posibil; blocați doar liniile de cod absolut necesare.</a:t>
            </a:r>
            <a:endParaRPr lang="ru-RU" dirty="0"/>
          </a:p>
        </p:txBody>
      </p:sp>
    </p:spTree>
    <p:extLst>
      <p:ext uri="{BB962C8B-B14F-4D97-AF65-F5344CB8AC3E}">
        <p14:creationId xmlns:p14="http://schemas.microsoft.com/office/powerpoint/2010/main" val="40195661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23C646-38EA-486C-BEDE-FE0AB577C796}"/>
              </a:ext>
            </a:extLst>
          </p:cNvPr>
          <p:cNvSpPr>
            <a:spLocks noGrp="1"/>
          </p:cNvSpPr>
          <p:nvPr>
            <p:ph type="title"/>
          </p:nvPr>
        </p:nvSpPr>
        <p:spPr>
          <a:xfrm>
            <a:off x="1251678" y="54591"/>
            <a:ext cx="10178322" cy="445827"/>
          </a:xfrm>
        </p:spPr>
        <p:txBody>
          <a:bodyPr>
            <a:normAutofit fontScale="90000"/>
          </a:bodyPr>
          <a:lstStyle/>
          <a:p>
            <a:pPr algn="ctr"/>
            <a:r>
              <a:rPr lang="ro-RO" sz="4000" b="1" dirty="0" err="1">
                <a:solidFill>
                  <a:schemeClr val="tx1"/>
                </a:solidFill>
              </a:rPr>
              <a:t>continuzre</a:t>
            </a:r>
            <a:endParaRPr lang="ru-RU" sz="4000" b="1" dirty="0">
              <a:solidFill>
                <a:schemeClr val="tx1"/>
              </a:solidFill>
            </a:endParaRPr>
          </a:p>
        </p:txBody>
      </p:sp>
      <p:sp>
        <p:nvSpPr>
          <p:cNvPr id="3" name="Объект 2">
            <a:extLst>
              <a:ext uri="{FF2B5EF4-FFF2-40B4-BE49-F238E27FC236}">
                <a16:creationId xmlns:a16="http://schemas.microsoft.com/office/drawing/2014/main" id="{5611A72A-571D-4C8E-B133-FBECFC6C269C}"/>
              </a:ext>
            </a:extLst>
          </p:cNvPr>
          <p:cNvSpPr>
            <a:spLocks noGrp="1"/>
          </p:cNvSpPr>
          <p:nvPr>
            <p:ph idx="1"/>
          </p:nvPr>
        </p:nvSpPr>
        <p:spPr>
          <a:xfrm>
            <a:off x="1251678" y="1624083"/>
            <a:ext cx="10178322" cy="4576549"/>
          </a:xfrm>
        </p:spPr>
        <p:txBody>
          <a:bodyPr>
            <a:normAutofit/>
          </a:bodyPr>
          <a:lstStyle/>
          <a:p>
            <a:pPr marL="0" indent="0">
              <a:buNone/>
            </a:pPr>
            <a:r>
              <a:rPr lang="ro-RO" b="1" dirty="0">
                <a:solidFill>
                  <a:schemeClr val="tx1"/>
                </a:solidFill>
              </a:rPr>
              <a:t>10.   Amestecare </a:t>
            </a:r>
            <a:r>
              <a:rPr lang="ro-RO" b="1" dirty="0" err="1">
                <a:solidFill>
                  <a:schemeClr val="tx1"/>
                </a:solidFill>
              </a:rPr>
              <a:t>wait</a:t>
            </a:r>
            <a:r>
              <a:rPr lang="ro-RO" b="1" dirty="0">
                <a:solidFill>
                  <a:schemeClr val="tx1"/>
                </a:solidFill>
              </a:rPr>
              <a:t>()/ </a:t>
            </a:r>
            <a:r>
              <a:rPr lang="ro-RO" b="1" dirty="0" err="1">
                <a:solidFill>
                  <a:schemeClr val="tx1"/>
                </a:solidFill>
              </a:rPr>
              <a:t>notify</a:t>
            </a:r>
            <a:r>
              <a:rPr lang="ro-RO" b="1" dirty="0">
                <a:solidFill>
                  <a:schemeClr val="tx1"/>
                </a:solidFill>
              </a:rPr>
              <a:t>() utilizări incorecte.</a:t>
            </a:r>
          </a:p>
          <a:p>
            <a:r>
              <a:rPr lang="ro-RO" dirty="0"/>
              <a:t>Apelarea </a:t>
            </a:r>
            <a:r>
              <a:rPr lang="ro-RO" dirty="0" err="1"/>
              <a:t>wait</a:t>
            </a:r>
            <a:r>
              <a:rPr lang="ro-RO" dirty="0"/>
              <a:t>()sau </a:t>
            </a:r>
            <a:r>
              <a:rPr lang="ro-RO" dirty="0" err="1"/>
              <a:t>notify</a:t>
            </a:r>
            <a:r>
              <a:rPr lang="ro-RO" dirty="0"/>
              <a:t>()fără menținerea blocării intrinseci a obiectului (</a:t>
            </a:r>
            <a:r>
              <a:rPr lang="ro-RO" dirty="0" err="1"/>
              <a:t>synchronized</a:t>
            </a:r>
            <a:r>
              <a:rPr lang="ro-RO" dirty="0"/>
              <a:t>) generează o eroare </a:t>
            </a:r>
            <a:r>
              <a:rPr lang="ro-RO" dirty="0" err="1"/>
              <a:t>IllegalMonitorStateException</a:t>
            </a:r>
            <a:r>
              <a:rPr lang="ro-RO" dirty="0"/>
              <a:t>.</a:t>
            </a:r>
          </a:p>
          <a:p>
            <a:r>
              <a:rPr lang="ro-RO" dirty="0"/>
              <a:t>Utilizare nevalidă:</a:t>
            </a:r>
          </a:p>
          <a:p>
            <a:r>
              <a:rPr lang="ro-RO" b="1" dirty="0" err="1">
                <a:solidFill>
                  <a:schemeClr val="tx1"/>
                </a:solidFill>
              </a:rPr>
              <a:t>obj.wait</a:t>
            </a:r>
            <a:r>
              <a:rPr lang="ro-RO" b="1" dirty="0">
                <a:solidFill>
                  <a:schemeClr val="tx1"/>
                </a:solidFill>
              </a:rPr>
              <a:t>();</a:t>
            </a:r>
          </a:p>
          <a:p>
            <a:r>
              <a:rPr lang="ro-RO" dirty="0"/>
              <a:t>Utilizare corectă:</a:t>
            </a:r>
          </a:p>
          <a:p>
            <a:r>
              <a:rPr lang="ro-RO" b="1" dirty="0" err="1">
                <a:solidFill>
                  <a:schemeClr val="tx1"/>
                </a:solidFill>
              </a:rPr>
              <a:t>synchronized</a:t>
            </a:r>
            <a:r>
              <a:rPr lang="ro-RO" b="1" dirty="0">
                <a:solidFill>
                  <a:schemeClr val="tx1"/>
                </a:solidFill>
              </a:rPr>
              <a:t> (</a:t>
            </a:r>
            <a:r>
              <a:rPr lang="ro-RO" b="1" dirty="0" err="1">
                <a:solidFill>
                  <a:schemeClr val="tx1"/>
                </a:solidFill>
              </a:rPr>
              <a:t>obj</a:t>
            </a:r>
            <a:r>
              <a:rPr lang="ro-RO" b="1" dirty="0">
                <a:solidFill>
                  <a:schemeClr val="tx1"/>
                </a:solidFill>
              </a:rPr>
              <a:t>) {</a:t>
            </a:r>
          </a:p>
          <a:p>
            <a:r>
              <a:rPr lang="ro-RO" b="1" dirty="0">
                <a:solidFill>
                  <a:schemeClr val="tx1"/>
                </a:solidFill>
              </a:rPr>
              <a:t>    </a:t>
            </a:r>
            <a:r>
              <a:rPr lang="ro-RO" b="1" dirty="0" err="1">
                <a:solidFill>
                  <a:schemeClr val="tx1"/>
                </a:solidFill>
              </a:rPr>
              <a:t>obj.wait</a:t>
            </a:r>
            <a:r>
              <a:rPr lang="ro-RO" b="1" dirty="0">
                <a:solidFill>
                  <a:schemeClr val="tx1"/>
                </a:solidFill>
              </a:rPr>
              <a:t>();</a:t>
            </a:r>
          </a:p>
          <a:p>
            <a:r>
              <a:rPr lang="ro-RO" b="1" dirty="0">
                <a:solidFill>
                  <a:schemeClr val="tx1"/>
                </a:solidFill>
              </a:rPr>
              <a:t>}</a:t>
            </a:r>
            <a:endParaRPr lang="ru-RU" b="1" dirty="0">
              <a:solidFill>
                <a:schemeClr val="tx1"/>
              </a:solidFill>
            </a:endParaRPr>
          </a:p>
        </p:txBody>
      </p:sp>
    </p:spTree>
    <p:extLst>
      <p:ext uri="{BB962C8B-B14F-4D97-AF65-F5344CB8AC3E}">
        <p14:creationId xmlns:p14="http://schemas.microsoft.com/office/powerpoint/2010/main" val="40742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EF8DE0-E29E-429D-B804-E373BC14F68F}"/>
              </a:ext>
            </a:extLst>
          </p:cNvPr>
          <p:cNvSpPr>
            <a:spLocks noGrp="1"/>
          </p:cNvSpPr>
          <p:nvPr>
            <p:ph type="title"/>
          </p:nvPr>
        </p:nvSpPr>
        <p:spPr>
          <a:xfrm>
            <a:off x="1059976" y="382385"/>
            <a:ext cx="10370024" cy="745830"/>
          </a:xfrm>
        </p:spPr>
        <p:txBody>
          <a:bodyPr>
            <a:normAutofit/>
          </a:bodyPr>
          <a:lstStyle/>
          <a:p>
            <a:r>
              <a:rPr lang="ro-RO" sz="4000" b="1" i="0" dirty="0" err="1">
                <a:solidFill>
                  <a:schemeClr val="tx1"/>
                </a:solidFill>
                <a:effectLst/>
                <a:latin typeface="Inter"/>
              </a:rPr>
              <a:t>Multithreading</a:t>
            </a:r>
            <a:r>
              <a:rPr lang="ro-RO" sz="4000" b="1" i="0" dirty="0">
                <a:solidFill>
                  <a:schemeClr val="tx1"/>
                </a:solidFill>
                <a:effectLst/>
                <a:latin typeface="Inter"/>
              </a:rPr>
              <a:t> versus calcul paralel</a:t>
            </a:r>
            <a:endParaRPr lang="ru-RU" sz="4000" b="1" dirty="0">
              <a:solidFill>
                <a:schemeClr val="tx1"/>
              </a:solidFill>
            </a:endParaRPr>
          </a:p>
        </p:txBody>
      </p:sp>
      <p:sp>
        <p:nvSpPr>
          <p:cNvPr id="3" name="Объект 2">
            <a:extLst>
              <a:ext uri="{FF2B5EF4-FFF2-40B4-BE49-F238E27FC236}">
                <a16:creationId xmlns:a16="http://schemas.microsoft.com/office/drawing/2014/main" id="{4A216DA5-6432-4A87-A267-47A6B9FA896D}"/>
              </a:ext>
            </a:extLst>
          </p:cNvPr>
          <p:cNvSpPr>
            <a:spLocks noGrp="1"/>
          </p:cNvSpPr>
          <p:nvPr>
            <p:ph idx="1"/>
          </p:nvPr>
        </p:nvSpPr>
        <p:spPr>
          <a:xfrm>
            <a:off x="1251678" y="1128216"/>
            <a:ext cx="10178322" cy="4653886"/>
          </a:xfrm>
        </p:spPr>
        <p:txBody>
          <a:bodyPr>
            <a:normAutofit fontScale="92500" lnSpcReduction="20000"/>
          </a:bodyPr>
          <a:lstStyle/>
          <a:p>
            <a:pPr algn="just"/>
            <a:r>
              <a:rPr lang="ro-RO" b="0" i="0" dirty="0">
                <a:solidFill>
                  <a:srgbClr val="4D5B7C"/>
                </a:solidFill>
                <a:effectLst/>
                <a:latin typeface="Inter"/>
              </a:rPr>
              <a:t>Deși termenii </a:t>
            </a:r>
            <a:r>
              <a:rPr lang="ro-RO" b="0" i="0" dirty="0" err="1">
                <a:solidFill>
                  <a:srgbClr val="4D5B7C"/>
                </a:solidFill>
                <a:effectLst/>
                <a:latin typeface="Inter"/>
              </a:rPr>
              <a:t>multithreading</a:t>
            </a:r>
            <a:r>
              <a:rPr lang="ro-RO" b="0" i="0" dirty="0">
                <a:solidFill>
                  <a:srgbClr val="4D5B7C"/>
                </a:solidFill>
                <a:effectLst/>
                <a:latin typeface="Inter"/>
              </a:rPr>
              <a:t> și calcul paralel sunt adesea folosiți interschimbabil în conversațiile informale, ele se referă la </a:t>
            </a:r>
            <a:r>
              <a:rPr lang="ro-RO" b="1" i="0" dirty="0">
                <a:solidFill>
                  <a:srgbClr val="4D5B7C"/>
                </a:solidFill>
                <a:effectLst/>
                <a:latin typeface="Inter"/>
              </a:rPr>
              <a:t>concepte distincte</a:t>
            </a:r>
            <a:r>
              <a:rPr lang="ro-RO" b="0" i="0" dirty="0">
                <a:solidFill>
                  <a:srgbClr val="4D5B7C"/>
                </a:solidFill>
                <a:effectLst/>
                <a:latin typeface="Inter"/>
              </a:rPr>
              <a:t> cu obiective, caracteristici și cazuri de utilizare diferite. Înțelegerea diferenței este crucială atunci când se proiectează aplicații critice pentru performanță în Java, în special atunci când se lucrează cu sarcini de lucru concurente sau care necesită multă putere de calcul.</a:t>
            </a:r>
          </a:p>
          <a:p>
            <a:pPr algn="just"/>
            <a:r>
              <a:rPr lang="ro-RO" b="1" i="0" u="none" strike="noStrike" dirty="0">
                <a:solidFill>
                  <a:srgbClr val="4D5B7C"/>
                </a:solidFill>
                <a:effectLst/>
                <a:latin typeface="Epilogue"/>
                <a:hlinkClick r:id="rId2"/>
              </a:rPr>
              <a:t>Ce este calculul paralel?</a:t>
            </a:r>
            <a:endParaRPr lang="ro-RO" b="1" i="0" dirty="0">
              <a:solidFill>
                <a:srgbClr val="4D5B7C"/>
              </a:solidFill>
              <a:effectLst/>
              <a:latin typeface="Epilogue"/>
            </a:endParaRPr>
          </a:p>
          <a:p>
            <a:pPr algn="just"/>
            <a:r>
              <a:rPr lang="ro-RO" b="1" i="0" dirty="0">
                <a:solidFill>
                  <a:srgbClr val="4D5B7C"/>
                </a:solidFill>
                <a:effectLst/>
                <a:latin typeface="Inter"/>
              </a:rPr>
              <a:t>Calculul paralel</a:t>
            </a:r>
            <a:r>
              <a:rPr lang="ro-RO" b="0" i="0" dirty="0">
                <a:solidFill>
                  <a:srgbClr val="4D5B7C"/>
                </a:solidFill>
                <a:effectLst/>
                <a:latin typeface="Inter"/>
              </a:rPr>
              <a:t> este procesul de împărțire a unei probleme mari în subprobleme mai mici, care pot fi executate </a:t>
            </a:r>
            <a:r>
              <a:rPr lang="ro-RO" b="1" i="0" dirty="0">
                <a:solidFill>
                  <a:srgbClr val="4D5B7C"/>
                </a:solidFill>
                <a:effectLst/>
                <a:latin typeface="Inter"/>
              </a:rPr>
              <a:t>simultan</a:t>
            </a:r>
            <a:r>
              <a:rPr lang="ro-RO" b="0" i="0" dirty="0">
                <a:solidFill>
                  <a:srgbClr val="4D5B7C"/>
                </a:solidFill>
                <a:effectLst/>
                <a:latin typeface="Inter"/>
              </a:rPr>
              <a:t> pe mai multe procesoare sau nuclee. Scopul este de a </a:t>
            </a:r>
            <a:r>
              <a:rPr lang="ro-RO" b="1" i="0" dirty="0">
                <a:solidFill>
                  <a:srgbClr val="4D5B7C"/>
                </a:solidFill>
                <a:effectLst/>
                <a:latin typeface="Inter"/>
              </a:rPr>
              <a:t>reduce timpul de execuție</a:t>
            </a:r>
            <a:r>
              <a:rPr lang="ro-RO" b="0" i="0" dirty="0">
                <a:solidFill>
                  <a:srgbClr val="4D5B7C"/>
                </a:solidFill>
                <a:effectLst/>
                <a:latin typeface="Inter"/>
              </a:rPr>
              <a:t> prin utilizarea eficientă a resurselor hardware.</a:t>
            </a:r>
          </a:p>
          <a:p>
            <a:pPr algn="just"/>
            <a:r>
              <a:rPr lang="ro-RO" b="0" i="0" dirty="0">
                <a:solidFill>
                  <a:srgbClr val="4D5B7C"/>
                </a:solidFill>
                <a:effectLst/>
                <a:latin typeface="Inter"/>
              </a:rPr>
              <a:t>În Java, calculul paralel este utilizat în mod obișnuit pentru:</a:t>
            </a:r>
          </a:p>
          <a:p>
            <a:pPr algn="just">
              <a:buFont typeface="Arial" panose="020B0604020202020204" pitchFamily="34" charset="0"/>
              <a:buChar char="•"/>
            </a:pPr>
            <a:r>
              <a:rPr lang="ro-RO" b="1" i="0" dirty="0">
                <a:solidFill>
                  <a:srgbClr val="4D5B7C"/>
                </a:solidFill>
                <a:effectLst/>
                <a:latin typeface="Inter"/>
              </a:rPr>
              <a:t>Sarcini care necesită multă utilizare a procesorului</a:t>
            </a:r>
            <a:r>
              <a:rPr lang="ro-RO" b="0" i="0" dirty="0">
                <a:solidFill>
                  <a:srgbClr val="4D5B7C"/>
                </a:solidFill>
                <a:effectLst/>
                <a:latin typeface="Inter"/>
              </a:rPr>
              <a:t> (de exemplu, calcule numerice, simulări)</a:t>
            </a:r>
          </a:p>
          <a:p>
            <a:pPr algn="just">
              <a:buFont typeface="Arial" panose="020B0604020202020204" pitchFamily="34" charset="0"/>
              <a:buChar char="•"/>
            </a:pPr>
            <a:r>
              <a:rPr lang="ro-RO" b="1" i="0" dirty="0">
                <a:solidFill>
                  <a:srgbClr val="4D5B7C"/>
                </a:solidFill>
                <a:effectLst/>
                <a:latin typeface="Inter"/>
              </a:rPr>
              <a:t>Operații paralele cu datele</a:t>
            </a:r>
            <a:r>
              <a:rPr lang="ro-RO" b="0" i="0" dirty="0">
                <a:solidFill>
                  <a:srgbClr val="4D5B7C"/>
                </a:solidFill>
                <a:effectLst/>
                <a:latin typeface="Inter"/>
              </a:rPr>
              <a:t> (de exemplu, procesarea elementelor unei matrice mari)</a:t>
            </a:r>
          </a:p>
          <a:p>
            <a:pPr algn="just">
              <a:buFont typeface="Arial" panose="020B0604020202020204" pitchFamily="34" charset="0"/>
              <a:buChar char="•"/>
            </a:pPr>
            <a:r>
              <a:rPr lang="ro-RO" b="1" i="0" dirty="0">
                <a:solidFill>
                  <a:srgbClr val="4D5B7C"/>
                </a:solidFill>
                <a:effectLst/>
                <a:latin typeface="Inter"/>
              </a:rPr>
              <a:t>Algoritmi de procesare în loturi</a:t>
            </a:r>
            <a:r>
              <a:rPr lang="ro-RO" b="0" i="0" dirty="0">
                <a:solidFill>
                  <a:srgbClr val="4D5B7C"/>
                </a:solidFill>
                <a:effectLst/>
                <a:latin typeface="Inter"/>
              </a:rPr>
              <a:t> sau </a:t>
            </a:r>
            <a:r>
              <a:rPr lang="ro-RO" b="0" i="0" dirty="0" err="1">
                <a:solidFill>
                  <a:srgbClr val="4D5B7C"/>
                </a:solidFill>
                <a:effectLst/>
                <a:latin typeface="Inter"/>
              </a:rPr>
              <a:t>fork</a:t>
            </a:r>
            <a:r>
              <a:rPr lang="ro-RO" b="0" i="0" dirty="0">
                <a:solidFill>
                  <a:srgbClr val="4D5B7C"/>
                </a:solidFill>
                <a:effectLst/>
                <a:latin typeface="Inter"/>
              </a:rPr>
              <a:t>/</a:t>
            </a:r>
            <a:r>
              <a:rPr lang="ro-RO" b="0" i="0" dirty="0" err="1">
                <a:solidFill>
                  <a:srgbClr val="4D5B7C"/>
                </a:solidFill>
                <a:effectLst/>
                <a:latin typeface="Inter"/>
              </a:rPr>
              <a:t>join</a:t>
            </a:r>
            <a:endParaRPr lang="ro-RO" b="0" i="0" dirty="0">
              <a:solidFill>
                <a:srgbClr val="4D5B7C"/>
              </a:solidFill>
              <a:effectLst/>
              <a:latin typeface="Inter"/>
            </a:endParaRPr>
          </a:p>
          <a:p>
            <a:pPr algn="just"/>
            <a:r>
              <a:rPr lang="ro-RO" b="0" i="0" dirty="0">
                <a:solidFill>
                  <a:srgbClr val="4D5B7C"/>
                </a:solidFill>
                <a:effectLst/>
                <a:latin typeface="Inter"/>
              </a:rPr>
              <a:t>Java oferă mai multe instrumente pentru calcul paralel, inclusiv: </a:t>
            </a:r>
          </a:p>
          <a:p>
            <a:pPr algn="just"/>
            <a:endParaRPr lang="ro-RO" b="0" i="0" dirty="0">
              <a:solidFill>
                <a:srgbClr val="4D5B7C"/>
              </a:solidFill>
              <a:effectLst/>
              <a:latin typeface="Inter"/>
            </a:endParaRPr>
          </a:p>
          <a:p>
            <a:endParaRPr lang="ru-RU" dirty="0"/>
          </a:p>
        </p:txBody>
      </p:sp>
      <p:sp>
        <p:nvSpPr>
          <p:cNvPr id="11" name="Rectangle 8">
            <a:extLst>
              <a:ext uri="{FF2B5EF4-FFF2-40B4-BE49-F238E27FC236}">
                <a16:creationId xmlns:a16="http://schemas.microsoft.com/office/drawing/2014/main" id="{C829F153-C08C-403B-A45D-46F0342D2C5D}"/>
              </a:ext>
            </a:extLst>
          </p:cNvPr>
          <p:cNvSpPr>
            <a:spLocks noChangeArrowheads="1"/>
          </p:cNvSpPr>
          <p:nvPr/>
        </p:nvSpPr>
        <p:spPr bwMode="auto">
          <a:xfrm>
            <a:off x="1165243" y="5449667"/>
            <a:ext cx="9643784" cy="1477328"/>
          </a:xfrm>
          <a:prstGeom prst="rect">
            <a:avLst/>
          </a:prstGeom>
          <a:solidFill>
            <a:srgbClr val="E3E8F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1" i="0" u="none" strike="noStrike" cap="none" normalizeH="0" baseline="0" dirty="0">
                <a:ln>
                  <a:noFill/>
                </a:ln>
                <a:solidFill>
                  <a:srgbClr val="4D5B7C"/>
                </a:solidFill>
                <a:effectLst/>
                <a:latin typeface="Inter"/>
              </a:rPr>
              <a:t>Framework-</a:t>
            </a:r>
            <a:r>
              <a:rPr kumimoji="0" lang="ru-RU" altLang="ru-RU" sz="2000" b="1" i="0" u="none" strike="noStrike" cap="none" normalizeH="0" baseline="0" dirty="0" err="1">
                <a:ln>
                  <a:noFill/>
                </a:ln>
                <a:solidFill>
                  <a:srgbClr val="4D5B7C"/>
                </a:solidFill>
                <a:effectLst/>
                <a:latin typeface="Inter"/>
              </a:rPr>
              <a:t>ul</a:t>
            </a:r>
            <a:r>
              <a:rPr kumimoji="0" lang="ru-RU" altLang="ru-RU" sz="2000" b="1" i="0" u="none" strike="noStrike" cap="none" normalizeH="0" baseline="0" dirty="0">
                <a:ln>
                  <a:noFill/>
                </a:ln>
                <a:solidFill>
                  <a:srgbClr val="4D5B7C"/>
                </a:solidFill>
                <a:effectLst/>
                <a:latin typeface="Inter"/>
              </a:rPr>
              <a:t> </a:t>
            </a:r>
            <a:r>
              <a:rPr kumimoji="0" lang="ru-RU" altLang="ru-RU" sz="2000" b="1" i="0" u="none" strike="noStrike" cap="none" normalizeH="0" baseline="0" dirty="0" err="1">
                <a:ln>
                  <a:noFill/>
                </a:ln>
                <a:solidFill>
                  <a:srgbClr val="4D5B7C"/>
                </a:solidFill>
                <a:effectLst/>
                <a:latin typeface="Inter"/>
              </a:rPr>
              <a:t>Fork</a:t>
            </a:r>
            <a:r>
              <a:rPr kumimoji="0" lang="ru-RU" altLang="ru-RU" sz="2000" b="1" i="0" u="none" strike="noStrike" cap="none" normalizeH="0" baseline="0" dirty="0">
                <a:ln>
                  <a:noFill/>
                </a:ln>
                <a:solidFill>
                  <a:srgbClr val="4D5B7C"/>
                </a:solidFill>
                <a:effectLst/>
                <a:latin typeface="Inter"/>
              </a:rPr>
              <a:t>/</a:t>
            </a:r>
            <a:r>
              <a:rPr kumimoji="0" lang="ru-RU" altLang="ru-RU" sz="2000" b="1" i="0" u="none" strike="noStrike" cap="none" normalizeH="0" baseline="0" dirty="0" err="1">
                <a:ln>
                  <a:noFill/>
                </a:ln>
                <a:solidFill>
                  <a:srgbClr val="4D5B7C"/>
                </a:solidFill>
                <a:effectLst/>
                <a:latin typeface="Inter"/>
              </a:rPr>
              <a:t>Join</a:t>
            </a:r>
            <a:r>
              <a:rPr kumimoji="0" lang="ru-RU" altLang="ru-RU" sz="2000" b="0" i="0" u="none" strike="noStrike" cap="none" normalizeH="0" baseline="0" dirty="0">
                <a:ln>
                  <a:noFill/>
                </a:ln>
                <a:solidFill>
                  <a:srgbClr val="4D5B7C"/>
                </a:solidFill>
                <a:effectLst/>
                <a:latin typeface="Inter"/>
              </a:rPr>
              <a:t> ( </a:t>
            </a:r>
            <a:r>
              <a:rPr kumimoji="0" lang="ru-RU" altLang="ru-RU" sz="2000" b="0" i="0" u="none" strike="noStrike" cap="none" normalizeH="0" baseline="0" dirty="0" err="1">
                <a:ln>
                  <a:noFill/>
                </a:ln>
                <a:solidFill>
                  <a:srgbClr val="24335A"/>
                </a:solidFill>
                <a:effectLst/>
                <a:latin typeface="Courier New" panose="02070309020205020404" pitchFamily="49" charset="0"/>
                <a:cs typeface="Courier New" panose="02070309020205020404" pitchFamily="49" charset="0"/>
              </a:rPr>
              <a:t>java.util.concurrent.ForkJoinPool</a:t>
            </a:r>
            <a:r>
              <a:rPr kumimoji="0" lang="ru-RU" altLang="ru-RU" sz="2000" b="0" i="0" u="none" strike="noStrike" cap="none" normalizeH="0" baseline="0" dirty="0">
                <a:ln>
                  <a:noFill/>
                </a:ln>
                <a:solidFill>
                  <a:srgbClr val="4D5B7C"/>
                </a:solidFill>
                <a:effectLst/>
                <a:latin typeface="Inter"/>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1" i="0" u="none" strike="noStrike" cap="none" normalizeH="0" baseline="0" dirty="0" err="1">
                <a:ln>
                  <a:noFill/>
                </a:ln>
                <a:solidFill>
                  <a:srgbClr val="4D5B7C"/>
                </a:solidFill>
                <a:effectLst/>
                <a:latin typeface="Inter"/>
              </a:rPr>
              <a:t>Fluxuri</a:t>
            </a:r>
            <a:r>
              <a:rPr kumimoji="0" lang="ru-RU" altLang="ru-RU" sz="2000" b="1" i="0" u="none" strike="noStrike" cap="none" normalizeH="0" baseline="0" dirty="0">
                <a:ln>
                  <a:noFill/>
                </a:ln>
                <a:solidFill>
                  <a:srgbClr val="4D5B7C"/>
                </a:solidFill>
                <a:effectLst/>
                <a:latin typeface="Inter"/>
              </a:rPr>
              <a:t> </a:t>
            </a:r>
            <a:r>
              <a:rPr kumimoji="0" lang="ru-RU" altLang="ru-RU" sz="2000" b="1" i="0" u="none" strike="noStrike" cap="none" normalizeH="0" baseline="0" dirty="0" err="1">
                <a:ln>
                  <a:noFill/>
                </a:ln>
                <a:solidFill>
                  <a:srgbClr val="4D5B7C"/>
                </a:solidFill>
                <a:effectLst/>
                <a:latin typeface="Inter"/>
              </a:rPr>
              <a:t>paralele</a:t>
            </a:r>
            <a:r>
              <a:rPr kumimoji="0" lang="ru-RU" altLang="ru-RU" sz="2000" b="0" i="0" u="none" strike="noStrike" cap="none" normalizeH="0" baseline="0" dirty="0">
                <a:ln>
                  <a:noFill/>
                </a:ln>
                <a:solidFill>
                  <a:srgbClr val="4D5B7C"/>
                </a:solidFill>
                <a:effectLst/>
                <a:latin typeface="Inter"/>
              </a:rPr>
              <a:t> ( </a:t>
            </a:r>
            <a:r>
              <a:rPr kumimoji="0" lang="ru-RU" altLang="ru-RU" sz="2000" b="0" i="0" u="none" strike="noStrike" cap="none" normalizeH="0" baseline="0" dirty="0" err="1">
                <a:ln>
                  <a:noFill/>
                </a:ln>
                <a:solidFill>
                  <a:srgbClr val="24335A"/>
                </a:solidFill>
                <a:effectLst/>
                <a:latin typeface="Courier New" panose="02070309020205020404" pitchFamily="49" charset="0"/>
                <a:cs typeface="Courier New" panose="02070309020205020404" pitchFamily="49" charset="0"/>
              </a:rPr>
              <a:t>Stream.parallel</a:t>
            </a:r>
            <a:r>
              <a:rPr kumimoji="0" lang="ru-RU" altLang="ru-RU" sz="2000" b="0" i="0" u="none" strike="noStrike" cap="none" normalizeH="0" baseline="0" dirty="0">
                <a:ln>
                  <a:noFill/>
                </a:ln>
                <a:solidFill>
                  <a:srgbClr val="24335A"/>
                </a:solidFill>
                <a:effectLst/>
                <a:latin typeface="Courier New" panose="02070309020205020404" pitchFamily="49" charset="0"/>
                <a:cs typeface="Courier New" panose="02070309020205020404" pitchFamily="49" charset="0"/>
              </a:rPr>
              <a:t>()</a:t>
            </a:r>
            <a:r>
              <a:rPr kumimoji="0" lang="ru-RU" altLang="ru-RU" sz="2000" b="0" i="0" u="none" strike="noStrike" cap="none" normalizeH="0" baseline="0" dirty="0">
                <a:ln>
                  <a:noFill/>
                </a:ln>
                <a:solidFill>
                  <a:srgbClr val="4D5B7C"/>
                </a:solidFill>
                <a:effectLst/>
                <a:latin typeface="Inter"/>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1" i="0" u="none" strike="noStrike" cap="none" normalizeH="0" baseline="0" dirty="0" err="1">
                <a:ln>
                  <a:noFill/>
                </a:ln>
                <a:solidFill>
                  <a:srgbClr val="4D5B7C"/>
                </a:solidFill>
                <a:effectLst/>
                <a:latin typeface="Inter"/>
              </a:rPr>
              <a:t>Tablouri</a:t>
            </a:r>
            <a:r>
              <a:rPr kumimoji="0" lang="ru-RU" altLang="ru-RU" sz="2000" b="1" i="0" u="none" strike="noStrike" cap="none" normalizeH="0" baseline="0" dirty="0">
                <a:ln>
                  <a:noFill/>
                </a:ln>
                <a:solidFill>
                  <a:srgbClr val="4D5B7C"/>
                </a:solidFill>
                <a:effectLst/>
                <a:latin typeface="Inter"/>
              </a:rPr>
              <a:t> </a:t>
            </a:r>
            <a:r>
              <a:rPr kumimoji="0" lang="ru-RU" altLang="ru-RU" sz="2000" b="1" i="0" u="none" strike="noStrike" cap="none" normalizeH="0" baseline="0" dirty="0" err="1">
                <a:ln>
                  <a:noFill/>
                </a:ln>
                <a:solidFill>
                  <a:srgbClr val="4D5B7C"/>
                </a:solidFill>
                <a:effectLst/>
                <a:latin typeface="Inter"/>
              </a:rPr>
              <a:t>paralele</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în</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framework-uri</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precum</a:t>
            </a:r>
            <a:r>
              <a:rPr kumimoji="0" lang="ru-RU" altLang="ru-RU" sz="2000" b="0" i="0" u="none" strike="noStrike" cap="none" normalizeH="0" baseline="0" dirty="0">
                <a:ln>
                  <a:noFill/>
                </a:ln>
                <a:solidFill>
                  <a:srgbClr val="4D5B7C"/>
                </a:solidFill>
                <a:effectLst/>
                <a:latin typeface="Inter"/>
              </a:rPr>
              <a:t> Java </a:t>
            </a:r>
            <a:r>
              <a:rPr kumimoji="0" lang="ru-RU" altLang="ru-RU" sz="2000" b="0" i="0" u="none" strike="noStrike" cap="none" normalizeH="0" baseline="0" dirty="0" err="1">
                <a:ln>
                  <a:noFill/>
                </a:ln>
                <a:solidFill>
                  <a:srgbClr val="4D5B7C"/>
                </a:solidFill>
                <a:effectLst/>
                <a:latin typeface="Inter"/>
              </a:rPr>
              <a:t>Concurrency</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sau</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biblioteci</a:t>
            </a:r>
            <a:r>
              <a:rPr kumimoji="0" lang="ru-RU" altLang="ru-RU" sz="2000" b="0" i="0" u="none" strike="noStrike" cap="none" normalizeH="0" baseline="0" dirty="0">
                <a:ln>
                  <a:noFill/>
                </a:ln>
                <a:solidFill>
                  <a:srgbClr val="4D5B7C"/>
                </a:solidFill>
                <a:effectLst/>
                <a:latin typeface="Inter"/>
              </a:rPr>
              <a:t> </a:t>
            </a:r>
            <a:r>
              <a:rPr kumimoji="0" lang="ru-RU" altLang="ru-RU" sz="2000" b="0" i="0" u="none" strike="noStrike" cap="none" normalizeH="0" baseline="0" dirty="0" err="1">
                <a:ln>
                  <a:noFill/>
                </a:ln>
                <a:solidFill>
                  <a:srgbClr val="4D5B7C"/>
                </a:solidFill>
                <a:effectLst/>
                <a:latin typeface="Inter"/>
              </a:rPr>
              <a:t>terțe</a:t>
            </a:r>
            <a:endParaRPr kumimoji="0" lang="ru-RU" altLang="ru-RU" sz="2000" b="0" i="0" u="none" strike="noStrike" cap="none" normalizeH="0" baseline="0" dirty="0">
              <a:ln>
                <a:noFill/>
              </a:ln>
              <a:solidFill>
                <a:srgbClr val="4D5B7C"/>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47515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E4BCAE-FBD0-4AAC-B399-552AB67B7FD3}"/>
              </a:ext>
            </a:extLst>
          </p:cNvPr>
          <p:cNvSpPr>
            <a:spLocks noGrp="1"/>
          </p:cNvSpPr>
          <p:nvPr>
            <p:ph type="title"/>
          </p:nvPr>
        </p:nvSpPr>
        <p:spPr>
          <a:xfrm>
            <a:off x="1251678" y="382385"/>
            <a:ext cx="10178322" cy="636648"/>
          </a:xfrm>
        </p:spPr>
        <p:txBody>
          <a:bodyPr>
            <a:normAutofit fontScale="90000"/>
          </a:bodyPr>
          <a:lstStyle/>
          <a:p>
            <a:pPr algn="ctr"/>
            <a:r>
              <a:rPr lang="ro-RO" sz="4000" dirty="0"/>
              <a:t>Ciclul de viață a firului </a:t>
            </a:r>
            <a:r>
              <a:rPr lang="ro-RO" sz="4000" dirty="0" err="1"/>
              <a:t>fe</a:t>
            </a:r>
            <a:r>
              <a:rPr lang="ro-RO" sz="4000" dirty="0"/>
              <a:t> execuție</a:t>
            </a:r>
            <a:endParaRPr lang="ru-RU" sz="4000" dirty="0"/>
          </a:p>
        </p:txBody>
      </p:sp>
      <p:sp>
        <p:nvSpPr>
          <p:cNvPr id="3" name="Объект 2">
            <a:extLst>
              <a:ext uri="{FF2B5EF4-FFF2-40B4-BE49-F238E27FC236}">
                <a16:creationId xmlns:a16="http://schemas.microsoft.com/office/drawing/2014/main" id="{484EBD30-C37F-4E1A-B7DB-E4A87D2C0D26}"/>
              </a:ext>
            </a:extLst>
          </p:cNvPr>
          <p:cNvSpPr>
            <a:spLocks noGrp="1"/>
          </p:cNvSpPr>
          <p:nvPr>
            <p:ph idx="1"/>
          </p:nvPr>
        </p:nvSpPr>
        <p:spPr>
          <a:xfrm>
            <a:off x="1251678" y="1205553"/>
            <a:ext cx="10178322" cy="5186148"/>
          </a:xfrm>
        </p:spPr>
        <p:txBody>
          <a:bodyPr>
            <a:normAutofit lnSpcReduction="10000"/>
          </a:bodyPr>
          <a:lstStyle/>
          <a:p>
            <a:r>
              <a:rPr lang="ro-RO" dirty="0"/>
              <a:t>Un fir de execuție Java trece prin mai multe etape în timpul existenței sale. Aceste etape sunt gestionate de JVM și de sistemul de operare.</a:t>
            </a:r>
          </a:p>
          <a:p>
            <a:endParaRPr lang="ro-RO" dirty="0"/>
          </a:p>
          <a:p>
            <a:r>
              <a:rPr lang="ro-RO" dirty="0"/>
              <a:t>Iată principalele etape din ciclul de viață al unui fir de execuție:</a:t>
            </a:r>
          </a:p>
          <a:p>
            <a:endParaRPr lang="ro-RO" dirty="0"/>
          </a:p>
          <a:p>
            <a:r>
              <a:rPr lang="ro-RO" b="1" dirty="0">
                <a:solidFill>
                  <a:srgbClr val="C00000"/>
                </a:solidFill>
              </a:rPr>
              <a:t>1. Nou </a:t>
            </a:r>
            <a:r>
              <a:rPr lang="ro-RO" dirty="0"/>
              <a:t>: Firul de discuție este creat, dar nu a început încă. Este ca și cum ai atribui un lucrător unei sarcini, dar acesta nu a început încă lucrul.</a:t>
            </a:r>
          </a:p>
          <a:p>
            <a:endParaRPr lang="ro-RO" dirty="0"/>
          </a:p>
          <a:p>
            <a:r>
              <a:rPr lang="ro-RO" b="1" dirty="0" err="1">
                <a:solidFill>
                  <a:schemeClr val="tx1"/>
                </a:solidFill>
              </a:rPr>
              <a:t>Thread</a:t>
            </a:r>
            <a:r>
              <a:rPr lang="ro-RO" b="1" dirty="0">
                <a:solidFill>
                  <a:schemeClr val="tx1"/>
                </a:solidFill>
              </a:rPr>
              <a:t> </a:t>
            </a:r>
            <a:r>
              <a:rPr lang="ro-RO" b="1" dirty="0" err="1">
                <a:solidFill>
                  <a:schemeClr val="tx1"/>
                </a:solidFill>
              </a:rPr>
              <a:t>thread</a:t>
            </a:r>
            <a:r>
              <a:rPr lang="ro-RO" b="1" dirty="0">
                <a:solidFill>
                  <a:schemeClr val="tx1"/>
                </a:solidFill>
              </a:rPr>
              <a:t> = </a:t>
            </a:r>
            <a:r>
              <a:rPr lang="ro-RO" b="1" dirty="0" err="1">
                <a:solidFill>
                  <a:schemeClr val="tx1"/>
                </a:solidFill>
              </a:rPr>
              <a:t>new</a:t>
            </a:r>
            <a:r>
              <a:rPr lang="ro-RO" b="1" dirty="0">
                <a:solidFill>
                  <a:schemeClr val="tx1"/>
                </a:solidFill>
              </a:rPr>
              <a:t> </a:t>
            </a:r>
            <a:r>
              <a:rPr lang="ro-RO" b="1" dirty="0" err="1">
                <a:solidFill>
                  <a:schemeClr val="tx1"/>
                </a:solidFill>
              </a:rPr>
              <a:t>Thread</a:t>
            </a:r>
            <a:r>
              <a:rPr lang="ro-RO" b="1" dirty="0">
                <a:solidFill>
                  <a:schemeClr val="tx1"/>
                </a:solidFill>
              </a:rPr>
              <a:t>();</a:t>
            </a:r>
          </a:p>
          <a:p>
            <a:r>
              <a:rPr lang="ro-RO" b="1" dirty="0">
                <a:solidFill>
                  <a:srgbClr val="C00000"/>
                </a:solidFill>
              </a:rPr>
              <a:t>2. </a:t>
            </a:r>
            <a:r>
              <a:rPr lang="ro-RO" b="1" dirty="0" err="1">
                <a:solidFill>
                  <a:srgbClr val="C00000"/>
                </a:solidFill>
              </a:rPr>
              <a:t>Runnable</a:t>
            </a:r>
            <a:r>
              <a:rPr lang="ro-RO" b="1" dirty="0">
                <a:solidFill>
                  <a:srgbClr val="C00000"/>
                </a:solidFill>
              </a:rPr>
              <a:t> </a:t>
            </a:r>
            <a:r>
              <a:rPr lang="ro-RO" dirty="0"/>
              <a:t>: Firul de execuție este gata de rulare și așteaptă timp CPU. Este ca și cum </a:t>
            </a:r>
            <a:r>
              <a:rPr lang="ro-RO" dirty="0" err="1"/>
              <a:t>worker-ul</a:t>
            </a:r>
            <a:r>
              <a:rPr lang="ro-RO" dirty="0"/>
              <a:t> ar fi în așteptare, gata să lucreze atunci când i se oferă ocazia.</a:t>
            </a:r>
          </a:p>
          <a:p>
            <a:endParaRPr lang="ro-RO" dirty="0"/>
          </a:p>
          <a:p>
            <a:r>
              <a:rPr lang="ro-RO" b="1" dirty="0" err="1">
                <a:solidFill>
                  <a:schemeClr val="tx1"/>
                </a:solidFill>
              </a:rPr>
              <a:t>thread.start</a:t>
            </a:r>
            <a:r>
              <a:rPr lang="ro-RO" b="1" dirty="0">
                <a:solidFill>
                  <a:schemeClr val="tx1"/>
                </a:solidFill>
              </a:rPr>
              <a:t>(); </a:t>
            </a:r>
            <a:endParaRPr lang="ru-RU" dirty="0"/>
          </a:p>
        </p:txBody>
      </p:sp>
    </p:spTree>
    <p:extLst>
      <p:ext uri="{BB962C8B-B14F-4D97-AF65-F5344CB8AC3E}">
        <p14:creationId xmlns:p14="http://schemas.microsoft.com/office/powerpoint/2010/main" val="199540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062EBA-3B61-40A5-9BEC-16AC85EDE34C}"/>
              </a:ext>
            </a:extLst>
          </p:cNvPr>
          <p:cNvSpPr>
            <a:spLocks noGrp="1"/>
          </p:cNvSpPr>
          <p:nvPr>
            <p:ph type="title"/>
          </p:nvPr>
        </p:nvSpPr>
        <p:spPr>
          <a:xfrm>
            <a:off x="1251678" y="382385"/>
            <a:ext cx="10178322" cy="596023"/>
          </a:xfrm>
        </p:spPr>
        <p:txBody>
          <a:bodyPr>
            <a:normAutofit fontScale="90000"/>
          </a:bodyPr>
          <a:lstStyle/>
          <a:p>
            <a:pPr algn="ctr"/>
            <a:r>
              <a:rPr lang="ro-RO" sz="4000" dirty="0"/>
              <a:t>continuare</a:t>
            </a:r>
            <a:endParaRPr lang="ru-RU" sz="4000" dirty="0"/>
          </a:p>
        </p:txBody>
      </p:sp>
      <p:sp>
        <p:nvSpPr>
          <p:cNvPr id="3" name="Объект 2">
            <a:extLst>
              <a:ext uri="{FF2B5EF4-FFF2-40B4-BE49-F238E27FC236}">
                <a16:creationId xmlns:a16="http://schemas.microsoft.com/office/drawing/2014/main" id="{A73E3621-24F1-485A-9002-676F1D50A366}"/>
              </a:ext>
            </a:extLst>
          </p:cNvPr>
          <p:cNvSpPr>
            <a:spLocks noGrp="1"/>
          </p:cNvSpPr>
          <p:nvPr>
            <p:ph idx="1"/>
          </p:nvPr>
        </p:nvSpPr>
        <p:spPr>
          <a:xfrm>
            <a:off x="1251678" y="1191905"/>
            <a:ext cx="10178322" cy="4687688"/>
          </a:xfrm>
        </p:spPr>
        <p:txBody>
          <a:bodyPr>
            <a:normAutofit fontScale="77500" lnSpcReduction="20000"/>
          </a:bodyPr>
          <a:lstStyle/>
          <a:p>
            <a:r>
              <a:rPr lang="ro-RO" b="1" dirty="0">
                <a:solidFill>
                  <a:srgbClr val="C00000"/>
                </a:solidFill>
              </a:rPr>
              <a:t>3. </a:t>
            </a:r>
            <a:r>
              <a:rPr lang="ro-RO" b="1" dirty="0" err="1">
                <a:solidFill>
                  <a:srgbClr val="C00000"/>
                </a:solidFill>
              </a:rPr>
              <a:t>Running</a:t>
            </a:r>
            <a:r>
              <a:rPr lang="ro-RO" b="1" dirty="0">
                <a:solidFill>
                  <a:srgbClr val="C00000"/>
                </a:solidFill>
              </a:rPr>
              <a:t> </a:t>
            </a:r>
            <a:r>
              <a:rPr lang="ro-RO" dirty="0"/>
              <a:t>: Firul de execuție execută activ cod. Doar un fir de execuție per nucleu CPU poate fi în această stare la un moment dat. Din perspectiva JVM, un fir de execuție care rulează activ este încă în această </a:t>
            </a:r>
            <a:r>
              <a:rPr lang="ro-RO" dirty="0" err="1"/>
              <a:t>RUNNABLEstare</a:t>
            </a:r>
            <a:r>
              <a:rPr lang="ro-RO" dirty="0"/>
              <a:t>. Le separăm aici conceptual pentru a distinge între un fir de execuție care este gata de rulare și unul care se execută în prezent pe un CPU.</a:t>
            </a:r>
          </a:p>
          <a:p>
            <a:endParaRPr lang="ro-RO" dirty="0"/>
          </a:p>
          <a:p>
            <a:r>
              <a:rPr lang="ro-RO" b="1" dirty="0">
                <a:solidFill>
                  <a:srgbClr val="C00000"/>
                </a:solidFill>
              </a:rPr>
              <a:t>4. Blocat </a:t>
            </a:r>
            <a:r>
              <a:rPr lang="ro-RO" dirty="0"/>
              <a:t>/ În așteptare / În așteptare temporizată : Firul de discuție este temporar inactiv:</a:t>
            </a:r>
          </a:p>
          <a:p>
            <a:endParaRPr lang="ro-RO" dirty="0"/>
          </a:p>
          <a:p>
            <a:r>
              <a:rPr lang="ro-RO" dirty="0"/>
              <a:t>Blocat : În așteptarea unei resurse (ca un blocaj deținut de un alt fir de execuție)</a:t>
            </a:r>
          </a:p>
          <a:p>
            <a:endParaRPr lang="ro-RO" dirty="0"/>
          </a:p>
          <a:p>
            <a:r>
              <a:rPr lang="ro-RO" dirty="0"/>
              <a:t>În așteptare : Așteptarea pe termen nelimitat a acțiunii unui alt fir de execuție (de exemplu, utilizarea </a:t>
            </a:r>
            <a:r>
              <a:rPr lang="ro-RO" dirty="0" err="1"/>
              <a:t>wait</a:t>
            </a:r>
            <a:r>
              <a:rPr lang="ro-RO" dirty="0"/>
              <a:t>())</a:t>
            </a:r>
          </a:p>
          <a:p>
            <a:endParaRPr lang="ro-RO" dirty="0"/>
          </a:p>
          <a:p>
            <a:r>
              <a:rPr lang="ro-RO" dirty="0"/>
              <a:t>Așteptare temporizată : Așteptare pentru o anumită perioadă de timp (de exemplu, </a:t>
            </a:r>
            <a:r>
              <a:rPr lang="ro-RO" dirty="0" err="1"/>
              <a:t>sleep</a:t>
            </a:r>
            <a:r>
              <a:rPr lang="ro-RO" dirty="0"/>
              <a:t>(1000))</a:t>
            </a:r>
          </a:p>
          <a:p>
            <a:endParaRPr lang="ro-RO" dirty="0"/>
          </a:p>
          <a:p>
            <a:r>
              <a:rPr lang="ro-RO" dirty="0"/>
              <a:t>Aceste stări ajută firele de execuție să se întrerupă fără a consuma resurse CPU.</a:t>
            </a:r>
          </a:p>
          <a:p>
            <a:endParaRPr lang="ro-RO" dirty="0"/>
          </a:p>
          <a:p>
            <a:r>
              <a:rPr lang="ro-RO" b="1" dirty="0">
                <a:solidFill>
                  <a:srgbClr val="C00000"/>
                </a:solidFill>
              </a:rPr>
              <a:t>4. Terminat </a:t>
            </a:r>
            <a:r>
              <a:rPr lang="ro-RO" dirty="0"/>
              <a:t>(Mort) : Firul de execuție a terminat sau a fost oprit. Nu poate fi repornit.</a:t>
            </a:r>
            <a:endParaRPr lang="ru-RU" dirty="0"/>
          </a:p>
        </p:txBody>
      </p:sp>
    </p:spTree>
    <p:extLst>
      <p:ext uri="{BB962C8B-B14F-4D97-AF65-F5344CB8AC3E}">
        <p14:creationId xmlns:p14="http://schemas.microsoft.com/office/powerpoint/2010/main" val="3221060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A1D80F-6034-4E85-A92B-77919D590B51}"/>
              </a:ext>
            </a:extLst>
          </p:cNvPr>
          <p:cNvSpPr>
            <a:spLocks noGrp="1"/>
          </p:cNvSpPr>
          <p:nvPr>
            <p:ph type="title"/>
          </p:nvPr>
        </p:nvSpPr>
        <p:spPr>
          <a:xfrm>
            <a:off x="1251678" y="382385"/>
            <a:ext cx="10178322" cy="713985"/>
          </a:xfrm>
        </p:spPr>
        <p:txBody>
          <a:bodyPr>
            <a:noAutofit/>
          </a:bodyPr>
          <a:lstStyle/>
          <a:p>
            <a:pPr algn="ctr"/>
            <a:r>
              <a:rPr lang="pt-BR" sz="4000" b="1" i="0" dirty="0">
                <a:solidFill>
                  <a:schemeClr val="tx1"/>
                </a:solidFill>
                <a:effectLst/>
                <a:latin typeface="Inter"/>
              </a:rPr>
              <a:t>diagramă simplă pentru a vizualiza ciclul de viață</a:t>
            </a:r>
            <a:endParaRPr lang="ru-RU" sz="4000" b="1" dirty="0">
              <a:solidFill>
                <a:schemeClr val="tx1"/>
              </a:solidFill>
            </a:endParaRPr>
          </a:p>
        </p:txBody>
      </p:sp>
      <p:pic>
        <p:nvPicPr>
          <p:cNvPr id="4098" name="Picture 2" descr="Diagrama ciclului de viață al firelor de execuție Java">
            <a:extLst>
              <a:ext uri="{FF2B5EF4-FFF2-40B4-BE49-F238E27FC236}">
                <a16:creationId xmlns:a16="http://schemas.microsoft.com/office/drawing/2014/main" id="{C8294C4E-02CC-4755-909F-4E8B09EC080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4444" y="1592286"/>
            <a:ext cx="3972061" cy="5119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12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631BA4-9E65-4BAA-94EE-714719E0C841}"/>
              </a:ext>
            </a:extLst>
          </p:cNvPr>
          <p:cNvSpPr>
            <a:spLocks noGrp="1"/>
          </p:cNvSpPr>
          <p:nvPr>
            <p:ph type="title"/>
          </p:nvPr>
        </p:nvSpPr>
        <p:spPr>
          <a:xfrm>
            <a:off x="1251678" y="382385"/>
            <a:ext cx="10178322" cy="663943"/>
          </a:xfrm>
        </p:spPr>
        <p:txBody>
          <a:bodyPr>
            <a:normAutofit/>
          </a:bodyPr>
          <a:lstStyle/>
          <a:p>
            <a:pPr algn="ctr"/>
            <a:r>
              <a:rPr lang="ro-RO" sz="4000" dirty="0"/>
              <a:t>Crearea </a:t>
            </a:r>
            <a:r>
              <a:rPr lang="ro-RO" sz="4000" dirty="0" err="1"/>
              <a:t>thred</a:t>
            </a:r>
            <a:r>
              <a:rPr lang="ro-RO" sz="4000" dirty="0"/>
              <a:t>-urilor în </a:t>
            </a:r>
            <a:r>
              <a:rPr lang="ro-RO" sz="4000" dirty="0" err="1"/>
              <a:t>java</a:t>
            </a:r>
            <a:endParaRPr lang="ru-RU" sz="4000" dirty="0"/>
          </a:p>
        </p:txBody>
      </p:sp>
      <p:sp>
        <p:nvSpPr>
          <p:cNvPr id="3" name="Объект 2">
            <a:extLst>
              <a:ext uri="{FF2B5EF4-FFF2-40B4-BE49-F238E27FC236}">
                <a16:creationId xmlns:a16="http://schemas.microsoft.com/office/drawing/2014/main" id="{C91F5A5F-1226-49EF-95F4-6B07F0C436CC}"/>
              </a:ext>
            </a:extLst>
          </p:cNvPr>
          <p:cNvSpPr>
            <a:spLocks noGrp="1"/>
          </p:cNvSpPr>
          <p:nvPr>
            <p:ph idx="1"/>
          </p:nvPr>
        </p:nvSpPr>
        <p:spPr>
          <a:xfrm>
            <a:off x="1251678" y="1046328"/>
            <a:ext cx="10178322" cy="5811672"/>
          </a:xfrm>
        </p:spPr>
        <p:txBody>
          <a:bodyPr>
            <a:normAutofit fontScale="70000" lnSpcReduction="20000"/>
          </a:bodyPr>
          <a:lstStyle/>
          <a:p>
            <a:r>
              <a:rPr lang="ro-RO" sz="2600" dirty="0">
                <a:solidFill>
                  <a:schemeClr val="tx1"/>
                </a:solidFill>
              </a:rPr>
              <a:t>În Java, există mai multe modalități de a crea și rula </a:t>
            </a:r>
            <a:r>
              <a:rPr lang="ro-RO" sz="2600" dirty="0" err="1">
                <a:solidFill>
                  <a:schemeClr val="tx1"/>
                </a:solidFill>
              </a:rPr>
              <a:t>thread</a:t>
            </a:r>
            <a:r>
              <a:rPr lang="ro-RO" sz="2600" dirty="0">
                <a:solidFill>
                  <a:schemeClr val="tx1"/>
                </a:solidFill>
              </a:rPr>
              <a:t>-uri. Fiecare abordare are propriile cazuri de utilizare, iar alegerea celei potrivite depinde de modul în care este structurată aplicația dumneavoastră. Aici, vom acoperi cele trei modalități principale de a crea </a:t>
            </a:r>
            <a:r>
              <a:rPr lang="ro-RO" sz="2600" dirty="0" err="1">
                <a:solidFill>
                  <a:schemeClr val="tx1"/>
                </a:solidFill>
              </a:rPr>
              <a:t>thread</a:t>
            </a:r>
            <a:r>
              <a:rPr lang="ro-RO" sz="2600" dirty="0">
                <a:solidFill>
                  <a:schemeClr val="tx1"/>
                </a:solidFill>
              </a:rPr>
              <a:t>-uri:</a:t>
            </a:r>
          </a:p>
          <a:p>
            <a:r>
              <a:rPr lang="ro-RO" sz="2900" b="1" dirty="0">
                <a:solidFill>
                  <a:schemeClr val="tx1"/>
                </a:solidFill>
              </a:rPr>
              <a:t>1. Extinderea </a:t>
            </a:r>
            <a:r>
              <a:rPr lang="ro-RO" sz="2900" b="1" dirty="0" err="1">
                <a:solidFill>
                  <a:schemeClr val="tx1"/>
                </a:solidFill>
              </a:rPr>
              <a:t>Thread</a:t>
            </a:r>
            <a:r>
              <a:rPr lang="ro-RO" sz="2900" b="1" dirty="0">
                <a:solidFill>
                  <a:schemeClr val="tx1"/>
                </a:solidFill>
              </a:rPr>
              <a:t> clasei</a:t>
            </a:r>
          </a:p>
          <a:p>
            <a:r>
              <a:rPr lang="ro-RO" dirty="0">
                <a:solidFill>
                  <a:schemeClr val="tx1"/>
                </a:solidFill>
              </a:rPr>
              <a:t>Una dintre cele mai simple metode de a crea un fir de execuție în Java este prin extinderea clasei încorporate </a:t>
            </a:r>
            <a:r>
              <a:rPr lang="ro-RO" dirty="0" err="1">
                <a:solidFill>
                  <a:schemeClr val="tx1"/>
                </a:solidFill>
              </a:rPr>
              <a:t>Threadși</a:t>
            </a:r>
            <a:r>
              <a:rPr lang="ro-RO" dirty="0">
                <a:solidFill>
                  <a:schemeClr val="tx1"/>
                </a:solidFill>
              </a:rPr>
              <a:t> suprascrierea </a:t>
            </a:r>
            <a:r>
              <a:rPr lang="ro-RO" dirty="0" err="1">
                <a:solidFill>
                  <a:schemeClr val="tx1"/>
                </a:solidFill>
              </a:rPr>
              <a:t>run</a:t>
            </a:r>
            <a:r>
              <a:rPr lang="ro-RO" dirty="0">
                <a:solidFill>
                  <a:schemeClr val="tx1"/>
                </a:solidFill>
              </a:rPr>
              <a:t>()metodei acesteia. Această metodă conține codul care ar trebui să ruleze în noul fir de execuție.</a:t>
            </a:r>
          </a:p>
          <a:p>
            <a:r>
              <a:rPr lang="en-US" b="1" dirty="0">
                <a:solidFill>
                  <a:schemeClr val="tx1"/>
                </a:solidFill>
              </a:rPr>
              <a:t>public class </a:t>
            </a:r>
            <a:r>
              <a:rPr lang="en-US" b="1" dirty="0" err="1">
                <a:solidFill>
                  <a:schemeClr val="tx1"/>
                </a:solidFill>
              </a:rPr>
              <a:t>MyThread</a:t>
            </a:r>
            <a:r>
              <a:rPr lang="en-US" b="1" dirty="0">
                <a:solidFill>
                  <a:schemeClr val="tx1"/>
                </a:solidFill>
              </a:rPr>
              <a:t> extends Thread {</a:t>
            </a:r>
          </a:p>
          <a:p>
            <a:r>
              <a:rPr lang="en-US" b="1" dirty="0">
                <a:solidFill>
                  <a:schemeClr val="tx1"/>
                </a:solidFill>
              </a:rPr>
              <a:t>    public void run() {</a:t>
            </a:r>
          </a:p>
          <a:p>
            <a:r>
              <a:rPr lang="en-US" b="1" dirty="0">
                <a:solidFill>
                  <a:schemeClr val="tx1"/>
                </a:solidFill>
              </a:rPr>
              <a:t>        </a:t>
            </a:r>
            <a:r>
              <a:rPr lang="en-US" b="1" dirty="0" err="1">
                <a:solidFill>
                  <a:schemeClr val="tx1"/>
                </a:solidFill>
              </a:rPr>
              <a:t>System.out.println</a:t>
            </a:r>
            <a:r>
              <a:rPr lang="en-US" b="1" dirty="0">
                <a:solidFill>
                  <a:schemeClr val="tx1"/>
                </a:solidFill>
              </a:rPr>
              <a:t>("Thread is running...");</a:t>
            </a:r>
          </a:p>
          <a:p>
            <a:r>
              <a:rPr lang="en-US" b="1" dirty="0">
                <a:solidFill>
                  <a:schemeClr val="tx1"/>
                </a:solidFill>
              </a:rPr>
              <a:t>    }</a:t>
            </a:r>
          </a:p>
          <a:p>
            <a:r>
              <a:rPr lang="en-US" b="1" dirty="0">
                <a:solidFill>
                  <a:schemeClr val="tx1"/>
                </a:solidFill>
              </a:rPr>
              <a:t>    public static void main(String[] </a:t>
            </a:r>
            <a:r>
              <a:rPr lang="en-US" b="1" dirty="0" err="1">
                <a:solidFill>
                  <a:schemeClr val="tx1"/>
                </a:solidFill>
              </a:rPr>
              <a:t>args</a:t>
            </a:r>
            <a:r>
              <a:rPr lang="en-US" b="1" dirty="0">
                <a:solidFill>
                  <a:schemeClr val="tx1"/>
                </a:solidFill>
              </a:rPr>
              <a:t>) {</a:t>
            </a:r>
          </a:p>
          <a:p>
            <a:r>
              <a:rPr lang="en-US" b="1" dirty="0">
                <a:solidFill>
                  <a:schemeClr val="tx1"/>
                </a:solidFill>
              </a:rPr>
              <a:t>        </a:t>
            </a:r>
            <a:r>
              <a:rPr lang="en-US" b="1" dirty="0" err="1">
                <a:solidFill>
                  <a:schemeClr val="tx1"/>
                </a:solidFill>
              </a:rPr>
              <a:t>MyThread</a:t>
            </a:r>
            <a:r>
              <a:rPr lang="en-US" b="1" dirty="0">
                <a:solidFill>
                  <a:schemeClr val="tx1"/>
                </a:solidFill>
              </a:rPr>
              <a:t> thread = new </a:t>
            </a:r>
            <a:r>
              <a:rPr lang="en-US" b="1" dirty="0" err="1">
                <a:solidFill>
                  <a:schemeClr val="tx1"/>
                </a:solidFill>
              </a:rPr>
              <a:t>MyThread</a:t>
            </a:r>
            <a:r>
              <a:rPr lang="en-US" b="1" dirty="0">
                <a:solidFill>
                  <a:schemeClr val="tx1"/>
                </a:solidFill>
              </a:rPr>
              <a:t>();</a:t>
            </a:r>
          </a:p>
          <a:p>
            <a:r>
              <a:rPr lang="en-US" b="1" dirty="0">
                <a:solidFill>
                  <a:schemeClr val="tx1"/>
                </a:solidFill>
              </a:rPr>
              <a:t>        </a:t>
            </a:r>
            <a:r>
              <a:rPr lang="en-US" b="1" dirty="0" err="1">
                <a:solidFill>
                  <a:schemeClr val="tx1"/>
                </a:solidFill>
              </a:rPr>
              <a:t>thread.start</a:t>
            </a:r>
            <a:r>
              <a:rPr lang="en-US" b="1" dirty="0">
                <a:solidFill>
                  <a:schemeClr val="tx1"/>
                </a:solidFill>
              </a:rPr>
              <a:t>(); // Start the thread</a:t>
            </a:r>
          </a:p>
          <a:p>
            <a:r>
              <a:rPr lang="en-US" b="1" dirty="0">
                <a:solidFill>
                  <a:schemeClr val="tx1"/>
                </a:solidFill>
              </a:rPr>
              <a:t>    }</a:t>
            </a:r>
          </a:p>
          <a:p>
            <a:r>
              <a:rPr lang="en-US" b="1" dirty="0">
                <a:solidFill>
                  <a:schemeClr val="tx1"/>
                </a:solidFill>
              </a:rPr>
              <a:t>}</a:t>
            </a:r>
            <a:endParaRPr lang="ro-RO" b="1" dirty="0">
              <a:solidFill>
                <a:schemeClr val="tx1"/>
              </a:solidFill>
            </a:endParaRPr>
          </a:p>
          <a:p>
            <a:r>
              <a:rPr lang="ro-RO" sz="2600" dirty="0">
                <a:solidFill>
                  <a:schemeClr val="tx1"/>
                </a:solidFill>
              </a:rPr>
              <a:t>Metoda </a:t>
            </a:r>
            <a:r>
              <a:rPr lang="ro-RO" sz="2600" dirty="0" err="1">
                <a:solidFill>
                  <a:schemeClr val="tx1"/>
                </a:solidFill>
              </a:rPr>
              <a:t>run</a:t>
            </a:r>
            <a:r>
              <a:rPr lang="ro-RO" sz="2600" dirty="0">
                <a:solidFill>
                  <a:schemeClr val="tx1"/>
                </a:solidFill>
              </a:rPr>
              <a:t>()definește sarcina pe care o va executa firul de execuție. start()Metoda îi spune JVM-ului să pornească un fir nou și să se execute </a:t>
            </a:r>
            <a:r>
              <a:rPr lang="ro-RO" sz="2600" dirty="0" err="1">
                <a:solidFill>
                  <a:schemeClr val="tx1"/>
                </a:solidFill>
              </a:rPr>
              <a:t>run</a:t>
            </a:r>
            <a:r>
              <a:rPr lang="ro-RO" sz="2600" dirty="0">
                <a:solidFill>
                  <a:schemeClr val="tx1"/>
                </a:solidFill>
              </a:rPr>
              <a:t>()în paralel cu firul principal.</a:t>
            </a:r>
          </a:p>
          <a:p>
            <a:r>
              <a:rPr lang="ro-RO" sz="2600" dirty="0">
                <a:solidFill>
                  <a:schemeClr val="tx1"/>
                </a:solidFill>
              </a:rPr>
              <a:t>Folosește această abordare atunci când nu trebuie să extinzi o altă clasă (deoarece Java acceptă moștenirea simplă).</a:t>
            </a:r>
          </a:p>
        </p:txBody>
      </p:sp>
    </p:spTree>
    <p:extLst>
      <p:ext uri="{BB962C8B-B14F-4D97-AF65-F5344CB8AC3E}">
        <p14:creationId xmlns:p14="http://schemas.microsoft.com/office/powerpoint/2010/main" val="2572926086"/>
      </p:ext>
    </p:extLst>
  </p:cSld>
  <p:clrMapOvr>
    <a:masterClrMapping/>
  </p:clrMapOvr>
</p:sld>
</file>

<file path=ppt/theme/theme1.xml><?xml version="1.0" encoding="utf-8"?>
<a:theme xmlns:a="http://schemas.openxmlformats.org/drawingml/2006/main" name="Эмблема">
  <a:themeElements>
    <a:clrScheme name="Эмблема">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Эмблема">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Эмблема">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Эмблема</Template>
  <TotalTime>6144</TotalTime>
  <Words>6270</Words>
  <Application>Microsoft Office PowerPoint</Application>
  <PresentationFormat>Widescreen</PresentationFormat>
  <Paragraphs>489</Paragraphs>
  <Slides>45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Arial</vt:lpstr>
      <vt:lpstr>Corbel</vt:lpstr>
      <vt:lpstr>Courier New</vt:lpstr>
      <vt:lpstr>Epilogue</vt:lpstr>
      <vt:lpstr>Gill Sans MT</vt:lpstr>
      <vt:lpstr>Impact</vt:lpstr>
      <vt:lpstr>Inter</vt:lpstr>
      <vt:lpstr>Roboto</vt:lpstr>
      <vt:lpstr>Rubik</vt:lpstr>
      <vt:lpstr>Эмблема</vt:lpstr>
      <vt:lpstr>Multithreading în Java </vt:lpstr>
      <vt:lpstr>Întroducere</vt:lpstr>
      <vt:lpstr>trei tipuri de multithreading în Java </vt:lpstr>
      <vt:lpstr>Multithreading-ul oferă mai multe avantaje cheie:</vt:lpstr>
      <vt:lpstr>Multithreading versus calcul paralel</vt:lpstr>
      <vt:lpstr>Ciclul de viață a firului fe execuție</vt:lpstr>
      <vt:lpstr>continuare</vt:lpstr>
      <vt:lpstr>diagramă simplă pentru a vizualiza ciclul de viață</vt:lpstr>
      <vt:lpstr>Crearea thred-urilor în java</vt:lpstr>
      <vt:lpstr>continuare</vt:lpstr>
      <vt:lpstr>continuare</vt:lpstr>
      <vt:lpstr>Gestionare și controlul thread-urilor</vt:lpstr>
      <vt:lpstr>Activarea firelor de execuție cu metoda start()</vt:lpstr>
      <vt:lpstr>Întreruperea execuției cu metoda sleep()</vt:lpstr>
      <vt:lpstr>Așteptarea finalizării thread-ului cu metoda join()</vt:lpstr>
      <vt:lpstr>Executarea cedată cu metoda yield()</vt:lpstr>
      <vt:lpstr>Setarea priorității thread-ului</vt:lpstr>
      <vt:lpstr>Fire demonice</vt:lpstr>
      <vt:lpstr>Oprirea thread-ului forțat</vt:lpstr>
      <vt:lpstr>Sincronizare și control a concurenții</vt:lpstr>
      <vt:lpstr>Utilizarea monitorului</vt:lpstr>
      <vt:lpstr>Sincronizare statică</vt:lpstr>
      <vt:lpstr>Siguranța și imutabilitatea firelor de execuție</vt:lpstr>
      <vt:lpstr>Sincronizare avansată</vt:lpstr>
      <vt:lpstr>exemplu</vt:lpstr>
      <vt:lpstr>Cuvântul chee volatile</vt:lpstr>
      <vt:lpstr>Metode sigure de sincronizare</vt:lpstr>
      <vt:lpstr>pool-urile de thread-uri</vt:lpstr>
      <vt:lpstr>Utilizarea Executor Framework</vt:lpstr>
      <vt:lpstr>Utilizarea Callable și future pentru valorile returnate</vt:lpstr>
      <vt:lpstr>Tipiri de pool-uri de thread-uti în Executots</vt:lpstr>
      <vt:lpstr>Oprirea corectă a executorilor</vt:lpstr>
      <vt:lpstr>Executori versus fire de execuție </vt:lpstr>
      <vt:lpstr>1. Fire brute ( Thread clasă) </vt:lpstr>
      <vt:lpstr>ExecutorService (Executor Framework) </vt:lpstr>
      <vt:lpstr>diferențele dintre utilizarea firelor de execuție brute și Executor Service</vt:lpstr>
      <vt:lpstr>Cele mai bune practici pentru multithreading în Java</vt:lpstr>
      <vt:lpstr>continuare</vt:lpstr>
      <vt:lpstr>continuare</vt:lpstr>
      <vt:lpstr>Greșeli frecvente în multithreading-ul Java</vt:lpstr>
      <vt:lpstr>continuare</vt:lpstr>
      <vt:lpstr>continuare</vt:lpstr>
      <vt:lpstr>continuare</vt:lpstr>
      <vt:lpstr>continue</vt:lpstr>
      <vt:lpstr>continuzre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Multithreading în Java </dc:title>
  <dc:creator>Lilia Rotaru</dc:creator>
  <cp:lastModifiedBy>Rotaru Lilia</cp:lastModifiedBy>
  <cp:revision>4</cp:revision>
  <dcterms:created xsi:type="dcterms:W3CDTF">2025-09-26T17:11:12Z</dcterms:created>
  <dcterms:modified xsi:type="dcterms:W3CDTF">2025-10-07T14:02:19Z</dcterms:modified>
</cp:coreProperties>
</file>