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39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16.09.2016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16.09.2016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16.09.2016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16.09.2016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16.09.2016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16.09.2016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16.09.2016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16.09.2016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4C71EC6-210F-42DE-9C53-41977AD35B3D}" type="datetimeFigureOut">
              <a:rPr lang="ru-RU" smtClean="0"/>
              <a:t>16.09.2016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16.09.2016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16.09.2016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t>16.09.2016</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2306687"/>
          </a:xfrm>
        </p:spPr>
        <p:txBody>
          <a:bodyPr>
            <a:normAutofit/>
          </a:bodyPr>
          <a:lstStyle/>
          <a:p>
            <a:r>
              <a:rPr lang="en-US" sz="6000" b="1" dirty="0" smtClean="0"/>
              <a:t>Thread-</a:t>
            </a:r>
            <a:r>
              <a:rPr lang="en-US" sz="6000" b="1" dirty="0" err="1" smtClean="0"/>
              <a:t>uri</a:t>
            </a:r>
            <a:r>
              <a:rPr lang="en-US" sz="6000" b="1" dirty="0" smtClean="0"/>
              <a:t> pre</a:t>
            </a:r>
            <a:r>
              <a:rPr lang="ro-RO" sz="6000" b="1" dirty="0" smtClean="0"/>
              <a:t>e</a:t>
            </a:r>
            <a:r>
              <a:rPr lang="en-US" sz="6000" b="1" dirty="0" err="1" smtClean="0"/>
              <a:t>mtive</a:t>
            </a:r>
            <a:r>
              <a:rPr lang="en-US" sz="6000" b="1" dirty="0" smtClean="0"/>
              <a:t> </a:t>
            </a:r>
            <a:r>
              <a:rPr lang="ro-RO" sz="6000" b="1" dirty="0" smtClean="0"/>
              <a:t>și cooperative</a:t>
            </a:r>
            <a:endParaRPr lang="ru-RU" sz="6000" b="1" dirty="0"/>
          </a:p>
        </p:txBody>
      </p:sp>
      <p:sp>
        <p:nvSpPr>
          <p:cNvPr id="3" name="Подзаголовок 2"/>
          <p:cNvSpPr>
            <a:spLocks noGrp="1"/>
          </p:cNvSpPr>
          <p:nvPr>
            <p:ph type="subTitle" idx="1"/>
          </p:nvPr>
        </p:nvSpPr>
        <p:spPr>
          <a:xfrm>
            <a:off x="1371600" y="4869160"/>
            <a:ext cx="6400800" cy="769640"/>
          </a:xfrm>
        </p:spPr>
        <p:txBody>
          <a:bodyPr/>
          <a:lstStyle/>
          <a:p>
            <a:r>
              <a:rPr lang="ro-RO" dirty="0" smtClean="0"/>
              <a:t>   </a:t>
            </a:r>
            <a:endParaRPr lang="ru-RU" dirty="0"/>
          </a:p>
        </p:txBody>
      </p:sp>
    </p:spTree>
    <p:extLst>
      <p:ext uri="{BB962C8B-B14F-4D97-AF65-F5344CB8AC3E}">
        <p14:creationId xmlns:p14="http://schemas.microsoft.com/office/powerpoint/2010/main" val="12877657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700808"/>
            <a:ext cx="7408333" cy="4425355"/>
          </a:xfrm>
        </p:spPr>
        <p:txBody>
          <a:bodyPr>
            <a:normAutofit/>
          </a:bodyPr>
          <a:lstStyle/>
          <a:p>
            <a:r>
              <a:rPr lang="ro-RO" dirty="0" smtClean="0">
                <a:latin typeface="Arial"/>
              </a:rPr>
              <a:t>1. </a:t>
            </a:r>
            <a:r>
              <a:rPr lang="pt-BR" dirty="0" smtClean="0">
                <a:latin typeface="Arial"/>
              </a:rPr>
              <a:t>Starea ”NewThread”</a:t>
            </a:r>
            <a:r>
              <a:rPr lang="ro-RO" dirty="0" smtClean="0">
                <a:latin typeface="Arial"/>
              </a:rPr>
              <a:t> </a:t>
            </a:r>
          </a:p>
          <a:p>
            <a:r>
              <a:rPr lang="ro-RO" dirty="0" smtClean="0"/>
              <a:t>O</a:t>
            </a:r>
            <a:r>
              <a:rPr lang="en-US" dirty="0" err="1"/>
              <a:t>biectul</a:t>
            </a:r>
            <a:r>
              <a:rPr lang="en-US" dirty="0"/>
              <a:t> fir de </a:t>
            </a:r>
            <a:r>
              <a:rPr lang="en-US" dirty="0" err="1"/>
              <a:t>execu</a:t>
            </a:r>
            <a:r>
              <a:rPr lang="ro-RO" dirty="0"/>
              <a:t>ție</a:t>
            </a:r>
            <a:r>
              <a:rPr lang="en-US" dirty="0"/>
              <a:t> a </a:t>
            </a:r>
            <a:r>
              <a:rPr lang="en-US" dirty="0" err="1"/>
              <a:t>fost</a:t>
            </a:r>
            <a:r>
              <a:rPr lang="en-US" dirty="0"/>
              <a:t> </a:t>
            </a:r>
            <a:r>
              <a:rPr lang="en-US" dirty="0" err="1"/>
              <a:t>creat</a:t>
            </a:r>
            <a:r>
              <a:rPr lang="en-US" dirty="0"/>
              <a:t> </a:t>
            </a:r>
            <a:r>
              <a:rPr lang="en-US" dirty="0" err="1"/>
              <a:t>dar</a:t>
            </a:r>
            <a:r>
              <a:rPr lang="ro-RO" dirty="0"/>
              <a:t> </a:t>
            </a:r>
            <a:r>
              <a:rPr lang="en-US" dirty="0"/>
              <a:t> </a:t>
            </a:r>
            <a:r>
              <a:rPr lang="en-US" dirty="0" err="1"/>
              <a:t>înca</a:t>
            </a:r>
            <a:r>
              <a:rPr lang="en-US" dirty="0"/>
              <a:t> nu a </a:t>
            </a:r>
            <a:r>
              <a:rPr lang="en-US" dirty="0" err="1"/>
              <a:t>fost</a:t>
            </a:r>
            <a:r>
              <a:rPr lang="en-US" dirty="0"/>
              <a:t> </a:t>
            </a:r>
            <a:r>
              <a:rPr lang="en-US" dirty="0" err="1"/>
              <a:t>startat</a:t>
            </a:r>
            <a:r>
              <a:rPr lang="en-US" dirty="0" smtClean="0"/>
              <a:t>.</a:t>
            </a:r>
            <a:endParaRPr lang="ro-RO" dirty="0" smtClean="0">
              <a:latin typeface="Arial"/>
            </a:endParaRPr>
          </a:p>
          <a:p>
            <a:r>
              <a:rPr lang="pt-BR" dirty="0" smtClean="0">
                <a:latin typeface="Arial"/>
              </a:rPr>
              <a:t>Thread fir=new Thread(obiectActiv);</a:t>
            </a:r>
            <a:endParaRPr lang="pt-BR" dirty="0">
              <a:latin typeface="Arial"/>
            </a:endParaRPr>
          </a:p>
          <a:p>
            <a:r>
              <a:rPr lang="pt-BR" dirty="0" smtClean="0">
                <a:latin typeface="Arial"/>
              </a:rPr>
              <a:t>//fir</a:t>
            </a:r>
            <a:r>
              <a:rPr lang="ro-RO" dirty="0" smtClean="0">
                <a:latin typeface="Arial"/>
              </a:rPr>
              <a:t> </a:t>
            </a:r>
            <a:r>
              <a:rPr lang="pt-BR" dirty="0" smtClean="0">
                <a:latin typeface="Arial"/>
              </a:rPr>
              <a:t>se</a:t>
            </a:r>
            <a:r>
              <a:rPr lang="ro-RO" dirty="0" smtClean="0">
                <a:latin typeface="Arial"/>
              </a:rPr>
              <a:t> </a:t>
            </a:r>
            <a:r>
              <a:rPr lang="pt-BR" dirty="0" smtClean="0">
                <a:latin typeface="Arial"/>
              </a:rPr>
              <a:t>gaseste in</a:t>
            </a:r>
            <a:r>
              <a:rPr lang="ro-RO" dirty="0" smtClean="0">
                <a:latin typeface="Arial"/>
              </a:rPr>
              <a:t> </a:t>
            </a:r>
            <a:r>
              <a:rPr lang="pt-BR" dirty="0" smtClean="0">
                <a:latin typeface="Arial"/>
              </a:rPr>
              <a:t>starea </a:t>
            </a:r>
            <a:r>
              <a:rPr lang="pt-BR" dirty="0">
                <a:latin typeface="Arial"/>
              </a:rPr>
              <a:t>"</a:t>
            </a:r>
            <a:r>
              <a:rPr lang="pt-BR" dirty="0" smtClean="0">
                <a:latin typeface="Arial"/>
              </a:rPr>
              <a:t>New Thread„</a:t>
            </a:r>
            <a:endParaRPr lang="ro-RO" dirty="0" smtClean="0">
              <a:latin typeface="Arial"/>
            </a:endParaRPr>
          </a:p>
          <a:p>
            <a:r>
              <a:rPr lang="ro-RO" dirty="0" smtClean="0">
                <a:latin typeface="Arial"/>
              </a:rPr>
              <a:t>Nu are alocate resurse</a:t>
            </a:r>
          </a:p>
          <a:p>
            <a:r>
              <a:rPr lang="ro-RO" dirty="0" smtClean="0">
                <a:latin typeface="Arial"/>
              </a:rPr>
              <a:t>Putem apela start</a:t>
            </a:r>
          </a:p>
          <a:p>
            <a:endParaRPr lang="pt-BR" dirty="0">
              <a:latin typeface="Arial"/>
            </a:endParaRPr>
          </a:p>
          <a:p>
            <a:pPr marL="0" indent="0">
              <a:buNone/>
            </a:pPr>
            <a:endParaRPr lang="ru-RU" dirty="0"/>
          </a:p>
        </p:txBody>
      </p:sp>
      <p:sp>
        <p:nvSpPr>
          <p:cNvPr id="3" name="Заголовок 2"/>
          <p:cNvSpPr>
            <a:spLocks noGrp="1"/>
          </p:cNvSpPr>
          <p:nvPr>
            <p:ph type="title"/>
          </p:nvPr>
        </p:nvSpPr>
        <p:spPr/>
        <p:txBody>
          <a:bodyPr>
            <a:normAutofit fontScale="90000"/>
          </a:bodyPr>
          <a:lstStyle/>
          <a:p>
            <a:r>
              <a:rPr lang="pt-BR" dirty="0" smtClean="0">
                <a:latin typeface="Arial"/>
              </a:rPr>
              <a:t>Ciclul</a:t>
            </a:r>
            <a:r>
              <a:rPr lang="ro-RO" dirty="0" smtClean="0">
                <a:latin typeface="Arial"/>
              </a:rPr>
              <a:t> </a:t>
            </a:r>
            <a:r>
              <a:rPr lang="pt-BR" dirty="0" smtClean="0">
                <a:latin typeface="Arial"/>
              </a:rPr>
              <a:t>de</a:t>
            </a:r>
            <a:r>
              <a:rPr lang="ro-RO" dirty="0" smtClean="0">
                <a:latin typeface="Arial"/>
              </a:rPr>
              <a:t> </a:t>
            </a:r>
            <a:r>
              <a:rPr lang="pt-BR" smtClean="0">
                <a:latin typeface="Arial"/>
              </a:rPr>
              <a:t>viaţă</a:t>
            </a:r>
            <a:r>
              <a:rPr lang="pt-BR" dirty="0">
                <a:latin typeface="Arial"/>
              </a:rPr>
              <a:t/>
            </a:r>
            <a:br>
              <a:rPr lang="pt-BR" dirty="0">
                <a:latin typeface="Arial"/>
              </a:rPr>
            </a:br>
            <a:endParaRPr lang="ru-RU" dirty="0"/>
          </a:p>
        </p:txBody>
      </p:sp>
    </p:spTree>
    <p:extLst>
      <p:ext uri="{BB962C8B-B14F-4D97-AF65-F5344CB8AC3E}">
        <p14:creationId xmlns:p14="http://schemas.microsoft.com/office/powerpoint/2010/main" val="23491426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988840"/>
            <a:ext cx="7408333" cy="4137323"/>
          </a:xfrm>
        </p:spPr>
        <p:txBody>
          <a:bodyPr/>
          <a:lstStyle/>
          <a:p>
            <a:pPr algn="just"/>
            <a:r>
              <a:rPr lang="it-IT" b="1" dirty="0" smtClean="0"/>
              <a:t>2.</a:t>
            </a:r>
            <a:r>
              <a:rPr lang="ro-RO" b="1" dirty="0" smtClean="0"/>
              <a:t> </a:t>
            </a:r>
            <a:r>
              <a:rPr lang="it-IT" b="1" dirty="0" smtClean="0"/>
              <a:t>Runnable</a:t>
            </a:r>
            <a:r>
              <a:rPr lang="ro-RO" b="1" dirty="0"/>
              <a:t> </a:t>
            </a:r>
            <a:r>
              <a:rPr lang="it-IT" dirty="0" smtClean="0"/>
              <a:t>– </a:t>
            </a:r>
            <a:r>
              <a:rPr lang="it-IT" dirty="0"/>
              <a:t>Firul se afla in starea in care poate fi rulat </a:t>
            </a:r>
            <a:r>
              <a:rPr lang="it-IT" dirty="0" smtClean="0"/>
              <a:t>in </a:t>
            </a:r>
            <a:r>
              <a:rPr lang="it-IT" dirty="0"/>
              <a:t>momentul in care </a:t>
            </a:r>
            <a:r>
              <a:rPr lang="it-IT" dirty="0" smtClean="0"/>
              <a:t>procesorul </a:t>
            </a:r>
            <a:r>
              <a:rPr lang="it-IT" dirty="0"/>
              <a:t>devine disponibil</a:t>
            </a:r>
            <a:r>
              <a:rPr lang="it-IT" dirty="0" smtClean="0"/>
              <a:t>.</a:t>
            </a:r>
            <a:endParaRPr lang="ro-RO" dirty="0" smtClean="0"/>
          </a:p>
          <a:p>
            <a:pPr algn="just"/>
            <a:r>
              <a:rPr lang="ro-RO" dirty="0" smtClean="0"/>
              <a:t>Fir.start();</a:t>
            </a:r>
          </a:p>
          <a:p>
            <a:pPr marL="0" indent="0" algn="just">
              <a:buNone/>
            </a:pPr>
            <a:r>
              <a:rPr lang="ro-RO" dirty="0" smtClean="0"/>
              <a:t>// firul de execuție devine activ</a:t>
            </a:r>
          </a:p>
          <a:p>
            <a:pPr marL="0" indent="0" algn="just">
              <a:buNone/>
            </a:pPr>
            <a:r>
              <a:rPr lang="ro-RO" dirty="0" smtClean="0"/>
              <a:t>Alocare resurse </a:t>
            </a:r>
          </a:p>
          <a:p>
            <a:pPr marL="0" indent="0" algn="just">
              <a:buNone/>
            </a:pPr>
            <a:r>
              <a:rPr lang="ro-RO" dirty="0" smtClean="0"/>
              <a:t>Planificare la procesor</a:t>
            </a:r>
          </a:p>
          <a:p>
            <a:pPr marL="0" indent="0" algn="just">
              <a:buNone/>
            </a:pPr>
            <a:r>
              <a:rPr lang="ro-RO" dirty="0" smtClean="0"/>
              <a:t>Apel run()</a:t>
            </a:r>
            <a:endParaRPr lang="it-IT" dirty="0"/>
          </a:p>
          <a:p>
            <a:pPr marL="0" indent="0">
              <a:buNone/>
            </a:pPr>
            <a:endParaRPr lang="ru-RU" dirty="0"/>
          </a:p>
        </p:txBody>
      </p:sp>
      <p:sp>
        <p:nvSpPr>
          <p:cNvPr id="3" name="Заголовок 2"/>
          <p:cNvSpPr>
            <a:spLocks noGrp="1"/>
          </p:cNvSpPr>
          <p:nvPr>
            <p:ph type="title"/>
          </p:nvPr>
        </p:nvSpPr>
        <p:spPr/>
        <p:txBody>
          <a:bodyPr/>
          <a:lstStyle/>
          <a:p>
            <a:r>
              <a:rPr lang="ro-RO" dirty="0" smtClean="0"/>
              <a:t>   </a:t>
            </a:r>
            <a:endParaRPr lang="ru-RU" dirty="0"/>
          </a:p>
        </p:txBody>
      </p:sp>
    </p:spTree>
    <p:extLst>
      <p:ext uri="{BB962C8B-B14F-4D97-AF65-F5344CB8AC3E}">
        <p14:creationId xmlns:p14="http://schemas.microsoft.com/office/powerpoint/2010/main" val="24032421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988840"/>
            <a:ext cx="7408333" cy="4137323"/>
          </a:xfrm>
        </p:spPr>
        <p:txBody>
          <a:bodyPr/>
          <a:lstStyle/>
          <a:p>
            <a:r>
              <a:rPr lang="ro-RO" dirty="0" smtClean="0">
                <a:latin typeface="Arial"/>
              </a:rPr>
              <a:t>3</a:t>
            </a:r>
            <a:r>
              <a:rPr lang="ro-RO" b="1" dirty="0" smtClean="0">
                <a:latin typeface="Arial"/>
              </a:rPr>
              <a:t>. </a:t>
            </a:r>
            <a:r>
              <a:rPr lang="en-US" b="1" dirty="0" smtClean="0">
                <a:latin typeface="Arial"/>
              </a:rPr>
              <a:t>Blocked</a:t>
            </a:r>
            <a:r>
              <a:rPr lang="ro-RO" b="1" dirty="0" smtClean="0">
                <a:latin typeface="Arial"/>
              </a:rPr>
              <a:t> sau not-runnable </a:t>
            </a:r>
            <a:r>
              <a:rPr lang="en-US" dirty="0" smtClean="0">
                <a:latin typeface="Arial"/>
              </a:rPr>
              <a:t>– </a:t>
            </a:r>
            <a:r>
              <a:rPr lang="en-US" dirty="0" err="1">
                <a:latin typeface="Arial"/>
              </a:rPr>
              <a:t>Firul</a:t>
            </a:r>
            <a:r>
              <a:rPr lang="en-US" dirty="0">
                <a:latin typeface="Arial"/>
              </a:rPr>
              <a:t> de </a:t>
            </a:r>
            <a:r>
              <a:rPr lang="en-US" dirty="0" err="1" smtClean="0">
                <a:latin typeface="Arial"/>
              </a:rPr>
              <a:t>execu</a:t>
            </a:r>
            <a:r>
              <a:rPr lang="ro-RO" dirty="0" smtClean="0">
                <a:latin typeface="Arial"/>
              </a:rPr>
              <a:t>ție</a:t>
            </a:r>
            <a:endParaRPr lang="en-US" dirty="0">
              <a:latin typeface="Arial"/>
            </a:endParaRPr>
          </a:p>
          <a:p>
            <a:pPr marL="0" indent="0">
              <a:buNone/>
            </a:pPr>
            <a:r>
              <a:rPr lang="ro-RO" dirty="0">
                <a:latin typeface="Arial"/>
              </a:rPr>
              <a:t> </a:t>
            </a:r>
            <a:r>
              <a:rPr lang="ro-RO" dirty="0" smtClean="0">
                <a:latin typeface="Arial"/>
              </a:rPr>
              <a:t> </a:t>
            </a:r>
            <a:r>
              <a:rPr lang="en-US" dirty="0" smtClean="0">
                <a:latin typeface="Arial"/>
              </a:rPr>
              <a:t> </a:t>
            </a:r>
            <a:r>
              <a:rPr lang="en-US" dirty="0" err="1">
                <a:latin typeface="Arial"/>
              </a:rPr>
              <a:t>este</a:t>
            </a:r>
            <a:r>
              <a:rPr lang="en-US" dirty="0">
                <a:latin typeface="Arial"/>
              </a:rPr>
              <a:t> </a:t>
            </a:r>
            <a:r>
              <a:rPr lang="en-US" dirty="0" err="1">
                <a:latin typeface="Arial"/>
              </a:rPr>
              <a:t>blocat</a:t>
            </a:r>
            <a:r>
              <a:rPr lang="en-US" dirty="0">
                <a:latin typeface="Arial"/>
              </a:rPr>
              <a:t> </a:t>
            </a:r>
            <a:r>
              <a:rPr lang="en-US" dirty="0" err="1">
                <a:latin typeface="Arial"/>
              </a:rPr>
              <a:t>si</a:t>
            </a:r>
            <a:r>
              <a:rPr lang="en-US" dirty="0">
                <a:latin typeface="Arial"/>
              </a:rPr>
              <a:t> nu </a:t>
            </a:r>
            <a:r>
              <a:rPr lang="en-US" dirty="0" err="1">
                <a:latin typeface="Arial"/>
              </a:rPr>
              <a:t>poate</a:t>
            </a:r>
            <a:r>
              <a:rPr lang="en-US" dirty="0">
                <a:latin typeface="Arial"/>
              </a:rPr>
              <a:t> fi </a:t>
            </a:r>
            <a:r>
              <a:rPr lang="en-US" dirty="0" err="1">
                <a:latin typeface="Arial"/>
              </a:rPr>
              <a:t>rulat</a:t>
            </a:r>
            <a:r>
              <a:rPr lang="en-US" dirty="0">
                <a:latin typeface="Arial"/>
              </a:rPr>
              <a:t>, </a:t>
            </a:r>
            <a:r>
              <a:rPr lang="en-US" dirty="0" err="1">
                <a:latin typeface="Arial"/>
              </a:rPr>
              <a:t>chiar</a:t>
            </a:r>
            <a:r>
              <a:rPr lang="en-US" dirty="0">
                <a:latin typeface="Arial"/>
              </a:rPr>
              <a:t> </a:t>
            </a:r>
            <a:r>
              <a:rPr lang="en-US" dirty="0" err="1">
                <a:latin typeface="Arial"/>
              </a:rPr>
              <a:t>daca</a:t>
            </a:r>
            <a:r>
              <a:rPr lang="en-US" dirty="0">
                <a:latin typeface="Arial"/>
              </a:rPr>
              <a:t> </a:t>
            </a:r>
          </a:p>
          <a:p>
            <a:r>
              <a:rPr lang="en-US" dirty="0" err="1">
                <a:latin typeface="Arial"/>
              </a:rPr>
              <a:t>procesorul</a:t>
            </a:r>
            <a:r>
              <a:rPr lang="en-US" dirty="0">
                <a:latin typeface="Arial"/>
              </a:rPr>
              <a:t> </a:t>
            </a:r>
            <a:r>
              <a:rPr lang="en-US" dirty="0" err="1">
                <a:latin typeface="Arial"/>
              </a:rPr>
              <a:t>este</a:t>
            </a:r>
            <a:r>
              <a:rPr lang="en-US" dirty="0">
                <a:latin typeface="Arial"/>
              </a:rPr>
              <a:t> </a:t>
            </a:r>
            <a:r>
              <a:rPr lang="en-US" dirty="0" err="1">
                <a:latin typeface="Arial"/>
              </a:rPr>
              <a:t>disponibil</a:t>
            </a:r>
            <a:r>
              <a:rPr lang="en-US" dirty="0" smtClean="0">
                <a:latin typeface="Arial"/>
              </a:rPr>
              <a:t>.</a:t>
            </a:r>
            <a:endParaRPr lang="ro-RO" dirty="0" smtClean="0">
              <a:latin typeface="Arial"/>
            </a:endParaRPr>
          </a:p>
          <a:p>
            <a:r>
              <a:rPr lang="ro-RO" dirty="0" smtClean="0">
                <a:latin typeface="Arial"/>
              </a:rPr>
              <a:t>Este ”adormit de metoda sleep()</a:t>
            </a:r>
          </a:p>
          <a:p>
            <a:r>
              <a:rPr lang="ro-RO" dirty="0" smtClean="0">
                <a:latin typeface="Arial"/>
              </a:rPr>
              <a:t>Activăm metoda wate() așteptînd realizarea unei condișii</a:t>
            </a:r>
          </a:p>
          <a:p>
            <a:r>
              <a:rPr lang="ro-RO" dirty="0" smtClean="0">
                <a:latin typeface="Arial"/>
              </a:rPr>
              <a:t>Este blocat într-o operație de I/O</a:t>
            </a:r>
            <a:endParaRPr lang="en-US" dirty="0">
              <a:latin typeface="Arial"/>
            </a:endParaRPr>
          </a:p>
          <a:p>
            <a:pPr marL="0" indent="0">
              <a:buNone/>
            </a:pPr>
            <a:endParaRPr lang="ru-RU" dirty="0"/>
          </a:p>
        </p:txBody>
      </p:sp>
      <p:sp>
        <p:nvSpPr>
          <p:cNvPr id="3" name="Заголовок 2"/>
          <p:cNvSpPr>
            <a:spLocks noGrp="1"/>
          </p:cNvSpPr>
          <p:nvPr>
            <p:ph type="title"/>
          </p:nvPr>
        </p:nvSpPr>
        <p:spPr/>
        <p:txBody>
          <a:bodyPr/>
          <a:lstStyle/>
          <a:p>
            <a:r>
              <a:rPr lang="ro-RO" dirty="0" smtClean="0"/>
              <a:t>   </a:t>
            </a:r>
            <a:endParaRPr lang="ru-RU" dirty="0"/>
          </a:p>
        </p:txBody>
      </p:sp>
    </p:spTree>
    <p:extLst>
      <p:ext uri="{BB962C8B-B14F-4D97-AF65-F5344CB8AC3E}">
        <p14:creationId xmlns:p14="http://schemas.microsoft.com/office/powerpoint/2010/main" val="33895513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916832"/>
            <a:ext cx="7408333" cy="4209331"/>
          </a:xfrm>
        </p:spPr>
        <p:txBody>
          <a:bodyPr>
            <a:normAutofit/>
          </a:bodyPr>
          <a:lstStyle/>
          <a:p>
            <a:r>
              <a:rPr lang="ro-RO" dirty="0" smtClean="0"/>
              <a:t>4. </a:t>
            </a:r>
            <a:r>
              <a:rPr lang="en-US" b="1" dirty="0" smtClean="0">
                <a:latin typeface="Arial"/>
              </a:rPr>
              <a:t>Dead</a:t>
            </a:r>
            <a:r>
              <a:rPr lang="ro-RO" b="1" dirty="0" smtClean="0">
                <a:latin typeface="Arial"/>
              </a:rPr>
              <a:t> </a:t>
            </a:r>
            <a:r>
              <a:rPr lang="en-US" dirty="0" smtClean="0">
                <a:latin typeface="Arial"/>
              </a:rPr>
              <a:t>– </a:t>
            </a:r>
            <a:r>
              <a:rPr lang="en-US" dirty="0" err="1">
                <a:latin typeface="Arial"/>
              </a:rPr>
              <a:t>Calea</a:t>
            </a:r>
            <a:r>
              <a:rPr lang="en-US" dirty="0">
                <a:latin typeface="Arial"/>
              </a:rPr>
              <a:t> </a:t>
            </a:r>
            <a:r>
              <a:rPr lang="en-US" dirty="0" err="1">
                <a:latin typeface="Arial"/>
              </a:rPr>
              <a:t>normala</a:t>
            </a:r>
            <a:r>
              <a:rPr lang="en-US" dirty="0">
                <a:latin typeface="Arial"/>
              </a:rPr>
              <a:t> </a:t>
            </a:r>
            <a:r>
              <a:rPr lang="en-US" dirty="0" err="1">
                <a:latin typeface="Arial"/>
              </a:rPr>
              <a:t>prin</a:t>
            </a:r>
            <a:r>
              <a:rPr lang="en-US" dirty="0">
                <a:latin typeface="Arial"/>
              </a:rPr>
              <a:t> care un fir se </a:t>
            </a:r>
            <a:r>
              <a:rPr lang="en-US" dirty="0" err="1">
                <a:latin typeface="Arial"/>
              </a:rPr>
              <a:t>termina</a:t>
            </a:r>
            <a:r>
              <a:rPr lang="en-US" dirty="0">
                <a:latin typeface="Arial"/>
              </a:rPr>
              <a:t> </a:t>
            </a:r>
            <a:r>
              <a:rPr lang="en-US" dirty="0" err="1">
                <a:latin typeface="Arial"/>
              </a:rPr>
              <a:t>este</a:t>
            </a:r>
            <a:r>
              <a:rPr lang="en-US" dirty="0">
                <a:latin typeface="Arial"/>
              </a:rPr>
              <a:t> </a:t>
            </a:r>
            <a:r>
              <a:rPr lang="en-US" dirty="0" err="1" smtClean="0">
                <a:latin typeface="Arial"/>
              </a:rPr>
              <a:t>prin</a:t>
            </a:r>
            <a:r>
              <a:rPr lang="en-US" dirty="0" smtClean="0">
                <a:latin typeface="Arial"/>
              </a:rPr>
              <a:t> </a:t>
            </a:r>
            <a:r>
              <a:rPr lang="en-US" dirty="0" err="1" smtClean="0">
                <a:latin typeface="Arial"/>
              </a:rPr>
              <a:t>ie</a:t>
            </a:r>
            <a:r>
              <a:rPr lang="ro-RO" dirty="0" smtClean="0">
                <a:latin typeface="Arial"/>
              </a:rPr>
              <a:t>ș</a:t>
            </a:r>
            <a:r>
              <a:rPr lang="en-US" dirty="0" err="1" smtClean="0">
                <a:latin typeface="Arial"/>
              </a:rPr>
              <a:t>irea</a:t>
            </a:r>
            <a:r>
              <a:rPr lang="en-US" dirty="0" smtClean="0">
                <a:latin typeface="Arial"/>
              </a:rPr>
              <a:t> </a:t>
            </a:r>
            <a:r>
              <a:rPr lang="en-US" dirty="0">
                <a:latin typeface="Arial"/>
              </a:rPr>
              <a:t>din </a:t>
            </a:r>
            <a:r>
              <a:rPr lang="en-US" dirty="0" err="1">
                <a:latin typeface="Arial"/>
              </a:rPr>
              <a:t>metoda</a:t>
            </a:r>
            <a:r>
              <a:rPr lang="en-US" dirty="0">
                <a:latin typeface="Arial"/>
              </a:rPr>
              <a:t> </a:t>
            </a:r>
            <a:r>
              <a:rPr lang="en-US" dirty="0" smtClean="0">
                <a:latin typeface="Arial"/>
              </a:rPr>
              <a:t>run</a:t>
            </a:r>
            <a:r>
              <a:rPr lang="en-US" dirty="0">
                <a:latin typeface="Arial"/>
              </a:rPr>
              <a:t>(). Se </a:t>
            </a:r>
            <a:r>
              <a:rPr lang="en-US" dirty="0" err="1">
                <a:latin typeface="Arial"/>
              </a:rPr>
              <a:t>poate</a:t>
            </a:r>
            <a:r>
              <a:rPr lang="en-US" dirty="0">
                <a:latin typeface="Arial"/>
              </a:rPr>
              <a:t> </a:t>
            </a:r>
            <a:r>
              <a:rPr lang="en-US" dirty="0" smtClean="0">
                <a:latin typeface="Arial"/>
              </a:rPr>
              <a:t>for</a:t>
            </a:r>
            <a:r>
              <a:rPr lang="ro-RO" dirty="0" smtClean="0">
                <a:latin typeface="Arial"/>
              </a:rPr>
              <a:t>ț</a:t>
            </a:r>
            <a:r>
              <a:rPr lang="en-US" dirty="0" smtClean="0">
                <a:latin typeface="Arial"/>
              </a:rPr>
              <a:t>a </a:t>
            </a:r>
            <a:r>
              <a:rPr lang="en-US" dirty="0" err="1">
                <a:latin typeface="Arial"/>
              </a:rPr>
              <a:t>terminarea</a:t>
            </a:r>
            <a:r>
              <a:rPr lang="en-US" dirty="0">
                <a:latin typeface="Arial"/>
              </a:rPr>
              <a:t> </a:t>
            </a:r>
            <a:r>
              <a:rPr lang="en-US" dirty="0" err="1">
                <a:latin typeface="Arial"/>
              </a:rPr>
              <a:t>firului</a:t>
            </a:r>
            <a:r>
              <a:rPr lang="en-US" dirty="0">
                <a:latin typeface="Arial"/>
              </a:rPr>
              <a:t> </a:t>
            </a:r>
            <a:r>
              <a:rPr lang="en-US" dirty="0" err="1">
                <a:latin typeface="Arial"/>
              </a:rPr>
              <a:t>apelând</a:t>
            </a:r>
            <a:r>
              <a:rPr lang="en-US" dirty="0">
                <a:latin typeface="Arial"/>
              </a:rPr>
              <a:t> </a:t>
            </a:r>
            <a:r>
              <a:rPr lang="en-US" dirty="0" err="1">
                <a:latin typeface="Arial"/>
              </a:rPr>
              <a:t>metoda</a:t>
            </a:r>
            <a:r>
              <a:rPr lang="en-US" dirty="0">
                <a:latin typeface="Arial"/>
              </a:rPr>
              <a:t> </a:t>
            </a:r>
            <a:r>
              <a:rPr lang="en-US" dirty="0" smtClean="0">
                <a:latin typeface="Arial"/>
              </a:rPr>
              <a:t>stop</a:t>
            </a:r>
            <a:r>
              <a:rPr lang="en-US" dirty="0">
                <a:latin typeface="Arial"/>
              </a:rPr>
              <a:t>()</a:t>
            </a:r>
          </a:p>
          <a:p>
            <a:r>
              <a:rPr lang="en-US" dirty="0" err="1">
                <a:latin typeface="Arial"/>
              </a:rPr>
              <a:t>dar</a:t>
            </a:r>
            <a:r>
              <a:rPr lang="en-US" dirty="0">
                <a:latin typeface="Arial"/>
              </a:rPr>
              <a:t> nu se </a:t>
            </a:r>
            <a:r>
              <a:rPr lang="en-US" dirty="0" err="1" smtClean="0">
                <a:latin typeface="Arial"/>
              </a:rPr>
              <a:t>recomanda</a:t>
            </a:r>
            <a:r>
              <a:rPr lang="en-US" dirty="0" smtClean="0">
                <a:latin typeface="Arial"/>
              </a:rPr>
              <a:t> </a:t>
            </a:r>
            <a:r>
              <a:rPr lang="en-US" dirty="0" err="1">
                <a:latin typeface="Arial"/>
              </a:rPr>
              <a:t>folosirea</a:t>
            </a:r>
            <a:r>
              <a:rPr lang="en-US" dirty="0">
                <a:latin typeface="Arial"/>
              </a:rPr>
              <a:t> </a:t>
            </a:r>
            <a:r>
              <a:rPr lang="en-US" dirty="0" err="1">
                <a:latin typeface="Arial"/>
              </a:rPr>
              <a:t>sa</a:t>
            </a:r>
            <a:r>
              <a:rPr lang="en-US" dirty="0">
                <a:latin typeface="Arial"/>
              </a:rPr>
              <a:t>, </a:t>
            </a:r>
            <a:r>
              <a:rPr lang="en-US" dirty="0" err="1">
                <a:latin typeface="Arial"/>
              </a:rPr>
              <a:t>fiind</a:t>
            </a:r>
            <a:r>
              <a:rPr lang="en-US" dirty="0">
                <a:latin typeface="Arial"/>
              </a:rPr>
              <a:t> o </a:t>
            </a:r>
            <a:r>
              <a:rPr lang="en-US" dirty="0" err="1">
                <a:latin typeface="Arial"/>
              </a:rPr>
              <a:t>metoda</a:t>
            </a:r>
            <a:r>
              <a:rPr lang="en-US" dirty="0">
                <a:latin typeface="Arial"/>
              </a:rPr>
              <a:t> “</a:t>
            </a:r>
            <a:r>
              <a:rPr lang="en-US" dirty="0" err="1" smtClean="0">
                <a:latin typeface="Arial"/>
              </a:rPr>
              <a:t>deprec</a:t>
            </a:r>
            <a:r>
              <a:rPr lang="ro-RO" dirty="0" smtClean="0">
                <a:latin typeface="Arial"/>
              </a:rPr>
              <a:t>iată</a:t>
            </a:r>
            <a:r>
              <a:rPr lang="en-US" dirty="0" smtClean="0">
                <a:latin typeface="Arial"/>
              </a:rPr>
              <a:t>”</a:t>
            </a:r>
            <a:r>
              <a:rPr lang="ro-RO" dirty="0" smtClean="0">
                <a:latin typeface="Arial"/>
              </a:rPr>
              <a:t> </a:t>
            </a:r>
            <a:r>
              <a:rPr lang="en-US" dirty="0" smtClean="0">
                <a:latin typeface="Arial"/>
              </a:rPr>
              <a:t>in </a:t>
            </a:r>
            <a:r>
              <a:rPr lang="en-US" dirty="0">
                <a:latin typeface="Arial"/>
              </a:rPr>
              <a:t>Java2</a:t>
            </a:r>
            <a:r>
              <a:rPr lang="en-US" dirty="0" smtClean="0">
                <a:latin typeface="Arial"/>
              </a:rPr>
              <a:t>.</a:t>
            </a:r>
            <a:endParaRPr lang="ro-RO" dirty="0" smtClean="0">
              <a:latin typeface="Arial"/>
            </a:endParaRPr>
          </a:p>
          <a:p>
            <a:endParaRPr lang="ro-RO" dirty="0" smtClean="0">
              <a:latin typeface="Arial"/>
            </a:endParaRPr>
          </a:p>
          <a:p>
            <a:r>
              <a:rPr lang="ro-RO" dirty="0" smtClean="0">
                <a:latin typeface="Arial"/>
              </a:rPr>
              <a:t>System.exit termină forțat toate firele de execuție</a:t>
            </a:r>
            <a:endParaRPr lang="en-US" dirty="0">
              <a:latin typeface="Arial"/>
            </a:endParaRPr>
          </a:p>
          <a:p>
            <a:pPr marL="0" indent="0">
              <a:buNone/>
            </a:pPr>
            <a:endParaRPr lang="ru-RU" dirty="0"/>
          </a:p>
        </p:txBody>
      </p:sp>
      <p:sp>
        <p:nvSpPr>
          <p:cNvPr id="3" name="Заголовок 2"/>
          <p:cNvSpPr>
            <a:spLocks noGrp="1"/>
          </p:cNvSpPr>
          <p:nvPr>
            <p:ph type="title"/>
          </p:nvPr>
        </p:nvSpPr>
        <p:spPr/>
        <p:txBody>
          <a:bodyPr/>
          <a:lstStyle/>
          <a:p>
            <a:r>
              <a:rPr lang="ro-RO" dirty="0" smtClean="0"/>
              <a:t>   </a:t>
            </a:r>
            <a:endParaRPr lang="ru-RU" dirty="0"/>
          </a:p>
        </p:txBody>
      </p:sp>
    </p:spTree>
    <p:extLst>
      <p:ext uri="{BB962C8B-B14F-4D97-AF65-F5344CB8AC3E}">
        <p14:creationId xmlns:p14="http://schemas.microsoft.com/office/powerpoint/2010/main" val="253736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2348880"/>
            <a:ext cx="7408333" cy="3777283"/>
          </a:xfrm>
        </p:spPr>
        <p:txBody>
          <a:bodyPr/>
          <a:lstStyle/>
          <a:p>
            <a:pPr marL="0" indent="0">
              <a:buNone/>
            </a:pPr>
            <a:r>
              <a:rPr lang="vi-VN" dirty="0"/>
              <a:t>Sistemele de operare “programează” diferitele procese pentru a rula în două moduri</a:t>
            </a:r>
            <a:r>
              <a:rPr lang="vi-VN" dirty="0" smtClean="0"/>
              <a:t>:</a:t>
            </a:r>
            <a:endParaRPr lang="ro-RO" dirty="0" smtClean="0"/>
          </a:p>
          <a:p>
            <a:pPr>
              <a:buFontTx/>
              <a:buChar char="-"/>
            </a:pPr>
            <a:endParaRPr lang="ro-RO" dirty="0"/>
          </a:p>
          <a:p>
            <a:pPr>
              <a:buFontTx/>
              <a:buChar char="-"/>
            </a:pPr>
            <a:r>
              <a:rPr lang="ro-RO" dirty="0"/>
              <a:t>P</a:t>
            </a:r>
            <a:r>
              <a:rPr lang="vi-VN" dirty="0" smtClean="0"/>
              <a:t>reemptiv </a:t>
            </a:r>
            <a:endParaRPr lang="ro-RO" dirty="0" smtClean="0"/>
          </a:p>
          <a:p>
            <a:pPr>
              <a:buFontTx/>
              <a:buChar char="-"/>
            </a:pPr>
            <a:r>
              <a:rPr lang="vi-VN" dirty="0" smtClean="0"/>
              <a:t>Cooperativ</a:t>
            </a:r>
            <a:endParaRPr lang="ro-RO" dirty="0" smtClean="0"/>
          </a:p>
          <a:p>
            <a:pPr marL="0" indent="0">
              <a:buNone/>
            </a:pPr>
            <a:r>
              <a:rPr lang="vi-VN" dirty="0" smtClean="0"/>
              <a:t> </a:t>
            </a:r>
            <a:endParaRPr lang="ru-RU" dirty="0"/>
          </a:p>
        </p:txBody>
      </p:sp>
      <p:sp>
        <p:nvSpPr>
          <p:cNvPr id="3" name="Заголовок 2"/>
          <p:cNvSpPr>
            <a:spLocks noGrp="1"/>
          </p:cNvSpPr>
          <p:nvPr>
            <p:ph type="title"/>
          </p:nvPr>
        </p:nvSpPr>
        <p:spPr/>
        <p:txBody>
          <a:bodyPr/>
          <a:lstStyle/>
          <a:p>
            <a:r>
              <a:rPr lang="ro-RO" dirty="0" smtClean="0"/>
              <a:t>Modurile de rulare a thread-urilor</a:t>
            </a:r>
            <a:endParaRPr lang="ru-RU" dirty="0"/>
          </a:p>
        </p:txBody>
      </p:sp>
    </p:spTree>
    <p:extLst>
      <p:ext uri="{BB962C8B-B14F-4D97-AF65-F5344CB8AC3E}">
        <p14:creationId xmlns:p14="http://schemas.microsoft.com/office/powerpoint/2010/main" val="523989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2060848"/>
            <a:ext cx="7408333" cy="4065315"/>
          </a:xfrm>
        </p:spPr>
        <p:txBody>
          <a:bodyPr>
            <a:normAutofit fontScale="92500" lnSpcReduction="20000"/>
          </a:bodyPr>
          <a:lstStyle/>
          <a:p>
            <a:pPr marL="0" indent="0" algn="just">
              <a:buNone/>
            </a:pPr>
            <a:r>
              <a:rPr lang="vi-VN" dirty="0"/>
              <a:t>În cazul sistemelor preemptive sistemul de operare oferă fiecărui proces sau fir de execuţie o cuantă de timp pentru a-şi îndeplini scopul. Sistemele preemptive garantează că fiecare fir de execuţie va ajunge să ruleze într-o perioadă de timp dată – altfel spus fiecare fir are rezervate, de exemplu, cîte 50 milisecunde pentru rulare. Chiar dacă în acest timp firul de execuţie nu a reuşit să-şi îndeplinească misiunea, starea lui este salvată şi un alt fir va fi lansat în execuţie de către sistemul de operare. Acest lucru se întîmplă pînă cînd toate firele de execuţie reuşesc să ruleze o dată. Apoi procesul se reia începînd cu primul fir de execuţie – acesta rulează 50 milisecunde, urmează la rînd al doilea fir de execuţie care rulează din nou 50 milisecunde şi aşa mai departe.</a:t>
            </a:r>
            <a:endParaRPr lang="ro-RO" dirty="0" smtClean="0"/>
          </a:p>
          <a:p>
            <a:pPr marL="0" indent="0">
              <a:buNone/>
            </a:pPr>
            <a:endParaRPr lang="ru-RU" dirty="0"/>
          </a:p>
          <a:p>
            <a:pPr marL="0" indent="0">
              <a:buNone/>
            </a:pPr>
            <a:endParaRPr lang="ru-RU" dirty="0"/>
          </a:p>
        </p:txBody>
      </p:sp>
      <p:sp>
        <p:nvSpPr>
          <p:cNvPr id="3" name="Заголовок 2"/>
          <p:cNvSpPr>
            <a:spLocks noGrp="1"/>
          </p:cNvSpPr>
          <p:nvPr>
            <p:ph type="title"/>
          </p:nvPr>
        </p:nvSpPr>
        <p:spPr/>
        <p:txBody>
          <a:bodyPr/>
          <a:lstStyle/>
          <a:p>
            <a:r>
              <a:rPr lang="ro-RO" dirty="0" smtClean="0"/>
              <a:t>Sistem preemptiv</a:t>
            </a:r>
            <a:endParaRPr lang="ru-RU" dirty="0"/>
          </a:p>
        </p:txBody>
      </p:sp>
    </p:spTree>
    <p:extLst>
      <p:ext uri="{BB962C8B-B14F-4D97-AF65-F5344CB8AC3E}">
        <p14:creationId xmlns:p14="http://schemas.microsoft.com/office/powerpoint/2010/main" val="57770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772816"/>
            <a:ext cx="7408333" cy="4353347"/>
          </a:xfrm>
        </p:spPr>
        <p:txBody>
          <a:bodyPr>
            <a:normAutofit fontScale="85000" lnSpcReduction="20000"/>
          </a:bodyPr>
          <a:lstStyle/>
          <a:p>
            <a:pPr algn="just"/>
            <a:r>
              <a:rPr lang="vi-VN" dirty="0"/>
              <a:t>În cazul </a:t>
            </a:r>
            <a:r>
              <a:rPr lang="vi-VN" dirty="0" smtClean="0"/>
              <a:t>sistemelor</a:t>
            </a:r>
            <a:r>
              <a:rPr lang="ro-RO" dirty="0" smtClean="0"/>
              <a:t> </a:t>
            </a:r>
            <a:r>
              <a:rPr lang="vi-VN" dirty="0" smtClean="0"/>
              <a:t>cooperativ</a:t>
            </a:r>
            <a:r>
              <a:rPr lang="ro-RO" dirty="0" smtClean="0"/>
              <a:t>e</a:t>
            </a:r>
            <a:r>
              <a:rPr lang="vi-VN" dirty="0" smtClean="0"/>
              <a:t>, </a:t>
            </a:r>
            <a:r>
              <a:rPr lang="vi-VN" dirty="0"/>
              <a:t>fiecare fir de execuţie trebuie să permită </a:t>
            </a:r>
            <a:r>
              <a:rPr lang="vi-VN" i="1" dirty="0"/>
              <a:t>în mod voluntar</a:t>
            </a:r>
            <a:r>
              <a:rPr lang="vi-VN" dirty="0"/>
              <a:t> accesul altor fire la resursele sistemului. Am subliniat “în mod voluntar” pentru că în acest caz sistemul de operare nu mai este responsabil pentru “programarea” diferitelor procese sau fire pentru a rula – este răspunderea fiecărui fir în parte pentru a permite şi altora să-şi desfăşoare activitatea. În practică putem întîlni situaţii în care un fir </a:t>
            </a:r>
            <a:r>
              <a:rPr lang="vi-VN" dirty="0" smtClean="0"/>
              <a:t>caparează </a:t>
            </a:r>
            <a:r>
              <a:rPr lang="vi-VN" dirty="0"/>
              <a:t>resursele întregului sistem pînă cînd termină ceea ce are de făcut fără să mai permită altui fir dreptul de rulare. Sistemele de multitasking cooperativ sînt eficiente în cazul aplicaţiilor în timp real.</a:t>
            </a:r>
          </a:p>
          <a:p>
            <a:pPr algn="just"/>
            <a:r>
              <a:rPr lang="vi-VN" dirty="0"/>
              <a:t>O bună parte dintre implementările maşinii virtuale Java utilizează politica cooperativă. Aceasta înseamnă că fiecare fir dintr-o aplicaţie Java trebuie să ofere periodic oportunitatea rulării şi altor fire. Există mai multe posibilităţi pentru atingerea acestui </a:t>
            </a:r>
            <a:r>
              <a:rPr lang="ro-RO" dirty="0" smtClean="0">
                <a:latin typeface="Tahoma" panose="020B0604030504040204" pitchFamily="34" charset="0"/>
                <a:ea typeface="Tahoma" panose="020B0604030504040204" pitchFamily="34" charset="0"/>
                <a:cs typeface="Tahoma" panose="020B0604030504040204" pitchFamily="34" charset="0"/>
              </a:rPr>
              <a:t>scop</a:t>
            </a:r>
            <a:r>
              <a:rPr lang="vi-VN" dirty="0" smtClean="0"/>
              <a:t>.</a:t>
            </a:r>
            <a:endParaRPr lang="vi-VN" dirty="0"/>
          </a:p>
          <a:p>
            <a:pPr marL="0" indent="0">
              <a:buNone/>
            </a:pPr>
            <a:endParaRPr lang="ru-RU" dirty="0"/>
          </a:p>
        </p:txBody>
      </p:sp>
      <p:sp>
        <p:nvSpPr>
          <p:cNvPr id="3" name="Заголовок 2"/>
          <p:cNvSpPr>
            <a:spLocks noGrp="1"/>
          </p:cNvSpPr>
          <p:nvPr>
            <p:ph type="title"/>
          </p:nvPr>
        </p:nvSpPr>
        <p:spPr/>
        <p:txBody>
          <a:bodyPr/>
          <a:lstStyle/>
          <a:p>
            <a:r>
              <a:rPr lang="ro-RO" dirty="0" smtClean="0"/>
              <a:t>Sistem cooperativ</a:t>
            </a:r>
            <a:endParaRPr lang="ru-RU" dirty="0"/>
          </a:p>
        </p:txBody>
      </p:sp>
    </p:spTree>
    <p:extLst>
      <p:ext uri="{BB962C8B-B14F-4D97-AF65-F5344CB8AC3E}">
        <p14:creationId xmlns:p14="http://schemas.microsoft.com/office/powerpoint/2010/main" val="32981063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90</TotalTime>
  <Words>518</Words>
  <Application>Microsoft Office PowerPoint</Application>
  <PresentationFormat>Экран (4:3)</PresentationFormat>
  <Paragraphs>39</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Волна</vt:lpstr>
      <vt:lpstr>Thread-uri preemtive și cooperative</vt:lpstr>
      <vt:lpstr>Ciclul de viaţă </vt:lpstr>
      <vt:lpstr>   </vt:lpstr>
      <vt:lpstr>   </vt:lpstr>
      <vt:lpstr>   </vt:lpstr>
      <vt:lpstr>Modurile de rulare a thread-urilor</vt:lpstr>
      <vt:lpstr>Sistem preemptiv</vt:lpstr>
      <vt:lpstr>Sistem cooperativ</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Thread-uri premtive și non-premtive</dc:title>
  <dc:creator>Lika</dc:creator>
  <cp:lastModifiedBy>Lika</cp:lastModifiedBy>
  <cp:revision>9</cp:revision>
  <dcterms:created xsi:type="dcterms:W3CDTF">2015-09-09T06:07:21Z</dcterms:created>
  <dcterms:modified xsi:type="dcterms:W3CDTF">2016-09-16T06:38:38Z</dcterms:modified>
</cp:coreProperties>
</file>