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Lato" panose="020F0502020204030204" pitchFamily="34" charset="0"/>
      <p:regular r:id="rId34"/>
      <p:bold r:id="rId35"/>
      <p:italic r:id="rId36"/>
      <p:boldItalic r:id="rId37"/>
    </p:embeddedFont>
    <p:embeddedFont>
      <p:font typeface="Raleway" panose="020F0502020204030204" pitchFamily="2" charset="-52"/>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6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7a9a34c2d0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7a9a34c2d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a9a34c2d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7a9a34c2d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a9a34c2d0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7a9a34c2d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a9a34c2d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7a9a34c2d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a9a34c2d0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7a9a34c2d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7a9a34c2d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7a9a34c2d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7a9a34c2d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7a9a34c2d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7a9a34c2d0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7a9a34c2d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a9a34c2d0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7a9a34c2d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7a9a34c2d0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7a9a34c2d0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a9a34c2d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a9a34c2d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a9a34c2d0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7a9a34c2d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7a9a34c2d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7a9a34c2d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7a9a34c2d0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7a9a34c2d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7a9a34c2d0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7a9a34c2d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7a9a34c2d0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7a9a34c2d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7a9a34c2d0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7a9a34c2d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7a9a34c2d0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7a9a34c2d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7a9a34c2d0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7a9a34c2d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7a9a34c2d0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7a9a34c2d0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7a9a34c2d0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7a9a34c2d0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7a9a34c2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7a9a34c2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7a9a34c2d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7a9a34c2d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7a9a34c2d0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7a9a34c2d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7a9a34c2d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7a9a34c2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a9a34c2d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7a9a34c2d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7a9a34c2d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7a9a34c2d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7a9a34c2d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7a9a34c2d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7a9a34c2d0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7a9a34c2d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7a9a34c2d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7a9a34c2d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nvlpubs.nist.gov/nistpubs/Legacy/SP/nistspecialpublication500-292.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Cloud Computing</a:t>
            </a:r>
            <a:endParaRPr/>
          </a:p>
        </p:txBody>
      </p:sp>
      <p:sp>
        <p:nvSpPr>
          <p:cNvPr id="87" name="Google Shape;87;p13"/>
          <p:cNvSpPr txBox="1">
            <a:spLocks noGrp="1"/>
          </p:cNvSpPr>
          <p:nvPr>
            <p:ph type="subTitle" idx="1"/>
          </p:nvPr>
        </p:nvSpPr>
        <p:spPr>
          <a:xfrm>
            <a:off x="4607200" y="2987150"/>
            <a:ext cx="3960600" cy="75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Kapusteanski Maxim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62050" y="62795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None/>
            </a:pPr>
            <a:r>
              <a:rPr lang="ru" sz="1300" b="1">
                <a:solidFill>
                  <a:srgbClr val="333333"/>
                </a:solidFill>
                <a:highlight>
                  <a:srgbClr val="FFFFFF"/>
                </a:highlight>
              </a:rPr>
              <a:t> </a:t>
            </a:r>
            <a:r>
              <a:rPr lang="ru" sz="1800" b="1">
                <a:solidFill>
                  <a:srgbClr val="333333"/>
                </a:solidFill>
                <a:highlight>
                  <a:srgbClr val="FFFFFF"/>
                </a:highlight>
              </a:rPr>
              <a:t>Acces larg la rețea</a:t>
            </a:r>
            <a:endParaRPr sz="1800"/>
          </a:p>
        </p:txBody>
      </p:sp>
      <p:sp>
        <p:nvSpPr>
          <p:cNvPr id="164" name="Google Shape;164;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Serviciile cloud sunt disponibile prin internet de pe diferite dispozitive: PC-uri, laptopuri, smartphone-uri, tablete. Utilizatorul se poate conecta de oriunde.</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Char char="●"/>
            </a:pPr>
            <a:r>
              <a:rPr lang="ru" sz="1200">
                <a:solidFill>
                  <a:srgbClr val="333333"/>
                </a:solidFill>
                <a:highlight>
                  <a:srgbClr val="FFFFFF"/>
                </a:highlight>
              </a:rPr>
              <a:t>Office 365 este disponibil prin browser, aplicație mobilă sau client desktop.</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Fișierele din Dropbox sau Google Drive pot fi deschise de pe orice dispozitiv.</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Char char="●"/>
            </a:pPr>
            <a:r>
              <a:rPr lang="ru" sz="1200">
                <a:solidFill>
                  <a:srgbClr val="333333"/>
                </a:solidFill>
                <a:highlight>
                  <a:srgbClr val="FFFFFF"/>
                </a:highlight>
              </a:rPr>
              <a:t>AWS sau Azure pot fi gestionate prin intermediul consolei web, al aplicației mobile sau al API.</a:t>
            </a:r>
            <a:br>
              <a:rPr lang="ru" sz="1200">
                <a:solidFill>
                  <a:srgbClr val="333333"/>
                </a:solidFill>
                <a:highlight>
                  <a:srgbClr val="FFFFFF"/>
                </a:highlight>
              </a:rP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435525" y="613275"/>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Clr>
                <a:schemeClr val="dk1"/>
              </a:buClr>
              <a:buSzPts val="1100"/>
              <a:buFont typeface="Arial"/>
              <a:buNone/>
            </a:pPr>
            <a:r>
              <a:rPr lang="ru" sz="1800" b="1">
                <a:solidFill>
                  <a:srgbClr val="333333"/>
                </a:solidFill>
                <a:highlight>
                  <a:srgbClr val="FFFFFF"/>
                </a:highlight>
              </a:rPr>
              <a:t>Resource pooling (Alocarea resurselor, multi-leasing)</a:t>
            </a:r>
            <a:endParaRPr sz="1800"/>
          </a:p>
        </p:txBody>
      </p:sp>
      <p:sp>
        <p:nvSpPr>
          <p:cNvPr id="170" name="Google Shape;170;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Furnizorul de servicii cloud își pune în comun resursele (servere, discuri, rețele) și le distribuie între mai mulți clienți. În acest caz, resursele sunt izolate logic, dar sunt utilizate fizic în comun.</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Char char="●"/>
            </a:pPr>
            <a:r>
              <a:rPr lang="ru" sz="1200">
                <a:solidFill>
                  <a:srgbClr val="333333"/>
                </a:solidFill>
                <a:highlight>
                  <a:srgbClr val="FFFFFF"/>
                </a:highlight>
              </a:rPr>
              <a:t>Mai mulți clienți pot utiliza același server AWS, dar fiecare vede doar mașinile sale virtuale.</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Char char="●"/>
            </a:pPr>
            <a:r>
              <a:rPr lang="ru" sz="1200">
                <a:solidFill>
                  <a:srgbClr val="333333"/>
                </a:solidFill>
                <a:highlight>
                  <a:srgbClr val="FFFFFF"/>
                </a:highlight>
              </a:rPr>
              <a:t>Google Cloud asigură că datele diferiților utilizatori de pe aceeași mașină fizică rămân complet izolate.</a:t>
            </a:r>
            <a:br>
              <a:rPr lang="ru" sz="1200">
                <a:solidFill>
                  <a:srgbClr val="333333"/>
                </a:solidFill>
                <a:highlight>
                  <a:srgbClr val="FFFFFF"/>
                </a:highlight>
              </a:rPr>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450225" y="62795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Clr>
                <a:schemeClr val="dk1"/>
              </a:buClr>
              <a:buSzPts val="1100"/>
              <a:buFont typeface="Arial"/>
              <a:buNone/>
            </a:pPr>
            <a:r>
              <a:rPr lang="ru" sz="1800" b="1">
                <a:solidFill>
                  <a:srgbClr val="333333"/>
                </a:solidFill>
                <a:highlight>
                  <a:srgbClr val="FFFFFF"/>
                </a:highlight>
              </a:rPr>
              <a:t>Rapid elasticity (Scalabilitate rapidă)</a:t>
            </a:r>
            <a:endParaRPr sz="1800"/>
          </a:p>
        </p:txBody>
      </p:sp>
      <p:sp>
        <p:nvSpPr>
          <p:cNvPr id="176" name="Google Shape;176;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Resursele cloud pot fi scalate rapid în sus sau în jos, în funcție de încărcare. Pentru utilizator, acest lucru se traduce prin „resurse practic nelimitate”.</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299085" algn="l" rtl="0">
              <a:lnSpc>
                <a:spcPct val="115000"/>
              </a:lnSpc>
              <a:spcBef>
                <a:spcPts val="1200"/>
              </a:spcBef>
              <a:spcAft>
                <a:spcPts val="0"/>
              </a:spcAft>
              <a:buClr>
                <a:srgbClr val="333333"/>
              </a:buClr>
              <a:buSzPct val="100000"/>
              <a:buChar char="●"/>
            </a:pPr>
            <a:r>
              <a:rPr lang="ru" sz="1200">
                <a:solidFill>
                  <a:srgbClr val="333333"/>
                </a:solidFill>
                <a:highlight>
                  <a:srgbClr val="FFFFFF"/>
                </a:highlight>
              </a:rPr>
              <a:t>Un magazin online poate crește automat numărul de servere înainte de reducerile de Black Friday.</a:t>
            </a:r>
            <a:br>
              <a:rPr lang="ru" sz="1200">
                <a:solidFill>
                  <a:srgbClr val="333333"/>
                </a:solidFill>
                <a:highlight>
                  <a:srgbClr val="FFFFFF"/>
                </a:highlight>
              </a:rPr>
            </a:br>
            <a:endParaRPr sz="1200">
              <a:solidFill>
                <a:srgbClr val="333333"/>
              </a:solidFill>
              <a:highlight>
                <a:srgbClr val="FFFFFF"/>
              </a:highlight>
            </a:endParaRPr>
          </a:p>
          <a:p>
            <a:pPr marL="457200" lvl="0" indent="-299085"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Mașinile virtuale din AWS sau Azure pot fi adăugate sau eliminate în câteva minute.</a:t>
            </a:r>
            <a:br>
              <a:rPr lang="ru" sz="1200">
                <a:solidFill>
                  <a:srgbClr val="333333"/>
                </a:solidFill>
                <a:highlight>
                  <a:srgbClr val="FFFFFF"/>
                </a:highlight>
              </a:rPr>
            </a:br>
            <a:endParaRPr sz="1200">
              <a:solidFill>
                <a:srgbClr val="333333"/>
              </a:solidFill>
              <a:highlight>
                <a:srgbClr val="FFFFFF"/>
              </a:highlight>
            </a:endParaRPr>
          </a:p>
          <a:p>
            <a:pPr marL="457200" lvl="0" indent="-299085" algn="l" rtl="0">
              <a:lnSpc>
                <a:spcPct val="115000"/>
              </a:lnSpc>
              <a:spcBef>
                <a:spcPts val="0"/>
              </a:spcBef>
              <a:spcAft>
                <a:spcPts val="1200"/>
              </a:spcAft>
              <a:buClr>
                <a:srgbClr val="333333"/>
              </a:buClr>
              <a:buSzPct val="100000"/>
              <a:buChar char="●"/>
            </a:pPr>
            <a:r>
              <a:rPr lang="ru" sz="1200">
                <a:solidFill>
                  <a:srgbClr val="333333"/>
                </a:solidFill>
                <a:highlight>
                  <a:srgbClr val="FFFFFF"/>
                </a:highlight>
              </a:rPr>
              <a:t>Funcțiile Serverless (de exemplu, AWS Lambda) se scalează automat odată cu creșterea numărului de apeluri.</a:t>
            </a:r>
            <a:br>
              <a:rPr lang="ru" sz="1200">
                <a:solidFill>
                  <a:srgbClr val="333333"/>
                </a:solidFill>
                <a:highlight>
                  <a:srgbClr val="FFFFFF"/>
                </a:highlight>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472275" y="62795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Clr>
                <a:schemeClr val="dk1"/>
              </a:buClr>
              <a:buSzPts val="1100"/>
              <a:buFont typeface="Arial"/>
              <a:buNone/>
            </a:pPr>
            <a:r>
              <a:rPr lang="ru" sz="1800" b="1">
                <a:solidFill>
                  <a:srgbClr val="333333"/>
                </a:solidFill>
                <a:highlight>
                  <a:srgbClr val="FFFFFF"/>
                </a:highlight>
              </a:rPr>
              <a:t>Serviciu măsurat (Pay-as-you-go)</a:t>
            </a:r>
            <a:endParaRPr sz="1800"/>
          </a:p>
        </p:txBody>
      </p:sp>
      <p:sp>
        <p:nvSpPr>
          <p:cNvPr id="182" name="Google Shape;182;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a:bodyPr>
          <a:lstStyle/>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Utilizarea resurselor cloud este monitorizată și urmărită. Utilizatorii plătesc exact pentru ceea ce au utilizat (pay-as-you-go).</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293370" algn="l" rtl="0">
              <a:lnSpc>
                <a:spcPct val="115000"/>
              </a:lnSpc>
              <a:spcBef>
                <a:spcPts val="1200"/>
              </a:spcBef>
              <a:spcAft>
                <a:spcPts val="0"/>
              </a:spcAft>
              <a:buClr>
                <a:srgbClr val="333333"/>
              </a:buClr>
              <a:buSzPct val="100000"/>
              <a:buChar char="●"/>
            </a:pPr>
            <a:r>
              <a:rPr lang="ru" sz="1200">
                <a:solidFill>
                  <a:srgbClr val="333333"/>
                </a:solidFill>
                <a:highlight>
                  <a:srgbClr val="FFFFFF"/>
                </a:highlight>
              </a:rPr>
              <a:t>AWS EC2 și S3 sunt tarifate în funcție de numărul de ore de funcționare sau de volumul de stocare.</a:t>
            </a:r>
            <a:br>
              <a:rPr lang="ru" sz="1200">
                <a:solidFill>
                  <a:srgbClr val="333333"/>
                </a:solidFill>
                <a:highlight>
                  <a:srgbClr val="FFFFFF"/>
                </a:highlight>
              </a:rPr>
            </a:br>
            <a:endParaRPr sz="1200">
              <a:solidFill>
                <a:srgbClr val="333333"/>
              </a:solidFill>
              <a:highlight>
                <a:srgbClr val="FFFFFF"/>
              </a:highlight>
            </a:endParaRPr>
          </a:p>
          <a:p>
            <a:pPr marL="457200" lvl="0" indent="-293370"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Google Cloud Functions se plătește numai pentru timpul de execuție a funcțiilor.</a:t>
            </a:r>
            <a:br>
              <a:rPr lang="ru" sz="1200">
                <a:solidFill>
                  <a:srgbClr val="333333"/>
                </a:solidFill>
                <a:highlight>
                  <a:srgbClr val="FFFFFF"/>
                </a:highlight>
              </a:rPr>
            </a:br>
            <a:endParaRPr sz="1200">
              <a:solidFill>
                <a:srgbClr val="333333"/>
              </a:solidFill>
              <a:highlight>
                <a:srgbClr val="FFFFFF"/>
              </a:highlight>
            </a:endParaRPr>
          </a:p>
          <a:p>
            <a:pPr marL="457200" lvl="0" indent="-293370" algn="l" rtl="0">
              <a:lnSpc>
                <a:spcPct val="115000"/>
              </a:lnSpc>
              <a:spcBef>
                <a:spcPts val="0"/>
              </a:spcBef>
              <a:spcAft>
                <a:spcPts val="1200"/>
              </a:spcAft>
              <a:buClr>
                <a:srgbClr val="333333"/>
              </a:buClr>
              <a:buSzPct val="100000"/>
              <a:buChar char="●"/>
            </a:pPr>
            <a:r>
              <a:rPr lang="ru" sz="1200">
                <a:solidFill>
                  <a:srgbClr val="333333"/>
                </a:solidFill>
                <a:highlight>
                  <a:srgbClr val="FFFFFF"/>
                </a:highlight>
              </a:rPr>
              <a:t>Serviciile SaaS, precum Zoom sau Slack, afișează utilizarea utilizatorilor, iar tarifele sunt calculate în funcție de activitate.</a:t>
            </a:r>
            <a:br>
              <a:rPr lang="ru" sz="1200">
                <a:solidFill>
                  <a:srgbClr val="333333"/>
                </a:solidFill>
                <a:highlight>
                  <a:srgbClr val="FFFFFF"/>
                </a:highlight>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2125050" y="927825"/>
            <a:ext cx="4893900" cy="583800"/>
          </a:xfrm>
          <a:prstGeom prst="rect">
            <a:avLst/>
          </a:prstGeom>
        </p:spPr>
        <p:txBody>
          <a:bodyPr spcFirstLastPara="1" wrap="square" lIns="91425" tIns="91425" rIns="91425" bIns="91425" anchor="t" anchorCtr="0">
            <a:normAutofit fontScale="90000"/>
          </a:bodyPr>
          <a:lstStyle/>
          <a:p>
            <a:pPr marL="457200" lvl="0" indent="0" algn="l" rtl="0">
              <a:lnSpc>
                <a:spcPct val="115000"/>
              </a:lnSpc>
              <a:spcBef>
                <a:spcPts val="1800"/>
              </a:spcBef>
              <a:spcAft>
                <a:spcPts val="400"/>
              </a:spcAft>
              <a:buClr>
                <a:schemeClr val="dk1"/>
              </a:buClr>
              <a:buSzPct val="45833"/>
              <a:buFont typeface="Arial"/>
              <a:buNone/>
            </a:pPr>
            <a:r>
              <a:rPr lang="ru" sz="2400" b="1">
                <a:solidFill>
                  <a:srgbClr val="333333"/>
                </a:solidFill>
                <a:highlight>
                  <a:srgbClr val="FFFFFF"/>
                </a:highlight>
              </a:rPr>
              <a:t>Rolurile participanților (Actors)</a:t>
            </a:r>
            <a:endParaRPr sz="2400"/>
          </a:p>
        </p:txBody>
      </p:sp>
      <p:pic>
        <p:nvPicPr>
          <p:cNvPr id="188" name="Google Shape;188;p26"/>
          <p:cNvPicPr preferRelativeResize="0"/>
          <p:nvPr/>
        </p:nvPicPr>
        <p:blipFill>
          <a:blip r:embed="rId3">
            <a:alphaModFix/>
          </a:blip>
          <a:stretch>
            <a:fillRect/>
          </a:stretch>
        </p:blipFill>
        <p:spPr>
          <a:xfrm>
            <a:off x="1697413" y="1511625"/>
            <a:ext cx="5749186" cy="3327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545750" y="62795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Clr>
                <a:schemeClr val="dk1"/>
              </a:buClr>
              <a:buSzPts val="1100"/>
              <a:buFont typeface="Arial"/>
              <a:buNone/>
            </a:pPr>
            <a:r>
              <a:rPr lang="ru" sz="1800" b="1">
                <a:solidFill>
                  <a:srgbClr val="333333"/>
                </a:solidFill>
                <a:highlight>
                  <a:srgbClr val="FFFFFF"/>
                </a:highlight>
              </a:rPr>
              <a:t>Consumatorul de cloud</a:t>
            </a:r>
            <a:endParaRPr sz="1800"/>
          </a:p>
        </p:txBody>
      </p:sp>
      <p:sp>
        <p:nvSpPr>
          <p:cNvPr id="194" name="Google Shape;194;p2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Este o companie, o organizație sau un utilizator individual care utilizează serviciile cloud pentru propriile nevoi. Consumatorul poate utiliza IaaS, PaaS sau SaaS, în funcție de cerințe.</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Char char="●"/>
            </a:pPr>
            <a:r>
              <a:rPr lang="ru" sz="1200">
                <a:solidFill>
                  <a:srgbClr val="333333"/>
                </a:solidFill>
                <a:highlight>
                  <a:srgbClr val="FFFFFF"/>
                </a:highlight>
              </a:rPr>
              <a:t>O companie de dezvoltare de jocuri închiriază mașini virtuale și GPU în AWS pentru testarea jocurilor.</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O școală utilizează Google Workspace pentru organizarea învățământului la distanță.</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Char char="●"/>
            </a:pPr>
            <a:r>
              <a:rPr lang="ru" sz="1200">
                <a:solidFill>
                  <a:srgbClr val="333333"/>
                </a:solidFill>
                <a:highlight>
                  <a:srgbClr val="FFFFFF"/>
                </a:highlight>
              </a:rPr>
              <a:t>Un freelancer stochează fișiere și copii de rezervă în Dropbox.</a:t>
            </a:r>
            <a:br>
              <a:rPr lang="ru" sz="1200">
                <a:solidFill>
                  <a:srgbClr val="333333"/>
                </a:solidFill>
                <a:highlight>
                  <a:srgbClr val="FFFFFF"/>
                </a:highlight>
              </a:rPr>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472275" y="63530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Clr>
                <a:schemeClr val="dk1"/>
              </a:buClr>
              <a:buSzPts val="1100"/>
              <a:buFont typeface="Arial"/>
              <a:buNone/>
            </a:pPr>
            <a:r>
              <a:rPr lang="ru" sz="1800" b="1">
                <a:solidFill>
                  <a:srgbClr val="333333"/>
                </a:solidFill>
                <a:highlight>
                  <a:srgbClr val="FFFFFF"/>
                </a:highlight>
              </a:rPr>
              <a:t>Furnizor de servicii cloud</a:t>
            </a:r>
            <a:endParaRPr sz="1800"/>
          </a:p>
        </p:txBody>
      </p:sp>
      <p:sp>
        <p:nvSpPr>
          <p:cNvPr id="200" name="Google Shape;200;p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Este o organizație care furnizează servicii cloud și gestionează întreaga infrastructură: servere, spații de stocare, rețele, platforme de dezvoltare.</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Char char="●"/>
            </a:pPr>
            <a:r>
              <a:rPr lang="ru" sz="1200" b="1">
                <a:solidFill>
                  <a:srgbClr val="333333"/>
                </a:solidFill>
                <a:highlight>
                  <a:srgbClr val="FFFFFF"/>
                </a:highlight>
              </a:rPr>
              <a:t>Amazon Web Services (AWS) </a:t>
            </a:r>
            <a:r>
              <a:rPr lang="ru" sz="1200">
                <a:solidFill>
                  <a:srgbClr val="333333"/>
                </a:solidFill>
                <a:highlight>
                  <a:srgbClr val="FFFFFF"/>
                </a:highlight>
              </a:rPr>
              <a:t>— furnizează IaaS, PaaS și SaaS.</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Char char="●"/>
            </a:pPr>
            <a:r>
              <a:rPr lang="ru" sz="1200" b="1">
                <a:solidFill>
                  <a:srgbClr val="333333"/>
                </a:solidFill>
                <a:highlight>
                  <a:srgbClr val="FFFFFF"/>
                </a:highlight>
              </a:rPr>
              <a:t>Microsoft Azure </a:t>
            </a:r>
            <a:r>
              <a:rPr lang="ru" sz="1200">
                <a:solidFill>
                  <a:srgbClr val="333333"/>
                </a:solidFill>
                <a:highlight>
                  <a:srgbClr val="FFFFFF"/>
                </a:highlight>
              </a:rPr>
              <a:t>— platformă cloud pentru stocarea datelor, mașini virtuale și aplicații.</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Char char="●"/>
            </a:pPr>
            <a:r>
              <a:rPr lang="ru" sz="1200" b="1">
                <a:solidFill>
                  <a:srgbClr val="333333"/>
                </a:solidFill>
                <a:highlight>
                  <a:srgbClr val="FFFFFF"/>
                </a:highlight>
              </a:rPr>
              <a:t>Google Cloud Platform (GCP) </a:t>
            </a:r>
            <a:r>
              <a:rPr lang="ru" sz="1200">
                <a:solidFill>
                  <a:srgbClr val="333333"/>
                </a:solidFill>
                <a:highlight>
                  <a:srgbClr val="FFFFFF"/>
                </a:highlight>
              </a:rPr>
              <a:t>— infrastructură și instrumente pentru analiza datelor, învățarea automată.</a:t>
            </a:r>
            <a:br>
              <a:rPr lang="ru" sz="1200">
                <a:solidFill>
                  <a:srgbClr val="333333"/>
                </a:solidFill>
                <a:highlight>
                  <a:srgbClr val="FFFFFF"/>
                </a:highlight>
              </a:rPr>
            </a:b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567800" y="613275"/>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Clr>
                <a:schemeClr val="dk1"/>
              </a:buClr>
              <a:buSzPts val="1100"/>
              <a:buFont typeface="Arial"/>
              <a:buNone/>
            </a:pPr>
            <a:r>
              <a:rPr lang="ru" sz="1800" b="1">
                <a:solidFill>
                  <a:srgbClr val="333333"/>
                </a:solidFill>
                <a:highlight>
                  <a:srgbClr val="FFFFFF"/>
                </a:highlight>
              </a:rPr>
              <a:t>Cloud Broker (intermediar cloud)</a:t>
            </a:r>
            <a:endParaRPr sz="1800"/>
          </a:p>
        </p:txBody>
      </p:sp>
      <p:sp>
        <p:nvSpPr>
          <p:cNvPr id="206" name="Google Shape;206;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Este o organizație sau un serviciu care ajută clientul să aleagă serviciile cloud potrivite, să le integreze și să gestioneze mai multe clouduri.</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Char char="●"/>
            </a:pPr>
            <a:r>
              <a:rPr lang="ru" sz="1200">
                <a:solidFill>
                  <a:srgbClr val="333333"/>
                </a:solidFill>
                <a:highlight>
                  <a:srgbClr val="FFFFFF"/>
                </a:highlight>
              </a:rPr>
              <a:t>O companie care ajută întreprinderile să integreze Salesforce cu AWS și Google Cloud.</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Char char="●"/>
            </a:pPr>
            <a:r>
              <a:rPr lang="ru" sz="1200">
                <a:solidFill>
                  <a:srgbClr val="333333"/>
                </a:solidFill>
                <a:highlight>
                  <a:srgbClr val="FFFFFF"/>
                </a:highlight>
              </a:rPr>
              <a:t>O platformă care agregă servicii cloud pentru gestionare și plată convenabile (de exemplu, RightScale sau CloudCheckr).</a:t>
            </a:r>
            <a:br>
              <a:rPr lang="ru" sz="1200">
                <a:solidFill>
                  <a:srgbClr val="333333"/>
                </a:solidFill>
                <a:highlight>
                  <a:srgbClr val="FFFFFF"/>
                </a:highlight>
              </a:rPr>
            </a:b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523725" y="64265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None/>
            </a:pPr>
            <a:r>
              <a:rPr lang="ru" sz="1800" b="1">
                <a:solidFill>
                  <a:srgbClr val="333333"/>
                </a:solidFill>
                <a:highlight>
                  <a:srgbClr val="FFFFFF"/>
                </a:highlight>
              </a:rPr>
              <a:t>Auditor cloud</a:t>
            </a:r>
            <a:endParaRPr sz="1800"/>
          </a:p>
        </p:txBody>
      </p:sp>
      <p:sp>
        <p:nvSpPr>
          <p:cNvPr id="212" name="Google Shape;212;p3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Expert independent sau organizație care verifică serviciile cloud pentru a se asigura că respectă standardele de securitate, confidențialitate și cerințele legale.</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Char char="●"/>
            </a:pPr>
            <a:r>
              <a:rPr lang="ru" sz="1200">
                <a:solidFill>
                  <a:srgbClr val="333333"/>
                </a:solidFill>
                <a:highlight>
                  <a:srgbClr val="FFFFFF"/>
                </a:highlight>
              </a:rPr>
              <a:t>Auditul de securitate al platformelor cloud conform ISO/IEC 27001 sau SOC 2.</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Verificarea conformității cu GDPR în cazul prelucrării datelor cu caracter personal în cloud.</a:t>
            </a:r>
            <a:br>
              <a:rPr lang="ru" sz="1200">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Char char="●"/>
            </a:pPr>
            <a:r>
              <a:rPr lang="ru" sz="1200">
                <a:solidFill>
                  <a:srgbClr val="333333"/>
                </a:solidFill>
                <a:highlight>
                  <a:srgbClr val="FFFFFF"/>
                </a:highlight>
              </a:rPr>
              <a:t>Companii care oferă certificare de securitate cloud, de exemplu, TÜV SÜD sau BSI.</a:t>
            </a:r>
            <a:br>
              <a:rPr lang="ru" sz="1200">
                <a:solidFill>
                  <a:srgbClr val="333333"/>
                </a:solidFill>
                <a:highlight>
                  <a:srgbClr val="FFFFFF"/>
                </a:highlight>
              </a:rP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72275" y="657350"/>
            <a:ext cx="7688700" cy="535200"/>
          </a:xfrm>
          <a:prstGeom prst="rect">
            <a:avLst/>
          </a:prstGeom>
        </p:spPr>
        <p:txBody>
          <a:bodyPr spcFirstLastPara="1" wrap="square" lIns="91425" tIns="91425" rIns="91425" bIns="91425" anchor="t" anchorCtr="0">
            <a:normAutofit fontScale="90000"/>
          </a:bodyPr>
          <a:lstStyle/>
          <a:p>
            <a:pPr marL="457200" lvl="0" indent="-228600" algn="l" rtl="0">
              <a:lnSpc>
                <a:spcPct val="115000"/>
              </a:lnSpc>
              <a:spcBef>
                <a:spcPts val="1400"/>
              </a:spcBef>
              <a:spcAft>
                <a:spcPts val="400"/>
              </a:spcAft>
              <a:buNone/>
            </a:pPr>
            <a:r>
              <a:rPr lang="ru" sz="1800" b="1">
                <a:solidFill>
                  <a:srgbClr val="333333"/>
                </a:solidFill>
                <a:highlight>
                  <a:srgbClr val="FFFFFF"/>
                </a:highlight>
              </a:rPr>
              <a:t>Cloud Carrier (Operator de comunicații cloud / intermediar de transport)</a:t>
            </a:r>
            <a:endParaRPr sz="1800"/>
          </a:p>
        </p:txBody>
      </p:sp>
      <p:sp>
        <p:nvSpPr>
          <p:cNvPr id="218" name="Google Shape;218;p3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lnSpcReduction="20000"/>
          </a:bodyPr>
          <a:lstStyle/>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Este o rețea sau o organizație care asigură transportul datelor între consumator și furnizorul de servicii cloud, asigurând accesul și conexiunea.</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299085" algn="l" rtl="0">
              <a:lnSpc>
                <a:spcPct val="115000"/>
              </a:lnSpc>
              <a:spcBef>
                <a:spcPts val="1200"/>
              </a:spcBef>
              <a:spcAft>
                <a:spcPts val="0"/>
              </a:spcAft>
              <a:buClr>
                <a:srgbClr val="333333"/>
              </a:buClr>
              <a:buSzPct val="100000"/>
              <a:buChar char="●"/>
            </a:pPr>
            <a:r>
              <a:rPr lang="ru" sz="1200">
                <a:solidFill>
                  <a:srgbClr val="333333"/>
                </a:solidFill>
                <a:highlight>
                  <a:srgbClr val="FFFFFF"/>
                </a:highlight>
              </a:rPr>
              <a:t>Furnizorul de internet care asigură o conexiune stabilă la AWS sau Azure.</a:t>
            </a:r>
            <a:br>
              <a:rPr lang="ru" sz="1200">
                <a:solidFill>
                  <a:srgbClr val="333333"/>
                </a:solidFill>
                <a:highlight>
                  <a:srgbClr val="FFFFFF"/>
                </a:highlight>
              </a:rPr>
            </a:br>
            <a:endParaRPr sz="1200">
              <a:solidFill>
                <a:srgbClr val="333333"/>
              </a:solidFill>
              <a:highlight>
                <a:srgbClr val="FFFFFF"/>
              </a:highlight>
            </a:endParaRPr>
          </a:p>
          <a:p>
            <a:pPr marL="457200" lvl="0" indent="-299085"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Rețele private (VPN, MPLS) prin care companiile se conectează la cloud.</a:t>
            </a:r>
            <a:br>
              <a:rPr lang="ru" sz="1200">
                <a:solidFill>
                  <a:srgbClr val="333333"/>
                </a:solidFill>
                <a:highlight>
                  <a:srgbClr val="FFFFFF"/>
                </a:highlight>
              </a:rPr>
            </a:br>
            <a:endParaRPr sz="1200">
              <a:solidFill>
                <a:srgbClr val="333333"/>
              </a:solidFill>
              <a:highlight>
                <a:srgbClr val="FFFFFF"/>
              </a:highlight>
            </a:endParaRPr>
          </a:p>
          <a:p>
            <a:pPr marL="457200" lvl="0" indent="-299085" algn="l" rtl="0">
              <a:lnSpc>
                <a:spcPct val="115000"/>
              </a:lnSpc>
              <a:spcBef>
                <a:spcPts val="0"/>
              </a:spcBef>
              <a:spcAft>
                <a:spcPts val="1200"/>
              </a:spcAft>
              <a:buClr>
                <a:srgbClr val="333333"/>
              </a:buClr>
              <a:buSzPct val="100000"/>
              <a:buChar char="●"/>
            </a:pPr>
            <a:r>
              <a:rPr lang="ru" sz="1200">
                <a:solidFill>
                  <a:srgbClr val="333333"/>
                </a:solidFill>
                <a:highlight>
                  <a:srgbClr val="FFFFFF"/>
                </a:highlight>
              </a:rPr>
              <a:t>CDN (Content Delivery Network) pentru livrarea de conținut din cloud către utilizatori cu întârziere redusă.</a:t>
            </a:r>
            <a:br>
              <a:rPr lang="ru" sz="1200">
                <a:solidFill>
                  <a:srgbClr val="333333"/>
                </a:solidFill>
                <a:highlight>
                  <a:srgbClr val="FFFFFF"/>
                </a:highlight>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374275" y="641750"/>
            <a:ext cx="8175000" cy="68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800"/>
              <a:t>O scurtă istorie a cloud computing-ului</a:t>
            </a:r>
            <a:endParaRPr sz="1800"/>
          </a:p>
        </p:txBody>
      </p:sp>
      <p:sp>
        <p:nvSpPr>
          <p:cNvPr id="93" name="Google Shape;93;p14"/>
          <p:cNvSpPr txBox="1"/>
          <p:nvPr/>
        </p:nvSpPr>
        <p:spPr>
          <a:xfrm>
            <a:off x="484500" y="132995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Începutul. (1963-1967)</a:t>
            </a:r>
            <a:endParaRPr/>
          </a:p>
        </p:txBody>
      </p:sp>
      <p:sp>
        <p:nvSpPr>
          <p:cNvPr id="94" name="Google Shape;94;p14"/>
          <p:cNvSpPr txBox="1"/>
          <p:nvPr/>
        </p:nvSpPr>
        <p:spPr>
          <a:xfrm>
            <a:off x="484500" y="203345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Multics și Unix. (1969-1995)</a:t>
            </a:r>
            <a:endParaRPr/>
          </a:p>
        </p:txBody>
      </p:sp>
      <p:sp>
        <p:nvSpPr>
          <p:cNvPr id="95" name="Google Shape;95;p14"/>
          <p:cNvSpPr txBox="1"/>
          <p:nvPr/>
        </p:nvSpPr>
        <p:spPr>
          <a:xfrm>
            <a:off x="2839825" y="203345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Virtualizarea(1969-1995)</a:t>
            </a:r>
            <a:endParaRPr/>
          </a:p>
        </p:txBody>
      </p:sp>
      <p:sp>
        <p:nvSpPr>
          <p:cNvPr id="96" name="Google Shape;96;p14"/>
          <p:cNvSpPr txBox="1"/>
          <p:nvPr/>
        </p:nvSpPr>
        <p:spPr>
          <a:xfrm>
            <a:off x="1344650" y="353950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Formarea termenului.(1996)</a:t>
            </a:r>
            <a:endParaRPr/>
          </a:p>
        </p:txBody>
      </p:sp>
      <p:sp>
        <p:nvSpPr>
          <p:cNvPr id="97" name="Google Shape;97;p14"/>
          <p:cNvSpPr txBox="1"/>
          <p:nvPr/>
        </p:nvSpPr>
        <p:spPr>
          <a:xfrm>
            <a:off x="1228725" y="2786475"/>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Apple și primele experimente.(1989)</a:t>
            </a:r>
            <a:endParaRPr/>
          </a:p>
        </p:txBody>
      </p:sp>
      <p:sp>
        <p:nvSpPr>
          <p:cNvPr id="98" name="Google Shape;98;p14"/>
          <p:cNvSpPr txBox="1"/>
          <p:nvPr/>
        </p:nvSpPr>
        <p:spPr>
          <a:xfrm>
            <a:off x="4090575" y="353950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Trecerea la SaaS.(2000)</a:t>
            </a:r>
            <a:endParaRPr/>
          </a:p>
        </p:txBody>
      </p:sp>
      <p:sp>
        <p:nvSpPr>
          <p:cNvPr id="99" name="Google Shape;99;p14"/>
          <p:cNvSpPr txBox="1"/>
          <p:nvPr/>
        </p:nvSpPr>
        <p:spPr>
          <a:xfrm>
            <a:off x="5984425" y="238710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Cloud-urile comerciale.(2006-2009)</a:t>
            </a:r>
            <a:endParaRPr/>
          </a:p>
        </p:txBody>
      </p:sp>
      <p:sp>
        <p:nvSpPr>
          <p:cNvPr id="100" name="Google Shape;100;p14"/>
          <p:cNvSpPr txBox="1"/>
          <p:nvPr/>
        </p:nvSpPr>
        <p:spPr>
          <a:xfrm>
            <a:off x="5984425" y="4189650"/>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Cloud-urile moderne.(Acum)</a:t>
            </a:r>
            <a:endParaRPr/>
          </a:p>
        </p:txBody>
      </p:sp>
      <p:sp>
        <p:nvSpPr>
          <p:cNvPr id="101" name="Google Shape;101;p14"/>
          <p:cNvSpPr/>
          <p:nvPr/>
        </p:nvSpPr>
        <p:spPr>
          <a:xfrm>
            <a:off x="1344650" y="1660625"/>
            <a:ext cx="205800" cy="455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4"/>
          <p:cNvSpPr/>
          <p:nvPr/>
        </p:nvSpPr>
        <p:spPr>
          <a:xfrm>
            <a:off x="1550450" y="2380663"/>
            <a:ext cx="205800" cy="455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p14"/>
          <p:cNvSpPr/>
          <p:nvPr/>
        </p:nvSpPr>
        <p:spPr>
          <a:xfrm>
            <a:off x="3484500" y="2380663"/>
            <a:ext cx="205800" cy="455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104;p14"/>
          <p:cNvSpPr/>
          <p:nvPr/>
        </p:nvSpPr>
        <p:spPr>
          <a:xfrm>
            <a:off x="2499900" y="3155775"/>
            <a:ext cx="205800" cy="455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4"/>
          <p:cNvSpPr/>
          <p:nvPr/>
        </p:nvSpPr>
        <p:spPr>
          <a:xfrm rot="-3238003">
            <a:off x="2491785" y="1460055"/>
            <a:ext cx="213683" cy="689463"/>
          </a:xfrm>
          <a:prstGeom prst="downArrow">
            <a:avLst>
              <a:gd name="adj1" fmla="val 50000"/>
              <a:gd name="adj2" fmla="val 5714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4"/>
          <p:cNvSpPr/>
          <p:nvPr/>
        </p:nvSpPr>
        <p:spPr>
          <a:xfrm rot="-5400000">
            <a:off x="3664400" y="3496300"/>
            <a:ext cx="205800" cy="455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107;p14"/>
          <p:cNvSpPr/>
          <p:nvPr/>
        </p:nvSpPr>
        <p:spPr>
          <a:xfrm rot="-8768978">
            <a:off x="5904570" y="2726657"/>
            <a:ext cx="267672" cy="847694"/>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 name="Google Shape;108;p14"/>
          <p:cNvSpPr/>
          <p:nvPr/>
        </p:nvSpPr>
        <p:spPr>
          <a:xfrm>
            <a:off x="7156525" y="2786499"/>
            <a:ext cx="301500" cy="1313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766175" y="6925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Interacțiunile dintre actorii din Cloud Computing</a:t>
            </a:r>
            <a:endParaRPr/>
          </a:p>
        </p:txBody>
      </p:sp>
      <p:pic>
        <p:nvPicPr>
          <p:cNvPr id="224" name="Google Shape;224;p32"/>
          <p:cNvPicPr preferRelativeResize="0"/>
          <p:nvPr/>
        </p:nvPicPr>
        <p:blipFill>
          <a:blip r:embed="rId3">
            <a:alphaModFix/>
          </a:blip>
          <a:stretch>
            <a:fillRect/>
          </a:stretch>
        </p:blipFill>
        <p:spPr>
          <a:xfrm>
            <a:off x="1311100" y="1227725"/>
            <a:ext cx="6521800" cy="391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325325" y="617225"/>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1200"/>
              </a:spcAft>
              <a:buNone/>
            </a:pPr>
            <a:r>
              <a:rPr lang="ru" sz="1800"/>
              <a:t>Modele de servicii cloud</a:t>
            </a:r>
            <a:endParaRPr sz="1800"/>
          </a:p>
        </p:txBody>
      </p:sp>
      <p:sp>
        <p:nvSpPr>
          <p:cNvPr id="230" name="Google Shape;230;p33"/>
          <p:cNvSpPr txBox="1"/>
          <p:nvPr/>
        </p:nvSpPr>
        <p:spPr>
          <a:xfrm>
            <a:off x="179425" y="2444575"/>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ru" sz="1300" b="1">
                <a:solidFill>
                  <a:srgbClr val="333333"/>
                </a:solidFill>
                <a:highlight>
                  <a:srgbClr val="FFFFFF"/>
                </a:highlight>
              </a:rPr>
              <a:t>IaaS (Infrastructure as a Service)</a:t>
            </a:r>
            <a:endParaRPr/>
          </a:p>
        </p:txBody>
      </p:sp>
      <p:sp>
        <p:nvSpPr>
          <p:cNvPr id="231" name="Google Shape;231;p33"/>
          <p:cNvSpPr txBox="1"/>
          <p:nvPr/>
        </p:nvSpPr>
        <p:spPr>
          <a:xfrm>
            <a:off x="179425" y="181465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ru" sz="1300" b="1">
                <a:solidFill>
                  <a:srgbClr val="333333"/>
                </a:solidFill>
                <a:highlight>
                  <a:srgbClr val="FFFFFF"/>
                </a:highlight>
              </a:rPr>
              <a:t>PaaS (Platform as a Service)</a:t>
            </a:r>
            <a:endParaRPr/>
          </a:p>
        </p:txBody>
      </p:sp>
      <p:sp>
        <p:nvSpPr>
          <p:cNvPr id="232" name="Google Shape;232;p33"/>
          <p:cNvSpPr txBox="1"/>
          <p:nvPr/>
        </p:nvSpPr>
        <p:spPr>
          <a:xfrm>
            <a:off x="179425" y="1161325"/>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ru" sz="1300" b="1">
                <a:solidFill>
                  <a:srgbClr val="333333"/>
                </a:solidFill>
                <a:highlight>
                  <a:srgbClr val="FFFFFF"/>
                </a:highlight>
              </a:rPr>
              <a:t>SaaS (Software as a Service)</a:t>
            </a:r>
            <a:endParaRPr/>
          </a:p>
        </p:txBody>
      </p:sp>
      <p:sp>
        <p:nvSpPr>
          <p:cNvPr id="233" name="Google Shape;233;p33"/>
          <p:cNvSpPr/>
          <p:nvPr/>
        </p:nvSpPr>
        <p:spPr>
          <a:xfrm>
            <a:off x="4188275" y="2467975"/>
            <a:ext cx="1124100" cy="3381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t>IaaS</a:t>
            </a:r>
            <a:endParaRPr/>
          </a:p>
        </p:txBody>
      </p:sp>
      <p:sp>
        <p:nvSpPr>
          <p:cNvPr id="234" name="Google Shape;234;p33"/>
          <p:cNvSpPr/>
          <p:nvPr/>
        </p:nvSpPr>
        <p:spPr>
          <a:xfrm>
            <a:off x="4188275" y="1814650"/>
            <a:ext cx="1572600" cy="3849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t>PaaS</a:t>
            </a:r>
            <a:endParaRPr/>
          </a:p>
        </p:txBody>
      </p:sp>
      <p:sp>
        <p:nvSpPr>
          <p:cNvPr id="235" name="Google Shape;235;p33"/>
          <p:cNvSpPr/>
          <p:nvPr/>
        </p:nvSpPr>
        <p:spPr>
          <a:xfrm>
            <a:off x="4188275" y="1161325"/>
            <a:ext cx="2042700" cy="384900"/>
          </a:xfrm>
          <a:prstGeom prst="roundRect">
            <a:avLst>
              <a:gd name="adj" fmla="val 16667"/>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t>SaaS</a:t>
            </a:r>
            <a:endParaRPr/>
          </a:p>
        </p:txBody>
      </p:sp>
      <p:sp>
        <p:nvSpPr>
          <p:cNvPr id="236" name="Google Shape;236;p33"/>
          <p:cNvSpPr txBox="1"/>
          <p:nvPr/>
        </p:nvSpPr>
        <p:spPr>
          <a:xfrm>
            <a:off x="6084025" y="1062925"/>
            <a:ext cx="2942400" cy="581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1200"/>
              </a:spcBef>
              <a:spcAft>
                <a:spcPts val="0"/>
              </a:spcAft>
              <a:buClr>
                <a:srgbClr val="333333"/>
              </a:buClr>
              <a:buSzPts val="1200"/>
              <a:buChar char="●"/>
            </a:pPr>
            <a:r>
              <a:rPr lang="ru" sz="1200">
                <a:solidFill>
                  <a:srgbClr val="333333"/>
                </a:solidFill>
                <a:highlight>
                  <a:srgbClr val="FFFFFF"/>
                </a:highlight>
              </a:rPr>
              <a:t>Furnizorul este responsabil pentru tot (hardware + software).</a:t>
            </a:r>
            <a:endParaRPr/>
          </a:p>
        </p:txBody>
      </p:sp>
      <p:sp>
        <p:nvSpPr>
          <p:cNvPr id="237" name="Google Shape;237;p33"/>
          <p:cNvSpPr txBox="1"/>
          <p:nvPr/>
        </p:nvSpPr>
        <p:spPr>
          <a:xfrm>
            <a:off x="5650500" y="1635400"/>
            <a:ext cx="3441900" cy="7434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rgbClr val="333333"/>
              </a:buClr>
              <a:buSzPts val="1100"/>
              <a:buChar char="●"/>
            </a:pPr>
            <a:r>
              <a:rPr lang="ru" sz="1100">
                <a:solidFill>
                  <a:srgbClr val="333333"/>
                </a:solidFill>
                <a:highlight>
                  <a:srgbClr val="FFFFFF"/>
                </a:highlight>
              </a:rPr>
              <a:t>Furnizorul adaugă peste IaaS și software de platformă: sistem de operare, middleware, baze de date, instrumente de dezvoltare.</a:t>
            </a:r>
            <a:endParaRPr sz="1300"/>
          </a:p>
        </p:txBody>
      </p:sp>
      <p:sp>
        <p:nvSpPr>
          <p:cNvPr id="238" name="Google Shape;238;p33"/>
          <p:cNvSpPr txBox="1"/>
          <p:nvPr/>
        </p:nvSpPr>
        <p:spPr>
          <a:xfrm>
            <a:off x="5577025" y="2444575"/>
            <a:ext cx="3441900" cy="8073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1200"/>
              </a:spcBef>
              <a:spcAft>
                <a:spcPts val="0"/>
              </a:spcAft>
              <a:buClr>
                <a:srgbClr val="333333"/>
              </a:buClr>
              <a:buSzPts val="1200"/>
              <a:buChar char="●"/>
            </a:pPr>
            <a:r>
              <a:rPr lang="ru" sz="1100">
                <a:solidFill>
                  <a:srgbClr val="333333"/>
                </a:solidFill>
                <a:highlight>
                  <a:srgbClr val="FFFFFF"/>
                </a:highlight>
              </a:rPr>
              <a:t>Furnizorul este responsabil pentru: hardware (servere, stocare, rețea), virtualizare.</a:t>
            </a:r>
            <a:br>
              <a:rPr lang="ru" sz="1200">
                <a:solidFill>
                  <a:srgbClr val="333333"/>
                </a:solidFill>
                <a:highlight>
                  <a:srgbClr val="FFFFFF"/>
                </a:highlight>
              </a:rPr>
            </a:br>
            <a:endParaRPr/>
          </a:p>
        </p:txBody>
      </p:sp>
      <p:sp>
        <p:nvSpPr>
          <p:cNvPr id="239" name="Google Shape;239;p33"/>
          <p:cNvSpPr txBox="1"/>
          <p:nvPr/>
        </p:nvSpPr>
        <p:spPr>
          <a:xfrm>
            <a:off x="179425" y="30420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ru" sz="1300" b="1">
                <a:solidFill>
                  <a:srgbClr val="333333"/>
                </a:solidFill>
                <a:highlight>
                  <a:srgbClr val="FFFFFF"/>
                </a:highlight>
              </a:rPr>
              <a:t>Serverless?</a:t>
            </a:r>
            <a:endParaRPr sz="1300"/>
          </a:p>
        </p:txBody>
      </p:sp>
      <p:sp>
        <p:nvSpPr>
          <p:cNvPr id="240" name="Google Shape;240;p33"/>
          <p:cNvSpPr txBox="1"/>
          <p:nvPr/>
        </p:nvSpPr>
        <p:spPr>
          <a:xfrm>
            <a:off x="1188275" y="3042000"/>
            <a:ext cx="30000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ru" sz="1300" b="1">
                <a:solidFill>
                  <a:srgbClr val="333333"/>
                </a:solidFill>
                <a:highlight>
                  <a:srgbClr val="FFFFFF"/>
                </a:highlight>
              </a:rPr>
              <a:t>=&gt; FaaS — Function as a Service</a:t>
            </a:r>
            <a:endParaRPr sz="1300" b="1"/>
          </a:p>
        </p:txBody>
      </p:sp>
      <p:sp>
        <p:nvSpPr>
          <p:cNvPr id="241" name="Google Shape;241;p33"/>
          <p:cNvSpPr/>
          <p:nvPr/>
        </p:nvSpPr>
        <p:spPr>
          <a:xfrm>
            <a:off x="4188275" y="617225"/>
            <a:ext cx="3000000" cy="3849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ru"/>
              <a:t>FaaS</a:t>
            </a:r>
            <a:endParaRPr/>
          </a:p>
        </p:txBody>
      </p:sp>
      <p:pic>
        <p:nvPicPr>
          <p:cNvPr id="242" name="Google Shape;242;p33"/>
          <p:cNvPicPr preferRelativeResize="0"/>
          <p:nvPr/>
        </p:nvPicPr>
        <p:blipFill>
          <a:blip r:embed="rId3">
            <a:alphaModFix/>
          </a:blip>
          <a:stretch>
            <a:fillRect/>
          </a:stretch>
        </p:blipFill>
        <p:spPr>
          <a:xfrm>
            <a:off x="3996450" y="553150"/>
            <a:ext cx="5095949" cy="4037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4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3"/>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35"/>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4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ctrTitle"/>
          </p:nvPr>
        </p:nvSpPr>
        <p:spPr>
          <a:xfrm>
            <a:off x="727950" y="1739400"/>
            <a:ext cx="7688100" cy="1664700"/>
          </a:xfrm>
          <a:prstGeom prst="rect">
            <a:avLst/>
          </a:prstGeom>
        </p:spPr>
        <p:txBody>
          <a:bodyPr spcFirstLastPara="1" wrap="square" lIns="91425" tIns="91425" rIns="91425" bIns="91425" anchor="t" anchorCtr="0">
            <a:noAutofit/>
          </a:bodyPr>
          <a:lstStyle/>
          <a:p>
            <a:pPr marL="0" lvl="0" indent="0" algn="ctr" rtl="0">
              <a:lnSpc>
                <a:spcPct val="115000"/>
              </a:lnSpc>
              <a:spcBef>
                <a:spcPts val="2400"/>
              </a:spcBef>
              <a:spcAft>
                <a:spcPts val="600"/>
              </a:spcAft>
              <a:buClr>
                <a:schemeClr val="dk1"/>
              </a:buClr>
              <a:buSzPts val="1100"/>
              <a:buFont typeface="Arial"/>
              <a:buNone/>
            </a:pPr>
            <a:r>
              <a:rPr lang="ru" sz="4400" b="1">
                <a:solidFill>
                  <a:srgbClr val="333333"/>
                </a:solidFill>
              </a:rPr>
              <a:t>Modele de implementare a serviciilor cloud</a:t>
            </a:r>
            <a:endParaRPr sz="4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729450" y="62795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800"/>
              </a:spcBef>
              <a:spcAft>
                <a:spcPts val="400"/>
              </a:spcAft>
              <a:buClr>
                <a:schemeClr val="dk1"/>
              </a:buClr>
              <a:buSzPts val="1100"/>
              <a:buFont typeface="Arial"/>
              <a:buNone/>
            </a:pPr>
            <a:r>
              <a:rPr lang="ru" sz="1800" b="1">
                <a:solidFill>
                  <a:srgbClr val="333333"/>
                </a:solidFill>
                <a:highlight>
                  <a:srgbClr val="FFFFFF"/>
                </a:highlight>
              </a:rPr>
              <a:t>Public Cloud </a:t>
            </a:r>
            <a:endParaRPr sz="2900"/>
          </a:p>
        </p:txBody>
      </p:sp>
      <p:sp>
        <p:nvSpPr>
          <p:cNvPr id="253" name="Google Shape;253;p35"/>
          <p:cNvSpPr txBox="1">
            <a:spLocks noGrp="1"/>
          </p:cNvSpPr>
          <p:nvPr>
            <p:ph type="body" idx="1"/>
          </p:nvPr>
        </p:nvSpPr>
        <p:spPr>
          <a:xfrm>
            <a:off x="727650" y="1285300"/>
            <a:ext cx="7688700" cy="22611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1400"/>
              </a:spcBef>
              <a:spcAft>
                <a:spcPts val="0"/>
              </a:spcAft>
              <a:buClr>
                <a:schemeClr val="dk1"/>
              </a:buClr>
              <a:buSzPts val="275"/>
              <a:buFont typeface="Arial"/>
              <a:buNone/>
            </a:pPr>
            <a:r>
              <a:rPr lang="ru" sz="4950">
                <a:solidFill>
                  <a:schemeClr val="dk1"/>
                </a:solidFill>
                <a:latin typeface="Raleway"/>
                <a:ea typeface="Raleway"/>
                <a:cs typeface="Raleway"/>
                <a:sym typeface="Raleway"/>
              </a:rPr>
              <a:t>Caracteristici distinctive:</a:t>
            </a:r>
            <a:endParaRPr sz="4950">
              <a:solidFill>
                <a:schemeClr val="dk1"/>
              </a:solidFill>
              <a:latin typeface="Raleway"/>
              <a:ea typeface="Raleway"/>
              <a:cs typeface="Raleway"/>
              <a:sym typeface="Raleway"/>
            </a:endParaRPr>
          </a:p>
          <a:p>
            <a:pPr marL="457200" lvl="0" indent="-307181" algn="l" rtl="0">
              <a:lnSpc>
                <a:spcPct val="115000"/>
              </a:lnSpc>
              <a:spcBef>
                <a:spcPts val="120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Infrastructura aparține unui furnizor extern.</a:t>
            </a:r>
            <a:br>
              <a:rPr lang="ru" sz="4950">
                <a:solidFill>
                  <a:srgbClr val="333333"/>
                </a:solidFill>
                <a:highlight>
                  <a:srgbClr val="FFFFFF"/>
                </a:highlight>
                <a:latin typeface="Raleway"/>
                <a:ea typeface="Raleway"/>
                <a:cs typeface="Raleway"/>
                <a:sym typeface="Raleway"/>
              </a:rPr>
            </a:br>
            <a:endParaRPr sz="4950">
              <a:solidFill>
                <a:srgbClr val="333333"/>
              </a:solidFill>
              <a:highlight>
                <a:srgbClr val="FFFFFF"/>
              </a:highlight>
              <a:latin typeface="Raleway"/>
              <a:ea typeface="Raleway"/>
              <a:cs typeface="Raleway"/>
              <a:sym typeface="Raleway"/>
            </a:endParaRPr>
          </a:p>
          <a:p>
            <a:pPr marL="457200" lvl="0" indent="-307181" algn="l" rtl="0">
              <a:lnSpc>
                <a:spcPct val="115000"/>
              </a:lnSpc>
              <a:spcBef>
                <a:spcPts val="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Resursele (calcul, stocare, rețele) sunt furnizate unui număr mare de clienți prin intermediul internetului.</a:t>
            </a:r>
            <a:br>
              <a:rPr lang="ru" sz="4950">
                <a:solidFill>
                  <a:srgbClr val="333333"/>
                </a:solidFill>
                <a:highlight>
                  <a:srgbClr val="FFFFFF"/>
                </a:highlight>
                <a:latin typeface="Raleway"/>
                <a:ea typeface="Raleway"/>
                <a:cs typeface="Raleway"/>
                <a:sym typeface="Raleway"/>
              </a:rPr>
            </a:br>
            <a:endParaRPr sz="4950">
              <a:solidFill>
                <a:srgbClr val="333333"/>
              </a:solidFill>
              <a:highlight>
                <a:srgbClr val="FFFFFF"/>
              </a:highlight>
              <a:latin typeface="Raleway"/>
              <a:ea typeface="Raleway"/>
              <a:cs typeface="Raleway"/>
              <a:sym typeface="Raleway"/>
            </a:endParaRPr>
          </a:p>
          <a:p>
            <a:pPr marL="457200" lvl="0" indent="-307181" algn="l" rtl="0">
              <a:lnSpc>
                <a:spcPct val="115000"/>
              </a:lnSpc>
              <a:spcBef>
                <a:spcPts val="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Scalabilitatea este practic nelimitată.</a:t>
            </a:r>
            <a:br>
              <a:rPr lang="ru" sz="4950">
                <a:solidFill>
                  <a:srgbClr val="333333"/>
                </a:solidFill>
                <a:highlight>
                  <a:srgbClr val="FFFFFF"/>
                </a:highlight>
                <a:latin typeface="Raleway"/>
                <a:ea typeface="Raleway"/>
                <a:cs typeface="Raleway"/>
                <a:sym typeface="Raleway"/>
              </a:rPr>
            </a:br>
            <a:endParaRPr sz="4950">
              <a:solidFill>
                <a:srgbClr val="333333"/>
              </a:solidFill>
              <a:highlight>
                <a:srgbClr val="FFFFFF"/>
              </a:highlight>
              <a:latin typeface="Raleway"/>
              <a:ea typeface="Raleway"/>
              <a:cs typeface="Raleway"/>
              <a:sym typeface="Raleway"/>
            </a:endParaRPr>
          </a:p>
          <a:p>
            <a:pPr marL="457200" lvl="0" indent="-307181" algn="l" rtl="0">
              <a:lnSpc>
                <a:spcPct val="115000"/>
              </a:lnSpc>
              <a:spcBef>
                <a:spcPts val="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Gestionarea hardware-ului este în întregime responsabilitatea furnizorului.</a:t>
            </a:r>
            <a:endParaRPr sz="4950">
              <a:solidFill>
                <a:srgbClr val="333333"/>
              </a:solidFill>
              <a:highlight>
                <a:srgbClr val="FFFFFF"/>
              </a:highlight>
              <a:latin typeface="Raleway"/>
              <a:ea typeface="Raleway"/>
              <a:cs typeface="Raleway"/>
              <a:sym typeface="Raleway"/>
            </a:endParaRPr>
          </a:p>
          <a:p>
            <a:pPr marL="0" lvl="0" indent="0" algn="l" rtl="0">
              <a:lnSpc>
                <a:spcPct val="115000"/>
              </a:lnSpc>
              <a:spcBef>
                <a:spcPts val="1400"/>
              </a:spcBef>
              <a:spcAft>
                <a:spcPts val="0"/>
              </a:spcAft>
              <a:buClr>
                <a:schemeClr val="dk1"/>
              </a:buClr>
              <a:buSzPts val="275"/>
              <a:buFont typeface="Arial"/>
              <a:buNone/>
            </a:pPr>
            <a:r>
              <a:rPr lang="ru" sz="4950">
                <a:solidFill>
                  <a:schemeClr val="dk1"/>
                </a:solidFill>
                <a:latin typeface="Raleway"/>
                <a:ea typeface="Raleway"/>
                <a:cs typeface="Raleway"/>
                <a:sym typeface="Raleway"/>
              </a:rPr>
              <a:t>Cum se determină:</a:t>
            </a:r>
            <a:endParaRPr sz="4950">
              <a:solidFill>
                <a:schemeClr val="dk1"/>
              </a:solidFill>
              <a:latin typeface="Raleway"/>
              <a:ea typeface="Raleway"/>
              <a:cs typeface="Raleway"/>
              <a:sym typeface="Raleway"/>
            </a:endParaRPr>
          </a:p>
          <a:p>
            <a:pPr marL="457200" lvl="0" indent="-307181" algn="l" rtl="0">
              <a:lnSpc>
                <a:spcPct val="115000"/>
              </a:lnSpc>
              <a:spcBef>
                <a:spcPts val="120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Clientul închiriază mașini virtuale/servicii și nu gestionează echipamentul fizic.</a:t>
            </a:r>
            <a:br>
              <a:rPr lang="ru" sz="4950">
                <a:solidFill>
                  <a:srgbClr val="333333"/>
                </a:solidFill>
                <a:highlight>
                  <a:srgbClr val="FFFFFF"/>
                </a:highlight>
                <a:latin typeface="Raleway"/>
                <a:ea typeface="Raleway"/>
                <a:cs typeface="Raleway"/>
                <a:sym typeface="Raleway"/>
              </a:rPr>
            </a:br>
            <a:endParaRPr sz="4950">
              <a:solidFill>
                <a:srgbClr val="333333"/>
              </a:solidFill>
              <a:highlight>
                <a:srgbClr val="FFFFFF"/>
              </a:highlight>
              <a:latin typeface="Raleway"/>
              <a:ea typeface="Raleway"/>
              <a:cs typeface="Raleway"/>
              <a:sym typeface="Raleway"/>
            </a:endParaRPr>
          </a:p>
          <a:p>
            <a:pPr marL="457200" lvl="0" indent="-307181" algn="l" rtl="0">
              <a:lnSpc>
                <a:spcPct val="115000"/>
              </a:lnSpc>
              <a:spcBef>
                <a:spcPts val="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Accesul se face prin consola web sau API.</a:t>
            </a:r>
            <a:br>
              <a:rPr lang="ru" sz="4950">
                <a:solidFill>
                  <a:srgbClr val="333333"/>
                </a:solidFill>
                <a:highlight>
                  <a:srgbClr val="FFFFFF"/>
                </a:highlight>
                <a:latin typeface="Raleway"/>
                <a:ea typeface="Raleway"/>
                <a:cs typeface="Raleway"/>
                <a:sym typeface="Raleway"/>
              </a:rPr>
            </a:br>
            <a:endParaRPr sz="4950">
              <a:solidFill>
                <a:srgbClr val="333333"/>
              </a:solidFill>
              <a:highlight>
                <a:srgbClr val="FFFFFF"/>
              </a:highlight>
              <a:latin typeface="Raleway"/>
              <a:ea typeface="Raleway"/>
              <a:cs typeface="Raleway"/>
              <a:sym typeface="Raleway"/>
            </a:endParaRPr>
          </a:p>
          <a:p>
            <a:pPr marL="457200" lvl="0" indent="-307181" algn="l" rtl="0">
              <a:lnSpc>
                <a:spcPct val="115000"/>
              </a:lnSpc>
              <a:spcBef>
                <a:spcPts val="0"/>
              </a:spcBef>
              <a:spcAft>
                <a:spcPts val="0"/>
              </a:spcAft>
              <a:buClr>
                <a:srgbClr val="333333"/>
              </a:buClr>
              <a:buSzPct val="100000"/>
              <a:buFont typeface="Raleway"/>
              <a:buChar char="●"/>
            </a:pPr>
            <a:r>
              <a:rPr lang="ru" sz="4950">
                <a:solidFill>
                  <a:srgbClr val="333333"/>
                </a:solidFill>
                <a:highlight>
                  <a:srgbClr val="FFFFFF"/>
                </a:highlight>
                <a:latin typeface="Raleway"/>
                <a:ea typeface="Raleway"/>
                <a:cs typeface="Raleway"/>
                <a:sym typeface="Raleway"/>
              </a:rPr>
              <a:t>Toți utilizatorii folosesc o infrastructură comună (multi-tenancy), dar cu izolare logică.</a:t>
            </a:r>
            <a:endParaRPr sz="4950">
              <a:solidFill>
                <a:srgbClr val="333333"/>
              </a:solidFill>
              <a:highlight>
                <a:srgbClr val="FFFFFF"/>
              </a:highlight>
              <a:latin typeface="Raleway"/>
              <a:ea typeface="Raleway"/>
              <a:cs typeface="Raleway"/>
              <a:sym typeface="Raleway"/>
            </a:endParaRPr>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727650" y="62060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800"/>
              </a:spcBef>
              <a:spcAft>
                <a:spcPts val="400"/>
              </a:spcAft>
              <a:buClr>
                <a:schemeClr val="dk1"/>
              </a:buClr>
              <a:buSzPts val="1100"/>
              <a:buFont typeface="Arial"/>
              <a:buNone/>
            </a:pPr>
            <a:r>
              <a:rPr lang="ru" sz="1700" b="1">
                <a:solidFill>
                  <a:srgbClr val="333333"/>
                </a:solidFill>
                <a:highlight>
                  <a:srgbClr val="FFFFFF"/>
                </a:highlight>
              </a:rPr>
              <a:t>Private Cloud</a:t>
            </a:r>
            <a:endParaRPr/>
          </a:p>
        </p:txBody>
      </p:sp>
      <p:sp>
        <p:nvSpPr>
          <p:cNvPr id="259" name="Google Shape;259;p36"/>
          <p:cNvSpPr txBox="1">
            <a:spLocks noGrp="1"/>
          </p:cNvSpPr>
          <p:nvPr>
            <p:ph type="body" idx="1"/>
          </p:nvPr>
        </p:nvSpPr>
        <p:spPr>
          <a:xfrm>
            <a:off x="727650" y="1307350"/>
            <a:ext cx="7688700" cy="22611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1400"/>
              </a:spcBef>
              <a:spcAft>
                <a:spcPts val="0"/>
              </a:spcAft>
              <a:buClr>
                <a:schemeClr val="dk1"/>
              </a:buClr>
              <a:buSzPts val="275"/>
              <a:buFont typeface="Arial"/>
              <a:buNone/>
            </a:pPr>
            <a:r>
              <a:rPr lang="ru" sz="4800">
                <a:solidFill>
                  <a:schemeClr val="dk1"/>
                </a:solidFill>
                <a:latin typeface="Raleway"/>
                <a:ea typeface="Raleway"/>
                <a:cs typeface="Raleway"/>
                <a:sym typeface="Raleway"/>
              </a:rPr>
              <a:t>Caracteristici distinctive:</a:t>
            </a:r>
            <a:endParaRPr sz="4800">
              <a:solidFill>
                <a:schemeClr val="dk1"/>
              </a:solidFill>
              <a:latin typeface="Raleway"/>
              <a:ea typeface="Raleway"/>
              <a:cs typeface="Raleway"/>
              <a:sym typeface="Raleway"/>
            </a:endParaRPr>
          </a:p>
          <a:p>
            <a:pPr marL="457200" lvl="0" indent="-304800" algn="l" rtl="0">
              <a:lnSpc>
                <a:spcPct val="115000"/>
              </a:lnSpc>
              <a:spcBef>
                <a:spcPts val="120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Infrastructura este alocată unei singure organizații.</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Poate fi implementat în propriul centru de date (on-premises) sau la furnizor (managed private cloud).</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Control maxim asupra setărilor, securității și politicilor.</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Mai dificil de scalabilizat, deoarece este legat de echipamentul disponibil.</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0" lvl="0" indent="0" algn="l" rtl="0">
              <a:lnSpc>
                <a:spcPct val="115000"/>
              </a:lnSpc>
              <a:spcBef>
                <a:spcPts val="1400"/>
              </a:spcBef>
              <a:spcAft>
                <a:spcPts val="0"/>
              </a:spcAft>
              <a:buClr>
                <a:schemeClr val="dk1"/>
              </a:buClr>
              <a:buSzPts val="275"/>
              <a:buFont typeface="Arial"/>
              <a:buNone/>
            </a:pPr>
            <a:r>
              <a:rPr lang="ru" sz="4800">
                <a:solidFill>
                  <a:schemeClr val="dk1"/>
                </a:solidFill>
                <a:latin typeface="Raleway"/>
                <a:ea typeface="Raleway"/>
                <a:cs typeface="Raleway"/>
                <a:sym typeface="Raleway"/>
              </a:rPr>
              <a:t>Cum se determină:</a:t>
            </a:r>
            <a:endParaRPr sz="4800">
              <a:solidFill>
                <a:schemeClr val="dk1"/>
              </a:solidFill>
              <a:latin typeface="Raleway"/>
              <a:ea typeface="Raleway"/>
              <a:cs typeface="Raleway"/>
              <a:sym typeface="Raleway"/>
            </a:endParaRPr>
          </a:p>
          <a:p>
            <a:pPr marL="457200" lvl="0" indent="-304800" algn="l" rtl="0">
              <a:lnSpc>
                <a:spcPct val="115000"/>
              </a:lnSpc>
              <a:spcBef>
                <a:spcPts val="120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Cloudul este izolat pentru o singură companie.</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Gestionarea resurselor este adesea realizată de propriul departament IT.</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Accesul din exterior este limitat și se realizează mai des prin VPN/canale închise.</a:t>
            </a:r>
            <a:endParaRPr sz="4800">
              <a:solidFill>
                <a:srgbClr val="333333"/>
              </a:solidFill>
              <a:highlight>
                <a:srgbClr val="FFFFFF"/>
              </a:highlight>
              <a:latin typeface="Raleway"/>
              <a:ea typeface="Raleway"/>
              <a:cs typeface="Raleway"/>
              <a:sym typeface="Raleway"/>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729450" y="591225"/>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800"/>
              </a:spcBef>
              <a:spcAft>
                <a:spcPts val="400"/>
              </a:spcAft>
              <a:buClr>
                <a:schemeClr val="dk1"/>
              </a:buClr>
              <a:buSzPts val="1100"/>
              <a:buFont typeface="Arial"/>
              <a:buNone/>
            </a:pPr>
            <a:r>
              <a:rPr lang="ru" sz="1800" b="1">
                <a:solidFill>
                  <a:srgbClr val="333333"/>
                </a:solidFill>
                <a:highlight>
                  <a:srgbClr val="FFFFFF"/>
                </a:highlight>
              </a:rPr>
              <a:t>Hybrid Cloud</a:t>
            </a:r>
            <a:endParaRPr sz="2900"/>
          </a:p>
        </p:txBody>
      </p:sp>
      <p:sp>
        <p:nvSpPr>
          <p:cNvPr id="265" name="Google Shape;265;p37"/>
          <p:cNvSpPr txBox="1">
            <a:spLocks noGrp="1"/>
          </p:cNvSpPr>
          <p:nvPr>
            <p:ph type="body" idx="1"/>
          </p:nvPr>
        </p:nvSpPr>
        <p:spPr>
          <a:xfrm>
            <a:off x="727650" y="1307350"/>
            <a:ext cx="7688700" cy="22611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1400"/>
              </a:spcBef>
              <a:spcAft>
                <a:spcPts val="0"/>
              </a:spcAft>
              <a:buClr>
                <a:schemeClr val="dk1"/>
              </a:buClr>
              <a:buSzPts val="275"/>
              <a:buFont typeface="Arial"/>
              <a:buNone/>
            </a:pPr>
            <a:r>
              <a:rPr lang="ru" sz="4800">
                <a:solidFill>
                  <a:schemeClr val="dk1"/>
                </a:solidFill>
                <a:latin typeface="Raleway"/>
                <a:ea typeface="Raleway"/>
                <a:cs typeface="Raleway"/>
                <a:sym typeface="Raleway"/>
              </a:rPr>
              <a:t>Caracteristici distinctive:</a:t>
            </a:r>
            <a:endParaRPr sz="4800">
              <a:solidFill>
                <a:schemeClr val="dk1"/>
              </a:solidFill>
              <a:latin typeface="Raleway"/>
              <a:ea typeface="Raleway"/>
              <a:cs typeface="Raleway"/>
              <a:sym typeface="Raleway"/>
            </a:endParaRPr>
          </a:p>
          <a:p>
            <a:pPr marL="457200" lvl="0" indent="-304800" algn="l" rtl="0">
              <a:lnSpc>
                <a:spcPct val="115000"/>
              </a:lnSpc>
              <a:spcBef>
                <a:spcPts val="120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Combină modelele public și privat.</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Datele și aplicațiile sunt distribuite: cele critice – în privat, restul – în public.</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Necesită integrare și instrumente hibride de gestionare.</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Echilibrează între securitate și flexibilitate.</a:t>
            </a:r>
            <a:endParaRPr sz="4800">
              <a:solidFill>
                <a:srgbClr val="333333"/>
              </a:solidFill>
              <a:highlight>
                <a:srgbClr val="FFFFFF"/>
              </a:highlight>
              <a:latin typeface="Raleway"/>
              <a:ea typeface="Raleway"/>
              <a:cs typeface="Raleway"/>
              <a:sym typeface="Raleway"/>
            </a:endParaRPr>
          </a:p>
          <a:p>
            <a:pPr marL="0" lvl="0" indent="0" algn="l" rtl="0">
              <a:lnSpc>
                <a:spcPct val="115000"/>
              </a:lnSpc>
              <a:spcBef>
                <a:spcPts val="1400"/>
              </a:spcBef>
              <a:spcAft>
                <a:spcPts val="0"/>
              </a:spcAft>
              <a:buClr>
                <a:schemeClr val="dk1"/>
              </a:buClr>
              <a:buSzPts val="275"/>
              <a:buFont typeface="Arial"/>
              <a:buNone/>
            </a:pPr>
            <a:r>
              <a:rPr lang="ru" sz="4800">
                <a:solidFill>
                  <a:schemeClr val="dk1"/>
                </a:solidFill>
                <a:latin typeface="Raleway"/>
                <a:ea typeface="Raleway"/>
                <a:cs typeface="Raleway"/>
                <a:sym typeface="Raleway"/>
              </a:rPr>
              <a:t>Cum se determină:</a:t>
            </a:r>
            <a:endParaRPr sz="4800">
              <a:solidFill>
                <a:schemeClr val="dk1"/>
              </a:solidFill>
              <a:latin typeface="Raleway"/>
              <a:ea typeface="Raleway"/>
              <a:cs typeface="Raleway"/>
              <a:sym typeface="Raleway"/>
            </a:endParaRPr>
          </a:p>
          <a:p>
            <a:pPr marL="457200" lvl="0" indent="-304800" algn="l" rtl="0">
              <a:lnSpc>
                <a:spcPct val="115000"/>
              </a:lnSpc>
              <a:spcBef>
                <a:spcPts val="1200"/>
              </a:spcBef>
              <a:spcAft>
                <a:spcPts val="0"/>
              </a:spcAft>
              <a:buClr>
                <a:srgbClr val="333333"/>
              </a:buClr>
              <a:buSzPct val="100000"/>
              <a:buChar char="●"/>
            </a:pPr>
            <a:r>
              <a:rPr lang="ru" sz="4800">
                <a:solidFill>
                  <a:srgbClr val="333333"/>
                </a:solidFill>
                <a:highlight>
                  <a:srgbClr val="FFFFFF"/>
                </a:highlight>
                <a:latin typeface="Raleway"/>
                <a:ea typeface="Raleway"/>
                <a:cs typeface="Raleway"/>
                <a:sym typeface="Raleway"/>
              </a:rPr>
              <a:t>Organizația utilizează </a:t>
            </a:r>
            <a:r>
              <a:rPr lang="ru" sz="4800" b="1">
                <a:solidFill>
                  <a:srgbClr val="333333"/>
                </a:solidFill>
                <a:highlight>
                  <a:srgbClr val="FFFFFF"/>
                </a:highlight>
                <a:latin typeface="Raleway"/>
                <a:ea typeface="Raleway"/>
                <a:cs typeface="Raleway"/>
                <a:sym typeface="Raleway"/>
              </a:rPr>
              <a:t>simultan două tipuri de cloud</a:t>
            </a:r>
            <a:r>
              <a:rPr lang="ru" sz="4800">
                <a:solidFill>
                  <a:srgbClr val="333333"/>
                </a:solidFill>
                <a:highlight>
                  <a:srgbClr val="FFFFFF"/>
                </a:highlight>
                <a:latin typeface="Raleway"/>
                <a:ea typeface="Raleway"/>
                <a:cs typeface="Raleway"/>
                <a:sym typeface="Raleway"/>
              </a:rPr>
              <a:t>.</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Există mecanisme de schimb de date și migrare a sarcinii între părțile publice și private.</a:t>
            </a:r>
            <a:br>
              <a:rPr lang="ru" sz="4800">
                <a:solidFill>
                  <a:srgbClr val="333333"/>
                </a:solidFill>
                <a:highlight>
                  <a:srgbClr val="FFFFFF"/>
                </a:highlight>
                <a:latin typeface="Raleway"/>
                <a:ea typeface="Raleway"/>
                <a:cs typeface="Raleway"/>
                <a:sym typeface="Raleway"/>
              </a:rPr>
            </a:br>
            <a:endParaRPr sz="4800">
              <a:solidFill>
                <a:srgbClr val="333333"/>
              </a:solidFill>
              <a:highlight>
                <a:srgbClr val="FFFFFF"/>
              </a:highlight>
              <a:latin typeface="Raleway"/>
              <a:ea typeface="Raleway"/>
              <a:cs typeface="Raleway"/>
              <a:sym typeface="Raleway"/>
            </a:endParaRPr>
          </a:p>
          <a:p>
            <a:pPr marL="457200" lvl="0" indent="-304800" algn="l" rtl="0">
              <a:lnSpc>
                <a:spcPct val="115000"/>
              </a:lnSpc>
              <a:spcBef>
                <a:spcPts val="0"/>
              </a:spcBef>
              <a:spcAft>
                <a:spcPts val="0"/>
              </a:spcAft>
              <a:buClr>
                <a:srgbClr val="333333"/>
              </a:buClr>
              <a:buSzPct val="100000"/>
              <a:buFont typeface="Raleway"/>
              <a:buChar char="●"/>
            </a:pPr>
            <a:r>
              <a:rPr lang="ru" sz="4800">
                <a:solidFill>
                  <a:srgbClr val="333333"/>
                </a:solidFill>
                <a:highlight>
                  <a:srgbClr val="FFFFFF"/>
                </a:highlight>
                <a:latin typeface="Raleway"/>
                <a:ea typeface="Raleway"/>
                <a:cs typeface="Raleway"/>
                <a:sym typeface="Raleway"/>
              </a:rPr>
              <a:t>Existența unui sistem comun de gestionare (de exemplu, VMware Cloud Foundation, Azure Arc).</a:t>
            </a:r>
            <a:endParaRPr sz="4800">
              <a:solidFill>
                <a:srgbClr val="333333"/>
              </a:solidFill>
              <a:highlight>
                <a:srgbClr val="FFFFFF"/>
              </a:highlight>
              <a:latin typeface="Raleway"/>
              <a:ea typeface="Raleway"/>
              <a:cs typeface="Raleway"/>
              <a:sym typeface="Raleway"/>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727650" y="62795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800"/>
              </a:spcBef>
              <a:spcAft>
                <a:spcPts val="400"/>
              </a:spcAft>
              <a:buClr>
                <a:schemeClr val="dk1"/>
              </a:buClr>
              <a:buSzPts val="1100"/>
              <a:buFont typeface="Arial"/>
              <a:buNone/>
            </a:pPr>
            <a:r>
              <a:rPr lang="ru" sz="1800" b="1">
                <a:solidFill>
                  <a:srgbClr val="333333"/>
                </a:solidFill>
                <a:highlight>
                  <a:srgbClr val="FFFFFF"/>
                </a:highlight>
              </a:rPr>
              <a:t>Community Cloud</a:t>
            </a:r>
            <a:endParaRPr sz="2900"/>
          </a:p>
        </p:txBody>
      </p:sp>
      <p:sp>
        <p:nvSpPr>
          <p:cNvPr id="271" name="Google Shape;271;p38"/>
          <p:cNvSpPr txBox="1">
            <a:spLocks noGrp="1"/>
          </p:cNvSpPr>
          <p:nvPr>
            <p:ph type="body" idx="1"/>
          </p:nvPr>
        </p:nvSpPr>
        <p:spPr>
          <a:xfrm>
            <a:off x="727650" y="1366125"/>
            <a:ext cx="7688700" cy="2261100"/>
          </a:xfrm>
          <a:prstGeom prst="rect">
            <a:avLst/>
          </a:prstGeom>
        </p:spPr>
        <p:txBody>
          <a:bodyPr spcFirstLastPara="1" wrap="square" lIns="91425" tIns="91425" rIns="91425" bIns="91425" anchor="t" anchorCtr="0">
            <a:normAutofit fontScale="25000" lnSpcReduction="20000"/>
          </a:bodyPr>
          <a:lstStyle/>
          <a:p>
            <a:pPr marL="0" lvl="0" indent="0" algn="l" rtl="0">
              <a:lnSpc>
                <a:spcPct val="115000"/>
              </a:lnSpc>
              <a:spcBef>
                <a:spcPts val="1400"/>
              </a:spcBef>
              <a:spcAft>
                <a:spcPts val="0"/>
              </a:spcAft>
              <a:buClr>
                <a:schemeClr val="dk1"/>
              </a:buClr>
              <a:buSzPts val="275"/>
              <a:buFont typeface="Arial"/>
              <a:buNone/>
            </a:pPr>
            <a:r>
              <a:rPr lang="ru" sz="4850">
                <a:solidFill>
                  <a:schemeClr val="dk1"/>
                </a:solidFill>
                <a:latin typeface="Raleway"/>
                <a:ea typeface="Raleway"/>
                <a:cs typeface="Raleway"/>
                <a:sym typeface="Raleway"/>
              </a:rPr>
              <a:t>Caracteristici distinctive:</a:t>
            </a:r>
            <a:endParaRPr sz="4850">
              <a:solidFill>
                <a:schemeClr val="dk1"/>
              </a:solidFill>
              <a:latin typeface="Raleway"/>
              <a:ea typeface="Raleway"/>
              <a:cs typeface="Raleway"/>
              <a:sym typeface="Raleway"/>
            </a:endParaRPr>
          </a:p>
          <a:p>
            <a:pPr marL="457200" lvl="0" indent="-305593" algn="l" rtl="0">
              <a:lnSpc>
                <a:spcPct val="115000"/>
              </a:lnSpc>
              <a:spcBef>
                <a:spcPts val="1200"/>
              </a:spcBef>
              <a:spcAft>
                <a:spcPts val="0"/>
              </a:spcAft>
              <a:buClr>
                <a:srgbClr val="333333"/>
              </a:buClr>
              <a:buSzPct val="100000"/>
              <a:buFont typeface="Raleway"/>
              <a:buChar char="●"/>
            </a:pPr>
            <a:r>
              <a:rPr lang="ru" sz="4850">
                <a:solidFill>
                  <a:srgbClr val="333333"/>
                </a:solidFill>
                <a:highlight>
                  <a:srgbClr val="FFFFFF"/>
                </a:highlight>
                <a:latin typeface="Raleway"/>
                <a:ea typeface="Raleway"/>
                <a:cs typeface="Raleway"/>
                <a:sym typeface="Raleway"/>
              </a:rPr>
              <a:t>Este creat pentru un grup de organizații cu nevoi similare (universități, ONG-uri, instituții guvernamentale).</a:t>
            </a:r>
            <a:br>
              <a:rPr lang="ru" sz="4850">
                <a:solidFill>
                  <a:srgbClr val="333333"/>
                </a:solidFill>
                <a:highlight>
                  <a:srgbClr val="FFFFFF"/>
                </a:highlight>
                <a:latin typeface="Raleway"/>
                <a:ea typeface="Raleway"/>
                <a:cs typeface="Raleway"/>
                <a:sym typeface="Raleway"/>
              </a:rPr>
            </a:br>
            <a:endParaRPr sz="4850">
              <a:solidFill>
                <a:srgbClr val="333333"/>
              </a:solidFill>
              <a:highlight>
                <a:srgbClr val="FFFFFF"/>
              </a:highlight>
              <a:latin typeface="Raleway"/>
              <a:ea typeface="Raleway"/>
              <a:cs typeface="Raleway"/>
              <a:sym typeface="Raleway"/>
            </a:endParaRPr>
          </a:p>
          <a:p>
            <a:pPr marL="457200" lvl="0" indent="-305593" algn="l" rtl="0">
              <a:lnSpc>
                <a:spcPct val="115000"/>
              </a:lnSpc>
              <a:spcBef>
                <a:spcPts val="0"/>
              </a:spcBef>
              <a:spcAft>
                <a:spcPts val="0"/>
              </a:spcAft>
              <a:buClr>
                <a:srgbClr val="333333"/>
              </a:buClr>
              <a:buSzPct val="100000"/>
              <a:buFont typeface="Raleway"/>
              <a:buChar char="●"/>
            </a:pPr>
            <a:r>
              <a:rPr lang="ru" sz="4850">
                <a:solidFill>
                  <a:srgbClr val="333333"/>
                </a:solidFill>
                <a:highlight>
                  <a:srgbClr val="FFFFFF"/>
                </a:highlight>
                <a:latin typeface="Raleway"/>
                <a:ea typeface="Raleway"/>
                <a:cs typeface="Raleway"/>
                <a:sym typeface="Raleway"/>
              </a:rPr>
              <a:t>Este gestionat în comun sau de o terță parte.</a:t>
            </a:r>
            <a:br>
              <a:rPr lang="ru" sz="4850">
                <a:solidFill>
                  <a:srgbClr val="333333"/>
                </a:solidFill>
                <a:highlight>
                  <a:srgbClr val="FFFFFF"/>
                </a:highlight>
                <a:latin typeface="Raleway"/>
                <a:ea typeface="Raleway"/>
                <a:cs typeface="Raleway"/>
                <a:sym typeface="Raleway"/>
              </a:rPr>
            </a:br>
            <a:endParaRPr sz="4850">
              <a:solidFill>
                <a:srgbClr val="333333"/>
              </a:solidFill>
              <a:highlight>
                <a:srgbClr val="FFFFFF"/>
              </a:highlight>
              <a:latin typeface="Raleway"/>
              <a:ea typeface="Raleway"/>
              <a:cs typeface="Raleway"/>
              <a:sym typeface="Raleway"/>
            </a:endParaRPr>
          </a:p>
          <a:p>
            <a:pPr marL="457200" lvl="0" indent="-305593" algn="l" rtl="0">
              <a:lnSpc>
                <a:spcPct val="115000"/>
              </a:lnSpc>
              <a:spcBef>
                <a:spcPts val="0"/>
              </a:spcBef>
              <a:spcAft>
                <a:spcPts val="0"/>
              </a:spcAft>
              <a:buClr>
                <a:srgbClr val="333333"/>
              </a:buClr>
              <a:buSzPct val="100000"/>
              <a:buFont typeface="Raleway"/>
              <a:buChar char="●"/>
            </a:pPr>
            <a:r>
              <a:rPr lang="ru" sz="4850">
                <a:solidFill>
                  <a:srgbClr val="333333"/>
                </a:solidFill>
                <a:highlight>
                  <a:srgbClr val="FFFFFF"/>
                </a:highlight>
                <a:latin typeface="Raleway"/>
                <a:ea typeface="Raleway"/>
                <a:cs typeface="Raleway"/>
                <a:sym typeface="Raleway"/>
              </a:rPr>
              <a:t>Ține cont de standardele și specificul sectorului.</a:t>
            </a:r>
            <a:endParaRPr sz="4850">
              <a:solidFill>
                <a:srgbClr val="333333"/>
              </a:solidFill>
              <a:highlight>
                <a:srgbClr val="FFFFFF"/>
              </a:highlight>
              <a:latin typeface="Raleway"/>
              <a:ea typeface="Raleway"/>
              <a:cs typeface="Raleway"/>
              <a:sym typeface="Raleway"/>
            </a:endParaRPr>
          </a:p>
          <a:p>
            <a:pPr marL="0" lvl="0" indent="0" algn="l" rtl="0">
              <a:lnSpc>
                <a:spcPct val="115000"/>
              </a:lnSpc>
              <a:spcBef>
                <a:spcPts val="1400"/>
              </a:spcBef>
              <a:spcAft>
                <a:spcPts val="0"/>
              </a:spcAft>
              <a:buClr>
                <a:schemeClr val="dk1"/>
              </a:buClr>
              <a:buSzPts val="275"/>
              <a:buFont typeface="Arial"/>
              <a:buNone/>
            </a:pPr>
            <a:r>
              <a:rPr lang="ru" sz="4850">
                <a:solidFill>
                  <a:schemeClr val="dk1"/>
                </a:solidFill>
                <a:latin typeface="Raleway"/>
                <a:ea typeface="Raleway"/>
                <a:cs typeface="Raleway"/>
                <a:sym typeface="Raleway"/>
              </a:rPr>
              <a:t>Cum se identifică:</a:t>
            </a:r>
            <a:endParaRPr sz="4850">
              <a:solidFill>
                <a:schemeClr val="dk1"/>
              </a:solidFill>
              <a:latin typeface="Raleway"/>
              <a:ea typeface="Raleway"/>
              <a:cs typeface="Raleway"/>
              <a:sym typeface="Raleway"/>
            </a:endParaRPr>
          </a:p>
          <a:p>
            <a:pPr marL="457200" lvl="0" indent="-305593" algn="l" rtl="0">
              <a:lnSpc>
                <a:spcPct val="115000"/>
              </a:lnSpc>
              <a:spcBef>
                <a:spcPts val="1200"/>
              </a:spcBef>
              <a:spcAft>
                <a:spcPts val="0"/>
              </a:spcAft>
              <a:buClr>
                <a:srgbClr val="333333"/>
              </a:buClr>
              <a:buSzPct val="100000"/>
              <a:buChar char="●"/>
            </a:pPr>
            <a:r>
              <a:rPr lang="ru" sz="4850">
                <a:solidFill>
                  <a:srgbClr val="333333"/>
                </a:solidFill>
                <a:highlight>
                  <a:srgbClr val="FFFFFF"/>
                </a:highlight>
                <a:latin typeface="Raleway"/>
                <a:ea typeface="Raleway"/>
                <a:cs typeface="Raleway"/>
                <a:sym typeface="Raleway"/>
              </a:rPr>
              <a:t>Resursele cloud sunt utilizate </a:t>
            </a:r>
            <a:r>
              <a:rPr lang="ru" sz="4850" b="1">
                <a:solidFill>
                  <a:srgbClr val="333333"/>
                </a:solidFill>
                <a:highlight>
                  <a:srgbClr val="FFFFFF"/>
                </a:highlight>
                <a:latin typeface="Raleway"/>
                <a:ea typeface="Raleway"/>
                <a:cs typeface="Raleway"/>
                <a:sym typeface="Raleway"/>
              </a:rPr>
              <a:t>de mai multe organizații, dar nu sunt deschise tuturor</a:t>
            </a:r>
            <a:r>
              <a:rPr lang="ru" sz="4850">
                <a:solidFill>
                  <a:srgbClr val="333333"/>
                </a:solidFill>
                <a:highlight>
                  <a:srgbClr val="FFFFFF"/>
                </a:highlight>
                <a:latin typeface="Raleway"/>
                <a:ea typeface="Raleway"/>
                <a:cs typeface="Raleway"/>
                <a:sym typeface="Raleway"/>
              </a:rPr>
              <a:t>, ca în cazul public cloud.</a:t>
            </a:r>
            <a:br>
              <a:rPr lang="ru" sz="4850">
                <a:solidFill>
                  <a:srgbClr val="333333"/>
                </a:solidFill>
                <a:highlight>
                  <a:srgbClr val="FFFFFF"/>
                </a:highlight>
                <a:latin typeface="Raleway"/>
                <a:ea typeface="Raleway"/>
                <a:cs typeface="Raleway"/>
                <a:sym typeface="Raleway"/>
              </a:rPr>
            </a:br>
            <a:endParaRPr sz="4850">
              <a:solidFill>
                <a:srgbClr val="333333"/>
              </a:solidFill>
              <a:highlight>
                <a:srgbClr val="FFFFFF"/>
              </a:highlight>
              <a:latin typeface="Raleway"/>
              <a:ea typeface="Raleway"/>
              <a:cs typeface="Raleway"/>
              <a:sym typeface="Raleway"/>
            </a:endParaRPr>
          </a:p>
          <a:p>
            <a:pPr marL="457200" lvl="0" indent="-305593" algn="l" rtl="0">
              <a:lnSpc>
                <a:spcPct val="115000"/>
              </a:lnSpc>
              <a:spcBef>
                <a:spcPts val="0"/>
              </a:spcBef>
              <a:spcAft>
                <a:spcPts val="0"/>
              </a:spcAft>
              <a:buClr>
                <a:srgbClr val="333333"/>
              </a:buClr>
              <a:buSzPct val="100000"/>
              <a:buFont typeface="Raleway"/>
              <a:buChar char="●"/>
            </a:pPr>
            <a:r>
              <a:rPr lang="ru" sz="4850">
                <a:solidFill>
                  <a:srgbClr val="333333"/>
                </a:solidFill>
                <a:highlight>
                  <a:srgbClr val="FFFFFF"/>
                </a:highlight>
                <a:latin typeface="Raleway"/>
                <a:ea typeface="Raleway"/>
                <a:cs typeface="Raleway"/>
                <a:sym typeface="Raleway"/>
              </a:rPr>
              <a:t>Modelul este finanțat în comun, iar accesul este limitat la membrii comunității.</a:t>
            </a:r>
            <a:endParaRPr sz="4850">
              <a:solidFill>
                <a:srgbClr val="333333"/>
              </a:solidFill>
              <a:highlight>
                <a:srgbClr val="FFFFFF"/>
              </a:highlight>
              <a:latin typeface="Raleway"/>
              <a:ea typeface="Raleway"/>
              <a:cs typeface="Raleway"/>
              <a:sym typeface="Raleway"/>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ctrTitle"/>
          </p:nvPr>
        </p:nvSpPr>
        <p:spPr>
          <a:xfrm>
            <a:off x="727950" y="1739400"/>
            <a:ext cx="7688100" cy="16647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1200"/>
              </a:spcAft>
              <a:buNone/>
            </a:pPr>
            <a:r>
              <a:rPr lang="ru" sz="4500" b="1"/>
              <a:t>Nivelurile arhitecturii serviciilor cloud</a:t>
            </a:r>
            <a:endParaRPr sz="4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xfrm>
            <a:off x="428200" y="620600"/>
            <a:ext cx="7688700" cy="5352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None/>
            </a:pPr>
            <a:r>
              <a:rPr lang="ru" sz="2000" b="1">
                <a:solidFill>
                  <a:srgbClr val="333333"/>
                </a:solidFill>
                <a:highlight>
                  <a:srgbClr val="FFFFFF"/>
                </a:highlight>
              </a:rPr>
              <a:t>Infrastructura fizică (Physical Layer)</a:t>
            </a:r>
            <a:br>
              <a:rPr lang="ru" sz="1200" b="1">
                <a:solidFill>
                  <a:srgbClr val="333333"/>
                </a:solidFill>
                <a:highlight>
                  <a:srgbClr val="FFFFFF"/>
                </a:highlight>
              </a:rPr>
            </a:br>
            <a:endParaRPr/>
          </a:p>
        </p:txBody>
      </p:sp>
      <p:sp>
        <p:nvSpPr>
          <p:cNvPr id="282" name="Google Shape;282;p40"/>
          <p:cNvSpPr txBox="1">
            <a:spLocks noGrp="1"/>
          </p:cNvSpPr>
          <p:nvPr>
            <p:ph type="body" idx="1"/>
          </p:nvPr>
        </p:nvSpPr>
        <p:spPr>
          <a:xfrm>
            <a:off x="-858000" y="1853850"/>
            <a:ext cx="5222700" cy="2062500"/>
          </a:xfrm>
          <a:prstGeom prst="rect">
            <a:avLst/>
          </a:prstGeom>
        </p:spPr>
        <p:txBody>
          <a:bodyPr spcFirstLastPara="1" wrap="square" lIns="91425" tIns="91425" rIns="91425" bIns="91425" anchor="t" anchorCtr="0">
            <a:normAutofit/>
          </a:bodyPr>
          <a:lstStyle/>
          <a:p>
            <a:pPr marL="1371600" lvl="2"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Servere, procesoare (CPU/GPU/TPU)</a:t>
            </a:r>
            <a:br>
              <a:rPr lang="ru" sz="1200">
                <a:solidFill>
                  <a:srgbClr val="333333"/>
                </a:solidFill>
                <a:highlight>
                  <a:srgbClr val="FFFFFF"/>
                </a:highlight>
              </a:rPr>
            </a:br>
            <a:endParaRPr sz="1200">
              <a:solidFill>
                <a:srgbClr val="333333"/>
              </a:solidFill>
              <a:highlight>
                <a:srgbClr val="FFFFFF"/>
              </a:highlight>
            </a:endParaRPr>
          </a:p>
          <a:p>
            <a:pPr marL="1371600" lvl="2"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Sisteme de stocare (SAN, NAS, SSD, HDD)</a:t>
            </a:r>
            <a:br>
              <a:rPr lang="ru" sz="1200">
                <a:solidFill>
                  <a:srgbClr val="333333"/>
                </a:solidFill>
                <a:highlight>
                  <a:srgbClr val="FFFFFF"/>
                </a:highlight>
              </a:rPr>
            </a:br>
            <a:endParaRPr sz="1200">
              <a:solidFill>
                <a:srgbClr val="333333"/>
              </a:solidFill>
              <a:highlight>
                <a:srgbClr val="FFFFFF"/>
              </a:highlight>
            </a:endParaRPr>
          </a:p>
          <a:p>
            <a:pPr marL="1371600" lvl="2"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Dispozitive de rețea (routere, comutatoare, echilibratoare)</a:t>
            </a:r>
            <a:br>
              <a:rPr lang="ru" sz="1200">
                <a:solidFill>
                  <a:srgbClr val="333333"/>
                </a:solidFill>
                <a:highlight>
                  <a:srgbClr val="FFFFFF"/>
                </a:highlight>
              </a:rPr>
            </a:br>
            <a:endParaRPr sz="1200">
              <a:solidFill>
                <a:srgbClr val="333333"/>
              </a:solidFill>
              <a:highlight>
                <a:srgbClr val="FFFFFF"/>
              </a:highlight>
            </a:endParaRPr>
          </a:p>
          <a:p>
            <a:pPr marL="1371600" lvl="2" indent="-304800" algn="l" rtl="0">
              <a:lnSpc>
                <a:spcPct val="115000"/>
              </a:lnSpc>
              <a:spcBef>
                <a:spcPts val="0"/>
              </a:spcBef>
              <a:spcAft>
                <a:spcPts val="0"/>
              </a:spcAft>
              <a:buClr>
                <a:srgbClr val="333333"/>
              </a:buClr>
              <a:buSzPts val="1200"/>
              <a:buChar char="■"/>
            </a:pPr>
            <a:r>
              <a:rPr lang="ru" sz="1200">
                <a:solidFill>
                  <a:srgbClr val="333333"/>
                </a:solidFill>
                <a:highlight>
                  <a:srgbClr val="FFFFFF"/>
                </a:highlight>
              </a:rPr>
              <a:t>Sisteme de răcire și alimentare în centrul de date</a:t>
            </a:r>
            <a:br>
              <a:rPr lang="ru" sz="1200">
                <a:solidFill>
                  <a:srgbClr val="333333"/>
                </a:solidFill>
                <a:highlight>
                  <a:srgbClr val="FFFFFF"/>
                </a:highlight>
              </a:rPr>
            </a:br>
            <a:endParaRPr/>
          </a:p>
        </p:txBody>
      </p:sp>
      <p:pic>
        <p:nvPicPr>
          <p:cNvPr id="283" name="Google Shape;283;p40"/>
          <p:cNvPicPr preferRelativeResize="0"/>
          <p:nvPr/>
        </p:nvPicPr>
        <p:blipFill>
          <a:blip r:embed="rId3">
            <a:alphaModFix/>
          </a:blip>
          <a:stretch>
            <a:fillRect/>
          </a:stretch>
        </p:blipFill>
        <p:spPr>
          <a:xfrm>
            <a:off x="4364625" y="1025525"/>
            <a:ext cx="4739424" cy="3508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727650" y="605925"/>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r>
              <a:rPr lang="ru" sz="1800" b="1">
                <a:solidFill>
                  <a:srgbClr val="333333"/>
                </a:solidFill>
                <a:highlight>
                  <a:srgbClr val="FFFFFF"/>
                </a:highlight>
              </a:rPr>
              <a:t>Virtualizare și abstractizare (Virtualization Layer)</a:t>
            </a:r>
            <a:endParaRPr sz="1800"/>
          </a:p>
        </p:txBody>
      </p:sp>
      <p:sp>
        <p:nvSpPr>
          <p:cNvPr id="289" name="Google Shape;289;p41"/>
          <p:cNvSpPr txBox="1">
            <a:spLocks noGrp="1"/>
          </p:cNvSpPr>
          <p:nvPr>
            <p:ph type="body" idx="1"/>
          </p:nvPr>
        </p:nvSpPr>
        <p:spPr>
          <a:xfrm>
            <a:off x="0" y="1201425"/>
            <a:ext cx="4937700" cy="1455000"/>
          </a:xfrm>
          <a:prstGeom prst="rect">
            <a:avLst/>
          </a:prstGeom>
        </p:spPr>
        <p:txBody>
          <a:bodyPr spcFirstLastPara="1" wrap="square" lIns="91425" tIns="91425" rIns="91425" bIns="91425" anchor="t" anchorCtr="0">
            <a:normAutofit fontScale="85000" lnSpcReduction="20000"/>
          </a:bodyPr>
          <a:lstStyle/>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Virtualizarea calculelor (VMware ESXi, KVM, Hyper-V)</a:t>
            </a:r>
            <a:br>
              <a:rPr lang="ru" sz="1200">
                <a:solidFill>
                  <a:srgbClr val="333333"/>
                </a:solidFill>
                <a:highlight>
                  <a:srgbClr val="FFFFFF"/>
                </a:highlight>
              </a:rPr>
            </a:br>
            <a:endParaRPr sz="1200">
              <a:solidFill>
                <a:srgbClr val="333333"/>
              </a:solidFill>
              <a:highlight>
                <a:srgbClr val="FFFFFF"/>
              </a:highlight>
            </a:endParaRPr>
          </a:p>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Virtualizarea stocării (Ceph, GlusterFS)</a:t>
            </a:r>
            <a:br>
              <a:rPr lang="ru" sz="1200">
                <a:solidFill>
                  <a:srgbClr val="333333"/>
                </a:solidFill>
                <a:highlight>
                  <a:srgbClr val="FFFFFF"/>
                </a:highlight>
              </a:rPr>
            </a:br>
            <a:endParaRPr sz="1200">
              <a:solidFill>
                <a:srgbClr val="333333"/>
              </a:solidFill>
              <a:highlight>
                <a:srgbClr val="FFFFFF"/>
              </a:highlight>
            </a:endParaRPr>
          </a:p>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Virtualizarea rețelei (SDN – Software Defined Networking)</a:t>
            </a:r>
            <a:br>
              <a:rPr lang="ru" sz="1200">
                <a:solidFill>
                  <a:srgbClr val="333333"/>
                </a:solidFill>
                <a:highlight>
                  <a:srgbClr val="FFFFFF"/>
                </a:highlight>
              </a:rPr>
            </a:br>
            <a:endParaRPr sz="1200">
              <a:solidFill>
                <a:srgbClr val="333333"/>
              </a:solidFill>
              <a:highlight>
                <a:srgbClr val="FFFFFF"/>
              </a:highlight>
            </a:endParaRPr>
          </a:p>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Containerizare (Docker, Kubernetes, OpenShift)</a:t>
            </a:r>
            <a:br>
              <a:rPr lang="ru" sz="1200">
                <a:solidFill>
                  <a:srgbClr val="333333"/>
                </a:solidFill>
                <a:highlight>
                  <a:srgbClr val="FFFFFF"/>
                </a:highlight>
              </a:rPr>
            </a:br>
            <a:endParaRPr/>
          </a:p>
        </p:txBody>
      </p:sp>
      <p:pic>
        <p:nvPicPr>
          <p:cNvPr id="290" name="Google Shape;290;p41"/>
          <p:cNvPicPr preferRelativeResize="0"/>
          <p:nvPr/>
        </p:nvPicPr>
        <p:blipFill>
          <a:blip r:embed="rId3">
            <a:alphaModFix/>
          </a:blip>
          <a:stretch>
            <a:fillRect/>
          </a:stretch>
        </p:blipFill>
        <p:spPr>
          <a:xfrm>
            <a:off x="1661389" y="2472800"/>
            <a:ext cx="5821223" cy="267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De ce este cererea de cloud computing atât de mare acum?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727650" y="613275"/>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1200"/>
              </a:spcBef>
              <a:spcAft>
                <a:spcPts val="1200"/>
              </a:spcAft>
              <a:buClr>
                <a:schemeClr val="dk1"/>
              </a:buClr>
              <a:buSzPts val="1100"/>
              <a:buFont typeface="Arial"/>
              <a:buNone/>
            </a:pPr>
            <a:r>
              <a:rPr lang="ru" sz="1800" b="1">
                <a:solidFill>
                  <a:srgbClr val="333333"/>
                </a:solidFill>
                <a:highlight>
                  <a:srgbClr val="FFFFFF"/>
                </a:highlight>
              </a:rPr>
              <a:t>Platforma de gestionare (Management Layer)</a:t>
            </a:r>
            <a:endParaRPr sz="1800"/>
          </a:p>
        </p:txBody>
      </p:sp>
      <p:sp>
        <p:nvSpPr>
          <p:cNvPr id="296" name="Google Shape;296;p42"/>
          <p:cNvSpPr txBox="1">
            <a:spLocks noGrp="1"/>
          </p:cNvSpPr>
          <p:nvPr>
            <p:ph type="body" idx="1"/>
          </p:nvPr>
        </p:nvSpPr>
        <p:spPr>
          <a:xfrm>
            <a:off x="-44100" y="1318650"/>
            <a:ext cx="5555100" cy="1554000"/>
          </a:xfrm>
          <a:prstGeom prst="rect">
            <a:avLst/>
          </a:prstGeom>
        </p:spPr>
        <p:txBody>
          <a:bodyPr spcFirstLastPara="1" wrap="square" lIns="91425" tIns="91425" rIns="91425" bIns="91425" anchor="t" anchorCtr="0">
            <a:normAutofit fontScale="85000" lnSpcReduction="20000"/>
          </a:bodyPr>
          <a:lstStyle/>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Orchestrarea resurselor (Kubernetes, OpenStack, VMware vSphere)</a:t>
            </a:r>
            <a:br>
              <a:rPr lang="ru" sz="1200">
                <a:solidFill>
                  <a:srgbClr val="333333"/>
                </a:solidFill>
                <a:highlight>
                  <a:srgbClr val="FFFFFF"/>
                </a:highlight>
              </a:rPr>
            </a:br>
            <a:endParaRPr sz="1200">
              <a:solidFill>
                <a:srgbClr val="333333"/>
              </a:solidFill>
              <a:highlight>
                <a:srgbClr val="FFFFFF"/>
              </a:highlight>
            </a:endParaRPr>
          </a:p>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Automatizare și portaluri self-service</a:t>
            </a:r>
            <a:br>
              <a:rPr lang="ru" sz="1200">
                <a:solidFill>
                  <a:srgbClr val="333333"/>
                </a:solidFill>
                <a:highlight>
                  <a:srgbClr val="FFFFFF"/>
                </a:highlight>
              </a:rPr>
            </a:br>
            <a:endParaRPr sz="1200">
              <a:solidFill>
                <a:srgbClr val="333333"/>
              </a:solidFill>
              <a:highlight>
                <a:srgbClr val="FFFFFF"/>
              </a:highlight>
            </a:endParaRPr>
          </a:p>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Monitorizare și facturare</a:t>
            </a:r>
            <a:br>
              <a:rPr lang="ru" sz="1200">
                <a:solidFill>
                  <a:srgbClr val="333333"/>
                </a:solidFill>
                <a:highlight>
                  <a:srgbClr val="FFFFFF"/>
                </a:highlight>
              </a:rPr>
            </a:br>
            <a:endParaRPr sz="1200">
              <a:solidFill>
                <a:srgbClr val="333333"/>
              </a:solidFill>
              <a:highlight>
                <a:srgbClr val="FFFFFF"/>
              </a:highlight>
            </a:endParaRPr>
          </a:p>
          <a:p>
            <a:pPr marL="1371600" lvl="2" indent="-293369"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Control SLA (Service Level Agreement)</a:t>
            </a:r>
            <a:endParaRPr sz="1200">
              <a:solidFill>
                <a:srgbClr val="333333"/>
              </a:solidFill>
              <a:highlight>
                <a:srgbClr val="FFFFFF"/>
              </a:highlight>
            </a:endParaRPr>
          </a:p>
          <a:p>
            <a:pPr marL="0" lvl="0" indent="0" algn="l" rtl="0">
              <a:spcBef>
                <a:spcPts val="1200"/>
              </a:spcBef>
              <a:spcAft>
                <a:spcPts val="1200"/>
              </a:spcAft>
              <a:buNone/>
            </a:pPr>
            <a:endParaRPr/>
          </a:p>
        </p:txBody>
      </p:sp>
      <p:pic>
        <p:nvPicPr>
          <p:cNvPr id="297" name="Google Shape;297;p42"/>
          <p:cNvPicPr preferRelativeResize="0"/>
          <p:nvPr/>
        </p:nvPicPr>
        <p:blipFill>
          <a:blip r:embed="rId3">
            <a:alphaModFix/>
          </a:blip>
          <a:stretch>
            <a:fillRect/>
          </a:stretch>
        </p:blipFill>
        <p:spPr>
          <a:xfrm>
            <a:off x="1694625" y="2571750"/>
            <a:ext cx="5754740" cy="2571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727650" y="5985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Reference</a:t>
            </a:r>
            <a:endParaRPr/>
          </a:p>
        </p:txBody>
      </p:sp>
      <p:sp>
        <p:nvSpPr>
          <p:cNvPr id="303" name="Google Shape;303;p4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Căutați informații pe Google solicitând:</a:t>
            </a:r>
            <a:endParaRPr/>
          </a:p>
          <a:p>
            <a:pPr marL="0" lvl="0" indent="0" algn="l" rtl="0">
              <a:spcBef>
                <a:spcPts val="1200"/>
              </a:spcBef>
              <a:spcAft>
                <a:spcPts val="1200"/>
              </a:spcAft>
              <a:buNone/>
            </a:pPr>
            <a:r>
              <a:rPr lang="ru"/>
              <a:t>NIST SP 500-292  sau </a:t>
            </a:r>
            <a:r>
              <a:rPr lang="ru" u="sng">
                <a:solidFill>
                  <a:schemeClr val="hlink"/>
                </a:solidFill>
                <a:hlinkClick r:id="rId3"/>
              </a:rPr>
              <a:t>NIST Cloud Computing Reference Architecture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185700" y="642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Organizare IT descentralizată</a:t>
            </a:r>
            <a:endParaRPr/>
          </a:p>
        </p:txBody>
      </p:sp>
      <p:sp>
        <p:nvSpPr>
          <p:cNvPr id="119" name="Google Shape;119;p16"/>
          <p:cNvSpPr txBox="1">
            <a:spLocks noGrp="1"/>
          </p:cNvSpPr>
          <p:nvPr>
            <p:ph type="body" idx="1"/>
          </p:nvPr>
        </p:nvSpPr>
        <p:spPr>
          <a:xfrm>
            <a:off x="326928" y="1373013"/>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100">
                <a:latin typeface="Raleway"/>
                <a:ea typeface="Raleway"/>
                <a:cs typeface="Raleway"/>
                <a:sym typeface="Raleway"/>
              </a:rPr>
              <a:t>Avantaje ale infrastructurii IT descentralizate: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1. Flexibilitate și adaptabilitate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2. Reducerea riscului de punct unic de eșec</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3. Independență locală</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4. Scalabilitate ușoară</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Dezavantaje ale infrastructurii IT descentralizate: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1. Gestionare și control mai complexe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2. Costuri mai mari pentru resurse și licențe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3. Probleme de standardizare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4. Securitate mai dificil de implementat</a:t>
            </a:r>
            <a:endParaRPr sz="1100">
              <a:latin typeface="Raleway"/>
              <a:ea typeface="Raleway"/>
              <a:cs typeface="Raleway"/>
              <a:sym typeface="Raleway"/>
            </a:endParaRPr>
          </a:p>
          <a:p>
            <a:pPr marL="0" lvl="0" indent="0" algn="l" rtl="0">
              <a:spcBef>
                <a:spcPts val="1200"/>
              </a:spcBef>
              <a:spcAft>
                <a:spcPts val="1200"/>
              </a:spcAft>
              <a:buNone/>
            </a:pPr>
            <a:endParaRPr sz="1100">
              <a:latin typeface="Raleway"/>
              <a:ea typeface="Raleway"/>
              <a:cs typeface="Raleway"/>
              <a:sym typeface="Raleway"/>
            </a:endParaRPr>
          </a:p>
        </p:txBody>
      </p:sp>
      <p:pic>
        <p:nvPicPr>
          <p:cNvPr id="120" name="Google Shape;120;p16"/>
          <p:cNvPicPr preferRelativeResize="0"/>
          <p:nvPr/>
        </p:nvPicPr>
        <p:blipFill>
          <a:blip r:embed="rId3">
            <a:alphaModFix/>
          </a:blip>
          <a:stretch>
            <a:fillRect/>
          </a:stretch>
        </p:blipFill>
        <p:spPr>
          <a:xfrm>
            <a:off x="4952450" y="36725"/>
            <a:ext cx="4055425" cy="4933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148975" y="6206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Organizare IT centralizată</a:t>
            </a:r>
            <a:endParaRPr/>
          </a:p>
        </p:txBody>
      </p:sp>
      <p:sp>
        <p:nvSpPr>
          <p:cNvPr id="126" name="Google Shape;126;p17"/>
          <p:cNvSpPr txBox="1">
            <a:spLocks noGrp="1"/>
          </p:cNvSpPr>
          <p:nvPr>
            <p:ph type="body" idx="1"/>
          </p:nvPr>
        </p:nvSpPr>
        <p:spPr>
          <a:xfrm>
            <a:off x="727638" y="1314026"/>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100">
                <a:latin typeface="Raleway"/>
                <a:ea typeface="Raleway"/>
                <a:cs typeface="Raleway"/>
                <a:sym typeface="Raleway"/>
              </a:rPr>
              <a:t>Avantaje ale infrastructurii IT centralizate: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1. Gestionare și control simplificate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2. Economie de resurse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3. Securitate sporită a datelor</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4. Standardizare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5. Monitorizare și analiză facilă</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Dezavantaje ale infrastructurii IT centralizate:</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1. Sarcină mare asupra rețelei</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2. Dependență de infrastructură</a:t>
            </a:r>
            <a:endParaRPr sz="1100">
              <a:latin typeface="Raleway"/>
              <a:ea typeface="Raleway"/>
              <a:cs typeface="Raleway"/>
              <a:sym typeface="Raleway"/>
            </a:endParaRPr>
          </a:p>
          <a:p>
            <a:pPr marL="0" lvl="0" indent="0" algn="l" rtl="0">
              <a:spcBef>
                <a:spcPts val="1200"/>
              </a:spcBef>
              <a:spcAft>
                <a:spcPts val="0"/>
              </a:spcAft>
              <a:buNone/>
            </a:pPr>
            <a:r>
              <a:rPr lang="ru" sz="1100">
                <a:latin typeface="Raleway"/>
                <a:ea typeface="Raleway"/>
                <a:cs typeface="Raleway"/>
                <a:sym typeface="Raleway"/>
              </a:rPr>
              <a:t>3. Costuri inițiale ridicate</a:t>
            </a:r>
            <a:endParaRPr sz="1100">
              <a:latin typeface="Raleway"/>
              <a:ea typeface="Raleway"/>
              <a:cs typeface="Raleway"/>
              <a:sym typeface="Raleway"/>
            </a:endParaRPr>
          </a:p>
          <a:p>
            <a:pPr marL="0" lvl="0" indent="0" algn="l" rtl="0">
              <a:spcBef>
                <a:spcPts val="1200"/>
              </a:spcBef>
              <a:spcAft>
                <a:spcPts val="1200"/>
              </a:spcAft>
              <a:buNone/>
            </a:pPr>
            <a:r>
              <a:rPr lang="ru" sz="1100">
                <a:latin typeface="Raleway"/>
                <a:ea typeface="Raleway"/>
                <a:cs typeface="Raleway"/>
                <a:sym typeface="Raleway"/>
              </a:rPr>
              <a:t>4. Flexibilitate redusă pentru nevoi locale</a:t>
            </a:r>
            <a:endParaRPr sz="1100">
              <a:latin typeface="Raleway"/>
              <a:ea typeface="Raleway"/>
              <a:cs typeface="Raleway"/>
              <a:sym typeface="Raleway"/>
            </a:endParaRPr>
          </a:p>
        </p:txBody>
      </p:sp>
      <p:pic>
        <p:nvPicPr>
          <p:cNvPr id="127" name="Google Shape;127;p17"/>
          <p:cNvPicPr preferRelativeResize="0"/>
          <p:nvPr/>
        </p:nvPicPr>
        <p:blipFill>
          <a:blip r:embed="rId3">
            <a:alphaModFix/>
          </a:blip>
          <a:stretch>
            <a:fillRect/>
          </a:stretch>
        </p:blipFill>
        <p:spPr>
          <a:xfrm>
            <a:off x="4974500" y="58800"/>
            <a:ext cx="4059100" cy="4964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406050" y="592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t>Infrastructură IT ideală pentru organizare</a:t>
            </a:r>
            <a:endParaRPr/>
          </a:p>
        </p:txBody>
      </p:sp>
      <p:sp>
        <p:nvSpPr>
          <p:cNvPr id="133" name="Google Shape;133;p18"/>
          <p:cNvSpPr txBox="1">
            <a:spLocks noGrp="1"/>
          </p:cNvSpPr>
          <p:nvPr>
            <p:ph type="body" idx="1"/>
          </p:nvPr>
        </p:nvSpPr>
        <p:spPr>
          <a:xfrm>
            <a:off x="2133950" y="1165100"/>
            <a:ext cx="8520600" cy="43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a:t>Întrebare: Care este soluția ideală pentru structura unei companii IT?</a:t>
            </a:r>
            <a:endParaRPr/>
          </a:p>
        </p:txBody>
      </p:sp>
      <p:sp>
        <p:nvSpPr>
          <p:cNvPr id="134" name="Google Shape;134;p18"/>
          <p:cNvSpPr txBox="1"/>
          <p:nvPr/>
        </p:nvSpPr>
        <p:spPr>
          <a:xfrm>
            <a:off x="217350" y="1599800"/>
            <a:ext cx="870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1"/>
                </a:solidFill>
              </a:rPr>
              <a:t>O structură care va putea combina avantajele modelelor centralizate și descentralizate (soluție hibridă)</a:t>
            </a:r>
            <a:endParaRPr/>
          </a:p>
        </p:txBody>
      </p:sp>
      <p:sp>
        <p:nvSpPr>
          <p:cNvPr id="135" name="Google Shape;135;p18"/>
          <p:cNvSpPr txBox="1"/>
          <p:nvPr/>
        </p:nvSpPr>
        <p:spPr>
          <a:xfrm>
            <a:off x="892200" y="2338700"/>
            <a:ext cx="730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1"/>
                </a:solidFill>
              </a:rPr>
              <a:t>Furnizarea de soluții IT la cerere pe măsură ce acestea devin disponibile</a:t>
            </a:r>
            <a:endParaRPr/>
          </a:p>
        </p:txBody>
      </p:sp>
      <p:sp>
        <p:nvSpPr>
          <p:cNvPr id="136" name="Google Shape;136;p18"/>
          <p:cNvSpPr txBox="1"/>
          <p:nvPr/>
        </p:nvSpPr>
        <p:spPr>
          <a:xfrm>
            <a:off x="921600" y="3049800"/>
            <a:ext cx="642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1"/>
                </a:solidFill>
              </a:rPr>
              <a:t>Răspuns rapid la nevoile afacerii (agility)</a:t>
            </a:r>
            <a:endParaRPr/>
          </a:p>
        </p:txBody>
      </p:sp>
      <p:sp>
        <p:nvSpPr>
          <p:cNvPr id="137" name="Google Shape;137;p18"/>
          <p:cNvSpPr txBox="1"/>
          <p:nvPr/>
        </p:nvSpPr>
        <p:spPr>
          <a:xfrm>
            <a:off x="892200" y="3539300"/>
            <a:ext cx="642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1"/>
                </a:solidFill>
              </a:rPr>
              <a:t>Creșteți productivitatea personalului IT</a:t>
            </a:r>
            <a:endParaRPr/>
          </a:p>
        </p:txBody>
      </p:sp>
      <p:sp>
        <p:nvSpPr>
          <p:cNvPr id="138" name="Google Shape;138;p18"/>
          <p:cNvSpPr txBox="1"/>
          <p:nvPr/>
        </p:nvSpPr>
        <p:spPr>
          <a:xfrm>
            <a:off x="921600" y="44627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1"/>
                </a:solidFill>
              </a:rPr>
              <a:t>Reducerea costurilor</a:t>
            </a:r>
            <a:endParaRPr/>
          </a:p>
        </p:txBody>
      </p:sp>
      <p:sp>
        <p:nvSpPr>
          <p:cNvPr id="139" name="Google Shape;139;p18"/>
          <p:cNvSpPr txBox="1"/>
          <p:nvPr/>
        </p:nvSpPr>
        <p:spPr>
          <a:xfrm>
            <a:off x="921600" y="40010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1"/>
                </a:solidFill>
              </a:rPr>
              <a:t>Standardizare și ajustare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641275" y="6867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800">
                <a:solidFill>
                  <a:srgbClr val="000000"/>
                </a:solidFill>
                <a:highlight>
                  <a:srgbClr val="FFFFFF"/>
                </a:highlight>
                <a:latin typeface="Arial"/>
                <a:ea typeface="Arial"/>
                <a:cs typeface="Arial"/>
                <a:sym typeface="Arial"/>
              </a:rPr>
              <a:t>Definiții</a:t>
            </a:r>
            <a:endParaRPr sz="1800"/>
          </a:p>
        </p:txBody>
      </p:sp>
      <p:sp>
        <p:nvSpPr>
          <p:cNvPr id="145" name="Google Shape;145;p19"/>
          <p:cNvSpPr txBox="1">
            <a:spLocks noGrp="1"/>
          </p:cNvSpPr>
          <p:nvPr>
            <p:ph type="body" idx="1"/>
          </p:nvPr>
        </p:nvSpPr>
        <p:spPr>
          <a:xfrm>
            <a:off x="311700" y="1262700"/>
            <a:ext cx="8520600" cy="780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a:buNone/>
            </a:pPr>
            <a:r>
              <a:rPr lang="ru" sz="1200" b="1">
                <a:solidFill>
                  <a:srgbClr val="333333"/>
                </a:solidFill>
                <a:highlight>
                  <a:srgbClr val="FFFFFF"/>
                </a:highlight>
              </a:rPr>
              <a:t>Cloud computing </a:t>
            </a:r>
            <a:r>
              <a:rPr lang="ru" sz="1200">
                <a:solidFill>
                  <a:srgbClr val="333333"/>
                </a:solidFill>
                <a:highlight>
                  <a:srgbClr val="FFFFFF"/>
                </a:highlight>
              </a:rPr>
              <a:t>este un sistem distribuit în care resursele de calcul (servere, stocare, rețele, servicii) sunt furnizate utilizatorului la cerere prin internet și sunt scalabile dinamic.</a:t>
            </a:r>
            <a:endParaRPr sz="1200">
              <a:solidFill>
                <a:srgbClr val="333333"/>
              </a:solidFill>
              <a:highlight>
                <a:srgbClr val="FFFFFF"/>
              </a:highlight>
            </a:endParaRPr>
          </a:p>
          <a:p>
            <a:pPr marL="0" lvl="0" indent="0" algn="l" rtl="0">
              <a:lnSpc>
                <a:spcPct val="95000"/>
              </a:lnSpc>
              <a:spcBef>
                <a:spcPts val="0"/>
              </a:spcBef>
              <a:spcAft>
                <a:spcPts val="1200"/>
              </a:spcAft>
              <a:buSzPts val="1018"/>
              <a:buNone/>
            </a:pPr>
            <a:endParaRPr sz="1200"/>
          </a:p>
        </p:txBody>
      </p:sp>
      <p:sp>
        <p:nvSpPr>
          <p:cNvPr id="146" name="Google Shape;146;p19"/>
          <p:cNvSpPr txBox="1"/>
          <p:nvPr/>
        </p:nvSpPr>
        <p:spPr>
          <a:xfrm>
            <a:off x="311700" y="2042700"/>
            <a:ext cx="85206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ru" sz="1200" b="1">
                <a:solidFill>
                  <a:srgbClr val="333333"/>
                </a:solidFill>
                <a:highlight>
                  <a:srgbClr val="FFFFFF"/>
                </a:highlight>
              </a:rPr>
              <a:t>NIST</a:t>
            </a:r>
            <a:r>
              <a:rPr lang="ru" sz="1200">
                <a:solidFill>
                  <a:srgbClr val="333333"/>
                </a:solidFill>
                <a:highlight>
                  <a:srgbClr val="FFFFFF"/>
                </a:highlight>
              </a:rPr>
              <a:t> definește </a:t>
            </a:r>
            <a:r>
              <a:rPr lang="ru" sz="1200" b="1">
                <a:solidFill>
                  <a:srgbClr val="333333"/>
                </a:solidFill>
                <a:highlight>
                  <a:srgbClr val="FFFFFF"/>
                </a:highlight>
              </a:rPr>
              <a:t>cloud computingul </a:t>
            </a:r>
            <a:r>
              <a:rPr lang="ru" sz="1200">
                <a:solidFill>
                  <a:srgbClr val="333333"/>
                </a:solidFill>
                <a:highlight>
                  <a:srgbClr val="FFFFFF"/>
                </a:highlight>
              </a:rPr>
              <a:t>ca un model în care utilizatorii au acces la un fond comun de resurse de calcul personalizabile (rețele, servere, stocare, aplicații și servicii) care pot fi alocate și eliberate rapid, cu eforturi minime de gestionare.</a:t>
            </a:r>
            <a:endParaRPr sz="1200">
              <a:solidFill>
                <a:srgbClr val="333333"/>
              </a:solidFill>
              <a:highlight>
                <a:srgbClr val="FFFFFF"/>
              </a:highlight>
            </a:endParaRPr>
          </a:p>
        </p:txBody>
      </p:sp>
      <p:sp>
        <p:nvSpPr>
          <p:cNvPr id="147" name="Google Shape;147;p19"/>
          <p:cNvSpPr txBox="1"/>
          <p:nvPr/>
        </p:nvSpPr>
        <p:spPr>
          <a:xfrm>
            <a:off x="311700" y="2836800"/>
            <a:ext cx="4986000" cy="201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ru" sz="1200">
                <a:solidFill>
                  <a:srgbClr val="333333"/>
                </a:solidFill>
                <a:highlight>
                  <a:srgbClr val="FFFFFF"/>
                </a:highlight>
              </a:rPr>
              <a:t>NIST evidențiază:</a:t>
            </a:r>
            <a:endParaRPr sz="1200">
              <a:solidFill>
                <a:srgbClr val="333333"/>
              </a:solidFill>
              <a:highlight>
                <a:srgbClr val="FFFFFF"/>
              </a:highlight>
            </a:endParaRPr>
          </a:p>
          <a:p>
            <a:pPr marL="457200" lvl="0" indent="-304800" algn="l" rtl="0">
              <a:lnSpc>
                <a:spcPct val="115000"/>
              </a:lnSpc>
              <a:spcBef>
                <a:spcPts val="1200"/>
              </a:spcBef>
              <a:spcAft>
                <a:spcPts val="0"/>
              </a:spcAft>
              <a:buClr>
                <a:srgbClr val="333333"/>
              </a:buClr>
              <a:buSzPts val="1200"/>
              <a:buAutoNum type="arabicPeriod"/>
            </a:pPr>
            <a:r>
              <a:rPr lang="ru" sz="1200" b="1">
                <a:solidFill>
                  <a:srgbClr val="333333"/>
                </a:solidFill>
                <a:highlight>
                  <a:srgbClr val="FFFFFF"/>
                </a:highlight>
              </a:rPr>
              <a:t>5 caracteristici ale cloudului</a:t>
            </a:r>
            <a:br>
              <a:rPr lang="ru" sz="1200" b="1">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AutoNum type="arabicPeriod"/>
            </a:pPr>
            <a:r>
              <a:rPr lang="ru" sz="1200" b="1">
                <a:solidFill>
                  <a:srgbClr val="333333"/>
                </a:solidFill>
                <a:highlight>
                  <a:srgbClr val="FFFFFF"/>
                </a:highlight>
              </a:rPr>
              <a:t>3 modele de servicii (Service Models)</a:t>
            </a:r>
            <a:br>
              <a:rPr lang="ru" sz="1200" b="1">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AutoNum type="arabicPeriod"/>
            </a:pPr>
            <a:r>
              <a:rPr lang="ru" sz="1200" b="1">
                <a:solidFill>
                  <a:srgbClr val="333333"/>
                </a:solidFill>
                <a:highlight>
                  <a:srgbClr val="FFFFFF"/>
                </a:highlight>
              </a:rPr>
              <a:t>4 modele de implementare (Deployment Models)</a:t>
            </a:r>
            <a:br>
              <a:rPr lang="ru" sz="1200" b="1">
                <a:solidFill>
                  <a:srgbClr val="333333"/>
                </a:solidFill>
                <a:highlight>
                  <a:srgbClr val="FFFFFF"/>
                </a:highlight>
              </a:rPr>
            </a:br>
            <a:endParaRPr sz="1200">
              <a:solidFill>
                <a:srgbClr val="333333"/>
              </a:solidFill>
              <a:highlight>
                <a:srgbClr val="FFFFFF"/>
              </a:highlight>
            </a:endParaRPr>
          </a:p>
          <a:p>
            <a:pPr marL="457200" lvl="0" indent="-304800" algn="l" rtl="0">
              <a:lnSpc>
                <a:spcPct val="115000"/>
              </a:lnSpc>
              <a:spcBef>
                <a:spcPts val="0"/>
              </a:spcBef>
              <a:spcAft>
                <a:spcPts val="1200"/>
              </a:spcAft>
              <a:buClr>
                <a:srgbClr val="333333"/>
              </a:buClr>
              <a:buSzPts val="1200"/>
              <a:buAutoNum type="arabicPeriod"/>
            </a:pPr>
            <a:r>
              <a:rPr lang="ru" sz="1200" b="1">
                <a:solidFill>
                  <a:srgbClr val="333333"/>
                </a:solidFill>
                <a:highlight>
                  <a:srgbClr val="FFFFFF"/>
                </a:highlight>
              </a:rPr>
              <a:t>5 roluri ale participanților (actori)</a:t>
            </a:r>
            <a:endParaRPr sz="1200" b="1">
              <a:solidFill>
                <a:srgbClr val="333333"/>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ctrTitle"/>
          </p:nvPr>
        </p:nvSpPr>
        <p:spPr>
          <a:xfrm>
            <a:off x="1262850" y="1836800"/>
            <a:ext cx="6618300" cy="1065600"/>
          </a:xfrm>
          <a:prstGeom prst="rect">
            <a:avLst/>
          </a:prstGeom>
          <a:noFill/>
        </p:spPr>
        <p:txBody>
          <a:bodyPr spcFirstLastPara="1" wrap="square" lIns="91425" tIns="91425" rIns="91425" bIns="91425" anchor="t" anchorCtr="0">
            <a:noAutofit/>
          </a:bodyPr>
          <a:lstStyle/>
          <a:p>
            <a:pPr marL="457200" lvl="0" indent="0" algn="ctr" rtl="0">
              <a:lnSpc>
                <a:spcPct val="115000"/>
              </a:lnSpc>
              <a:spcBef>
                <a:spcPts val="1200"/>
              </a:spcBef>
              <a:spcAft>
                <a:spcPts val="0"/>
              </a:spcAft>
              <a:buNone/>
            </a:pPr>
            <a:r>
              <a:rPr lang="ru" sz="4400">
                <a:solidFill>
                  <a:srgbClr val="333333"/>
                </a:solidFill>
              </a:rPr>
              <a:t>Сaracteristici ale cloudului</a:t>
            </a:r>
            <a:endParaRPr sz="4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57575" y="642650"/>
            <a:ext cx="7688700" cy="535200"/>
          </a:xfrm>
          <a:prstGeom prst="rect">
            <a:avLst/>
          </a:prstGeom>
        </p:spPr>
        <p:txBody>
          <a:bodyPr spcFirstLastPara="1" wrap="square" lIns="91425" tIns="91425" rIns="91425" bIns="91425" anchor="t" anchorCtr="0">
            <a:normAutofit/>
          </a:bodyPr>
          <a:lstStyle/>
          <a:p>
            <a:pPr marL="457200" lvl="0" indent="-228600" algn="l" rtl="0">
              <a:lnSpc>
                <a:spcPct val="115000"/>
              </a:lnSpc>
              <a:spcBef>
                <a:spcPts val="1400"/>
              </a:spcBef>
              <a:spcAft>
                <a:spcPts val="400"/>
              </a:spcAft>
              <a:buNone/>
            </a:pPr>
            <a:r>
              <a:rPr lang="ru" sz="1800" b="1">
                <a:solidFill>
                  <a:srgbClr val="333333"/>
                </a:solidFill>
                <a:highlight>
                  <a:srgbClr val="FFFFFF"/>
                </a:highlight>
              </a:rPr>
              <a:t> Self-service on demand (Auto-servire la cerere)</a:t>
            </a:r>
            <a:endParaRPr sz="3300"/>
          </a:p>
        </p:txBody>
      </p:sp>
      <p:sp>
        <p:nvSpPr>
          <p:cNvPr id="158" name="Google Shape;158;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85000" lnSpcReduction="10000"/>
          </a:bodyPr>
          <a:lstStyle/>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Descriere:</a:t>
            </a:r>
            <a:br>
              <a:rPr lang="ru" sz="1200" b="1">
                <a:solidFill>
                  <a:srgbClr val="333333"/>
                </a:solidFill>
                <a:highlight>
                  <a:srgbClr val="FFFFFF"/>
                </a:highlight>
              </a:rPr>
            </a:br>
            <a:r>
              <a:rPr lang="ru" sz="1200">
                <a:solidFill>
                  <a:srgbClr val="333333"/>
                </a:solidFill>
                <a:highlight>
                  <a:srgbClr val="FFFFFF"/>
                </a:highlight>
              </a:rPr>
              <a:t> Utilizatorul poate solicita și utiliza singur resursele cloud (putere de calcul, stocare, rețele) fără intervenția administratorului IT. Totul se întâmplă automat prin intermediul interfeței, portalului sau API-ului.</a:t>
            </a:r>
            <a:endParaRPr sz="1200">
              <a:solidFill>
                <a:srgbClr val="333333"/>
              </a:solidFill>
              <a:highlight>
                <a:srgbClr val="FFFFFF"/>
              </a:highlight>
            </a:endParaRPr>
          </a:p>
          <a:p>
            <a:pPr marL="0" lvl="0" indent="0" algn="l" rtl="0">
              <a:lnSpc>
                <a:spcPct val="115000"/>
              </a:lnSpc>
              <a:spcBef>
                <a:spcPts val="1200"/>
              </a:spcBef>
              <a:spcAft>
                <a:spcPts val="0"/>
              </a:spcAft>
              <a:buClr>
                <a:schemeClr val="dk1"/>
              </a:buClr>
              <a:buSzPct val="91666"/>
              <a:buFont typeface="Arial"/>
              <a:buNone/>
            </a:pPr>
            <a:r>
              <a:rPr lang="ru" sz="1200" b="1">
                <a:solidFill>
                  <a:srgbClr val="333333"/>
                </a:solidFill>
                <a:highlight>
                  <a:srgbClr val="FFFFFF"/>
                </a:highlight>
              </a:rPr>
              <a:t>Exemple:</a:t>
            </a:r>
            <a:endParaRPr sz="1200" b="1">
              <a:solidFill>
                <a:srgbClr val="333333"/>
              </a:solidFill>
              <a:highlight>
                <a:srgbClr val="FFFFFF"/>
              </a:highlight>
            </a:endParaRPr>
          </a:p>
          <a:p>
            <a:pPr marL="457200" lvl="0" indent="-293370" algn="l" rtl="0">
              <a:lnSpc>
                <a:spcPct val="115000"/>
              </a:lnSpc>
              <a:spcBef>
                <a:spcPts val="1200"/>
              </a:spcBef>
              <a:spcAft>
                <a:spcPts val="0"/>
              </a:spcAft>
              <a:buClr>
                <a:srgbClr val="333333"/>
              </a:buClr>
              <a:buSzPct val="100000"/>
              <a:buChar char="●"/>
            </a:pPr>
            <a:r>
              <a:rPr lang="ru" sz="1200">
                <a:solidFill>
                  <a:srgbClr val="333333"/>
                </a:solidFill>
                <a:highlight>
                  <a:srgbClr val="FFFFFF"/>
                </a:highlight>
              </a:rPr>
              <a:t>În panoul de control AWS, puteți crea o mașină virtuală (EC2) sau o bază de date (RDS) cu doar câteva clicuri.</a:t>
            </a:r>
            <a:br>
              <a:rPr lang="ru" sz="1200">
                <a:solidFill>
                  <a:srgbClr val="333333"/>
                </a:solidFill>
                <a:highlight>
                  <a:srgbClr val="FFFFFF"/>
                </a:highlight>
              </a:rPr>
            </a:br>
            <a:endParaRPr sz="1200">
              <a:solidFill>
                <a:srgbClr val="333333"/>
              </a:solidFill>
              <a:highlight>
                <a:srgbClr val="FFFFFF"/>
              </a:highlight>
            </a:endParaRPr>
          </a:p>
          <a:p>
            <a:pPr marL="457200" lvl="0" indent="-293370" algn="l" rtl="0">
              <a:lnSpc>
                <a:spcPct val="115000"/>
              </a:lnSpc>
              <a:spcBef>
                <a:spcPts val="0"/>
              </a:spcBef>
              <a:spcAft>
                <a:spcPts val="0"/>
              </a:spcAft>
              <a:buClr>
                <a:srgbClr val="333333"/>
              </a:buClr>
              <a:buSzPct val="100000"/>
              <a:buChar char="●"/>
            </a:pPr>
            <a:r>
              <a:rPr lang="ru" sz="1200">
                <a:solidFill>
                  <a:srgbClr val="333333"/>
                </a:solidFill>
                <a:highlight>
                  <a:srgbClr val="FFFFFF"/>
                </a:highlight>
              </a:rPr>
              <a:t>Pe Google Cloud puteți rula un container sau o funcție (Cloud Functions) fără a apela la administratorul de sistem.</a:t>
            </a:r>
            <a:br>
              <a:rPr lang="ru" sz="1200">
                <a:solidFill>
                  <a:srgbClr val="333333"/>
                </a:solidFill>
                <a:highlight>
                  <a:srgbClr val="FFFFFF"/>
                </a:highlight>
              </a:rPr>
            </a:br>
            <a:endParaRPr sz="1200">
              <a:solidFill>
                <a:srgbClr val="333333"/>
              </a:solidFill>
              <a:highlight>
                <a:srgbClr val="FFFFFF"/>
              </a:highlight>
            </a:endParaRPr>
          </a:p>
          <a:p>
            <a:pPr marL="457200" lvl="0" indent="-293370" algn="l" rtl="0">
              <a:lnSpc>
                <a:spcPct val="115000"/>
              </a:lnSpc>
              <a:spcBef>
                <a:spcPts val="0"/>
              </a:spcBef>
              <a:spcAft>
                <a:spcPts val="1200"/>
              </a:spcAft>
              <a:buClr>
                <a:srgbClr val="333333"/>
              </a:buClr>
              <a:buSzPct val="100000"/>
              <a:buChar char="●"/>
            </a:pPr>
            <a:r>
              <a:rPr lang="ru" sz="1200">
                <a:solidFill>
                  <a:srgbClr val="333333"/>
                </a:solidFill>
                <a:highlight>
                  <a:srgbClr val="FFFFFF"/>
                </a:highlight>
              </a:rPr>
              <a:t>Utilizatorul aplicației SaaS adaugă singur utilizatori, activează noi funcționalități și plătește doar în funcție de utilizare.</a:t>
            </a:r>
            <a:br>
              <a:rPr lang="ru" sz="1200">
                <a:solidFill>
                  <a:srgbClr val="333333"/>
                </a:solidFill>
                <a:highlight>
                  <a:srgbClr val="FFFFFF"/>
                </a:highlight>
              </a:rPr>
            </a:b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1865</Words>
  <Application>Microsoft Office PowerPoint</Application>
  <PresentationFormat>Экран (16:9)</PresentationFormat>
  <Paragraphs>183</Paragraphs>
  <Slides>31</Slides>
  <Notes>31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Lato</vt:lpstr>
      <vt:lpstr>Arial</vt:lpstr>
      <vt:lpstr>Raleway</vt:lpstr>
      <vt:lpstr>Streamline</vt:lpstr>
      <vt:lpstr>Cloud Computing</vt:lpstr>
      <vt:lpstr>O scurtă istorie a cloud computing-ului</vt:lpstr>
      <vt:lpstr>De ce este cererea de cloud computing atât de mare acum?</vt:lpstr>
      <vt:lpstr>Organizare IT descentralizată</vt:lpstr>
      <vt:lpstr>Organizare IT centralizată</vt:lpstr>
      <vt:lpstr>Infrastructură IT ideală pentru organizare</vt:lpstr>
      <vt:lpstr>Definiții</vt:lpstr>
      <vt:lpstr>Сaracteristici ale cloudului</vt:lpstr>
      <vt:lpstr> Self-service on demand (Auto-servire la cerere)</vt:lpstr>
      <vt:lpstr> Acces larg la rețea</vt:lpstr>
      <vt:lpstr>Resource pooling (Alocarea resurselor, multi-leasing)</vt:lpstr>
      <vt:lpstr>Rapid elasticity (Scalabilitate rapidă)</vt:lpstr>
      <vt:lpstr>Serviciu măsurat (Pay-as-you-go)</vt:lpstr>
      <vt:lpstr>Rolurile participanților (Actors)</vt:lpstr>
      <vt:lpstr>Consumatorul de cloud</vt:lpstr>
      <vt:lpstr>Furnizor de servicii cloud</vt:lpstr>
      <vt:lpstr>Cloud Broker (intermediar cloud)</vt:lpstr>
      <vt:lpstr>Auditor cloud</vt:lpstr>
      <vt:lpstr>Cloud Carrier (Operator de comunicații cloud / intermediar de transport)</vt:lpstr>
      <vt:lpstr>Interacțiunile dintre actorii din Cloud Computing</vt:lpstr>
      <vt:lpstr>Modele de servicii cloud</vt:lpstr>
      <vt:lpstr>Modele de implementare a serviciilor cloud</vt:lpstr>
      <vt:lpstr>Public Cloud </vt:lpstr>
      <vt:lpstr>Private Cloud</vt:lpstr>
      <vt:lpstr>Hybrid Cloud</vt:lpstr>
      <vt:lpstr>Community Cloud</vt:lpstr>
      <vt:lpstr>Nivelurile arhitecturii serviciilor cloud</vt:lpstr>
      <vt:lpstr>Infrastructura fizică (Physical Layer) </vt:lpstr>
      <vt:lpstr>Virtualizare și abstractizare (Virtualization Layer)</vt:lpstr>
      <vt:lpstr>Platforma de gestionare (Management Layer)</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Китсуне Йокай</cp:lastModifiedBy>
  <cp:revision>1</cp:revision>
  <dcterms:modified xsi:type="dcterms:W3CDTF">2025-09-30T01:17:57Z</dcterms:modified>
</cp:coreProperties>
</file>