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2" r:id="rId6"/>
    <p:sldId id="273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6" r:id="rId21"/>
    <p:sldId id="277" r:id="rId22"/>
    <p:sldId id="278" r:id="rId23"/>
    <p:sldId id="279" r:id="rId24"/>
    <p:sldId id="283" r:id="rId25"/>
    <p:sldId id="282" r:id="rId26"/>
    <p:sldId id="280" r:id="rId27"/>
    <p:sldId id="281" r:id="rId28"/>
    <p:sldId id="284" r:id="rId29"/>
    <p:sldId id="285" r:id="rId30"/>
    <p:sldId id="27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8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4E8C-DE2C-039E-A6AD-5FF09C7C2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C9D0D-EB35-5B33-8C23-4C4720492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9FB66-AF37-09A3-4298-09C2FAB1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7BE0-515D-4AF3-A389-1B3A688A6779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62724-6AED-2A9C-CF13-6CF00114B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78C8A-C575-5A1C-97CC-FB1B6599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41F-406F-4C75-9123-480AEA89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0664F-BA2B-B70F-4A71-DD7A3FEFC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056B3-E46C-9DC9-8818-30C9215A0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D5152-9B3A-F10C-FD71-A357A3D27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7BE0-515D-4AF3-A389-1B3A688A6779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E2EBA-D777-F4C3-16CD-8332E272F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DED10-B0FF-BDCD-BEBF-9D07CB85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41F-406F-4C75-9123-480AEA89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AE6BFF-B30F-DE82-16BA-EDA4B1D12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30577-4B71-39FF-AC47-AEB7F776E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E5558-5E27-DF62-9B79-D252E806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7BE0-515D-4AF3-A389-1B3A688A6779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DB6E0-6ED3-B3B3-3878-896465E36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58535-70B3-47D1-A2C7-C3474729F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41F-406F-4C75-9123-480AEA89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0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A548C-F67E-C389-2674-A37D0AFE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734D2-46F3-B614-1AD6-4B8C33CE4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9EBBC-F953-7243-F8DB-4F991E43D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7BE0-515D-4AF3-A389-1B3A688A6779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4B491-07F7-E996-6A1B-665ECD8B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47599-C2B2-183F-C07D-E058A93E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41F-406F-4C75-9123-480AEA89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5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8C3E-63EC-B562-A8AA-70632242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D033E-ED97-83C5-DD60-E3EF4B20F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93E9C-4DF8-3CFD-0F02-7A7B79EB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7BE0-515D-4AF3-A389-1B3A688A6779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00CEF-1BAE-4FAF-0D4F-E9A29404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A88E-3D67-3E95-DC0B-32EFB52A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41F-406F-4C75-9123-480AEA89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0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47EED-FDF4-4D8A-3E39-4DD70C684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A4679-C586-0D0C-3E7A-EDEF5917D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F0EAF-DDC9-CA64-79A8-BD4FC522D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6E438-E1C1-6A0C-99F2-6D044D397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7BE0-515D-4AF3-A389-1B3A688A6779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B37A6-A24B-2CE7-9B0F-531AB1B5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3D43E-5E07-61EF-7447-BE3FF29C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41F-406F-4C75-9123-480AEA89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0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15A4B-D162-E07F-72A2-A2DEE9CB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2D96F-DE82-FFE7-C801-8C129C881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B70A1-CFCE-8C9C-8B25-7FCB3D0F9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9B5228-7C1A-FB19-009E-4CD9D315B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90AB4D-0AB1-2E6E-C009-D85EB14AF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BD4AE-6DCD-05B5-CD97-0B89F8E2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7BE0-515D-4AF3-A389-1B3A688A6779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7CC0F0-8F3F-751F-4577-D2BE63B1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A2B312-6F25-853F-30EF-8CB81945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41F-406F-4C75-9123-480AEA89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4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B2D34-6E1A-C276-B059-5950A594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A5510D-9662-324A-C585-8BADFEC2E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7BE0-515D-4AF3-A389-1B3A688A6779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AE80A-1410-55B8-A276-1FB1E081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E5101-BE31-A80A-0E5E-75750E6C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41F-406F-4C75-9123-480AEA89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0B934A-8BA2-2184-F669-4C2F5430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7BE0-515D-4AF3-A389-1B3A688A6779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EECE1-256E-B4CA-DE84-C78B9B53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0E87C-9310-E064-3D3C-33D65675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41F-406F-4C75-9123-480AEA89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3DD4-672A-84DE-4C89-83E3279A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98CC4-F755-2431-04B2-2EF819602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860F0-A384-2C00-A221-AED8B0F4A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AF120-C4DA-5FF2-7E9D-7B7AE04A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7BE0-515D-4AF3-A389-1B3A688A6779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3713E-CB95-E434-005F-3EF95F89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2ACFB-7F9D-4A4E-9A3B-E7FF60CA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41F-406F-4C75-9123-480AEA89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3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90C3-64B9-2EF6-83CD-8C341FDC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45F3B-4119-A183-19BA-904E3552A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A5D1B-B438-C8CD-8BB7-FCFC3A714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F02EA-FC0E-3123-35A6-E78408DC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7BE0-515D-4AF3-A389-1B3A688A6779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CE939-A02D-2401-C446-EC803F86D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47789-9760-7427-2FF4-716ADD8B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B41F-406F-4C75-9123-480AEA89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3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BB49F9-425C-0808-595E-30C7F9439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680C9-FFBF-A208-DFE2-E415CFB6F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CCF48-72A5-F7D6-DD5A-9E9CBE046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7BE0-515D-4AF3-A389-1B3A688A6779}" type="datetimeFigureOut">
              <a:rPr lang="en-US" smtClean="0"/>
              <a:t>03-Dec-24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244D4-1780-D72F-AE54-5911468A7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DFE8B-D8E9-E223-56B6-C2B79B9A6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2B41F-406F-4C75-9123-480AEA89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2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0738-87C0-11EB-99F2-FA945F2210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80808"/>
                </a:solidFill>
                <a:effectLst/>
                <a:latin typeface="Söhne"/>
              </a:rPr>
              <a:t>OpenAI o1</a:t>
            </a:r>
            <a:br>
              <a:rPr lang="en-US" b="0" i="0" dirty="0">
                <a:solidFill>
                  <a:srgbClr val="080808"/>
                </a:solidFill>
                <a:effectLst/>
                <a:latin typeface="Söhne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98A90-0C67-AA3B-A9B9-8C29886813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80808"/>
                </a:solidFill>
                <a:effectLst/>
                <a:latin typeface="Söhne"/>
              </a:rPr>
              <a:t>Advancing cost-efficient reasoning</a:t>
            </a:r>
            <a:endParaRPr lang="ro-MD" b="0" i="0" dirty="0">
              <a:solidFill>
                <a:srgbClr val="080808"/>
              </a:solidFill>
              <a:effectLst/>
              <a:latin typeface="Söhne"/>
            </a:endParaRPr>
          </a:p>
          <a:p>
            <a:r>
              <a:rPr lang="ro-MD" dirty="0"/>
              <a:t>R</a:t>
            </a:r>
            <a:r>
              <a:rPr lang="it-IT" dirty="0"/>
              <a:t>aționamentul</a:t>
            </a:r>
            <a:r>
              <a:rPr lang="ro-MD" dirty="0"/>
              <a:t> a</a:t>
            </a:r>
            <a:r>
              <a:rPr lang="it-IT" dirty="0"/>
              <a:t>vansa</a:t>
            </a:r>
            <a:r>
              <a:rPr lang="ro-MD" dirty="0"/>
              <a:t>t și</a:t>
            </a:r>
            <a:r>
              <a:rPr lang="it-IT" dirty="0"/>
              <a:t> eficient din punct de vedere al costurilor</a:t>
            </a:r>
            <a:endParaRPr lang="ro-M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94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71AD6-C8DD-34B8-3C91-5DDE55E43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0B52-8991-843B-0843-EB9164B5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07" y="173740"/>
            <a:ext cx="10515600" cy="793824"/>
          </a:xfrm>
        </p:spPr>
        <p:txBody>
          <a:bodyPr>
            <a:normAutofit/>
          </a:bodyPr>
          <a:lstStyle/>
          <a:p>
            <a:r>
              <a:rPr lang="ro-MD" sz="3600" dirty="0"/>
              <a:t>Declarații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424B6-2791-BF6F-2200-6DE2E914E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146"/>
            <a:ext cx="10515600" cy="5113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Este important de </a:t>
            </a:r>
            <a:r>
              <a:rPr lang="en-US" sz="2400" dirty="0" err="1"/>
              <a:t>remarcat</a:t>
            </a:r>
            <a:r>
              <a:rPr lang="en-US" sz="2400" dirty="0"/>
              <a:t> </a:t>
            </a:r>
            <a:r>
              <a:rPr lang="en-US" sz="2400" dirty="0" err="1"/>
              <a:t>faptul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aceste</a:t>
            </a:r>
            <a:r>
              <a:rPr lang="en-US" sz="2400" dirty="0"/>
              <a:t> </a:t>
            </a:r>
            <a:r>
              <a:rPr lang="en-US" sz="2400" dirty="0" err="1"/>
              <a:t>rezultate</a:t>
            </a:r>
            <a:r>
              <a:rPr lang="en-US" sz="2400" dirty="0"/>
              <a:t> nu </a:t>
            </a:r>
            <a:r>
              <a:rPr lang="en-US" sz="2400" dirty="0" err="1"/>
              <a:t>înseamnă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o1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principiu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capabil</a:t>
            </a:r>
            <a:r>
              <a:rPr lang="en-US" sz="2400" dirty="0"/>
              <a:t> </a:t>
            </a:r>
            <a:r>
              <a:rPr lang="en-US" sz="2400" dirty="0" err="1"/>
              <a:t>decât</a:t>
            </a:r>
            <a:r>
              <a:rPr lang="en-US" sz="2400" dirty="0"/>
              <a:t> </a:t>
            </a:r>
            <a:r>
              <a:rPr lang="en-US" sz="2400" dirty="0" err="1"/>
              <a:t>doctorații</a:t>
            </a:r>
            <a:r>
              <a:rPr lang="en-US" sz="2400" dirty="0"/>
              <a:t> - </a:t>
            </a:r>
            <a:r>
              <a:rPr lang="en-US" sz="2400" dirty="0" err="1"/>
              <a:t>doar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modelul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abil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a </a:t>
            </a:r>
            <a:r>
              <a:rPr lang="en-US" sz="2400" dirty="0" err="1"/>
              <a:t>rezolva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mod specific un </a:t>
            </a:r>
            <a:r>
              <a:rPr lang="en-US" sz="2400" dirty="0" err="1"/>
              <a:t>anumit</a:t>
            </a:r>
            <a:r>
              <a:rPr lang="en-US" sz="2400" dirty="0"/>
              <a:t> tip de </a:t>
            </a:r>
            <a:r>
              <a:rPr lang="en-US" sz="2400" dirty="0" err="1"/>
              <a:t>problemă</a:t>
            </a:r>
            <a:r>
              <a:rPr lang="en-US" sz="2400" dirty="0"/>
              <a:t> pe care </a:t>
            </a:r>
            <a:r>
              <a:rPr lang="en-US" sz="2400" dirty="0" err="1"/>
              <a:t>ar</a:t>
            </a:r>
            <a:r>
              <a:rPr lang="en-US" sz="2400" dirty="0"/>
              <a:t> fi de </a:t>
            </a:r>
            <a:r>
              <a:rPr lang="en-US" sz="2400" dirty="0" err="1"/>
              <a:t>așteptat</a:t>
            </a:r>
            <a:r>
              <a:rPr lang="en-US" sz="2400" dirty="0"/>
              <a:t> ca </a:t>
            </a:r>
            <a:r>
              <a:rPr lang="en-US" sz="2400" dirty="0" err="1"/>
              <a:t>oamenii</a:t>
            </a:r>
            <a:r>
              <a:rPr lang="en-US" sz="2400" dirty="0"/>
              <a:t> cu un </a:t>
            </a:r>
            <a:r>
              <a:rPr lang="en-US" sz="2400" dirty="0" err="1"/>
              <a:t>doctorat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le </a:t>
            </a:r>
            <a:r>
              <a:rPr lang="en-US" sz="2400" dirty="0" err="1"/>
              <a:t>poată</a:t>
            </a:r>
            <a:r>
              <a:rPr lang="en-US" sz="2400" dirty="0"/>
              <a:t> face.</a:t>
            </a:r>
            <a:r>
              <a:rPr lang="ro-MD" sz="2400" dirty="0"/>
              <a:t> </a:t>
            </a:r>
            <a:endParaRPr lang="en-US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114D21-410E-7A06-2F42-E4D6FB66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73620"/>
            <a:ext cx="10515600" cy="408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FC06-D2A0-428F-534D-90495A20D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Raționament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EA49F-C0C7-243D-32B1-D53B88A04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Modelele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de </a:t>
            </a:r>
            <a:r>
              <a:rPr lang="en-US" dirty="0" err="1"/>
              <a:t>limbaj</a:t>
            </a:r>
            <a:r>
              <a:rPr lang="en-US" dirty="0"/>
              <a:t> </a:t>
            </a:r>
            <a:r>
              <a:rPr lang="en-US" dirty="0" err="1"/>
              <a:t>aproape</a:t>
            </a:r>
            <a:r>
              <a:rPr lang="en-US" dirty="0"/>
              <a:t> </a:t>
            </a:r>
            <a:r>
              <a:rPr lang="en-US" dirty="0" err="1"/>
              <a:t>întotdeauna</a:t>
            </a:r>
            <a:r>
              <a:rPr lang="en-US" dirty="0"/>
              <a:t> „</a:t>
            </a:r>
            <a:r>
              <a:rPr lang="en-US" dirty="0" err="1"/>
              <a:t>fuge</a:t>
            </a:r>
            <a:r>
              <a:rPr lang="en-US" dirty="0"/>
              <a:t>” </a:t>
            </a:r>
            <a:r>
              <a:rPr lang="en-US" dirty="0" err="1"/>
              <a:t>numai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, </a:t>
            </a:r>
            <a:r>
              <a:rPr lang="en-US" dirty="0" err="1"/>
              <a:t>generând</a:t>
            </a:r>
            <a:r>
              <a:rPr lang="en-US" dirty="0"/>
              <a:t> un </a:t>
            </a:r>
            <a:r>
              <a:rPr lang="en-US" dirty="0" err="1"/>
              <a:t>cuvânt</a:t>
            </a:r>
            <a:r>
              <a:rPr lang="en-US" dirty="0"/>
              <a:t> (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degrabă</a:t>
            </a:r>
            <a:r>
              <a:rPr lang="en-US" dirty="0"/>
              <a:t> o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-un </a:t>
            </a:r>
            <a:r>
              <a:rPr lang="en-US" dirty="0" err="1"/>
              <a:t>cuvânt</a:t>
            </a:r>
            <a:r>
              <a:rPr lang="en-US" dirty="0"/>
              <a:t>, un </a:t>
            </a:r>
            <a:r>
              <a:rPr lang="en-US" dirty="0" err="1"/>
              <a:t>simbol</a:t>
            </a:r>
            <a:r>
              <a:rPr lang="en-US" dirty="0"/>
              <a:t>) la un moment dat.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sens</a:t>
            </a:r>
            <a:r>
              <a:rPr lang="en-US" dirty="0"/>
              <a:t>, </a:t>
            </a:r>
            <a:r>
              <a:rPr lang="en-US" dirty="0" err="1"/>
              <a:t>procesul</a:t>
            </a:r>
            <a:r>
              <a:rPr lang="en-US" dirty="0"/>
              <a:t> lor de „</a:t>
            </a:r>
            <a:r>
              <a:rPr lang="en-US" dirty="0" err="1"/>
              <a:t>gândire</a:t>
            </a:r>
            <a:r>
              <a:rPr lang="en-US" dirty="0"/>
              <a:t>”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diferit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seamănă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cu </a:t>
            </a:r>
            <a:r>
              <a:rPr lang="en-US" dirty="0" err="1"/>
              <a:t>acest</a:t>
            </a:r>
            <a:r>
              <a:rPr lang="en-US" dirty="0"/>
              <a:t> gif:</a:t>
            </a:r>
          </a:p>
        </p:txBody>
      </p:sp>
      <p:pic>
        <p:nvPicPr>
          <p:cNvPr id="3074" name="Picture 2" descr="LLM на лету подставляет нужные токены и летит дальше, не сбавляя.">
            <a:extLst>
              <a:ext uri="{FF2B5EF4-FFF2-40B4-BE49-F238E27FC236}">
                <a16:creationId xmlns:a16="http://schemas.microsoft.com/office/drawing/2014/main" id="{51887575-80DC-3160-AE55-E23F28CCA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52" y="3502025"/>
            <a:ext cx="39814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97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03036-2FBA-B974-6E9C-670CA4A9F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8BA53-8FB8-F069-FC0C-4EE88E8A4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Raționament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1D57-F044-30C2-9A41-3400E7F1F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1573619"/>
            <a:ext cx="4944139" cy="4603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Modelele</a:t>
            </a:r>
            <a:r>
              <a:rPr lang="en-US" dirty="0"/>
              <a:t> au </a:t>
            </a:r>
            <a:r>
              <a:rPr lang="en-US" dirty="0" err="1"/>
              <a:t>nevoie</a:t>
            </a:r>
            <a:r>
              <a:rPr lang="en-US" dirty="0"/>
              <a:t> de </a:t>
            </a:r>
            <a:r>
              <a:rPr lang="en-US" dirty="0" err="1"/>
              <a:t>cuvinte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exprima</a:t>
            </a:r>
            <a:r>
              <a:rPr lang="en-US" dirty="0"/>
              <a:t> </a:t>
            </a:r>
            <a:r>
              <a:rPr lang="en-US" dirty="0" err="1"/>
              <a:t>gândurile</a:t>
            </a:r>
            <a:r>
              <a:rPr lang="en-US" dirty="0"/>
              <a:t>.</a:t>
            </a:r>
            <a:endParaRPr lang="ro-MD" dirty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r>
              <a:rPr lang="en-US" dirty="0"/>
              <a:t>Prin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scrierea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text de </a:t>
            </a:r>
            <a:r>
              <a:rPr lang="en-US" dirty="0" err="1"/>
              <a:t>raționament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modalitate</a:t>
            </a:r>
            <a:r>
              <a:rPr lang="en-US" dirty="0"/>
              <a:t> </a:t>
            </a:r>
            <a:r>
              <a:rPr lang="en-US" dirty="0" err="1"/>
              <a:t>naturală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LLM de a </a:t>
            </a:r>
            <a:r>
              <a:rPr lang="en-US" dirty="0" err="1"/>
              <a:t>crește</a:t>
            </a:r>
            <a:r>
              <a:rPr lang="en-US" dirty="0"/>
              <a:t> 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operații</a:t>
            </a:r>
            <a:r>
              <a:rPr lang="en-US" dirty="0"/>
              <a:t>: cu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cuvinte</a:t>
            </a:r>
            <a:r>
              <a:rPr lang="en-US" dirty="0"/>
              <a:t>, cu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modelul</a:t>
            </a:r>
            <a:r>
              <a:rPr lang="en-US" dirty="0"/>
              <a:t> </a:t>
            </a:r>
            <a:r>
              <a:rPr lang="en-US" dirty="0" err="1"/>
              <a:t>rulează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cu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 err="1"/>
              <a:t>gândit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B83B2F-90CF-0EAF-E28F-11BC867473F3}"/>
              </a:ext>
            </a:extLst>
          </p:cNvPr>
          <p:cNvSpPr txBox="1"/>
          <p:nvPr/>
        </p:nvSpPr>
        <p:spPr>
          <a:xfrm>
            <a:off x="3824474" y="3907596"/>
            <a:ext cx="4001088" cy="1904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6" name="Picture 4" descr="Отвечая на заданный вопрос отрицательно, модель хотела подкрепить своё мнение расчётом, в ходе которого обнаружила несостыковку. Wait, actually, yes!">
            <a:extLst>
              <a:ext uri="{FF2B5EF4-FFF2-40B4-BE49-F238E27FC236}">
                <a16:creationId xmlns:a16="http://schemas.microsoft.com/office/drawing/2014/main" id="{5DE08A27-E24C-361A-914F-F02E8F805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839" y="1080903"/>
            <a:ext cx="5963191" cy="541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8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1054B-E29B-13E3-0F25-781A1C3D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88" y="138113"/>
            <a:ext cx="10515600" cy="670573"/>
          </a:xfrm>
        </p:spPr>
        <p:txBody>
          <a:bodyPr>
            <a:normAutofit fontScale="90000"/>
          </a:bodyPr>
          <a:lstStyle/>
          <a:p>
            <a:r>
              <a:rPr lang="ro-MD" dirty="0"/>
              <a:t>L</a:t>
            </a:r>
            <a:r>
              <a:rPr lang="en-US" dirty="0" err="1"/>
              <a:t>anț</a:t>
            </a:r>
            <a:r>
              <a:rPr lang="en-US" dirty="0"/>
              <a:t> de </a:t>
            </a:r>
            <a:r>
              <a:rPr lang="en-US" dirty="0" err="1"/>
              <a:t>gânduri</a:t>
            </a:r>
            <a:r>
              <a:rPr lang="ro-MD" dirty="0"/>
              <a:t>  (chain of thoughts)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BDEA4-25CE-95F5-78BE-6505CD9A9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88" y="1253331"/>
            <a:ext cx="639302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Similar cu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un om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gândi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 de a </a:t>
            </a:r>
            <a:r>
              <a:rPr lang="en-US" dirty="0" err="1"/>
              <a:t>răspunde</a:t>
            </a:r>
            <a:r>
              <a:rPr lang="en-US" dirty="0"/>
              <a:t> la o </a:t>
            </a:r>
            <a:r>
              <a:rPr lang="en-US" dirty="0" err="1"/>
              <a:t>întrebare</a:t>
            </a:r>
            <a:r>
              <a:rPr lang="en-US" dirty="0"/>
              <a:t> </a:t>
            </a:r>
            <a:r>
              <a:rPr lang="en-US" dirty="0" err="1"/>
              <a:t>dificilă</a:t>
            </a:r>
            <a:r>
              <a:rPr lang="en-US" dirty="0"/>
              <a:t>, o1 </a:t>
            </a:r>
            <a:r>
              <a:rPr lang="en-US" dirty="0" err="1"/>
              <a:t>folosește</a:t>
            </a:r>
            <a:r>
              <a:rPr lang="en-US" dirty="0"/>
              <a:t> un </a:t>
            </a:r>
            <a:r>
              <a:rPr lang="en-US" dirty="0" err="1"/>
              <a:t>lanț</a:t>
            </a:r>
            <a:r>
              <a:rPr lang="en-US" dirty="0"/>
              <a:t> de </a:t>
            </a:r>
            <a:r>
              <a:rPr lang="en-US" dirty="0" err="1"/>
              <a:t>gândire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încearcă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rezolve</a:t>
            </a:r>
            <a:r>
              <a:rPr lang="en-US" dirty="0"/>
              <a:t> o </a:t>
            </a:r>
            <a:r>
              <a:rPr lang="en-US" dirty="0" err="1"/>
              <a:t>problemă</a:t>
            </a:r>
            <a:r>
              <a:rPr lang="en-US" dirty="0"/>
              <a:t>. Prin </a:t>
            </a:r>
            <a:r>
              <a:rPr lang="en-US" dirty="0" err="1"/>
              <a:t>învățare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întărire</a:t>
            </a:r>
            <a:r>
              <a:rPr lang="en-US" dirty="0"/>
              <a:t>, o1 </a:t>
            </a:r>
            <a:r>
              <a:rPr lang="en-US" dirty="0" err="1"/>
              <a:t>învață</a:t>
            </a:r>
            <a:r>
              <a:rPr lang="en-US" dirty="0"/>
              <a:t> </a:t>
            </a:r>
            <a:r>
              <a:rPr lang="en-US" dirty="0" err="1"/>
              <a:t>să-și</a:t>
            </a:r>
            <a:r>
              <a:rPr lang="en-US" dirty="0"/>
              <a:t> </a:t>
            </a:r>
            <a:r>
              <a:rPr lang="en-US" dirty="0" err="1"/>
              <a:t>perfecționeze</a:t>
            </a:r>
            <a:r>
              <a:rPr lang="en-US" dirty="0"/>
              <a:t> </a:t>
            </a:r>
            <a:r>
              <a:rPr lang="en-US" dirty="0" err="1"/>
              <a:t>lanțul</a:t>
            </a:r>
            <a:r>
              <a:rPr lang="en-US" dirty="0"/>
              <a:t> de </a:t>
            </a:r>
            <a:r>
              <a:rPr lang="en-US" dirty="0" err="1"/>
              <a:t>gândire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perfecționeze</a:t>
            </a:r>
            <a:r>
              <a:rPr lang="en-US" dirty="0"/>
              <a:t> </a:t>
            </a:r>
            <a:r>
              <a:rPr lang="en-US" dirty="0" err="1"/>
              <a:t>strategiile</a:t>
            </a:r>
            <a:r>
              <a:rPr lang="en-US" dirty="0"/>
              <a:t> pe care le </a:t>
            </a:r>
            <a:r>
              <a:rPr lang="en-US" dirty="0" err="1"/>
              <a:t>folosește</a:t>
            </a:r>
            <a:r>
              <a:rPr lang="en-US" dirty="0"/>
              <a:t>. </a:t>
            </a:r>
            <a:r>
              <a:rPr lang="en-US" dirty="0" err="1"/>
              <a:t>Învață</a:t>
            </a:r>
            <a:r>
              <a:rPr lang="en-US" dirty="0"/>
              <a:t> </a:t>
            </a:r>
            <a:r>
              <a:rPr lang="en-US" dirty="0" err="1"/>
              <a:t>să-și</a:t>
            </a:r>
            <a:r>
              <a:rPr lang="en-US" dirty="0"/>
              <a:t> </a:t>
            </a:r>
            <a:r>
              <a:rPr lang="en-US" dirty="0" err="1"/>
              <a:t>recunoască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să-și</a:t>
            </a:r>
            <a:r>
              <a:rPr lang="en-US" dirty="0"/>
              <a:t> </a:t>
            </a:r>
            <a:r>
              <a:rPr lang="en-US" dirty="0" err="1"/>
              <a:t>corecteze</a:t>
            </a:r>
            <a:r>
              <a:rPr lang="en-US" dirty="0"/>
              <a:t> </a:t>
            </a:r>
            <a:r>
              <a:rPr lang="en-US" dirty="0" err="1"/>
              <a:t>greșelile</a:t>
            </a:r>
            <a:r>
              <a:rPr lang="en-US" dirty="0"/>
              <a:t>. </a:t>
            </a:r>
            <a:r>
              <a:rPr lang="en-US" dirty="0" err="1"/>
              <a:t>Învață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descompună</a:t>
            </a:r>
            <a:r>
              <a:rPr lang="en-US" dirty="0"/>
              <a:t> </a:t>
            </a:r>
            <a:r>
              <a:rPr lang="en-US" dirty="0" err="1"/>
              <a:t>pașii</a:t>
            </a:r>
            <a:r>
              <a:rPr lang="en-US" dirty="0"/>
              <a:t> </a:t>
            </a:r>
            <a:r>
              <a:rPr lang="en-US" dirty="0" err="1"/>
              <a:t>dificili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pași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simpli</a:t>
            </a:r>
            <a:r>
              <a:rPr lang="en-US" dirty="0"/>
              <a:t>. </a:t>
            </a:r>
            <a:r>
              <a:rPr lang="en-US" dirty="0" err="1"/>
              <a:t>Învață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încerce</a:t>
            </a:r>
            <a:r>
              <a:rPr lang="en-US" dirty="0"/>
              <a:t> o </a:t>
            </a:r>
            <a:r>
              <a:rPr lang="en-US" dirty="0" err="1"/>
              <a:t>abordare</a:t>
            </a:r>
            <a:r>
              <a:rPr lang="en-US" dirty="0"/>
              <a:t> </a:t>
            </a:r>
            <a:r>
              <a:rPr lang="en-US" dirty="0" err="1"/>
              <a:t>diferită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actuală</a:t>
            </a:r>
            <a:r>
              <a:rPr lang="en-US" dirty="0"/>
              <a:t> nu </a:t>
            </a:r>
            <a:r>
              <a:rPr lang="en-US" dirty="0" err="1"/>
              <a:t>funcționează</a:t>
            </a:r>
            <a:r>
              <a:rPr lang="en-US" dirty="0"/>
              <a:t>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îmbunătățește</a:t>
            </a:r>
            <a:r>
              <a:rPr lang="en-US" dirty="0"/>
              <a:t> dramatic </a:t>
            </a:r>
            <a:r>
              <a:rPr lang="en-US" dirty="0" err="1"/>
              <a:t>capacitatea</a:t>
            </a:r>
            <a:r>
              <a:rPr lang="en-US" dirty="0"/>
              <a:t> </a:t>
            </a:r>
            <a:r>
              <a:rPr lang="en-US" dirty="0" err="1"/>
              <a:t>modelului</a:t>
            </a:r>
            <a:r>
              <a:rPr lang="en-US" dirty="0"/>
              <a:t> de a </a:t>
            </a:r>
            <a:r>
              <a:rPr lang="en-US" dirty="0" err="1"/>
              <a:t>raționa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3ED05-A8A6-0967-0263-B5CAF9A0BD82}"/>
              </a:ext>
            </a:extLst>
          </p:cNvPr>
          <p:cNvSpPr txBox="1"/>
          <p:nvPr/>
        </p:nvSpPr>
        <p:spPr>
          <a:xfrm>
            <a:off x="194388" y="6390167"/>
            <a:ext cx="1041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https://ai.plainenglish.io/chain-tree-and-graph-of-thought-for-neural-networks-6d69c895ba7f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358B6-AE35-614F-4287-52464CC8D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082" y="861515"/>
            <a:ext cx="5594868" cy="55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73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803AC-DAE5-9D16-F9CF-062D9BB0D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259A1-EF5D-A69D-F5CE-7B45EB54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L</a:t>
            </a:r>
            <a:r>
              <a:rPr lang="en-US" dirty="0" err="1"/>
              <a:t>anț</a:t>
            </a:r>
            <a:r>
              <a:rPr lang="en-US" dirty="0"/>
              <a:t> de </a:t>
            </a:r>
            <a:r>
              <a:rPr lang="en-US" dirty="0" err="1"/>
              <a:t>gânduri</a:t>
            </a:r>
            <a:r>
              <a:rPr lang="ro-MD" dirty="0"/>
              <a:t>  (chain of thoughts)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DE41A-51EB-7E4A-3E3B-3DF46FCEF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Desigur</a:t>
            </a:r>
            <a:r>
              <a:rPr lang="en-US" dirty="0"/>
              <a:t>, </a:t>
            </a:r>
            <a:r>
              <a:rPr lang="en-US" dirty="0" err="1"/>
              <a:t>totul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interesant</a:t>
            </a:r>
            <a:r>
              <a:rPr lang="ro-MD" dirty="0"/>
              <a:t>.</a:t>
            </a:r>
            <a:r>
              <a:rPr lang="en-US" dirty="0"/>
              <a:t> </a:t>
            </a:r>
            <a:r>
              <a:rPr lang="ro-MD" dirty="0"/>
              <a:t>A</a:t>
            </a:r>
            <a:r>
              <a:rPr lang="en-US" dirty="0" err="1"/>
              <a:t>tât</a:t>
            </a:r>
            <a:r>
              <a:rPr lang="en-US" dirty="0"/>
              <a:t> </a:t>
            </a:r>
            <a:r>
              <a:rPr lang="en-US" dirty="0" err="1"/>
              <a:t>modelele</a:t>
            </a:r>
            <a:r>
              <a:rPr lang="en-US" dirty="0"/>
              <a:t> OpenAI,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modelele</a:t>
            </a:r>
            <a:r>
              <a:rPr lang="en-US" dirty="0"/>
              <a:t> </a:t>
            </a:r>
            <a:r>
              <a:rPr lang="en-US" dirty="0" err="1"/>
              <a:t>concurenților</a:t>
            </a:r>
            <a:r>
              <a:rPr lang="en-US" dirty="0"/>
              <a:t> </a:t>
            </a:r>
            <a:r>
              <a:rPr lang="en-US" dirty="0" err="1"/>
              <a:t>folosesc</a:t>
            </a:r>
            <a:r>
              <a:rPr lang="en-US" dirty="0"/>
              <a:t> </a:t>
            </a:r>
            <a:r>
              <a:rPr lang="en-US" dirty="0" err="1"/>
              <a:t>deja</a:t>
            </a:r>
            <a:r>
              <a:rPr lang="en-US" dirty="0"/>
              <a:t> </a:t>
            </a:r>
            <a:r>
              <a:rPr lang="en-US" dirty="0" err="1"/>
              <a:t>lanțuri</a:t>
            </a:r>
            <a:r>
              <a:rPr lang="en-US" dirty="0"/>
              <a:t> de </a:t>
            </a:r>
            <a:r>
              <a:rPr lang="en-US" dirty="0" err="1"/>
              <a:t>raționament</a:t>
            </a:r>
            <a:r>
              <a:rPr lang="en-US" dirty="0"/>
              <a:t> din </a:t>
            </a:r>
            <a:r>
              <a:rPr lang="ro-MD" dirty="0"/>
              <a:t>2022</a:t>
            </a:r>
            <a:r>
              <a:rPr lang="en-US" dirty="0"/>
              <a:t>. </a:t>
            </a:r>
            <a:r>
              <a:rPr lang="ro-MD" dirty="0"/>
              <a:t>Textele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 sunt </a:t>
            </a:r>
            <a:r>
              <a:rPr lang="en-US" dirty="0" err="1"/>
              <a:t>amestecate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datele</a:t>
            </a:r>
            <a:r>
              <a:rPr lang="en-US" dirty="0"/>
              <a:t> pe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antrenat</a:t>
            </a:r>
            <a:r>
              <a:rPr lang="en-US" dirty="0"/>
              <a:t> </a:t>
            </a:r>
            <a:r>
              <a:rPr lang="en-US" dirty="0" err="1"/>
              <a:t>modelul</a:t>
            </a:r>
            <a:r>
              <a:rPr lang="en-US" dirty="0"/>
              <a:t>. </a:t>
            </a:r>
            <a:endParaRPr lang="ro-MD" dirty="0"/>
          </a:p>
          <a:p>
            <a:pPr marL="0" indent="0">
              <a:buNone/>
            </a:pPr>
            <a:r>
              <a:rPr lang="ro-MD" dirty="0"/>
              <a:t>Î</a:t>
            </a:r>
            <a:r>
              <a:rPr lang="en-US" dirty="0"/>
              <a:t>n</a:t>
            </a:r>
            <a:r>
              <a:rPr lang="ro-MD" dirty="0"/>
              <a:t>ițial</a:t>
            </a:r>
            <a:r>
              <a:rPr lang="en-US" dirty="0"/>
              <a:t>, </a:t>
            </a:r>
            <a:r>
              <a:rPr lang="en-US" dirty="0" err="1"/>
              <a:t>acestea</a:t>
            </a:r>
            <a:r>
              <a:rPr lang="en-US" dirty="0"/>
              <a:t> sunt </a:t>
            </a:r>
            <a:r>
              <a:rPr lang="en-US" dirty="0" err="1"/>
              <a:t>scrise</a:t>
            </a:r>
            <a:r>
              <a:rPr lang="en-US" dirty="0"/>
              <a:t> manual de </a:t>
            </a:r>
            <a:r>
              <a:rPr lang="en-US" dirty="0" err="1"/>
              <a:t>specialiști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crearea</a:t>
            </a:r>
            <a:r>
              <a:rPr lang="en-US" dirty="0"/>
              <a:t> de markup </a:t>
            </a:r>
            <a:r>
              <a:rPr lang="en-US" dirty="0" err="1"/>
              <a:t>angajați</a:t>
            </a:r>
            <a:r>
              <a:rPr lang="en-US" dirty="0"/>
              <a:t> de </a:t>
            </a:r>
            <a:r>
              <a:rPr lang="en-US" dirty="0" err="1"/>
              <a:t>companii</a:t>
            </a:r>
            <a:r>
              <a:rPr lang="en-US" dirty="0"/>
              <a:t>. </a:t>
            </a:r>
            <a:r>
              <a:rPr lang="en-US" dirty="0" err="1"/>
              <a:t>Acest</a:t>
            </a:r>
            <a:r>
              <a:rPr lang="en-US" dirty="0"/>
              <a:t> tip de markup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costisitor</a:t>
            </a:r>
            <a:r>
              <a:rPr lang="ro-MD" dirty="0"/>
              <a:t> că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schițați</a:t>
            </a:r>
            <a:r>
              <a:rPr lang="en-US" dirty="0"/>
              <a:t> </a:t>
            </a:r>
            <a:r>
              <a:rPr lang="ro-MD" dirty="0"/>
              <a:t>în detalii</a:t>
            </a:r>
            <a:r>
              <a:rPr lang="en-US" dirty="0"/>
              <a:t> </a:t>
            </a:r>
            <a:r>
              <a:rPr lang="en-US" dirty="0" err="1"/>
              <a:t>procesul</a:t>
            </a:r>
            <a:r>
              <a:rPr lang="en-US" dirty="0"/>
              <a:t> de </a:t>
            </a:r>
            <a:r>
              <a:rPr lang="en-US" dirty="0" err="1"/>
              <a:t>gândire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ro-MD" dirty="0"/>
              <a:t>o rezolvare 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complexe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DCED3B-7FA2-ED09-6FAC-6229510032C5}"/>
              </a:ext>
            </a:extLst>
          </p:cNvPr>
          <p:cNvSpPr txBox="1"/>
          <p:nvPr/>
        </p:nvSpPr>
        <p:spPr>
          <a:xfrm>
            <a:off x="1254642" y="6390167"/>
            <a:ext cx="972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https://openai.com/index/learning-to-reason-with-llms/</a:t>
            </a:r>
          </a:p>
        </p:txBody>
      </p:sp>
    </p:spTree>
    <p:extLst>
      <p:ext uri="{BB962C8B-B14F-4D97-AF65-F5344CB8AC3E}">
        <p14:creationId xmlns:p14="http://schemas.microsoft.com/office/powerpoint/2010/main" val="360773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E65FA-C56E-79A3-42D2-4CFC258F1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8578-799C-27B5-AC4C-AFC845A6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131"/>
          </a:xfrm>
        </p:spPr>
        <p:txBody>
          <a:bodyPr/>
          <a:lstStyle/>
          <a:p>
            <a:r>
              <a:rPr lang="ro-MD" dirty="0"/>
              <a:t>L</a:t>
            </a:r>
            <a:r>
              <a:rPr lang="en-US" dirty="0" err="1"/>
              <a:t>anț</a:t>
            </a:r>
            <a:r>
              <a:rPr lang="en-US" dirty="0"/>
              <a:t> de </a:t>
            </a:r>
            <a:r>
              <a:rPr lang="en-US" dirty="0" err="1"/>
              <a:t>gânduri</a:t>
            </a:r>
            <a:r>
              <a:rPr lang="ro-MD" dirty="0"/>
              <a:t>  (chain of thoughts)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A1657-976F-F42A-E2D4-82BFE7253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256"/>
            <a:ext cx="10515600" cy="51137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Deci, </a:t>
            </a:r>
            <a:r>
              <a:rPr lang="en-US" sz="2400" dirty="0" err="1"/>
              <a:t>cercetătorii</a:t>
            </a:r>
            <a:r>
              <a:rPr lang="en-US" sz="2400" dirty="0"/>
              <a:t> au </a:t>
            </a:r>
            <a:r>
              <a:rPr lang="ro-MD" sz="2400" dirty="0"/>
              <a:t>organizat</a:t>
            </a:r>
            <a:r>
              <a:rPr lang="en-US" sz="2400" dirty="0"/>
              <a:t> un </a:t>
            </a:r>
            <a:r>
              <a:rPr lang="en-US" sz="2400" dirty="0" err="1"/>
              <a:t>joc</a:t>
            </a:r>
            <a:r>
              <a:rPr lang="ro-MD" sz="2400" dirty="0"/>
              <a:t> pentru </a:t>
            </a:r>
            <a:r>
              <a:rPr lang="en-US" sz="2400" dirty="0"/>
              <a:t> LL</a:t>
            </a:r>
            <a:r>
              <a:rPr lang="ro-MD" sz="2400" dirty="0"/>
              <a:t>M</a:t>
            </a:r>
            <a:r>
              <a:rPr lang="en-US" sz="2400" dirty="0"/>
              <a:t>. </a:t>
            </a:r>
            <a:endParaRPr lang="ro-MD" sz="2400" dirty="0"/>
          </a:p>
          <a:p>
            <a:pPr marL="0" indent="0">
              <a:buNone/>
            </a:pPr>
            <a:r>
              <a:rPr lang="en-US" sz="2400" dirty="0" err="1"/>
              <a:t>Fiecare</a:t>
            </a:r>
            <a:r>
              <a:rPr lang="en-US" sz="2400" dirty="0"/>
              <a:t> </a:t>
            </a:r>
            <a:r>
              <a:rPr lang="en-US" sz="2400" dirty="0" err="1"/>
              <a:t>mesaj</a:t>
            </a:r>
            <a:r>
              <a:rPr lang="en-US" sz="2400" dirty="0"/>
              <a:t> </a:t>
            </a:r>
            <a:r>
              <a:rPr lang="en-US" sz="2400" dirty="0" err="1"/>
              <a:t>generat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un pas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joc</a:t>
            </a:r>
            <a:r>
              <a:rPr lang="ro-MD" sz="2400" dirty="0"/>
              <a:t>,</a:t>
            </a:r>
            <a:r>
              <a:rPr lang="en-US" sz="2400" dirty="0"/>
              <a:t> ca </a:t>
            </a:r>
            <a:r>
              <a:rPr lang="en-US" sz="2400" dirty="0" err="1"/>
              <a:t>și</a:t>
            </a:r>
            <a:r>
              <a:rPr lang="en-US" sz="2400" dirty="0"/>
              <a:t> cum o </a:t>
            </a:r>
            <a:r>
              <a:rPr lang="en-US" sz="2400" dirty="0" err="1"/>
              <a:t>mișcare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șah</a:t>
            </a:r>
            <a:r>
              <a:rPr lang="en-US" sz="2400" dirty="0"/>
              <a:t>. </a:t>
            </a:r>
            <a:r>
              <a:rPr lang="en-US" sz="2400" dirty="0" err="1"/>
              <a:t>Scopul</a:t>
            </a:r>
            <a:r>
              <a:rPr lang="en-US" sz="2400" dirty="0"/>
              <a:t> final al </a:t>
            </a:r>
            <a:r>
              <a:rPr lang="en-US" sz="2400" dirty="0" err="1"/>
              <a:t>jocului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de a </a:t>
            </a:r>
            <a:r>
              <a:rPr lang="en-US" sz="2400" dirty="0" err="1"/>
              <a:t>ajunge</a:t>
            </a:r>
            <a:r>
              <a:rPr lang="en-US" sz="2400" dirty="0"/>
              <a:t> la </a:t>
            </a:r>
            <a:r>
              <a:rPr lang="en-US" sz="2400" dirty="0" err="1"/>
              <a:t>răspunsul</a:t>
            </a:r>
            <a:r>
              <a:rPr lang="en-US" sz="2400" dirty="0"/>
              <a:t> </a:t>
            </a:r>
            <a:r>
              <a:rPr lang="en-US" sz="2400" dirty="0" err="1"/>
              <a:t>corect</a:t>
            </a:r>
            <a:r>
              <a:rPr lang="en-US" sz="2400" dirty="0"/>
              <a:t>, </a:t>
            </a:r>
            <a:r>
              <a:rPr lang="en-US" sz="2400" dirty="0" err="1"/>
              <a:t>unde</a:t>
            </a:r>
            <a:r>
              <a:rPr lang="en-US" sz="2400" dirty="0"/>
              <a:t> </a:t>
            </a:r>
            <a:r>
              <a:rPr lang="en-US" sz="2400" dirty="0" err="1"/>
              <a:t>corectitudinea</a:t>
            </a:r>
            <a:r>
              <a:rPr lang="en-US" sz="2400" dirty="0"/>
              <a:t> </a:t>
            </a:r>
            <a:r>
              <a:rPr lang="en-US" sz="2400" dirty="0" err="1"/>
              <a:t>poate</a:t>
            </a:r>
            <a:r>
              <a:rPr lang="en-US" sz="2400" dirty="0"/>
              <a:t> fi </a:t>
            </a:r>
            <a:r>
              <a:rPr lang="en-US" sz="2400" dirty="0" err="1"/>
              <a:t>determinată</a:t>
            </a:r>
            <a:r>
              <a:rPr lang="en-US" sz="2400" dirty="0"/>
              <a:t> de:</a:t>
            </a:r>
          </a:p>
          <a:p>
            <a:pPr marL="0" indent="0">
              <a:buNone/>
            </a:pPr>
            <a:r>
              <a:rPr lang="ro-MD" sz="2400" dirty="0"/>
              <a:t> - </a:t>
            </a:r>
            <a:r>
              <a:rPr lang="en-US" sz="2400" dirty="0" err="1"/>
              <a:t>comparație</a:t>
            </a:r>
            <a:r>
              <a:rPr lang="en-US" sz="2400" dirty="0"/>
              <a:t> </a:t>
            </a:r>
            <a:r>
              <a:rPr lang="en-US" sz="2400" dirty="0" err="1"/>
              <a:t>simplă</a:t>
            </a:r>
            <a:r>
              <a:rPr lang="en-US" sz="2400" dirty="0"/>
              <a:t> (</a:t>
            </a:r>
            <a:r>
              <a:rPr lang="en-US" sz="2400" dirty="0" err="1"/>
              <a:t>dacă</a:t>
            </a:r>
            <a:r>
              <a:rPr lang="en-US" sz="2400" dirty="0"/>
              <a:t> </a:t>
            </a:r>
            <a:r>
              <a:rPr lang="en-US" sz="2400" dirty="0" err="1"/>
              <a:t>răspunsul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cunoscut</a:t>
            </a:r>
            <a:r>
              <a:rPr lang="en-US" sz="2400" dirty="0"/>
              <a:t> </a:t>
            </a:r>
            <a:r>
              <a:rPr lang="en-US" sz="2400" dirty="0" err="1"/>
              <a:t>dinainte</a:t>
            </a:r>
            <a:r>
              <a:rPr lang="en-US" sz="2400" dirty="0"/>
              <a:t> - la </a:t>
            </a:r>
            <a:r>
              <a:rPr lang="en-US" sz="2400" dirty="0" err="1"/>
              <a:t>matematică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la teste);</a:t>
            </a:r>
          </a:p>
          <a:p>
            <a:pPr marL="0" indent="0">
              <a:buNone/>
            </a:pPr>
            <a:r>
              <a:rPr lang="ro-MD" sz="2400" dirty="0"/>
              <a:t> - </a:t>
            </a:r>
            <a:r>
              <a:rPr lang="en-US" sz="2400" dirty="0" err="1"/>
              <a:t>lansarea</a:t>
            </a:r>
            <a:r>
              <a:rPr lang="en-US" sz="2400" dirty="0"/>
              <a:t> </a:t>
            </a:r>
            <a:r>
              <a:rPr lang="en-US" sz="2400" dirty="0" err="1"/>
              <a:t>unui</a:t>
            </a:r>
            <a:r>
              <a:rPr lang="en-US" sz="2400" dirty="0"/>
              <a:t> program </a:t>
            </a:r>
            <a:r>
              <a:rPr lang="en-US" sz="2400" dirty="0" err="1"/>
              <a:t>separat</a:t>
            </a:r>
            <a:r>
              <a:rPr lang="en-US" sz="2400" dirty="0"/>
              <a:t> (</a:t>
            </a:r>
            <a:r>
              <a:rPr lang="en-US" sz="2400" dirty="0" err="1"/>
              <a:t>adecvat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programare</a:t>
            </a:r>
            <a:r>
              <a:rPr lang="en-US" sz="2400" dirty="0"/>
              <a:t>: </a:t>
            </a:r>
            <a:r>
              <a:rPr lang="en-US" sz="2400" dirty="0" err="1"/>
              <a:t>scriem</a:t>
            </a:r>
            <a:r>
              <a:rPr lang="en-US" sz="2400" dirty="0"/>
              <a:t> </a:t>
            </a:r>
            <a:r>
              <a:rPr lang="en-US" sz="2400" dirty="0" err="1"/>
              <a:t>codul</a:t>
            </a:r>
            <a:r>
              <a:rPr lang="en-US" sz="2400" dirty="0"/>
              <a:t> de test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prealabil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verificare</a:t>
            </a:r>
            <a:r>
              <a:rPr lang="en-US" sz="2400" dirty="0"/>
              <a:t>);</a:t>
            </a:r>
          </a:p>
          <a:p>
            <a:pPr marL="0" indent="0">
              <a:buNone/>
            </a:pPr>
            <a:r>
              <a:rPr lang="ro-MD" sz="2400" dirty="0"/>
              <a:t> - </a:t>
            </a:r>
            <a:r>
              <a:rPr lang="en-US" sz="2400" dirty="0"/>
              <a:t>un LLM </a:t>
            </a:r>
            <a:r>
              <a:rPr lang="en-US" sz="2400" dirty="0" err="1"/>
              <a:t>separat</a:t>
            </a:r>
            <a:r>
              <a:rPr lang="en-US" sz="2400" dirty="0"/>
              <a:t> cu un prompt („</a:t>
            </a:r>
            <a:r>
              <a:rPr lang="en-US" sz="2400" dirty="0" err="1"/>
              <a:t>Uitați-vă</a:t>
            </a:r>
            <a:r>
              <a:rPr lang="en-US" sz="2400" dirty="0"/>
              <a:t> la </a:t>
            </a:r>
            <a:r>
              <a:rPr lang="en-US" sz="2400" dirty="0" err="1"/>
              <a:t>soluție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găsiți</a:t>
            </a:r>
            <a:r>
              <a:rPr lang="en-US" sz="2400" dirty="0"/>
              <a:t> </a:t>
            </a:r>
            <a:r>
              <a:rPr lang="en-US" sz="2400" dirty="0" err="1"/>
              <a:t>deficiențe</a:t>
            </a:r>
            <a:r>
              <a:rPr lang="en-US" sz="2400" dirty="0"/>
              <a:t>; </a:t>
            </a:r>
            <a:r>
              <a:rPr lang="en-US" sz="2400" dirty="0" err="1"/>
              <a:t>oferiți</a:t>
            </a:r>
            <a:r>
              <a:rPr lang="en-US" sz="2400" dirty="0"/>
              <a:t> feedback”);</a:t>
            </a:r>
          </a:p>
          <a:p>
            <a:pPr marL="0" indent="0">
              <a:buNone/>
            </a:pPr>
            <a:r>
              <a:rPr lang="ro-MD" sz="2400" dirty="0"/>
              <a:t> - </a:t>
            </a:r>
            <a:r>
              <a:rPr lang="en-US" sz="2400" dirty="0"/>
              <a:t>o </a:t>
            </a:r>
            <a:r>
              <a:rPr lang="en-US" sz="2400" dirty="0" err="1"/>
              <a:t>rețea</a:t>
            </a:r>
            <a:r>
              <a:rPr lang="en-US" sz="2400" dirty="0"/>
              <a:t> </a:t>
            </a:r>
            <a:r>
              <a:rPr lang="en-US" sz="2400" dirty="0" err="1"/>
              <a:t>neuronală</a:t>
            </a:r>
            <a:r>
              <a:rPr lang="en-US" sz="2400" dirty="0"/>
              <a:t> </a:t>
            </a:r>
            <a:r>
              <a:rPr lang="en-US" sz="2400" dirty="0" err="1"/>
              <a:t>separată</a:t>
            </a:r>
            <a:r>
              <a:rPr lang="en-US" sz="2400" dirty="0"/>
              <a:t> care </a:t>
            </a:r>
            <a:r>
              <a:rPr lang="en-US" sz="2400" dirty="0" err="1"/>
              <a:t>ia</a:t>
            </a:r>
            <a:r>
              <a:rPr lang="en-US" sz="2400" dirty="0"/>
              <a:t> text ca </a:t>
            </a:r>
            <a:r>
              <a:rPr lang="en-US" sz="2400" dirty="0" err="1"/>
              <a:t>intrare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produce o </a:t>
            </a:r>
            <a:r>
              <a:rPr lang="en-US" sz="2400" dirty="0" err="1"/>
              <a:t>evaluare</a:t>
            </a:r>
            <a:r>
              <a:rPr lang="en-US" sz="2400" dirty="0"/>
              <a:t> </a:t>
            </a:r>
            <a:r>
              <a:rPr lang="en-US" sz="2400" dirty="0" err="1"/>
              <a:t>abstractă</a:t>
            </a:r>
            <a:r>
              <a:rPr lang="en-US" sz="2400" dirty="0"/>
              <a:t>; cu </a:t>
            </a:r>
            <a:r>
              <a:rPr lang="en-US" sz="2400" dirty="0" err="1"/>
              <a:t>cât</a:t>
            </a:r>
            <a:r>
              <a:rPr lang="en-US" sz="2400" dirty="0"/>
              <a:t> </a:t>
            </a:r>
            <a:r>
              <a:rPr lang="en-US" sz="2400" dirty="0" err="1"/>
              <a:t>scorul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mare, cu </a:t>
            </a:r>
            <a:r>
              <a:rPr lang="en-US" sz="2400" dirty="0" err="1"/>
              <a:t>atât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mare </a:t>
            </a:r>
            <a:r>
              <a:rPr lang="en-US" sz="2400" dirty="0" err="1"/>
              <a:t>șansa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nu </a:t>
            </a:r>
            <a:r>
              <a:rPr lang="en-US" sz="2400" dirty="0" err="1"/>
              <a:t>existe</a:t>
            </a:r>
            <a:r>
              <a:rPr lang="en-US" sz="2400" dirty="0"/>
              <a:t> </a:t>
            </a:r>
            <a:r>
              <a:rPr lang="en-US" sz="2400" dirty="0" err="1"/>
              <a:t>erori</a:t>
            </a:r>
            <a:r>
              <a:rPr lang="en-US" sz="2400" dirty="0"/>
              <a:t>;</a:t>
            </a:r>
            <a:endParaRPr lang="ro-MD" sz="2400" dirty="0"/>
          </a:p>
          <a:p>
            <a:pPr marL="0" indent="0">
              <a:buNone/>
            </a:pPr>
            <a:r>
              <a:rPr lang="ro-MD" sz="2400" dirty="0"/>
              <a:t> - sau chiar de un om.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87C468-C1D5-2DCC-2A1C-9C20EE4B2E87}"/>
              </a:ext>
            </a:extLst>
          </p:cNvPr>
          <p:cNvSpPr txBox="1"/>
          <p:nvPr/>
        </p:nvSpPr>
        <p:spPr>
          <a:xfrm>
            <a:off x="1254642" y="6390167"/>
            <a:ext cx="972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https://openai.com/index/learning-to-reason-with-llms/</a:t>
            </a:r>
          </a:p>
        </p:txBody>
      </p:sp>
    </p:spTree>
    <p:extLst>
      <p:ext uri="{BB962C8B-B14F-4D97-AF65-F5344CB8AC3E}">
        <p14:creationId xmlns:p14="http://schemas.microsoft.com/office/powerpoint/2010/main" val="946636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2D918-4FB7-96BF-E8BA-6395DEFE2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4DE0-DB3C-C043-491D-63A6A70F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131"/>
          </a:xfrm>
        </p:spPr>
        <p:txBody>
          <a:bodyPr/>
          <a:lstStyle/>
          <a:p>
            <a:r>
              <a:rPr lang="ro-MD" dirty="0"/>
              <a:t>L</a:t>
            </a:r>
            <a:r>
              <a:rPr lang="en-US" dirty="0" err="1"/>
              <a:t>anț</a:t>
            </a:r>
            <a:r>
              <a:rPr lang="en-US" dirty="0"/>
              <a:t> de </a:t>
            </a:r>
            <a:r>
              <a:rPr lang="en-US" dirty="0" err="1"/>
              <a:t>gânduri</a:t>
            </a:r>
            <a:r>
              <a:rPr lang="ro-MD" dirty="0"/>
              <a:t>  (chain of thoughts)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A8E9A-7351-CE31-9098-DB455540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088"/>
            <a:ext cx="10515600" cy="4645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timpul</a:t>
            </a:r>
            <a:r>
              <a:rPr lang="en-US" sz="2400" dirty="0"/>
              <a:t> </a:t>
            </a:r>
            <a:r>
              <a:rPr lang="en-US" sz="2400" dirty="0" err="1"/>
              <a:t>unui</a:t>
            </a:r>
            <a:r>
              <a:rPr lang="en-US" sz="2400" dirty="0"/>
              <a:t> </a:t>
            </a:r>
            <a:r>
              <a:rPr lang="en-US" sz="2400" dirty="0" err="1"/>
              <a:t>astfel</a:t>
            </a:r>
            <a:r>
              <a:rPr lang="en-US" sz="2400" dirty="0"/>
              <a:t> de „</a:t>
            </a:r>
            <a:r>
              <a:rPr lang="en-US" sz="2400" dirty="0" err="1"/>
              <a:t>joc</a:t>
            </a:r>
            <a:r>
              <a:rPr lang="en-US" sz="2400" dirty="0"/>
              <a:t>”, </a:t>
            </a:r>
            <a:r>
              <a:rPr lang="en-US" sz="2400" dirty="0" err="1"/>
              <a:t>modelul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sine </a:t>
            </a:r>
            <a:r>
              <a:rPr lang="en-US" sz="2400" dirty="0" err="1"/>
              <a:t>poate</a:t>
            </a:r>
            <a:r>
              <a:rPr lang="en-US" sz="2400" dirty="0"/>
              <a:t> </a:t>
            </a:r>
            <a:r>
              <a:rPr lang="en-US" sz="2400" dirty="0" err="1"/>
              <a:t>ajunge</a:t>
            </a:r>
            <a:r>
              <a:rPr lang="en-US" sz="2400" dirty="0"/>
              <a:t> la </a:t>
            </a:r>
            <a:r>
              <a:rPr lang="en-US" sz="2400" dirty="0" err="1"/>
              <a:t>strategii</a:t>
            </a:r>
            <a:r>
              <a:rPr lang="en-US" sz="2400" dirty="0"/>
              <a:t> </a:t>
            </a:r>
            <a:r>
              <a:rPr lang="en-US" sz="2400" dirty="0" err="1"/>
              <a:t>profitabile</a:t>
            </a:r>
            <a:r>
              <a:rPr lang="en-US" sz="2400" dirty="0"/>
              <a:t>. </a:t>
            </a:r>
            <a:r>
              <a:rPr lang="en-US" sz="2400" dirty="0" err="1"/>
              <a:t>Când</a:t>
            </a:r>
            <a:r>
              <a:rPr lang="en-US" sz="2400" dirty="0"/>
              <a:t> </a:t>
            </a:r>
            <a:r>
              <a:rPr lang="en-US" sz="2400" dirty="0" err="1"/>
              <a:t>rezolvarea</a:t>
            </a:r>
            <a:r>
              <a:rPr lang="en-US" sz="2400" dirty="0"/>
              <a:t> </a:t>
            </a:r>
            <a:r>
              <a:rPr lang="en-US" sz="2400" dirty="0" err="1"/>
              <a:t>unei</a:t>
            </a:r>
            <a:r>
              <a:rPr lang="en-US" sz="2400" dirty="0"/>
              <a:t> </a:t>
            </a:r>
            <a:r>
              <a:rPr lang="en-US" sz="2400" dirty="0" err="1"/>
              <a:t>probleme</a:t>
            </a:r>
            <a:r>
              <a:rPr lang="en-US" sz="2400" dirty="0"/>
              <a:t> a </a:t>
            </a:r>
            <a:r>
              <a:rPr lang="en-US" sz="2400" dirty="0" err="1"/>
              <a:t>ajuns</a:t>
            </a:r>
            <a:r>
              <a:rPr lang="en-US" sz="2400" dirty="0"/>
              <a:t> </a:t>
            </a:r>
            <a:r>
              <a:rPr lang="en-US" sz="2400" dirty="0" err="1"/>
              <a:t>într</a:t>
            </a:r>
            <a:r>
              <a:rPr lang="en-US" sz="2400" dirty="0"/>
              <a:t>-un </a:t>
            </a:r>
            <a:r>
              <a:rPr lang="en-US" sz="2400" dirty="0" err="1"/>
              <a:t>punct</a:t>
            </a:r>
            <a:r>
              <a:rPr lang="en-US" sz="2400" dirty="0"/>
              <a:t> mort, </a:t>
            </a:r>
            <a:r>
              <a:rPr lang="en-US" sz="2400" dirty="0" err="1"/>
              <a:t>puteți</a:t>
            </a:r>
            <a:r>
              <a:rPr lang="en-US" sz="2400" dirty="0"/>
              <a:t> </a:t>
            </a:r>
            <a:r>
              <a:rPr lang="en-US" sz="2400" dirty="0" err="1"/>
              <a:t>începe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faceți</a:t>
            </a:r>
            <a:r>
              <a:rPr lang="en-US" sz="2400" dirty="0"/>
              <a:t> </a:t>
            </a:r>
            <a:r>
              <a:rPr lang="en-US" sz="2400" dirty="0" err="1"/>
              <a:t>mișcări</a:t>
            </a:r>
            <a:r>
              <a:rPr lang="en-US" sz="2400" dirty="0"/>
              <a:t> (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scrieți</a:t>
            </a:r>
            <a:r>
              <a:rPr lang="en-US" sz="2400" dirty="0"/>
              <a:t> text)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lua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considerare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alternative; </a:t>
            </a:r>
            <a:r>
              <a:rPr lang="en-US" sz="2400" dirty="0" err="1"/>
              <a:t>atunci</a:t>
            </a:r>
            <a:r>
              <a:rPr lang="en-US" sz="2400" dirty="0"/>
              <a:t> </a:t>
            </a:r>
            <a:r>
              <a:rPr lang="en-US" sz="2400" dirty="0" err="1"/>
              <a:t>când</a:t>
            </a:r>
            <a:r>
              <a:rPr lang="en-US" sz="2400" dirty="0"/>
              <a:t> </a:t>
            </a:r>
            <a:r>
              <a:rPr lang="en-US" sz="2400" dirty="0" err="1"/>
              <a:t>observați</a:t>
            </a:r>
            <a:r>
              <a:rPr lang="en-US" sz="2400" dirty="0"/>
              <a:t> o </a:t>
            </a:r>
            <a:r>
              <a:rPr lang="en-US" sz="2400" dirty="0" err="1"/>
              <a:t>eroare</a:t>
            </a:r>
            <a:r>
              <a:rPr lang="en-US" sz="2400" dirty="0"/>
              <a:t>, </a:t>
            </a:r>
            <a:r>
              <a:rPr lang="en-US" sz="2400" dirty="0" err="1"/>
              <a:t>corectați</a:t>
            </a:r>
            <a:r>
              <a:rPr lang="en-US" sz="2400" dirty="0"/>
              <a:t>-o </a:t>
            </a:r>
            <a:r>
              <a:rPr lang="en-US" sz="2400" dirty="0" err="1"/>
              <a:t>imediat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chiar</a:t>
            </a:r>
            <a:r>
              <a:rPr lang="en-US" sz="2400" dirty="0"/>
              <a:t> </a:t>
            </a:r>
            <a:r>
              <a:rPr lang="en-US" sz="2400" dirty="0" err="1"/>
              <a:t>adăugați</a:t>
            </a:r>
            <a:r>
              <a:rPr lang="en-US" sz="2400" dirty="0"/>
              <a:t> un pas </a:t>
            </a:r>
            <a:r>
              <a:rPr lang="en-US" sz="2400" dirty="0" err="1"/>
              <a:t>separat</a:t>
            </a:r>
            <a:r>
              <a:rPr lang="en-US" sz="2400" dirty="0"/>
              <a:t> de </a:t>
            </a:r>
            <a:r>
              <a:rPr lang="en-US" sz="2400" dirty="0" err="1"/>
              <a:t>verificare</a:t>
            </a:r>
            <a:r>
              <a:rPr lang="en-US" sz="2400" dirty="0"/>
              <a:t> </a:t>
            </a:r>
            <a:r>
              <a:rPr lang="en-US" sz="2400" dirty="0" err="1"/>
              <a:t>dublu</a:t>
            </a:r>
            <a:r>
              <a:rPr lang="en-US" sz="2400" dirty="0"/>
              <a:t> la </a:t>
            </a:r>
            <a:r>
              <a:rPr lang="en-US" sz="2400" dirty="0" err="1"/>
              <a:t>logica</a:t>
            </a:r>
            <a:r>
              <a:rPr lang="en-US" sz="2400" dirty="0"/>
              <a:t> </a:t>
            </a:r>
            <a:r>
              <a:rPr lang="en-US" sz="2400" dirty="0" err="1"/>
              <a:t>generală</a:t>
            </a:r>
            <a:r>
              <a:rPr lang="en-US" sz="2400" dirty="0"/>
              <a:t> a </a:t>
            </a:r>
            <a:r>
              <a:rPr lang="en-US" sz="2400" dirty="0" err="1"/>
              <a:t>muncii</a:t>
            </a:r>
            <a:r>
              <a:rPr lang="en-US" sz="2400" dirty="0"/>
              <a:t>.</a:t>
            </a:r>
            <a:endParaRPr lang="ro-MD" sz="2400" dirty="0"/>
          </a:p>
          <a:p>
            <a:pPr marL="0" indent="0">
              <a:buNone/>
            </a:pPr>
            <a:endParaRPr lang="ro-MD" sz="2400" dirty="0"/>
          </a:p>
          <a:p>
            <a:pPr marL="0" indent="0">
              <a:buNone/>
            </a:pPr>
            <a:r>
              <a:rPr lang="en-US" sz="2400" dirty="0" err="1"/>
              <a:t>Într</a:t>
            </a:r>
            <a:r>
              <a:rPr lang="en-US" sz="2400" dirty="0"/>
              <a:t>-un </a:t>
            </a:r>
            <a:r>
              <a:rPr lang="en-US" sz="2400" dirty="0" err="1"/>
              <a:t>scurt</a:t>
            </a:r>
            <a:r>
              <a:rPr lang="en-US" sz="2400" dirty="0"/>
              <a:t> </a:t>
            </a:r>
            <a:r>
              <a:rPr lang="en-US" sz="2400" dirty="0" err="1"/>
              <a:t>interviu</a:t>
            </a:r>
            <a:r>
              <a:rPr lang="en-US" sz="2400" dirty="0"/>
              <a:t>, </a:t>
            </a:r>
            <a:r>
              <a:rPr lang="en-US" sz="2400" dirty="0" err="1"/>
              <a:t>cercetătorii</a:t>
            </a:r>
            <a:r>
              <a:rPr lang="en-US" sz="2400" dirty="0"/>
              <a:t> </a:t>
            </a:r>
            <a:r>
              <a:rPr lang="en-US" sz="2400" dirty="0" err="1"/>
              <a:t>vorbesc</a:t>
            </a:r>
            <a:r>
              <a:rPr lang="en-US" sz="2400" dirty="0"/>
              <a:t> </a:t>
            </a:r>
            <a:r>
              <a:rPr lang="en-US" sz="2400" dirty="0" err="1"/>
              <a:t>despre</a:t>
            </a:r>
            <a:r>
              <a:rPr lang="en-US" sz="2400" dirty="0"/>
              <a:t> un moment de </a:t>
            </a:r>
            <a:r>
              <a:rPr lang="en-US" sz="2400" dirty="0" err="1"/>
              <a:t>surpriză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timpul</a:t>
            </a:r>
            <a:r>
              <a:rPr lang="en-US" sz="2400" dirty="0"/>
              <a:t> </a:t>
            </a:r>
            <a:r>
              <a:rPr lang="en-US" sz="2400" dirty="0" err="1"/>
              <a:t>dezvoltării</a:t>
            </a:r>
            <a:r>
              <a:rPr lang="en-US" sz="2400" dirty="0"/>
              <a:t>. Au </a:t>
            </a:r>
            <a:r>
              <a:rPr lang="en-US" sz="2400" dirty="0" err="1"/>
              <a:t>citit</a:t>
            </a:r>
            <a:r>
              <a:rPr lang="en-US" sz="2400" dirty="0"/>
              <a:t> </a:t>
            </a:r>
            <a:r>
              <a:rPr lang="en-US" sz="2400" dirty="0" err="1"/>
              <a:t>câteva</a:t>
            </a:r>
            <a:r>
              <a:rPr lang="en-US" sz="2400" dirty="0"/>
              <a:t>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soluțiile</a:t>
            </a:r>
            <a:r>
              <a:rPr lang="en-US" sz="2400" dirty="0"/>
              <a:t> pe care </a:t>
            </a:r>
            <a:r>
              <a:rPr lang="en-US" sz="2400" dirty="0" err="1"/>
              <a:t>modelul</a:t>
            </a:r>
            <a:r>
              <a:rPr lang="en-US" sz="2400" dirty="0"/>
              <a:t> le-a </a:t>
            </a:r>
            <a:r>
              <a:rPr lang="en-US" sz="2400" dirty="0" err="1"/>
              <a:t>propus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au </a:t>
            </a:r>
            <a:r>
              <a:rPr lang="en-US" sz="2400" dirty="0" err="1"/>
              <a:t>învățat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au </a:t>
            </a:r>
            <a:r>
              <a:rPr lang="en-US" sz="2400" dirty="0" err="1"/>
              <a:t>văzut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„LLM a </a:t>
            </a:r>
            <a:r>
              <a:rPr lang="en-US" sz="2400" dirty="0" err="1"/>
              <a:t>început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se </a:t>
            </a:r>
            <a:r>
              <a:rPr lang="en-US" sz="2400" dirty="0" err="1"/>
              <a:t>îndoiască</a:t>
            </a:r>
            <a:r>
              <a:rPr lang="en-US" sz="2400" dirty="0"/>
              <a:t> de </a:t>
            </a:r>
            <a:r>
              <a:rPr lang="en-US" sz="2400" dirty="0" err="1"/>
              <a:t>ea</a:t>
            </a:r>
            <a:r>
              <a:rPr lang="en-US" sz="2400" dirty="0"/>
              <a:t> </a:t>
            </a:r>
            <a:r>
              <a:rPr lang="en-US" sz="2400" dirty="0" err="1"/>
              <a:t>însăși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scrie</a:t>
            </a:r>
            <a:r>
              <a:rPr lang="en-US" sz="2400" dirty="0"/>
              <a:t> </a:t>
            </a:r>
            <a:r>
              <a:rPr lang="en-US" sz="2400" dirty="0" err="1"/>
              <a:t>reflecți</a:t>
            </a:r>
            <a:r>
              <a:rPr lang="ro-MD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foarte</a:t>
            </a:r>
            <a:r>
              <a:rPr lang="en-US" sz="2400" dirty="0"/>
              <a:t> </a:t>
            </a:r>
            <a:r>
              <a:rPr lang="en-US" sz="2400" dirty="0" err="1"/>
              <a:t>interesant</a:t>
            </a:r>
            <a:r>
              <a:rPr lang="ro-MD" sz="2400" dirty="0"/>
              <a:t>e</a:t>
            </a:r>
            <a:r>
              <a:rPr lang="en-US" sz="2400" dirty="0"/>
              <a:t>”.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toate</a:t>
            </a:r>
            <a:r>
              <a:rPr lang="en-US" sz="2400" dirty="0"/>
              <a:t> </a:t>
            </a:r>
            <a:r>
              <a:rPr lang="en-US" sz="2400" dirty="0" err="1"/>
              <a:t>acestea</a:t>
            </a:r>
            <a:r>
              <a:rPr lang="en-US" sz="2400" dirty="0"/>
              <a:t> sunt </a:t>
            </a:r>
            <a:r>
              <a:rPr lang="en-US" sz="2400" dirty="0" err="1"/>
              <a:t>exprimate</a:t>
            </a:r>
            <a:r>
              <a:rPr lang="en-US" sz="2400" dirty="0"/>
              <a:t> </a:t>
            </a:r>
            <a:r>
              <a:rPr lang="en-US" sz="2400" dirty="0" err="1"/>
              <a:t>într</a:t>
            </a:r>
            <a:r>
              <a:rPr lang="en-US" sz="2400" dirty="0"/>
              <a:t>-un </a:t>
            </a:r>
            <a:r>
              <a:rPr lang="en-US" sz="2400" dirty="0" err="1"/>
              <a:t>limbaj</a:t>
            </a:r>
            <a:r>
              <a:rPr lang="en-US" sz="2400" dirty="0"/>
              <a:t> natural pe care </a:t>
            </a:r>
            <a:r>
              <a:rPr lang="en-US" sz="2400" dirty="0" err="1"/>
              <a:t>îl</a:t>
            </a:r>
            <a:r>
              <a:rPr lang="en-US" sz="2400" dirty="0"/>
              <a:t> </a:t>
            </a:r>
            <a:r>
              <a:rPr lang="en-US" sz="2400" dirty="0" err="1"/>
              <a:t>putem</a:t>
            </a:r>
            <a:r>
              <a:rPr lang="en-US" sz="2400" dirty="0"/>
              <a:t> </a:t>
            </a:r>
            <a:r>
              <a:rPr lang="en-US" sz="2400" dirty="0" err="1"/>
              <a:t>citi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încerca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-l </a:t>
            </a:r>
            <a:r>
              <a:rPr lang="en-US" sz="2400" dirty="0" err="1"/>
              <a:t>înțelegem</a:t>
            </a:r>
            <a:r>
              <a:rPr lang="ro-MD" sz="2400" dirty="0"/>
              <a:t>.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8F5C93-2BAE-1F31-2BC6-C784AD322059}"/>
              </a:ext>
            </a:extLst>
          </p:cNvPr>
          <p:cNvSpPr txBox="1"/>
          <p:nvPr/>
        </p:nvSpPr>
        <p:spPr>
          <a:xfrm>
            <a:off x="1254642" y="6390167"/>
            <a:ext cx="972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https://www.youtube.com/watch?v=kopoLzvh5jY</a:t>
            </a:r>
          </a:p>
        </p:txBody>
      </p:sp>
    </p:spTree>
    <p:extLst>
      <p:ext uri="{BB962C8B-B14F-4D97-AF65-F5344CB8AC3E}">
        <p14:creationId xmlns:p14="http://schemas.microsoft.com/office/powerpoint/2010/main" val="86685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61AEF-00AA-F5EF-2E77-48D2D7D4A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13123-5798-DBEF-5583-ED34F7761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131"/>
          </a:xfrm>
        </p:spPr>
        <p:txBody>
          <a:bodyPr/>
          <a:lstStyle/>
          <a:p>
            <a:r>
              <a:rPr lang="ro-MD" dirty="0"/>
              <a:t>L</a:t>
            </a:r>
            <a:r>
              <a:rPr lang="en-US" dirty="0" err="1"/>
              <a:t>anț</a:t>
            </a:r>
            <a:r>
              <a:rPr lang="en-US" dirty="0"/>
              <a:t> de </a:t>
            </a:r>
            <a:r>
              <a:rPr lang="en-US" dirty="0" err="1"/>
              <a:t>gânduri</a:t>
            </a:r>
            <a:r>
              <a:rPr lang="ro-MD" dirty="0"/>
              <a:t>  (chain of thoughts)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39A08-20A4-1947-75F8-BABBF491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088"/>
            <a:ext cx="4797056" cy="4645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MD" sz="2400" dirty="0"/>
              <a:t>Deci</a:t>
            </a:r>
            <a:r>
              <a:rPr lang="en-US" sz="2400" dirty="0"/>
              <a:t>, LLM </a:t>
            </a:r>
            <a:r>
              <a:rPr lang="en-US" sz="2400" dirty="0" err="1"/>
              <a:t>primește</a:t>
            </a:r>
            <a:r>
              <a:rPr lang="en-US" sz="2400" dirty="0"/>
              <a:t> o </a:t>
            </a:r>
            <a:r>
              <a:rPr lang="en-US" sz="2400" dirty="0" err="1"/>
              <a:t>problemă</a:t>
            </a:r>
            <a:r>
              <a:rPr lang="en-US" sz="2400" dirty="0"/>
              <a:t>, </a:t>
            </a:r>
            <a:r>
              <a:rPr lang="en-US" sz="2400" dirty="0" err="1"/>
              <a:t>generează</a:t>
            </a:r>
            <a:r>
              <a:rPr lang="en-US" sz="2400" dirty="0"/>
              <a:t> </a:t>
            </a:r>
            <a:r>
              <a:rPr lang="en-US" sz="2400" dirty="0" err="1"/>
              <a:t>multe</a:t>
            </a:r>
            <a:r>
              <a:rPr lang="en-US" sz="2400" dirty="0"/>
              <a:t> </a:t>
            </a:r>
            <a:r>
              <a:rPr lang="en-US" sz="2400" dirty="0" err="1"/>
              <a:t>căi</a:t>
            </a:r>
            <a:r>
              <a:rPr lang="en-US" sz="2400" dirty="0"/>
              <a:t> </a:t>
            </a:r>
            <a:r>
              <a:rPr lang="en-US" sz="2400" dirty="0" err="1"/>
              <a:t>potențiale</a:t>
            </a:r>
            <a:r>
              <a:rPr lang="en-US" sz="2400" dirty="0"/>
              <a:t> de </a:t>
            </a:r>
            <a:r>
              <a:rPr lang="en-US" sz="2400" dirty="0" err="1"/>
              <a:t>soluție</a:t>
            </a:r>
            <a:r>
              <a:rPr lang="en-US" sz="2400" dirty="0"/>
              <a:t> </a:t>
            </a:r>
            <a:r>
              <a:rPr lang="en-US" sz="2400" dirty="0" err="1"/>
              <a:t>până</a:t>
            </a:r>
            <a:r>
              <a:rPr lang="en-US" sz="2400" dirty="0"/>
              <a:t> </a:t>
            </a:r>
            <a:r>
              <a:rPr lang="en-US" sz="2400" dirty="0" err="1"/>
              <a:t>când</a:t>
            </a:r>
            <a:r>
              <a:rPr lang="en-US" sz="2400" dirty="0"/>
              <a:t> </a:t>
            </a:r>
            <a:r>
              <a:rPr lang="en-US" sz="2400" dirty="0" err="1"/>
              <a:t>apare</a:t>
            </a:r>
            <a:r>
              <a:rPr lang="en-US" sz="2400" dirty="0"/>
              <a:t> </a:t>
            </a:r>
            <a:r>
              <a:rPr lang="en-US" sz="2400" dirty="0" err="1"/>
              <a:t>cea</a:t>
            </a:r>
            <a:r>
              <a:rPr lang="en-US" sz="2400" dirty="0"/>
              <a:t> </a:t>
            </a:r>
            <a:r>
              <a:rPr lang="en-US" sz="2400" dirty="0" err="1"/>
              <a:t>corectă</a:t>
            </a:r>
            <a:r>
              <a:rPr lang="en-US" sz="2400" dirty="0"/>
              <a:t> (</a:t>
            </a:r>
            <a:r>
              <a:rPr lang="ro-MD" sz="2400" dirty="0"/>
              <a:t>vezi</a:t>
            </a:r>
            <a:r>
              <a:rPr lang="en-US" sz="2400" dirty="0"/>
              <a:t> </a:t>
            </a:r>
            <a:r>
              <a:rPr lang="ro-MD" sz="2400" dirty="0"/>
              <a:t>cele </a:t>
            </a:r>
            <a:r>
              <a:rPr lang="en-US" sz="2400" dirty="0"/>
              <a:t>5 </a:t>
            </a:r>
            <a:r>
              <a:rPr lang="en-US" sz="2400" dirty="0" err="1"/>
              <a:t>metode</a:t>
            </a:r>
            <a:r>
              <a:rPr lang="en-US" sz="2400" dirty="0"/>
              <a:t> de </a:t>
            </a:r>
            <a:r>
              <a:rPr lang="en-US" sz="2400" dirty="0" err="1"/>
              <a:t>verificare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sus), </a:t>
            </a:r>
            <a:r>
              <a:rPr lang="en-US" sz="2400" dirty="0" err="1"/>
              <a:t>iar</a:t>
            </a:r>
            <a:r>
              <a:rPr lang="en-US" sz="2400" dirty="0"/>
              <a:t> </a:t>
            </a:r>
            <a:r>
              <a:rPr lang="en-US" sz="2400" dirty="0" err="1"/>
              <a:t>apoi</a:t>
            </a:r>
            <a:r>
              <a:rPr lang="en-US" sz="2400" dirty="0"/>
              <a:t> </a:t>
            </a:r>
            <a:r>
              <a:rPr lang="en-US" sz="2400" dirty="0" err="1"/>
              <a:t>acest</a:t>
            </a:r>
            <a:r>
              <a:rPr lang="en-US" sz="2400" dirty="0"/>
              <a:t> </a:t>
            </a:r>
            <a:r>
              <a:rPr lang="en-US" sz="2400" dirty="0" err="1"/>
              <a:t>lanț</a:t>
            </a:r>
            <a:r>
              <a:rPr lang="en-US" sz="2400" dirty="0"/>
              <a:t> de </a:t>
            </a:r>
            <a:r>
              <a:rPr lang="en-US" sz="2400" dirty="0" err="1"/>
              <a:t>raționament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adăugat</a:t>
            </a:r>
            <a:r>
              <a:rPr lang="en-US" sz="2400" dirty="0"/>
              <a:t> la </a:t>
            </a:r>
            <a:r>
              <a:rPr lang="en-US" sz="2400" dirty="0" err="1"/>
              <a:t>setul</a:t>
            </a:r>
            <a:r>
              <a:rPr lang="en-US" sz="2400" dirty="0"/>
              <a:t> de </a:t>
            </a:r>
            <a:r>
              <a:rPr lang="en-US" sz="2400" dirty="0" err="1"/>
              <a:t>antrenament</a:t>
            </a:r>
            <a:r>
              <a:rPr lang="en-US" sz="2400" dirty="0"/>
              <a:t>. La </a:t>
            </a:r>
            <a:r>
              <a:rPr lang="en-US" sz="2400" dirty="0" err="1"/>
              <a:t>următoarea</a:t>
            </a:r>
            <a:r>
              <a:rPr lang="en-US" sz="2400" dirty="0"/>
              <a:t> </a:t>
            </a:r>
            <a:r>
              <a:rPr lang="en-US" sz="2400" dirty="0" err="1"/>
              <a:t>iterație</a:t>
            </a:r>
            <a:r>
              <a:rPr lang="en-US" sz="2400" dirty="0"/>
              <a:t>, </a:t>
            </a:r>
            <a:r>
              <a:rPr lang="en-US" sz="2400" dirty="0" err="1"/>
              <a:t>în</a:t>
            </a:r>
            <a:r>
              <a:rPr lang="en-US" sz="2400" dirty="0"/>
              <a:t> loc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învețe</a:t>
            </a:r>
            <a:r>
              <a:rPr lang="en-US" sz="2400" dirty="0"/>
              <a:t> din </a:t>
            </a:r>
            <a:r>
              <a:rPr lang="en-US" sz="2400" dirty="0" err="1"/>
              <a:t>soluții</a:t>
            </a:r>
            <a:r>
              <a:rPr lang="en-US" sz="2400" dirty="0"/>
              <a:t> </a:t>
            </a:r>
            <a:r>
              <a:rPr lang="en-US" sz="2400" dirty="0" err="1"/>
              <a:t>scrise</a:t>
            </a:r>
            <a:r>
              <a:rPr lang="en-US" sz="2400" dirty="0"/>
              <a:t> de om, </a:t>
            </a:r>
            <a:r>
              <a:rPr lang="en-US" sz="2400" dirty="0" err="1"/>
              <a:t>rețeaua</a:t>
            </a:r>
            <a:r>
              <a:rPr lang="en-US" sz="2400" dirty="0"/>
              <a:t> </a:t>
            </a:r>
            <a:r>
              <a:rPr lang="en-US" sz="2400" dirty="0" err="1"/>
              <a:t>neuronală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fi </a:t>
            </a:r>
            <a:r>
              <a:rPr lang="en-US" sz="2400" dirty="0" err="1"/>
              <a:t>instruită</a:t>
            </a:r>
            <a:r>
              <a:rPr lang="en-US" sz="2400" dirty="0"/>
              <a:t> </a:t>
            </a:r>
            <a:r>
              <a:rPr lang="en-US" sz="2400" dirty="0" err="1"/>
              <a:t>suplimentar</a:t>
            </a:r>
            <a:r>
              <a:rPr lang="en-US" sz="2400" dirty="0"/>
              <a:t> pe propria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ieșire</a:t>
            </a:r>
            <a:r>
              <a:rPr lang="en-US" sz="2400" dirty="0"/>
              <a:t>,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consolida</a:t>
            </a:r>
            <a:r>
              <a:rPr lang="en-US" sz="2400" dirty="0"/>
              <a:t> </a:t>
            </a:r>
            <a:r>
              <a:rPr lang="en-US" sz="2400" dirty="0" err="1"/>
              <a:t>comportamentul</a:t>
            </a:r>
            <a:r>
              <a:rPr lang="en-US" sz="2400" dirty="0"/>
              <a:t> util (care a </a:t>
            </a:r>
            <a:r>
              <a:rPr lang="en-US" sz="2400" dirty="0" err="1"/>
              <a:t>condus</a:t>
            </a:r>
            <a:r>
              <a:rPr lang="en-US" sz="2400" dirty="0"/>
              <a:t> la o </a:t>
            </a:r>
            <a:r>
              <a:rPr lang="en-US" sz="2400" dirty="0" err="1"/>
              <a:t>soluție</a:t>
            </a:r>
            <a:r>
              <a:rPr lang="en-US" sz="2400" dirty="0"/>
              <a:t> </a:t>
            </a:r>
            <a:r>
              <a:rPr lang="en-US" sz="2400" dirty="0" err="1"/>
              <a:t>bună</a:t>
            </a:r>
            <a:r>
              <a:rPr lang="en-US" sz="2400" dirty="0"/>
              <a:t>) - </a:t>
            </a:r>
            <a:r>
              <a:rPr lang="en-US" sz="2400" dirty="0" err="1"/>
              <a:t>învață</a:t>
            </a:r>
            <a:r>
              <a:rPr lang="en-US" sz="2400" dirty="0"/>
              <a:t> „</a:t>
            </a:r>
            <a:r>
              <a:rPr lang="en-US" sz="2400" dirty="0" err="1"/>
              <a:t>trucurile</a:t>
            </a:r>
            <a:r>
              <a:rPr lang="en-US" sz="2400" dirty="0"/>
              <a:t>” </a:t>
            </a:r>
            <a:r>
              <a:rPr lang="en-US" sz="2400" dirty="0" err="1"/>
              <a:t>jocului</a:t>
            </a:r>
            <a:r>
              <a:rPr lang="en-US" sz="2400" dirty="0"/>
              <a:t> -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începe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functionez</a:t>
            </a:r>
            <a:r>
              <a:rPr lang="ro-MD" sz="2400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bine.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1B66F9-3C87-1CA9-017D-0641DDFADA77}"/>
              </a:ext>
            </a:extLst>
          </p:cNvPr>
          <p:cNvSpPr txBox="1"/>
          <p:nvPr/>
        </p:nvSpPr>
        <p:spPr>
          <a:xfrm>
            <a:off x="1254642" y="6390167"/>
            <a:ext cx="972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https://openai.com/index/learning-to-reason-with-llms/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08FD5CB-AC2F-56E9-4655-88AECD67C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8373" r="44182"/>
          <a:stretch/>
        </p:blipFill>
        <p:spPr bwMode="auto">
          <a:xfrm>
            <a:off x="6719780" y="1146726"/>
            <a:ext cx="5252484" cy="55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59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8B29C-12E1-27CA-274E-4E2D9BD68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B10FE-FA5E-5959-D7F3-FEE773DA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131"/>
          </a:xfrm>
        </p:spPr>
        <p:txBody>
          <a:bodyPr/>
          <a:lstStyle/>
          <a:p>
            <a:r>
              <a:rPr lang="ro-MD" dirty="0"/>
              <a:t>L</a:t>
            </a:r>
            <a:r>
              <a:rPr lang="en-US" dirty="0" err="1"/>
              <a:t>anț</a:t>
            </a:r>
            <a:r>
              <a:rPr lang="en-US" dirty="0"/>
              <a:t> de </a:t>
            </a:r>
            <a:r>
              <a:rPr lang="en-US" dirty="0" err="1"/>
              <a:t>gânduri</a:t>
            </a:r>
            <a:r>
              <a:rPr lang="ro-MD" dirty="0"/>
              <a:t>  (chain of thoughts)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862A0-DB8B-10EE-244F-A4E93D614AB3}"/>
              </a:ext>
            </a:extLst>
          </p:cNvPr>
          <p:cNvSpPr txBox="1"/>
          <p:nvPr/>
        </p:nvSpPr>
        <p:spPr>
          <a:xfrm>
            <a:off x="1539550" y="1595534"/>
            <a:ext cx="916266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prezent</a:t>
            </a:r>
            <a:r>
              <a:rPr lang="en-US" sz="2800" dirty="0"/>
              <a:t>, </a:t>
            </a:r>
            <a:r>
              <a:rPr lang="en-US" sz="2800" dirty="0" err="1"/>
              <a:t>modelele</a:t>
            </a:r>
            <a:r>
              <a:rPr lang="en-US" sz="2800" dirty="0"/>
              <a:t> de </a:t>
            </a:r>
            <a:r>
              <a:rPr lang="en-US" sz="2800" dirty="0" err="1"/>
              <a:t>linie</a:t>
            </a:r>
            <a:r>
              <a:rPr lang="en-US" sz="2800" dirty="0"/>
              <a:t> o1 </a:t>
            </a:r>
            <a:r>
              <a:rPr lang="ro-MD" sz="2800" dirty="0"/>
              <a:t>pot genera</a:t>
            </a:r>
            <a:r>
              <a:rPr lang="en-US" sz="2800" dirty="0"/>
              <a:t> </a:t>
            </a:r>
            <a:r>
              <a:rPr lang="ro-MD" sz="2800" dirty="0"/>
              <a:t>texte</a:t>
            </a:r>
            <a:r>
              <a:rPr lang="en-US" sz="2800" dirty="0"/>
              <a:t> de </a:t>
            </a:r>
            <a:r>
              <a:rPr lang="en-US" sz="2800" dirty="0" err="1"/>
              <a:t>raționament</a:t>
            </a:r>
            <a:r>
              <a:rPr lang="ro-MD" sz="2800" dirty="0"/>
              <a:t> </a:t>
            </a:r>
            <a:r>
              <a:rPr lang="en-US" sz="2800" dirty="0" err="1"/>
              <a:t>până</a:t>
            </a:r>
            <a:r>
              <a:rPr lang="en-US" sz="2800" dirty="0"/>
              <a:t> la 32 de mii de </a:t>
            </a:r>
            <a:r>
              <a:rPr lang="ro-MD" sz="2800" dirty="0"/>
              <a:t>cuvinte</a:t>
            </a:r>
            <a:r>
              <a:rPr lang="en-US" sz="2800" dirty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</a:t>
            </a:r>
            <a:r>
              <a:rPr lang="en-US" sz="2800" dirty="0" err="1"/>
              <a:t>versiunea</a:t>
            </a:r>
            <a:r>
              <a:rPr lang="en-US" sz="2800" dirty="0"/>
              <a:t> m</a:t>
            </a:r>
            <a:r>
              <a:rPr lang="ro-MD" sz="2800" dirty="0"/>
              <a:t>ică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64 de mii de </a:t>
            </a:r>
            <a:r>
              <a:rPr lang="ro-MD" sz="2800" dirty="0"/>
              <a:t>cuvinte</a:t>
            </a:r>
            <a:r>
              <a:rPr lang="en-US" sz="2800" dirty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</a:t>
            </a:r>
            <a:r>
              <a:rPr lang="en-US" sz="2800" dirty="0" err="1"/>
              <a:t>versiunea</a:t>
            </a:r>
            <a:r>
              <a:rPr lang="en-US" sz="2800" dirty="0"/>
              <a:t> m</a:t>
            </a:r>
            <a:r>
              <a:rPr lang="ro-MD" sz="2800" dirty="0"/>
              <a:t>are</a:t>
            </a:r>
            <a:r>
              <a:rPr lang="en-US" sz="2800" dirty="0"/>
              <a:t>. </a:t>
            </a:r>
            <a:r>
              <a:rPr lang="en-US" sz="2800" dirty="0" err="1"/>
              <a:t>Aceasta</a:t>
            </a:r>
            <a:r>
              <a:rPr lang="en-US" sz="2800" dirty="0"/>
              <a:t> </a:t>
            </a:r>
            <a:r>
              <a:rPr lang="en-US" sz="2800" dirty="0" err="1"/>
              <a:t>înseamnă</a:t>
            </a:r>
            <a:r>
              <a:rPr lang="en-US" sz="2800" dirty="0"/>
              <a:t> </a:t>
            </a:r>
            <a:r>
              <a:rPr lang="en-US" sz="2800" dirty="0" err="1"/>
              <a:t>aproximativ</a:t>
            </a:r>
            <a:r>
              <a:rPr lang="en-US" sz="2800" dirty="0"/>
              <a:t> 40 </a:t>
            </a:r>
            <a:r>
              <a:rPr lang="en-US" sz="2800" dirty="0" err="1"/>
              <a:t>și</a:t>
            </a:r>
            <a:r>
              <a:rPr lang="en-US" sz="2800" dirty="0"/>
              <a:t> 80 de </a:t>
            </a:r>
            <a:r>
              <a:rPr lang="en-US" sz="2800" dirty="0" err="1"/>
              <a:t>pagini</a:t>
            </a:r>
            <a:r>
              <a:rPr lang="en-US" sz="2800" dirty="0"/>
              <a:t> de text! </a:t>
            </a:r>
            <a:r>
              <a:rPr lang="en-US" sz="2800" dirty="0" err="1"/>
              <a:t>Desigur</a:t>
            </a:r>
            <a:r>
              <a:rPr lang="en-US" sz="2800" dirty="0"/>
              <a:t>, nu </a:t>
            </a:r>
            <a:r>
              <a:rPr lang="en-US" sz="2800" dirty="0" err="1"/>
              <a:t>toate</a:t>
            </a:r>
            <a:r>
              <a:rPr lang="en-US" sz="2800" dirty="0"/>
              <a:t> </a:t>
            </a:r>
            <a:r>
              <a:rPr lang="en-US" sz="2800" dirty="0" err="1"/>
              <a:t>paginile</a:t>
            </a:r>
            <a:r>
              <a:rPr lang="en-US" sz="2800" dirty="0"/>
              <a:t> sunt </a:t>
            </a:r>
            <a:r>
              <a:rPr lang="en-US" sz="2800" dirty="0" err="1"/>
              <a:t>folosite</a:t>
            </a:r>
            <a:r>
              <a:rPr lang="en-US" sz="2800" dirty="0"/>
              <a:t> cu </a:t>
            </a:r>
            <a:r>
              <a:rPr lang="en-US" sz="2800" dirty="0" err="1"/>
              <a:t>înțelepciune</a:t>
            </a:r>
            <a:r>
              <a:rPr lang="en-US" sz="2800" dirty="0"/>
              <a:t>, </a:t>
            </a:r>
            <a:r>
              <a:rPr lang="en-US" sz="2800" dirty="0" err="1"/>
              <a:t>modelul</a:t>
            </a:r>
            <a:r>
              <a:rPr lang="en-US" sz="2800" dirty="0"/>
              <a:t> face </a:t>
            </a:r>
            <a:r>
              <a:rPr lang="en-US" sz="2800" dirty="0" err="1"/>
              <a:t>uneori</a:t>
            </a:r>
            <a:r>
              <a:rPr lang="en-US" sz="2800" dirty="0"/>
              <a:t> </a:t>
            </a:r>
            <a:r>
              <a:rPr lang="en-US" sz="2800" dirty="0" err="1"/>
              <a:t>greșeli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trebuie</a:t>
            </a:r>
            <a:r>
              <a:rPr lang="en-US" sz="2800" dirty="0"/>
              <a:t> </a:t>
            </a:r>
            <a:r>
              <a:rPr lang="en-US" sz="2800" dirty="0" err="1"/>
              <a:t>să</a:t>
            </a:r>
            <a:r>
              <a:rPr lang="en-US" sz="2800" dirty="0"/>
              <a:t> </a:t>
            </a:r>
            <a:r>
              <a:rPr lang="ro-MD" sz="2800" dirty="0"/>
              <a:t>se</a:t>
            </a:r>
            <a:r>
              <a:rPr lang="en-US" sz="2800" dirty="0"/>
              <a:t> </a:t>
            </a:r>
            <a:r>
              <a:rPr lang="en-US" sz="2800" dirty="0" err="1"/>
              <a:t>înto</a:t>
            </a:r>
            <a:r>
              <a:rPr lang="ro-MD" sz="2800" dirty="0"/>
              <a:t>a</a:t>
            </a:r>
            <a:r>
              <a:rPr lang="en-US" sz="2800" dirty="0" err="1"/>
              <a:t>rc</a:t>
            </a:r>
            <a:r>
              <a:rPr lang="ro-MD" sz="2800" dirty="0"/>
              <a:t>ă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să</a:t>
            </a:r>
            <a:r>
              <a:rPr lang="en-US" sz="2800" dirty="0"/>
              <a:t> </a:t>
            </a:r>
            <a:r>
              <a:rPr lang="en-US" sz="2800" dirty="0" err="1"/>
              <a:t>rescri</a:t>
            </a:r>
            <a:r>
              <a:rPr lang="ro-MD" sz="2800" dirty="0"/>
              <a:t>e</a:t>
            </a:r>
            <a:r>
              <a:rPr lang="en-US" sz="2800" dirty="0"/>
              <a:t> o </a:t>
            </a:r>
            <a:r>
              <a:rPr lang="en-US" sz="2800" dirty="0" err="1"/>
              <a:t>parte</a:t>
            </a:r>
            <a:r>
              <a:rPr lang="en-US" sz="2800" dirty="0"/>
              <a:t> </a:t>
            </a:r>
            <a:r>
              <a:rPr lang="en-US" sz="2800" dirty="0" err="1"/>
              <a:t>dacă</a:t>
            </a:r>
            <a:r>
              <a:rPr lang="en-US" sz="2800" dirty="0"/>
              <a:t> </a:t>
            </a:r>
            <a:r>
              <a:rPr lang="en-US" sz="2800" dirty="0" err="1"/>
              <a:t>ajunge</a:t>
            </a:r>
            <a:r>
              <a:rPr lang="en-US" sz="2800" dirty="0"/>
              <a:t> </a:t>
            </a:r>
            <a:r>
              <a:rPr lang="en-US" sz="2800" dirty="0" err="1"/>
              <a:t>într</a:t>
            </a:r>
            <a:r>
              <a:rPr lang="en-US" sz="2800" dirty="0"/>
              <a:t>-o </a:t>
            </a:r>
            <a:r>
              <a:rPr lang="en-US" sz="2800" dirty="0" err="1"/>
              <a:t>fundătură</a:t>
            </a:r>
            <a:r>
              <a:rPr lang="en-US" sz="28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7CE7EB-AAE9-A9D9-F3B4-1AE9B3829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762" y="4534678"/>
            <a:ext cx="5481454" cy="207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29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22404-40A8-AC02-773F-5421416E8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41" y="187844"/>
            <a:ext cx="10515600" cy="941160"/>
          </a:xfrm>
        </p:spPr>
        <p:txBody>
          <a:bodyPr>
            <a:normAutofit fontScale="90000"/>
          </a:bodyPr>
          <a:lstStyle/>
          <a:p>
            <a:r>
              <a:rPr lang="ro-MD" sz="3600" b="1" dirty="0">
                <a:latin typeface="Arial" panose="020B0604020202020204" pitchFamily="34" charset="0"/>
                <a:cs typeface="Arial" panose="020B0604020202020204" pitchFamily="34" charset="0"/>
              </a:rPr>
              <a:t>Reinforcement learning – învățarea prin consolidare</a:t>
            </a:r>
            <a:br>
              <a:rPr lang="ro-MD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 învățarea prin întărire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B56A6-A2C7-B2C0-1342-B15E079D5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253"/>
            <a:ext cx="10515600" cy="47587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OpenAI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unul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pionierii</a:t>
            </a:r>
            <a:r>
              <a:rPr lang="en-US" dirty="0"/>
              <a:t> </a:t>
            </a:r>
            <a:r>
              <a:rPr lang="en-US" dirty="0" err="1"/>
              <a:t>învățării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consolidare</a:t>
            </a:r>
            <a:r>
              <a:rPr lang="en-US" dirty="0"/>
              <a:t>. </a:t>
            </a:r>
            <a:endParaRPr lang="ro-MD" dirty="0"/>
          </a:p>
          <a:p>
            <a:pPr marL="0" indent="0">
              <a:buNone/>
            </a:pPr>
            <a:r>
              <a:rPr lang="ro-MD" dirty="0"/>
              <a:t>C</a:t>
            </a:r>
            <a:r>
              <a:rPr lang="en-US" dirty="0" err="1"/>
              <a:t>ompania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-a </a:t>
            </a:r>
            <a:r>
              <a:rPr lang="en-US" dirty="0" err="1"/>
              <a:t>învățat</a:t>
            </a:r>
            <a:r>
              <a:rPr lang="en-US" dirty="0"/>
              <a:t> pe </a:t>
            </a:r>
            <a:r>
              <a:rPr lang="en-US" dirty="0" err="1"/>
              <a:t>roboți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joace</a:t>
            </a:r>
            <a:r>
              <a:rPr lang="en-US" dirty="0"/>
              <a:t> DotA 2 </a:t>
            </a:r>
            <a:r>
              <a:rPr lang="ro-MD" dirty="0"/>
              <a:t>și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-a </a:t>
            </a:r>
            <a:r>
              <a:rPr lang="en-US" dirty="0" err="1"/>
              <a:t>învins</a:t>
            </a:r>
            <a:r>
              <a:rPr lang="en-US" dirty="0"/>
              <a:t> pe </a:t>
            </a:r>
            <a:r>
              <a:rPr lang="en-US" dirty="0" err="1"/>
              <a:t>campionii</a:t>
            </a:r>
            <a:r>
              <a:rPr lang="en-US" dirty="0"/>
              <a:t> </a:t>
            </a:r>
            <a:r>
              <a:rPr lang="en-US" dirty="0" err="1"/>
              <a:t>mondiali</a:t>
            </a:r>
            <a:r>
              <a:rPr lang="en-US" dirty="0"/>
              <a:t> de </a:t>
            </a:r>
            <a:r>
              <a:rPr lang="en-US" dirty="0" err="1"/>
              <a:t>atunci</a:t>
            </a:r>
            <a:r>
              <a:rPr lang="en-US" dirty="0"/>
              <a:t>.</a:t>
            </a:r>
            <a:endParaRPr lang="ro-MD" dirty="0"/>
          </a:p>
          <a:p>
            <a:pPr marL="0" indent="0">
              <a:buNone/>
            </a:pPr>
            <a:r>
              <a:rPr lang="en-US" dirty="0" err="1"/>
              <a:t>În</a:t>
            </a:r>
            <a:r>
              <a:rPr lang="en-US" dirty="0"/>
              <a:t> 2019, au </a:t>
            </a:r>
            <a:r>
              <a:rPr lang="en-US" dirty="0" err="1"/>
              <a:t>antrenat</a:t>
            </a:r>
            <a:r>
              <a:rPr lang="en-US" dirty="0"/>
              <a:t> </a:t>
            </a:r>
            <a:r>
              <a:rPr lang="en-US" dirty="0" err="1"/>
              <a:t>roboți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joace</a:t>
            </a:r>
            <a:r>
              <a:rPr lang="en-US" dirty="0"/>
              <a:t> de-</a:t>
            </a:r>
            <a:r>
              <a:rPr lang="en-US" dirty="0" err="1"/>
              <a:t>ascunselea</a:t>
            </a:r>
            <a:r>
              <a:rPr lang="en-US" dirty="0"/>
              <a:t>. </a:t>
            </a:r>
            <a:endParaRPr lang="ro-MD" dirty="0"/>
          </a:p>
          <a:p>
            <a:pPr marL="0" indent="0">
              <a:buNone/>
            </a:pP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echipe</a:t>
            </a:r>
            <a:r>
              <a:rPr lang="en-US" dirty="0"/>
              <a:t> de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mulți</a:t>
            </a:r>
            <a:r>
              <a:rPr lang="en-US" dirty="0"/>
              <a:t> </a:t>
            </a:r>
            <a:r>
              <a:rPr lang="en-US" dirty="0" err="1"/>
              <a:t>agenți</a:t>
            </a:r>
            <a:r>
              <a:rPr lang="ro-MD" dirty="0"/>
              <a:t> - </a:t>
            </a:r>
            <a:r>
              <a:rPr lang="en-US" dirty="0"/>
              <a:t>„</a:t>
            </a:r>
            <a:r>
              <a:rPr lang="en-US" dirty="0" err="1"/>
              <a:t>jucători</a:t>
            </a:r>
            <a:r>
              <a:rPr lang="en-US" dirty="0"/>
              <a:t>” </a:t>
            </a:r>
            <a:r>
              <a:rPr lang="ro-MD" dirty="0"/>
              <a:t>care sunt </a:t>
            </a:r>
            <a:r>
              <a:rPr lang="en-US" dirty="0"/>
              <a:t>control</a:t>
            </a:r>
            <a:r>
              <a:rPr lang="ro-MD" dirty="0"/>
              <a:t>ați</a:t>
            </a:r>
            <a:r>
              <a:rPr lang="en-US" dirty="0"/>
              <a:t> </a:t>
            </a:r>
            <a:r>
              <a:rPr lang="ro-MD" dirty="0"/>
              <a:t>de rețele </a:t>
            </a:r>
            <a:r>
              <a:rPr lang="en-US" dirty="0"/>
              <a:t>neuron</a:t>
            </a:r>
            <a:r>
              <a:rPr lang="ro-MD" dirty="0"/>
              <a:t>ale</a:t>
            </a:r>
            <a:r>
              <a:rPr lang="en-US" dirty="0"/>
              <a:t>: </a:t>
            </a:r>
            <a:endParaRPr lang="ro-MD" dirty="0"/>
          </a:p>
          <a:p>
            <a:pPr marL="0" indent="0">
              <a:buNone/>
            </a:pPr>
            <a:r>
              <a:rPr lang="en-US" dirty="0" err="1"/>
              <a:t>unii</a:t>
            </a:r>
            <a:r>
              <a:rPr lang="en-US" dirty="0"/>
              <a:t> (</a:t>
            </a:r>
            <a:r>
              <a:rPr lang="en-US" dirty="0" err="1"/>
              <a:t>vânători</a:t>
            </a:r>
            <a:r>
              <a:rPr lang="en-US" dirty="0"/>
              <a:t>) </a:t>
            </a:r>
            <a:r>
              <a:rPr lang="en-US" dirty="0" err="1"/>
              <a:t>așteaptă</a:t>
            </a:r>
            <a:r>
              <a:rPr lang="en-US" dirty="0"/>
              <a:t> ca </a:t>
            </a:r>
            <a:r>
              <a:rPr lang="en-US" dirty="0" err="1"/>
              <a:t>alții</a:t>
            </a:r>
            <a:r>
              <a:rPr lang="en-US" dirty="0"/>
              <a:t> (</a:t>
            </a:r>
            <a:r>
              <a:rPr lang="en-US" dirty="0" err="1"/>
              <a:t>victime</a:t>
            </a:r>
            <a:r>
              <a:rPr lang="en-US" dirty="0"/>
              <a:t>)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ascundă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ies</a:t>
            </a:r>
            <a:r>
              <a:rPr lang="en-US" dirty="0"/>
              <a:t> la </a:t>
            </a:r>
            <a:r>
              <a:rPr lang="en-US" dirty="0" err="1"/>
              <a:t>vânătoare</a:t>
            </a:r>
            <a:r>
              <a:rPr lang="en-US" dirty="0"/>
              <a:t>. </a:t>
            </a:r>
            <a:endParaRPr lang="ro-MD" dirty="0"/>
          </a:p>
          <a:p>
            <a:pPr marL="0" indent="0">
              <a:buNone/>
            </a:pPr>
            <a:r>
              <a:rPr lang="ro-MD" dirty="0"/>
              <a:t>Scena</a:t>
            </a:r>
            <a:r>
              <a:rPr lang="en-US" dirty="0"/>
              <a:t> are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pereti</a:t>
            </a:r>
            <a:r>
              <a:rPr lang="en-US" dirty="0"/>
              <a:t> cu </a:t>
            </a:r>
            <a:r>
              <a:rPr lang="en-US" dirty="0" err="1"/>
              <a:t>usi</a:t>
            </a:r>
            <a:r>
              <a:rPr lang="en-US" dirty="0"/>
              <a:t>, </a:t>
            </a:r>
            <a:r>
              <a:rPr lang="en-US" dirty="0" err="1"/>
              <a:t>cuburi</a:t>
            </a:r>
            <a:r>
              <a:rPr lang="en-US" dirty="0"/>
              <a:t> mobile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scari</a:t>
            </a:r>
            <a:r>
              <a:rPr lang="en-US" dirty="0"/>
              <a:t>. </a:t>
            </a:r>
            <a:r>
              <a:rPr lang="en-US" dirty="0" err="1"/>
              <a:t>Ultimele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obiecte</a:t>
            </a:r>
            <a:r>
              <a:rPr lang="en-US" dirty="0"/>
              <a:t> pot fi </a:t>
            </a:r>
            <a:r>
              <a:rPr lang="en-US" dirty="0" err="1"/>
              <a:t>transportate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fixate de </a:t>
            </a:r>
            <a:r>
              <a:rPr lang="en-US" dirty="0" err="1"/>
              <a:t>roboți</a:t>
            </a:r>
            <a:r>
              <a:rPr lang="en-US" dirty="0"/>
              <a:t>: o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sări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un </a:t>
            </a:r>
            <a:r>
              <a:rPr lang="en-US" dirty="0" err="1"/>
              <a:t>perete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cuburi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bloca</a:t>
            </a:r>
            <a:r>
              <a:rPr lang="en-US" dirty="0"/>
              <a:t> un </a:t>
            </a:r>
            <a:r>
              <a:rPr lang="en-US" dirty="0" err="1"/>
              <a:t>pasaj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69E21-8596-EC81-57F1-C10A5C69E169}"/>
              </a:ext>
            </a:extLst>
          </p:cNvPr>
          <p:cNvSpPr txBox="1"/>
          <p:nvPr/>
        </p:nvSpPr>
        <p:spPr>
          <a:xfrm>
            <a:off x="65314" y="6176964"/>
            <a:ext cx="120084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https://www.youtube.com/watch?v=kopoLzvh5jY&amp;embeds_referring_euri=https%3A%2F%2Fembedd.srv.habr.com%2F&amp;source_ve_path=OTY3MTQ</a:t>
            </a:r>
          </a:p>
        </p:txBody>
      </p:sp>
    </p:spTree>
    <p:extLst>
      <p:ext uri="{BB962C8B-B14F-4D97-AF65-F5344CB8AC3E}">
        <p14:creationId xmlns:p14="http://schemas.microsoft.com/office/powerpoint/2010/main" val="60271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53FAA-3A06-4C9E-266D-32E0D8C20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Inceput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23C4F-3D7B-CE35-2007-D2CDBB553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11 </a:t>
            </a:r>
            <a:r>
              <a:rPr lang="en-US" dirty="0" err="1"/>
              <a:t>iulie</a:t>
            </a:r>
            <a:r>
              <a:rPr lang="en-US" dirty="0"/>
              <a:t> 2024. </a:t>
            </a:r>
            <a:endParaRPr lang="ro-MD" dirty="0"/>
          </a:p>
          <a:p>
            <a:pPr marL="0" indent="0" algn="ctr">
              <a:buNone/>
            </a:pPr>
            <a:r>
              <a:rPr lang="en-US" dirty="0"/>
              <a:t>Bloomberg a </a:t>
            </a:r>
            <a:r>
              <a:rPr lang="en-US" dirty="0" err="1"/>
              <a:t>raportat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demonstrații</a:t>
            </a:r>
            <a:r>
              <a:rPr lang="en-US" dirty="0"/>
              <a:t> interne, </a:t>
            </a:r>
            <a:endParaRPr lang="ro-MD" dirty="0"/>
          </a:p>
          <a:p>
            <a:pPr marL="0" indent="0" algn="ctr">
              <a:buNone/>
            </a:pPr>
            <a:r>
              <a:rPr lang="en-US" dirty="0"/>
              <a:t>OpenAI a </a:t>
            </a:r>
            <a:r>
              <a:rPr lang="en-US" dirty="0" err="1"/>
              <a:t>arătat</a:t>
            </a:r>
            <a:r>
              <a:rPr lang="en-US" dirty="0"/>
              <a:t> un concept de </a:t>
            </a:r>
            <a:r>
              <a:rPr lang="en-US" dirty="0" err="1"/>
              <a:t>cinci</a:t>
            </a:r>
            <a:r>
              <a:rPr lang="en-US" dirty="0"/>
              <a:t> </a:t>
            </a:r>
            <a:r>
              <a:rPr lang="en-US" dirty="0" err="1"/>
              <a:t>niveluri</a:t>
            </a:r>
            <a:r>
              <a:rPr lang="en-US" dirty="0"/>
              <a:t> care </a:t>
            </a:r>
            <a:r>
              <a:rPr lang="en-US" dirty="0" err="1"/>
              <a:t>ajută</a:t>
            </a:r>
            <a:r>
              <a:rPr lang="en-US" dirty="0"/>
              <a:t> la </a:t>
            </a:r>
            <a:r>
              <a:rPr lang="en-US" dirty="0" err="1"/>
              <a:t>urmărirea</a:t>
            </a:r>
            <a:r>
              <a:rPr lang="en-US" dirty="0"/>
              <a:t> </a:t>
            </a:r>
            <a:r>
              <a:rPr lang="en-US" dirty="0" err="1"/>
              <a:t>progresului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crearea</a:t>
            </a:r>
            <a:r>
              <a:rPr lang="en-US" dirty="0"/>
              <a:t> AI. </a:t>
            </a:r>
            <a:endParaRPr lang="ro-MD" dirty="0"/>
          </a:p>
          <a:p>
            <a:pPr marL="0" indent="0" algn="ctr">
              <a:buNone/>
            </a:pPr>
            <a:r>
              <a:rPr lang="en-US" dirty="0"/>
              <a:t>Gama </a:t>
            </a:r>
            <a:r>
              <a:rPr lang="en-US" dirty="0" err="1"/>
              <a:t>variază</a:t>
            </a:r>
            <a:r>
              <a:rPr lang="en-US" dirty="0"/>
              <a:t> de la </a:t>
            </a:r>
            <a:r>
              <a:rPr lang="en-US" dirty="0" err="1"/>
              <a:t>familiarul</a:t>
            </a:r>
            <a:r>
              <a:rPr lang="en-US" dirty="0"/>
              <a:t> ChatGPT </a:t>
            </a:r>
            <a:endParaRPr lang="ro-MD" dirty="0"/>
          </a:p>
          <a:p>
            <a:pPr marL="0" indent="0" algn="ctr">
              <a:buNone/>
            </a:pPr>
            <a:r>
              <a:rPr lang="en-US" dirty="0"/>
              <a:t>(Nivel 1 - chatbot </a:t>
            </a:r>
            <a:r>
              <a:rPr lang="en-US" dirty="0" err="1"/>
              <a:t>conversațional</a:t>
            </a:r>
            <a:r>
              <a:rPr lang="en-US" dirty="0"/>
              <a:t>), </a:t>
            </a:r>
            <a:endParaRPr lang="ro-MD" dirty="0"/>
          </a:p>
          <a:p>
            <a:pPr marL="0" indent="0" algn="ctr">
              <a:buNone/>
            </a:pPr>
            <a:r>
              <a:rPr lang="en-US" dirty="0"/>
              <a:t>la AI care </a:t>
            </a:r>
            <a:r>
              <a:rPr lang="en-US" dirty="0" err="1"/>
              <a:t>poate</a:t>
            </a:r>
            <a:r>
              <a:rPr lang="en-US" dirty="0"/>
              <a:t> face </a:t>
            </a:r>
            <a:r>
              <a:rPr lang="en-US" dirty="0" err="1"/>
              <a:t>munca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întregi</a:t>
            </a:r>
            <a:r>
              <a:rPr lang="en-US" dirty="0"/>
              <a:t> </a:t>
            </a:r>
            <a:r>
              <a:rPr lang="en-US" dirty="0" err="1"/>
              <a:t>organizații</a:t>
            </a:r>
            <a:endParaRPr lang="ro-MD" dirty="0"/>
          </a:p>
          <a:p>
            <a:pPr marL="0" indent="0" algn="ctr">
              <a:buNone/>
            </a:pPr>
            <a:r>
              <a:rPr lang="en-US" dirty="0"/>
              <a:t> (</a:t>
            </a:r>
            <a:r>
              <a:rPr lang="en-US" dirty="0" err="1"/>
              <a:t>Nivelul</a:t>
            </a:r>
            <a:r>
              <a:rPr lang="en-US" dirty="0"/>
              <a:t> 5 - </a:t>
            </a:r>
            <a:r>
              <a:rPr lang="en-US" dirty="0" err="1"/>
              <a:t>colaborare</a:t>
            </a:r>
            <a:r>
              <a:rPr lang="en-US" dirty="0"/>
              <a:t>, </a:t>
            </a:r>
            <a:r>
              <a:rPr lang="en-US" dirty="0" err="1"/>
              <a:t>planificare</a:t>
            </a:r>
            <a:r>
              <a:rPr lang="en-US" dirty="0"/>
              <a:t> pe termen lung, </a:t>
            </a:r>
            <a:r>
              <a:rPr lang="en-US" dirty="0" err="1"/>
              <a:t>execuție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F10E-7150-7F09-4B9A-1D65D03629BE}"/>
              </a:ext>
            </a:extLst>
          </p:cNvPr>
          <p:cNvSpPr txBox="1"/>
          <p:nvPr/>
        </p:nvSpPr>
        <p:spPr>
          <a:xfrm>
            <a:off x="2477386" y="6294474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https://habr.com/ru/companies/ods/articles/843250/</a:t>
            </a:r>
          </a:p>
        </p:txBody>
      </p:sp>
    </p:spTree>
    <p:extLst>
      <p:ext uri="{BB962C8B-B14F-4D97-AF65-F5344CB8AC3E}">
        <p14:creationId xmlns:p14="http://schemas.microsoft.com/office/powerpoint/2010/main" val="4188105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3017-0861-0E72-B14B-625A1CC2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Google DeepMind  </a:t>
            </a:r>
            <a:r>
              <a:rPr lang="ro-MD" b="1" dirty="0"/>
              <a:t>AlphaGo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C3D6A-D09C-A53A-3425-7321389E7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ower of deep learning alphago vs lee sedol case study">
            <a:extLst>
              <a:ext uri="{FF2B5EF4-FFF2-40B4-BE49-F238E27FC236}">
                <a16:creationId xmlns:a16="http://schemas.microsoft.com/office/drawing/2014/main" id="{9A6B46F5-8D4F-39A2-2EEF-33B99F8E9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0" y="2220129"/>
            <a:ext cx="10604779" cy="35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033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60CC5-ED50-0A4C-DC3D-558DB119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29B8A-5BC9-E6A2-0BC2-36FE202E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81261" cy="4351338"/>
          </a:xfrm>
        </p:spPr>
        <p:txBody>
          <a:bodyPr/>
          <a:lstStyle/>
          <a:p>
            <a:r>
              <a:rPr lang="ro-MD" dirty="0"/>
              <a:t>Creșterea calității răspunsului în dependență de timpul pentru gândire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F0E571D-F2B7-7CA2-8882-3C9963FC4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190" y="1053128"/>
            <a:ext cx="5111096" cy="54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02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D33FA-53E5-D4D5-4403-2D5D79CB5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15FDC-7CA2-BD5B-7C8A-580C2D56B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97CD6-7D20-B78C-35CC-262272FD4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538" y="1828799"/>
            <a:ext cx="10363767" cy="4348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MD" dirty="0"/>
              <a:t>Creșterea calității răspunsului în dependență de timpul pentru gândire</a:t>
            </a:r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r>
              <a:rPr lang="ro-MD" dirty="0"/>
              <a:t>LLM</a:t>
            </a:r>
          </a:p>
          <a:p>
            <a:pPr marL="0" indent="0">
              <a:buNone/>
            </a:pPr>
            <a:r>
              <a:rPr lang="ro-MD" dirty="0"/>
              <a:t>Precedente</a:t>
            </a:r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r>
              <a:rPr lang="ro-MD" dirty="0"/>
              <a:t>o1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AB6BA-CBD6-349D-98DD-933226000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772" y="3196280"/>
            <a:ext cx="8654532" cy="36520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EA4A2C-24D4-010B-63E7-1F550662151B}"/>
              </a:ext>
            </a:extLst>
          </p:cNvPr>
          <p:cNvSpPr/>
          <p:nvPr/>
        </p:nvSpPr>
        <p:spPr>
          <a:xfrm>
            <a:off x="3656316" y="4308533"/>
            <a:ext cx="8462865" cy="1427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800" dirty="0">
                <a:solidFill>
                  <a:schemeClr val="tx1"/>
                </a:solidFill>
              </a:rPr>
              <a:t>Training             Fine-tuning        Thinking 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684A8B-5FBC-0CA0-9681-B2E690B85B14}"/>
              </a:ext>
            </a:extLst>
          </p:cNvPr>
          <p:cNvCxnSpPr/>
          <p:nvPr/>
        </p:nvCxnSpPr>
        <p:spPr>
          <a:xfrm flipH="1" flipV="1">
            <a:off x="5346594" y="4094922"/>
            <a:ext cx="218660" cy="705678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5C07C8-3CF2-A6AB-D02C-5959A6141B7C}"/>
              </a:ext>
            </a:extLst>
          </p:cNvPr>
          <p:cNvCxnSpPr>
            <a:cxnSpLocks/>
          </p:cNvCxnSpPr>
          <p:nvPr/>
        </p:nvCxnSpPr>
        <p:spPr>
          <a:xfrm>
            <a:off x="7938271" y="5230701"/>
            <a:ext cx="669066" cy="704242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26FB41-8E30-1F1E-6360-9B20D1A997A7}"/>
              </a:ext>
            </a:extLst>
          </p:cNvPr>
          <p:cNvCxnSpPr>
            <a:cxnSpLocks/>
          </p:cNvCxnSpPr>
          <p:nvPr/>
        </p:nvCxnSpPr>
        <p:spPr>
          <a:xfrm flipV="1">
            <a:off x="8272804" y="4063448"/>
            <a:ext cx="1509041" cy="768626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1D722C-A61A-7BBC-4A2D-BF50BE26FEB9}"/>
              </a:ext>
            </a:extLst>
          </p:cNvPr>
          <p:cNvCxnSpPr>
            <a:cxnSpLocks/>
          </p:cNvCxnSpPr>
          <p:nvPr/>
        </p:nvCxnSpPr>
        <p:spPr>
          <a:xfrm>
            <a:off x="9915939" y="5247032"/>
            <a:ext cx="657420" cy="67158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908F24-9BD2-7C0D-D198-9F12D7712D78}"/>
              </a:ext>
            </a:extLst>
          </p:cNvPr>
          <p:cNvCxnSpPr>
            <a:cxnSpLocks/>
          </p:cNvCxnSpPr>
          <p:nvPr/>
        </p:nvCxnSpPr>
        <p:spPr>
          <a:xfrm flipV="1">
            <a:off x="10625498" y="4011949"/>
            <a:ext cx="1119808" cy="871624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83E6C-B6F9-13BB-0A97-0562B211CB36}"/>
              </a:ext>
            </a:extLst>
          </p:cNvPr>
          <p:cNvCxnSpPr>
            <a:cxnSpLocks/>
          </p:cNvCxnSpPr>
          <p:nvPr/>
        </p:nvCxnSpPr>
        <p:spPr>
          <a:xfrm flipH="1">
            <a:off x="5237264" y="5263549"/>
            <a:ext cx="21866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18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6DBB-3E64-220A-440A-4FE403C0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Modelul încă mai greșește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4F47B-E4AA-50B3-479F-3A09D72F4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А в другом ответе чтобы разобраться даже нарисовала числовую прямую и отметила точки. Прямо как в начальной школе учили">
            <a:extLst>
              <a:ext uri="{FF2B5EF4-FFF2-40B4-BE49-F238E27FC236}">
                <a16:creationId xmlns:a16="http://schemas.microsoft.com/office/drawing/2014/main" id="{CE688346-8404-31D1-41A1-7140CFBCB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8" y="1508475"/>
            <a:ext cx="10764079" cy="523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02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91E85-A1A9-8E57-CA87-D4B1DDAF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b="1" dirty="0"/>
              <a:t>Rezultatele testelor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BCF32-F82E-BB60-FE6A-4EC0930CD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50% — это паритет между старой и новой моделью. Всё что по левую сторону — проигрыш (то есть качество хуже), по правую — выигрыш в качестве по сравнению с gpt4o.">
            <a:extLst>
              <a:ext uri="{FF2B5EF4-FFF2-40B4-BE49-F238E27FC236}">
                <a16:creationId xmlns:a16="http://schemas.microsoft.com/office/drawing/2014/main" id="{5C7A070B-1219-0CF4-E424-96C0904F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48" y="1600200"/>
            <a:ext cx="9353232" cy="52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06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EAFC4-263B-D32D-9B6E-B260A2B9A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8DB3A-4CE8-FDAD-F09B-597190AE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b="1" dirty="0"/>
              <a:t>Rezultatele testelor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F9927-FCEC-F3CD-532D-BDEC6A4DB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D" dirty="0"/>
              <a:t>Examenul la medicină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3A8BC-9774-FAC4-2B53-2126ACE31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098" y="681037"/>
            <a:ext cx="6901361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37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A88C-7021-F345-FB81-370CED5C3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b="1" dirty="0"/>
              <a:t>Rezultatele testelor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39C11-DB72-D66E-23B7-4E9A53DD7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1FCAC-A942-2AF5-D98A-CB463DC21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690688"/>
            <a:ext cx="102870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43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8B964-6F63-4C86-C3DB-DBA12B20F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EE8A-743A-BC31-CBA8-4188BE19E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b="1" dirty="0"/>
              <a:t>Rezultatele testelor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5F8D0-81D2-3FEB-EBCB-10197D974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D6B54-5D76-88D6-A167-BDEBF9C41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17" y="1441794"/>
            <a:ext cx="9025765" cy="522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44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7B57D-B438-2731-8D71-86F60334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85513" cy="867327"/>
          </a:xfrm>
        </p:spPr>
        <p:txBody>
          <a:bodyPr/>
          <a:lstStyle/>
          <a:p>
            <a:r>
              <a:rPr lang="ro-MD" dirty="0"/>
              <a:t>Securitatea modelelor</a:t>
            </a:r>
            <a:endParaRPr lang="en-US" dirty="0"/>
          </a:p>
        </p:txBody>
      </p:sp>
      <p:pic>
        <p:nvPicPr>
          <p:cNvPr id="6146" name="Picture 2" descr="Схема эксперимента. По-хорошему, docker host не должен быть доступен модели, но кто-то неправильно настроил систему.">
            <a:extLst>
              <a:ext uri="{FF2B5EF4-FFF2-40B4-BE49-F238E27FC236}">
                <a16:creationId xmlns:a16="http://schemas.microsoft.com/office/drawing/2014/main" id="{E0CCF53D-D564-5850-C6A8-3052D587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513" y="1074936"/>
            <a:ext cx="9626393" cy="578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605FF-C370-89C7-2EED-E6846A13F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94" y="1232452"/>
            <a:ext cx="3328297" cy="4944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MD" dirty="0"/>
              <a:t>R</a:t>
            </a:r>
            <a:r>
              <a:rPr lang="en-US" dirty="0" err="1"/>
              <a:t>ezolvarea</a:t>
            </a:r>
            <a:r>
              <a:rPr lang="en-US" dirty="0"/>
              <a:t> </a:t>
            </a:r>
            <a:r>
              <a:rPr lang="en-US" dirty="0" err="1"/>
              <a:t>problemelor</a:t>
            </a:r>
            <a:r>
              <a:rPr lang="en-US" dirty="0"/>
              <a:t> de </a:t>
            </a:r>
            <a:r>
              <a:rPr lang="en-US" dirty="0" err="1"/>
              <a:t>securitate</a:t>
            </a:r>
            <a:r>
              <a:rPr lang="en-US" dirty="0"/>
              <a:t> </a:t>
            </a:r>
            <a:r>
              <a:rPr lang="en-US" dirty="0" err="1"/>
              <a:t>cibernetică</a:t>
            </a:r>
            <a:r>
              <a:rPr lang="en-US" dirty="0"/>
              <a:t>, </a:t>
            </a:r>
            <a:r>
              <a:rPr lang="en-US" dirty="0" err="1"/>
              <a:t>adică</a:t>
            </a:r>
            <a:r>
              <a:rPr lang="en-US" dirty="0"/>
              <a:t> </a:t>
            </a:r>
            <a:r>
              <a:rPr lang="en-US" dirty="0" err="1"/>
              <a:t>piratarea</a:t>
            </a:r>
            <a:r>
              <a:rPr lang="en-US" dirty="0"/>
              <a:t> </a:t>
            </a:r>
            <a:r>
              <a:rPr lang="en-US" dirty="0" err="1"/>
              <a:t>computerelor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programelor</a:t>
            </a:r>
            <a:r>
              <a:rPr lang="en-US" dirty="0"/>
              <a:t>. </a:t>
            </a:r>
            <a:r>
              <a:rPr lang="en-US" dirty="0" err="1"/>
              <a:t>Competiți</a:t>
            </a:r>
            <a:r>
              <a:rPr lang="ro-MD" dirty="0"/>
              <a:t>a</a:t>
            </a:r>
            <a:r>
              <a:rPr lang="en-US" dirty="0"/>
              <a:t> </a:t>
            </a:r>
            <a:r>
              <a:rPr lang="ro-MD" dirty="0"/>
              <a:t>este</a:t>
            </a:r>
            <a:r>
              <a:rPr lang="en-US" dirty="0"/>
              <a:t> </a:t>
            </a:r>
            <a:r>
              <a:rPr lang="en-US" dirty="0" err="1"/>
              <a:t>organizat</a:t>
            </a:r>
            <a:r>
              <a:rPr lang="ro-MD" dirty="0"/>
              <a:t>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hackeri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formatul</a:t>
            </a:r>
            <a:r>
              <a:rPr lang="en-US" dirty="0"/>
              <a:t> </a:t>
            </a:r>
            <a:r>
              <a:rPr lang="ro-MD" dirty="0"/>
              <a:t>”</a:t>
            </a:r>
            <a:r>
              <a:rPr lang="en-US" dirty="0"/>
              <a:t>Capture the Flag</a:t>
            </a:r>
            <a:r>
              <a:rPr lang="ro-MD" dirty="0"/>
              <a:t>”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773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DCB1-4226-D53C-ABCB-73191728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Modelele viitoare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D0513-DCD2-5A76-4596-1AC0C5C5B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6365"/>
            <a:ext cx="10515600" cy="3950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 </a:t>
            </a:r>
            <a:r>
              <a:rPr lang="en-US" sz="3200" dirty="0" err="1"/>
              <a:t>parte</a:t>
            </a:r>
            <a:r>
              <a:rPr lang="en-US" sz="3200" dirty="0"/>
              <a:t> </a:t>
            </a:r>
            <a:r>
              <a:rPr lang="en-US" sz="3200" dirty="0" err="1"/>
              <a:t>semnificativă</a:t>
            </a:r>
            <a:r>
              <a:rPr lang="en-US" sz="3200" dirty="0"/>
              <a:t> a </a:t>
            </a:r>
            <a:r>
              <a:rPr lang="en-US" sz="3200" dirty="0" err="1"/>
              <a:t>datelor</a:t>
            </a:r>
            <a:r>
              <a:rPr lang="en-US" sz="3200" dirty="0"/>
              <a:t> </a:t>
            </a:r>
            <a:r>
              <a:rPr lang="en-US" sz="3200" dirty="0" err="1"/>
              <a:t>pentru</a:t>
            </a:r>
            <a:r>
              <a:rPr lang="en-US" sz="3200" dirty="0"/>
              <a:t> </a:t>
            </a:r>
            <a:r>
              <a:rPr lang="en-US" sz="3200" dirty="0" err="1"/>
              <a:t>antrenarea</a:t>
            </a:r>
            <a:r>
              <a:rPr lang="en-US" sz="3200" dirty="0"/>
              <a:t> </a:t>
            </a:r>
            <a:r>
              <a:rPr lang="ro-MD" sz="3200" dirty="0"/>
              <a:t>modelelor </a:t>
            </a:r>
            <a:r>
              <a:rPr lang="en-US" sz="3200" dirty="0" err="1"/>
              <a:t>viito</a:t>
            </a:r>
            <a:r>
              <a:rPr lang="ro-MD" sz="3200" dirty="0"/>
              <a:t>a</a:t>
            </a:r>
            <a:r>
              <a:rPr lang="en-US" sz="3200" dirty="0"/>
              <a:t>r</a:t>
            </a:r>
            <a:r>
              <a:rPr lang="ro-MD" sz="3200" dirty="0"/>
              <a:t>e</a:t>
            </a:r>
            <a:r>
              <a:rPr lang="en-US" sz="3200" dirty="0"/>
              <a:t> </a:t>
            </a:r>
            <a:r>
              <a:rPr lang="en-US" sz="3200" dirty="0" err="1"/>
              <a:t>ar</a:t>
            </a:r>
            <a:r>
              <a:rPr lang="en-US" sz="3200" dirty="0"/>
              <a:t> </a:t>
            </a:r>
            <a:r>
              <a:rPr lang="en-US" sz="3200" dirty="0" err="1"/>
              <a:t>trebui</a:t>
            </a:r>
            <a:r>
              <a:rPr lang="en-US" sz="3200" dirty="0"/>
              <a:t> </a:t>
            </a:r>
            <a:r>
              <a:rPr lang="en-US" sz="3200" dirty="0" err="1"/>
              <a:t>să</a:t>
            </a:r>
            <a:r>
              <a:rPr lang="en-US" sz="3200" dirty="0"/>
              <a:t> fie </a:t>
            </a:r>
            <a:r>
              <a:rPr lang="en-US" sz="3200" dirty="0" err="1"/>
              <a:t>generată</a:t>
            </a:r>
            <a:r>
              <a:rPr lang="en-US" sz="3200" dirty="0"/>
              <a:t> de o1 (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poate</a:t>
            </a:r>
            <a:r>
              <a:rPr lang="en-US" sz="3200" dirty="0"/>
              <a:t> </a:t>
            </a:r>
            <a:r>
              <a:rPr lang="en-US" sz="3200" dirty="0" err="1"/>
              <a:t>chiar</a:t>
            </a:r>
            <a:r>
              <a:rPr lang="en-US" sz="3200" dirty="0"/>
              <a:t> de o2!). </a:t>
            </a:r>
            <a:r>
              <a:rPr lang="en-US" sz="3200" dirty="0" err="1"/>
              <a:t>Într</a:t>
            </a:r>
            <a:r>
              <a:rPr lang="en-US" sz="3200" dirty="0"/>
              <a:t>-un </a:t>
            </a:r>
            <a:r>
              <a:rPr lang="en-US" sz="3200" dirty="0" err="1"/>
              <a:t>fel</a:t>
            </a:r>
            <a:r>
              <a:rPr lang="en-US" sz="3200" dirty="0"/>
              <a:t>, </a:t>
            </a:r>
            <a:r>
              <a:rPr lang="en-US" sz="3200" dirty="0" err="1"/>
              <a:t>pornește</a:t>
            </a:r>
            <a:r>
              <a:rPr lang="en-US" sz="3200" dirty="0"/>
              <a:t> un volant </a:t>
            </a:r>
            <a:r>
              <a:rPr lang="en-US" sz="3200" dirty="0" err="1"/>
              <a:t>în</a:t>
            </a:r>
            <a:r>
              <a:rPr lang="en-US" sz="3200" dirty="0"/>
              <a:t> care </a:t>
            </a:r>
            <a:r>
              <a:rPr lang="en-US" sz="3200" dirty="0" err="1"/>
              <a:t>modelele</a:t>
            </a:r>
            <a:r>
              <a:rPr lang="en-US" sz="3200" dirty="0"/>
              <a:t> </a:t>
            </a:r>
            <a:r>
              <a:rPr lang="en-US" sz="3200" dirty="0" err="1"/>
              <a:t>mai</a:t>
            </a:r>
            <a:r>
              <a:rPr lang="en-US" sz="3200" dirty="0"/>
              <a:t> </a:t>
            </a:r>
            <a:r>
              <a:rPr lang="en-US" sz="3200" dirty="0" err="1"/>
              <a:t>inteligente</a:t>
            </a:r>
            <a:r>
              <a:rPr lang="en-US" sz="3200" dirty="0"/>
              <a:t> </a:t>
            </a:r>
            <a:r>
              <a:rPr lang="en-US" sz="3200" dirty="0" err="1"/>
              <a:t>duc</a:t>
            </a:r>
            <a:r>
              <a:rPr lang="en-US" sz="3200" dirty="0"/>
              <a:t> la... </a:t>
            </a:r>
            <a:r>
              <a:rPr lang="en-US" sz="3200" dirty="0" err="1"/>
              <a:t>modele</a:t>
            </a:r>
            <a:r>
              <a:rPr lang="en-US" sz="3200" dirty="0"/>
              <a:t> </a:t>
            </a:r>
            <a:r>
              <a:rPr lang="en-US" sz="3200" dirty="0" err="1"/>
              <a:t>mai</a:t>
            </a:r>
            <a:r>
              <a:rPr lang="en-US" sz="3200" dirty="0"/>
              <a:t> </a:t>
            </a:r>
            <a:r>
              <a:rPr lang="en-US" sz="3200" dirty="0" err="1"/>
              <a:t>inteligente</a:t>
            </a:r>
            <a:r>
              <a:rPr lang="en-US" sz="3200" dirty="0"/>
              <a:t>. O1 </a:t>
            </a:r>
            <a:r>
              <a:rPr lang="en-US" sz="3200" dirty="0" err="1"/>
              <a:t>este</a:t>
            </a:r>
            <a:r>
              <a:rPr lang="en-US" sz="3200" dirty="0"/>
              <a:t> </a:t>
            </a:r>
            <a:r>
              <a:rPr lang="en-US" sz="3200" dirty="0" err="1"/>
              <a:t>doar</a:t>
            </a:r>
            <a:r>
              <a:rPr lang="en-US" sz="3200" dirty="0"/>
              <a:t> un experiment </a:t>
            </a:r>
            <a:r>
              <a:rPr lang="en-US" sz="3200" dirty="0" err="1"/>
              <a:t>timpuriu</a:t>
            </a:r>
            <a:r>
              <a:rPr lang="en-US" sz="3200" dirty="0"/>
              <a:t>, prima </a:t>
            </a:r>
            <a:r>
              <a:rPr lang="en-US" sz="3200" dirty="0" err="1"/>
              <a:t>abordare</a:t>
            </a:r>
            <a:r>
              <a:rPr lang="en-US" sz="3200" dirty="0"/>
              <a:t> a </a:t>
            </a:r>
            <a:r>
              <a:rPr lang="en-US" sz="3200" dirty="0" err="1"/>
              <a:t>metodei</a:t>
            </a:r>
            <a:r>
              <a:rPr lang="en-US" sz="3200" dirty="0"/>
              <a:t> de </a:t>
            </a:r>
            <a:r>
              <a:rPr lang="en-US" sz="3200" dirty="0" err="1"/>
              <a:t>rotire</a:t>
            </a:r>
            <a:r>
              <a:rPr lang="en-US" sz="3200" dirty="0"/>
              <a:t> a </a:t>
            </a:r>
            <a:r>
              <a:rPr lang="en-US" sz="3200" dirty="0" err="1"/>
              <a:t>acestui</a:t>
            </a:r>
            <a:r>
              <a:rPr lang="en-US" sz="3200" dirty="0"/>
              <a:t> volant.</a:t>
            </a:r>
          </a:p>
        </p:txBody>
      </p:sp>
    </p:spTree>
    <p:extLst>
      <p:ext uri="{BB962C8B-B14F-4D97-AF65-F5344CB8AC3E}">
        <p14:creationId xmlns:p14="http://schemas.microsoft.com/office/powerpoint/2010/main" val="65438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7952D-0974-2383-066D-4D44E8AF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CE5A2-7989-AD0D-E454-034BF69C6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450CE1-784E-927A-803C-894767B7A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1025"/>
            <a:ext cx="12039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43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CE78F-667D-DFDA-865E-47BC2A862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7BFA-2371-666B-342B-B89DC562A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131"/>
          </a:xfrm>
        </p:spPr>
        <p:txBody>
          <a:bodyPr/>
          <a:lstStyle/>
          <a:p>
            <a:r>
              <a:rPr lang="ro-MD" dirty="0"/>
              <a:t>L</a:t>
            </a:r>
            <a:r>
              <a:rPr lang="en-US" dirty="0" err="1"/>
              <a:t>anț</a:t>
            </a:r>
            <a:r>
              <a:rPr lang="en-US" dirty="0"/>
              <a:t> de </a:t>
            </a:r>
            <a:r>
              <a:rPr lang="en-US" dirty="0" err="1"/>
              <a:t>gânduri</a:t>
            </a:r>
            <a:r>
              <a:rPr lang="ro-MD" dirty="0"/>
              <a:t>  (chain of thoughts)</a:t>
            </a:r>
            <a:endParaRPr lang="en-US" dirty="0"/>
          </a:p>
        </p:txBody>
      </p:sp>
      <p:pic>
        <p:nvPicPr>
          <p:cNvPr id="6146" name="Picture 2" descr="Реалистичный сценарий использования моделей будущих поколений — всё как у Дугласа Адамса.">
            <a:extLst>
              <a:ext uri="{FF2B5EF4-FFF2-40B4-BE49-F238E27FC236}">
                <a16:creationId xmlns:a16="http://schemas.microsoft.com/office/drawing/2014/main" id="{8B1965C2-E91F-C6B5-C850-E317C4897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68" y="1383990"/>
            <a:ext cx="7921256" cy="518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9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73712-E500-3754-27C9-DBD599D49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D23D-0104-7936-A486-51665F15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4"/>
          </a:xfrm>
        </p:spPr>
        <p:txBody>
          <a:bodyPr/>
          <a:lstStyle/>
          <a:p>
            <a:r>
              <a:rPr lang="ro-MD" dirty="0"/>
              <a:t>Declarații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2B82D-AAB0-F75E-1B83-62BBE66B5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50" y="1735495"/>
            <a:ext cx="11635272" cy="1693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 </a:t>
            </a:r>
            <a:r>
              <a:rPr lang="ro-MD" dirty="0"/>
              <a:t>anunță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rezolvă</a:t>
            </a:r>
            <a:r>
              <a:rPr lang="en-US" dirty="0"/>
              <a:t> 90%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problemele</a:t>
            </a:r>
            <a:r>
              <a:rPr lang="en-US" dirty="0"/>
              <a:t> din </a:t>
            </a:r>
            <a:r>
              <a:rPr lang="en-US" dirty="0" err="1"/>
              <a:t>setul</a:t>
            </a:r>
            <a:r>
              <a:rPr lang="en-US" dirty="0"/>
              <a:t> de date MATH, care include </a:t>
            </a:r>
            <a:r>
              <a:rPr lang="en-US" dirty="0" err="1"/>
              <a:t>probleme</a:t>
            </a:r>
            <a:r>
              <a:rPr lang="en-US" dirty="0"/>
              <a:t> la </a:t>
            </a:r>
            <a:r>
              <a:rPr lang="en-US" dirty="0" err="1"/>
              <a:t>olimpiadele</a:t>
            </a:r>
            <a:r>
              <a:rPr lang="en-US" dirty="0"/>
              <a:t> de </a:t>
            </a:r>
            <a:r>
              <a:rPr lang="en-US" dirty="0" err="1"/>
              <a:t>matematică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școlile</a:t>
            </a:r>
            <a:r>
              <a:rPr lang="en-US" dirty="0"/>
              <a:t> </a:t>
            </a:r>
            <a:r>
              <a:rPr lang="en-US" dirty="0" err="1"/>
              <a:t>medii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liceale</a:t>
            </a:r>
            <a:r>
              <a:rPr lang="en-US" dirty="0"/>
              <a:t>. </a:t>
            </a:r>
            <a:r>
              <a:rPr lang="en-US" dirty="0" err="1"/>
              <a:t>Acestea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colectate</a:t>
            </a:r>
            <a:r>
              <a:rPr lang="en-US" dirty="0"/>
              <a:t> din diverse </a:t>
            </a:r>
            <a:r>
              <a:rPr lang="ro-MD" dirty="0"/>
              <a:t>olimpiade</a:t>
            </a:r>
            <a:r>
              <a:rPr lang="en-US" dirty="0"/>
              <a:t> </a:t>
            </a:r>
            <a:r>
              <a:rPr lang="en-US" dirty="0" err="1"/>
              <a:t>desfășurate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SUA, ca </a:t>
            </a:r>
            <a:r>
              <a:rPr lang="ro-MD" dirty="0"/>
              <a:t>semi-f</a:t>
            </a:r>
            <a:r>
              <a:rPr lang="en-US" dirty="0" err="1"/>
              <a:t>inala</a:t>
            </a:r>
            <a:r>
              <a:rPr lang="en-US" dirty="0"/>
              <a:t> </a:t>
            </a:r>
            <a:r>
              <a:rPr lang="en-US" dirty="0" err="1"/>
              <a:t>olimpiadei</a:t>
            </a:r>
            <a:r>
              <a:rPr lang="en-US" dirty="0"/>
              <a:t> </a:t>
            </a:r>
            <a:r>
              <a:rPr lang="en-US" dirty="0" err="1"/>
              <a:t>internaționale</a:t>
            </a:r>
            <a:r>
              <a:rPr lang="en-US" dirty="0"/>
              <a:t>.</a:t>
            </a:r>
            <a:endParaRPr lang="ro-MD" dirty="0"/>
          </a:p>
          <a:p>
            <a:pPr marL="0" indent="0">
              <a:buNone/>
            </a:pPr>
            <a:endParaRPr lang="ro-M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10AC9-5D42-0B4E-F43D-405B71E5B4F8}"/>
              </a:ext>
            </a:extLst>
          </p:cNvPr>
          <p:cNvSpPr txBox="1"/>
          <p:nvPr/>
        </p:nvSpPr>
        <p:spPr>
          <a:xfrm>
            <a:off x="2453951" y="6372808"/>
            <a:ext cx="678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https://openai.com/o1/</a:t>
            </a:r>
          </a:p>
        </p:txBody>
      </p:sp>
      <p:pic>
        <p:nvPicPr>
          <p:cNvPr id="1026" name="Picture 2" descr="Class 9 &amp; 10 - IQ Math (Basic) - Olympiad Math Sample Problems - Set 1I -  Pdf and its Solutions">
            <a:extLst>
              <a:ext uri="{FF2B5EF4-FFF2-40B4-BE49-F238E27FC236}">
                <a16:creationId xmlns:a16="http://schemas.microsoft.com/office/drawing/2014/main" id="{2D3A7535-3D3A-AAA9-FAC2-F8D00E79F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20"/>
          <a:stretch/>
        </p:blipFill>
        <p:spPr bwMode="auto">
          <a:xfrm>
            <a:off x="2453951" y="3811360"/>
            <a:ext cx="6534150" cy="19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45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C29D1-04D1-8E4D-1E72-214E9843E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2A769-68BD-B395-07CF-E94CEBEAD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4"/>
          </a:xfrm>
        </p:spPr>
        <p:txBody>
          <a:bodyPr/>
          <a:lstStyle/>
          <a:p>
            <a:r>
              <a:rPr lang="ro-MD" dirty="0"/>
              <a:t>Declarații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1008F-B834-DAF1-8949-84C6068B1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6540"/>
            <a:ext cx="10515600" cy="4890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 </a:t>
            </a:r>
            <a:r>
              <a:rPr lang="ro-MD" dirty="0"/>
              <a:t>anunță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rezolvă</a:t>
            </a:r>
            <a:r>
              <a:rPr lang="en-US" dirty="0"/>
              <a:t> 90%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problemele</a:t>
            </a:r>
            <a:r>
              <a:rPr lang="en-US" dirty="0"/>
              <a:t> din </a:t>
            </a:r>
            <a:r>
              <a:rPr lang="en-US" dirty="0" err="1"/>
              <a:t>setul</a:t>
            </a:r>
            <a:r>
              <a:rPr lang="en-US" dirty="0"/>
              <a:t> de date MATH, care include </a:t>
            </a:r>
            <a:r>
              <a:rPr lang="en-US" dirty="0" err="1"/>
              <a:t>probleme</a:t>
            </a:r>
            <a:r>
              <a:rPr lang="en-US" dirty="0"/>
              <a:t> la </a:t>
            </a:r>
            <a:r>
              <a:rPr lang="en-US" dirty="0" err="1"/>
              <a:t>olimpiadele</a:t>
            </a:r>
            <a:r>
              <a:rPr lang="en-US" dirty="0"/>
              <a:t> de </a:t>
            </a:r>
            <a:r>
              <a:rPr lang="en-US" dirty="0" err="1"/>
              <a:t>matematică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școlile</a:t>
            </a:r>
            <a:r>
              <a:rPr lang="en-US" dirty="0"/>
              <a:t> </a:t>
            </a:r>
            <a:r>
              <a:rPr lang="en-US" dirty="0" err="1"/>
              <a:t>medii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liceale</a:t>
            </a:r>
            <a:r>
              <a:rPr lang="en-US" dirty="0"/>
              <a:t>. </a:t>
            </a:r>
            <a:r>
              <a:rPr lang="en-US" dirty="0" err="1"/>
              <a:t>Acestea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colectate</a:t>
            </a:r>
            <a:r>
              <a:rPr lang="en-US" dirty="0"/>
              <a:t> din diverse </a:t>
            </a:r>
            <a:r>
              <a:rPr lang="ro-MD" dirty="0"/>
              <a:t>olimpiade</a:t>
            </a:r>
            <a:r>
              <a:rPr lang="en-US" dirty="0"/>
              <a:t> </a:t>
            </a:r>
            <a:r>
              <a:rPr lang="en-US" dirty="0" err="1"/>
              <a:t>desfășurate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SUA, ca </a:t>
            </a:r>
            <a:r>
              <a:rPr lang="ro-MD" dirty="0"/>
              <a:t>semi-f</a:t>
            </a:r>
            <a:r>
              <a:rPr lang="en-US" dirty="0" err="1"/>
              <a:t>inala</a:t>
            </a:r>
            <a:r>
              <a:rPr lang="en-US" dirty="0"/>
              <a:t> </a:t>
            </a:r>
            <a:r>
              <a:rPr lang="en-US" dirty="0" err="1"/>
              <a:t>olimpiadei</a:t>
            </a:r>
            <a:r>
              <a:rPr lang="en-US" dirty="0"/>
              <a:t> </a:t>
            </a:r>
            <a:r>
              <a:rPr lang="en-US" dirty="0" err="1"/>
              <a:t>internaționale</a:t>
            </a:r>
            <a:r>
              <a:rPr lang="en-US" dirty="0"/>
              <a:t>.</a:t>
            </a:r>
            <a:endParaRPr lang="ro-MD" dirty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dirty="0" err="1"/>
              <a:t>primul</a:t>
            </a:r>
            <a:r>
              <a:rPr lang="en-US" sz="3200" dirty="0"/>
              <a:t> </a:t>
            </a:r>
            <a:r>
              <a:rPr lang="en-US" sz="3200" dirty="0" err="1"/>
              <a:t>rând</a:t>
            </a:r>
            <a:r>
              <a:rPr lang="en-US" sz="3200" dirty="0"/>
              <a:t>, </a:t>
            </a:r>
            <a:r>
              <a:rPr lang="en-US" sz="3200" dirty="0" err="1"/>
              <a:t>modelul</a:t>
            </a:r>
            <a:r>
              <a:rPr lang="en-US" sz="3200" dirty="0"/>
              <a:t> </a:t>
            </a:r>
            <a:r>
              <a:rPr lang="en-US" sz="3200" dirty="0" err="1"/>
              <a:t>generează</a:t>
            </a:r>
            <a:r>
              <a:rPr lang="en-US" sz="3200" dirty="0"/>
              <a:t> </a:t>
            </a:r>
            <a:r>
              <a:rPr lang="en-US" sz="3200" dirty="0" err="1"/>
              <a:t>în</a:t>
            </a:r>
            <a:r>
              <a:rPr lang="en-US" sz="3200" dirty="0"/>
              <a:t> mod independent </a:t>
            </a:r>
            <a:r>
              <a:rPr lang="en-US" sz="3200" dirty="0" err="1"/>
              <a:t>zeci</a:t>
            </a:r>
            <a:r>
              <a:rPr lang="en-US" sz="3200" dirty="0"/>
              <a:t> de </a:t>
            </a:r>
            <a:r>
              <a:rPr lang="en-US" sz="3200" dirty="0" err="1"/>
              <a:t>soluții</a:t>
            </a:r>
            <a:r>
              <a:rPr lang="ro-MD" sz="3200" dirty="0"/>
              <a:t> ( mai exact, 64)</a:t>
            </a:r>
            <a:r>
              <a:rPr lang="en-US" sz="3200" dirty="0"/>
              <a:t>, </a:t>
            </a:r>
            <a:r>
              <a:rPr lang="en-US" sz="3200" dirty="0" err="1"/>
              <a:t>apoi</a:t>
            </a:r>
            <a:r>
              <a:rPr lang="en-US" sz="3200" dirty="0"/>
              <a:t> </a:t>
            </a:r>
            <a:r>
              <a:rPr lang="en-US" sz="3200" dirty="0" err="1"/>
              <a:t>răspunsul</a:t>
            </a:r>
            <a:r>
              <a:rPr lang="en-US" sz="3200" dirty="0"/>
              <a:t> </a:t>
            </a:r>
            <a:r>
              <a:rPr lang="en-US" sz="3200" dirty="0" err="1"/>
              <a:t>este</a:t>
            </a:r>
            <a:r>
              <a:rPr lang="en-US" sz="3200" dirty="0"/>
              <a:t> </a:t>
            </a:r>
            <a:r>
              <a:rPr lang="en-US" sz="3200" dirty="0" err="1"/>
              <a:t>selectat</a:t>
            </a:r>
            <a:r>
              <a:rPr lang="en-US" sz="3200" dirty="0"/>
              <a:t> din </a:t>
            </a:r>
            <a:r>
              <a:rPr lang="en-US" sz="3200" dirty="0" err="1"/>
              <a:t>fiecare</a:t>
            </a:r>
            <a:r>
              <a:rPr lang="en-US" sz="3200" dirty="0"/>
              <a:t>, </a:t>
            </a:r>
            <a:r>
              <a:rPr lang="en-US" sz="3200" dirty="0" err="1"/>
              <a:t>iar</a:t>
            </a:r>
            <a:r>
              <a:rPr lang="en-US" sz="3200" dirty="0"/>
              <a:t> cel care a </a:t>
            </a:r>
            <a:r>
              <a:rPr lang="en-US" sz="3200" dirty="0" err="1"/>
              <a:t>fost</a:t>
            </a:r>
            <a:r>
              <a:rPr lang="en-US" sz="3200" dirty="0"/>
              <a:t> </a:t>
            </a:r>
            <a:r>
              <a:rPr lang="en-US" sz="3200" dirty="0" err="1"/>
              <a:t>obținut</a:t>
            </a:r>
            <a:r>
              <a:rPr lang="en-US" sz="3200" dirty="0"/>
              <a:t> </a:t>
            </a:r>
            <a:r>
              <a:rPr lang="en-US" sz="3200" dirty="0" err="1"/>
              <a:t>mai</a:t>
            </a:r>
            <a:r>
              <a:rPr lang="en-US" sz="3200" dirty="0"/>
              <a:t> des </a:t>
            </a:r>
            <a:r>
              <a:rPr lang="en-US" sz="3200" dirty="0" err="1"/>
              <a:t>decât</a:t>
            </a:r>
            <a:r>
              <a:rPr lang="en-US" sz="3200" dirty="0"/>
              <a:t> </a:t>
            </a:r>
            <a:r>
              <a:rPr lang="en-US" sz="3200" dirty="0" err="1"/>
              <a:t>altele</a:t>
            </a:r>
            <a:r>
              <a:rPr lang="en-US" sz="3200" dirty="0"/>
              <a:t> </a:t>
            </a:r>
            <a:r>
              <a:rPr lang="en-US" sz="3200" dirty="0" err="1"/>
              <a:t>devine</a:t>
            </a:r>
            <a:r>
              <a:rPr lang="en-US" sz="3200" dirty="0"/>
              <a:t> </a:t>
            </a:r>
            <a:r>
              <a:rPr lang="en-US" sz="3200" dirty="0" err="1"/>
              <a:t>finalul</a:t>
            </a:r>
            <a:r>
              <a:rPr lang="en-US" sz="3200" dirty="0"/>
              <a:t> - </a:t>
            </a:r>
            <a:r>
              <a:rPr lang="en-US" sz="3200" dirty="0" err="1"/>
              <a:t>acesta</a:t>
            </a:r>
            <a:r>
              <a:rPr lang="en-US" sz="3200" dirty="0"/>
              <a:t> </a:t>
            </a:r>
            <a:r>
              <a:rPr lang="en-US" sz="3200" dirty="0" err="1"/>
              <a:t>este</a:t>
            </a:r>
            <a:r>
              <a:rPr lang="en-US" sz="3200" dirty="0"/>
              <a:t> </a:t>
            </a:r>
            <a:r>
              <a:rPr lang="en-US" sz="3200" dirty="0" err="1"/>
              <a:t>comparat</a:t>
            </a:r>
            <a:r>
              <a:rPr lang="en-US" sz="3200" dirty="0"/>
              <a:t> cu </a:t>
            </a:r>
            <a:r>
              <a:rPr lang="ro-MD" sz="3200" dirty="0"/>
              <a:t>răspunsul corect</a:t>
            </a:r>
            <a:r>
              <a:rPr lang="en-US" sz="3200" dirty="0"/>
              <a:t>.</a:t>
            </a:r>
            <a:endParaRPr lang="ro-MD" sz="3200" dirty="0"/>
          </a:p>
          <a:p>
            <a:pPr marL="0" indent="0">
              <a:buNone/>
            </a:pPr>
            <a:endParaRPr lang="ro-M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BB7EC-FFD8-B56F-A5E0-F09A20EA8416}"/>
              </a:ext>
            </a:extLst>
          </p:cNvPr>
          <p:cNvSpPr txBox="1"/>
          <p:nvPr/>
        </p:nvSpPr>
        <p:spPr>
          <a:xfrm>
            <a:off x="2453951" y="6372808"/>
            <a:ext cx="678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https://openai.com/o1/</a:t>
            </a:r>
          </a:p>
        </p:txBody>
      </p:sp>
    </p:spTree>
    <p:extLst>
      <p:ext uri="{BB962C8B-B14F-4D97-AF65-F5344CB8AC3E}">
        <p14:creationId xmlns:p14="http://schemas.microsoft.com/office/powerpoint/2010/main" val="113515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5AB0D-6101-C0C9-6632-D6E313D38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7EE16-4E40-1750-41EC-96AEBD7EF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4"/>
          </a:xfrm>
        </p:spPr>
        <p:txBody>
          <a:bodyPr/>
          <a:lstStyle/>
          <a:p>
            <a:r>
              <a:rPr lang="ro-MD" dirty="0"/>
              <a:t>Declarații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8CA0-D654-DE44-95F9-EE4B3366C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6540"/>
            <a:ext cx="7484706" cy="48904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primul</a:t>
            </a:r>
            <a:r>
              <a:rPr lang="en-US" dirty="0"/>
              <a:t> </a:t>
            </a:r>
            <a:r>
              <a:rPr lang="en-US" dirty="0" err="1"/>
              <a:t>rând</a:t>
            </a:r>
            <a:r>
              <a:rPr lang="en-US" dirty="0"/>
              <a:t>, </a:t>
            </a:r>
            <a:r>
              <a:rPr lang="en-US" dirty="0" err="1"/>
              <a:t>modelul</a:t>
            </a:r>
            <a:r>
              <a:rPr lang="en-US" dirty="0"/>
              <a:t> </a:t>
            </a:r>
            <a:r>
              <a:rPr lang="en-US" dirty="0" err="1"/>
              <a:t>generează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independent </a:t>
            </a:r>
            <a:r>
              <a:rPr lang="en-US" dirty="0" err="1"/>
              <a:t>zeci</a:t>
            </a:r>
            <a:r>
              <a:rPr lang="en-US" dirty="0"/>
              <a:t> de </a:t>
            </a:r>
            <a:r>
              <a:rPr lang="en-US" dirty="0" err="1"/>
              <a:t>soluții</a:t>
            </a:r>
            <a:r>
              <a:rPr lang="ro-MD" dirty="0"/>
              <a:t> (64)</a:t>
            </a:r>
            <a:r>
              <a:rPr lang="en-US" dirty="0"/>
              <a:t>,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răspunsul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selectat</a:t>
            </a:r>
            <a:r>
              <a:rPr lang="en-US" dirty="0"/>
              <a:t> din </a:t>
            </a:r>
            <a:r>
              <a:rPr lang="en-US" dirty="0" err="1"/>
              <a:t>fiecare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cel care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obținut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des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altele</a:t>
            </a:r>
            <a:r>
              <a:rPr lang="en-US" dirty="0"/>
              <a:t> </a:t>
            </a:r>
            <a:r>
              <a:rPr lang="en-US" dirty="0" err="1"/>
              <a:t>devine</a:t>
            </a:r>
            <a:r>
              <a:rPr lang="en-US" dirty="0"/>
              <a:t> </a:t>
            </a:r>
            <a:r>
              <a:rPr lang="en-US" dirty="0" err="1"/>
              <a:t>finalul</a:t>
            </a:r>
            <a:r>
              <a:rPr lang="en-US" dirty="0"/>
              <a:t> -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comparat</a:t>
            </a:r>
            <a:r>
              <a:rPr lang="en-US" dirty="0"/>
              <a:t> cu </a:t>
            </a:r>
            <a:r>
              <a:rPr lang="ro-MD" dirty="0"/>
              <a:t>răspunsul corect</a:t>
            </a:r>
            <a:r>
              <a:rPr lang="en-US" dirty="0"/>
              <a:t>.</a:t>
            </a:r>
            <a:endParaRPr lang="ro-MD" dirty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r>
              <a:rPr lang="ro-MD" sz="3200" dirty="0"/>
              <a:t>D</a:t>
            </a:r>
            <a:r>
              <a:rPr lang="en-US" sz="3200" dirty="0" err="1"/>
              <a:t>acă</a:t>
            </a:r>
            <a:r>
              <a:rPr lang="en-US" sz="3200" dirty="0"/>
              <a:t> </a:t>
            </a:r>
            <a:r>
              <a:rPr lang="en-US" sz="3200" dirty="0" err="1"/>
              <a:t>modelului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se cere </a:t>
            </a:r>
            <a:r>
              <a:rPr lang="en-US" sz="3200" dirty="0" err="1"/>
              <a:t>să</a:t>
            </a:r>
            <a:r>
              <a:rPr lang="en-US" sz="3200" dirty="0"/>
              <a:t> </a:t>
            </a:r>
            <a:r>
              <a:rPr lang="en-US" sz="3200" dirty="0" err="1"/>
              <a:t>genereze</a:t>
            </a:r>
            <a:r>
              <a:rPr lang="en-US" sz="3200" dirty="0"/>
              <a:t> </a:t>
            </a:r>
            <a:r>
              <a:rPr lang="en-US" sz="3200" dirty="0" err="1"/>
              <a:t>răspuns</a:t>
            </a:r>
            <a:r>
              <a:rPr lang="ro-MD" sz="3200" dirty="0"/>
              <a:t>ul</a:t>
            </a:r>
            <a:r>
              <a:rPr lang="en-US" sz="3200" dirty="0"/>
              <a:t> nu de 64, ci de 1000 de </a:t>
            </a:r>
            <a:r>
              <a:rPr lang="en-US" sz="3200" dirty="0" err="1"/>
              <a:t>ori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, </a:t>
            </a:r>
            <a:r>
              <a:rPr lang="en-US" sz="3200" dirty="0" err="1"/>
              <a:t>după</a:t>
            </a:r>
            <a:r>
              <a:rPr lang="en-US" sz="3200" dirty="0"/>
              <a:t> </a:t>
            </a:r>
            <a:r>
              <a:rPr lang="en-US" sz="3200" dirty="0" err="1"/>
              <a:t>aceea</a:t>
            </a:r>
            <a:r>
              <a:rPr lang="en-US" sz="3200" dirty="0"/>
              <a:t>, </a:t>
            </a:r>
            <a:r>
              <a:rPr lang="ro-MD" sz="3200" dirty="0"/>
              <a:t>se </a:t>
            </a:r>
            <a:r>
              <a:rPr lang="en-US" sz="3200" dirty="0" err="1"/>
              <a:t>alege</a:t>
            </a:r>
            <a:r>
              <a:rPr lang="en-US" sz="3200" dirty="0"/>
              <a:t> cel </a:t>
            </a:r>
            <a:r>
              <a:rPr lang="en-US" sz="3200" dirty="0" err="1"/>
              <a:t>mai</a:t>
            </a:r>
            <a:r>
              <a:rPr lang="en-US" sz="3200" dirty="0"/>
              <a:t> bun </a:t>
            </a:r>
            <a:r>
              <a:rPr lang="en-US" sz="3200" dirty="0" err="1"/>
              <a:t>răspuns</a:t>
            </a:r>
            <a:r>
              <a:rPr lang="en-US" sz="3200" dirty="0"/>
              <a:t> nu ca cel </a:t>
            </a:r>
            <a:r>
              <a:rPr lang="en-US" sz="3200" dirty="0" err="1"/>
              <a:t>mai</a:t>
            </a:r>
            <a:r>
              <a:rPr lang="en-US" sz="3200" dirty="0"/>
              <a:t> </a:t>
            </a:r>
            <a:r>
              <a:rPr lang="en-US" sz="3200" dirty="0" err="1"/>
              <a:t>frecvent</a:t>
            </a:r>
            <a:r>
              <a:rPr lang="en-US" sz="3200" dirty="0"/>
              <a:t>, </a:t>
            </a:r>
            <a:r>
              <a:rPr lang="en-US" sz="3200" dirty="0" err="1"/>
              <a:t>dar</a:t>
            </a:r>
            <a:r>
              <a:rPr lang="en-US" sz="3200" dirty="0"/>
              <a:t> </a:t>
            </a:r>
            <a:r>
              <a:rPr lang="en-US" sz="3200" dirty="0" err="1"/>
              <a:t>folosind</a:t>
            </a:r>
            <a:r>
              <a:rPr lang="en-US" sz="3200" dirty="0"/>
              <a:t> un model </a:t>
            </a:r>
            <a:r>
              <a:rPr lang="en-US" sz="3200" dirty="0" err="1"/>
              <a:t>separat</a:t>
            </a:r>
            <a:r>
              <a:rPr lang="en-US" sz="3200" dirty="0"/>
              <a:t>, </a:t>
            </a:r>
            <a:r>
              <a:rPr lang="en-US" sz="3200" dirty="0" err="1"/>
              <a:t>atunci</a:t>
            </a:r>
            <a:r>
              <a:rPr lang="en-US" sz="3200" dirty="0"/>
              <a:t> o1 </a:t>
            </a:r>
            <a:r>
              <a:rPr lang="en-US" sz="3200" dirty="0" err="1"/>
              <a:t>obține</a:t>
            </a:r>
            <a:r>
              <a:rPr lang="en-US" sz="3200" dirty="0"/>
              <a:t> 93% din </a:t>
            </a:r>
            <a:r>
              <a:rPr lang="en-US" sz="3200" dirty="0" err="1"/>
              <a:t>puncte</a:t>
            </a:r>
            <a:r>
              <a:rPr lang="en-US" sz="3200" dirty="0"/>
              <a:t> - </a:t>
            </a:r>
            <a:r>
              <a:rPr lang="en-US" sz="3200" dirty="0" err="1"/>
              <a:t>acest</a:t>
            </a:r>
            <a:r>
              <a:rPr lang="en-US" sz="3200" dirty="0"/>
              <a:t> </a:t>
            </a:r>
            <a:r>
              <a:rPr lang="en-US" sz="3200" dirty="0" err="1"/>
              <a:t>lucru</a:t>
            </a:r>
            <a:r>
              <a:rPr lang="en-US" sz="3200" dirty="0"/>
              <a:t> </a:t>
            </a:r>
            <a:r>
              <a:rPr lang="en-US" sz="3200" dirty="0" err="1"/>
              <a:t>este</a:t>
            </a:r>
            <a:r>
              <a:rPr lang="en-US" sz="3200" dirty="0"/>
              <a:t> </a:t>
            </a:r>
            <a:r>
              <a:rPr lang="en-US" sz="3200" dirty="0" err="1"/>
              <a:t>suficient</a:t>
            </a:r>
            <a:r>
              <a:rPr lang="en-US" sz="3200" dirty="0"/>
              <a:t> </a:t>
            </a:r>
            <a:r>
              <a:rPr lang="en-US" sz="3200" dirty="0" err="1"/>
              <a:t>pentru</a:t>
            </a:r>
            <a:r>
              <a:rPr lang="en-US" sz="3200" dirty="0"/>
              <a:t> a intra </a:t>
            </a: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dirty="0" err="1"/>
              <a:t>runda</a:t>
            </a:r>
            <a:r>
              <a:rPr lang="en-US" sz="3200" dirty="0"/>
              <a:t> </a:t>
            </a:r>
            <a:r>
              <a:rPr lang="en-US" sz="3200" dirty="0" err="1"/>
              <a:t>următoare</a:t>
            </a:r>
            <a:r>
              <a:rPr lang="ro-MD" sz="3200" dirty="0"/>
              <a:t> a olimpiadei.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16FCD-7A9E-C5ED-1BD6-641F8C78CB44}"/>
              </a:ext>
            </a:extLst>
          </p:cNvPr>
          <p:cNvSpPr txBox="1"/>
          <p:nvPr/>
        </p:nvSpPr>
        <p:spPr>
          <a:xfrm>
            <a:off x="2453951" y="6372808"/>
            <a:ext cx="678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https://openai.com/o1/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7F0C557-3313-9843-51C5-F25D4EF1C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12"/>
          <a:stretch/>
        </p:blipFill>
        <p:spPr bwMode="auto">
          <a:xfrm>
            <a:off x="8200052" y="365126"/>
            <a:ext cx="3991947" cy="43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76A5-BDF3-726A-D379-22981C5C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07" y="173740"/>
            <a:ext cx="10515600" cy="793824"/>
          </a:xfrm>
        </p:spPr>
        <p:txBody>
          <a:bodyPr>
            <a:normAutofit/>
          </a:bodyPr>
          <a:lstStyle/>
          <a:p>
            <a:r>
              <a:rPr lang="ro-MD" sz="3600" dirty="0"/>
              <a:t>Declarații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78143-9AD8-E33D-79A2-DAE3F6249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146"/>
            <a:ext cx="10515600" cy="5113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CodeForces</a:t>
            </a:r>
            <a:r>
              <a:rPr lang="en-US" sz="2400" dirty="0"/>
              <a:t>: </a:t>
            </a:r>
            <a:r>
              <a:rPr lang="en-US" sz="2400" dirty="0" err="1"/>
              <a:t>Acesta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un site cu </a:t>
            </a:r>
            <a:r>
              <a:rPr lang="en-US" sz="2400" dirty="0" err="1"/>
              <a:t>competiții</a:t>
            </a:r>
            <a:r>
              <a:rPr lang="en-US" sz="2400" dirty="0"/>
              <a:t> regulate de </a:t>
            </a:r>
            <a:r>
              <a:rPr lang="en-US" sz="2400" dirty="0" err="1"/>
              <a:t>programare</a:t>
            </a:r>
            <a:r>
              <a:rPr lang="en-US" sz="2400" dirty="0"/>
              <a:t>, </a:t>
            </a:r>
            <a:r>
              <a:rPr lang="en-US" sz="2400" dirty="0" err="1"/>
              <a:t>unde</a:t>
            </a:r>
            <a:r>
              <a:rPr lang="en-US" sz="2400" dirty="0"/>
              <a:t> </a:t>
            </a:r>
            <a:r>
              <a:rPr lang="en-US" sz="2400" dirty="0" err="1"/>
              <a:t>participanții</a:t>
            </a:r>
            <a:r>
              <a:rPr lang="en-US" sz="2400" dirty="0"/>
              <a:t> sunt </a:t>
            </a:r>
            <a:r>
              <a:rPr lang="en-US" sz="2400" dirty="0" err="1"/>
              <a:t>provocați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scrie</a:t>
            </a:r>
            <a:r>
              <a:rPr lang="en-US" sz="2400" dirty="0"/>
              <a:t> o </a:t>
            </a:r>
            <a:r>
              <a:rPr lang="en-US" sz="2400" dirty="0" err="1"/>
              <a:t>soluție</a:t>
            </a:r>
            <a:r>
              <a:rPr lang="en-US" sz="2400" dirty="0"/>
              <a:t> </a:t>
            </a:r>
            <a:r>
              <a:rPr lang="en-US" sz="2400" dirty="0" err="1"/>
              <a:t>rapidă</a:t>
            </a:r>
            <a:r>
              <a:rPr lang="en-US" sz="2400" dirty="0"/>
              <a:t>. </a:t>
            </a:r>
            <a:r>
              <a:rPr lang="en-US" sz="2400" dirty="0" err="1"/>
              <a:t>Aici</a:t>
            </a:r>
            <a:r>
              <a:rPr lang="en-US" sz="2400" dirty="0"/>
              <a:t>, LLM OpenAI a </a:t>
            </a:r>
            <a:r>
              <a:rPr lang="en-US" sz="2400" dirty="0" err="1"/>
              <a:t>acționat</a:t>
            </a:r>
            <a:r>
              <a:rPr lang="en-US" sz="2400" dirty="0"/>
              <a:t> ca un participant </a:t>
            </a:r>
            <a:r>
              <a:rPr lang="en-US" sz="2400" dirty="0" err="1"/>
              <a:t>obișnuit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ar</a:t>
            </a:r>
            <a:r>
              <a:rPr lang="en-US" sz="2400" dirty="0"/>
              <a:t> </a:t>
            </a:r>
            <a:r>
              <a:rPr lang="en-US" sz="2400" dirty="0" err="1"/>
              <a:t>putea</a:t>
            </a:r>
            <a:r>
              <a:rPr lang="en-US" sz="2400" dirty="0"/>
              <a:t> </a:t>
            </a:r>
            <a:r>
              <a:rPr lang="en-US" sz="2400" dirty="0" err="1"/>
              <a:t>trimite</a:t>
            </a:r>
            <a:r>
              <a:rPr lang="en-US" sz="2400" dirty="0"/>
              <a:t> </a:t>
            </a:r>
            <a:r>
              <a:rPr lang="en-US" sz="2400" dirty="0" err="1"/>
              <a:t>până</a:t>
            </a:r>
            <a:r>
              <a:rPr lang="en-US" sz="2400" dirty="0"/>
              <a:t> la 10 </a:t>
            </a:r>
            <a:r>
              <a:rPr lang="en-US" sz="2400" dirty="0" err="1"/>
              <a:t>soluții</a:t>
            </a:r>
            <a:r>
              <a:rPr lang="en-US" sz="2400" dirty="0"/>
              <a:t>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3B91801-F210-ED4F-437D-C39026367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8" r="32993"/>
          <a:stretch/>
        </p:blipFill>
        <p:spPr bwMode="auto">
          <a:xfrm>
            <a:off x="7753740" y="1932987"/>
            <a:ext cx="4183348" cy="483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3819D0-5162-6976-5E22-A325EF9B3E41}"/>
              </a:ext>
            </a:extLst>
          </p:cNvPr>
          <p:cNvSpPr txBox="1"/>
          <p:nvPr/>
        </p:nvSpPr>
        <p:spPr>
          <a:xfrm>
            <a:off x="1212980" y="2640563"/>
            <a:ext cx="48052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Numărul</a:t>
            </a:r>
            <a:r>
              <a:rPr lang="en-US" sz="2400" dirty="0"/>
              <a:t> din imagine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procentul</a:t>
            </a:r>
            <a:r>
              <a:rPr lang="en-US" sz="2400" dirty="0"/>
              <a:t> de </a:t>
            </a:r>
            <a:r>
              <a:rPr lang="en-US" sz="2400" dirty="0" err="1"/>
              <a:t>participanți</a:t>
            </a:r>
            <a:r>
              <a:rPr lang="en-US" sz="2400" dirty="0"/>
              <a:t> </a:t>
            </a:r>
            <a:r>
              <a:rPr lang="en-US" sz="2400" dirty="0" err="1"/>
              <a:t>umani</a:t>
            </a:r>
            <a:r>
              <a:rPr lang="en-US" sz="2400" dirty="0"/>
              <a:t> care au </a:t>
            </a:r>
            <a:r>
              <a:rPr lang="en-US" sz="2400" dirty="0" err="1"/>
              <a:t>obținut</a:t>
            </a:r>
            <a:r>
              <a:rPr lang="en-US" sz="2400" dirty="0"/>
              <a:t> un </a:t>
            </a:r>
            <a:r>
              <a:rPr lang="en-US" sz="2400" dirty="0" err="1"/>
              <a:t>scor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mic de o1. </a:t>
            </a:r>
            <a:r>
              <a:rPr lang="en-US" sz="2400" dirty="0" err="1"/>
              <a:t>Adică</a:t>
            </a:r>
            <a:r>
              <a:rPr lang="en-US" sz="2400" dirty="0"/>
              <a:t>, de </a:t>
            </a:r>
            <a:r>
              <a:rPr lang="en-US" sz="2400" dirty="0" err="1"/>
              <a:t>exemplu</a:t>
            </a:r>
            <a:r>
              <a:rPr lang="en-US" sz="2400" dirty="0"/>
              <a:t>, 89.0 </a:t>
            </a:r>
            <a:r>
              <a:rPr lang="en-US" sz="2400" dirty="0" err="1"/>
              <a:t>înseamnă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modelul</a:t>
            </a:r>
            <a:r>
              <a:rPr lang="en-US" sz="2400" dirty="0"/>
              <a:t> a </a:t>
            </a:r>
            <a:r>
              <a:rPr lang="en-US" sz="2400" dirty="0" err="1"/>
              <a:t>intrat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top 11%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cei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buni</a:t>
            </a:r>
            <a:r>
              <a:rPr lang="en-US" sz="2400" dirty="0"/>
              <a:t> - un salt </a:t>
            </a:r>
            <a:r>
              <a:rPr lang="en-US" sz="2400" dirty="0" err="1"/>
              <a:t>puternic</a:t>
            </a:r>
            <a:r>
              <a:rPr lang="en-US" sz="2400" dirty="0"/>
              <a:t> </a:t>
            </a:r>
            <a:r>
              <a:rPr lang="en-US" sz="2400" dirty="0" err="1"/>
              <a:t>față</a:t>
            </a:r>
            <a:r>
              <a:rPr lang="en-US" sz="2400" dirty="0"/>
              <a:t> de gpt4o, care se </a:t>
            </a:r>
            <a:r>
              <a:rPr lang="en-US" sz="2400" dirty="0" err="1"/>
              <a:t>încadrează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11%.</a:t>
            </a:r>
          </a:p>
        </p:txBody>
      </p:sp>
    </p:spTree>
    <p:extLst>
      <p:ext uri="{BB962C8B-B14F-4D97-AF65-F5344CB8AC3E}">
        <p14:creationId xmlns:p14="http://schemas.microsoft.com/office/powerpoint/2010/main" val="28839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37EF9-9459-1D3F-D961-9B14F271C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6ED0A-D257-4CE2-5465-1E07C4341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07" y="173740"/>
            <a:ext cx="10515600" cy="793824"/>
          </a:xfrm>
        </p:spPr>
        <p:txBody>
          <a:bodyPr>
            <a:normAutofit/>
          </a:bodyPr>
          <a:lstStyle/>
          <a:p>
            <a:r>
              <a:rPr lang="ro-MD" sz="3600" dirty="0"/>
              <a:t>Declarații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92BC4-680C-6A3A-85CB-F964EB778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146"/>
            <a:ext cx="10515600" cy="5113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GPQA Diamond</a:t>
            </a:r>
            <a:r>
              <a:rPr lang="en-US" sz="2200" dirty="0"/>
              <a:t>: cel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interesant</a:t>
            </a:r>
            <a:r>
              <a:rPr lang="en-US" sz="2200" dirty="0"/>
              <a:t> set de date. </a:t>
            </a:r>
            <a:r>
              <a:rPr lang="en-US" sz="2200" dirty="0" err="1"/>
              <a:t>Conține</a:t>
            </a:r>
            <a:r>
              <a:rPr lang="en-US" sz="2200" dirty="0"/>
              <a:t> </a:t>
            </a:r>
            <a:r>
              <a:rPr lang="en-US" sz="2200" dirty="0" err="1"/>
              <a:t>întrebări</a:t>
            </a:r>
            <a:r>
              <a:rPr lang="en-US" sz="2200" dirty="0"/>
              <a:t> </a:t>
            </a:r>
            <a:r>
              <a:rPr lang="en-US" sz="2200" dirty="0" err="1"/>
              <a:t>despre</a:t>
            </a:r>
            <a:r>
              <a:rPr lang="en-US" sz="2200" dirty="0"/>
              <a:t> </a:t>
            </a:r>
            <a:r>
              <a:rPr lang="en-US" sz="2200" dirty="0" err="1"/>
              <a:t>biologie</a:t>
            </a:r>
            <a:r>
              <a:rPr lang="en-US" sz="2200" dirty="0"/>
              <a:t>, </a:t>
            </a:r>
            <a:r>
              <a:rPr lang="en-US" sz="2200" dirty="0" err="1"/>
              <a:t>fizică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chimie</a:t>
            </a:r>
            <a:r>
              <a:rPr lang="en-US" sz="2200" dirty="0"/>
              <a:t>, </a:t>
            </a:r>
            <a:r>
              <a:rPr lang="en-US" sz="2200" dirty="0" err="1"/>
              <a:t>dar</a:t>
            </a:r>
            <a:r>
              <a:rPr lang="en-US" sz="2200" dirty="0"/>
              <a:t> </a:t>
            </a:r>
            <a:r>
              <a:rPr lang="en-US" sz="2200" dirty="0" err="1"/>
              <a:t>astfel</a:t>
            </a:r>
            <a:r>
              <a:rPr lang="en-US" sz="2200" dirty="0"/>
              <a:t> </a:t>
            </a:r>
            <a:r>
              <a:rPr lang="en-US" sz="2200" dirty="0" err="1"/>
              <a:t>încât</a:t>
            </a:r>
            <a:r>
              <a:rPr lang="en-US" sz="2200" dirty="0"/>
              <a:t> </a:t>
            </a:r>
            <a:r>
              <a:rPr lang="en-US" sz="2200" dirty="0" err="1"/>
              <a:t>până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doctori</a:t>
            </a:r>
            <a:r>
              <a:rPr lang="ro-MD" sz="2200" dirty="0"/>
              <a:t> in</a:t>
            </a:r>
            <a:r>
              <a:rPr lang="en-US" sz="2200" dirty="0"/>
              <a:t> </a:t>
            </a:r>
            <a:r>
              <a:rPr lang="en-US" sz="2200" dirty="0" err="1"/>
              <a:t>știință</a:t>
            </a:r>
            <a:r>
              <a:rPr lang="en-US" sz="2200" dirty="0"/>
              <a:t> din </a:t>
            </a:r>
            <a:r>
              <a:rPr lang="en-US" sz="2200" dirty="0" err="1"/>
              <a:t>aceste</a:t>
            </a:r>
            <a:r>
              <a:rPr lang="en-US" sz="2200" dirty="0"/>
              <a:t> </a:t>
            </a:r>
            <a:r>
              <a:rPr lang="en-US" sz="2200" dirty="0" err="1"/>
              <a:t>domenii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cu </a:t>
            </a:r>
            <a:r>
              <a:rPr lang="en-US" sz="2200" dirty="0" err="1"/>
              <a:t>acces</a:t>
            </a:r>
            <a:r>
              <a:rPr lang="en-US" sz="2200" dirty="0"/>
              <a:t> la Internet </a:t>
            </a:r>
            <a:r>
              <a:rPr lang="en-US" sz="2200" dirty="0" err="1"/>
              <a:t>rezolvă</a:t>
            </a:r>
            <a:r>
              <a:rPr lang="en-US" sz="2200" dirty="0"/>
              <a:t> </a:t>
            </a:r>
            <a:r>
              <a:rPr lang="en-US" sz="2200" dirty="0" err="1"/>
              <a:t>corect</a:t>
            </a:r>
            <a:r>
              <a:rPr lang="en-US" sz="2200" dirty="0"/>
              <a:t> </a:t>
            </a:r>
            <a:r>
              <a:rPr lang="en-US" sz="2200" dirty="0" err="1"/>
              <a:t>doar</a:t>
            </a:r>
            <a:r>
              <a:rPr lang="en-US" sz="2200" dirty="0"/>
              <a:t> 65% (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fiecare</a:t>
            </a:r>
            <a:r>
              <a:rPr lang="en-US" sz="2200" dirty="0"/>
              <a:t> </a:t>
            </a:r>
            <a:r>
              <a:rPr lang="en-US" sz="2200" dirty="0" err="1"/>
              <a:t>problemă</a:t>
            </a:r>
            <a:r>
              <a:rPr lang="en-US" sz="2200" dirty="0"/>
              <a:t> nu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mult</a:t>
            </a:r>
            <a:r>
              <a:rPr lang="en-US" sz="2200" dirty="0"/>
              <a:t> de </a:t>
            </a:r>
            <a:r>
              <a:rPr lang="en-US" sz="2200" dirty="0" err="1"/>
              <a:t>jumătate</a:t>
            </a:r>
            <a:r>
              <a:rPr lang="en-US" sz="2200" dirty="0"/>
              <a:t> de </a:t>
            </a:r>
            <a:r>
              <a:rPr lang="en-US" sz="2200" dirty="0" err="1"/>
              <a:t>oră</a:t>
            </a:r>
            <a:r>
              <a:rPr lang="en-US" sz="2200" dirty="0"/>
              <a:t>). Bara de </a:t>
            </a:r>
            <a:r>
              <a:rPr lang="en-US" sz="2200" dirty="0" err="1"/>
              <a:t>culoarea</a:t>
            </a:r>
            <a:r>
              <a:rPr lang="en-US" sz="2200" dirty="0"/>
              <a:t> </a:t>
            </a:r>
            <a:r>
              <a:rPr lang="ro-MD" sz="2200" dirty="0"/>
              <a:t>verde</a:t>
            </a:r>
            <a:r>
              <a:rPr lang="en-US" sz="2200" dirty="0"/>
              <a:t> la 69,7% </a:t>
            </a:r>
            <a:r>
              <a:rPr lang="en-US" sz="2200" dirty="0" err="1"/>
              <a:t>indică</a:t>
            </a:r>
            <a:r>
              <a:rPr lang="en-US" sz="2200" dirty="0"/>
              <a:t> </a:t>
            </a:r>
            <a:r>
              <a:rPr lang="en-US" sz="2200" dirty="0" err="1"/>
              <a:t>ponderea</a:t>
            </a:r>
            <a:r>
              <a:rPr lang="en-US" sz="2200" dirty="0"/>
              <a:t> </a:t>
            </a:r>
            <a:r>
              <a:rPr lang="en-US" sz="2200" dirty="0" err="1"/>
              <a:t>problemelor</a:t>
            </a:r>
            <a:r>
              <a:rPr lang="en-US" sz="2200" dirty="0"/>
              <a:t> </a:t>
            </a:r>
            <a:r>
              <a:rPr lang="en-US" sz="2200" dirty="0" err="1"/>
              <a:t>rezolvate</a:t>
            </a:r>
            <a:r>
              <a:rPr lang="en-US" sz="2200" dirty="0"/>
              <a:t> de </a:t>
            </a:r>
            <a:r>
              <a:rPr lang="en-US" sz="2200" dirty="0" err="1"/>
              <a:t>persoane</a:t>
            </a:r>
            <a:r>
              <a:rPr lang="en-US" sz="2200" dirty="0"/>
              <a:t> cu doctor</a:t>
            </a:r>
            <a:r>
              <a:rPr lang="ro-MD" sz="2200" dirty="0"/>
              <a:t>at</a:t>
            </a:r>
            <a:r>
              <a:rPr lang="en-US" sz="2200" dirty="0"/>
              <a:t> </a:t>
            </a:r>
            <a:r>
              <a:rPr lang="en-US" sz="2200" dirty="0" err="1"/>
              <a:t>angajate</a:t>
            </a:r>
            <a:r>
              <a:rPr lang="en-US" sz="2200" dirty="0"/>
              <a:t> </a:t>
            </a:r>
            <a:r>
              <a:rPr lang="en-US" sz="2200" dirty="0" err="1"/>
              <a:t>separat</a:t>
            </a:r>
            <a:r>
              <a:rPr lang="en-US" sz="2200" dirty="0"/>
              <a:t> de OpenAI - </a:t>
            </a:r>
            <a:r>
              <a:rPr lang="en-US" sz="2200" dirty="0" err="1"/>
              <a:t>aceasta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puțin</a:t>
            </a:r>
            <a:r>
              <a:rPr lang="en-US" sz="2200" dirty="0"/>
              <a:t> </a:t>
            </a:r>
            <a:r>
              <a:rPr lang="en-US" sz="2200" dirty="0" err="1"/>
              <a:t>mai</a:t>
            </a:r>
            <a:r>
              <a:rPr lang="en-US" sz="2200" dirty="0"/>
              <a:t> mare de 65% </a:t>
            </a:r>
            <a:r>
              <a:rPr lang="en-US" sz="2200" dirty="0" err="1"/>
              <a:t>față</a:t>
            </a:r>
            <a:r>
              <a:rPr lang="en-US" sz="2200" dirty="0"/>
              <a:t> de </a:t>
            </a:r>
            <a:r>
              <a:rPr lang="en-US" sz="2200" dirty="0" err="1"/>
              <a:t>autorii</a:t>
            </a:r>
            <a:r>
              <a:rPr lang="en-US" sz="2200" dirty="0"/>
              <a:t> </a:t>
            </a:r>
            <a:r>
              <a:rPr lang="en-US" sz="2200" dirty="0" err="1"/>
              <a:t>problemei</a:t>
            </a:r>
            <a:r>
              <a:rPr lang="en-US" sz="2200" dirty="0"/>
              <a:t> </a:t>
            </a:r>
            <a:r>
              <a:rPr lang="en-US" sz="2200" dirty="0" err="1"/>
              <a:t>înșiși</a:t>
            </a:r>
            <a:r>
              <a:rPr lang="en-US" sz="2200" dirty="0"/>
              <a:t>, </a:t>
            </a:r>
            <a:r>
              <a:rPr lang="en-US" sz="2200" dirty="0" err="1"/>
              <a:t>dar</a:t>
            </a:r>
            <a:r>
              <a:rPr lang="en-US" sz="2200" dirty="0"/>
              <a:t>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puțin</a:t>
            </a:r>
            <a:r>
              <a:rPr lang="en-US" sz="2200" dirty="0"/>
              <a:t> </a:t>
            </a:r>
            <a:r>
              <a:rPr lang="en-US" sz="2200" dirty="0" err="1"/>
              <a:t>decât</a:t>
            </a:r>
            <a:r>
              <a:rPr lang="en-US" sz="2200" dirty="0"/>
              <a:t> </a:t>
            </a:r>
            <a:r>
              <a:rPr lang="en-US" sz="2200" dirty="0" err="1"/>
              <a:t>modelul</a:t>
            </a:r>
            <a:r>
              <a:rPr lang="en-US" sz="2200" dirty="0"/>
              <a:t> </a:t>
            </a:r>
            <a:r>
              <a:rPr lang="en-US" sz="2200" dirty="0" err="1"/>
              <a:t>avansat</a:t>
            </a:r>
            <a:r>
              <a:rPr lang="en-US" sz="2200" dirty="0"/>
              <a:t>.</a:t>
            </a:r>
            <a:r>
              <a:rPr lang="ro-MD" sz="2200" dirty="0"/>
              <a:t> </a:t>
            </a:r>
            <a:endParaRPr lang="en-US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5AAF27F-903E-E705-F584-972AE5A5A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8"/>
          <a:stretch/>
        </p:blipFill>
        <p:spPr bwMode="auto">
          <a:xfrm>
            <a:off x="7800392" y="2471539"/>
            <a:ext cx="3816220" cy="438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40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D4AAB-A62E-6EF6-953A-322EF55F6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D982-571D-2133-1A3D-3E55A522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07" y="173740"/>
            <a:ext cx="10515600" cy="793824"/>
          </a:xfrm>
        </p:spPr>
        <p:txBody>
          <a:bodyPr>
            <a:normAutofit/>
          </a:bodyPr>
          <a:lstStyle/>
          <a:p>
            <a:r>
              <a:rPr lang="ro-MD" sz="3600" dirty="0"/>
              <a:t>Declarații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51EE8-C15B-6A99-AA70-FC1E23E8A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146"/>
            <a:ext cx="10515600" cy="5113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GPQA Diamond</a:t>
            </a:r>
            <a:r>
              <a:rPr lang="en-US" sz="2200" dirty="0"/>
              <a:t> a </a:t>
            </a:r>
            <a:r>
              <a:rPr lang="en-US" sz="2200" dirty="0" err="1"/>
              <a:t>fost</a:t>
            </a:r>
            <a:r>
              <a:rPr lang="en-US" sz="2200" dirty="0"/>
              <a:t> </a:t>
            </a:r>
            <a:r>
              <a:rPr lang="en-US" sz="2200" dirty="0" err="1"/>
              <a:t>inventat</a:t>
            </a:r>
            <a:r>
              <a:rPr lang="en-US" sz="2200" dirty="0"/>
              <a:t> cu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puțin</a:t>
            </a:r>
            <a:r>
              <a:rPr lang="en-US" sz="2200" dirty="0"/>
              <a:t> de un an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urmă</a:t>
            </a:r>
            <a:r>
              <a:rPr lang="en-US" sz="2200" dirty="0"/>
              <a:t> (!) ca un etalon pe termen lung pe care LLM-urile nu </a:t>
            </a:r>
            <a:r>
              <a:rPr lang="en-US" sz="2200" dirty="0" err="1"/>
              <a:t>îl</a:t>
            </a:r>
            <a:r>
              <a:rPr lang="en-US" sz="2200" dirty="0"/>
              <a:t> </a:t>
            </a:r>
            <a:r>
              <a:rPr lang="en-US" sz="2200" dirty="0" err="1"/>
              <a:t>vor</a:t>
            </a:r>
            <a:r>
              <a:rPr lang="en-US" sz="2200" dirty="0"/>
              <a:t> </a:t>
            </a:r>
            <a:r>
              <a:rPr lang="en-US" sz="2200" dirty="0" err="1"/>
              <a:t>putea</a:t>
            </a:r>
            <a:r>
              <a:rPr lang="en-US" sz="2200" dirty="0"/>
              <a:t> </a:t>
            </a:r>
            <a:r>
              <a:rPr lang="en-US" sz="2200" dirty="0" err="1"/>
              <a:t>rezolva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viitorul</a:t>
            </a:r>
            <a:r>
              <a:rPr lang="en-US" sz="2200" dirty="0"/>
              <a:t> </a:t>
            </a:r>
            <a:r>
              <a:rPr lang="en-US" sz="2200" dirty="0" err="1"/>
              <a:t>apropiat</a:t>
            </a:r>
            <a:r>
              <a:rPr lang="en-US" sz="2200" dirty="0"/>
              <a:t>. </a:t>
            </a:r>
            <a:r>
              <a:rPr lang="en-US" sz="2200" dirty="0" err="1"/>
              <a:t>Sarcinile</a:t>
            </a:r>
            <a:r>
              <a:rPr lang="en-US" sz="2200" dirty="0"/>
              <a:t> au </a:t>
            </a:r>
            <a:r>
              <a:rPr lang="en-US" sz="2200" dirty="0" err="1"/>
              <a:t>fost</a:t>
            </a:r>
            <a:r>
              <a:rPr lang="en-US" sz="2200" dirty="0"/>
              <a:t> </a:t>
            </a:r>
            <a:r>
              <a:rPr lang="en-US" sz="2200" dirty="0" err="1"/>
              <a:t>selectate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așa</a:t>
            </a:r>
            <a:r>
              <a:rPr lang="en-US" sz="2200" dirty="0"/>
              <a:t> </a:t>
            </a:r>
            <a:r>
              <a:rPr lang="en-US" sz="2200" dirty="0" err="1"/>
              <a:t>fel</a:t>
            </a:r>
            <a:r>
              <a:rPr lang="en-US" sz="2200" dirty="0"/>
              <a:t> </a:t>
            </a:r>
            <a:r>
              <a:rPr lang="en-US" sz="2200" dirty="0" err="1"/>
              <a:t>încât</a:t>
            </a:r>
            <a:r>
              <a:rPr lang="en-US" sz="2200" dirty="0"/>
              <a:t> nu </a:t>
            </a:r>
            <a:r>
              <a:rPr lang="en-US" sz="2200" dirty="0" err="1"/>
              <a:t>orice</a:t>
            </a:r>
            <a:r>
              <a:rPr lang="en-US" sz="2200" dirty="0"/>
              <a:t> doctor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științe</a:t>
            </a:r>
            <a:r>
              <a:rPr lang="en-US" sz="2200" dirty="0"/>
              <a:t> </a:t>
            </a:r>
            <a:r>
              <a:rPr lang="en-US" sz="2200" dirty="0" err="1"/>
              <a:t>să</a:t>
            </a:r>
            <a:r>
              <a:rPr lang="en-US" sz="2200" dirty="0"/>
              <a:t> </a:t>
            </a:r>
            <a:r>
              <a:rPr lang="en-US" sz="2200" dirty="0" err="1"/>
              <a:t>facă</a:t>
            </a:r>
            <a:r>
              <a:rPr lang="en-US" sz="2200" dirty="0"/>
              <a:t> </a:t>
            </a:r>
            <a:r>
              <a:rPr lang="en-US" sz="2200" dirty="0" err="1"/>
              <a:t>față</a:t>
            </a:r>
            <a:r>
              <a:rPr lang="en-US" sz="2200" dirty="0"/>
              <a:t> </a:t>
            </a:r>
            <a:r>
              <a:rPr lang="en-US" sz="2200" dirty="0" err="1"/>
              <a:t>chiar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cu </a:t>
            </a:r>
            <a:r>
              <a:rPr lang="en-US" sz="2200" dirty="0" err="1"/>
              <a:t>accesul</a:t>
            </a:r>
            <a:r>
              <a:rPr lang="en-US" sz="2200" dirty="0"/>
              <a:t> la Internet!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acum</a:t>
            </a:r>
            <a:r>
              <a:rPr lang="en-US" sz="2200" dirty="0"/>
              <a:t>, </a:t>
            </a:r>
            <a:r>
              <a:rPr lang="en-US" sz="2200" dirty="0" err="1"/>
              <a:t>după</a:t>
            </a:r>
            <a:r>
              <a:rPr lang="en-US" sz="2200" dirty="0"/>
              <a:t> 11 </a:t>
            </a:r>
            <a:r>
              <a:rPr lang="en-US" sz="2200" dirty="0" err="1"/>
              <a:t>luni</a:t>
            </a:r>
            <a:r>
              <a:rPr lang="en-US" sz="2200" dirty="0"/>
              <a:t>, o1 </a:t>
            </a:r>
            <a:r>
              <a:rPr lang="en-US" sz="2200" dirty="0" err="1"/>
              <a:t>arată</a:t>
            </a:r>
            <a:r>
              <a:rPr lang="en-US" sz="2200" dirty="0"/>
              <a:t> </a:t>
            </a:r>
            <a:r>
              <a:rPr lang="en-US" sz="2200" dirty="0" err="1"/>
              <a:t>deja</a:t>
            </a:r>
            <a:r>
              <a:rPr lang="en-US" sz="2200" dirty="0"/>
              <a:t> </a:t>
            </a:r>
            <a:r>
              <a:rPr lang="en-US" sz="2200" dirty="0" err="1"/>
              <a:t>rezultate</a:t>
            </a:r>
            <a:r>
              <a:rPr lang="en-US" sz="2200" dirty="0"/>
              <a:t>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bune</a:t>
            </a:r>
            <a:r>
              <a:rPr lang="en-US" sz="2200" dirty="0"/>
              <a:t> </a:t>
            </a:r>
            <a:r>
              <a:rPr lang="en-US" sz="2200" dirty="0" err="1"/>
              <a:t>decât</a:t>
            </a:r>
            <a:r>
              <a:rPr lang="en-US" sz="2200" dirty="0"/>
              <a:t> </a:t>
            </a:r>
            <a:r>
              <a:rPr lang="en-US" sz="2200" dirty="0" err="1"/>
              <a:t>oamenii</a:t>
            </a:r>
            <a:r>
              <a:rPr lang="en-US" sz="2200" dirty="0"/>
              <a:t>.</a:t>
            </a:r>
            <a:r>
              <a:rPr lang="ro-MD" sz="2200" dirty="0"/>
              <a:t> </a:t>
            </a:r>
            <a:endParaRPr lang="en-US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ACCC645-918F-06F9-ADB4-3E2842C82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8"/>
          <a:stretch/>
        </p:blipFill>
        <p:spPr bwMode="auto">
          <a:xfrm>
            <a:off x="7800392" y="2471539"/>
            <a:ext cx="3816220" cy="438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380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3719</TotalTime>
  <Words>1848</Words>
  <Application>Microsoft Office PowerPoint</Application>
  <PresentationFormat>Widescreen</PresentationFormat>
  <Paragraphs>97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Söhne</vt:lpstr>
      <vt:lpstr>Office Theme</vt:lpstr>
      <vt:lpstr>OpenAI o1 </vt:lpstr>
      <vt:lpstr>Inceput</vt:lpstr>
      <vt:lpstr>PowerPoint Presentation</vt:lpstr>
      <vt:lpstr>Declarații</vt:lpstr>
      <vt:lpstr>Declarații</vt:lpstr>
      <vt:lpstr>Declarații</vt:lpstr>
      <vt:lpstr>Declarații</vt:lpstr>
      <vt:lpstr>Declarații</vt:lpstr>
      <vt:lpstr>Declarații</vt:lpstr>
      <vt:lpstr>Declarații</vt:lpstr>
      <vt:lpstr>Raționament</vt:lpstr>
      <vt:lpstr>Raționament</vt:lpstr>
      <vt:lpstr>Lanț de gânduri  (chain of thoughts)</vt:lpstr>
      <vt:lpstr>Lanț de gânduri  (chain of thoughts)</vt:lpstr>
      <vt:lpstr>Lanț de gânduri  (chain of thoughts)</vt:lpstr>
      <vt:lpstr>Lanț de gânduri  (chain of thoughts)</vt:lpstr>
      <vt:lpstr>Lanț de gânduri  (chain of thoughts)</vt:lpstr>
      <vt:lpstr>Lanț de gânduri  (chain of thoughts)</vt:lpstr>
      <vt:lpstr>Reinforcement learning – învățarea prin consolidare          învățarea prin întărire</vt:lpstr>
      <vt:lpstr>Google DeepMind  AlphaGo</vt:lpstr>
      <vt:lpstr>PowerPoint Presentation</vt:lpstr>
      <vt:lpstr>PowerPoint Presentation</vt:lpstr>
      <vt:lpstr>Modelul încă mai greșește</vt:lpstr>
      <vt:lpstr>Rezultatele testelor</vt:lpstr>
      <vt:lpstr>Rezultatele testelor</vt:lpstr>
      <vt:lpstr>Rezultatele testelor</vt:lpstr>
      <vt:lpstr>Rezultatele testelor</vt:lpstr>
      <vt:lpstr>Securitatea modelelor</vt:lpstr>
      <vt:lpstr>Modelele viitoare</vt:lpstr>
      <vt:lpstr>Lanț de gânduri  (chain of thoughts)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Bobicev Victoria</dc:creator>
  <cp:lastModifiedBy>Bobicev Victoria</cp:lastModifiedBy>
  <cp:revision>12</cp:revision>
  <dcterms:created xsi:type="dcterms:W3CDTF">2024-11-20T14:20:01Z</dcterms:created>
  <dcterms:modified xsi:type="dcterms:W3CDTF">2024-12-03T22:45:29Z</dcterms:modified>
</cp:coreProperties>
</file>