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468" r:id="rId3"/>
    <p:sldId id="1469" r:id="rId4"/>
    <p:sldId id="1664" r:id="rId5"/>
    <p:sldId id="1662" r:id="rId6"/>
    <p:sldId id="1665" r:id="rId7"/>
    <p:sldId id="1666" r:id="rId8"/>
    <p:sldId id="1667" r:id="rId9"/>
    <p:sldId id="1668" r:id="rId10"/>
    <p:sldId id="1670" r:id="rId11"/>
    <p:sldId id="1663" r:id="rId12"/>
    <p:sldId id="1698" r:id="rId13"/>
    <p:sldId id="1639" r:id="rId14"/>
    <p:sldId id="1671" r:id="rId15"/>
    <p:sldId id="1378" r:id="rId16"/>
    <p:sldId id="465" r:id="rId17"/>
    <p:sldId id="1672" r:id="rId18"/>
    <p:sldId id="1379" r:id="rId19"/>
    <p:sldId id="461" r:id="rId20"/>
    <p:sldId id="1673" r:id="rId21"/>
    <p:sldId id="1640" r:id="rId22"/>
    <p:sldId id="1641" r:id="rId23"/>
    <p:sldId id="462" r:id="rId24"/>
    <p:sldId id="1674" r:id="rId25"/>
    <p:sldId id="464" r:id="rId26"/>
    <p:sldId id="1383" r:id="rId27"/>
    <p:sldId id="1390" r:id="rId28"/>
    <p:sldId id="1381" r:id="rId29"/>
    <p:sldId id="1391" r:id="rId30"/>
    <p:sldId id="1675" r:id="rId31"/>
    <p:sldId id="1642" r:id="rId32"/>
    <p:sldId id="1396" r:id="rId33"/>
    <p:sldId id="1676" r:id="rId34"/>
    <p:sldId id="1677" r:id="rId35"/>
    <p:sldId id="1652" r:id="rId36"/>
    <p:sldId id="1654" r:id="rId37"/>
    <p:sldId id="1679" r:id="rId38"/>
    <p:sldId id="1655" r:id="rId39"/>
    <p:sldId id="1656" r:id="rId40"/>
    <p:sldId id="1398" r:id="rId41"/>
    <p:sldId id="1637" r:id="rId42"/>
    <p:sldId id="1638" r:id="rId43"/>
    <p:sldId id="1399" r:id="rId44"/>
    <p:sldId id="1660" r:id="rId45"/>
    <p:sldId id="1400" r:id="rId46"/>
    <p:sldId id="1402" r:id="rId47"/>
    <p:sldId id="1680" r:id="rId48"/>
    <p:sldId id="1681" r:id="rId49"/>
    <p:sldId id="1682" r:id="rId50"/>
    <p:sldId id="1408" r:id="rId51"/>
    <p:sldId id="1684" r:id="rId52"/>
    <p:sldId id="1405" r:id="rId53"/>
    <p:sldId id="1406" r:id="rId54"/>
    <p:sldId id="1411" r:id="rId55"/>
    <p:sldId id="1412" r:id="rId56"/>
    <p:sldId id="1413" r:id="rId57"/>
    <p:sldId id="1414" r:id="rId58"/>
    <p:sldId id="1685" r:id="rId59"/>
    <p:sldId id="1686" r:id="rId60"/>
    <p:sldId id="1687" r:id="rId61"/>
    <p:sldId id="1688" r:id="rId62"/>
    <p:sldId id="1689" r:id="rId63"/>
    <p:sldId id="1690" r:id="rId64"/>
    <p:sldId id="1691" r:id="rId65"/>
    <p:sldId id="1407" r:id="rId66"/>
    <p:sldId id="1384" r:id="rId67"/>
    <p:sldId id="1426" r:id="rId68"/>
    <p:sldId id="1427" r:id="rId69"/>
    <p:sldId id="1428" r:id="rId70"/>
    <p:sldId id="1644" r:id="rId71"/>
    <p:sldId id="1429" r:id="rId72"/>
    <p:sldId id="1421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9073-D3E6-E198-1CEF-3A6EA47C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F5C25-4AAC-286E-6D3F-E041C9E2B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A6BE-D173-1281-D48A-EE890827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9D64-EE3D-4D73-BF29-6D48F3BD75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F76EF-30D8-A3C9-9D31-95287445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318C4-DEF7-CFDD-3DD4-0215689A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AA9E-CE0C-45EF-8739-2595CAB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46B1-5CB2-F9CF-7DF9-C6F35387A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ED8AF-DCFD-6CEC-9B53-C033BC461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C00A0-A919-2E5B-823E-FE2CA7BF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9D64-EE3D-4D73-BF29-6D48F3BD75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18E78-F0B3-6912-EB01-68AE82D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A6370-97F2-98F0-6513-DB1089E0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AA9E-CE0C-45EF-8739-2595CAB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9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1E7320-99F9-3AB0-82C8-E8CE4866C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19696-C508-0420-6875-DA80D98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AE81E-9658-56B7-C9BA-DA3845E2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9D64-EE3D-4D73-BF29-6D48F3BD75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30475-71DE-22FF-6C9E-CA6B17DC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5189-3156-7B05-3018-91939819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AA9E-CE0C-45EF-8739-2595CAB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6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A69A-C12E-51BA-FE1A-974AE387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F396D-1F1F-5A83-887D-EE5A29A0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4A753-0F7A-50DD-6B8A-67000757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9D64-EE3D-4D73-BF29-6D48F3BD75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6402B-8807-9484-15F6-1B1055BF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B7788-4160-75AC-7F2D-DAD3D158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AA9E-CE0C-45EF-8739-2595CAB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2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6687-90B0-467D-BB3D-62D8CAE9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F9548-4633-D145-DF8A-BCFA2CB1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B21B5-C8F8-9AD5-F227-FD3E294B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9D64-EE3D-4D73-BF29-6D48F3BD75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85EE7-7F5E-24FF-5977-C8E60C7B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DFAEF-9687-546B-32D6-723BF482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AA9E-CE0C-45EF-8739-2595CAB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5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4BBE-818D-01B5-B188-CA41C789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626D-8E18-7813-9982-EA1E2AC2F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F1767-7A4B-CC0B-4F2E-C8312113E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075C-EBD4-24BF-263A-0618D82A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9D64-EE3D-4D73-BF29-6D48F3BD75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FA6D8-D979-AF70-9CA8-0B925D87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2830-35F2-A19F-F117-73D87C97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AA9E-CE0C-45EF-8739-2595CAB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5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4B21-07D9-DF91-9606-4E0CFD2E3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BDFF7-21FF-FEBD-FC81-413337DB1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D7589-483D-3B24-D464-3DDBEBA3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328B9-137A-A175-FAFE-0C4E15611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6EBAB-CC58-6A2E-04CE-43A9A81BB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30044-2528-30AE-68AF-DE6B5A0A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9D64-EE3D-4D73-BF29-6D48F3BD75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B44FE-3998-16F2-A24B-0C6E619F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9575C-CFB6-BBF5-7457-045BF5B3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AA9E-CE0C-45EF-8739-2595CAB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7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1504-D7F5-159A-B144-3F7AEF58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AB500-A354-2A03-4BD9-53AB67F0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9D64-EE3D-4D73-BF29-6D48F3BD75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AB293-4367-FF08-BEF0-B3BED52B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BD1DD-760A-16B2-0197-3CA47DC2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AA9E-CE0C-45EF-8739-2595CAB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1E6FCE-E947-6138-454E-DEC6B866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9D64-EE3D-4D73-BF29-6D48F3BD75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7CBBF-A16E-E302-8DFB-BE310F6B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C974F-5C2B-DEA9-87F9-8DA6A8BB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AA9E-CE0C-45EF-8739-2595CAB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3C8-DA34-C9DE-20D6-3795BB76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8DDE4-3CDC-CCF7-D780-6E214BE3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1D5FF-5BB8-0C53-468F-949AFF315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410FD-3DBB-27BC-0967-E3398482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9D64-EE3D-4D73-BF29-6D48F3BD75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AC92A-D060-880B-4397-D63B17C7A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F4DE4-C96F-9F96-04D2-5A7F3B50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AA9E-CE0C-45EF-8739-2595CAB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D969-C284-2501-FC3D-F65FEC46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48D40-74D6-0EED-EDE9-2BFDAACED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49A15-27FC-85A7-FB93-C4F344A96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71695-BEBD-2819-E3B7-E0C65CEA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9D64-EE3D-4D73-BF29-6D48F3BD75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4DFF9-E61E-C124-45CC-120E2083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224EC-03EE-67F5-0DC5-2B5EBB03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AA9E-CE0C-45EF-8739-2595CAB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ABC4E-598A-B866-D80D-417BC7F5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536AA-6594-F628-9D11-1A720AD6E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684E5-94F5-1FEC-EEFF-5C1C94568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9D64-EE3D-4D73-BF29-6D48F3BD758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C5901-5650-60AF-B224-9C8ED70C4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897E3-95DB-4583-7F98-906D75E42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AA9E-CE0C-45EF-8739-2595CABF7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7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vizer.fr/operations/erp/microsoft-dynamics-365" TargetMode="External"/><Relationship Id="rId2" Type="http://schemas.openxmlformats.org/officeDocument/2006/relationships/hyperlink" Target="https://www.appvizer.fr/operations/erp/xrp-ultimat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vizer.fr/magazine/operations/erp/erp-mobile" TargetMode="External"/><Relationship Id="rId2" Type="http://schemas.openxmlformats.org/officeDocument/2006/relationships/hyperlink" Target="https://www.appvizer.fr/magazine/operations/erp/erp-clou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ppvizer.fr/magazine/operations/erp/erp-saa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0877C-DF9C-A700-C842-24DAE4F1FEE6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Modelarea proceselor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8164C-396F-3BDA-5083-FBB9DF3812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ro-RO" sz="3600" b="1" dirty="0">
                <a:solidFill>
                  <a:srgbClr val="0070C0"/>
                </a:solidFill>
              </a:rPr>
              <a:t>Tema. </a:t>
            </a:r>
          </a:p>
          <a:p>
            <a:pPr lvl="0"/>
            <a:r>
              <a:rPr lang="ro-RO" sz="3600" b="1" dirty="0">
                <a:solidFill>
                  <a:srgbClr val="0070C0"/>
                </a:solidFill>
              </a:rPr>
              <a:t>Generalități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6705F-7C55-8D48-8140-787AEF97985B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357E34-28D1-2547-FB9D-91C0FC78189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7DC3D6-744F-4564-A978-D81D3DF9CC73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EA4010-E8D3-754D-756A-D62BF6D50172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C09CC-A182-7A28-F3C9-5E1B4F359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38" y="414068"/>
            <a:ext cx="11335109" cy="5762895"/>
          </a:xfrm>
        </p:spPr>
        <p:txBody>
          <a:bodyPr/>
          <a:lstStyle/>
          <a:p>
            <a:r>
              <a:rPr lang="ro-RO" b="1" i="1" dirty="0">
                <a:solidFill>
                  <a:srgbClr val="00B050"/>
                </a:solidFill>
              </a:rPr>
              <a:t>3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Dezvoltatori</a:t>
            </a:r>
            <a:r>
              <a:rPr lang="en-US" b="1" i="1" dirty="0">
                <a:solidFill>
                  <a:srgbClr val="00B050"/>
                </a:solidFill>
              </a:rPr>
              <a:t> full stack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Cerere</a:t>
            </a:r>
            <a:r>
              <a:rPr lang="en-US" dirty="0"/>
              <a:t>: </a:t>
            </a:r>
            <a:r>
              <a:rPr lang="en-US" dirty="0" err="1"/>
              <a:t>versatilitatea</a:t>
            </a:r>
            <a:r>
              <a:rPr lang="en-US" dirty="0"/>
              <a:t> </a:t>
            </a:r>
            <a:r>
              <a:rPr lang="en-US" dirty="0" err="1"/>
              <a:t>dezvoltatorilor</a:t>
            </a:r>
            <a:r>
              <a:rPr lang="en-US" dirty="0"/>
              <a:t> full stack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gestionarea</a:t>
            </a:r>
            <a:r>
              <a:rPr lang="en-US" dirty="0"/>
              <a:t> </a:t>
            </a:r>
            <a:r>
              <a:rPr lang="en-US" dirty="0" err="1"/>
              <a:t>dezvoltării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front-end,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back-end </a:t>
            </a:r>
            <a:r>
              <a:rPr lang="en-US" dirty="0" err="1"/>
              <a:t>îi</a:t>
            </a:r>
            <a:r>
              <a:rPr lang="en-US" dirty="0"/>
              <a:t> face </a:t>
            </a:r>
            <a:r>
              <a:rPr lang="en-US" dirty="0" err="1"/>
              <a:t>indispensabili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economia</a:t>
            </a:r>
            <a:r>
              <a:rPr lang="en-US" dirty="0"/>
              <a:t> </a:t>
            </a:r>
            <a:r>
              <a:rPr lang="en-US" dirty="0" err="1"/>
              <a:t>digitală</a:t>
            </a:r>
            <a:r>
              <a:rPr lang="en-US" dirty="0"/>
              <a:t>. </a:t>
            </a:r>
            <a:r>
              <a:rPr lang="en-US" dirty="0" err="1"/>
              <a:t>Cererea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profesioniști</a:t>
            </a:r>
            <a:r>
              <a:rPr lang="en-US" dirty="0"/>
              <a:t> a </a:t>
            </a:r>
            <a:r>
              <a:rPr lang="en-US" dirty="0" err="1"/>
              <a:t>crescut</a:t>
            </a:r>
            <a:r>
              <a:rPr lang="en-US" dirty="0"/>
              <a:t> cu 35% de la an la an, din 2015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2020, </a:t>
            </a:r>
            <a:r>
              <a:rPr lang="en-US" dirty="0" err="1"/>
              <a:t>reflectând</a:t>
            </a:r>
            <a:r>
              <a:rPr lang="en-US" dirty="0"/>
              <a:t> </a:t>
            </a:r>
            <a:r>
              <a:rPr lang="en-US" dirty="0" err="1"/>
              <a:t>rolul</a:t>
            </a:r>
            <a:r>
              <a:rPr lang="en-US" dirty="0"/>
              <a:t> lor critic </a:t>
            </a:r>
            <a:r>
              <a:rPr lang="en-US" dirty="0" err="1"/>
              <a:t>în</a:t>
            </a:r>
            <a:r>
              <a:rPr lang="en-US" dirty="0"/>
              <a:t> a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experiențe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întreruperi</a:t>
            </a:r>
            <a:r>
              <a:rPr lang="en-US" dirty="0"/>
              <a:t>.</a:t>
            </a:r>
            <a:endParaRPr lang="ro-RO" dirty="0"/>
          </a:p>
          <a:p>
            <a:r>
              <a:rPr lang="ro-RO" b="1" i="1" dirty="0">
                <a:solidFill>
                  <a:srgbClr val="00B050"/>
                </a:solidFill>
              </a:rPr>
              <a:t>2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Ingineri</a:t>
            </a:r>
            <a:r>
              <a:rPr lang="en-US" b="1" i="1" dirty="0">
                <a:solidFill>
                  <a:srgbClr val="00B050"/>
                </a:solidFill>
              </a:rPr>
              <a:t> blockchain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Cerere</a:t>
            </a:r>
            <a:r>
              <a:rPr lang="en-US" dirty="0"/>
              <a:t>: </a:t>
            </a:r>
            <a:r>
              <a:rPr lang="en-US" dirty="0" err="1"/>
              <a:t>Aplicațiile</a:t>
            </a:r>
            <a:r>
              <a:rPr lang="en-US" dirty="0"/>
              <a:t> </a:t>
            </a:r>
            <a:r>
              <a:rPr lang="en-US" dirty="0" err="1"/>
              <a:t>tehnologiei</a:t>
            </a:r>
            <a:r>
              <a:rPr lang="en-US" dirty="0"/>
              <a:t> Blockchain se </a:t>
            </a:r>
            <a:r>
              <a:rPr lang="en-US" dirty="0" err="1"/>
              <a:t>extind</a:t>
            </a:r>
            <a:r>
              <a:rPr lang="en-US" dirty="0"/>
              <a:t> </a:t>
            </a:r>
            <a:r>
              <a:rPr lang="en-US" dirty="0" err="1"/>
              <a:t>dincolo</a:t>
            </a:r>
            <a:r>
              <a:rPr lang="en-US" dirty="0"/>
              <a:t> de </a:t>
            </a:r>
            <a:r>
              <a:rPr lang="en-US" dirty="0" err="1"/>
              <a:t>criptomoneda</a:t>
            </a:r>
            <a:r>
              <a:rPr lang="en-US" dirty="0"/>
              <a:t>, </a:t>
            </a:r>
            <a:r>
              <a:rPr lang="en-US" dirty="0" err="1"/>
              <a:t>stimulând</a:t>
            </a:r>
            <a:r>
              <a:rPr lang="en-US" dirty="0"/>
              <a:t> </a:t>
            </a:r>
            <a:r>
              <a:rPr lang="en-US" dirty="0" err="1"/>
              <a:t>cererea</a:t>
            </a:r>
            <a:r>
              <a:rPr lang="en-US" dirty="0"/>
              <a:t> de </a:t>
            </a:r>
            <a:r>
              <a:rPr lang="en-US" dirty="0" err="1"/>
              <a:t>ingineri</a:t>
            </a:r>
            <a:r>
              <a:rPr lang="en-US" dirty="0"/>
              <a:t> care pot </a:t>
            </a:r>
            <a:r>
              <a:rPr lang="en-US" dirty="0" err="1"/>
              <a:t>dezvolta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securizate</a:t>
            </a:r>
            <a:r>
              <a:rPr lang="en-US" dirty="0"/>
              <a:t>, </a:t>
            </a:r>
            <a:r>
              <a:rPr lang="en-US" dirty="0" err="1"/>
              <a:t>descentralizate</a:t>
            </a:r>
            <a:r>
              <a:rPr lang="en-US" dirty="0"/>
              <a:t>. Se </a:t>
            </a:r>
            <a:r>
              <a:rPr lang="en-US" dirty="0" err="1"/>
              <a:t>estimează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tehnologia</a:t>
            </a:r>
            <a:r>
              <a:rPr lang="en-US" dirty="0"/>
              <a:t> blockchain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crește</a:t>
            </a:r>
            <a:r>
              <a:rPr lang="en-US" dirty="0"/>
              <a:t> la </a:t>
            </a:r>
            <a:r>
              <a:rPr lang="en-US" dirty="0" err="1"/>
              <a:t>aproape</a:t>
            </a:r>
            <a:r>
              <a:rPr lang="en-US" dirty="0"/>
              <a:t> 1.000 de </a:t>
            </a:r>
            <a:r>
              <a:rPr lang="en-US" dirty="0" err="1"/>
              <a:t>trilioane</a:t>
            </a:r>
            <a:r>
              <a:rPr lang="en-US" dirty="0"/>
              <a:t> de </a:t>
            </a:r>
            <a:r>
              <a:rPr lang="en-US" dirty="0" err="1"/>
              <a:t>dolari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2032, </a:t>
            </a:r>
            <a:r>
              <a:rPr lang="en-US" dirty="0" err="1"/>
              <a:t>subliniind</a:t>
            </a:r>
            <a:r>
              <a:rPr lang="en-US" dirty="0"/>
              <a:t> </a:t>
            </a:r>
            <a:r>
              <a:rPr lang="en-US" dirty="0" err="1"/>
              <a:t>nevoia</a:t>
            </a:r>
            <a:r>
              <a:rPr lang="en-US" dirty="0"/>
              <a:t> de talent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domeniu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2E5BE-1428-503E-2F3E-0F70352EBBD6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  <p:extLst>
      <p:ext uri="{BB962C8B-B14F-4D97-AF65-F5344CB8AC3E}">
        <p14:creationId xmlns:p14="http://schemas.microsoft.com/office/powerpoint/2010/main" val="113220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2B10-83E7-7A15-9099-B7FD65C32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422694"/>
            <a:ext cx="10876469" cy="5943600"/>
          </a:xfrm>
        </p:spPr>
        <p:txBody>
          <a:bodyPr/>
          <a:lstStyle/>
          <a:p>
            <a:r>
              <a:rPr lang="en-US" b="1" i="1" dirty="0">
                <a:solidFill>
                  <a:srgbClr val="00B050"/>
                </a:solidFill>
              </a:rPr>
              <a:t>1. Manager de </a:t>
            </a:r>
            <a:r>
              <a:rPr lang="en-US" b="1" i="1" dirty="0" err="1">
                <a:solidFill>
                  <a:srgbClr val="00B050"/>
                </a:solidFill>
              </a:rPr>
              <a:t>proiect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b="1" i="1" dirty="0" err="1">
                <a:solidFill>
                  <a:srgbClr val="7030A0"/>
                </a:solidFill>
              </a:rPr>
              <a:t>Rolul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numărul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unu</a:t>
            </a:r>
            <a:r>
              <a:rPr lang="en-US" b="1" i="1" dirty="0">
                <a:solidFill>
                  <a:srgbClr val="7030A0"/>
                </a:solidFill>
              </a:rPr>
              <a:t> la </a:t>
            </a:r>
            <a:r>
              <a:rPr lang="en-US" b="1" i="1" dirty="0" err="1">
                <a:solidFill>
                  <a:srgbClr val="7030A0"/>
                </a:solidFill>
              </a:rPr>
              <a:t>cerere</a:t>
            </a:r>
            <a:r>
              <a:rPr lang="en-US" dirty="0"/>
              <a:t>, </a:t>
            </a:r>
            <a:r>
              <a:rPr lang="en-US" dirty="0" err="1"/>
              <a:t>managerii</a:t>
            </a:r>
            <a:r>
              <a:rPr lang="en-US" dirty="0"/>
              <a:t> de </a:t>
            </a:r>
            <a:r>
              <a:rPr lang="en-US" dirty="0" err="1"/>
              <a:t>proiect</a:t>
            </a:r>
            <a:r>
              <a:rPr lang="en-US" dirty="0"/>
              <a:t> sunt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continuare</a:t>
            </a:r>
            <a:r>
              <a:rPr lang="en-US" dirty="0"/>
              <a:t> </a:t>
            </a:r>
            <a:r>
              <a:rPr lang="en-US" dirty="0" err="1"/>
              <a:t>vitali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organizațiile</a:t>
            </a:r>
            <a:r>
              <a:rPr lang="en-US" dirty="0"/>
              <a:t> de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dimensiunile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supravegherea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asigurarea</a:t>
            </a:r>
            <a:r>
              <a:rPr lang="en-US" dirty="0"/>
              <a:t> </a:t>
            </a:r>
            <a:r>
              <a:rPr lang="en-US" dirty="0" err="1"/>
              <a:t>realizării</a:t>
            </a:r>
            <a:r>
              <a:rPr lang="en-US" dirty="0"/>
              <a:t> </a:t>
            </a:r>
            <a:r>
              <a:rPr lang="en-US" dirty="0" err="1"/>
              <a:t>transformării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tuturor</a:t>
            </a:r>
            <a:r>
              <a:rPr lang="en-US" dirty="0"/>
              <a:t> </a:t>
            </a:r>
            <a:r>
              <a:rPr lang="en-US" dirty="0" err="1"/>
              <a:t>părților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mișcare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abilități</a:t>
            </a:r>
            <a:r>
              <a:rPr lang="en-US" dirty="0"/>
              <a:t> </a:t>
            </a:r>
            <a:r>
              <a:rPr lang="en-US" dirty="0" err="1"/>
              <a:t>excelente</a:t>
            </a:r>
            <a:r>
              <a:rPr lang="en-US" dirty="0"/>
              <a:t> de </a:t>
            </a:r>
            <a:r>
              <a:rPr lang="en-US" dirty="0" err="1"/>
              <a:t>gestionare</a:t>
            </a:r>
            <a:r>
              <a:rPr lang="en-US" dirty="0"/>
              <a:t> a </a:t>
            </a:r>
            <a:r>
              <a:rPr lang="en-US" dirty="0" err="1"/>
              <a:t>părților</a:t>
            </a:r>
            <a:r>
              <a:rPr lang="en-US" dirty="0"/>
              <a:t> </a:t>
            </a:r>
            <a:r>
              <a:rPr lang="en-US" dirty="0" err="1"/>
              <a:t>interesate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abilitățile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includ</a:t>
            </a:r>
            <a:r>
              <a:rPr lang="en-US" dirty="0"/>
              <a:t> a fi bine </a:t>
            </a:r>
            <a:r>
              <a:rPr lang="en-US" dirty="0" err="1"/>
              <a:t>organizat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comunica</a:t>
            </a:r>
            <a:r>
              <a:rPr lang="en-US" dirty="0"/>
              <a:t> </a:t>
            </a:r>
            <a:r>
              <a:rPr lang="en-US" dirty="0" err="1"/>
              <a:t>confortabil</a:t>
            </a:r>
            <a:r>
              <a:rPr lang="en-US" dirty="0"/>
              <a:t> cu </a:t>
            </a:r>
            <a:r>
              <a:rPr lang="en-US" dirty="0" err="1"/>
              <a:t>oamenii</a:t>
            </a:r>
            <a:r>
              <a:rPr lang="en-US" dirty="0"/>
              <a:t> din </a:t>
            </a:r>
            <a:r>
              <a:rPr lang="en-US" dirty="0" err="1"/>
              <a:t>întreaga</a:t>
            </a:r>
            <a:r>
              <a:rPr lang="en-US" dirty="0"/>
              <a:t> </a:t>
            </a:r>
            <a:r>
              <a:rPr lang="en-US" dirty="0" err="1"/>
              <a:t>organizație</a:t>
            </a:r>
            <a:r>
              <a:rPr lang="en-US" dirty="0"/>
              <a:t>.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fiți</a:t>
            </a:r>
            <a:r>
              <a:rPr lang="en-US" dirty="0"/>
              <a:t> </a:t>
            </a:r>
            <a:r>
              <a:rPr lang="en-US" dirty="0" err="1"/>
              <a:t>capabil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lucrați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cadre agile.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7F9F2-5B5D-DEB4-F740-4EB404C05505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  <p:extLst>
      <p:ext uri="{BB962C8B-B14F-4D97-AF65-F5344CB8AC3E}">
        <p14:creationId xmlns:p14="http://schemas.microsoft.com/office/powerpoint/2010/main" val="3030856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4F34-1CF6-DF8B-9541-540F7524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8860D-8EAD-DA1B-3447-6C73BE173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2C8C48D-758C-D4A3-7A27-9528BBD0D24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04599"/>
            <a:ext cx="10515600" cy="1504599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4000" b="1" dirty="0" err="1">
                <a:solidFill>
                  <a:schemeClr val="tx1"/>
                </a:solidFill>
              </a:rPr>
              <a:t>Strategii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ro-RO" sz="4000" b="1" dirty="0">
                <a:solidFill>
                  <a:schemeClr val="tx1"/>
                </a:solidFill>
              </a:rPr>
              <a:t>în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informatizarea</a:t>
            </a:r>
            <a:r>
              <a:rPr lang="ro-RO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activită</a:t>
            </a:r>
            <a:r>
              <a:rPr lang="ro-RO" sz="4000" b="1" dirty="0">
                <a:solidFill>
                  <a:schemeClr val="tx1"/>
                </a:solidFill>
              </a:rPr>
              <a:t>ț</a:t>
            </a:r>
            <a:r>
              <a:rPr lang="en-US" sz="4000" b="1" dirty="0" err="1">
                <a:solidFill>
                  <a:schemeClr val="tx1"/>
                </a:solidFill>
              </a:rPr>
              <a:t>ilor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ro-RO" sz="4000" b="1" dirty="0">
                <a:solidFill>
                  <a:schemeClr val="tx1"/>
                </a:solidFill>
              </a:rPr>
              <a:t>unei unități social-economice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73C7C74-8680-CCD3-EDBF-9236D9EE97BC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B8EB71B-4958-7A6A-4123-56FA4DA43A4A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7960D3-B850-4EF3-AA73-DA29E2996841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A3011-C471-50EA-D1EB-867317DF6D6C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5605739-F2D0-AEC2-1C8C-0B0195801B28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3" name="Content Placeholder 15">
            <a:extLst>
              <a:ext uri="{FF2B5EF4-FFF2-40B4-BE49-F238E27FC236}">
                <a16:creationId xmlns:a16="http://schemas.microsoft.com/office/drawing/2014/main" id="{D51A53C6-DE13-AC51-60CF-2C0525F7C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347" y="746122"/>
            <a:ext cx="7099301" cy="5257800"/>
          </a:xfr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4F218E2-5517-8A4D-9B14-81542C5A394D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43D1F6-5742-4618-B8C2-E38741A0C14D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18AB6B2-76EE-D0CC-2392-56977B7C4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830" y="1116884"/>
            <a:ext cx="10515371" cy="4624230"/>
          </a:xfr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861ED3A7-EF37-9C6F-D6EF-78129BEC8366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 dirty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13CA094-E053-90E3-E12E-F16F5732EFC0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6CA21F-C264-4430-979E-FC67FBBCE4C2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60A84-B1D0-D17B-834C-6D789DF6BA32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8D68933-DD8A-BD57-A735-35A6255A89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725" y="301761"/>
            <a:ext cx="11334554" cy="5699537"/>
          </a:xfrm>
        </p:spPr>
        <p:txBody>
          <a:bodyPr>
            <a:noAutofit/>
          </a:bodyPr>
          <a:lstStyle/>
          <a:p>
            <a:pPr lvl="0"/>
            <a:r>
              <a:rPr lang="en-US"/>
              <a:t>Există două strategii principale în informatizarea</a:t>
            </a:r>
            <a:r>
              <a:rPr lang="ro-RO"/>
              <a:t> </a:t>
            </a:r>
            <a:r>
              <a:rPr lang="en-US"/>
              <a:t>activită</a:t>
            </a:r>
            <a:r>
              <a:rPr lang="ro-RO"/>
              <a:t>ț</a:t>
            </a:r>
            <a:r>
              <a:rPr lang="en-US"/>
              <a:t>ilor </a:t>
            </a:r>
            <a:r>
              <a:rPr lang="ro-RO"/>
              <a:t>unei unități social-economice: </a:t>
            </a:r>
          </a:p>
          <a:p>
            <a:pPr lvl="0"/>
            <a:r>
              <a:rPr lang="en-US" sz="3200" b="1">
                <a:solidFill>
                  <a:srgbClr val="0070C0"/>
                </a:solidFill>
              </a:rPr>
              <a:t>1. </a:t>
            </a:r>
            <a:r>
              <a:rPr lang="en-US" sz="3200" b="1">
                <a:solidFill>
                  <a:srgbClr val="00B050"/>
                </a:solidFill>
              </a:rPr>
              <a:t>Achizi</a:t>
            </a:r>
            <a:r>
              <a:rPr lang="ro-RO" sz="3200" b="1">
                <a:solidFill>
                  <a:srgbClr val="00B050"/>
                </a:solidFill>
              </a:rPr>
              <a:t>ț</a:t>
            </a:r>
            <a:r>
              <a:rPr lang="en-US" sz="3200" b="1">
                <a:solidFill>
                  <a:srgbClr val="00B050"/>
                </a:solidFill>
              </a:rPr>
              <a:t>ia </a:t>
            </a:r>
            <a:r>
              <a:rPr lang="en-US" sz="3200" b="1">
                <a:solidFill>
                  <a:srgbClr val="0070C0"/>
                </a:solidFill>
              </a:rPr>
              <a:t>sistemului</a:t>
            </a:r>
            <a:r>
              <a:rPr lang="ro-RO" sz="3200" b="1">
                <a:solidFill>
                  <a:srgbClr val="0070C0"/>
                </a:solidFill>
              </a:rPr>
              <a:t> 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ro-RO" sz="3200" b="1">
                <a:solidFill>
                  <a:srgbClr val="0070C0"/>
                </a:solidFill>
              </a:rPr>
              <a:t>informațional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ro-RO" b="1"/>
              <a:t>sau</a:t>
            </a:r>
          </a:p>
          <a:p>
            <a:pPr lvl="0"/>
            <a:r>
              <a:rPr lang="en-US" sz="3200" b="1">
                <a:solidFill>
                  <a:srgbClr val="00B050"/>
                </a:solidFill>
              </a:rPr>
              <a:t>2. Construc</a:t>
            </a:r>
            <a:r>
              <a:rPr lang="ro-RO" sz="3200" b="1">
                <a:solidFill>
                  <a:srgbClr val="00B050"/>
                </a:solidFill>
              </a:rPr>
              <a:t>ț</a:t>
            </a:r>
            <a:r>
              <a:rPr lang="en-US" sz="3200" b="1">
                <a:solidFill>
                  <a:srgbClr val="00B050"/>
                </a:solidFill>
              </a:rPr>
              <a:t>ia </a:t>
            </a:r>
            <a:r>
              <a:rPr lang="en-US" sz="3200" b="1">
                <a:solidFill>
                  <a:srgbClr val="0070C0"/>
                </a:solidFill>
              </a:rPr>
              <a:t>sistemului </a:t>
            </a:r>
            <a:r>
              <a:rPr lang="ro-RO" sz="3200" b="1">
                <a:solidFill>
                  <a:srgbClr val="0070C0"/>
                </a:solidFill>
              </a:rPr>
              <a:t>informațional</a:t>
            </a:r>
            <a:r>
              <a:rPr lang="ro-RO" b="1">
                <a:solidFill>
                  <a:srgbClr val="0070C0"/>
                </a:solidFill>
              </a:rPr>
              <a:t>- </a:t>
            </a:r>
            <a:r>
              <a:rPr lang="en-US" b="1">
                <a:solidFill>
                  <a:srgbClr val="00B050"/>
                </a:solidFill>
              </a:rPr>
              <a:t>Construc</a:t>
            </a:r>
            <a:r>
              <a:rPr lang="ro-RO" b="1">
                <a:solidFill>
                  <a:srgbClr val="00B050"/>
                </a:solidFill>
              </a:rPr>
              <a:t>ț</a:t>
            </a:r>
            <a:r>
              <a:rPr lang="en-US" b="1">
                <a:solidFill>
                  <a:srgbClr val="00B050"/>
                </a:solidFill>
              </a:rPr>
              <a:t>ia</a:t>
            </a:r>
            <a:r>
              <a:rPr lang="ro-RO"/>
              <a:t> are două metode de realizare:</a:t>
            </a:r>
            <a:br>
              <a:rPr lang="en-US"/>
            </a:br>
            <a:r>
              <a:rPr lang="ro-RO" b="1" i="1">
                <a:solidFill>
                  <a:srgbClr val="0070C0"/>
                </a:solidFill>
              </a:rPr>
              <a:t>a) </a:t>
            </a:r>
            <a:r>
              <a:rPr lang="en-US" b="1" i="1">
                <a:solidFill>
                  <a:srgbClr val="0070C0"/>
                </a:solidFill>
              </a:rPr>
              <a:t>în interiorul </a:t>
            </a:r>
            <a:r>
              <a:rPr lang="ro-RO" b="1" i="1"/>
              <a:t>unității</a:t>
            </a:r>
            <a:r>
              <a:rPr lang="ro-RO" b="1" i="1">
                <a:solidFill>
                  <a:srgbClr val="0070C0"/>
                </a:solidFill>
              </a:rPr>
              <a:t> </a:t>
            </a:r>
            <a:r>
              <a:rPr lang="ro-RO" b="1" i="1"/>
              <a:t>social-economice</a:t>
            </a:r>
            <a:r>
              <a:rPr lang="ro-RO" b="1" i="1">
                <a:solidFill>
                  <a:srgbClr val="C00000"/>
                </a:solidFill>
              </a:rPr>
              <a:t> </a:t>
            </a:r>
            <a:r>
              <a:rPr lang="ro-RO"/>
              <a:t>sau prin</a:t>
            </a:r>
            <a:br>
              <a:rPr lang="en-US"/>
            </a:br>
            <a:r>
              <a:rPr lang="ro-RO" b="1" i="1">
                <a:solidFill>
                  <a:srgbClr val="0070C0"/>
                </a:solidFill>
              </a:rPr>
              <a:t>b) </a:t>
            </a:r>
            <a:r>
              <a:rPr lang="en-US" b="1" i="1">
                <a:solidFill>
                  <a:srgbClr val="0070C0"/>
                </a:solidFill>
              </a:rPr>
              <a:t>externalizarea </a:t>
            </a:r>
            <a:r>
              <a:rPr lang="en-US"/>
              <a:t>– </a:t>
            </a:r>
            <a:r>
              <a:rPr lang="en-US" b="1" i="1"/>
              <a:t>către un furnizor extern </a:t>
            </a:r>
            <a:r>
              <a:rPr lang="en-US"/>
              <a:t>de servicii </a:t>
            </a:r>
            <a:r>
              <a:rPr lang="ro-RO"/>
              <a:t> și produse IT</a:t>
            </a:r>
            <a:r>
              <a:rPr lang="en-US"/>
              <a:t> </a:t>
            </a:r>
            <a:endParaRPr lang="ro-RO"/>
          </a:p>
          <a:p>
            <a:pPr marL="514350" lvl="0" indent="-514350">
              <a:buAutoNum type="arabicPeriod"/>
            </a:pPr>
            <a:r>
              <a:rPr lang="en-US" b="1">
                <a:solidFill>
                  <a:srgbClr val="00B050"/>
                </a:solidFill>
              </a:rPr>
              <a:t>Achizi</a:t>
            </a:r>
            <a:r>
              <a:rPr lang="ro-RO" b="1">
                <a:solidFill>
                  <a:srgbClr val="00B050"/>
                </a:solidFill>
              </a:rPr>
              <a:t>ț</a:t>
            </a:r>
            <a:r>
              <a:rPr lang="en-US" b="1">
                <a:solidFill>
                  <a:srgbClr val="00B050"/>
                </a:solidFill>
              </a:rPr>
              <a:t>ia </a:t>
            </a:r>
            <a:r>
              <a:rPr lang="en-US" b="1">
                <a:solidFill>
                  <a:srgbClr val="0070C0"/>
                </a:solidFill>
              </a:rPr>
              <a:t>Sistemului</a:t>
            </a:r>
            <a:br>
              <a:rPr lang="en-US"/>
            </a:br>
            <a:r>
              <a:rPr lang="ro-RO">
                <a:solidFill>
                  <a:srgbClr val="385723"/>
                </a:solidFill>
              </a:rPr>
              <a:t>-</a:t>
            </a:r>
            <a:r>
              <a:rPr lang="en-US">
                <a:solidFill>
                  <a:srgbClr val="D34817"/>
                </a:solidFill>
              </a:rPr>
              <a:t> </a:t>
            </a:r>
            <a:r>
              <a:rPr lang="en-US"/>
              <a:t>Este prima strategie ce trebuie </a:t>
            </a:r>
            <a:r>
              <a:rPr lang="ro-RO"/>
              <a:t>analizatăla </a:t>
            </a:r>
            <a:r>
              <a:rPr lang="en-US"/>
              <a:t>informatizarea</a:t>
            </a:r>
            <a:r>
              <a:rPr lang="ro-RO"/>
              <a:t> </a:t>
            </a:r>
            <a:r>
              <a:rPr lang="en-US"/>
              <a:t>activită</a:t>
            </a:r>
            <a:r>
              <a:rPr lang="ro-RO"/>
              <a:t>ț</a:t>
            </a:r>
            <a:r>
              <a:rPr lang="en-US"/>
              <a:t>ilor </a:t>
            </a:r>
            <a:r>
              <a:rPr lang="ro-RO"/>
              <a:t>unei unități social-economice</a:t>
            </a:r>
            <a:r>
              <a:rPr lang="en-US"/>
              <a:t>.</a:t>
            </a:r>
            <a:r>
              <a:rPr lang="ro-RO"/>
              <a:t> </a:t>
            </a:r>
          </a:p>
          <a:p>
            <a:pPr marL="0" lvl="0" indent="0">
              <a:buNone/>
            </a:pPr>
            <a:r>
              <a:rPr lang="ro-RO">
                <a:solidFill>
                  <a:srgbClr val="385723"/>
                </a:solidFill>
              </a:rPr>
              <a:t>-</a:t>
            </a:r>
            <a:r>
              <a:rPr lang="en-US">
                <a:solidFill>
                  <a:srgbClr val="D34817"/>
                </a:solidFill>
              </a:rPr>
              <a:t> </a:t>
            </a:r>
            <a:r>
              <a:rPr lang="ro-RO">
                <a:solidFill>
                  <a:srgbClr val="D34817"/>
                </a:solidFill>
              </a:rPr>
              <a:t>Această </a:t>
            </a:r>
            <a:r>
              <a:rPr lang="en-US"/>
              <a:t>strategie </a:t>
            </a:r>
            <a:r>
              <a:rPr lang="ro-RO"/>
              <a:t>p</a:t>
            </a:r>
            <a:r>
              <a:rPr lang="en-US"/>
              <a:t>resupune utilizarea unor </a:t>
            </a:r>
            <a:r>
              <a:rPr lang="en-US">
                <a:solidFill>
                  <a:srgbClr val="00B050"/>
                </a:solidFill>
              </a:rPr>
              <a:t>produse existente</a:t>
            </a:r>
            <a:r>
              <a:rPr lang="en-US"/>
              <a:t>,</a:t>
            </a:r>
            <a:r>
              <a:rPr lang="ro-RO"/>
              <a:t> </a:t>
            </a:r>
            <a:r>
              <a:rPr lang="en-US"/>
              <a:t>cu posibilitatea </a:t>
            </a:r>
            <a:r>
              <a:rPr lang="ro-RO"/>
              <a:t>adaptării</a:t>
            </a:r>
            <a:r>
              <a:rPr lang="en-US"/>
              <a:t> şi personaliz</a:t>
            </a:r>
            <a:r>
              <a:rPr lang="ro-RO"/>
              <a:t>ă</a:t>
            </a:r>
            <a:r>
              <a:rPr lang="en-US"/>
              <a:t>rii.</a:t>
            </a:r>
            <a:br>
              <a:rPr lang="en-US"/>
            </a:br>
            <a:r>
              <a:rPr lang="ro-RO">
                <a:solidFill>
                  <a:srgbClr val="385723"/>
                </a:solidFill>
              </a:rPr>
              <a:t>- </a:t>
            </a:r>
            <a:r>
              <a:rPr lang="ro-RO" b="1">
                <a:solidFill>
                  <a:srgbClr val="00B050"/>
                </a:solidFill>
              </a:rPr>
              <a:t>P</a:t>
            </a:r>
            <a:r>
              <a:rPr lang="en-US" b="1">
                <a:solidFill>
                  <a:srgbClr val="00B050"/>
                </a:solidFill>
              </a:rPr>
              <a:t>roduse</a:t>
            </a:r>
            <a:r>
              <a:rPr lang="ro-RO" b="1">
                <a:solidFill>
                  <a:srgbClr val="00B050"/>
                </a:solidFill>
              </a:rPr>
              <a:t>le</a:t>
            </a:r>
            <a:r>
              <a:rPr lang="en-US" b="1">
                <a:solidFill>
                  <a:srgbClr val="00B050"/>
                </a:solidFill>
              </a:rPr>
              <a:t> existente</a:t>
            </a:r>
            <a:r>
              <a:rPr lang="ro-RO" b="1">
                <a:solidFill>
                  <a:srgbClr val="00B050"/>
                </a:solidFill>
              </a:rPr>
              <a:t> pot fi</a:t>
            </a:r>
            <a:r>
              <a:rPr lang="en-US"/>
              <a:t>: </a:t>
            </a:r>
            <a:r>
              <a:rPr lang="en-US" b="1">
                <a:solidFill>
                  <a:srgbClr val="0070C0"/>
                </a:solidFill>
              </a:rPr>
              <a:t>pachete software comerciale,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en-US" b="1">
                <a:solidFill>
                  <a:srgbClr val="843C0C"/>
                </a:solidFill>
              </a:rPr>
              <a:t>sisteme integrate de tip ERP</a:t>
            </a:r>
            <a:r>
              <a:rPr lang="ro-RO" b="1">
                <a:solidFill>
                  <a:srgbClr val="0070C0"/>
                </a:solidFill>
              </a:rPr>
              <a:t>  sau </a:t>
            </a:r>
            <a:r>
              <a:rPr lang="en-US" b="1">
                <a:solidFill>
                  <a:srgbClr val="0070C0"/>
                </a:solidFill>
              </a:rPr>
              <a:t> </a:t>
            </a:r>
            <a:r>
              <a:rPr lang="en-US" b="1">
                <a:solidFill>
                  <a:srgbClr val="ED7D31"/>
                </a:solidFill>
              </a:rPr>
              <a:t>SaaS</a:t>
            </a:r>
            <a:r>
              <a:rPr lang="en-US" b="1">
                <a:solidFill>
                  <a:srgbClr val="0070C0"/>
                </a:solidFill>
              </a:rPr>
              <a:t>. 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797C84-8940-C909-C4A1-2ACA20F4CC58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ru-RU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60C4D2F-C992-31C5-EA6D-6B142ADCF18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69DA14-9954-4E43-8CD1-32D0F34AF07E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ECDD-5707-4251-3C78-790AF2E67780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84E6914-9CA0-087A-2FAA-0246129198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6531" y="2829647"/>
            <a:ext cx="8958943" cy="1323438"/>
          </a:xfrm>
        </p:spPr>
        <p:txBody>
          <a:bodyPr anchor="t">
            <a:spAutoFit/>
          </a:bodyPr>
          <a:lstStyle/>
          <a:p>
            <a:pPr lvl="0">
              <a:lnSpc>
                <a:spcPct val="100000"/>
              </a:lnSpc>
            </a:pPr>
            <a:r>
              <a:rPr lang="ro-RO" sz="4000" b="1" i="1" kern="0">
                <a:solidFill>
                  <a:srgbClr val="0070C0"/>
                </a:solidFill>
                <a:latin typeface="Calibri"/>
              </a:rPr>
              <a:t>1. </a:t>
            </a:r>
            <a:r>
              <a:rPr lang="en-US" sz="4000" b="1" i="1" kern="0">
                <a:solidFill>
                  <a:srgbClr val="0070C0"/>
                </a:solidFill>
                <a:latin typeface="Calibri"/>
              </a:rPr>
              <a:t>Informatizare</a:t>
            </a:r>
            <a:r>
              <a:rPr lang="ro-RO" sz="4000" b="1" i="1" ker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4000" b="1" i="1" ker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4000" b="1" i="1">
                <a:solidFill>
                  <a:srgbClr val="0070C0"/>
                </a:solidFill>
                <a:latin typeface="Calibri"/>
              </a:rPr>
              <a:t>prin</a:t>
            </a:r>
            <a:r>
              <a:rPr lang="ro-RO" sz="4000" b="1" i="1">
                <a:solidFill>
                  <a:srgbClr val="0070C0"/>
                </a:solidFill>
                <a:latin typeface="Calibri"/>
              </a:rPr>
              <a:t> </a:t>
            </a:r>
            <a:r>
              <a:rPr lang="en-US" sz="4000" b="1" i="1">
                <a:solidFill>
                  <a:srgbClr val="0070C0"/>
                </a:solidFill>
                <a:latin typeface="Calibri"/>
              </a:rPr>
              <a:t>achizi</a:t>
            </a:r>
            <a:r>
              <a:rPr lang="ro-RO" sz="4000" b="1" i="1">
                <a:solidFill>
                  <a:srgbClr val="0070C0"/>
                </a:solidFill>
                <a:latin typeface="Calibri"/>
              </a:rPr>
              <a:t>ț</a:t>
            </a:r>
            <a:r>
              <a:rPr lang="en-US" sz="4000" b="1" i="1">
                <a:solidFill>
                  <a:srgbClr val="0070C0"/>
                </a:solidFill>
                <a:latin typeface="Calibri"/>
              </a:rPr>
              <a:t>ia</a:t>
            </a:r>
            <a:r>
              <a:rPr lang="ro-RO" sz="4000" b="1" i="1">
                <a:solidFill>
                  <a:srgbClr val="0070C0"/>
                </a:solidFill>
                <a:latin typeface="Calibri"/>
              </a:rPr>
              <a:t> </a:t>
            </a:r>
            <a:r>
              <a:rPr lang="en-US" sz="4000" b="1" i="1">
                <a:solidFill>
                  <a:srgbClr val="0070C0"/>
                </a:solidFill>
                <a:latin typeface="Calibri"/>
              </a:rPr>
              <a:t>de</a:t>
            </a:r>
            <a:r>
              <a:rPr lang="ro-RO" sz="4000" b="1" i="1">
                <a:solidFill>
                  <a:srgbClr val="0070C0"/>
                </a:solidFill>
                <a:latin typeface="Calibri"/>
              </a:rPr>
              <a:t> </a:t>
            </a:r>
            <a:r>
              <a:rPr lang="en-US" sz="4000" b="1" i="1">
                <a:solidFill>
                  <a:srgbClr val="0070C0"/>
                </a:solidFill>
                <a:latin typeface="Calibri"/>
              </a:rPr>
              <a:t>software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5B1DDE0C-2DB2-899B-5273-DB98A7E68C63}"/>
              </a:ext>
            </a:extLst>
          </p:cNvPr>
          <p:cNvSpPr txBox="1"/>
          <p:nvPr/>
        </p:nvSpPr>
        <p:spPr>
          <a:xfrm>
            <a:off x="1706069" y="5628991"/>
            <a:ext cx="8779858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Dezvoltarea</a:t>
            </a:r>
            <a:r>
              <a:rPr lang="ro-RO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 </a:t>
            </a:r>
            <a:r>
              <a:rPr lang="en-US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sistemului</a:t>
            </a:r>
            <a:r>
              <a:rPr lang="ro-RO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 </a:t>
            </a:r>
            <a:r>
              <a:rPr lang="en-US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prin</a:t>
            </a:r>
            <a:r>
              <a:rPr lang="ro-RO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 </a:t>
            </a:r>
            <a:r>
              <a:rPr lang="en-US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achizi</a:t>
            </a:r>
            <a:r>
              <a:rPr lang="ro-RO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ț</a:t>
            </a:r>
            <a:r>
              <a:rPr lang="en-US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ia</a:t>
            </a:r>
            <a:r>
              <a:rPr lang="ro-RO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 </a:t>
            </a:r>
            <a:r>
              <a:rPr lang="en-US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de</a:t>
            </a:r>
            <a:r>
              <a:rPr lang="ro-RO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 </a:t>
            </a:r>
            <a:r>
              <a:rPr lang="en-US" sz="3200" b="1" i="0" u="none" strike="noStrike" kern="1200" cap="none" spc="0" baseline="0">
                <a:solidFill>
                  <a:srgbClr val="0070C0"/>
                </a:solidFill>
                <a:uFillTx/>
                <a:latin typeface="Sylfaen" pitchFamily="18"/>
              </a:rPr>
              <a:t>software</a:t>
            </a:r>
            <a:r>
              <a:rPr lang="en-US" sz="3200" b="1" i="0" u="none" strike="noStrike" kern="1200" cap="none" spc="0" baseline="0">
                <a:solidFill>
                  <a:srgbClr val="0070C0"/>
                </a:solidFill>
                <a:uFillTx/>
                <a:latin typeface="Calibri"/>
              </a:rPr>
              <a:t> </a:t>
            </a:r>
          </a:p>
        </p:txBody>
      </p:sp>
      <p:pic>
        <p:nvPicPr>
          <p:cNvPr id="3" name="Content Placeholder 13">
            <a:extLst>
              <a:ext uri="{FF2B5EF4-FFF2-40B4-BE49-F238E27FC236}">
                <a16:creationId xmlns:a16="http://schemas.microsoft.com/office/drawing/2014/main" id="{7576611F-E36A-6DAB-C77B-791D2315D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903" y="706584"/>
            <a:ext cx="10332720" cy="4791721"/>
          </a:xfrm>
        </p:spPr>
      </p:pic>
      <p:sp>
        <p:nvSpPr>
          <p:cNvPr id="4" name="Footer Placeholder 14">
            <a:extLst>
              <a:ext uri="{FF2B5EF4-FFF2-40B4-BE49-F238E27FC236}">
                <a16:creationId xmlns:a16="http://schemas.microsoft.com/office/drawing/2014/main" id="{9C642EE3-A29E-F2D9-D1AB-1FAAE417AEF9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09636FD-28C5-D22E-EE5C-A020AA7ADE5D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809978-B456-4A2D-9986-1B6589AED994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DB5A9F-76B1-07F9-880B-4E2492207546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6D5499-7B47-F7D6-4B06-A9633641B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881" y="307494"/>
            <a:ext cx="11207471" cy="5602428"/>
          </a:xfrm>
        </p:spPr>
        <p:txBody>
          <a:bodyPr>
            <a:noAutofit/>
          </a:bodyPr>
          <a:lstStyle/>
          <a:p>
            <a:pPr lvl="0"/>
            <a:r>
              <a:rPr lang="en-US" b="1" i="1">
                <a:solidFill>
                  <a:srgbClr val="0070C0"/>
                </a:solidFill>
              </a:rPr>
              <a:t>Pachete software comerciale</a:t>
            </a:r>
            <a:endParaRPr lang="ro-RO"/>
          </a:p>
          <a:p>
            <a:pPr marL="0" lvl="0" indent="0">
              <a:buNone/>
            </a:pPr>
            <a:r>
              <a:rPr lang="ro-RO">
                <a:solidFill>
                  <a:srgbClr val="D34817"/>
                </a:solidFill>
              </a:rPr>
              <a:t>- </a:t>
            </a:r>
            <a:r>
              <a:rPr lang="en-US"/>
              <a:t>Sunt disponibile pentru </a:t>
            </a:r>
            <a:r>
              <a:rPr lang="en-US" b="1" i="1">
                <a:solidFill>
                  <a:srgbClr val="0070C0"/>
                </a:solidFill>
              </a:rPr>
              <a:t>vânzare sau închiriere </a:t>
            </a:r>
            <a:r>
              <a:rPr lang="en-US"/>
              <a:t>către publicul</a:t>
            </a:r>
            <a:r>
              <a:rPr lang="ru-RU"/>
              <a:t> </a:t>
            </a:r>
            <a:r>
              <a:rPr lang="en-US"/>
              <a:t>general</a:t>
            </a:r>
            <a:endParaRPr lang="ro-RO"/>
          </a:p>
          <a:p>
            <a:pPr marL="0" lvl="0" indent="0">
              <a:buNone/>
            </a:pPr>
            <a:r>
              <a:rPr lang="ro-RO"/>
              <a:t>- </a:t>
            </a:r>
            <a:r>
              <a:rPr lang="en-US"/>
              <a:t>Se adresează, în general, </a:t>
            </a:r>
            <a:r>
              <a:rPr lang="en-US" b="1" i="1">
                <a:solidFill>
                  <a:srgbClr val="00B050"/>
                </a:solidFill>
              </a:rPr>
              <a:t>organiza</a:t>
            </a:r>
            <a:r>
              <a:rPr lang="ro-RO" b="1" i="1">
                <a:solidFill>
                  <a:srgbClr val="00B050"/>
                </a:solidFill>
              </a:rPr>
              <a:t>ț</a:t>
            </a:r>
            <a:r>
              <a:rPr lang="en-US" b="1" i="1">
                <a:solidFill>
                  <a:srgbClr val="00B050"/>
                </a:solidFill>
              </a:rPr>
              <a:t>iilor mici şi mijlocii</a:t>
            </a:r>
            <a:br>
              <a:rPr lang="en-US"/>
            </a:br>
            <a:r>
              <a:rPr lang="ro-RO">
                <a:solidFill>
                  <a:srgbClr val="D34817"/>
                </a:solidFill>
              </a:rPr>
              <a:t>- </a:t>
            </a:r>
            <a:r>
              <a:rPr lang="en-US"/>
              <a:t>Deseori, au o capacitate limitată de personalizare pentru nevoi</a:t>
            </a:r>
            <a:r>
              <a:rPr lang="ro-RO"/>
              <a:t> </a:t>
            </a:r>
            <a:r>
              <a:rPr lang="en-US"/>
              <a:t>speciale</a:t>
            </a:r>
            <a:endParaRPr lang="ro-RO"/>
          </a:p>
          <a:p>
            <a:pPr lvl="0"/>
            <a:r>
              <a:rPr lang="en-US" b="1" i="1">
                <a:solidFill>
                  <a:srgbClr val="843C0C"/>
                </a:solidFill>
              </a:rPr>
              <a:t>Sisteme integrate de tip ERP</a:t>
            </a:r>
            <a:br>
              <a:rPr lang="en-US">
                <a:solidFill>
                  <a:srgbClr val="843C0C"/>
                </a:solidFill>
              </a:rPr>
            </a:br>
            <a:r>
              <a:rPr lang="ro-RO"/>
              <a:t>-</a:t>
            </a:r>
            <a:r>
              <a:rPr lang="en-US"/>
              <a:t> Facilitează integrarea tuturor proceselor de afaceri din</a:t>
            </a:r>
            <a:r>
              <a:rPr lang="ro-RO"/>
              <a:t> </a:t>
            </a:r>
            <a:r>
              <a:rPr lang="en-US"/>
              <a:t>unită</a:t>
            </a:r>
            <a:r>
              <a:rPr lang="ro-RO"/>
              <a:t>ț</a:t>
            </a:r>
            <a:r>
              <a:rPr lang="en-US"/>
              <a:t>ile departamentale ale organiza</a:t>
            </a:r>
            <a:r>
              <a:rPr lang="ro-RO"/>
              <a:t>ț</a:t>
            </a:r>
            <a:r>
              <a:rPr lang="en-US"/>
              <a:t>iei şi gestionează</a:t>
            </a:r>
            <a:r>
              <a:rPr lang="ro-RO"/>
              <a:t> </a:t>
            </a:r>
            <a:r>
              <a:rPr lang="en-US"/>
              <a:t>conexiunile cu organiza</a:t>
            </a:r>
            <a:r>
              <a:rPr lang="ro-RO"/>
              <a:t>ț</a:t>
            </a:r>
            <a:r>
              <a:rPr lang="en-US"/>
              <a:t>iile externe</a:t>
            </a:r>
            <a:br>
              <a:rPr lang="en-US"/>
            </a:br>
            <a:r>
              <a:rPr lang="ro-RO">
                <a:solidFill>
                  <a:srgbClr val="00B050"/>
                </a:solidFill>
              </a:rPr>
              <a:t>-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 i="1">
                <a:solidFill>
                  <a:srgbClr val="00B050"/>
                </a:solidFill>
              </a:rPr>
              <a:t>Operează în timp real</a:t>
            </a:r>
            <a:br>
              <a:rPr lang="en-US"/>
            </a:br>
            <a:r>
              <a:rPr lang="ro-RO"/>
              <a:t>-</a:t>
            </a:r>
            <a:r>
              <a:rPr lang="en-US"/>
              <a:t> Au o bază de date comună pentru toate aplica</a:t>
            </a:r>
            <a:r>
              <a:rPr lang="ro-RO"/>
              <a:t>ț</a:t>
            </a:r>
            <a:r>
              <a:rPr lang="en-US"/>
              <a:t>iile</a:t>
            </a:r>
            <a:br>
              <a:rPr lang="en-US"/>
            </a:br>
            <a:r>
              <a:rPr lang="ro-RO"/>
              <a:t>-</a:t>
            </a:r>
            <a:r>
              <a:rPr lang="en-US"/>
              <a:t> Sunt formate dintr-un set de module care pot func</a:t>
            </a:r>
            <a:r>
              <a:rPr lang="ro-RO"/>
              <a:t>ț</a:t>
            </a:r>
            <a:r>
              <a:rPr lang="en-US"/>
              <a:t>iona şi</a:t>
            </a:r>
            <a:r>
              <a:rPr lang="ro-RO"/>
              <a:t> </a:t>
            </a:r>
            <a:r>
              <a:rPr lang="en-US"/>
              <a:t>independent</a:t>
            </a:r>
            <a:br>
              <a:rPr lang="en-US"/>
            </a:br>
            <a:r>
              <a:rPr lang="en-US"/>
              <a:t>Implică un efort semnificativ de configurare şi personalizare a</a:t>
            </a:r>
            <a:r>
              <a:rPr lang="ro-RO"/>
              <a:t> </a:t>
            </a:r>
            <a:r>
              <a:rPr lang="en-US"/>
              <a:t>solu</a:t>
            </a:r>
            <a:r>
              <a:rPr lang="ro-RO"/>
              <a:t>ț</a:t>
            </a:r>
            <a:r>
              <a:rPr lang="en-US"/>
              <a:t>iei</a:t>
            </a:r>
            <a:br>
              <a:rPr lang="en-US"/>
            </a:br>
            <a:r>
              <a:rPr lang="ro-RO"/>
              <a:t>-</a:t>
            </a:r>
            <a:r>
              <a:rPr lang="en-US"/>
              <a:t> Se adresează tuturor tipurilor de organiza</a:t>
            </a:r>
            <a:r>
              <a:rPr lang="ro-RO"/>
              <a:t>ț</a:t>
            </a:r>
            <a:r>
              <a:rPr lang="en-US"/>
              <a:t>ii</a:t>
            </a:r>
            <a:r>
              <a:rPr lang="en-US" sz="2400"/>
              <a:t>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1869DC-5152-992A-569A-4F2BE3BC86E4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ru-RU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D269A0E-D872-575F-8F27-3DC1F69BFAA0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CF9BE7-33D0-4F23-900B-6E7630417272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19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9039-9C32-430A-F3B9-5073421E609D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84F19CBF-B2B8-0A8B-2E33-3CCFE81DF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733" y="311819"/>
            <a:ext cx="10914077" cy="5417865"/>
          </a:xfr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6716207-51C9-E440-5FE5-314C5ACF9D55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68FF591C-4CC6-1BAD-5004-451330D61477}"/>
              </a:ext>
            </a:extLst>
          </p:cNvPr>
          <p:cNvSpPr txBox="1"/>
          <p:nvPr/>
        </p:nvSpPr>
        <p:spPr>
          <a:xfrm>
            <a:off x="1635852" y="5631030"/>
            <a:ext cx="939950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Total employment in the US is projected to reach 169.1 million jobs over the 2022-2032 decade — an increase of almost 4.7 million jobs, according to the US Bureau of Labor Statistics.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2591C554-7341-7A60-8619-91628AA89237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C6DF25-F38A-4BCE-ABB4-F60B285A485C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9D3375-0DF7-4CC5-B6F6-33BFF95D7D70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412BD1-6E00-9A0E-A6EC-A511960894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7345" y="243843"/>
            <a:ext cx="11016343" cy="5933120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ro-RO" b="1">
                <a:solidFill>
                  <a:srgbClr val="002060"/>
                </a:solidFill>
              </a:rPr>
              <a:t>T</a:t>
            </a:r>
            <a:r>
              <a:rPr lang="en-US" b="1">
                <a:solidFill>
                  <a:srgbClr val="002060"/>
                </a:solidFill>
              </a:rPr>
              <a:t>ipuri de ERP</a:t>
            </a:r>
            <a:endParaRPr lang="ro-RO" b="1">
              <a:solidFill>
                <a:srgbClr val="002060"/>
              </a:solidFill>
            </a:endParaRPr>
          </a:p>
          <a:p>
            <a:pPr lvl="0">
              <a:lnSpc>
                <a:spcPct val="70000"/>
              </a:lnSpc>
            </a:pPr>
            <a:r>
              <a:rPr lang="en-US" sz="2600"/>
              <a:t>Deoarece fiecare companie are cerințe și mijloace diferite, există mai multe categorii de ERP: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 b="1" i="1">
                <a:solidFill>
                  <a:srgbClr val="7F6000"/>
                </a:solidFill>
              </a:rPr>
              <a:t>ERP general</a:t>
            </a:r>
            <a:r>
              <a:rPr lang="en-US" sz="2600"/>
              <a:t>: conține funcționalități de bază, utile majorității organizațiilor.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 b="1" i="1">
                <a:solidFill>
                  <a:srgbClr val="7F6000"/>
                </a:solidFill>
              </a:rPr>
              <a:t>ERP de afaceri sau specializat</a:t>
            </a:r>
            <a:r>
              <a:rPr lang="en-US" sz="2600"/>
              <a:t>: spre deosebire de cel precedent, este adaptat unor nevoi specifice sau unei industrii. Ex: pentru construcții, pentru profesii medicale, pentru comerț electronic, pentru educație etc.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 b="1" i="1">
                <a:solidFill>
                  <a:srgbClr val="7F6000"/>
                </a:solidFill>
              </a:rPr>
              <a:t>ERP open source: </a:t>
            </a:r>
            <a:r>
              <a:rPr lang="en-US" sz="2600"/>
              <a:t>codul său este accesibil și modificabil. Perfect pentru a construi o soluție care este atât pe măsură, cât și economică! 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 b="1" i="1">
                <a:solidFill>
                  <a:srgbClr val="7F6000"/>
                </a:solidFill>
              </a:rPr>
              <a:t>Cloud ERP: </a:t>
            </a:r>
            <a:r>
              <a:rPr lang="en-US" sz="2600"/>
              <a:t>găzduit pe servere externalizate la distanță accesibile prin internet. Perfect pentru evitarea costurilor de întreținere!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 b="1" i="1">
                <a:solidFill>
                  <a:srgbClr val="7F6000"/>
                </a:solidFill>
              </a:rPr>
              <a:t>ERP proprieta</a:t>
            </a:r>
            <a:r>
              <a:rPr lang="ro-RO" sz="2600" b="1" i="1">
                <a:solidFill>
                  <a:srgbClr val="7F6000"/>
                </a:solidFill>
              </a:rPr>
              <a:t>te</a:t>
            </a:r>
            <a:r>
              <a:rPr lang="en-US" sz="2600" b="1" i="1">
                <a:solidFill>
                  <a:srgbClr val="7F6000"/>
                </a:solidFill>
              </a:rPr>
              <a:t>: </a:t>
            </a:r>
            <a:r>
              <a:rPr lang="en-US" sz="2600"/>
              <a:t>codul său sursă este deținut de compania care îl dezvoltă. </a:t>
            </a:r>
            <a:r>
              <a:rPr lang="en-US" sz="2600" b="1">
                <a:solidFill>
                  <a:srgbClr val="7030A0"/>
                </a:solidFill>
              </a:rPr>
              <a:t>Folosirea lui necesită, în general, să bagi mâna în portofel.</a:t>
            </a:r>
            <a:endParaRPr lang="ro-RO" sz="2600" b="1">
              <a:solidFill>
                <a:srgbClr val="7030A0"/>
              </a:solidFill>
            </a:endParaRPr>
          </a:p>
          <a:p>
            <a:pPr lvl="0">
              <a:lnSpc>
                <a:spcPct val="70000"/>
              </a:lnSpc>
            </a:pPr>
            <a:r>
              <a:rPr lang="en-US" sz="2600" b="1" i="1">
                <a:solidFill>
                  <a:srgbClr val="7F6000"/>
                </a:solidFill>
              </a:rPr>
              <a:t>Mobile ERP: </a:t>
            </a:r>
            <a:r>
              <a:rPr lang="en-US" sz="2600"/>
              <a:t>versiunea ERP optimizată pentru smartphone-uri și tablete.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 b="1" i="1">
                <a:solidFill>
                  <a:srgbClr val="7F6000"/>
                </a:solidFill>
              </a:rPr>
              <a:t>ERP SaaS: </a:t>
            </a:r>
            <a:r>
              <a:rPr lang="en-US" sz="2600"/>
              <a:t>model de distribu</a:t>
            </a:r>
            <a:r>
              <a:rPr lang="ro-RO" sz="2600"/>
              <a:t>ț</a:t>
            </a:r>
            <a:r>
              <a:rPr lang="en-US" sz="2600"/>
              <a:t>ie în care pachetul software este oferit ca serviciu online, în general sub formă de abonament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2EA6D1-43F6-FC4D-A194-8E898ADC13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390695"/>
            <a:ext cx="10999125" cy="5786268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ro-RO" sz="3500" b="1">
                <a:solidFill>
                  <a:srgbClr val="843C0C"/>
                </a:solidFill>
              </a:rPr>
              <a:t>Exemple ERP</a:t>
            </a:r>
          </a:p>
          <a:p>
            <a:pPr lvl="0">
              <a:lnSpc>
                <a:spcPct val="80000"/>
              </a:lnSpc>
            </a:pPr>
            <a:r>
              <a:rPr lang="ro-RO"/>
              <a:t> </a:t>
            </a:r>
            <a:r>
              <a:rPr lang="fr-FR" b="1">
                <a:solidFill>
                  <a:srgbClr val="0070C0"/>
                </a:solidFill>
              </a:rPr>
              <a:t>Erplain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ro-RO"/>
              <a:t>- </a:t>
            </a:r>
            <a:r>
              <a:rPr lang="fr-FR"/>
              <a:t>La gestion des stocks et des ventes B2B simplifiée pour TPE</a:t>
            </a:r>
            <a:endParaRPr lang="ro-RO"/>
          </a:p>
          <a:p>
            <a:pPr lvl="0">
              <a:lnSpc>
                <a:spcPct val="80000"/>
              </a:lnSpc>
            </a:pPr>
            <a:r>
              <a:rPr lang="en-US" b="1">
                <a:solidFill>
                  <a:srgbClr val="0070C0"/>
                </a:solidFill>
              </a:rPr>
              <a:t>Esker </a:t>
            </a:r>
            <a:r>
              <a:rPr lang="en-US"/>
              <a:t>| </a:t>
            </a:r>
            <a:r>
              <a:rPr lang="en-US" b="1">
                <a:solidFill>
                  <a:srgbClr val="00B050"/>
                </a:solidFill>
              </a:rPr>
              <a:t>S2P</a:t>
            </a:r>
            <a:r>
              <a:rPr lang="en-US"/>
              <a:t> &amp; </a:t>
            </a:r>
            <a:r>
              <a:rPr lang="en-US" b="1">
                <a:solidFill>
                  <a:srgbClr val="00B050"/>
                </a:solidFill>
              </a:rPr>
              <a:t>O2C</a:t>
            </a:r>
            <a:r>
              <a:rPr lang="ro-RO"/>
              <a:t> </a:t>
            </a:r>
            <a:r>
              <a:rPr lang="en-US"/>
              <a:t>Plateforme de digitalisation des processus S2P &amp; O2C</a:t>
            </a:r>
            <a:endParaRPr lang="ro-RO"/>
          </a:p>
          <a:p>
            <a:pPr lvl="0">
              <a:lnSpc>
                <a:spcPct val="80000"/>
              </a:lnSpc>
              <a:buChar char="-"/>
            </a:pPr>
            <a:r>
              <a:rPr lang="en-US" sz="2000" b="1">
                <a:solidFill>
                  <a:srgbClr val="00B050"/>
                </a:solidFill>
              </a:rPr>
              <a:t>Source-to-pay or S2P </a:t>
            </a:r>
            <a:r>
              <a:rPr lang="en-US" sz="2000"/>
              <a:t>is the entire end-to-end process involved in procurement</a:t>
            </a:r>
            <a:endParaRPr lang="ro-RO" sz="2000"/>
          </a:p>
          <a:p>
            <a:pPr lvl="0">
              <a:lnSpc>
                <a:spcPct val="80000"/>
              </a:lnSpc>
              <a:buChar char="-"/>
            </a:pPr>
            <a:r>
              <a:rPr lang="en-US" sz="2000" b="1">
                <a:solidFill>
                  <a:srgbClr val="00B050"/>
                </a:solidFill>
              </a:rPr>
              <a:t>Order-to-cash</a:t>
            </a:r>
            <a:r>
              <a:rPr lang="ro-RO" sz="2000" b="1">
                <a:solidFill>
                  <a:srgbClr val="00B050"/>
                </a:solidFill>
              </a:rPr>
              <a:t> or </a:t>
            </a:r>
            <a:r>
              <a:rPr lang="en-US" sz="1050"/>
              <a:t> </a:t>
            </a:r>
            <a:r>
              <a:rPr lang="en-US" sz="2000">
                <a:solidFill>
                  <a:srgbClr val="00B050"/>
                </a:solidFill>
              </a:rPr>
              <a:t>O2C, </a:t>
            </a:r>
            <a:r>
              <a:rPr lang="en-US" sz="2000"/>
              <a:t>is a term used to describe a company’s </a:t>
            </a:r>
            <a:r>
              <a:rPr lang="en-US" sz="2000" b="1" i="1"/>
              <a:t>order processing </a:t>
            </a:r>
            <a:r>
              <a:rPr lang="en-US" sz="2000"/>
              <a:t>system,</a:t>
            </a:r>
            <a:endParaRPr lang="ro-RO" sz="2000"/>
          </a:p>
          <a:p>
            <a:pPr lvl="0">
              <a:lnSpc>
                <a:spcPct val="80000"/>
              </a:lnSpc>
            </a:pPr>
            <a:r>
              <a:rPr lang="en-US" b="1">
                <a:solidFill>
                  <a:srgbClr val="0070C0"/>
                </a:solidFill>
              </a:rPr>
              <a:t>TRADE.EASY</a:t>
            </a:r>
            <a:r>
              <a:rPr lang="ro-RO" b="1"/>
              <a:t>- </a:t>
            </a:r>
            <a:r>
              <a:rPr lang="fr-FR"/>
              <a:t>L’ERP pour le négoce, la distribution et l’industrie</a:t>
            </a:r>
            <a:endParaRPr lang="ro-RO"/>
          </a:p>
          <a:p>
            <a:pPr lvl="0">
              <a:lnSpc>
                <a:spcPct val="80000"/>
              </a:lnSpc>
            </a:pPr>
            <a:r>
              <a:rPr lang="en-U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XRP Ultimate</a:t>
            </a:r>
            <a:r>
              <a:rPr lang="ro-RO" b="1"/>
              <a:t> - </a:t>
            </a:r>
            <a:r>
              <a:rPr lang="fr-FR"/>
              <a:t>l'ERP Nouvelle génération qui facilite votre organisation </a:t>
            </a:r>
            <a:r>
              <a:rPr lang="fr-FR" b="1"/>
              <a:t>!</a:t>
            </a:r>
            <a:endParaRPr lang="ro-RO" b="1"/>
          </a:p>
          <a:p>
            <a:pPr lvl="0">
              <a:lnSpc>
                <a:spcPct val="80000"/>
              </a:lnSpc>
            </a:pPr>
            <a:r>
              <a:rPr lang="en-US" b="1">
                <a:solidFill>
                  <a:srgbClr val="0070C0"/>
                </a:solidFill>
              </a:rPr>
              <a:t>Furious</a:t>
            </a:r>
            <a:r>
              <a:rPr lang="ro-RO" b="1">
                <a:solidFill>
                  <a:srgbClr val="0070C0"/>
                </a:solidFill>
              </a:rPr>
              <a:t> - </a:t>
            </a:r>
            <a:r>
              <a:rPr lang="fr-FR"/>
              <a:t>’ERP complet pour agences et cabinets de conseil</a:t>
            </a:r>
            <a:r>
              <a:rPr lang="ro-RO"/>
              <a:t> </a:t>
            </a:r>
          </a:p>
          <a:p>
            <a:pPr lvl="0">
              <a:lnSpc>
                <a:spcPct val="80000"/>
              </a:lnSpc>
            </a:pPr>
            <a:r>
              <a:rPr lang="en-US" b="1">
                <a:solidFill>
                  <a:srgbClr val="0070C0"/>
                </a:solidFill>
              </a:rPr>
              <a:t>Microsoft Dynamics 365</a:t>
            </a:r>
            <a:r>
              <a:rPr lang="ro-RO" b="1">
                <a:solidFill>
                  <a:srgbClr val="0070C0"/>
                </a:solidFill>
              </a:rPr>
              <a:t> - </a:t>
            </a:r>
            <a:r>
              <a:rPr lang="fr-FR"/>
              <a:t>la famille des </a:t>
            </a:r>
            <a:r>
              <a:rPr lang="fr-FR" b="1"/>
              <a:t>ERP/CRM</a:t>
            </a:r>
            <a:endParaRPr lang="ro-RO" b="1"/>
          </a:p>
          <a:p>
            <a:pPr lvl="0">
              <a:lnSpc>
                <a:spcPct val="80000"/>
              </a:lnSpc>
            </a:pPr>
            <a:r>
              <a:rPr lang="en-US" b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Dynamics 365</a:t>
            </a:r>
            <a:r>
              <a:rPr lang="ro-RO" b="1">
                <a:solidFill>
                  <a:srgbClr val="0070C0"/>
                </a:solidFill>
              </a:rPr>
              <a:t> - </a:t>
            </a:r>
            <a:r>
              <a:rPr lang="fr-FR" sz="2400"/>
              <a:t>ERP dans le Cloud</a:t>
            </a:r>
            <a:r>
              <a:rPr lang="ro-RO" sz="2400"/>
              <a:t> </a:t>
            </a:r>
            <a:r>
              <a:rPr lang="fr-FR" sz="2400"/>
              <a:t>combinés à 200 applications</a:t>
            </a:r>
            <a:endParaRPr lang="ro-RO" sz="2400"/>
          </a:p>
          <a:p>
            <a:pPr lvl="0">
              <a:lnSpc>
                <a:spcPct val="80000"/>
              </a:lnSpc>
            </a:pPr>
            <a:r>
              <a:rPr lang="ro-RO" sz="2400" b="1">
                <a:solidFill>
                  <a:srgbClr val="0070C0"/>
                </a:solidFill>
              </a:rPr>
              <a:t>SAP ERP,  </a:t>
            </a:r>
            <a:r>
              <a:rPr lang="en-US" sz="2600" b="1">
                <a:solidFill>
                  <a:srgbClr val="00B050"/>
                </a:solidFill>
              </a:rPr>
              <a:t>SAP HANA</a:t>
            </a:r>
            <a:r>
              <a:rPr lang="ro-RO" sz="2600" b="1">
                <a:solidFill>
                  <a:srgbClr val="00B050"/>
                </a:solidFill>
              </a:rPr>
              <a:t> </a:t>
            </a:r>
            <a:r>
              <a:rPr lang="en-US" sz="2400">
                <a:solidFill>
                  <a:srgbClr val="00B050"/>
                </a:solidFill>
              </a:rPr>
              <a:t>(</a:t>
            </a:r>
            <a:r>
              <a:rPr lang="en-US" sz="2400" b="1">
                <a:solidFill>
                  <a:srgbClr val="00B050"/>
                </a:solidFill>
              </a:rPr>
              <a:t>H</a:t>
            </a:r>
            <a:r>
              <a:rPr lang="en-US" sz="2400">
                <a:solidFill>
                  <a:srgbClr val="00B050"/>
                </a:solidFill>
              </a:rPr>
              <a:t>igh-performance </a:t>
            </a:r>
            <a:r>
              <a:rPr lang="en-US" sz="2400" b="1">
                <a:solidFill>
                  <a:srgbClr val="00B050"/>
                </a:solidFill>
              </a:rPr>
              <a:t>AN</a:t>
            </a:r>
            <a:r>
              <a:rPr lang="en-US" sz="2400">
                <a:solidFill>
                  <a:srgbClr val="00B050"/>
                </a:solidFill>
              </a:rPr>
              <a:t>alytic </a:t>
            </a:r>
            <a:r>
              <a:rPr lang="en-US" sz="2400" b="1">
                <a:solidFill>
                  <a:srgbClr val="00B050"/>
                </a:solidFill>
              </a:rPr>
              <a:t>A</a:t>
            </a:r>
            <a:r>
              <a:rPr lang="en-US" sz="2400">
                <a:solidFill>
                  <a:srgbClr val="00B050"/>
                </a:solidFill>
              </a:rPr>
              <a:t>ppliance) </a:t>
            </a:r>
            <a:r>
              <a:rPr lang="ro-RO" sz="2000" b="1">
                <a:solidFill>
                  <a:srgbClr val="843C0C"/>
                </a:solidFill>
              </a:rPr>
              <a:t>(</a:t>
            </a:r>
            <a:r>
              <a:rPr lang="en-US" sz="2000" b="1">
                <a:solidFill>
                  <a:srgbClr val="843C0C"/>
                </a:solidFill>
              </a:rPr>
              <a:t>(OLAP)</a:t>
            </a:r>
            <a:r>
              <a:rPr lang="ro-RO" sz="2000" b="1">
                <a:solidFill>
                  <a:srgbClr val="843C0C"/>
                </a:solidFill>
              </a:rPr>
              <a:t> </a:t>
            </a:r>
            <a:r>
              <a:rPr lang="en-US" sz="2000" b="1">
                <a:solidFill>
                  <a:srgbClr val="843C0C"/>
                </a:solidFill>
              </a:rPr>
              <a:t>(OLTP)</a:t>
            </a:r>
            <a:r>
              <a:rPr lang="ro-RO" sz="2000" b="1">
                <a:solidFill>
                  <a:srgbClr val="843C0C"/>
                </a:solidFill>
              </a:rPr>
              <a:t>)</a:t>
            </a:r>
          </a:p>
          <a:p>
            <a:pPr lvl="0">
              <a:lnSpc>
                <a:spcPct val="80000"/>
              </a:lnSpc>
            </a:pPr>
            <a:r>
              <a:rPr lang="en-US" b="1">
                <a:solidFill>
                  <a:srgbClr val="0070C0"/>
                </a:solidFill>
              </a:rPr>
              <a:t>Oracle ERP Cloud,</a:t>
            </a:r>
            <a:endParaRPr lang="fr-FR" b="1">
              <a:solidFill>
                <a:srgbClr val="0070C0"/>
              </a:solidFill>
            </a:endParaRPr>
          </a:p>
          <a:p>
            <a:pPr lvl="0">
              <a:lnSpc>
                <a:spcPct val="80000"/>
              </a:lnSpc>
            </a:pPr>
            <a:endParaRPr lang="en-US" b="1">
              <a:solidFill>
                <a:srgbClr val="0070C0"/>
              </a:solidFill>
            </a:endParaRPr>
          </a:p>
          <a:p>
            <a:pPr lvl="0">
              <a:lnSpc>
                <a:spcPct val="80000"/>
              </a:lnSpc>
            </a:pPr>
            <a:endParaRPr lang="fr-FR" b="1">
              <a:solidFill>
                <a:srgbClr val="0070C0"/>
              </a:solidFill>
            </a:endParaRPr>
          </a:p>
          <a:p>
            <a:pPr lvl="0">
              <a:lnSpc>
                <a:spcPct val="80000"/>
              </a:lnSpc>
            </a:pPr>
            <a:endParaRPr lang="en-US" b="1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82555E2-7DB1-BB65-B3DE-7D82A9FC03B0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71ED33A-A19F-3DEE-A0C4-0D4945519750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C7D2B6-3E32-4389-BC96-64E55F7CC4EF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7FF09-913E-B39D-D7E4-05D210D028AD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E426E73-23F8-F422-8E4C-0E6A010CA5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5511" y="390695"/>
            <a:ext cx="11213872" cy="5786268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fr-FR" sz="2200" b="1"/>
              <a:t>Les différents types d’ERP</a:t>
            </a:r>
          </a:p>
          <a:p>
            <a:pPr lvl="0">
              <a:lnSpc>
                <a:spcPct val="70000"/>
              </a:lnSpc>
            </a:pPr>
            <a:r>
              <a:rPr lang="fr-FR" sz="2200"/>
              <a:t>Puisque chaque entreprise a des exigences et des moyens différents, il existe plusieurs catégories d’ERP :</a:t>
            </a:r>
          </a:p>
          <a:p>
            <a:pPr lvl="0">
              <a:lnSpc>
                <a:spcPct val="100000"/>
              </a:lnSpc>
            </a:pPr>
            <a:r>
              <a:rPr lang="fr-FR" sz="2200" b="1" i="1">
                <a:solidFill>
                  <a:srgbClr val="00B050"/>
                </a:solidFill>
              </a:rPr>
              <a:t>L’ERP généraliste</a:t>
            </a:r>
            <a:r>
              <a:rPr lang="fr-FR" sz="2200" i="1">
                <a:solidFill>
                  <a:srgbClr val="00B050"/>
                </a:solidFill>
              </a:rPr>
              <a:t> </a:t>
            </a:r>
            <a:r>
              <a:rPr lang="fr-FR" sz="2200"/>
              <a:t>: il contient les fonctionnalités de base, utiles à la majorité des organisations.</a:t>
            </a:r>
            <a:br>
              <a:rPr lang="fr-FR" sz="2200"/>
            </a:br>
            <a:r>
              <a:rPr lang="fr-FR" sz="2200" b="1" i="1">
                <a:solidFill>
                  <a:srgbClr val="00B050"/>
                </a:solidFill>
              </a:rPr>
              <a:t>L’ERP métier ou spécialisé </a:t>
            </a:r>
            <a:r>
              <a:rPr lang="fr-FR" sz="2200"/>
              <a:t>: </a:t>
            </a:r>
            <a:r>
              <a:rPr lang="fr-FR" sz="2200" i="1"/>
              <a:t>a contrario</a:t>
            </a:r>
            <a:r>
              <a:rPr lang="fr-FR" sz="2200"/>
              <a:t> du précédent, il est adapté à des besoins ou à une industrie spécifiques. </a:t>
            </a:r>
            <a:r>
              <a:rPr lang="fr-FR" sz="2200" i="1"/>
              <a:t>Ex :</a:t>
            </a:r>
            <a:r>
              <a:rPr lang="fr-FR" sz="2200"/>
              <a:t> pour le bâtiment, pour les métiers de la santé, pour l’e-commerce, pour l’enseignement, etc.</a:t>
            </a:r>
            <a:br>
              <a:rPr lang="fr-FR" sz="2200"/>
            </a:br>
            <a:r>
              <a:rPr lang="fr-FR" sz="2200" b="1" i="1">
                <a:solidFill>
                  <a:srgbClr val="00B050"/>
                </a:solidFill>
              </a:rPr>
              <a:t>L’ERP open source : </a:t>
            </a:r>
            <a:r>
              <a:rPr lang="fr-FR" sz="2200"/>
              <a:t>son code est accessible et modifiable. Parfait pour construire une solution à la fois sur mesure et économique ! </a:t>
            </a:r>
            <a:br>
              <a:rPr lang="fr-FR" sz="2200"/>
            </a:br>
            <a:r>
              <a:rPr lang="fr-FR" sz="2200" b="1" i="1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L’ERP cloud</a:t>
            </a:r>
            <a:r>
              <a:rPr lang="fr-FR" sz="2200" b="1" i="1">
                <a:solidFill>
                  <a:srgbClr val="00B050"/>
                </a:solidFill>
              </a:rPr>
              <a:t> </a:t>
            </a:r>
            <a:r>
              <a:rPr lang="fr-FR" sz="2200"/>
              <a:t>: hébergé sur des serveurs externalisés distants et accessibles via internet. Parfait pour éviter les frais de maintenance !</a:t>
            </a:r>
            <a:br>
              <a:rPr lang="fr-FR" sz="2200"/>
            </a:br>
            <a:r>
              <a:rPr lang="fr-FR" sz="2200" b="1" i="1">
                <a:solidFill>
                  <a:srgbClr val="7030A0"/>
                </a:solidFill>
              </a:rPr>
              <a:t>L’ERP propriétaire </a:t>
            </a:r>
            <a:r>
              <a:rPr lang="fr-FR" sz="2200" b="1" i="1">
                <a:solidFill>
                  <a:srgbClr val="0070C0"/>
                </a:solidFill>
              </a:rPr>
              <a:t>: </a:t>
            </a:r>
            <a:r>
              <a:rPr lang="fr-FR" sz="2200"/>
              <a:t>son code source est détenu par l’entreprise qui le développe. L’utiliser nécessite généralement de mettre la main au portefeuille.</a:t>
            </a:r>
            <a:br>
              <a:rPr lang="fr-FR" sz="2200"/>
            </a:br>
            <a:r>
              <a:rPr lang="fr-FR" sz="2200" b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L’ERP mobile</a:t>
            </a:r>
            <a:r>
              <a:rPr lang="fr-FR" sz="2200"/>
              <a:t> : version de l’ERP optimisée pour les smartphones et tablettes.</a:t>
            </a:r>
            <a:endParaRPr lang="ro-RO" sz="2200"/>
          </a:p>
          <a:p>
            <a:pPr lvl="0">
              <a:lnSpc>
                <a:spcPct val="100000"/>
              </a:lnSpc>
            </a:pPr>
            <a:r>
              <a:rPr lang="fr-FR" sz="2200" b="1" i="1">
                <a:solidFill>
                  <a:srgbClr val="843C0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L’ERP SaaS</a:t>
            </a:r>
            <a:r>
              <a:rPr lang="fr-FR" sz="2200" i="1">
                <a:solidFill>
                  <a:srgbClr val="843C0C"/>
                </a:solidFill>
              </a:rPr>
              <a:t> : </a:t>
            </a:r>
            <a:r>
              <a:rPr lang="fr-FR" sz="2200"/>
              <a:t>modèle de distribution où le progiciel est proposé en tant que service en ligne, généralement sous forme d’abonnement</a:t>
            </a:r>
          </a:p>
          <a:p>
            <a:pPr lvl="0">
              <a:lnSpc>
                <a:spcPct val="70000"/>
              </a:lnSpc>
            </a:pPr>
            <a:endParaRPr lang="en-US" sz="220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7BB74BF-4158-8C66-915A-E21BA6FD304D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1135645-A380-91E4-A582-E718DBEA3A1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0630224-8695-4BD8-B73F-29FA28EDBDBF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A0380-7C67-7F6F-8949-F855E66A9F84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2FE7B9-B503-6619-B4D0-68E0CBE389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6443" y="655451"/>
            <a:ext cx="11118454" cy="5521503"/>
          </a:xfrm>
        </p:spPr>
        <p:txBody>
          <a:bodyPr/>
          <a:lstStyle/>
          <a:p>
            <a:pPr lvl="0"/>
            <a:r>
              <a:rPr lang="en-US" b="1" i="1">
                <a:solidFill>
                  <a:srgbClr val="7F6000"/>
                </a:solidFill>
              </a:rPr>
              <a:t>Software as a Service (SaaS)</a:t>
            </a:r>
            <a:br>
              <a:rPr lang="en-US">
                <a:solidFill>
                  <a:srgbClr val="ED7D31"/>
                </a:solidFill>
              </a:rPr>
            </a:br>
            <a:r>
              <a:rPr lang="ro-RO">
                <a:solidFill>
                  <a:srgbClr val="D34817"/>
                </a:solidFill>
              </a:rPr>
              <a:t>- </a:t>
            </a:r>
            <a:r>
              <a:rPr lang="en-US"/>
              <a:t>Constituie o modalitate de a oferi software în care</a:t>
            </a:r>
            <a:r>
              <a:rPr lang="ro-RO"/>
              <a:t> </a:t>
            </a:r>
            <a:r>
              <a:rPr lang="en-US"/>
              <a:t>aplica</a:t>
            </a:r>
            <a:r>
              <a:rPr lang="ro-RO"/>
              <a:t>ț</a:t>
            </a:r>
            <a:r>
              <a:rPr lang="en-US"/>
              <a:t>iile şi datele asociate lor </a:t>
            </a:r>
            <a:r>
              <a:rPr lang="en-US" b="1" i="1">
                <a:solidFill>
                  <a:srgbClr val="00B050"/>
                </a:solidFill>
              </a:rPr>
              <a:t>sunt stocate centralizat de</a:t>
            </a:r>
            <a:r>
              <a:rPr lang="ro-RO" b="1" i="1">
                <a:solidFill>
                  <a:srgbClr val="00B050"/>
                </a:solidFill>
              </a:rPr>
              <a:t> </a:t>
            </a:r>
            <a:r>
              <a:rPr lang="en-US" b="1" i="1">
                <a:solidFill>
                  <a:srgbClr val="00B050"/>
                </a:solidFill>
              </a:rPr>
              <a:t>către furnizorul de servicii </a:t>
            </a:r>
            <a:r>
              <a:rPr lang="en-US"/>
              <a:t>şi sunt accesate de către</a:t>
            </a:r>
            <a:r>
              <a:rPr lang="ro-RO"/>
              <a:t> </a:t>
            </a:r>
            <a:r>
              <a:rPr lang="en-US"/>
              <a:t>clien</a:t>
            </a:r>
            <a:r>
              <a:rPr lang="ro-RO"/>
              <a:t>ț</a:t>
            </a:r>
            <a:r>
              <a:rPr lang="en-US"/>
              <a:t>i prin </a:t>
            </a:r>
            <a:r>
              <a:rPr lang="en-US" b="1" i="1">
                <a:solidFill>
                  <a:srgbClr val="843C0C"/>
                </a:solidFill>
              </a:rPr>
              <a:t>intermediul Internet-ului</a:t>
            </a:r>
            <a:r>
              <a:rPr lang="en-US"/>
              <a:t>, folosind un</a:t>
            </a:r>
            <a:r>
              <a:rPr lang="ro-RO"/>
              <a:t> </a:t>
            </a:r>
            <a:r>
              <a:rPr lang="en-US"/>
              <a:t>browser Web</a:t>
            </a:r>
            <a:r>
              <a:rPr lang="ro-RO"/>
              <a:t>,</a:t>
            </a:r>
            <a:br>
              <a:rPr lang="en-US"/>
            </a:br>
            <a:r>
              <a:rPr lang="ro-RO"/>
              <a:t>-</a:t>
            </a:r>
            <a:r>
              <a:rPr lang="en-US"/>
              <a:t>Pot suporta configurare, mai pu</a:t>
            </a:r>
            <a:r>
              <a:rPr lang="ro-RO"/>
              <a:t>ț</a:t>
            </a:r>
            <a:r>
              <a:rPr lang="en-US"/>
              <a:t>in personalizare</a:t>
            </a:r>
            <a:r>
              <a:rPr lang="ro-RO"/>
              <a:t>,</a:t>
            </a:r>
            <a:br>
              <a:rPr lang="en-US"/>
            </a:br>
            <a:r>
              <a:rPr lang="ro-RO"/>
              <a:t>-</a:t>
            </a:r>
            <a:r>
              <a:rPr lang="en-US">
                <a:solidFill>
                  <a:srgbClr val="D34817"/>
                </a:solidFill>
              </a:rPr>
              <a:t> </a:t>
            </a:r>
            <a:r>
              <a:rPr lang="en-US"/>
              <a:t>Pot fi rapid actualizate</a:t>
            </a:r>
            <a:r>
              <a:rPr lang="ro-RO"/>
              <a:t>,</a:t>
            </a:r>
            <a:br>
              <a:rPr lang="en-US"/>
            </a:br>
            <a:r>
              <a:rPr lang="ro-RO"/>
              <a:t>-</a:t>
            </a:r>
            <a:r>
              <a:rPr lang="en-US">
                <a:solidFill>
                  <a:srgbClr val="D34817"/>
                </a:solidFill>
              </a:rPr>
              <a:t> </a:t>
            </a:r>
            <a:r>
              <a:rPr lang="ro-RO"/>
              <a:t>Unele</a:t>
            </a:r>
            <a:r>
              <a:rPr lang="en-US"/>
              <a:t> aplica</a:t>
            </a:r>
            <a:r>
              <a:rPr lang="ro-RO"/>
              <a:t>ț</a:t>
            </a:r>
            <a:r>
              <a:rPr lang="en-US"/>
              <a:t>ii </a:t>
            </a:r>
            <a:r>
              <a:rPr lang="en-US" b="1" i="1">
                <a:solidFill>
                  <a:srgbClr val="00B050"/>
                </a:solidFill>
              </a:rPr>
              <a:t>oferă utilizatorilor func</a:t>
            </a:r>
            <a:r>
              <a:rPr lang="ro-RO" b="1" i="1">
                <a:solidFill>
                  <a:srgbClr val="00B050"/>
                </a:solidFill>
              </a:rPr>
              <a:t>ț</a:t>
            </a:r>
            <a:r>
              <a:rPr lang="en-US" b="1" i="1">
                <a:solidFill>
                  <a:srgbClr val="00B050"/>
                </a:solidFill>
              </a:rPr>
              <a:t>ii de colaborare şi</a:t>
            </a:r>
            <a:r>
              <a:rPr lang="ro-RO" b="1" i="1">
                <a:solidFill>
                  <a:srgbClr val="00B050"/>
                </a:solidFill>
              </a:rPr>
              <a:t> </a:t>
            </a:r>
            <a:r>
              <a:rPr lang="en-US" b="1" i="1">
                <a:solidFill>
                  <a:srgbClr val="00B050"/>
                </a:solidFill>
              </a:rPr>
              <a:t>partajare </a:t>
            </a:r>
            <a:r>
              <a:rPr lang="ro-RO" b="1" i="1">
                <a:solidFill>
                  <a:srgbClr val="00B050"/>
                </a:solidFill>
              </a:rPr>
              <a:t>a</a:t>
            </a:r>
            <a:r>
              <a:rPr lang="en-US" b="1" i="1">
                <a:solidFill>
                  <a:srgbClr val="00B050"/>
                </a:solidFill>
              </a:rPr>
              <a:t> informa</a:t>
            </a:r>
            <a:r>
              <a:rPr lang="ro-RO" b="1" i="1">
                <a:solidFill>
                  <a:srgbClr val="00B050"/>
                </a:solidFill>
              </a:rPr>
              <a:t>ț</a:t>
            </a:r>
            <a:r>
              <a:rPr lang="en-US" b="1" i="1">
                <a:solidFill>
                  <a:srgbClr val="00B050"/>
                </a:solidFill>
              </a:rPr>
              <a:t>i</a:t>
            </a:r>
            <a:r>
              <a:rPr lang="ro-RO" b="1" i="1">
                <a:solidFill>
                  <a:srgbClr val="00B050"/>
                </a:solidFill>
              </a:rPr>
              <a:t>e</a:t>
            </a:r>
            <a:r>
              <a:rPr lang="en-US" b="1" i="1">
                <a:solidFill>
                  <a:srgbClr val="00B050"/>
                </a:solidFill>
              </a:rPr>
              <a:t>i</a:t>
            </a:r>
            <a:br>
              <a:rPr lang="en-US" b="1" i="1">
                <a:solidFill>
                  <a:srgbClr val="00B050"/>
                </a:solidFill>
              </a:rPr>
            </a:br>
            <a:r>
              <a:rPr lang="ro-RO"/>
              <a:t>-</a:t>
            </a:r>
            <a:r>
              <a:rPr lang="en-US">
                <a:solidFill>
                  <a:srgbClr val="D34817"/>
                </a:solidFill>
              </a:rPr>
              <a:t> </a:t>
            </a:r>
            <a:r>
              <a:rPr lang="en-US" b="1" i="1">
                <a:solidFill>
                  <a:srgbClr val="0070C0"/>
                </a:solidFill>
              </a:rPr>
              <a:t>Sunt găzduite în cloud</a:t>
            </a:r>
            <a:r>
              <a:rPr lang="en-US"/>
              <a:t>, de aceea, </a:t>
            </a:r>
            <a:r>
              <a:rPr lang="en-US" b="1" i="1">
                <a:solidFill>
                  <a:srgbClr val="00B050"/>
                </a:solidFill>
              </a:rPr>
              <a:t>timpul de răspuns şi</a:t>
            </a:r>
            <a:r>
              <a:rPr lang="ro-RO" b="1" i="1">
                <a:solidFill>
                  <a:srgbClr val="00B050"/>
                </a:solidFill>
              </a:rPr>
              <a:t> </a:t>
            </a:r>
            <a:r>
              <a:rPr lang="en-US" b="1" i="1">
                <a:solidFill>
                  <a:srgbClr val="00B050"/>
                </a:solidFill>
              </a:rPr>
              <a:t>problemele de </a:t>
            </a:r>
            <a:r>
              <a:rPr lang="en-US" b="1" i="1">
                <a:solidFill>
                  <a:srgbClr val="7030A0"/>
                </a:solidFill>
              </a:rPr>
              <a:t>securitate constituie factori critici </a:t>
            </a:r>
            <a:br>
              <a:rPr lang="en-US"/>
            </a:b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B2EC50-F0A2-26C8-5C2C-2A2559F7911A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ru-RU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5CC6A22-8B6D-B169-18C1-1328E287688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4DC108-3939-4A0C-96C8-1E28D39A0F41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3581-0D20-4120-AD40-D858CFD8602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23C4-F259-5934-2A86-3FA42578A3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0556" y="2263597"/>
            <a:ext cx="11005462" cy="1325559"/>
          </a:xfrm>
        </p:spPr>
        <p:txBody>
          <a:bodyPr/>
          <a:lstStyle/>
          <a:p>
            <a:pPr lvl="0"/>
            <a:r>
              <a:rPr lang="ro-RO" b="1" i="1" dirty="0">
                <a:solidFill>
                  <a:srgbClr val="0070C0"/>
                </a:solidFill>
                <a:latin typeface="Calibri"/>
              </a:rPr>
              <a:t>2. </a:t>
            </a:r>
            <a:r>
              <a:rPr lang="en-US" b="1" i="1" dirty="0" err="1">
                <a:solidFill>
                  <a:srgbClr val="0070C0"/>
                </a:solidFill>
                <a:latin typeface="Calibri"/>
              </a:rPr>
              <a:t>Informatizarea</a:t>
            </a:r>
            <a:r>
              <a:rPr lang="ro-RO" b="1" i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Calibri"/>
              </a:rPr>
              <a:t>prin</a:t>
            </a:r>
            <a:r>
              <a:rPr lang="ro-RO" b="1" i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Calibri"/>
              </a:rPr>
              <a:t>Construc</a:t>
            </a:r>
            <a:r>
              <a:rPr lang="ro-RO" b="1" i="1" dirty="0">
                <a:solidFill>
                  <a:srgbClr val="0070C0"/>
                </a:solidFill>
                <a:latin typeface="Calibri"/>
              </a:rPr>
              <a:t>ț</a:t>
            </a:r>
            <a:r>
              <a:rPr lang="en-US" b="1" i="1" dirty="0" err="1">
                <a:solidFill>
                  <a:srgbClr val="0070C0"/>
                </a:solidFill>
                <a:latin typeface="Calibri"/>
              </a:rPr>
              <a:t>ia</a:t>
            </a:r>
            <a:r>
              <a:rPr lang="en-US" b="1" i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Calibri"/>
              </a:rPr>
              <a:t>Sistemului</a:t>
            </a:r>
            <a:r>
              <a:rPr lang="ro-RO" b="1" i="1" dirty="0">
                <a:solidFill>
                  <a:srgbClr val="0070C0"/>
                </a:solidFill>
                <a:latin typeface="Calibri"/>
              </a:rPr>
              <a:t> </a:t>
            </a:r>
            <a:endParaRPr lang="en-US" b="1" dirty="0">
              <a:solidFill>
                <a:srgbClr val="0070C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1AD2C8-003E-C6CD-710A-971F2F1659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4714" y="226423"/>
            <a:ext cx="11277688" cy="5950540"/>
          </a:xfrm>
        </p:spPr>
        <p:txBody>
          <a:bodyPr/>
          <a:lstStyle/>
          <a:p>
            <a:pPr marL="0" lv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2. </a:t>
            </a:r>
            <a:r>
              <a:rPr lang="en-US" sz="3200" b="1" i="1" dirty="0" err="1">
                <a:solidFill>
                  <a:srgbClr val="00B050"/>
                </a:solidFill>
              </a:rPr>
              <a:t>Construc</a:t>
            </a:r>
            <a:r>
              <a:rPr lang="ro-RO" sz="3200" b="1" i="1" dirty="0">
                <a:solidFill>
                  <a:srgbClr val="00B050"/>
                </a:solidFill>
              </a:rPr>
              <a:t>ț</a:t>
            </a:r>
            <a:r>
              <a:rPr lang="en-US" sz="3200" b="1" i="1" dirty="0" err="1">
                <a:solidFill>
                  <a:srgbClr val="00B050"/>
                </a:solidFill>
              </a:rPr>
              <a:t>ia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Sistemului</a:t>
            </a:r>
            <a:r>
              <a:rPr lang="ro-RO" sz="3200" b="1" i="1" dirty="0">
                <a:solidFill>
                  <a:srgbClr val="00B050"/>
                </a:solidFill>
              </a:rPr>
              <a:t> </a:t>
            </a:r>
            <a:r>
              <a:rPr lang="ro-RO" sz="2400" b="1" i="1" dirty="0">
                <a:solidFill>
                  <a:srgbClr val="00B050"/>
                </a:solidFill>
              </a:rPr>
              <a:t>–  </a:t>
            </a:r>
            <a:r>
              <a:rPr lang="ro-RO" b="1" i="1" dirty="0">
                <a:solidFill>
                  <a:srgbClr val="C00000"/>
                </a:solidFill>
              </a:rPr>
              <a:t>a)</a:t>
            </a:r>
            <a:r>
              <a:rPr lang="ro-RO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C55A11"/>
                </a:solidFill>
              </a:rPr>
              <a:t>în</a:t>
            </a:r>
            <a:r>
              <a:rPr lang="en-US" b="1" i="1" dirty="0">
                <a:solidFill>
                  <a:srgbClr val="C55A11"/>
                </a:solidFill>
              </a:rPr>
              <a:t> </a:t>
            </a:r>
            <a:r>
              <a:rPr lang="en-US" b="1" i="1" dirty="0" err="1">
                <a:solidFill>
                  <a:srgbClr val="C55A11"/>
                </a:solidFill>
              </a:rPr>
              <a:t>interiorul</a:t>
            </a:r>
            <a:r>
              <a:rPr lang="en-US" b="1" i="1" dirty="0">
                <a:solidFill>
                  <a:srgbClr val="C55A11"/>
                </a:solidFill>
              </a:rPr>
              <a:t> </a:t>
            </a:r>
            <a:r>
              <a:rPr lang="ro-RO" b="1" i="1" dirty="0">
                <a:solidFill>
                  <a:srgbClr val="C55A11"/>
                </a:solidFill>
              </a:rPr>
              <a:t>unității </a:t>
            </a:r>
            <a:r>
              <a:rPr lang="ro-RO" sz="2400" dirty="0"/>
              <a:t>social-economice sau </a:t>
            </a:r>
          </a:p>
          <a:p>
            <a:pPr marL="0" lvl="0" indent="0">
              <a:buNone/>
            </a:pPr>
            <a:r>
              <a:rPr lang="ro-RO" sz="2400" b="1" i="1" dirty="0">
                <a:solidFill>
                  <a:srgbClr val="385723"/>
                </a:solidFill>
              </a:rPr>
              <a:t>                                                                  </a:t>
            </a:r>
            <a:r>
              <a:rPr lang="ro-RO" b="1" i="1" dirty="0">
                <a:solidFill>
                  <a:srgbClr val="385723"/>
                </a:solidFill>
              </a:rPr>
              <a:t>b) </a:t>
            </a:r>
            <a:r>
              <a:rPr lang="en-US" b="1" i="1" dirty="0" err="1">
                <a:solidFill>
                  <a:srgbClr val="385723"/>
                </a:solidFill>
              </a:rPr>
              <a:t>externalizarea</a:t>
            </a:r>
            <a:r>
              <a:rPr lang="en-US" b="1" i="1" dirty="0">
                <a:solidFill>
                  <a:srgbClr val="385723"/>
                </a:solidFill>
              </a:rPr>
              <a:t> </a:t>
            </a:r>
            <a:br>
              <a:rPr lang="en-US" sz="2400" dirty="0"/>
            </a:br>
            <a:r>
              <a:rPr lang="ro-RO" sz="2400" dirty="0"/>
              <a:t>-</a:t>
            </a:r>
            <a:r>
              <a:rPr lang="en-US" sz="2400" dirty="0">
                <a:solidFill>
                  <a:srgbClr val="D34817"/>
                </a:solidFill>
              </a:rPr>
              <a:t> </a:t>
            </a:r>
            <a:r>
              <a:rPr lang="en-US" sz="2400" dirty="0" err="1"/>
              <a:t>Poate</a:t>
            </a:r>
            <a:r>
              <a:rPr lang="en-US" sz="2400" dirty="0"/>
              <a:t> fi </a:t>
            </a:r>
            <a:r>
              <a:rPr lang="en-US" sz="2400" dirty="0" err="1"/>
              <a:t>realizată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interiorul</a:t>
            </a:r>
            <a:r>
              <a:rPr lang="en-US" sz="2400" dirty="0"/>
              <a:t> </a:t>
            </a:r>
            <a:r>
              <a:rPr lang="en-US" sz="2400" dirty="0" err="1"/>
              <a:t>organiza</a:t>
            </a:r>
            <a:r>
              <a:rPr lang="ro-RO" sz="2400" dirty="0"/>
              <a:t>ț</a:t>
            </a:r>
            <a:r>
              <a:rPr lang="en-US" sz="2400" dirty="0" err="1"/>
              <a:t>iei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externalizată</a:t>
            </a:r>
            <a:br>
              <a:rPr lang="en-US" sz="2400" dirty="0"/>
            </a:br>
            <a:r>
              <a:rPr lang="ro-RO" sz="2400" dirty="0"/>
              <a:t>-</a:t>
            </a:r>
            <a:r>
              <a:rPr lang="en-US" sz="2400" dirty="0">
                <a:solidFill>
                  <a:srgbClr val="D34817"/>
                </a:solidFill>
              </a:rPr>
              <a:t> </a:t>
            </a:r>
            <a:r>
              <a:rPr lang="en-US" sz="2400" dirty="0"/>
              <a:t>Se </a:t>
            </a:r>
            <a:r>
              <a:rPr lang="en-US" sz="2400" dirty="0" err="1"/>
              <a:t>foloseşte</a:t>
            </a:r>
            <a:r>
              <a:rPr lang="en-US" sz="2400" dirty="0"/>
              <a:t>, </a:t>
            </a:r>
            <a:r>
              <a:rPr lang="en-US" sz="2400" dirty="0" err="1"/>
              <a:t>spre</a:t>
            </a:r>
            <a:r>
              <a:rPr lang="en-US" sz="2400" dirty="0"/>
              <a:t> </a:t>
            </a:r>
            <a:r>
              <a:rPr lang="en-US" sz="2400" dirty="0" err="1"/>
              <a:t>exemplu</a:t>
            </a:r>
            <a:r>
              <a:rPr lang="en-US" sz="2400" dirty="0"/>
              <a:t>, </a:t>
            </a:r>
            <a:r>
              <a:rPr lang="en-US" sz="2400" dirty="0" err="1"/>
              <a:t>pentru</a:t>
            </a:r>
            <a:r>
              <a:rPr lang="en-US" sz="2400" dirty="0"/>
              <a:t> cerin</a:t>
            </a:r>
            <a:r>
              <a:rPr lang="ro-RO" sz="2400" dirty="0"/>
              <a:t>ț</a:t>
            </a:r>
            <a:r>
              <a:rPr lang="en-US" sz="2400" dirty="0"/>
              <a:t>e </a:t>
            </a:r>
            <a:r>
              <a:rPr lang="en-US" sz="2400" dirty="0" err="1"/>
              <a:t>specifice</a:t>
            </a:r>
            <a:r>
              <a:rPr lang="en-US" sz="2400" dirty="0"/>
              <a:t> </a:t>
            </a:r>
            <a:r>
              <a:rPr lang="en-US" sz="2400" dirty="0" err="1"/>
              <a:t>unice</a:t>
            </a:r>
            <a:r>
              <a:rPr lang="en-US" sz="2400" dirty="0"/>
              <a:t> ale</a:t>
            </a:r>
            <a:r>
              <a:rPr lang="ro-RO" sz="2400" dirty="0"/>
              <a:t> </a:t>
            </a:r>
            <a:r>
              <a:rPr lang="en-US" sz="2400" dirty="0" err="1"/>
              <a:t>organiza</a:t>
            </a:r>
            <a:r>
              <a:rPr lang="ro-RO" sz="2400" dirty="0"/>
              <a:t>ț</a:t>
            </a:r>
            <a:r>
              <a:rPr lang="en-US" sz="2400" dirty="0" err="1"/>
              <a:t>iei</a:t>
            </a:r>
            <a:br>
              <a:rPr lang="en-US" sz="2400" dirty="0"/>
            </a:br>
            <a:r>
              <a:rPr lang="ro-RO" sz="2400" dirty="0"/>
              <a:t>-</a:t>
            </a:r>
            <a:r>
              <a:rPr lang="en-US" sz="2400" dirty="0">
                <a:solidFill>
                  <a:srgbClr val="D34817"/>
                </a:solidFill>
              </a:rPr>
              <a:t> </a:t>
            </a:r>
            <a:r>
              <a:rPr lang="en-US" sz="2400" dirty="0"/>
              <a:t>Este </a:t>
            </a: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adoptată</a:t>
            </a:r>
            <a:r>
              <a:rPr lang="en-US" sz="2400" dirty="0"/>
              <a:t> de </a:t>
            </a:r>
            <a:r>
              <a:rPr lang="en-US" sz="2400" dirty="0" err="1"/>
              <a:t>către</a:t>
            </a:r>
            <a:r>
              <a:rPr lang="en-US" sz="2400" dirty="0"/>
              <a:t> </a:t>
            </a:r>
            <a:r>
              <a:rPr lang="en-US" sz="2400" dirty="0" err="1"/>
              <a:t>dezvoltatorii</a:t>
            </a:r>
            <a:r>
              <a:rPr lang="en-US" sz="2400" dirty="0"/>
              <a:t> de software </a:t>
            </a:r>
            <a:r>
              <a:rPr lang="en-US" sz="2400" dirty="0" err="1"/>
              <a:t>şi</a:t>
            </a:r>
            <a:r>
              <a:rPr lang="en-US" sz="2400" dirty="0"/>
              <a:t> </a:t>
            </a:r>
            <a:r>
              <a:rPr lang="ro-RO" sz="2400" dirty="0"/>
              <a:t>sisteme </a:t>
            </a:r>
            <a:r>
              <a:rPr lang="en-US" sz="2400" dirty="0" err="1"/>
              <a:t>informatice</a:t>
            </a:r>
            <a:br>
              <a:rPr lang="en-US" sz="2400" dirty="0"/>
            </a:br>
            <a:r>
              <a:rPr lang="ro-RO" sz="2400" dirty="0"/>
              <a:t>-</a:t>
            </a:r>
            <a:r>
              <a:rPr lang="en-US" sz="2400" dirty="0">
                <a:solidFill>
                  <a:srgbClr val="D34817"/>
                </a:solidFill>
              </a:rPr>
              <a:t> </a:t>
            </a:r>
            <a:r>
              <a:rPr lang="en-US" sz="2400" dirty="0" err="1"/>
              <a:t>Implică</a:t>
            </a:r>
            <a:r>
              <a:rPr lang="en-US" sz="2400" dirty="0"/>
              <a:t> </a:t>
            </a:r>
            <a:r>
              <a:rPr lang="en-US" sz="2400" dirty="0" err="1"/>
              <a:t>parcurgerea</a:t>
            </a:r>
            <a:r>
              <a:rPr lang="en-US" sz="2400" dirty="0"/>
              <a:t> </a:t>
            </a:r>
            <a:r>
              <a:rPr lang="en-US" sz="2400" dirty="0" err="1"/>
              <a:t>tuturor</a:t>
            </a:r>
            <a:r>
              <a:rPr lang="en-US" sz="2400" dirty="0"/>
              <a:t> </a:t>
            </a:r>
            <a:r>
              <a:rPr lang="en-US" sz="2400" dirty="0" err="1"/>
              <a:t>paşilor</a:t>
            </a:r>
            <a:r>
              <a:rPr lang="en-US" sz="2400" dirty="0"/>
              <a:t> </a:t>
            </a:r>
            <a:r>
              <a:rPr lang="en-US" sz="2400" dirty="0" err="1"/>
              <a:t>specifici</a:t>
            </a:r>
            <a:r>
              <a:rPr lang="en-US" sz="2400" dirty="0"/>
              <a:t> </a:t>
            </a:r>
            <a:r>
              <a:rPr lang="en-US" sz="2400" dirty="0" err="1"/>
              <a:t>ciclului</a:t>
            </a:r>
            <a:r>
              <a:rPr lang="en-US" sz="2400" dirty="0"/>
              <a:t> de </a:t>
            </a:r>
            <a:r>
              <a:rPr lang="en-US" sz="2400" dirty="0" err="1"/>
              <a:t>dezvoltare</a:t>
            </a:r>
            <a:r>
              <a:rPr lang="en-US" sz="2400" dirty="0"/>
              <a:t> a </a:t>
            </a:r>
            <a:r>
              <a:rPr lang="en-US" sz="2400" dirty="0" err="1"/>
              <a:t>sistem</a:t>
            </a:r>
            <a:r>
              <a:rPr lang="ro-RO" sz="2400" dirty="0"/>
              <a:t>ului</a:t>
            </a:r>
            <a:r>
              <a:rPr lang="en-US" sz="2400" dirty="0"/>
              <a:t> </a:t>
            </a:r>
            <a:r>
              <a:rPr lang="en-US" sz="2400" dirty="0" err="1"/>
              <a:t>informa</a:t>
            </a:r>
            <a:r>
              <a:rPr lang="ro-RO" sz="2400" dirty="0"/>
              <a:t>țional</a:t>
            </a:r>
            <a:r>
              <a:rPr lang="en-US" sz="2400" dirty="0"/>
              <a:t> </a:t>
            </a:r>
            <a:br>
              <a:rPr lang="en-US" dirty="0"/>
            </a:br>
            <a:endParaRPr lang="ro-RO" dirty="0"/>
          </a:p>
          <a:p>
            <a:pPr lvl="0">
              <a:buFont typeface="Wingdings" pitchFamily="2"/>
              <a:buChar char="Ø"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69104E-5910-5ADE-9EA3-A3D4F1618A0A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ru-RU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C39929BA-227B-4EEA-0D29-93A5D5AD3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7" y="2886477"/>
            <a:ext cx="10255252" cy="3213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0BAE23C-7C8A-0984-9D1D-DE518115D61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0CB0C8-52A7-44A5-AE0A-978F2B14B692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A3DB93-E058-2B16-9DA3-B530D3598579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1ECD0F-58C2-FBF7-3248-D7F9668071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6744" y="2680856"/>
            <a:ext cx="8544098" cy="74814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3600" b="1">
                <a:solidFill>
                  <a:srgbClr val="2F5496"/>
                </a:solidFill>
              </a:rPr>
              <a:t>Componentele unui sistem informațional</a:t>
            </a:r>
          </a:p>
          <a:p>
            <a:pPr lvl="0" algn="ctr"/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9E1EC84-543F-9DD9-D0B2-DC3953FF2EE4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43EFD1B-BE8F-AED6-8FDE-3E01910610A3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B4C2AD-5A83-4C24-A9A7-50C727D36FC1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FD2CC-1584-A3EC-D711-59C5836F055C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629341F-4144-C352-B5BE-FEA303BEB7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81152" y="618993"/>
            <a:ext cx="10623663" cy="5620012"/>
          </a:xfrm>
        </p:spPr>
        <p:txBody>
          <a:bodyPr/>
          <a:lstStyle/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cs typeface="Calibri" pitchFamily="34"/>
              </a:rPr>
              <a:t>Un </a:t>
            </a:r>
            <a:r>
              <a:rPr lang="en-US" sz="3200" dirty="0" err="1">
                <a:solidFill>
                  <a:srgbClr val="00B050"/>
                </a:solidFill>
                <a:cs typeface="Calibri" pitchFamily="34"/>
              </a:rPr>
              <a:t>sistem</a:t>
            </a:r>
            <a:r>
              <a:rPr lang="en-US" sz="3200" dirty="0">
                <a:solidFill>
                  <a:srgbClr val="00B050"/>
                </a:solidFill>
                <a:cs typeface="Calibri" pitchFamily="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Calibri" pitchFamily="34"/>
              </a:rPr>
              <a:t>informațional</a:t>
            </a:r>
            <a:r>
              <a:rPr lang="en-US" sz="3200" dirty="0">
                <a:solidFill>
                  <a:srgbClr val="00B050"/>
                </a:solidFill>
                <a:cs typeface="Calibri" pitchFamily="34"/>
              </a:rPr>
              <a:t> </a:t>
            </a:r>
            <a:r>
              <a:rPr lang="ro-RO" sz="3200" dirty="0">
                <a:solidFill>
                  <a:srgbClr val="00B050"/>
                </a:solidFill>
                <a:cs typeface="Calibri" pitchFamily="34"/>
              </a:rPr>
              <a:t>este constituit dintr</a:t>
            </a:r>
            <a:r>
              <a:rPr lang="en-US" sz="3200" dirty="0">
                <a:solidFill>
                  <a:srgbClr val="00B050"/>
                </a:solidFill>
                <a:cs typeface="Calibri" pitchFamily="34"/>
              </a:rPr>
              <a:t>-un set de </a:t>
            </a:r>
            <a:r>
              <a:rPr lang="en-US" sz="3200" dirty="0" err="1">
                <a:solidFill>
                  <a:srgbClr val="00B050"/>
                </a:solidFill>
                <a:cs typeface="Calibri" pitchFamily="34"/>
              </a:rPr>
              <a:t>componente</a:t>
            </a:r>
            <a:r>
              <a:rPr lang="en-US" sz="3200" dirty="0">
                <a:solidFill>
                  <a:srgbClr val="00B050"/>
                </a:solidFill>
                <a:cs typeface="Calibri" pitchFamily="34"/>
              </a:rPr>
              <a:t> </a:t>
            </a:r>
            <a:r>
              <a:rPr lang="en-US" sz="3200" dirty="0">
                <a:solidFill>
                  <a:srgbClr val="0070C0"/>
                </a:solidFill>
                <a:cs typeface="Calibri" pitchFamily="34"/>
              </a:rPr>
              <a:t>care </a:t>
            </a:r>
            <a:r>
              <a:rPr lang="ro-RO" sz="3200" dirty="0">
                <a:solidFill>
                  <a:srgbClr val="0070C0"/>
                </a:solidFill>
                <a:cs typeface="Calibri" pitchFamily="34"/>
              </a:rPr>
              <a:t>interacționează</a:t>
            </a:r>
            <a:r>
              <a:rPr lang="en-US" sz="3200" dirty="0">
                <a:solidFill>
                  <a:srgbClr val="0070C0"/>
                </a:solidFill>
                <a:cs typeface="Calibri" pitchFamily="34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Calibri" pitchFamily="34"/>
              </a:rPr>
              <a:t>pentru</a:t>
            </a:r>
            <a:r>
              <a:rPr lang="en-US" sz="3200" dirty="0">
                <a:solidFill>
                  <a:srgbClr val="0070C0"/>
                </a:solidFill>
                <a:cs typeface="Calibri" pitchFamily="34"/>
              </a:rPr>
              <a:t> a </a:t>
            </a:r>
            <a:r>
              <a:rPr lang="en-US" sz="3200" dirty="0" err="1">
                <a:solidFill>
                  <a:srgbClr val="0070C0"/>
                </a:solidFill>
                <a:cs typeface="Calibri" pitchFamily="34"/>
              </a:rPr>
              <a:t>atinge</a:t>
            </a:r>
            <a:r>
              <a:rPr lang="en-US" sz="3200" dirty="0">
                <a:solidFill>
                  <a:srgbClr val="0070C0"/>
                </a:solidFill>
                <a:cs typeface="Calibri" pitchFamily="34"/>
              </a:rPr>
              <a:t> un </a:t>
            </a:r>
            <a:r>
              <a:rPr lang="en-US" sz="3200" dirty="0" err="1">
                <a:solidFill>
                  <a:srgbClr val="0070C0"/>
                </a:solidFill>
                <a:cs typeface="Calibri" pitchFamily="34"/>
              </a:rPr>
              <a:t>obiectiv</a:t>
            </a:r>
            <a:r>
              <a:rPr lang="en-US" sz="3200" dirty="0">
                <a:solidFill>
                  <a:srgbClr val="0070C0"/>
                </a:solidFill>
                <a:cs typeface="Calibri" pitchFamily="34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Calibri" pitchFamily="34"/>
              </a:rPr>
              <a:t>comun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b="1" i="1" dirty="0">
                <a:solidFill>
                  <a:srgbClr val="7030A0"/>
                </a:solidFill>
                <a:cs typeface="Calibri" pitchFamily="34"/>
              </a:rPr>
              <a:t>(</a:t>
            </a:r>
            <a:r>
              <a:rPr lang="en-US" sz="3200" b="1" i="1" dirty="0" err="1">
                <a:solidFill>
                  <a:srgbClr val="7030A0"/>
                </a:solidFill>
                <a:cs typeface="Calibri" pitchFamily="34"/>
              </a:rPr>
              <a:t>satisface</a:t>
            </a:r>
            <a:r>
              <a:rPr lang="en-US" sz="3200" b="1" i="1" dirty="0">
                <a:solidFill>
                  <a:srgbClr val="7030A0"/>
                </a:solidFill>
                <a:cs typeface="Calibri" pitchFamily="34"/>
              </a:rPr>
              <a:t> cerintelor </a:t>
            </a:r>
            <a:r>
              <a:rPr lang="ro-RO" sz="3200" b="1" i="1" dirty="0">
                <a:solidFill>
                  <a:srgbClr val="7030A0"/>
                </a:solidFill>
                <a:cs typeface="Calibri" pitchFamily="34"/>
              </a:rPr>
              <a:t>busines</a:t>
            </a:r>
            <a:r>
              <a:rPr lang="en-US" sz="3200" b="1" i="1" dirty="0">
                <a:solidFill>
                  <a:srgbClr val="7030A0"/>
                </a:solidFill>
                <a:cs typeface="Calibri" pitchFamily="34"/>
              </a:rPr>
              <a:t>) </a:t>
            </a:r>
            <a:endParaRPr lang="en-US" sz="3200" b="1" i="1" dirty="0">
              <a:solidFill>
                <a:srgbClr val="7030A0"/>
              </a:solidFill>
              <a:cs typeface="Times New Roman" pitchFamily="18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o-RO" sz="3200" dirty="0">
                <a:cs typeface="Calibri" pitchFamily="34"/>
              </a:rPr>
              <a:t>ce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vizează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Calibri" pitchFamily="34"/>
              </a:rPr>
              <a:t>utilizarea</a:t>
            </a:r>
            <a:r>
              <a:rPr lang="en-US" sz="3200" dirty="0">
                <a:solidFill>
                  <a:srgbClr val="00B050"/>
                </a:solidFill>
                <a:cs typeface="Calibri" pitchFamily="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Calibri" pitchFamily="34"/>
              </a:rPr>
              <a:t>și</a:t>
            </a:r>
            <a:r>
              <a:rPr lang="en-US" sz="3200" dirty="0">
                <a:solidFill>
                  <a:srgbClr val="00B050"/>
                </a:solidFill>
                <a:cs typeface="Calibri" pitchFamily="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Calibri" pitchFamily="34"/>
              </a:rPr>
              <a:t>administrarea</a:t>
            </a:r>
            <a:r>
              <a:rPr lang="en-US" sz="3200" dirty="0">
                <a:solidFill>
                  <a:srgbClr val="00B050"/>
                </a:solidFill>
                <a:cs typeface="Calibri" pitchFamily="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Calibri" pitchFamily="34"/>
              </a:rPr>
              <a:t>tuturor</a:t>
            </a:r>
            <a:r>
              <a:rPr lang="en-US" sz="3200" dirty="0">
                <a:solidFill>
                  <a:srgbClr val="00B050"/>
                </a:solidFill>
                <a:cs typeface="Calibri" pitchFamily="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cs typeface="Calibri" pitchFamily="34"/>
              </a:rPr>
              <a:t>componentelor</a:t>
            </a:r>
            <a:r>
              <a:rPr lang="en-US" sz="3200" dirty="0">
                <a:cs typeface="Calibri" pitchFamily="34"/>
              </a:rPr>
              <a:t>.</a:t>
            </a:r>
            <a:endParaRPr lang="en-US" sz="3200" dirty="0">
              <a:cs typeface="Times New Roman" pitchFamily="18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en-US" sz="3200" dirty="0" err="1">
                <a:cs typeface="Calibri" pitchFamily="34"/>
              </a:rPr>
              <a:t>Pentru</a:t>
            </a:r>
            <a:r>
              <a:rPr lang="en-US" sz="3200" dirty="0">
                <a:cs typeface="Calibri" pitchFamily="34"/>
              </a:rPr>
              <a:t> a </a:t>
            </a:r>
            <a:r>
              <a:rPr lang="en-US" sz="3200" dirty="0" err="1">
                <a:cs typeface="Calibri" pitchFamily="34"/>
              </a:rPr>
              <a:t>crea</a:t>
            </a:r>
            <a:r>
              <a:rPr lang="en-US" sz="3200" dirty="0">
                <a:cs typeface="Calibri" pitchFamily="34"/>
              </a:rPr>
              <a:t> un </a:t>
            </a:r>
            <a:r>
              <a:rPr lang="en-US" sz="3200" dirty="0" err="1">
                <a:cs typeface="Calibri" pitchFamily="34"/>
              </a:rPr>
              <a:t>sistem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informațional</a:t>
            </a:r>
            <a:r>
              <a:rPr lang="en-US" sz="3200" dirty="0">
                <a:cs typeface="Calibri" pitchFamily="34"/>
              </a:rPr>
              <a:t>, </a:t>
            </a:r>
            <a:r>
              <a:rPr lang="en-US" sz="3200" dirty="0" err="1">
                <a:cs typeface="Calibri" pitchFamily="34"/>
              </a:rPr>
              <a:t>este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necesar</a:t>
            </a:r>
            <a:r>
              <a:rPr lang="en-US" sz="3200" dirty="0">
                <a:cs typeface="Calibri" pitchFamily="34"/>
              </a:rPr>
              <a:t> ca </a:t>
            </a:r>
            <a:r>
              <a:rPr lang="en-US" sz="3200" dirty="0" err="1">
                <a:cs typeface="Calibri" pitchFamily="34"/>
              </a:rPr>
              <a:t>toate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componentele</a:t>
            </a:r>
            <a:r>
              <a:rPr lang="en-US" sz="3200" dirty="0">
                <a:cs typeface="Calibri" pitchFamily="34"/>
              </a:rPr>
              <a:t> s</a:t>
            </a:r>
            <a:r>
              <a:rPr lang="ro-RO" sz="3200" dirty="0">
                <a:cs typeface="Calibri" pitchFamily="34"/>
              </a:rPr>
              <a:t>istemului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să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funcționeze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sută</a:t>
            </a:r>
            <a:r>
              <a:rPr lang="en-US" sz="3200" dirty="0">
                <a:cs typeface="Calibri" pitchFamily="34"/>
              </a:rPr>
              <a:t> la </a:t>
            </a:r>
            <a:r>
              <a:rPr lang="en-US" sz="3200" dirty="0" err="1">
                <a:cs typeface="Calibri" pitchFamily="34"/>
              </a:rPr>
              <a:t>sută</a:t>
            </a:r>
            <a:r>
              <a:rPr lang="en-US" sz="3200" dirty="0">
                <a:cs typeface="Calibri" pitchFamily="34"/>
              </a:rPr>
              <a:t>, </a:t>
            </a:r>
            <a:r>
              <a:rPr lang="en-US" sz="3200" dirty="0" err="1">
                <a:cs typeface="Calibri" pitchFamily="34"/>
              </a:rPr>
              <a:t>pentru</a:t>
            </a:r>
            <a:r>
              <a:rPr lang="en-US" sz="3200" dirty="0">
                <a:cs typeface="Calibri" pitchFamily="34"/>
              </a:rPr>
              <a:t> a </a:t>
            </a:r>
            <a:r>
              <a:rPr lang="en-US" sz="3200" dirty="0" err="1">
                <a:cs typeface="Calibri" pitchFamily="34"/>
              </a:rPr>
              <a:t>oferi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informații</a:t>
            </a:r>
            <a:r>
              <a:rPr lang="en-US" sz="3200" dirty="0">
                <a:cs typeface="Calibri" pitchFamily="34"/>
              </a:rPr>
              <a:t> complete </a:t>
            </a:r>
            <a:r>
              <a:rPr lang="en-US" sz="3200" dirty="0" err="1">
                <a:cs typeface="Calibri" pitchFamily="34"/>
              </a:rPr>
              <a:t>și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fiabile</a:t>
            </a:r>
            <a:r>
              <a:rPr lang="en-US" sz="3200" dirty="0">
                <a:cs typeface="Calibri" pitchFamily="34"/>
              </a:rPr>
              <a:t>, </a:t>
            </a:r>
            <a:r>
              <a:rPr lang="en-US" sz="3200" dirty="0" err="1">
                <a:cs typeface="Calibri" pitchFamily="34"/>
              </a:rPr>
              <a:t>satisfăcând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în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același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timp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nevoile</a:t>
            </a:r>
            <a:r>
              <a:rPr lang="en-US" sz="3200" dirty="0">
                <a:cs typeface="Calibri" pitchFamily="34"/>
              </a:rPr>
              <a:t> </a:t>
            </a:r>
            <a:r>
              <a:rPr lang="en-US" sz="3200" dirty="0" err="1">
                <a:cs typeface="Calibri" pitchFamily="34"/>
              </a:rPr>
              <a:t>utilizatorilor</a:t>
            </a:r>
            <a:r>
              <a:rPr lang="en-US" sz="3200" dirty="0">
                <a:cs typeface="Calibri" pitchFamily="34"/>
              </a:rPr>
              <a:t>.</a:t>
            </a:r>
            <a:endParaRPr lang="en-US" sz="3200" dirty="0">
              <a:cs typeface="Times New Roman" pitchFamily="18"/>
            </a:endParaRPr>
          </a:p>
          <a:p>
            <a:pPr lvl="0"/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6EB326A-2C24-D5C8-4F3E-FD69CE3967B5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5CFA240-9EB5-488A-6C6B-07EF179EFFFB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4E1144-7AF3-4F30-AD6D-984F25F9E969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BA1DF-4E4E-65B1-626F-A16F6838B63A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FFF567-DB29-671F-4FDB-603A6EC486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3306" y="357449"/>
            <a:ext cx="11105387" cy="6364031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Calibri" pitchFamily="34"/>
              <a:buChar char="-"/>
            </a:pPr>
            <a:r>
              <a:rPr lang="en-US" sz="2200" b="1" dirty="0" err="1">
                <a:solidFill>
                  <a:srgbClr val="2F5496"/>
                </a:solidFill>
              </a:rPr>
              <a:t>Componentele</a:t>
            </a:r>
            <a:r>
              <a:rPr lang="en-US" sz="2200" b="1" dirty="0">
                <a:solidFill>
                  <a:srgbClr val="2F5496"/>
                </a:solidFill>
              </a:rPr>
              <a:t> </a:t>
            </a:r>
            <a:r>
              <a:rPr lang="en-US" sz="2200" b="1" dirty="0" err="1">
                <a:solidFill>
                  <a:srgbClr val="2F5496"/>
                </a:solidFill>
              </a:rPr>
              <a:t>unui</a:t>
            </a:r>
            <a:r>
              <a:rPr lang="en-US" sz="2200" b="1" dirty="0">
                <a:solidFill>
                  <a:srgbClr val="2F5496"/>
                </a:solidFill>
              </a:rPr>
              <a:t> </a:t>
            </a:r>
            <a:r>
              <a:rPr lang="en-US" sz="2200" b="1" dirty="0" err="1">
                <a:solidFill>
                  <a:srgbClr val="2F5496"/>
                </a:solidFill>
              </a:rPr>
              <a:t>sistem</a:t>
            </a:r>
            <a:r>
              <a:rPr lang="en-US" sz="2200" b="1" dirty="0">
                <a:solidFill>
                  <a:srgbClr val="2F5496"/>
                </a:solidFill>
              </a:rPr>
              <a:t> </a:t>
            </a:r>
            <a:r>
              <a:rPr lang="en-US" sz="2200" b="1" dirty="0" err="1">
                <a:solidFill>
                  <a:srgbClr val="2F5496"/>
                </a:solidFill>
              </a:rPr>
              <a:t>informațional</a:t>
            </a:r>
            <a:endParaRPr lang="en-US" sz="2200" b="1" dirty="0"/>
          </a:p>
          <a:p>
            <a:pPr lvl="0">
              <a:lnSpc>
                <a:spcPct val="70000"/>
              </a:lnSpc>
            </a:pPr>
            <a:r>
              <a:rPr lang="ro-RO" sz="2200" b="1" dirty="0"/>
              <a:t>Subsisteme informaționale- </a:t>
            </a:r>
            <a:r>
              <a:rPr lang="ro-RO" sz="2200" dirty="0"/>
              <a:t>3 subsisteme:</a:t>
            </a:r>
            <a:endParaRPr lang="en-US" sz="2200" dirty="0"/>
          </a:p>
          <a:p>
            <a:pPr lvl="0">
              <a:lnSpc>
                <a:spcPct val="70000"/>
              </a:lnSpc>
              <a:buFont typeface="Wingdings" pitchFamily="2"/>
              <a:buChar char="ü"/>
            </a:pPr>
            <a:r>
              <a:rPr lang="ro-RO" sz="2200" b="1" i="1" dirty="0">
                <a:solidFill>
                  <a:schemeClr val="accent2">
                    <a:lumMod val="50000"/>
                  </a:schemeClr>
                </a:solidFill>
              </a:rPr>
              <a:t>-subsistemul de conducere</a:t>
            </a:r>
            <a:endParaRPr lang="en-US" sz="2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lnSpc>
                <a:spcPct val="70000"/>
              </a:lnSpc>
              <a:buFont typeface="Wingdings" pitchFamily="2"/>
              <a:buChar char="ü"/>
            </a:pPr>
            <a:r>
              <a:rPr lang="ro-RO" sz="2200" b="1" i="1" dirty="0">
                <a:solidFill>
                  <a:srgbClr val="0070C0"/>
                </a:solidFill>
              </a:rPr>
              <a:t>-subsistemul executiv </a:t>
            </a:r>
            <a:r>
              <a:rPr lang="ro-RO" sz="2200" dirty="0">
                <a:solidFill>
                  <a:schemeClr val="tx1"/>
                </a:solidFill>
              </a:rPr>
              <a:t>și </a:t>
            </a:r>
            <a:endParaRPr lang="en-US" sz="2200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buFont typeface="Wingdings" pitchFamily="2"/>
              <a:buChar char="ü"/>
            </a:pPr>
            <a:r>
              <a:rPr lang="ro-RO" sz="2200" b="1" i="1" dirty="0">
                <a:solidFill>
                  <a:srgbClr val="00B050"/>
                </a:solidFill>
              </a:rPr>
              <a:t>-subsistemul informational </a:t>
            </a:r>
            <a:r>
              <a:rPr lang="ro-RO" sz="2200" dirty="0"/>
              <a:t>– subsistem</a:t>
            </a:r>
            <a:r>
              <a:rPr lang="fr-FR" sz="2200" dirty="0"/>
              <a:t> </a:t>
            </a:r>
            <a:r>
              <a:rPr lang="ro-RO" sz="2200" dirty="0"/>
              <a:t>ce </a:t>
            </a:r>
            <a:r>
              <a:rPr lang="fr-FR" sz="2200" dirty="0" err="1"/>
              <a:t>cuprinde</a:t>
            </a:r>
            <a:r>
              <a:rPr lang="fr-FR" sz="2200" dirty="0"/>
              <a:t> </a:t>
            </a:r>
            <a:r>
              <a:rPr lang="fr-FR" sz="2200" dirty="0" err="1"/>
              <a:t>toate</a:t>
            </a:r>
            <a:r>
              <a:rPr lang="fr-FR" sz="2200" dirty="0"/>
              <a:t> </a:t>
            </a:r>
            <a:r>
              <a:rPr lang="fr-FR" sz="2200" dirty="0" err="1"/>
              <a:t>informatiile</a:t>
            </a:r>
            <a:r>
              <a:rPr lang="fr-FR" sz="2200" dirty="0"/>
              <a:t> si </a:t>
            </a:r>
            <a:r>
              <a:rPr lang="fr-FR" sz="2200" dirty="0" err="1"/>
              <a:t>circuitele</a:t>
            </a:r>
            <a:r>
              <a:rPr lang="fr-FR" sz="2200" dirty="0"/>
              <a:t> informa</a:t>
            </a:r>
            <a:r>
              <a:rPr lang="ro-RO" sz="2200" dirty="0"/>
              <a:t>ț</a:t>
            </a:r>
            <a:r>
              <a:rPr lang="fr-FR" sz="2200" dirty="0" err="1"/>
              <a:t>ionale</a:t>
            </a:r>
            <a:r>
              <a:rPr lang="fr-FR" sz="2200" dirty="0"/>
              <a:t> dar </a:t>
            </a:r>
            <a:r>
              <a:rPr lang="ro-RO" sz="2200" dirty="0"/>
              <a:t>ș</a:t>
            </a:r>
            <a:r>
              <a:rPr lang="fr-FR" sz="2200" dirty="0"/>
              <a:t>i </a:t>
            </a:r>
            <a:r>
              <a:rPr lang="fr-FR" sz="2200" dirty="0" err="1"/>
              <a:t>toate</a:t>
            </a:r>
            <a:r>
              <a:rPr lang="fr-FR" sz="2200" dirty="0"/>
              <a:t> </a:t>
            </a:r>
            <a:r>
              <a:rPr lang="fr-FR" sz="2200" dirty="0" err="1"/>
              <a:t>mijloacele</a:t>
            </a:r>
            <a:r>
              <a:rPr lang="fr-FR" sz="2200" dirty="0"/>
              <a:t> de </a:t>
            </a:r>
            <a:r>
              <a:rPr lang="fr-FR" sz="2200" dirty="0" err="1"/>
              <a:t>conducere</a:t>
            </a:r>
            <a:r>
              <a:rPr lang="fr-FR" sz="2200" dirty="0"/>
              <a:t> </a:t>
            </a:r>
            <a:r>
              <a:rPr lang="ro-RO" sz="2200" dirty="0"/>
              <a:t>ș</a:t>
            </a:r>
            <a:r>
              <a:rPr lang="fr-FR" sz="2200" dirty="0"/>
              <a:t>i </a:t>
            </a:r>
            <a:r>
              <a:rPr lang="fr-FR" sz="2200" dirty="0" err="1"/>
              <a:t>decizie</a:t>
            </a:r>
            <a:r>
              <a:rPr lang="fr-FR" sz="2200" dirty="0"/>
              <a:t>.</a:t>
            </a:r>
            <a:r>
              <a:rPr lang="ro-RO" sz="2200" dirty="0"/>
              <a:t> </a:t>
            </a:r>
            <a:r>
              <a:rPr lang="fr-FR" sz="2200" dirty="0" err="1"/>
              <a:t>Sistemul</a:t>
            </a:r>
            <a:r>
              <a:rPr lang="fr-FR" sz="2200" dirty="0"/>
              <a:t> informa</a:t>
            </a:r>
            <a:r>
              <a:rPr lang="ro-RO" sz="2200" dirty="0"/>
              <a:t>ț</a:t>
            </a:r>
            <a:r>
              <a:rPr lang="fr-FR" sz="2200" dirty="0" err="1"/>
              <a:t>ional</a:t>
            </a:r>
            <a:r>
              <a:rPr lang="fr-FR" sz="2200" dirty="0"/>
              <a:t> </a:t>
            </a:r>
            <a:r>
              <a:rPr lang="fr-FR" sz="2200" b="1" i="1" dirty="0">
                <a:solidFill>
                  <a:srgbClr val="7030A0"/>
                </a:solidFill>
              </a:rPr>
              <a:t>este </a:t>
            </a:r>
            <a:r>
              <a:rPr lang="fr-FR" sz="2200" b="1" i="1" dirty="0" err="1">
                <a:solidFill>
                  <a:srgbClr val="7030A0"/>
                </a:solidFill>
              </a:rPr>
              <a:t>instrumentul</a:t>
            </a:r>
            <a:r>
              <a:rPr lang="fr-FR" sz="2200" b="1" i="1" dirty="0">
                <a:solidFill>
                  <a:srgbClr val="7030A0"/>
                </a:solidFill>
              </a:rPr>
              <a:t> </a:t>
            </a:r>
            <a:r>
              <a:rPr lang="fr-FR" sz="2200" b="1" i="1" dirty="0" err="1">
                <a:solidFill>
                  <a:srgbClr val="7030A0"/>
                </a:solidFill>
              </a:rPr>
              <a:t>prin</a:t>
            </a:r>
            <a:r>
              <a:rPr lang="fr-FR" sz="2200" b="1" i="1" dirty="0">
                <a:solidFill>
                  <a:srgbClr val="7030A0"/>
                </a:solidFill>
              </a:rPr>
              <a:t> care </a:t>
            </a:r>
            <a:r>
              <a:rPr lang="fr-FR" sz="2200" b="1" i="1" dirty="0" err="1">
                <a:solidFill>
                  <a:srgbClr val="7030A0"/>
                </a:solidFill>
              </a:rPr>
              <a:t>conducerea</a:t>
            </a:r>
            <a:r>
              <a:rPr lang="fr-FR" sz="2200" b="1" i="1" dirty="0">
                <a:solidFill>
                  <a:srgbClr val="7030A0"/>
                </a:solidFill>
              </a:rPr>
              <a:t> i</a:t>
            </a:r>
            <a:r>
              <a:rPr lang="ro-RO" sz="2200" b="1" i="1" dirty="0">
                <a:solidFill>
                  <a:srgbClr val="7030A0"/>
                </a:solidFill>
              </a:rPr>
              <a:t>ș</a:t>
            </a:r>
            <a:r>
              <a:rPr lang="fr-FR" sz="2200" b="1" i="1" dirty="0">
                <a:solidFill>
                  <a:srgbClr val="7030A0"/>
                </a:solidFill>
              </a:rPr>
              <a:t>i </a:t>
            </a:r>
            <a:r>
              <a:rPr lang="fr-FR" sz="2200" b="1" i="1" dirty="0" err="1">
                <a:solidFill>
                  <a:srgbClr val="7030A0"/>
                </a:solidFill>
              </a:rPr>
              <a:t>exercit</a:t>
            </a:r>
            <a:r>
              <a:rPr lang="ro-RO" sz="2200" b="1" i="1" dirty="0">
                <a:solidFill>
                  <a:srgbClr val="7030A0"/>
                </a:solidFill>
              </a:rPr>
              <a:t>ă</a:t>
            </a:r>
            <a:r>
              <a:rPr lang="fr-FR" sz="2200" b="1" i="1" dirty="0">
                <a:solidFill>
                  <a:srgbClr val="7030A0"/>
                </a:solidFill>
              </a:rPr>
              <a:t> </a:t>
            </a:r>
            <a:r>
              <a:rPr lang="fr-FR" sz="2200" b="1" i="1" dirty="0" err="1">
                <a:solidFill>
                  <a:srgbClr val="7030A0"/>
                </a:solidFill>
              </a:rPr>
              <a:t>func</a:t>
            </a:r>
            <a:r>
              <a:rPr lang="ro-RO" sz="2200" b="1" i="1" dirty="0">
                <a:solidFill>
                  <a:srgbClr val="7030A0"/>
                </a:solidFill>
              </a:rPr>
              <a:t>ț</a:t>
            </a:r>
            <a:r>
              <a:rPr lang="fr-FR" sz="2200" b="1" i="1" dirty="0" err="1">
                <a:solidFill>
                  <a:srgbClr val="7030A0"/>
                </a:solidFill>
              </a:rPr>
              <a:t>iunile</a:t>
            </a:r>
            <a:r>
              <a:rPr lang="fr-FR" sz="2200" b="1" i="1" dirty="0">
                <a:solidFill>
                  <a:srgbClr val="7030A0"/>
                </a:solidFill>
              </a:rPr>
              <a:t> </a:t>
            </a:r>
            <a:r>
              <a:rPr lang="fr-FR" sz="2200" b="1" i="1" dirty="0" err="1">
                <a:solidFill>
                  <a:srgbClr val="7030A0"/>
                </a:solidFill>
              </a:rPr>
              <a:t>asupra</a:t>
            </a:r>
            <a:r>
              <a:rPr lang="fr-FR" sz="2200" b="1" i="1" dirty="0">
                <a:solidFill>
                  <a:srgbClr val="7030A0"/>
                </a:solidFill>
              </a:rPr>
              <a:t> </a:t>
            </a:r>
            <a:r>
              <a:rPr lang="fr-FR" sz="2200" b="1" i="1" dirty="0" err="1">
                <a:solidFill>
                  <a:srgbClr val="7030A0"/>
                </a:solidFill>
              </a:rPr>
              <a:t>sistemului</a:t>
            </a:r>
            <a:r>
              <a:rPr lang="fr-FR" sz="2200" b="1" i="1" dirty="0">
                <a:solidFill>
                  <a:srgbClr val="7030A0"/>
                </a:solidFill>
              </a:rPr>
              <a:t> </a:t>
            </a:r>
            <a:r>
              <a:rPr lang="fr-FR" sz="2200" b="1" i="1" dirty="0" err="1">
                <a:solidFill>
                  <a:srgbClr val="7030A0"/>
                </a:solidFill>
              </a:rPr>
              <a:t>condus</a:t>
            </a:r>
            <a:r>
              <a:rPr lang="fr-FR" sz="2200" b="1" i="1" dirty="0">
                <a:solidFill>
                  <a:srgbClr val="7030A0"/>
                </a:solidFill>
              </a:rPr>
              <a:t>.</a:t>
            </a:r>
            <a:r>
              <a:rPr lang="ro-RO" sz="2200" b="1" i="1" dirty="0">
                <a:solidFill>
                  <a:srgbClr val="7030A0"/>
                </a:solidFill>
              </a:rPr>
              <a:t> </a:t>
            </a:r>
          </a:p>
          <a:p>
            <a:pPr lvl="0">
              <a:lnSpc>
                <a:spcPct val="100000"/>
              </a:lnSpc>
              <a:buFont typeface="Wingdings" pitchFamily="2"/>
              <a:buChar char="ü"/>
            </a:pPr>
            <a:r>
              <a:rPr lang="en-US" sz="2200" b="1" dirty="0"/>
              <a:t>Hardware</a:t>
            </a:r>
            <a:r>
              <a:rPr lang="en-US" sz="2200" dirty="0"/>
              <a:t>-</a:t>
            </a:r>
            <a:r>
              <a:rPr lang="en-US" sz="2200" dirty="0" err="1"/>
              <a:t>ul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componenta</a:t>
            </a:r>
            <a:r>
              <a:rPr lang="en-US" sz="2200" dirty="0"/>
              <a:t> </a:t>
            </a:r>
            <a:r>
              <a:rPr lang="en-US" sz="2200" dirty="0" err="1"/>
              <a:t>sistemului</a:t>
            </a:r>
            <a:r>
              <a:rPr lang="en-US" sz="2200" dirty="0"/>
              <a:t> informatic care </a:t>
            </a:r>
            <a:r>
              <a:rPr lang="en-US" sz="2200" dirty="0" err="1"/>
              <a:t>reprezintă</a:t>
            </a:r>
            <a:r>
              <a:rPr lang="en-US" sz="2200" dirty="0"/>
              <a:t> o </a:t>
            </a:r>
            <a:r>
              <a:rPr lang="en-US" sz="2200" dirty="0" err="1"/>
              <a:t>tehnologie</a:t>
            </a:r>
            <a:r>
              <a:rPr lang="en-US" sz="2200" dirty="0"/>
              <a:t> de </a:t>
            </a:r>
            <a:r>
              <a:rPr lang="en-US" sz="2200" dirty="0" err="1"/>
              <a:t>intrare</a:t>
            </a:r>
            <a:r>
              <a:rPr lang="en-US" sz="2200" dirty="0"/>
              <a:t>,</a:t>
            </a:r>
            <a:r>
              <a:rPr lang="ro-RO" sz="2200" dirty="0"/>
              <a:t> procesare,</a:t>
            </a:r>
            <a:r>
              <a:rPr lang="en-US" sz="2200" dirty="0"/>
              <a:t> </a:t>
            </a:r>
            <a:r>
              <a:rPr lang="en-US" sz="2200" dirty="0" err="1"/>
              <a:t>stocare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ieșire</a:t>
            </a:r>
            <a:r>
              <a:rPr lang="en-US" sz="2200" dirty="0"/>
              <a:t> de date.</a:t>
            </a:r>
            <a:r>
              <a:rPr lang="ro-RO" sz="2200" dirty="0"/>
              <a:t> </a:t>
            </a:r>
          </a:p>
          <a:p>
            <a:pPr lvl="0">
              <a:lnSpc>
                <a:spcPct val="100000"/>
              </a:lnSpc>
              <a:buFont typeface="Wingdings" pitchFamily="2"/>
              <a:buChar char="ü"/>
            </a:pPr>
            <a:r>
              <a:rPr lang="en-US" sz="2200" b="1" dirty="0"/>
              <a:t>Software</a:t>
            </a:r>
            <a:r>
              <a:rPr lang="en-US" sz="2200" dirty="0"/>
              <a:t>-</a:t>
            </a:r>
            <a:r>
              <a:rPr lang="en-US" sz="2200" dirty="0" err="1"/>
              <a:t>ul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un set de</a:t>
            </a:r>
            <a:r>
              <a:rPr lang="ro-RO" sz="2200" dirty="0"/>
              <a:t> </a:t>
            </a:r>
            <a:r>
              <a:rPr lang="en-US" sz="2200" dirty="0" err="1"/>
              <a:t>produse</a:t>
            </a:r>
            <a:r>
              <a:rPr lang="en-US" sz="2200" dirty="0"/>
              <a:t>  program care </a:t>
            </a:r>
            <a:r>
              <a:rPr lang="en-US" sz="2200" dirty="0" err="1"/>
              <a:t>alcătuiesc</a:t>
            </a:r>
            <a:r>
              <a:rPr lang="en-US" sz="2200" dirty="0"/>
              <a:t> </a:t>
            </a:r>
            <a:r>
              <a:rPr lang="en-US" sz="2200" dirty="0" err="1"/>
              <a:t>sistemul</a:t>
            </a:r>
            <a:r>
              <a:rPr lang="en-US" sz="2200" dirty="0"/>
              <a:t> de </a:t>
            </a:r>
            <a:r>
              <a:rPr lang="en-US" sz="2200" dirty="0" err="1"/>
              <a:t>operare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ro-RO" sz="2200" dirty="0"/>
              <a:t>softwa-ul</a:t>
            </a:r>
            <a:r>
              <a:rPr lang="en-US" sz="2200" dirty="0"/>
              <a:t>  </a:t>
            </a:r>
            <a:r>
              <a:rPr lang="ro-RO" sz="2200" dirty="0"/>
              <a:t>destinat</a:t>
            </a:r>
            <a:r>
              <a:rPr lang="en-US" sz="2200" dirty="0"/>
              <a:t>  </a:t>
            </a:r>
            <a:r>
              <a:rPr lang="en-US" sz="2200" dirty="0" err="1"/>
              <a:t>proces</a:t>
            </a:r>
            <a:r>
              <a:rPr lang="ro-RO" sz="2200" dirty="0"/>
              <a:t>ării și  </a:t>
            </a:r>
            <a:r>
              <a:rPr lang="en-US" sz="2200" dirty="0" err="1"/>
              <a:t>stocar</a:t>
            </a:r>
            <a:r>
              <a:rPr lang="ro-RO" sz="2200" dirty="0"/>
              <a:t>ării</a:t>
            </a:r>
            <a:r>
              <a:rPr lang="en-US" sz="2200" dirty="0"/>
              <a:t> </a:t>
            </a:r>
            <a:r>
              <a:rPr lang="en-US" sz="2200" dirty="0" err="1"/>
              <a:t>datelor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pPr lvl="0">
              <a:lnSpc>
                <a:spcPct val="100000"/>
              </a:lnSpc>
              <a:buFont typeface="Wingdings" pitchFamily="2"/>
              <a:buChar char="ü"/>
            </a:pPr>
            <a:r>
              <a:rPr lang="en-US" sz="2200" b="1" dirty="0" err="1"/>
              <a:t>Dispozitive</a:t>
            </a:r>
            <a:r>
              <a:rPr lang="en-US" sz="2200" b="1" dirty="0"/>
              <a:t> </a:t>
            </a:r>
            <a:r>
              <a:rPr lang="en-US" sz="2200" b="1" dirty="0" err="1"/>
              <a:t>periferice</a:t>
            </a:r>
            <a:r>
              <a:rPr lang="en-US" sz="2200" dirty="0"/>
              <a:t> sunt </a:t>
            </a:r>
            <a:r>
              <a:rPr lang="en-US" sz="2200" dirty="0" err="1"/>
              <a:t>acele</a:t>
            </a:r>
            <a:r>
              <a:rPr lang="en-US" sz="2200" dirty="0"/>
              <a:t> </a:t>
            </a:r>
            <a:r>
              <a:rPr lang="en-US" sz="2200" dirty="0" err="1"/>
              <a:t>elemente</a:t>
            </a:r>
            <a:r>
              <a:rPr lang="en-US" sz="2200" dirty="0"/>
              <a:t> care pot fi </a:t>
            </a:r>
            <a:r>
              <a:rPr lang="en-US" sz="2200" dirty="0" err="1"/>
              <a:t>conectate</a:t>
            </a:r>
            <a:r>
              <a:rPr lang="en-US" sz="2200" dirty="0"/>
              <a:t> la CPU.</a:t>
            </a:r>
            <a:r>
              <a:rPr lang="ro-RO" sz="2200" dirty="0"/>
              <a:t> </a:t>
            </a:r>
          </a:p>
          <a:p>
            <a:pPr lvl="0">
              <a:lnSpc>
                <a:spcPct val="100000"/>
              </a:lnSpc>
              <a:buFont typeface="Wingdings" pitchFamily="2"/>
              <a:buChar char="ü"/>
            </a:pPr>
            <a:r>
              <a:rPr lang="en-US" sz="2200" b="1" dirty="0" err="1"/>
              <a:t>Dispozitivele</a:t>
            </a:r>
            <a:r>
              <a:rPr lang="en-US" sz="2200" b="1" dirty="0"/>
              <a:t> de </a:t>
            </a:r>
            <a:r>
              <a:rPr lang="en-US" sz="2200" b="1" dirty="0" err="1"/>
              <a:t>stocare</a:t>
            </a:r>
            <a:r>
              <a:rPr lang="en-US" sz="2200" dirty="0"/>
              <a:t> sunt </a:t>
            </a:r>
            <a:r>
              <a:rPr lang="en-US" sz="2200" dirty="0" err="1"/>
              <a:t>cele</a:t>
            </a:r>
            <a:r>
              <a:rPr lang="en-US" sz="2200" dirty="0"/>
              <a:t>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stocarea</a:t>
            </a:r>
            <a:r>
              <a:rPr lang="en-US" sz="2200" dirty="0"/>
              <a:t> </a:t>
            </a:r>
            <a:r>
              <a:rPr lang="en-US" sz="2200" dirty="0" err="1"/>
              <a:t>informațiilor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pPr lvl="0">
              <a:lnSpc>
                <a:spcPct val="100000"/>
              </a:lnSpc>
              <a:buFont typeface="Wingdings" pitchFamily="2"/>
              <a:buChar char="ü"/>
            </a:pPr>
            <a:r>
              <a:rPr lang="en-US" sz="2200" b="1" dirty="0" err="1"/>
              <a:t>Dispozitivele</a:t>
            </a:r>
            <a:r>
              <a:rPr lang="en-US" sz="2200" b="1" dirty="0"/>
              <a:t> de </a:t>
            </a:r>
            <a:r>
              <a:rPr lang="en-US" sz="2200" b="1" dirty="0" err="1"/>
              <a:t>intrare</a:t>
            </a:r>
            <a:r>
              <a:rPr lang="en-US" sz="2200" dirty="0"/>
              <a:t> sunt </a:t>
            </a:r>
            <a:r>
              <a:rPr lang="en-US" sz="2200" dirty="0" err="1"/>
              <a:t>cele</a:t>
            </a:r>
            <a:r>
              <a:rPr lang="en-US" sz="2200" dirty="0"/>
              <a:t> care </a:t>
            </a:r>
            <a:r>
              <a:rPr lang="en-US" sz="2200" dirty="0" err="1"/>
              <a:t>servesc</a:t>
            </a:r>
            <a:r>
              <a:rPr lang="en-US" sz="2200" dirty="0"/>
              <a:t> </a:t>
            </a:r>
            <a:r>
              <a:rPr lang="en-US" sz="2200" dirty="0" err="1"/>
              <a:t>atât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introducerea</a:t>
            </a:r>
            <a:r>
              <a:rPr lang="en-US" sz="2200" dirty="0"/>
              <a:t> </a:t>
            </a:r>
            <a:r>
              <a:rPr lang="en-US" sz="2200" dirty="0" err="1"/>
              <a:t>datelor</a:t>
            </a:r>
            <a:r>
              <a:rPr lang="en-US" sz="2200" dirty="0"/>
              <a:t>, </a:t>
            </a:r>
            <a:r>
              <a:rPr lang="en-US" sz="2200" dirty="0" err="1"/>
              <a:t>cât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face </a:t>
            </a:r>
            <a:r>
              <a:rPr lang="en-US" sz="2200" dirty="0" err="1"/>
              <a:t>computerul</a:t>
            </a:r>
            <a:r>
              <a:rPr lang="en-US" sz="2200" dirty="0"/>
              <a:t> </a:t>
            </a:r>
            <a:r>
              <a:rPr lang="en-US" sz="2200" dirty="0" err="1"/>
              <a:t>să-și</a:t>
            </a:r>
            <a:r>
              <a:rPr lang="en-US" sz="2200" dirty="0"/>
              <a:t> </a:t>
            </a:r>
            <a:r>
              <a:rPr lang="en-US" sz="2200" dirty="0" err="1"/>
              <a:t>îndeplinească</a:t>
            </a:r>
            <a:r>
              <a:rPr lang="en-US" sz="2200" dirty="0"/>
              <a:t> </a:t>
            </a:r>
            <a:r>
              <a:rPr lang="en-US" sz="2200" dirty="0" err="1"/>
              <a:t>funcțiile</a:t>
            </a:r>
            <a:r>
              <a:rPr lang="en-US" sz="2200" dirty="0"/>
              <a:t>.</a:t>
            </a:r>
            <a:r>
              <a:rPr lang="ro-RO" sz="2200" dirty="0"/>
              <a:t> </a:t>
            </a:r>
          </a:p>
          <a:p>
            <a:pPr lvl="0">
              <a:lnSpc>
                <a:spcPct val="100000"/>
              </a:lnSpc>
              <a:buFont typeface="Wingdings" pitchFamily="2"/>
              <a:buChar char="ü"/>
            </a:pPr>
            <a:r>
              <a:rPr lang="en-US" sz="2200" b="1" dirty="0" err="1"/>
              <a:t>Dispozitivele</a:t>
            </a:r>
            <a:r>
              <a:rPr lang="en-US" sz="2200" b="1" dirty="0"/>
              <a:t> de </a:t>
            </a:r>
            <a:r>
              <a:rPr lang="en-US" sz="2200" b="1" dirty="0" err="1"/>
              <a:t>ieșire</a:t>
            </a:r>
            <a:r>
              <a:rPr lang="en-US" sz="2200" dirty="0"/>
              <a:t> sunt </a:t>
            </a:r>
            <a:r>
              <a:rPr lang="en-US" sz="2200" dirty="0" err="1"/>
              <a:t>cele</a:t>
            </a:r>
            <a:r>
              <a:rPr lang="en-US" sz="2200" dirty="0"/>
              <a:t> care sunt </a:t>
            </a:r>
            <a:r>
              <a:rPr lang="en-US" sz="2200" dirty="0" err="1"/>
              <a:t>utilizate</a:t>
            </a:r>
            <a:r>
              <a:rPr lang="en-US" sz="2200" dirty="0"/>
              <a:t> </a:t>
            </a:r>
            <a:r>
              <a:rPr lang="en-US" sz="2200" dirty="0" err="1"/>
              <a:t>astfel</a:t>
            </a:r>
            <a:r>
              <a:rPr lang="en-US" sz="2200" dirty="0"/>
              <a:t> </a:t>
            </a:r>
            <a:r>
              <a:rPr lang="en-US" sz="2200" dirty="0" err="1"/>
              <a:t>încât</a:t>
            </a:r>
            <a:r>
              <a:rPr lang="en-US" sz="2200" dirty="0"/>
              <a:t> </a:t>
            </a:r>
            <a:r>
              <a:rPr lang="en-US" sz="2200" dirty="0" err="1"/>
              <a:t>informațiile</a:t>
            </a:r>
            <a:r>
              <a:rPr lang="en-US" sz="2200" dirty="0"/>
              <a:t> </a:t>
            </a:r>
            <a:r>
              <a:rPr lang="en-US" sz="2200" dirty="0" err="1"/>
              <a:t>să</a:t>
            </a:r>
            <a:r>
              <a:rPr lang="en-US" sz="2200" dirty="0"/>
              <a:t> fie </a:t>
            </a:r>
            <a:r>
              <a:rPr lang="en-US" sz="2200" dirty="0" err="1"/>
              <a:t>proiectate</a:t>
            </a:r>
            <a:r>
              <a:rPr lang="en-US" sz="2200" dirty="0"/>
              <a:t> </a:t>
            </a:r>
            <a:r>
              <a:rPr lang="en-US" sz="2200" dirty="0" err="1"/>
              <a:t>spre</a:t>
            </a:r>
            <a:r>
              <a:rPr lang="en-US" sz="2200" dirty="0"/>
              <a:t> exterior.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82B3BDD-A073-032C-EE95-83B755909315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47AF208-185A-BECB-3FB3-C0697C88F0A0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E6D56C-EE27-4EEC-9BE8-5D51022F3961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B25CE-4A38-DF55-2539-2CCCF9F1191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8D2E6E9-2261-D80F-019A-79AD77B8D4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739831"/>
            <a:ext cx="10874428" cy="5437132"/>
          </a:xfrm>
        </p:spPr>
        <p:txBody>
          <a:bodyPr/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Calibri" pitchFamily="34"/>
              <a:buChar char="-"/>
            </a:pPr>
            <a:r>
              <a:rPr lang="en-US" b="1"/>
              <a:t>Datele sistemului</a:t>
            </a:r>
            <a:r>
              <a:rPr lang="en-US"/>
              <a:t> </a:t>
            </a:r>
            <a:r>
              <a:rPr lang="ro-RO"/>
              <a:t>– (</a:t>
            </a:r>
            <a:r>
              <a:rPr lang="fr-FR" b="1" i="1">
                <a:solidFill>
                  <a:srgbClr val="843C0C"/>
                </a:solidFill>
                <a:latin typeface="Calibri" pitchFamily="34"/>
                <a:ea typeface="Calibri" pitchFamily="34"/>
                <a:cs typeface="Times New Roman" pitchFamily="18"/>
              </a:rPr>
              <a:t>Viziunea datelor</a:t>
            </a:r>
            <a:r>
              <a:rPr lang="ro-RO" b="1" i="1">
                <a:solidFill>
                  <a:srgbClr val="843C0C"/>
                </a:solidFill>
                <a:latin typeface="Calibri" pitchFamily="34"/>
                <a:ea typeface="Calibri" pitchFamily="34"/>
                <a:cs typeface="Times New Roman" pitchFamily="18"/>
              </a:rPr>
              <a:t>)</a:t>
            </a:r>
            <a:r>
              <a:rPr lang="fr-FR" b="1" i="1">
                <a:solidFill>
                  <a:srgbClr val="843C0C"/>
                </a:solidFill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/>
              <a:t> se formează prin înregistrarea tuturor faptelor care prezintă interes pentru utilizatorul căruia îi este d</a:t>
            </a:r>
            <a:r>
              <a:rPr lang="ro-RO"/>
              <a:t>estinat</a:t>
            </a:r>
            <a:r>
              <a:rPr lang="en-US"/>
              <a:t> sistemul informa</a:t>
            </a:r>
            <a:r>
              <a:rPr lang="ro-RO"/>
              <a:t>țional</a:t>
            </a:r>
            <a:r>
              <a:rPr lang="en-US"/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Calibri" pitchFamily="34"/>
              <a:buChar char="-"/>
            </a:pPr>
            <a:r>
              <a:rPr lang="en-US" b="1"/>
              <a:t>Rețelele de comunicații</a:t>
            </a:r>
            <a:r>
              <a:rPr lang="en-US"/>
              <a:t> </a:t>
            </a:r>
            <a:r>
              <a:rPr lang="ro-RO"/>
              <a:t>asigură</a:t>
            </a:r>
            <a:r>
              <a:rPr lang="en-US"/>
              <a:t> interconectarea echipamentului (componentelor  ​​hardware, software și resurse umane) și distribuirea informațiilor între ele.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Calibri" pitchFamily="34"/>
              <a:buChar char="-"/>
            </a:pPr>
            <a:r>
              <a:rPr lang="en-US" b="1"/>
              <a:t>Resursele umane</a:t>
            </a:r>
            <a:r>
              <a:rPr lang="en-US"/>
              <a:t> –</a:t>
            </a:r>
            <a:r>
              <a:rPr lang="en-US" b="1" i="1">
                <a:solidFill>
                  <a:srgbClr val="843C0C"/>
                </a:solidFill>
                <a:latin typeface="Calibri" pitchFamily="34"/>
                <a:ea typeface="Calibri" pitchFamily="34"/>
                <a:cs typeface="Times New Roman" pitchFamily="18"/>
              </a:rPr>
              <a:t>Viziunea funcțională </a:t>
            </a:r>
            <a:r>
              <a:rPr lang="ro-RO" b="1" i="1">
                <a:latin typeface="Calibri" pitchFamily="34"/>
                <a:ea typeface="Calibri" pitchFamily="34"/>
                <a:cs typeface="Times New Roman" pitchFamily="18"/>
              </a:rPr>
              <a:t>și</a:t>
            </a:r>
            <a:r>
              <a:rPr lang="ro-RO" b="1" i="1">
                <a:solidFill>
                  <a:srgbClr val="843C0C"/>
                </a:solidFill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/>
              <a:t> </a:t>
            </a:r>
            <a:r>
              <a:rPr lang="fr-FR" b="1" i="1">
                <a:solidFill>
                  <a:srgbClr val="843C0C"/>
                </a:solidFill>
                <a:latin typeface="Calibri" pitchFamily="34"/>
                <a:ea typeface="Calibri" pitchFamily="34"/>
                <a:cs typeface="Times New Roman" pitchFamily="18"/>
              </a:rPr>
              <a:t>Viziunea organizațională</a:t>
            </a:r>
            <a:r>
              <a:rPr lang="ro-RO" b="1" i="1">
                <a:solidFill>
                  <a:srgbClr val="843C0C"/>
                </a:solidFill>
                <a:latin typeface="Calibri" pitchFamily="34"/>
                <a:ea typeface="Calibri" pitchFamily="34"/>
                <a:cs typeface="Times New Roman" pitchFamily="18"/>
              </a:rPr>
              <a:t>:</a:t>
            </a:r>
            <a:r>
              <a:rPr lang="fr-FR" b="1" i="1">
                <a:solidFill>
                  <a:srgbClr val="843C0C"/>
                </a:solidFill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/>
              <a:t>Oamenii</a:t>
            </a:r>
            <a:r>
              <a:rPr lang="en-US" b="1"/>
              <a:t> </a:t>
            </a:r>
            <a:r>
              <a:rPr lang="en-US"/>
              <a:t>sunt cei care interacționează zilnic cu sistemul informațional. Pe de o parte există operatori sau specialiști în acest tip de sisteme și, pe de altă parte, există utilizatori.</a:t>
            </a:r>
          </a:p>
          <a:p>
            <a:pPr lvl="0"/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A5EBCFF-EAA9-A1DE-898F-BF09A86299CD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C98AAD2-AB37-7756-C0AC-48DEEB08B87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454E73-75D9-408B-AAAC-9DD5282B14F7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29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2B4B7-D5FD-52F9-3171-E56216F6BB30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71A3B23A-1701-7FFD-73DA-F2AF1858A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565" y="285228"/>
            <a:ext cx="10821795" cy="5897459"/>
          </a:xfr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8DC5778-75F1-922C-B905-2C040B9D3F43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17F055B6-C0AA-CE31-AE0E-40C3BEC2141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649FF2-66BF-4A73-866C-99C28A6687B9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C2847-7F5D-4002-F336-3A880DD80893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>
            <a:extLst>
              <a:ext uri="{FF2B5EF4-FFF2-40B4-BE49-F238E27FC236}">
                <a16:creationId xmlns:a16="http://schemas.microsoft.com/office/drawing/2014/main" id="{57CB02B9-C009-4FC5-0816-57D01812F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9946" y="324136"/>
            <a:ext cx="5098813" cy="5577894"/>
          </a:xfrm>
        </p:spPr>
      </p:pic>
      <p:sp>
        <p:nvSpPr>
          <p:cNvPr id="3" name="Нижний колонтитул 3">
            <a:extLst>
              <a:ext uri="{FF2B5EF4-FFF2-40B4-BE49-F238E27FC236}">
                <a16:creationId xmlns:a16="http://schemas.microsoft.com/office/drawing/2014/main" id="{303035F1-E0A3-0F21-F0DA-6A27EF5848DC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ru-RU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9527B6B-3296-1724-8901-BD4311721AC6}"/>
              </a:ext>
            </a:extLst>
          </p:cNvPr>
          <p:cNvSpPr txBox="1"/>
          <p:nvPr/>
        </p:nvSpPr>
        <p:spPr>
          <a:xfrm>
            <a:off x="207815" y="73499"/>
            <a:ext cx="6749936" cy="52139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itchFamily="34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fr-FR" sz="2400" b="1" i="1" u="none" strike="noStrike" kern="1200" cap="none" spc="0" baseline="0" dirty="0" err="1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Viziunea</a:t>
            </a:r>
            <a:r>
              <a:rPr lang="fr-FR" sz="2400" b="1" i="1" u="none" strike="noStrike" kern="1200" cap="none" spc="0" baseline="0" dirty="0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fr-FR" sz="2400" b="1" i="1" u="none" strike="noStrike" kern="1200" cap="none" spc="0" baseline="0" dirty="0" err="1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organizațională</a:t>
            </a:r>
            <a:r>
              <a:rPr lang="fr-FR" sz="2400" b="1" i="1" u="none" strike="noStrike" kern="1200" cap="none" spc="0" baseline="0" dirty="0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-  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Ce 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coponente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fr-F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organizaționale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are compania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? (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organigrama companiei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)</a:t>
            </a:r>
            <a:endParaRPr lang="ro-RO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itchFamily="34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u="none" strike="noStrike" kern="1200" cap="none" spc="0" baseline="0" dirty="0" err="1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Viziunea</a:t>
            </a:r>
            <a:r>
              <a:rPr lang="en-US" sz="2400" b="1" i="1" u="none" strike="noStrike" kern="1200" cap="none" spc="0" baseline="0" dirty="0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 sz="2400" b="1" i="1" u="none" strike="noStrike" kern="1200" cap="none" spc="0" baseline="0" dirty="0" err="1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funcțională</a:t>
            </a:r>
            <a:r>
              <a:rPr lang="en-US" sz="2400" b="1" i="1" u="none" strike="noStrike" kern="1200" cap="none" spc="0" baseline="0" dirty="0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- </a:t>
            </a:r>
            <a:r>
              <a:rPr lang="ro-RO" sz="2400" dirty="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rPr>
              <a:t>F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uncții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le</a:t>
            </a:r>
            <a:r>
              <a:rPr lang="ro-RO" sz="2400" dirty="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e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xecutate  în cadrul companiei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? 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(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planificare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fr-F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producție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,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mangementul producerii,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executarea proceselor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)</a:t>
            </a:r>
            <a:endParaRPr lang="ro-RO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itchFamily="34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1" u="none" strike="noStrike" kern="1200" cap="none" spc="0" baseline="0" dirty="0" err="1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Viziunea</a:t>
            </a:r>
            <a:r>
              <a:rPr lang="en-US" sz="2400" b="1" i="1" u="none" strike="noStrike" kern="1200" cap="none" spc="0" baseline="0" dirty="0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de control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- 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Relați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dintre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date,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Relați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dintre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funcții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și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unitățile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organizaționale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endParaRPr lang="ro-RO" sz="2400" b="1" i="1" u="none" strike="noStrike" kern="1200" cap="none" spc="0" baseline="0" dirty="0">
              <a:solidFill>
                <a:srgbClr val="843C0C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 pitchFamily="34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1" u="none" strike="noStrike" kern="1200" cap="none" spc="0" baseline="0" dirty="0" err="1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Viziunea</a:t>
            </a:r>
            <a:r>
              <a:rPr lang="fr-FR" sz="2400" b="1" i="1" u="none" strike="noStrike" kern="1200" cap="none" spc="0" baseline="0" dirty="0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fr-FR" sz="2400" b="1" i="1" u="none" strike="noStrike" kern="1200" cap="none" spc="0" baseline="0" dirty="0" err="1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datelor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.-  </a:t>
            </a:r>
            <a:r>
              <a:rPr lang="ro-RO" sz="2400" dirty="0">
                <a:solidFill>
                  <a:srgbClr val="000000"/>
                </a:solidFill>
                <a:latin typeface="Calibri" pitchFamily="34"/>
                <a:ea typeface="Calibri" pitchFamily="34"/>
                <a:cs typeface="Times New Roman" pitchFamily="18"/>
              </a:rPr>
              <a:t>I</a:t>
            </a:r>
            <a:r>
              <a:rPr lang="fr-F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nformații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ce </a:t>
            </a:r>
            <a:r>
              <a:rPr lang="fr-F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sunt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procesate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? ( Client, </a:t>
            </a:r>
            <a:r>
              <a:rPr lang="fr-F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Furnizor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, </a:t>
            </a:r>
            <a:r>
              <a:rPr lang="fr-F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Produs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, Calcul </a:t>
            </a:r>
            <a:r>
              <a:rPr lang="fr-FR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material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) 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" pitchFamily="34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1" u="none" strike="noStrike" kern="1200" cap="none" spc="0" baseline="0" dirty="0" err="1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Viziunea</a:t>
            </a:r>
            <a:r>
              <a:rPr lang="en-US" sz="2400" b="1" i="1" u="none" strike="noStrike" kern="1200" cap="none" spc="0" baseline="0" dirty="0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 sz="2400" b="1" i="1" u="none" strike="noStrike" kern="1200" cap="none" spc="0" baseline="0" dirty="0" err="1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produse</a:t>
            </a:r>
            <a:r>
              <a:rPr lang="en-US" sz="2400" b="1" i="1" u="none" strike="noStrike" kern="1200" cap="none" spc="0" baseline="0" dirty="0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/</a:t>
            </a:r>
            <a:r>
              <a:rPr lang="en-US" sz="2400" b="1" i="1" u="none" strike="noStrike" kern="1200" cap="none" spc="0" baseline="0" dirty="0" err="1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servicii</a:t>
            </a:r>
            <a:r>
              <a:rPr lang="en-US" sz="2400" b="1" i="1" u="none" strike="noStrike" kern="1200" cap="none" spc="0" baseline="0" dirty="0">
                <a:solidFill>
                  <a:srgbClr val="843C0C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- Ce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produse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/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servicii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 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sunt livrate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? </a:t>
            </a:r>
            <a:r>
              <a:rPr lang="ro-RO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  <a:cs typeface="Times New Roman" pitchFamily="18"/>
              </a:rPr>
              <a:t>(registrul produselor și serviciilor)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27DFC67-22CA-5950-5D51-17BD2F7CC68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C810F5-ED65-433B-890C-090D397B4471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30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ED4620-7AA5-2EAF-1258-E98A8F2F4AB8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6E82-4CB9-18CC-A27F-AEAC11D9F5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8451" y="2103440"/>
            <a:ext cx="10515600" cy="1325559"/>
          </a:xfrm>
        </p:spPr>
        <p:txBody>
          <a:bodyPr anchorCtr="1"/>
          <a:lstStyle/>
          <a:p>
            <a:pPr lvl="0" algn="ctr"/>
            <a:r>
              <a:rPr lang="ro-RO" b="1" dirty="0">
                <a:solidFill>
                  <a:srgbClr val="0070C0"/>
                </a:solidFill>
              </a:rPr>
              <a:t>Procese în activitatea unei unități economice?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D89F87B-3286-3794-DEAF-77E08EBE8E41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7C0213F-46D0-024F-77EF-D6F66220B43A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5787B3-31FC-44D0-BE89-A7D60ECBCECD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31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8A327-6AB5-FF19-8012-3A4A4BC1B294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36D81B-CD1C-232E-BA5C-FAB59D2398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7487" y="942975"/>
            <a:ext cx="11358877" cy="4493891"/>
          </a:xfrm>
        </p:spPr>
        <p:txBody>
          <a:bodyPr/>
          <a:lstStyle/>
          <a:p>
            <a:pPr lvl="0"/>
            <a:r>
              <a:rPr lang="ro-RO" sz="3600" dirty="0"/>
              <a:t>Multă</a:t>
            </a:r>
            <a:r>
              <a:rPr lang="en-US" sz="3600" dirty="0"/>
              <a:t> </a:t>
            </a:r>
            <a:r>
              <a:rPr lang="en-US" sz="3600" dirty="0" err="1"/>
              <a:t>lume</a:t>
            </a:r>
            <a:r>
              <a:rPr lang="en-US" sz="3600" dirty="0"/>
              <a:t> </a:t>
            </a:r>
            <a:r>
              <a:rPr lang="en-US" sz="3600" dirty="0" err="1"/>
              <a:t>vorbește</a:t>
            </a:r>
            <a:r>
              <a:rPr lang="en-US" sz="3600" dirty="0"/>
              <a:t> </a:t>
            </a:r>
            <a:r>
              <a:rPr lang="en-US" sz="3600" dirty="0" err="1"/>
              <a:t>despre</a:t>
            </a:r>
            <a:r>
              <a:rPr lang="en-US" sz="3600" dirty="0"/>
              <a:t> </a:t>
            </a:r>
            <a:r>
              <a:rPr lang="en-US" sz="3600" dirty="0" err="1"/>
              <a:t>procesele</a:t>
            </a:r>
            <a:r>
              <a:rPr lang="en-US" sz="3600" dirty="0"/>
              <a:t> de </a:t>
            </a:r>
            <a:r>
              <a:rPr lang="ro-RO" sz="3600" dirty="0"/>
              <a:t>busines</a:t>
            </a:r>
            <a:r>
              <a:rPr lang="en-US" sz="3600" dirty="0"/>
              <a:t>, </a:t>
            </a:r>
            <a:r>
              <a:rPr lang="en-US" sz="3600" dirty="0" err="1"/>
              <a:t>dar</a:t>
            </a:r>
            <a:r>
              <a:rPr lang="en-US" sz="3600" dirty="0"/>
              <a:t> </a:t>
            </a:r>
            <a:r>
              <a:rPr lang="en-US" sz="3600" dirty="0" err="1"/>
              <a:t>rămâne</a:t>
            </a:r>
            <a:r>
              <a:rPr lang="en-US" sz="3600" dirty="0"/>
              <a:t> </a:t>
            </a:r>
            <a:r>
              <a:rPr lang="en-US" sz="3600" dirty="0" err="1"/>
              <a:t>multă</a:t>
            </a:r>
            <a:r>
              <a:rPr lang="en-US" sz="3600" dirty="0"/>
              <a:t> </a:t>
            </a:r>
            <a:r>
              <a:rPr lang="en-US" sz="3600" dirty="0" err="1"/>
              <a:t>confuzie</a:t>
            </a:r>
            <a:r>
              <a:rPr lang="en-US" sz="3600" dirty="0"/>
              <a:t> cu </a:t>
            </a:r>
            <a:r>
              <a:rPr lang="en-US" sz="3600" dirty="0" err="1"/>
              <a:t>privire</a:t>
            </a:r>
            <a:r>
              <a:rPr lang="en-US" sz="3600" dirty="0"/>
              <a:t> la </a:t>
            </a:r>
            <a:r>
              <a:rPr lang="en-US" sz="3600" dirty="0" err="1"/>
              <a:t>acestea</a:t>
            </a:r>
            <a:r>
              <a:rPr lang="en-US" sz="3600" dirty="0"/>
              <a:t>. </a:t>
            </a:r>
            <a:r>
              <a:rPr lang="ro-RO" sz="3600" dirty="0"/>
              <a:t>Deseori în această noțiune sunt incluse unele categorii de procese ce nu fac parte de </a:t>
            </a:r>
            <a:r>
              <a:rPr lang="ro-RO" sz="3600" b="1" i="1" dirty="0">
                <a:solidFill>
                  <a:srgbClr val="0070C0"/>
                </a:solidFill>
              </a:rPr>
              <a:t>Procese busines</a:t>
            </a:r>
          </a:p>
          <a:p>
            <a:pPr marL="0" lvl="0" indent="0">
              <a:buNone/>
            </a:pPr>
            <a:endParaRPr lang="en-US" sz="360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5B136F5-6B33-BA62-1CBA-02672226D378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6585FAE-71B4-838B-3EC1-FD35F01E339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3DF94F-0356-462E-8F43-F0AD976D7748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32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FFC68-C6A6-3270-BDBF-3AAF8380438E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C4C4BF-EF0A-85DD-669C-FA7C61C051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65263" y="407319"/>
            <a:ext cx="11064240" cy="5769635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en-US" sz="3200" b="1" i="1">
                <a:solidFill>
                  <a:srgbClr val="0070C0"/>
                </a:solidFill>
              </a:rPr>
              <a:t>Ce este un proces de </a:t>
            </a:r>
            <a:r>
              <a:rPr lang="ro-RO" sz="3200" b="1" i="1">
                <a:solidFill>
                  <a:srgbClr val="0070C0"/>
                </a:solidFill>
              </a:rPr>
              <a:t>Busines (afacere)</a:t>
            </a:r>
            <a:r>
              <a:rPr lang="en-US" sz="3200" b="1" i="1">
                <a:solidFill>
                  <a:srgbClr val="0070C0"/>
                </a:solidFill>
              </a:rPr>
              <a:t>?</a:t>
            </a:r>
            <a:endParaRPr lang="ro-RO" sz="3200" b="1" i="1">
              <a:solidFill>
                <a:srgbClr val="0070C0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US" sz="3200"/>
              <a:t>Un proces de afaceri este definit ca o serie de sarcini sau un set de activități efectuate de un grup de părți interesate pentru a atinge un scop </a:t>
            </a:r>
            <a:r>
              <a:rPr lang="ro-RO" sz="3200" b="1" i="1">
                <a:solidFill>
                  <a:srgbClr val="843C0C"/>
                </a:solidFill>
              </a:rPr>
              <a:t>determinat</a:t>
            </a:r>
            <a:r>
              <a:rPr lang="en-US" sz="3200"/>
              <a:t>. </a:t>
            </a:r>
            <a:endParaRPr lang="ro-RO" sz="3200"/>
          </a:p>
          <a:p>
            <a:pPr lvl="0">
              <a:lnSpc>
                <a:spcPct val="110000"/>
              </a:lnSpc>
            </a:pPr>
            <a:r>
              <a:rPr lang="en-US" sz="3200" b="1" i="1">
                <a:solidFill>
                  <a:srgbClr val="00B050"/>
                </a:solidFill>
              </a:rPr>
              <a:t>Procesele sunt realizate de oameni sau </a:t>
            </a:r>
            <a:r>
              <a:rPr lang="ro-RO" sz="3200" b="1" i="1">
                <a:solidFill>
                  <a:srgbClr val="00B050"/>
                </a:solidFill>
              </a:rPr>
              <a:t>de </a:t>
            </a:r>
            <a:r>
              <a:rPr lang="en-US" sz="3200" b="1" i="1">
                <a:solidFill>
                  <a:srgbClr val="00B050"/>
                </a:solidFill>
              </a:rPr>
              <a:t>sisteme </a:t>
            </a:r>
            <a:r>
              <a:rPr lang="en-US" sz="3200"/>
              <a:t>într-o manieră structurată pentru a atinge un obiectiv predefinit. Execuția eficientă și raționalizată a proceselor de afaceri contribuie direct la succesul operațiunilor și la creșterea afacerii.</a:t>
            </a:r>
            <a:endParaRPr lang="ro-RO" sz="3200"/>
          </a:p>
          <a:p>
            <a:pPr lvl="0">
              <a:lnSpc>
                <a:spcPct val="110000"/>
              </a:lnSpc>
            </a:pP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692DCF6-198F-06A1-B22E-702A14E470CD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6BB8303-5BD2-810D-9AEC-A2FE32FB4470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01D73D-E3A3-449C-9322-6CB2C76E4B4A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33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A9BECCE-8F0C-36A5-01D7-ABFD5FD368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0199" y="669285"/>
            <a:ext cx="10873048" cy="5507988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en-US" sz="3200" dirty="0"/>
              <a:t>Un </a:t>
            </a:r>
            <a:r>
              <a:rPr lang="en-US" sz="3200" dirty="0" err="1"/>
              <a:t>proces</a:t>
            </a:r>
            <a:r>
              <a:rPr lang="en-US" sz="3200" dirty="0"/>
              <a:t> de </a:t>
            </a:r>
            <a:r>
              <a:rPr lang="en-US" sz="3200" dirty="0" err="1"/>
              <a:t>afaceri</a:t>
            </a:r>
            <a:r>
              <a:rPr lang="en-US" sz="3200" dirty="0"/>
              <a:t> </a:t>
            </a:r>
            <a:r>
              <a:rPr lang="ro-RO" sz="3200" dirty="0"/>
              <a:t>mai poate fi </a:t>
            </a:r>
            <a:r>
              <a:rPr lang="en-US" sz="3200" dirty="0" err="1"/>
              <a:t>definit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termeni</a:t>
            </a:r>
            <a:r>
              <a:rPr lang="en-US" sz="3200" dirty="0"/>
              <a:t> </a:t>
            </a:r>
            <a:r>
              <a:rPr lang="en-US" sz="3200" dirty="0" err="1"/>
              <a:t>simpli</a:t>
            </a:r>
            <a:r>
              <a:rPr lang="en-US" sz="3200" dirty="0"/>
              <a:t> ca</a:t>
            </a:r>
            <a:r>
              <a:rPr lang="ro-RO" sz="3200" dirty="0"/>
              <a:t>:</a:t>
            </a:r>
            <a:r>
              <a:rPr lang="en-US" sz="3200" dirty="0"/>
              <a:t>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ro-RO" sz="3200" dirty="0"/>
              <a:t>- </a:t>
            </a:r>
            <a:r>
              <a:rPr lang="en-US" sz="3200" b="1" i="1" dirty="0">
                <a:solidFill>
                  <a:srgbClr val="0070C0"/>
                </a:solidFill>
              </a:rPr>
              <a:t>un set de </a:t>
            </a:r>
            <a:r>
              <a:rPr lang="en-US" sz="3200" b="1" i="1" dirty="0" err="1">
                <a:solidFill>
                  <a:srgbClr val="0070C0"/>
                </a:solidFill>
              </a:rPr>
              <a:t>activități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și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sarcini</a:t>
            </a:r>
            <a:r>
              <a:rPr lang="en-US" sz="3200" b="1" i="1" dirty="0">
                <a:solidFill>
                  <a:srgbClr val="0070C0"/>
                </a:solidFill>
              </a:rPr>
              <a:t> care, </a:t>
            </a:r>
            <a:r>
              <a:rPr lang="en-US" sz="3200" b="1" i="1" dirty="0" err="1">
                <a:solidFill>
                  <a:srgbClr val="0070C0"/>
                </a:solidFill>
              </a:rPr>
              <a:t>odată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finalizate</a:t>
            </a:r>
            <a:r>
              <a:rPr lang="en-US" sz="3200" b="1" i="1" dirty="0">
                <a:solidFill>
                  <a:srgbClr val="0070C0"/>
                </a:solidFill>
              </a:rPr>
              <a:t>, </a:t>
            </a:r>
            <a:r>
              <a:rPr lang="en-US" sz="3200" b="1" i="1" dirty="0" err="1">
                <a:solidFill>
                  <a:srgbClr val="00B050"/>
                </a:solidFill>
              </a:rPr>
              <a:t>vor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îndeplini</a:t>
            </a:r>
            <a:r>
              <a:rPr lang="en-US" sz="3200" b="1" i="1" dirty="0">
                <a:solidFill>
                  <a:srgbClr val="00B050"/>
                </a:solidFill>
              </a:rPr>
              <a:t> un scop </a:t>
            </a:r>
            <a:r>
              <a:rPr lang="en-US" sz="3200" b="1" i="1" dirty="0" err="1">
                <a:solidFill>
                  <a:srgbClr val="00B050"/>
                </a:solidFill>
              </a:rPr>
              <a:t>organizațional</a:t>
            </a:r>
            <a:r>
              <a:rPr lang="en-US" sz="3200" b="1" i="1" dirty="0">
                <a:solidFill>
                  <a:srgbClr val="00B050"/>
                </a:solidFill>
              </a:rPr>
              <a:t>.</a:t>
            </a:r>
            <a:endParaRPr lang="ro-RO" sz="3200" b="1" i="1" dirty="0">
              <a:solidFill>
                <a:srgbClr val="00B050"/>
              </a:solidFill>
            </a:endParaRPr>
          </a:p>
          <a:p>
            <a:pPr lvl="0">
              <a:lnSpc>
                <a:spcPct val="110000"/>
              </a:lnSpc>
            </a:pPr>
            <a:r>
              <a:rPr lang="en-US" sz="3200" dirty="0" err="1"/>
              <a:t>Fiecare</a:t>
            </a:r>
            <a:r>
              <a:rPr lang="en-US" sz="3200" dirty="0"/>
              <a:t> pas </a:t>
            </a:r>
            <a:r>
              <a:rPr lang="en-US" sz="3200" dirty="0" err="1"/>
              <a:t>dintr</a:t>
            </a:r>
            <a:r>
              <a:rPr lang="en-US" sz="3200" dirty="0"/>
              <a:t>-un </a:t>
            </a:r>
            <a:r>
              <a:rPr lang="en-US" sz="3200" dirty="0" err="1"/>
              <a:t>proces</a:t>
            </a:r>
            <a:r>
              <a:rPr lang="en-US" sz="3200" dirty="0"/>
              <a:t> de </a:t>
            </a:r>
            <a:r>
              <a:rPr lang="en-US" sz="3200" dirty="0" err="1"/>
              <a:t>afaceri</a:t>
            </a:r>
            <a:r>
              <a:rPr lang="en-US" sz="3200" dirty="0"/>
              <a:t> </a:t>
            </a:r>
            <a:r>
              <a:rPr lang="en-US" sz="3200" dirty="0" err="1"/>
              <a:t>denotă</a:t>
            </a:r>
            <a:r>
              <a:rPr lang="en-US" sz="3200" dirty="0"/>
              <a:t> o </a:t>
            </a:r>
            <a:r>
              <a:rPr lang="en-US" sz="3200" dirty="0" err="1"/>
              <a:t>sarcină</a:t>
            </a:r>
            <a:r>
              <a:rPr lang="en-US" sz="3200" dirty="0"/>
              <a:t> care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0070C0"/>
                </a:solidFill>
              </a:rPr>
              <a:t>atribuită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unui</a:t>
            </a:r>
            <a:r>
              <a:rPr lang="en-US" sz="3200" dirty="0">
                <a:solidFill>
                  <a:srgbClr val="0070C0"/>
                </a:solidFill>
              </a:rPr>
              <a:t> participant</a:t>
            </a:r>
            <a:r>
              <a:rPr lang="ro-RO" sz="3200" dirty="0">
                <a:solidFill>
                  <a:srgbClr val="0070C0"/>
                </a:solidFill>
              </a:rPr>
              <a:t> (executant)</a:t>
            </a:r>
            <a:r>
              <a:rPr lang="en-US" sz="3200" dirty="0"/>
              <a:t>. </a:t>
            </a:r>
            <a:endParaRPr lang="ro-RO" sz="3200" dirty="0"/>
          </a:p>
          <a:p>
            <a:pPr lvl="0">
              <a:lnSpc>
                <a:spcPct val="110000"/>
              </a:lnSpc>
            </a:pPr>
            <a:r>
              <a:rPr lang="en-US" sz="3200" dirty="0"/>
              <a:t>Este </a:t>
            </a:r>
            <a:r>
              <a:rPr lang="en-US" sz="3200" dirty="0" err="1"/>
              <a:t>elementul</a:t>
            </a:r>
            <a:r>
              <a:rPr lang="en-US" sz="3200" dirty="0"/>
              <a:t> fundamental </a:t>
            </a:r>
            <a:r>
              <a:rPr lang="en-US" sz="3200" dirty="0" err="1"/>
              <a:t>pentru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multe</a:t>
            </a:r>
            <a:r>
              <a:rPr lang="en-US" sz="3200" dirty="0"/>
              <a:t> </a:t>
            </a:r>
            <a:r>
              <a:rPr lang="ro-RO" sz="3200" dirty="0"/>
              <a:t>activități</a:t>
            </a:r>
            <a:r>
              <a:rPr lang="en-US" sz="3200" dirty="0"/>
              <a:t> </a:t>
            </a:r>
            <a:r>
              <a:rPr lang="en-US" sz="3200" dirty="0" err="1"/>
              <a:t>conexe</a:t>
            </a:r>
            <a:r>
              <a:rPr lang="en-US" sz="3200" dirty="0"/>
              <a:t>, cum </a:t>
            </a:r>
            <a:r>
              <a:rPr lang="en-US" sz="3200" dirty="0" err="1"/>
              <a:t>ar</a:t>
            </a:r>
            <a:r>
              <a:rPr lang="en-US" sz="3200" dirty="0"/>
              <a:t> fi </a:t>
            </a:r>
            <a:r>
              <a:rPr lang="en-US" sz="3200" i="1" dirty="0" err="1">
                <a:solidFill>
                  <a:srgbClr val="0070C0"/>
                </a:solidFill>
              </a:rPr>
              <a:t>managementul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err="1">
                <a:solidFill>
                  <a:srgbClr val="0070C0"/>
                </a:solidFill>
              </a:rPr>
              <a:t>proceselor</a:t>
            </a:r>
            <a:r>
              <a:rPr lang="en-US" sz="3200" i="1" dirty="0">
                <a:solidFill>
                  <a:srgbClr val="0070C0"/>
                </a:solidFill>
              </a:rPr>
              <a:t> de </a:t>
            </a:r>
            <a:r>
              <a:rPr lang="en-US" sz="3200" i="1" dirty="0" err="1">
                <a:solidFill>
                  <a:srgbClr val="0070C0"/>
                </a:solidFill>
              </a:rPr>
              <a:t>afaceri</a:t>
            </a:r>
            <a:r>
              <a:rPr lang="en-US" sz="3200" dirty="0"/>
              <a:t>, </a:t>
            </a:r>
            <a:r>
              <a:rPr lang="en-US" sz="3200" i="1" dirty="0" err="1">
                <a:solidFill>
                  <a:srgbClr val="0070C0"/>
                </a:solidFill>
              </a:rPr>
              <a:t>automatizarea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i="1" dirty="0" err="1">
                <a:solidFill>
                  <a:srgbClr val="0070C0"/>
                </a:solidFill>
              </a:rPr>
              <a:t>proceselor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etc.</a:t>
            </a:r>
            <a:endParaRPr lang="ro-RO" sz="320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C06EC30-6406-FCB0-8095-4088CC524EB3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9672B42-DA97-FA7E-05CB-ACC979FD818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16D7B3-EAB6-44C0-9912-636D1A3CFE6A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34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E0F11C-C4C3-D7E8-C87B-969A59EA026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149528"/>
            <a:ext cx="10515600" cy="5027435"/>
          </a:xfrm>
        </p:spPr>
        <p:txBody>
          <a:bodyPr/>
          <a:lstStyle/>
          <a:p>
            <a:pPr lvl="0"/>
            <a:r>
              <a:rPr lang="en-US" sz="3600"/>
              <a:t>Un proces de afaceri este o activitate sau un set de activități care realizează un anumit scop organizațional. </a:t>
            </a:r>
            <a:endParaRPr lang="ro-RO" sz="3600"/>
          </a:p>
          <a:p>
            <a:pPr lvl="0"/>
            <a:r>
              <a:rPr lang="en-US" sz="3600"/>
              <a:t>Procesele de afaceri ar trebui să aibă obiective intenționate, să fie cât mai specifice posibil și să producă rezultate consistente.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30386-0A71-6460-6409-1C9DD6C50D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6723" y="365760"/>
            <a:ext cx="11138260" cy="5913123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en-US" b="1" i="1">
                <a:solidFill>
                  <a:srgbClr val="00B050"/>
                </a:solidFill>
              </a:rPr>
              <a:t>Proces de afaceri </a:t>
            </a:r>
            <a:r>
              <a:rPr lang="en-US" b="1" i="1"/>
              <a:t>vs. </a:t>
            </a:r>
            <a:r>
              <a:rPr lang="en-US" b="1" i="1">
                <a:solidFill>
                  <a:srgbClr val="0070C0"/>
                </a:solidFill>
              </a:rPr>
              <a:t>procedură de afaceri </a:t>
            </a:r>
            <a:r>
              <a:rPr lang="en-US" b="1" i="1"/>
              <a:t>vs. </a:t>
            </a:r>
            <a:r>
              <a:rPr lang="en-US" b="1" i="1">
                <a:solidFill>
                  <a:srgbClr val="843C0C"/>
                </a:solidFill>
              </a:rPr>
              <a:t>funcţie de afaceri</a:t>
            </a:r>
            <a:endParaRPr lang="ro-RO" b="1" i="1">
              <a:solidFill>
                <a:srgbClr val="843C0C"/>
              </a:solidFill>
            </a:endParaRPr>
          </a:p>
          <a:p>
            <a:pPr lvl="0">
              <a:lnSpc>
                <a:spcPct val="70000"/>
              </a:lnSpc>
            </a:pPr>
            <a:r>
              <a:rPr lang="en-US" sz="2400"/>
              <a:t>Există numeroase concepte și termeni corespunzători pentru a descrie arta și știința conducerii unei afaceri, procesul de afaceri fiind doar unul dintre ele.</a:t>
            </a:r>
            <a:endParaRPr lang="ro-RO" sz="2400"/>
          </a:p>
          <a:p>
            <a:pPr lvl="0">
              <a:lnSpc>
                <a:spcPct val="70000"/>
              </a:lnSpc>
            </a:pPr>
            <a:r>
              <a:rPr lang="en-US" sz="2400"/>
              <a:t> Procedura de afaceri și funcția de afaceri sunt alți doi termeni folosiți frecvent.</a:t>
            </a:r>
            <a:endParaRPr lang="ro-RO" sz="2400"/>
          </a:p>
          <a:p>
            <a:pPr lvl="0">
              <a:lnSpc>
                <a:spcPct val="70000"/>
              </a:lnSpc>
            </a:pPr>
            <a:r>
              <a:rPr lang="en-US" sz="2400"/>
              <a:t>Deși sună similar, fiecare descrie idei organizaționale diferite, după cum se menționează mai jos:</a:t>
            </a:r>
            <a:endParaRPr lang="ro-RO" sz="2400"/>
          </a:p>
          <a:p>
            <a:pPr lvl="0">
              <a:lnSpc>
                <a:spcPct val="70000"/>
              </a:lnSpc>
            </a:pPr>
            <a:r>
              <a:rPr lang="en-US" sz="2400" b="1">
                <a:solidFill>
                  <a:srgbClr val="00B050"/>
                </a:solidFill>
              </a:rPr>
              <a:t>Un proces de afaceri</a:t>
            </a:r>
            <a:r>
              <a:rPr lang="en-US" sz="2400">
                <a:solidFill>
                  <a:srgbClr val="00B050"/>
                </a:solidFill>
              </a:rPr>
              <a:t>, </a:t>
            </a:r>
            <a:r>
              <a:rPr lang="en-US" sz="2400"/>
              <a:t>așa cum sa menționat anterior, este o serie de sarcini conexe care au ca rezultat </a:t>
            </a:r>
            <a:r>
              <a:rPr lang="en-US" sz="2400" b="1" i="1">
                <a:solidFill>
                  <a:srgbClr val="0070C0"/>
                </a:solidFill>
              </a:rPr>
              <a:t>rezultatul dorit</a:t>
            </a:r>
            <a:r>
              <a:rPr lang="en-US" sz="2400"/>
              <a:t>; este un set stabilit de activități repetabile.</a:t>
            </a:r>
            <a:endParaRPr lang="ro-RO" sz="2400"/>
          </a:p>
          <a:p>
            <a:pPr lvl="0">
              <a:lnSpc>
                <a:spcPct val="70000"/>
              </a:lnSpc>
            </a:pPr>
            <a:r>
              <a:rPr lang="en-US" sz="2400" b="1">
                <a:solidFill>
                  <a:srgbClr val="0070C0"/>
                </a:solidFill>
              </a:rPr>
              <a:t>O procedură de afaceri </a:t>
            </a:r>
            <a:r>
              <a:rPr lang="en-US" sz="2400"/>
              <a:t>este o modalitate clar stipulată de a întreprinde </a:t>
            </a:r>
            <a:r>
              <a:rPr lang="ro-RO" sz="2400"/>
              <a:t>îtr-</a:t>
            </a:r>
            <a:r>
              <a:rPr lang="en-US" sz="2400"/>
              <a:t>un proces de afaceri; detaliază echipele și lucrătorii individuali responsabili pentru fiecare parte a procesului, precum și specificațiile aplicabile pentru efectuarea și finalizarea fiecăreia dintre acele părți.</a:t>
            </a:r>
            <a:endParaRPr lang="ro-RO" sz="2400"/>
          </a:p>
          <a:p>
            <a:pPr lvl="0">
              <a:lnSpc>
                <a:spcPct val="70000"/>
              </a:lnSpc>
            </a:pPr>
            <a:r>
              <a:rPr lang="en-US" sz="2400" b="1">
                <a:solidFill>
                  <a:srgbClr val="843C0C"/>
                </a:solidFill>
              </a:rPr>
              <a:t>O funcție de afaceri </a:t>
            </a:r>
            <a:r>
              <a:rPr lang="en-US" sz="2400"/>
              <a:t>este o unitate organizațională din cadrul unei întreprinderi sau organizații; fiecare funcție de afaceri are propriul său set specific de responsabilități și activități pe care trebuie să le execute pentru a sprijini afacerea pe măsură ce își îndeplinește misiunea și obiectivele generale.</a:t>
            </a:r>
            <a:endParaRPr lang="ro-RO" sz="2400"/>
          </a:p>
          <a:p>
            <a:pPr lvl="0">
              <a:lnSpc>
                <a:spcPct val="70000"/>
              </a:lnSpc>
            </a:pPr>
            <a:r>
              <a:rPr lang="en-US" sz="2400"/>
              <a:t>Deși acești termeni descriu concepte necesare pentru funcționarea unei organizații, ei nu sunt interschimbabili.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8B114B9-1A85-2F6B-A6C7-FE6105A926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2264" y="573575"/>
            <a:ext cx="11413376" cy="5603388"/>
          </a:xfrm>
        </p:spPr>
        <p:txBody>
          <a:bodyPr/>
          <a:lstStyle/>
          <a:p>
            <a:pPr lvl="0"/>
            <a:r>
              <a:rPr lang="en-US" b="1" i="1">
                <a:solidFill>
                  <a:srgbClr val="00B050"/>
                </a:solidFill>
              </a:rPr>
              <a:t>Tehnologia proceselor </a:t>
            </a:r>
            <a:r>
              <a:rPr lang="ro-RO" b="1" i="1">
                <a:solidFill>
                  <a:srgbClr val="00B050"/>
                </a:solidFill>
              </a:rPr>
              <a:t>Busines</a:t>
            </a:r>
          </a:p>
          <a:p>
            <a:pPr lvl="0"/>
            <a:r>
              <a:rPr lang="en-US"/>
              <a:t>Tehnologia proceselor de afaceri se referă la utilizarea </a:t>
            </a:r>
            <a:r>
              <a:rPr lang="ro-RO"/>
              <a:t>unor </a:t>
            </a:r>
            <a:r>
              <a:rPr lang="en-US"/>
              <a:t>tehnologiei, cum ar fi </a:t>
            </a:r>
            <a:r>
              <a:rPr lang="ro-RO"/>
              <a:t>produsele program</a:t>
            </a:r>
            <a:r>
              <a:rPr lang="en-US"/>
              <a:t> și sistemele pentru a automatiza, eficientiza și optimiza procesele de afaceri. </a:t>
            </a:r>
            <a:endParaRPr lang="ro-RO"/>
          </a:p>
          <a:p>
            <a:pPr lvl="0"/>
            <a:r>
              <a:rPr lang="ro-RO"/>
              <a:t>U</a:t>
            </a:r>
            <a:r>
              <a:rPr lang="en-US"/>
              <a:t>tilizarea</a:t>
            </a:r>
            <a:r>
              <a:rPr lang="ro-RO"/>
              <a:t> </a:t>
            </a:r>
            <a:r>
              <a:rPr lang="en-US"/>
              <a:t> tehnologiei</a:t>
            </a:r>
            <a:r>
              <a:rPr lang="ro-RO"/>
              <a:t> a</a:t>
            </a:r>
            <a:r>
              <a:rPr lang="en-US"/>
              <a:t>jută organizațiile să îmbunătățească eficiența, să reducă erorile și să economisească timp și resurse la finalizarea manuală a sarcinilor. </a:t>
            </a:r>
            <a:endParaRPr lang="ro-RO"/>
          </a:p>
          <a:p>
            <a:pPr lvl="0"/>
            <a:r>
              <a:rPr lang="en-US"/>
              <a:t>Poate fi </a:t>
            </a:r>
            <a:r>
              <a:rPr lang="ro-RO"/>
              <a:t>adaptată </a:t>
            </a:r>
            <a:r>
              <a:rPr lang="en-US"/>
              <a:t>în funcție de ne</a:t>
            </a:r>
            <a:r>
              <a:rPr lang="ro-RO"/>
              <a:t>cesități</a:t>
            </a:r>
            <a:r>
              <a:rPr lang="en-US"/>
              <a:t> și poate fi utilizat</a:t>
            </a:r>
            <a:r>
              <a:rPr lang="ro-RO"/>
              <a:t>ă</a:t>
            </a:r>
            <a:r>
              <a:rPr lang="en-US"/>
              <a:t> într-o varietate de industrii. </a:t>
            </a:r>
            <a:endParaRPr lang="ro-RO"/>
          </a:p>
          <a:p>
            <a:pPr lvl="0"/>
            <a:r>
              <a:rPr lang="en-US"/>
              <a:t>Software-ul de management al fluxului de lucru, sistemele de management al relațiilor cu clienții (CRM) și sistemele de planificare a resurselor întreprinderii (ERP) sunt câteva exemple de tehnologia proceselor de afaceri.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EA7911D-96C2-A28E-3C92-B7254A56E7DB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80E4096-3DEF-94FE-89E3-BAAC7BFD2771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559274-05B2-40ED-B093-3A8A25083A79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37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A189-2574-407E-CE23-6BAD5FB323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2974" y="2167804"/>
            <a:ext cx="7600410" cy="1325559"/>
          </a:xfrm>
        </p:spPr>
        <p:txBody>
          <a:bodyPr anchorCtr="1"/>
          <a:lstStyle/>
          <a:p>
            <a:pPr lvl="0" algn="ctr"/>
            <a:r>
              <a:rPr lang="en-US" b="1" i="1">
                <a:latin typeface="Calibri"/>
              </a:rPr>
              <a:t>Categorii </a:t>
            </a:r>
            <a:r>
              <a:rPr lang="ro-RO" b="1" i="1">
                <a:latin typeface="Calibri"/>
              </a:rPr>
              <a:t>de </a:t>
            </a:r>
            <a:r>
              <a:rPr lang="en-US" b="1" i="1">
                <a:latin typeface="Calibri"/>
              </a:rPr>
              <a:t>procese de afaceri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927FBE2-8570-278F-CBFE-C1F83E87A3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96091"/>
            <a:ext cx="10927080" cy="5880872"/>
          </a:xfrm>
        </p:spPr>
        <p:txBody>
          <a:bodyPr/>
          <a:lstStyle/>
          <a:p>
            <a:pPr lvl="0"/>
            <a:r>
              <a:rPr lang="en-US" sz="3600"/>
              <a:t>Procesele de afaceri pot fi clasificate în diferite compartimente, cele mai comune trei fiind următoarele: </a:t>
            </a:r>
            <a:endParaRPr lang="ro-RO" sz="3600"/>
          </a:p>
          <a:p>
            <a:pPr lvl="0"/>
            <a:r>
              <a:rPr lang="en-US" sz="3600" b="1">
                <a:solidFill>
                  <a:srgbClr val="00B050"/>
                </a:solidFill>
              </a:rPr>
              <a:t>1. Procese operaționale. </a:t>
            </a:r>
            <a:r>
              <a:rPr lang="en-US" sz="3600"/>
              <a:t>Denumite și procese primare, </a:t>
            </a:r>
            <a:endParaRPr lang="ro-RO" sz="3600"/>
          </a:p>
          <a:p>
            <a:pPr lvl="0"/>
            <a:r>
              <a:rPr lang="en-US" sz="3600" b="1">
                <a:solidFill>
                  <a:srgbClr val="0070C0"/>
                </a:solidFill>
              </a:rPr>
              <a:t>2. Procese de sprijin. </a:t>
            </a:r>
            <a:r>
              <a:rPr lang="en-US" sz="3600"/>
              <a:t>Cunoscute și ca procese secundare,</a:t>
            </a:r>
            <a:endParaRPr lang="ro-RO" sz="3600"/>
          </a:p>
          <a:p>
            <a:pPr lvl="0"/>
            <a:r>
              <a:rPr lang="en-US" sz="3600" b="1">
                <a:solidFill>
                  <a:srgbClr val="843C0C"/>
                </a:solidFill>
              </a:rPr>
              <a:t>3. Procese de management. </a:t>
            </a:r>
            <a:r>
              <a:rPr lang="ro-RO" sz="3600"/>
              <a:t>Procese de control</a:t>
            </a:r>
          </a:p>
          <a:p>
            <a:pPr lvl="0"/>
            <a:endParaRPr lang="ro-RO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1D8F-49AA-0BBD-980F-FBF8776B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8" y="136520"/>
            <a:ext cx="11429999" cy="6117632"/>
          </a:xfrm>
        </p:spPr>
        <p:txBody>
          <a:bodyPr>
            <a:normAutofit fontScale="77500" lnSpcReduction="20000"/>
          </a:bodyPr>
          <a:lstStyle/>
          <a:p>
            <a:r>
              <a:rPr lang="en-US" sz="4100" b="1" i="1" dirty="0">
                <a:solidFill>
                  <a:srgbClr val="00B050"/>
                </a:solidFill>
              </a:rPr>
              <a:t>1</a:t>
            </a:r>
            <a:r>
              <a:rPr lang="ro-RO" sz="4100" b="1" i="1" dirty="0">
                <a:solidFill>
                  <a:srgbClr val="00B050"/>
                </a:solidFill>
              </a:rPr>
              <a:t>5</a:t>
            </a:r>
            <a:r>
              <a:rPr lang="en-US" sz="4100" b="1" i="1" dirty="0">
                <a:solidFill>
                  <a:srgbClr val="00B050"/>
                </a:solidFill>
              </a:rPr>
              <a:t>. Data Scientist</a:t>
            </a:r>
            <a:r>
              <a:rPr lang="ro-RO" sz="4100" b="1" i="1" dirty="0">
                <a:solidFill>
                  <a:srgbClr val="00B050"/>
                </a:solidFill>
              </a:rPr>
              <a:t>   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Data Scientist</a:t>
            </a:r>
            <a:r>
              <a:rPr lang="en-US" sz="3600" dirty="0"/>
              <a:t>. </a:t>
            </a:r>
            <a:r>
              <a:rPr lang="en-US" sz="3600" dirty="0" err="1"/>
              <a:t>Lucrând</a:t>
            </a:r>
            <a:r>
              <a:rPr lang="en-US" sz="3600" dirty="0"/>
              <a:t> </a:t>
            </a:r>
            <a:r>
              <a:rPr lang="en-US" sz="3600" dirty="0" err="1"/>
              <a:t>în</a:t>
            </a:r>
            <a:r>
              <a:rPr lang="en-US" sz="3600" dirty="0"/>
              <a:t> mare </a:t>
            </a:r>
            <a:r>
              <a:rPr lang="en-US" sz="3600" dirty="0" err="1"/>
              <a:t>parte</a:t>
            </a:r>
            <a:r>
              <a:rPr lang="en-US" sz="3600" dirty="0"/>
              <a:t> cu date </a:t>
            </a:r>
            <a:r>
              <a:rPr lang="en-US" sz="3600" dirty="0" err="1"/>
              <a:t>nestructurate</a:t>
            </a:r>
            <a:r>
              <a:rPr lang="en-US" sz="3600" dirty="0"/>
              <a:t>, </a:t>
            </a:r>
            <a:r>
              <a:rPr lang="en-US" sz="3600" dirty="0" err="1"/>
              <a:t>veți</a:t>
            </a:r>
            <a:r>
              <a:rPr lang="en-US" sz="3600" dirty="0"/>
              <a:t> </a:t>
            </a:r>
            <a:r>
              <a:rPr lang="en-US" sz="3600" dirty="0" err="1"/>
              <a:t>analiza</a:t>
            </a:r>
            <a:r>
              <a:rPr lang="en-US" sz="3600" dirty="0"/>
              <a:t> </a:t>
            </a:r>
            <a:r>
              <a:rPr lang="en-US" sz="3600" dirty="0" err="1"/>
              <a:t>și</a:t>
            </a:r>
            <a:r>
              <a:rPr lang="en-US" sz="3600" dirty="0"/>
              <a:t> </a:t>
            </a:r>
            <a:r>
              <a:rPr lang="en-US" sz="3600" dirty="0" err="1"/>
              <a:t>interpreta</a:t>
            </a:r>
            <a:r>
              <a:rPr lang="en-US" sz="3600" dirty="0"/>
              <a:t> </a:t>
            </a:r>
            <a:r>
              <a:rPr lang="en-US" sz="3600" dirty="0" err="1"/>
              <a:t>aceste</a:t>
            </a:r>
            <a:r>
              <a:rPr lang="en-US" sz="3600" dirty="0"/>
              <a:t> </a:t>
            </a:r>
            <a:r>
              <a:rPr lang="en-US" sz="3600" dirty="0" err="1"/>
              <a:t>informații</a:t>
            </a:r>
            <a:r>
              <a:rPr lang="en-US" sz="3600" dirty="0"/>
              <a:t> </a:t>
            </a:r>
            <a:r>
              <a:rPr lang="en-US" sz="3600" dirty="0" err="1"/>
              <a:t>folosind</a:t>
            </a:r>
            <a:r>
              <a:rPr lang="en-US" sz="3600" dirty="0"/>
              <a:t> </a:t>
            </a:r>
            <a:r>
              <a:rPr lang="en-US" sz="3600" dirty="0" err="1"/>
              <a:t>metode</a:t>
            </a:r>
            <a:r>
              <a:rPr lang="en-US" sz="3600" dirty="0"/>
              <a:t> </a:t>
            </a:r>
            <a:r>
              <a:rPr lang="en-US" sz="3600" dirty="0" err="1"/>
              <a:t>statistice</a:t>
            </a:r>
            <a:r>
              <a:rPr lang="en-US" sz="3600" dirty="0"/>
              <a:t> </a:t>
            </a:r>
            <a:r>
              <a:rPr lang="en-US" sz="3600" dirty="0" err="1"/>
              <a:t>și</a:t>
            </a:r>
            <a:r>
              <a:rPr lang="en-US" sz="3600" dirty="0"/>
              <a:t> </a:t>
            </a:r>
            <a:r>
              <a:rPr lang="en-US" sz="3600" dirty="0" err="1"/>
              <a:t>tehnici</a:t>
            </a:r>
            <a:r>
              <a:rPr lang="en-US" sz="3600" dirty="0"/>
              <a:t> de </a:t>
            </a:r>
            <a:r>
              <a:rPr lang="en-US" sz="3600" dirty="0" err="1"/>
              <a:t>învățare</a:t>
            </a:r>
            <a:r>
              <a:rPr lang="en-US" sz="3600" dirty="0"/>
              <a:t> </a:t>
            </a:r>
            <a:r>
              <a:rPr lang="en-US" sz="3600" dirty="0" err="1"/>
              <a:t>automată</a:t>
            </a:r>
            <a:r>
              <a:rPr lang="en-US" sz="3600" dirty="0"/>
              <a:t> -  </a:t>
            </a:r>
            <a:r>
              <a:rPr lang="en-US" sz="3600" dirty="0" err="1"/>
              <a:t>abilități</a:t>
            </a:r>
            <a:r>
              <a:rPr lang="en-US" sz="3600" dirty="0"/>
              <a:t> </a:t>
            </a:r>
            <a:r>
              <a:rPr lang="en-US" sz="3600" dirty="0" err="1"/>
              <a:t>puternice</a:t>
            </a:r>
            <a:r>
              <a:rPr lang="en-US" sz="3600" dirty="0"/>
              <a:t> de </a:t>
            </a:r>
            <a:r>
              <a:rPr lang="en-US" sz="3600" dirty="0" err="1"/>
              <a:t>matematică</a:t>
            </a:r>
            <a:r>
              <a:rPr lang="en-US" sz="3600" dirty="0"/>
              <a:t> </a:t>
            </a:r>
            <a:r>
              <a:rPr lang="en-US" sz="3600" dirty="0" err="1"/>
              <a:t>și</a:t>
            </a:r>
            <a:r>
              <a:rPr lang="en-US" sz="3600" dirty="0"/>
              <a:t> </a:t>
            </a:r>
            <a:r>
              <a:rPr lang="en-US" sz="3600" dirty="0" err="1"/>
              <a:t>cunoștințe</a:t>
            </a:r>
            <a:r>
              <a:rPr lang="en-US" sz="3600" dirty="0"/>
              <a:t> AI sunt utile. </a:t>
            </a:r>
            <a:r>
              <a:rPr lang="en-US" sz="3600" dirty="0" err="1"/>
              <a:t>Veți</a:t>
            </a:r>
            <a:r>
              <a:rPr lang="en-US" sz="3600" dirty="0"/>
              <a:t> </a:t>
            </a:r>
            <a:r>
              <a:rPr lang="en-US" sz="3600" dirty="0" err="1"/>
              <a:t>folosi</a:t>
            </a:r>
            <a:r>
              <a:rPr lang="en-US" sz="3600" dirty="0"/>
              <a:t> </a:t>
            </a:r>
            <a:r>
              <a:rPr lang="en-US" sz="3600" dirty="0" err="1"/>
              <a:t>apoi</a:t>
            </a:r>
            <a:r>
              <a:rPr lang="en-US" sz="3600" dirty="0"/>
              <a:t> </a:t>
            </a:r>
            <a:r>
              <a:rPr lang="en-US" sz="3600" dirty="0" err="1"/>
              <a:t>constatările</a:t>
            </a:r>
            <a:r>
              <a:rPr lang="en-US" sz="3600" dirty="0"/>
              <a:t> </a:t>
            </a:r>
            <a:r>
              <a:rPr lang="en-US" sz="3600" dirty="0" err="1"/>
              <a:t>pentru</a:t>
            </a:r>
            <a:r>
              <a:rPr lang="en-US" sz="3600" dirty="0"/>
              <a:t> a </a:t>
            </a:r>
            <a:r>
              <a:rPr lang="en-US" sz="3600" dirty="0" err="1"/>
              <a:t>informa</a:t>
            </a:r>
            <a:r>
              <a:rPr lang="en-US" sz="3600" dirty="0"/>
              <a:t> </a:t>
            </a:r>
            <a:r>
              <a:rPr lang="en-US" sz="3600" dirty="0" err="1"/>
              <a:t>deciziile</a:t>
            </a:r>
            <a:r>
              <a:rPr lang="en-US" sz="3600" dirty="0"/>
              <a:t> de </a:t>
            </a:r>
            <a:r>
              <a:rPr lang="en-US" sz="3600" dirty="0" err="1"/>
              <a:t>afaceri</a:t>
            </a:r>
            <a:r>
              <a:rPr lang="en-US" sz="3600" dirty="0"/>
              <a:t>.</a:t>
            </a:r>
            <a:endParaRPr lang="ro-RO" sz="3600" dirty="0"/>
          </a:p>
          <a:p>
            <a:r>
              <a:rPr lang="en-US" sz="3600" dirty="0"/>
              <a:t>Cele </a:t>
            </a:r>
            <a:r>
              <a:rPr lang="en-US" sz="3600" dirty="0" err="1"/>
              <a:t>mai</a:t>
            </a:r>
            <a:r>
              <a:rPr lang="en-US" sz="3600" dirty="0"/>
              <a:t> utile </a:t>
            </a:r>
            <a:r>
              <a:rPr lang="en-US" sz="3600" dirty="0" err="1"/>
              <a:t>abilități</a:t>
            </a:r>
            <a:r>
              <a:rPr lang="en-US" sz="3600" dirty="0"/>
              <a:t> pe care </a:t>
            </a:r>
            <a:r>
              <a:rPr lang="ro-RO" sz="3600" dirty="0"/>
              <a:t>trebuie să le aibă un </a:t>
            </a:r>
            <a:r>
              <a:rPr lang="en-US" sz="3600" dirty="0" err="1"/>
              <a:t>cercetător</a:t>
            </a:r>
            <a:r>
              <a:rPr lang="en-US" sz="3600" dirty="0"/>
              <a:t> de date </a:t>
            </a:r>
            <a:r>
              <a:rPr lang="en-US" sz="3600" dirty="0" err="1"/>
              <a:t>depind</a:t>
            </a:r>
            <a:r>
              <a:rPr lang="en-US" sz="3600" dirty="0"/>
              <a:t> </a:t>
            </a:r>
            <a:r>
              <a:rPr lang="en-US" sz="3600" dirty="0" err="1"/>
              <a:t>într-adevăr</a:t>
            </a:r>
            <a:r>
              <a:rPr lang="en-US" sz="3600" dirty="0"/>
              <a:t> de </a:t>
            </a:r>
            <a:r>
              <a:rPr lang="en-US" sz="3600" dirty="0" err="1"/>
              <a:t>rol</a:t>
            </a:r>
            <a:r>
              <a:rPr lang="en-US" sz="3600" dirty="0"/>
              <a:t>. </a:t>
            </a:r>
            <a:endParaRPr lang="ro-RO" sz="3600" dirty="0"/>
          </a:p>
          <a:p>
            <a:r>
              <a:rPr lang="en-US" sz="3600" dirty="0"/>
              <a:t> </a:t>
            </a:r>
            <a:r>
              <a:rPr lang="en-US" sz="3600" dirty="0" err="1"/>
              <a:t>rolurile</a:t>
            </a:r>
            <a:r>
              <a:rPr lang="ro-RO" sz="3600" dirty="0"/>
              <a:t> </a:t>
            </a:r>
            <a:r>
              <a:rPr lang="en-US" sz="3600" dirty="0"/>
              <a:t>de </a:t>
            </a:r>
            <a:r>
              <a:rPr lang="en-US" sz="3600" dirty="0" err="1"/>
              <a:t>bază</a:t>
            </a:r>
            <a:r>
              <a:rPr lang="en-US" sz="3600" dirty="0"/>
              <a:t> </a:t>
            </a:r>
            <a:r>
              <a:rPr lang="en-US" sz="3600" dirty="0" err="1"/>
              <a:t>în</a:t>
            </a:r>
            <a:r>
              <a:rPr lang="en-US" sz="3600" dirty="0"/>
              <a:t> </a:t>
            </a:r>
            <a:r>
              <a:rPr lang="en-US" sz="3600" dirty="0" err="1"/>
              <a:t>trei</a:t>
            </a:r>
            <a:r>
              <a:rPr lang="en-US" sz="3600" dirty="0"/>
              <a:t> </a:t>
            </a:r>
            <a:r>
              <a:rPr lang="en-US" sz="3600" dirty="0" err="1"/>
              <a:t>piloni</a:t>
            </a:r>
            <a:r>
              <a:rPr lang="en-US" sz="3600" dirty="0"/>
              <a:t>:</a:t>
            </a:r>
            <a:endParaRPr lang="ro-RO" sz="3600" dirty="0"/>
          </a:p>
          <a:p>
            <a:r>
              <a:rPr lang="en-US" sz="2600" b="1" i="1" dirty="0" err="1">
                <a:solidFill>
                  <a:srgbClr val="00B050"/>
                </a:solidFill>
              </a:rPr>
              <a:t>Analitic</a:t>
            </a:r>
            <a:r>
              <a:rPr lang="en-US" sz="2600" dirty="0"/>
              <a:t> - o </a:t>
            </a:r>
            <a:r>
              <a:rPr lang="en-US" sz="2600" dirty="0" err="1"/>
              <a:t>înțelegere</a:t>
            </a:r>
            <a:r>
              <a:rPr lang="en-US" sz="2600" dirty="0"/>
              <a:t> </a:t>
            </a:r>
            <a:r>
              <a:rPr lang="en-US" sz="2600" dirty="0" err="1"/>
              <a:t>solidă</a:t>
            </a:r>
            <a:r>
              <a:rPr lang="en-US" sz="2600" dirty="0"/>
              <a:t> a </a:t>
            </a:r>
            <a:r>
              <a:rPr lang="en-US" sz="2600" dirty="0" err="1"/>
              <a:t>matematicii</a:t>
            </a:r>
            <a:r>
              <a:rPr lang="en-US" sz="2600" dirty="0"/>
              <a:t> </a:t>
            </a:r>
            <a:r>
              <a:rPr lang="en-US" sz="2600" dirty="0" err="1"/>
              <a:t>este</a:t>
            </a:r>
            <a:r>
              <a:rPr lang="en-US" sz="2600" dirty="0"/>
              <a:t> o </a:t>
            </a:r>
            <a:r>
              <a:rPr lang="en-US" sz="2600" dirty="0" err="1"/>
              <a:t>necesitate</a:t>
            </a:r>
            <a:r>
              <a:rPr lang="en-US" sz="2600" dirty="0"/>
              <a:t>, </a:t>
            </a:r>
            <a:r>
              <a:rPr lang="en-US" sz="2600" dirty="0" err="1"/>
              <a:t>în</a:t>
            </a:r>
            <a:r>
              <a:rPr lang="en-US" sz="2600" dirty="0"/>
              <a:t> </a:t>
            </a:r>
            <a:r>
              <a:rPr lang="en-US" sz="2600" dirty="0" err="1"/>
              <a:t>timp</a:t>
            </a:r>
            <a:r>
              <a:rPr lang="en-US" sz="2600" dirty="0"/>
              <a:t> </a:t>
            </a:r>
            <a:r>
              <a:rPr lang="en-US" sz="2600" dirty="0" err="1"/>
              <a:t>ce</a:t>
            </a:r>
            <a:r>
              <a:rPr lang="en-US" sz="2600" dirty="0"/>
              <a:t> o </a:t>
            </a:r>
            <a:r>
              <a:rPr lang="en-US" sz="2600" dirty="0" err="1"/>
              <a:t>diplomă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un </a:t>
            </a:r>
            <a:r>
              <a:rPr lang="en-US" sz="2600" dirty="0" err="1"/>
              <a:t>doctorat</a:t>
            </a:r>
            <a:r>
              <a:rPr lang="en-US" sz="2600" dirty="0"/>
              <a:t> </a:t>
            </a:r>
            <a:r>
              <a:rPr lang="en-US" sz="2600" dirty="0" err="1"/>
              <a:t>în</a:t>
            </a:r>
            <a:r>
              <a:rPr lang="en-US" sz="2600" dirty="0"/>
              <a:t> </a:t>
            </a:r>
            <a:r>
              <a:rPr lang="en-US" sz="2600" dirty="0" err="1"/>
              <a:t>informatică</a:t>
            </a:r>
            <a:r>
              <a:rPr lang="en-US" sz="2600" dirty="0"/>
              <a:t>, </a:t>
            </a:r>
            <a:r>
              <a:rPr lang="en-US" sz="2600" dirty="0" err="1"/>
              <a:t>statistică</a:t>
            </a:r>
            <a:r>
              <a:rPr lang="en-US" sz="2600" dirty="0"/>
              <a:t> </a:t>
            </a:r>
            <a:r>
              <a:rPr lang="en-US" sz="2600" dirty="0" err="1"/>
              <a:t>sau</a:t>
            </a:r>
            <a:r>
              <a:rPr lang="en-US" sz="2600" dirty="0"/>
              <a:t> </a:t>
            </a:r>
            <a:r>
              <a:rPr lang="en-US" sz="2600" dirty="0" err="1"/>
              <a:t>inginerie</a:t>
            </a:r>
            <a:r>
              <a:rPr lang="en-US" sz="2600" dirty="0"/>
              <a:t> </a:t>
            </a:r>
            <a:r>
              <a:rPr lang="en-US" sz="2600" dirty="0" err="1"/>
              <a:t>este</a:t>
            </a:r>
            <a:r>
              <a:rPr lang="en-US" sz="2600" dirty="0"/>
              <a:t> de </a:t>
            </a:r>
            <a:r>
              <a:rPr lang="en-US" sz="2600" dirty="0" err="1"/>
              <a:t>preferat</a:t>
            </a:r>
            <a:r>
              <a:rPr lang="en-US" sz="2600" dirty="0"/>
              <a:t>. </a:t>
            </a:r>
            <a:r>
              <a:rPr lang="en-US" sz="2600" dirty="0" err="1"/>
              <a:t>Oamenii</a:t>
            </a:r>
            <a:r>
              <a:rPr lang="en-US" sz="2600" dirty="0"/>
              <a:t> de </a:t>
            </a:r>
            <a:r>
              <a:rPr lang="en-US" sz="2600" dirty="0" err="1"/>
              <a:t>știință</a:t>
            </a:r>
            <a:r>
              <a:rPr lang="en-US" sz="2600" dirty="0"/>
              <a:t> </a:t>
            </a:r>
            <a:r>
              <a:rPr lang="ro-RO" sz="2600" dirty="0"/>
              <a:t>a</a:t>
            </a:r>
            <a:r>
              <a:rPr lang="en-US" sz="2600" dirty="0"/>
              <a:t> date</a:t>
            </a:r>
            <a:r>
              <a:rPr lang="ro-RO" sz="2600" dirty="0"/>
              <a:t>lor</a:t>
            </a:r>
            <a:r>
              <a:rPr lang="en-US" sz="2600" dirty="0"/>
              <a:t> </a:t>
            </a:r>
            <a:r>
              <a:rPr lang="en-US" sz="2600" dirty="0" err="1"/>
              <a:t>vor</a:t>
            </a:r>
            <a:r>
              <a:rPr lang="en-US" sz="2600" dirty="0"/>
              <a:t> </a:t>
            </a:r>
            <a:r>
              <a:rPr lang="en-US" sz="2600" dirty="0" err="1"/>
              <a:t>folosi</a:t>
            </a:r>
            <a:r>
              <a:rPr lang="en-US" sz="2600" dirty="0"/>
              <a:t> </a:t>
            </a:r>
            <a:r>
              <a:rPr lang="en-US" sz="2600" dirty="0" err="1"/>
              <a:t>instrumente</a:t>
            </a:r>
            <a:r>
              <a:rPr lang="en-US" sz="2600" dirty="0"/>
              <a:t> de </a:t>
            </a:r>
            <a:r>
              <a:rPr lang="en-US" sz="2600" dirty="0" err="1"/>
              <a:t>analiză</a:t>
            </a:r>
            <a:r>
              <a:rPr lang="en-US" sz="2600" dirty="0"/>
              <a:t>, </a:t>
            </a:r>
            <a:r>
              <a:rPr lang="en-US" sz="2600" dirty="0" err="1"/>
              <a:t>astfel</a:t>
            </a:r>
            <a:r>
              <a:rPr lang="en-US" sz="2600" dirty="0"/>
              <a:t> </a:t>
            </a:r>
            <a:r>
              <a:rPr lang="en-US" sz="2600" dirty="0" err="1"/>
              <a:t>încât</a:t>
            </a:r>
            <a:r>
              <a:rPr lang="en-US" sz="2600" dirty="0"/>
              <a:t> </a:t>
            </a:r>
            <a:r>
              <a:rPr lang="en-US" sz="2600" dirty="0" err="1"/>
              <a:t>competența</a:t>
            </a:r>
            <a:r>
              <a:rPr lang="en-US" sz="2600" dirty="0"/>
              <a:t> cu </a:t>
            </a:r>
            <a:r>
              <a:rPr lang="en-US" sz="2600" dirty="0" err="1"/>
              <a:t>acestea</a:t>
            </a:r>
            <a:r>
              <a:rPr lang="en-US" sz="2600" dirty="0"/>
              <a:t> </a:t>
            </a:r>
            <a:r>
              <a:rPr lang="en-US" sz="2600" dirty="0" err="1"/>
              <a:t>va</a:t>
            </a:r>
            <a:r>
              <a:rPr lang="en-US" sz="2600" dirty="0"/>
              <a:t> fi </a:t>
            </a:r>
            <a:r>
              <a:rPr lang="en-US" sz="2600" dirty="0" err="1"/>
              <a:t>utilă</a:t>
            </a:r>
            <a:r>
              <a:rPr lang="en-US" sz="2600" dirty="0"/>
              <a:t>. </a:t>
            </a:r>
            <a:r>
              <a:rPr lang="en-US" sz="2600" dirty="0" err="1"/>
              <a:t>Printre</a:t>
            </a:r>
            <a:r>
              <a:rPr lang="en-US" sz="2600" dirty="0"/>
              <a:t> </a:t>
            </a:r>
            <a:r>
              <a:rPr lang="en-US" sz="2600" dirty="0" err="1"/>
              <a:t>exemple</a:t>
            </a:r>
            <a:r>
              <a:rPr lang="en-US" sz="2600" dirty="0"/>
              <a:t> se </a:t>
            </a:r>
            <a:r>
              <a:rPr lang="en-US" sz="2600" dirty="0" err="1"/>
              <a:t>numără</a:t>
            </a:r>
            <a:r>
              <a:rPr lang="en-US" sz="2600" dirty="0"/>
              <a:t> SAS, Hadoop, Hive, Apache Zeppelin, </a:t>
            </a:r>
            <a:r>
              <a:rPr lang="en-US" sz="2600" dirty="0" err="1"/>
              <a:t>Jupyter</a:t>
            </a:r>
            <a:r>
              <a:rPr lang="en-US" sz="2600" dirty="0"/>
              <a:t> Notebooks </a:t>
            </a:r>
            <a:r>
              <a:rPr lang="en-US" sz="2600" dirty="0" err="1"/>
              <a:t>și</a:t>
            </a:r>
            <a:r>
              <a:rPr lang="en-US" sz="2600" dirty="0"/>
              <a:t> Pig</a:t>
            </a:r>
            <a:r>
              <a:rPr lang="ro-RO" sz="2600" dirty="0"/>
              <a:t> și altele</a:t>
            </a:r>
            <a:r>
              <a:rPr lang="en-US" sz="2600" dirty="0"/>
              <a:t>.</a:t>
            </a:r>
            <a:endParaRPr lang="ro-RO" sz="2600" dirty="0"/>
          </a:p>
          <a:p>
            <a:r>
              <a:rPr lang="en-US" sz="2600" b="1" i="1" dirty="0" err="1">
                <a:solidFill>
                  <a:srgbClr val="00B050"/>
                </a:solidFill>
              </a:rPr>
              <a:t>Tehnic</a:t>
            </a:r>
            <a:r>
              <a:rPr lang="en-US" sz="2600" b="1" i="1" dirty="0">
                <a:solidFill>
                  <a:srgbClr val="00B050"/>
                </a:solidFill>
              </a:rPr>
              <a:t> </a:t>
            </a:r>
            <a:r>
              <a:rPr lang="en-US" sz="2600" dirty="0"/>
              <a:t>– </a:t>
            </a:r>
            <a:r>
              <a:rPr lang="en-US" sz="2600" dirty="0" err="1"/>
              <a:t>capacitatea</a:t>
            </a:r>
            <a:r>
              <a:rPr lang="en-US" sz="2600" dirty="0"/>
              <a:t> de a </a:t>
            </a:r>
            <a:r>
              <a:rPr lang="en-US" sz="2600" dirty="0" err="1"/>
              <a:t>utiliza</a:t>
            </a:r>
            <a:r>
              <a:rPr lang="en-US" sz="2600" dirty="0"/>
              <a:t> </a:t>
            </a:r>
            <a:r>
              <a:rPr lang="en-US" sz="2600" dirty="0" err="1"/>
              <a:t>instrumentele</a:t>
            </a:r>
            <a:r>
              <a:rPr lang="en-US" sz="2600" dirty="0"/>
              <a:t> de </a:t>
            </a:r>
            <a:r>
              <a:rPr lang="en-US" sz="2600" dirty="0" err="1"/>
              <a:t>analiză</a:t>
            </a:r>
            <a:r>
              <a:rPr lang="en-US" sz="2600" dirty="0"/>
              <a:t> </a:t>
            </a:r>
            <a:r>
              <a:rPr lang="en-US" sz="2600" dirty="0" err="1"/>
              <a:t>menționate</a:t>
            </a:r>
            <a:r>
              <a:rPr lang="en-US" sz="2600" dirty="0"/>
              <a:t> </a:t>
            </a:r>
            <a:r>
              <a:rPr lang="en-US" sz="2600" dirty="0" err="1"/>
              <a:t>mai</a:t>
            </a:r>
            <a:r>
              <a:rPr lang="en-US" sz="2600" dirty="0"/>
              <a:t> sus </a:t>
            </a:r>
            <a:r>
              <a:rPr lang="en-US" sz="2600" dirty="0" err="1"/>
              <a:t>va</a:t>
            </a:r>
            <a:r>
              <a:rPr lang="en-US" sz="2600" dirty="0"/>
              <a:t> fi </a:t>
            </a:r>
            <a:r>
              <a:rPr lang="en-US" sz="2600" dirty="0" err="1"/>
              <a:t>importantă</a:t>
            </a:r>
            <a:r>
              <a:rPr lang="en-US" sz="2600" dirty="0"/>
              <a:t>. De </a:t>
            </a:r>
            <a:r>
              <a:rPr lang="en-US" sz="2600" dirty="0" err="1"/>
              <a:t>asemenea</a:t>
            </a:r>
            <a:r>
              <a:rPr lang="en-US" sz="2600" dirty="0"/>
              <a:t>, un </a:t>
            </a:r>
            <a:r>
              <a:rPr lang="en-US" sz="2600" dirty="0" err="1"/>
              <a:t>candidat</a:t>
            </a:r>
            <a:r>
              <a:rPr lang="en-US" sz="2600" dirty="0"/>
              <a:t> ideal </a:t>
            </a:r>
            <a:r>
              <a:rPr lang="en-US" sz="2600" dirty="0" err="1"/>
              <a:t>va</a:t>
            </a:r>
            <a:r>
              <a:rPr lang="en-US" sz="2600" dirty="0"/>
              <a:t> fi fluent (</a:t>
            </a:r>
            <a:r>
              <a:rPr lang="en-US" sz="2600" dirty="0" err="1"/>
              <a:t>sau</a:t>
            </a:r>
            <a:r>
              <a:rPr lang="en-US" sz="2600" dirty="0"/>
              <a:t> cel </a:t>
            </a:r>
            <a:r>
              <a:rPr lang="en-US" sz="2600" dirty="0" err="1"/>
              <a:t>puțin</a:t>
            </a:r>
            <a:r>
              <a:rPr lang="en-US" sz="2600" dirty="0"/>
              <a:t> competent) </a:t>
            </a:r>
            <a:r>
              <a:rPr lang="en-US" sz="2600" dirty="0" err="1"/>
              <a:t>în</a:t>
            </a:r>
            <a:r>
              <a:rPr lang="en-US" sz="2600" dirty="0"/>
              <a:t> </a:t>
            </a:r>
            <a:r>
              <a:rPr lang="en-US" sz="2600" dirty="0" err="1"/>
              <a:t>limbaje</a:t>
            </a:r>
            <a:r>
              <a:rPr lang="en-US" sz="2600" dirty="0"/>
              <a:t> de </a:t>
            </a:r>
            <a:r>
              <a:rPr lang="en-US" sz="2600" dirty="0" err="1"/>
              <a:t>programare</a:t>
            </a:r>
            <a:r>
              <a:rPr lang="en-US" sz="2600" dirty="0"/>
              <a:t> precum Python, R, SQL, Perl (5) </a:t>
            </a:r>
            <a:r>
              <a:rPr lang="en-US" sz="2600" dirty="0" err="1"/>
              <a:t>și</a:t>
            </a:r>
            <a:r>
              <a:rPr lang="en-US" sz="2600" dirty="0"/>
              <a:t> C/C++. Tot </a:t>
            </a:r>
            <a:r>
              <a:rPr lang="en-US" sz="2600" dirty="0" err="1"/>
              <a:t>aici</a:t>
            </a:r>
            <a:r>
              <a:rPr lang="en-US" sz="2600" dirty="0"/>
              <a:t> </a:t>
            </a:r>
            <a:r>
              <a:rPr lang="en-US" sz="2600" dirty="0" err="1"/>
              <a:t>va</a:t>
            </a:r>
            <a:r>
              <a:rPr lang="en-US" sz="2600" dirty="0"/>
              <a:t> </a:t>
            </a:r>
            <a:r>
              <a:rPr lang="en-US" sz="2600" dirty="0" err="1"/>
              <a:t>conta</a:t>
            </a:r>
            <a:r>
              <a:rPr lang="en-US" sz="2600" dirty="0"/>
              <a:t> o </a:t>
            </a:r>
            <a:r>
              <a:rPr lang="en-US" sz="2600" dirty="0" err="1"/>
              <a:t>înțelegere</a:t>
            </a:r>
            <a:r>
              <a:rPr lang="en-US" sz="2600" dirty="0"/>
              <a:t> a </a:t>
            </a:r>
            <a:r>
              <a:rPr lang="en-US" sz="2600" dirty="0" err="1"/>
              <a:t>inteligenței</a:t>
            </a:r>
            <a:r>
              <a:rPr lang="en-US" sz="2600" dirty="0"/>
              <a:t> </a:t>
            </a:r>
            <a:r>
              <a:rPr lang="en-US" sz="2600" dirty="0" err="1"/>
              <a:t>artificiale</a:t>
            </a:r>
            <a:r>
              <a:rPr lang="en-US" sz="2600" dirty="0"/>
              <a:t> </a:t>
            </a:r>
            <a:r>
              <a:rPr lang="en-US" sz="2600" dirty="0" err="1"/>
              <a:t>și</a:t>
            </a:r>
            <a:r>
              <a:rPr lang="en-US" sz="2600" dirty="0"/>
              <a:t> a </a:t>
            </a:r>
            <a:r>
              <a:rPr lang="en-US" sz="2600" dirty="0" err="1"/>
              <a:t>învățării</a:t>
            </a:r>
            <a:r>
              <a:rPr lang="en-US" sz="2600" dirty="0"/>
              <a:t> automate la </a:t>
            </a:r>
            <a:r>
              <a:rPr lang="en-US" sz="2600" dirty="0" err="1"/>
              <a:t>procesarea</a:t>
            </a:r>
            <a:r>
              <a:rPr lang="en-US" sz="2600" dirty="0"/>
              <a:t> </a:t>
            </a:r>
            <a:r>
              <a:rPr lang="en-US" sz="2600" dirty="0" err="1"/>
              <a:t>datelor</a:t>
            </a:r>
            <a:r>
              <a:rPr lang="en-US" sz="2600" dirty="0"/>
              <a:t>.</a:t>
            </a:r>
            <a:r>
              <a:rPr lang="ro-RO" sz="2600" dirty="0"/>
              <a:t> </a:t>
            </a:r>
            <a:r>
              <a:rPr lang="en-US" sz="2600" dirty="0" err="1"/>
              <a:t>abilitățile</a:t>
            </a:r>
            <a:r>
              <a:rPr lang="en-US" sz="2600" dirty="0"/>
              <a:t> soft sunt de o </a:t>
            </a:r>
            <a:r>
              <a:rPr lang="en-US" sz="2600" dirty="0" err="1"/>
              <a:t>importanță</a:t>
            </a:r>
            <a:r>
              <a:rPr lang="en-US" sz="2600" dirty="0"/>
              <a:t> </a:t>
            </a:r>
            <a:r>
              <a:rPr lang="en-US" sz="2600" dirty="0" err="1"/>
              <a:t>mai</a:t>
            </a:r>
            <a:r>
              <a:rPr lang="en-US" sz="2600" dirty="0"/>
              <a:t> mare.</a:t>
            </a:r>
            <a:endParaRPr lang="ro-RO" sz="2600" dirty="0"/>
          </a:p>
          <a:p>
            <a:r>
              <a:rPr lang="en-US" sz="2600" b="1" i="1" dirty="0" err="1">
                <a:solidFill>
                  <a:srgbClr val="00B050"/>
                </a:solidFill>
              </a:rPr>
              <a:t>Comercial</a:t>
            </a:r>
            <a:r>
              <a:rPr lang="en-US" sz="2600" b="1" i="1" dirty="0">
                <a:solidFill>
                  <a:srgbClr val="00B050"/>
                </a:solidFill>
              </a:rPr>
              <a:t> </a:t>
            </a:r>
            <a:r>
              <a:rPr lang="en-US" sz="2600" dirty="0"/>
              <a:t>– </a:t>
            </a:r>
            <a:r>
              <a:rPr lang="en-US" sz="2600" dirty="0" err="1"/>
              <a:t>acest</a:t>
            </a:r>
            <a:r>
              <a:rPr lang="en-US" sz="2600" dirty="0"/>
              <a:t> pilon </a:t>
            </a:r>
            <a:r>
              <a:rPr lang="en-US" sz="2600" dirty="0" err="1"/>
              <a:t>este</a:t>
            </a:r>
            <a:r>
              <a:rPr lang="en-US" sz="2600" dirty="0"/>
              <a:t> </a:t>
            </a:r>
            <a:r>
              <a:rPr lang="en-US" sz="2600" dirty="0" err="1"/>
              <a:t>mai</a:t>
            </a:r>
            <a:r>
              <a:rPr lang="en-US" sz="2600" dirty="0"/>
              <a:t> distinct </a:t>
            </a:r>
            <a:r>
              <a:rPr lang="en-US" sz="2600" dirty="0" err="1"/>
              <a:t>și</a:t>
            </a:r>
            <a:r>
              <a:rPr lang="en-US" sz="2600" dirty="0"/>
              <a:t>, </a:t>
            </a:r>
            <a:r>
              <a:rPr lang="en-US" sz="2600" dirty="0" err="1"/>
              <a:t>deși</a:t>
            </a:r>
            <a:r>
              <a:rPr lang="en-US" sz="2600" dirty="0"/>
              <a:t> </a:t>
            </a:r>
            <a:r>
              <a:rPr lang="en-US" sz="2600" dirty="0" err="1"/>
              <a:t>există</a:t>
            </a:r>
            <a:r>
              <a:rPr lang="en-US" sz="2600" dirty="0"/>
              <a:t> o </a:t>
            </a:r>
            <a:r>
              <a:rPr lang="en-US" sz="2600" dirty="0" err="1"/>
              <a:t>oarecare</a:t>
            </a:r>
            <a:r>
              <a:rPr lang="en-US" sz="2600" dirty="0"/>
              <a:t> </a:t>
            </a:r>
            <a:r>
              <a:rPr lang="en-US" sz="2600" dirty="0" err="1"/>
              <a:t>suprapunere</a:t>
            </a:r>
            <a:r>
              <a:rPr lang="en-US" sz="2600" dirty="0"/>
              <a:t>, </a:t>
            </a:r>
            <a:r>
              <a:rPr lang="en-US" sz="2600" dirty="0" err="1"/>
              <a:t>necesită</a:t>
            </a:r>
            <a:r>
              <a:rPr lang="en-US" sz="2600" dirty="0"/>
              <a:t> un set </a:t>
            </a:r>
            <a:r>
              <a:rPr lang="en-US" sz="2600" dirty="0" err="1"/>
              <a:t>diferit</a:t>
            </a:r>
            <a:r>
              <a:rPr lang="en-US" sz="2600" dirty="0"/>
              <a:t> de </a:t>
            </a:r>
            <a:r>
              <a:rPr lang="en-US" sz="2600" dirty="0" err="1"/>
              <a:t>abilități</a:t>
            </a:r>
            <a:r>
              <a:rPr lang="en-US" sz="2600" dirty="0"/>
              <a:t>. O </a:t>
            </a:r>
            <a:r>
              <a:rPr lang="en-US" sz="2600" dirty="0" err="1"/>
              <a:t>cunoaștere</a:t>
            </a:r>
            <a:r>
              <a:rPr lang="en-US" sz="2600" dirty="0"/>
              <a:t> </a:t>
            </a:r>
            <a:r>
              <a:rPr lang="ro-RO" sz="2600" dirty="0"/>
              <a:t>bună a </a:t>
            </a:r>
            <a:r>
              <a:rPr lang="en-US" sz="2600" dirty="0" err="1"/>
              <a:t>industriei</a:t>
            </a:r>
            <a:r>
              <a:rPr lang="en-US" sz="2600" dirty="0"/>
              <a:t> </a:t>
            </a:r>
            <a:r>
              <a:rPr lang="en-US" sz="2600" dirty="0" err="1"/>
              <a:t>relevante</a:t>
            </a:r>
            <a:r>
              <a:rPr lang="en-US" sz="2600" dirty="0"/>
              <a:t> </a:t>
            </a:r>
            <a:r>
              <a:rPr lang="en-US" sz="2600" dirty="0" err="1"/>
              <a:t>este</a:t>
            </a:r>
            <a:r>
              <a:rPr lang="en-US" sz="2600" dirty="0"/>
              <a:t> </a:t>
            </a:r>
            <a:r>
              <a:rPr lang="en-US" sz="2600" dirty="0" err="1"/>
              <a:t>valoroasă</a:t>
            </a:r>
            <a:r>
              <a:rPr lang="en-US" sz="2600" dirty="0"/>
              <a:t>, la </a:t>
            </a:r>
            <a:r>
              <a:rPr lang="en-US" sz="2600" dirty="0" err="1"/>
              <a:t>fel</a:t>
            </a:r>
            <a:r>
              <a:rPr lang="en-US" sz="2600" dirty="0"/>
              <a:t> ca </a:t>
            </a:r>
            <a:r>
              <a:rPr lang="en-US" sz="2600" dirty="0" err="1"/>
              <a:t>și</a:t>
            </a:r>
            <a:r>
              <a:rPr lang="en-US" sz="2600" dirty="0"/>
              <a:t> </a:t>
            </a:r>
            <a:r>
              <a:rPr lang="en-US" sz="2600" dirty="0" err="1"/>
              <a:t>realizarea</a:t>
            </a:r>
            <a:r>
              <a:rPr lang="en-US" sz="2600" dirty="0"/>
              <a:t> </a:t>
            </a:r>
            <a:r>
              <a:rPr lang="en-US" sz="2600" dirty="0" err="1"/>
              <a:t>modalităților</a:t>
            </a:r>
            <a:r>
              <a:rPr lang="en-US" sz="2600" dirty="0"/>
              <a:t> </a:t>
            </a:r>
            <a:r>
              <a:rPr lang="en-US" sz="2600" dirty="0" err="1"/>
              <a:t>în</a:t>
            </a:r>
            <a:r>
              <a:rPr lang="en-US" sz="2600" dirty="0"/>
              <a:t> care </a:t>
            </a:r>
            <a:r>
              <a:rPr lang="en-US" sz="2600" dirty="0" err="1"/>
              <a:t>datele</a:t>
            </a:r>
            <a:r>
              <a:rPr lang="en-US" sz="2600" dirty="0"/>
              <a:t> </a:t>
            </a:r>
            <a:r>
              <a:rPr lang="en-US" sz="2600" dirty="0" err="1"/>
              <a:t>și</a:t>
            </a:r>
            <a:r>
              <a:rPr lang="en-US" sz="2600" dirty="0"/>
              <a:t> </a:t>
            </a:r>
            <a:r>
              <a:rPr lang="en-US" sz="2600" dirty="0" err="1"/>
              <a:t>perspectivele</a:t>
            </a:r>
            <a:r>
              <a:rPr lang="en-US" sz="2600" dirty="0"/>
              <a:t> </a:t>
            </a:r>
            <a:r>
              <a:rPr lang="en-US" sz="2600" dirty="0" err="1"/>
              <a:t>vor</a:t>
            </a:r>
            <a:r>
              <a:rPr lang="en-US" sz="2600" dirty="0"/>
              <a:t> fi </a:t>
            </a:r>
            <a:r>
              <a:rPr lang="en-US" sz="2600" dirty="0" err="1"/>
              <a:t>utilizate</a:t>
            </a:r>
            <a:r>
              <a:rPr lang="en-US" sz="2600" dirty="0"/>
              <a:t>. </a:t>
            </a:r>
            <a:r>
              <a:rPr lang="ro-RO" sz="2600" dirty="0"/>
              <a:t>C</a:t>
            </a:r>
            <a:r>
              <a:rPr lang="en-US" sz="2600" dirty="0" err="1"/>
              <a:t>andidații</a:t>
            </a:r>
            <a:r>
              <a:rPr lang="en-US" sz="2600" dirty="0"/>
              <a:t> </a:t>
            </a:r>
            <a:r>
              <a:rPr lang="en-US" sz="2600" dirty="0" err="1"/>
              <a:t>vor</a:t>
            </a:r>
            <a:r>
              <a:rPr lang="en-US" sz="2600" dirty="0"/>
              <a:t> </a:t>
            </a:r>
            <a:r>
              <a:rPr lang="en-US" sz="2600" dirty="0" err="1"/>
              <a:t>avea</a:t>
            </a:r>
            <a:r>
              <a:rPr lang="en-US" sz="2600" dirty="0"/>
              <a:t> o </a:t>
            </a:r>
            <a:r>
              <a:rPr lang="en-US" sz="2600" dirty="0" err="1"/>
              <a:t>perspicace</a:t>
            </a:r>
            <a:r>
              <a:rPr lang="en-US" sz="2600" dirty="0"/>
              <a:t> de </a:t>
            </a:r>
            <a:r>
              <a:rPr lang="en-US" sz="2600" dirty="0" err="1"/>
              <a:t>afaceri</a:t>
            </a:r>
            <a:r>
              <a:rPr lang="en-US" sz="2600" dirty="0"/>
              <a:t> </a:t>
            </a:r>
            <a:r>
              <a:rPr lang="en-US" sz="2600" dirty="0" err="1"/>
              <a:t>și</a:t>
            </a:r>
            <a:r>
              <a:rPr lang="en-US" sz="2600" dirty="0"/>
              <a:t> o capacitate de </a:t>
            </a:r>
            <a:r>
              <a:rPr lang="en-US" sz="2600" dirty="0" err="1"/>
              <a:t>comunicare</a:t>
            </a:r>
            <a:r>
              <a:rPr lang="en-US" sz="2600" dirty="0"/>
              <a:t> </a:t>
            </a:r>
            <a:r>
              <a:rPr lang="en-US" sz="2600" dirty="0" err="1"/>
              <a:t>mai</a:t>
            </a:r>
            <a:r>
              <a:rPr lang="en-US" sz="2600" dirty="0"/>
              <a:t> mare.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A030-F39E-6FC1-4C7F-295170286D36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  <p:extLst>
      <p:ext uri="{BB962C8B-B14F-4D97-AF65-F5344CB8AC3E}">
        <p14:creationId xmlns:p14="http://schemas.microsoft.com/office/powerpoint/2010/main" val="148386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D109D4-68C4-7E58-388A-AEAF404B96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531815"/>
            <a:ext cx="10788648" cy="6007095"/>
          </a:xfrm>
        </p:spPr>
        <p:txBody>
          <a:bodyPr>
            <a:noAutofit/>
          </a:bodyPr>
          <a:lstStyle/>
          <a:p>
            <a:pPr lvl="0"/>
            <a:r>
              <a:rPr lang="en-US" sz="3600" b="1" i="1">
                <a:solidFill>
                  <a:srgbClr val="00B050"/>
                </a:solidFill>
              </a:rPr>
              <a:t>1. Procese de bază</a:t>
            </a:r>
            <a:r>
              <a:rPr lang="ro-RO" sz="3600" b="1" i="1">
                <a:solidFill>
                  <a:srgbClr val="00B050"/>
                </a:solidFill>
              </a:rPr>
              <a:t> - </a:t>
            </a:r>
            <a:r>
              <a:rPr lang="en-US" sz="3600"/>
              <a:t>Aceste procese sunt funcțiile critice ale unei afaceri care adaugă direct valoare clienților finali. </a:t>
            </a:r>
          </a:p>
          <a:p>
            <a:pPr lvl="0"/>
            <a:r>
              <a:rPr lang="en-US" sz="3600"/>
              <a:t>Aceste procese sunt aliniate critic cu valori fundamentale, obiective și viziunea afacerii. </a:t>
            </a:r>
          </a:p>
          <a:p>
            <a:pPr lvl="0"/>
            <a:r>
              <a:rPr lang="en-US" sz="3600"/>
              <a:t>Companiile trebuie să monitorizeze și să îmbunătățească continuu aceste procese, ele contribuie în primul rând la creșterea fluxului de venituri al organizației.</a:t>
            </a:r>
            <a:endParaRPr lang="ro-RO" sz="3600"/>
          </a:p>
          <a:p>
            <a:pPr marL="0" lvl="0" indent="0">
              <a:lnSpc>
                <a:spcPct val="120000"/>
              </a:lnSpc>
              <a:buNone/>
            </a:pPr>
            <a:endParaRPr lang="en-US" sz="360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642A1C7-6C93-0B19-C940-AB27B367045B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D3D3DE7-315E-CB59-E340-2FF25045A06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36453F-43C1-4F35-9F61-87A2A0C5A493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40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EBB34-149E-102F-F175-0B80428614E0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80F65F5-75F5-3D05-8EB8-7AC18CCEE3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624206"/>
            <a:ext cx="10686419" cy="5553078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en-US" sz="3200" b="1" i="1" dirty="0">
                <a:solidFill>
                  <a:srgbClr val="00B050"/>
                </a:solidFill>
              </a:rPr>
              <a:t>2. </a:t>
            </a:r>
            <a:r>
              <a:rPr lang="en-US" sz="3200" b="1" i="1" dirty="0" err="1">
                <a:solidFill>
                  <a:srgbClr val="00B050"/>
                </a:solidFill>
              </a:rPr>
              <a:t>Procese</a:t>
            </a:r>
            <a:r>
              <a:rPr lang="en-US" sz="3200" b="1" i="1" dirty="0">
                <a:solidFill>
                  <a:srgbClr val="00B050"/>
                </a:solidFill>
              </a:rPr>
              <a:t> de support</a:t>
            </a:r>
            <a:r>
              <a:rPr lang="ro-RO" sz="3200" b="1" i="1" dirty="0">
                <a:solidFill>
                  <a:srgbClr val="00B050"/>
                </a:solidFill>
              </a:rPr>
              <a:t> - </a:t>
            </a:r>
            <a:r>
              <a:rPr lang="en-US" sz="3200" dirty="0" err="1"/>
              <a:t>Aceste</a:t>
            </a:r>
            <a:r>
              <a:rPr lang="en-US" sz="3200" dirty="0"/>
              <a:t> </a:t>
            </a:r>
            <a:r>
              <a:rPr lang="en-US" sz="3200" dirty="0" err="1"/>
              <a:t>procese</a:t>
            </a:r>
            <a:r>
              <a:rPr lang="en-US" sz="3200" dirty="0"/>
              <a:t> </a:t>
            </a:r>
            <a:r>
              <a:rPr lang="en-US" sz="3200" dirty="0" err="1"/>
              <a:t>susțin</a:t>
            </a:r>
            <a:r>
              <a:rPr lang="en-US" sz="3200" dirty="0"/>
              <a:t> </a:t>
            </a:r>
            <a:r>
              <a:rPr lang="en-US" sz="3200" dirty="0" err="1"/>
              <a:t>procesele</a:t>
            </a:r>
            <a:r>
              <a:rPr lang="en-US" sz="3200" dirty="0"/>
              <a:t> de </a:t>
            </a:r>
            <a:r>
              <a:rPr lang="en-US" sz="3200" dirty="0" err="1"/>
              <a:t>bază</a:t>
            </a:r>
            <a:r>
              <a:rPr lang="en-US" sz="3200" dirty="0"/>
              <a:t> </a:t>
            </a:r>
            <a:r>
              <a:rPr lang="en-US" sz="3200" dirty="0" err="1"/>
              <a:t>să</a:t>
            </a:r>
            <a:r>
              <a:rPr lang="en-US" sz="3200" dirty="0"/>
              <a:t> fie </a:t>
            </a:r>
            <a:r>
              <a:rPr lang="en-US" sz="3200" dirty="0" err="1"/>
              <a:t>efectuate</a:t>
            </a:r>
            <a:r>
              <a:rPr lang="en-US" sz="3200" dirty="0"/>
              <a:t> </a:t>
            </a:r>
            <a:r>
              <a:rPr lang="en-US" sz="3200" dirty="0" err="1"/>
              <a:t>fără</a:t>
            </a:r>
            <a:r>
              <a:rPr lang="en-US" sz="3200" dirty="0"/>
              <a:t> </a:t>
            </a:r>
            <a:r>
              <a:rPr lang="en-US" sz="3200" dirty="0" err="1"/>
              <a:t>probleme</a:t>
            </a:r>
            <a:r>
              <a:rPr lang="en-US" sz="3200" dirty="0"/>
              <a:t>. </a:t>
            </a:r>
            <a:endParaRPr lang="ro-RO" sz="3200" dirty="0"/>
          </a:p>
          <a:p>
            <a:pPr lvl="0">
              <a:lnSpc>
                <a:spcPct val="120000"/>
              </a:lnSpc>
            </a:pPr>
            <a:r>
              <a:rPr lang="en-US" sz="3200" dirty="0" err="1"/>
              <a:t>Deși</a:t>
            </a:r>
            <a:r>
              <a:rPr lang="en-US" sz="3200" dirty="0"/>
              <a:t> nu </a:t>
            </a:r>
            <a:r>
              <a:rPr lang="en-US" sz="3200" dirty="0" err="1"/>
              <a:t>contribuie</a:t>
            </a:r>
            <a:r>
              <a:rPr lang="en-US" sz="3200" dirty="0"/>
              <a:t> la </a:t>
            </a:r>
            <a:r>
              <a:rPr lang="en-US" sz="3200" dirty="0" err="1"/>
              <a:t>generarea</a:t>
            </a:r>
            <a:r>
              <a:rPr lang="en-US" sz="3200" dirty="0"/>
              <a:t> </a:t>
            </a:r>
            <a:r>
              <a:rPr lang="en-US" sz="3200" dirty="0" err="1"/>
              <a:t>venituri</a:t>
            </a:r>
            <a:r>
              <a:rPr lang="ro-RO" sz="3200" dirty="0"/>
              <a:t>lor</a:t>
            </a:r>
            <a:r>
              <a:rPr lang="en-US" sz="3200" dirty="0"/>
              <a:t>, </a:t>
            </a:r>
            <a:r>
              <a:rPr lang="en-US" sz="3200" dirty="0" err="1"/>
              <a:t>ele</a:t>
            </a:r>
            <a:r>
              <a:rPr lang="en-US" sz="3200" dirty="0"/>
              <a:t> </a:t>
            </a:r>
            <a:r>
              <a:rPr lang="en-US" sz="3200" dirty="0" err="1"/>
              <a:t>ajută</a:t>
            </a:r>
            <a:r>
              <a:rPr lang="en-US" sz="3200" dirty="0"/>
              <a:t> </a:t>
            </a:r>
            <a:r>
              <a:rPr lang="en-US" sz="3200" dirty="0" err="1"/>
              <a:t>departamentele</a:t>
            </a:r>
            <a:r>
              <a:rPr lang="en-US" sz="3200" dirty="0"/>
              <a:t> interne </a:t>
            </a:r>
            <a:r>
              <a:rPr lang="en-US" sz="3200" dirty="0" err="1"/>
              <a:t>în</a:t>
            </a:r>
            <a:r>
              <a:rPr lang="en-US" sz="3200" dirty="0"/>
              <a:t> </a:t>
            </a:r>
            <a:r>
              <a:rPr lang="en-US" sz="3200" dirty="0" err="1"/>
              <a:t>crearea</a:t>
            </a:r>
            <a:r>
              <a:rPr lang="en-US" sz="3200" dirty="0"/>
              <a:t> </a:t>
            </a:r>
            <a:r>
              <a:rPr lang="en-US" sz="3200" dirty="0" err="1"/>
              <a:t>unui</a:t>
            </a:r>
            <a:r>
              <a:rPr lang="en-US" sz="3200" dirty="0"/>
              <a:t> </a:t>
            </a:r>
            <a:r>
              <a:rPr lang="en-US" sz="3200" dirty="0" err="1"/>
              <a:t>mediu</a:t>
            </a:r>
            <a:r>
              <a:rPr lang="en-US" sz="3200" dirty="0"/>
              <a:t> de </a:t>
            </a:r>
            <a:r>
              <a:rPr lang="en-US" sz="3200" dirty="0" err="1"/>
              <a:t>colaborare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care </a:t>
            </a:r>
            <a:r>
              <a:rPr lang="en-US" sz="3200" dirty="0" err="1"/>
              <a:t>procesele</a:t>
            </a:r>
            <a:r>
              <a:rPr lang="en-US" sz="3200" dirty="0"/>
              <a:t> de </a:t>
            </a:r>
            <a:r>
              <a:rPr lang="en-US" sz="3200" dirty="0" err="1"/>
              <a:t>bază</a:t>
            </a:r>
            <a:r>
              <a:rPr lang="en-US" sz="3200" dirty="0"/>
              <a:t> pot fi </a:t>
            </a:r>
            <a:r>
              <a:rPr lang="en-US" sz="3200" dirty="0" err="1"/>
              <a:t>aliniate</a:t>
            </a:r>
            <a:r>
              <a:rPr lang="en-US" sz="3200" dirty="0"/>
              <a:t> </a:t>
            </a:r>
            <a:r>
              <a:rPr lang="en-US" sz="3200" dirty="0" err="1"/>
              <a:t>pentru</a:t>
            </a:r>
            <a:r>
              <a:rPr lang="en-US" sz="3200" dirty="0"/>
              <a:t> a </a:t>
            </a:r>
            <a:r>
              <a:rPr lang="en-US" sz="3200" dirty="0" err="1"/>
              <a:t>funcționa</a:t>
            </a:r>
            <a:r>
              <a:rPr lang="en-US" sz="3200" dirty="0"/>
              <a:t> </a:t>
            </a:r>
            <a:r>
              <a:rPr lang="en-US" sz="3200" dirty="0" err="1"/>
              <a:t>mai</a:t>
            </a:r>
            <a:r>
              <a:rPr lang="en-US" sz="3200" dirty="0"/>
              <a:t> bine. </a:t>
            </a:r>
            <a:r>
              <a:rPr lang="ro-RO" sz="3200" dirty="0"/>
              <a:t>(Procese auxiliare)</a:t>
            </a:r>
            <a:endParaRPr lang="en-US" sz="3200" dirty="0"/>
          </a:p>
          <a:p>
            <a:pPr lvl="0">
              <a:lnSpc>
                <a:spcPct val="120000"/>
              </a:lnSpc>
            </a:pPr>
            <a:r>
              <a:rPr lang="ro-RO" sz="3200" dirty="0"/>
              <a:t>Exemple- </a:t>
            </a:r>
            <a:r>
              <a:rPr lang="en-US" sz="3200" dirty="0" err="1"/>
              <a:t>managementul</a:t>
            </a:r>
            <a:r>
              <a:rPr lang="en-US" sz="3200" dirty="0"/>
              <a:t> </a:t>
            </a:r>
            <a:r>
              <a:rPr lang="ro-RO" sz="3200" dirty="0"/>
              <a:t>r</a:t>
            </a:r>
            <a:r>
              <a:rPr lang="en-US" sz="3200" dirty="0" err="1"/>
              <a:t>esursele</a:t>
            </a:r>
            <a:r>
              <a:rPr lang="en-US" sz="3200" dirty="0"/>
              <a:t> </a:t>
            </a:r>
            <a:r>
              <a:rPr lang="en-US" sz="3200" dirty="0" err="1"/>
              <a:t>umane</a:t>
            </a:r>
            <a:r>
              <a:rPr lang="en-US" sz="3200" dirty="0"/>
              <a:t>, </a:t>
            </a:r>
            <a:r>
              <a:rPr lang="en-US" sz="3200" dirty="0" err="1"/>
              <a:t>managementul</a:t>
            </a:r>
            <a:r>
              <a:rPr lang="en-US" sz="3200" dirty="0"/>
              <a:t> </a:t>
            </a:r>
            <a:r>
              <a:rPr lang="en-US" sz="3200" dirty="0" err="1"/>
              <a:t>financiar</a:t>
            </a:r>
            <a:r>
              <a:rPr lang="en-US" sz="3200" dirty="0"/>
              <a:t>, </a:t>
            </a:r>
            <a:r>
              <a:rPr lang="en-US" sz="3200" dirty="0" err="1"/>
              <a:t>administrarea</a:t>
            </a:r>
            <a:r>
              <a:rPr lang="en-US" sz="3200" dirty="0"/>
              <a:t>.</a:t>
            </a:r>
            <a:r>
              <a:rPr lang="ro-RO" sz="3200" dirty="0"/>
              <a:t>..</a:t>
            </a:r>
          </a:p>
          <a:p>
            <a:pPr lvl="0"/>
            <a:endParaRPr lang="en-US" sz="320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79BA676-9FB4-525C-4EA7-1D53B903468A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C2DF470-5DB5-C291-CBE7-2E37B669F39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0A8792-EF4C-4714-8C01-8D8DFA7E0178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41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A33C1-12BC-6AD8-4E33-5D9F6987D398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371C407-7448-194D-0551-B62152998A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4662" y="531495"/>
            <a:ext cx="11064240" cy="5645789"/>
          </a:xfrm>
        </p:spPr>
        <p:txBody>
          <a:bodyPr/>
          <a:lstStyle/>
          <a:p>
            <a:pPr lvl="0">
              <a:lnSpc>
                <a:spcPct val="120000"/>
              </a:lnSpc>
            </a:pPr>
            <a:r>
              <a:rPr lang="en-US" sz="3200" b="1" i="1" dirty="0">
                <a:solidFill>
                  <a:srgbClr val="00B050"/>
                </a:solidFill>
              </a:rPr>
              <a:t>3. </a:t>
            </a:r>
            <a:r>
              <a:rPr lang="en-US" sz="3200" b="1" i="1" dirty="0" err="1">
                <a:solidFill>
                  <a:srgbClr val="00B050"/>
                </a:solidFill>
              </a:rPr>
              <a:t>Procese</a:t>
            </a:r>
            <a:r>
              <a:rPr lang="en-US" sz="3200" b="1" i="1" dirty="0">
                <a:solidFill>
                  <a:srgbClr val="00B050"/>
                </a:solidFill>
              </a:rPr>
              <a:t> de management</a:t>
            </a:r>
            <a:r>
              <a:rPr lang="ro-RO" sz="3200" b="1" i="1" dirty="0">
                <a:solidFill>
                  <a:srgbClr val="00B050"/>
                </a:solidFill>
              </a:rPr>
              <a:t> -</a:t>
            </a:r>
            <a:r>
              <a:rPr lang="en-US" sz="3200" dirty="0" err="1"/>
              <a:t>Aceste</a:t>
            </a:r>
            <a:r>
              <a:rPr lang="en-US" sz="3200" dirty="0"/>
              <a:t> </a:t>
            </a:r>
            <a:r>
              <a:rPr lang="en-US" sz="3200" dirty="0" err="1"/>
              <a:t>procese</a:t>
            </a:r>
            <a:r>
              <a:rPr lang="en-US" sz="3200" dirty="0"/>
              <a:t> sunt </a:t>
            </a:r>
            <a:r>
              <a:rPr lang="en-US" sz="3200" dirty="0" err="1"/>
              <a:t>responsabile</a:t>
            </a:r>
            <a:r>
              <a:rPr lang="en-US" sz="3200" dirty="0"/>
              <a:t> </a:t>
            </a:r>
            <a:r>
              <a:rPr lang="en-US" sz="3200" dirty="0" err="1"/>
              <a:t>pentru</a:t>
            </a:r>
            <a:r>
              <a:rPr lang="en-US" sz="3200" dirty="0"/>
              <a:t> </a:t>
            </a:r>
            <a:r>
              <a:rPr lang="en-US" sz="3200" dirty="0" err="1"/>
              <a:t>planificarea</a:t>
            </a:r>
            <a:r>
              <a:rPr lang="en-US" sz="3200" dirty="0"/>
              <a:t>, </a:t>
            </a:r>
            <a:r>
              <a:rPr lang="en-US" sz="3200" dirty="0" err="1"/>
              <a:t>monitorizarea</a:t>
            </a:r>
            <a:r>
              <a:rPr lang="en-US" sz="3200" dirty="0"/>
              <a:t>, </a:t>
            </a:r>
            <a:r>
              <a:rPr lang="en-US" sz="3200" dirty="0" err="1"/>
              <a:t>gestionarea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controlul</a:t>
            </a:r>
            <a:r>
              <a:rPr lang="en-US" sz="3200" dirty="0"/>
              <a:t> </a:t>
            </a:r>
            <a:r>
              <a:rPr lang="en-US" sz="3200" dirty="0" err="1"/>
              <a:t>proceselor</a:t>
            </a:r>
            <a:r>
              <a:rPr lang="en-US" sz="3200" dirty="0"/>
              <a:t> de </a:t>
            </a:r>
            <a:r>
              <a:rPr lang="en-US" sz="3200" dirty="0" err="1"/>
              <a:t>bază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de </a:t>
            </a:r>
            <a:r>
              <a:rPr lang="en-US" sz="3200" dirty="0" err="1"/>
              <a:t>sprijin</a:t>
            </a:r>
            <a:r>
              <a:rPr lang="en-US" sz="3200" dirty="0"/>
              <a:t> de la </a:t>
            </a:r>
            <a:r>
              <a:rPr lang="en-US" sz="3200" dirty="0" err="1"/>
              <a:t>început</a:t>
            </a:r>
            <a:r>
              <a:rPr lang="en-US" sz="3200" dirty="0"/>
              <a:t> </a:t>
            </a:r>
            <a:r>
              <a:rPr lang="en-US" sz="3200" dirty="0" err="1"/>
              <a:t>până</a:t>
            </a:r>
            <a:r>
              <a:rPr lang="en-US" sz="3200" dirty="0"/>
              <a:t> la </a:t>
            </a:r>
            <a:r>
              <a:rPr lang="en-US" sz="3200" dirty="0" err="1"/>
              <a:t>sfârșit</a:t>
            </a:r>
            <a:r>
              <a:rPr lang="en-US" sz="3200" dirty="0"/>
              <a:t>.</a:t>
            </a:r>
          </a:p>
          <a:p>
            <a:pPr lvl="0">
              <a:lnSpc>
                <a:spcPct val="120000"/>
              </a:lnSpc>
            </a:pPr>
            <a:r>
              <a:rPr lang="en-US" sz="3200" dirty="0"/>
              <a:t> </a:t>
            </a:r>
            <a:r>
              <a:rPr lang="en-US" sz="3200" dirty="0" err="1"/>
              <a:t>Aceste</a:t>
            </a:r>
            <a:r>
              <a:rPr lang="en-US" sz="3200" dirty="0"/>
              <a:t> </a:t>
            </a:r>
            <a:r>
              <a:rPr lang="en-US" sz="3200" dirty="0" err="1"/>
              <a:t>procese</a:t>
            </a:r>
            <a:r>
              <a:rPr lang="en-US" sz="3200" dirty="0"/>
              <a:t> sunt orientate </a:t>
            </a:r>
            <a:r>
              <a:rPr lang="en-US" sz="3200" dirty="0" err="1"/>
              <a:t>către</a:t>
            </a:r>
            <a:r>
              <a:rPr lang="en-US" sz="3200" dirty="0"/>
              <a:t> </a:t>
            </a:r>
            <a:r>
              <a:rPr lang="en-US" sz="3200" dirty="0" err="1"/>
              <a:t>obiective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asigură</a:t>
            </a:r>
            <a:r>
              <a:rPr lang="en-US" sz="3200" dirty="0"/>
              <a:t> </a:t>
            </a:r>
            <a:r>
              <a:rPr lang="en-US" sz="3200" dirty="0" err="1"/>
              <a:t>că</a:t>
            </a:r>
            <a:r>
              <a:rPr lang="en-US" sz="3200" dirty="0"/>
              <a:t> </a:t>
            </a:r>
            <a:r>
              <a:rPr lang="en-US" sz="3200" dirty="0" err="1"/>
              <a:t>operațiunile</a:t>
            </a:r>
            <a:r>
              <a:rPr lang="en-US" sz="3200" dirty="0"/>
              <a:t> de </a:t>
            </a:r>
            <a:r>
              <a:rPr lang="en-US" sz="3200" dirty="0" err="1"/>
              <a:t>afaceri</a:t>
            </a:r>
            <a:r>
              <a:rPr lang="en-US" sz="3200" dirty="0"/>
              <a:t> sunt </a:t>
            </a:r>
            <a:r>
              <a:rPr lang="en-US" sz="3200" dirty="0" err="1"/>
              <a:t>efectuate</a:t>
            </a:r>
            <a:r>
              <a:rPr lang="en-US" sz="3200" dirty="0"/>
              <a:t> </a:t>
            </a:r>
            <a:r>
              <a:rPr lang="en-US" sz="3200" dirty="0" err="1"/>
              <a:t>eficient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fără</a:t>
            </a:r>
            <a:r>
              <a:rPr lang="en-US" sz="3200" dirty="0"/>
              <a:t> </a:t>
            </a:r>
            <a:r>
              <a:rPr lang="en-US" sz="3200" dirty="0" err="1"/>
              <a:t>întreruperi</a:t>
            </a:r>
            <a:r>
              <a:rPr lang="en-US" sz="3200" dirty="0"/>
              <a:t>.</a:t>
            </a:r>
          </a:p>
          <a:p>
            <a:pPr lvl="0">
              <a:lnSpc>
                <a:spcPct val="120000"/>
              </a:lnSpc>
            </a:pPr>
            <a:r>
              <a:rPr lang="en-US" sz="3200" dirty="0"/>
              <a:t> </a:t>
            </a:r>
            <a:r>
              <a:rPr lang="en-US" sz="3200" dirty="0" err="1"/>
              <a:t>Accentul</a:t>
            </a:r>
            <a:r>
              <a:rPr lang="en-US" sz="3200" dirty="0"/>
              <a:t> lor </a:t>
            </a:r>
            <a:r>
              <a:rPr lang="en-US" sz="3200" dirty="0" err="1"/>
              <a:t>este</a:t>
            </a:r>
            <a:r>
              <a:rPr lang="en-US" sz="3200" dirty="0"/>
              <a:t> de a </a:t>
            </a:r>
            <a:r>
              <a:rPr lang="en-US" sz="3200" dirty="0" err="1"/>
              <a:t>monitoriza</a:t>
            </a:r>
            <a:r>
              <a:rPr lang="en-US" sz="3200" dirty="0"/>
              <a:t> </a:t>
            </a:r>
            <a:r>
              <a:rPr lang="en-US" sz="3200" dirty="0" err="1"/>
              <a:t>funcționalitățile</a:t>
            </a:r>
            <a:r>
              <a:rPr lang="en-US" sz="3200" dirty="0"/>
              <a:t> </a:t>
            </a:r>
            <a:r>
              <a:rPr lang="en-US" sz="3200" dirty="0" err="1"/>
              <a:t>afacerii</a:t>
            </a:r>
            <a:r>
              <a:rPr lang="en-US" sz="3200" dirty="0"/>
              <a:t> intern </a:t>
            </a:r>
            <a:r>
              <a:rPr lang="en-US" sz="3200" dirty="0" err="1"/>
              <a:t>și</a:t>
            </a:r>
            <a:r>
              <a:rPr lang="en-US" sz="3200" dirty="0"/>
              <a:t> extern, de a </a:t>
            </a:r>
            <a:r>
              <a:rPr lang="en-US" sz="3200" dirty="0" err="1"/>
              <a:t>analiza</a:t>
            </a:r>
            <a:r>
              <a:rPr lang="en-US" sz="3200" dirty="0"/>
              <a:t> </a:t>
            </a:r>
            <a:r>
              <a:rPr lang="en-US" sz="3200" dirty="0" err="1"/>
              <a:t>oportunitățile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</a:t>
            </a:r>
            <a:r>
              <a:rPr lang="en-US" sz="3200" dirty="0" err="1"/>
              <a:t>provocările</a:t>
            </a:r>
            <a:r>
              <a:rPr lang="en-US" sz="3200" dirty="0"/>
              <a:t> </a:t>
            </a:r>
            <a:r>
              <a:rPr lang="en-US" sz="3200" dirty="0" err="1"/>
              <a:t>și</a:t>
            </a:r>
            <a:r>
              <a:rPr lang="en-US" sz="3200" dirty="0"/>
              <a:t> de a </a:t>
            </a:r>
            <a:r>
              <a:rPr lang="en-US" sz="3200" dirty="0" err="1"/>
              <a:t>asigura</a:t>
            </a:r>
            <a:r>
              <a:rPr lang="en-US" sz="3200" dirty="0"/>
              <a:t> </a:t>
            </a:r>
            <a:r>
              <a:rPr lang="en-US" sz="3200" dirty="0" err="1"/>
              <a:t>îmbunătățirea</a:t>
            </a:r>
            <a:r>
              <a:rPr lang="en-US" sz="3200" dirty="0"/>
              <a:t> </a:t>
            </a:r>
            <a:r>
              <a:rPr lang="en-US" sz="3200" dirty="0" err="1"/>
              <a:t>continuă</a:t>
            </a:r>
            <a:r>
              <a:rPr lang="en-US" sz="3200" dirty="0"/>
              <a:t> a </a:t>
            </a:r>
            <a:r>
              <a:rPr lang="en-US" sz="3200" dirty="0" err="1"/>
              <a:t>tuturor</a:t>
            </a:r>
            <a:r>
              <a:rPr lang="en-US" sz="3200" dirty="0"/>
              <a:t> </a:t>
            </a:r>
            <a:r>
              <a:rPr lang="en-US" sz="3200" dirty="0" err="1"/>
              <a:t>proceselor</a:t>
            </a:r>
            <a:r>
              <a:rPr lang="en-US" sz="3200" dirty="0"/>
              <a:t>.</a:t>
            </a:r>
          </a:p>
          <a:p>
            <a:pPr lvl="0"/>
            <a:endParaRPr lang="en-US" sz="3200" dirty="0"/>
          </a:p>
          <a:p>
            <a:pPr lvl="0"/>
            <a:endParaRPr lang="en-US" sz="320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41D406B-94F0-73FB-5113-E30FE89ACF42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85FD73A-8AD2-CE65-A603-CAB6169EFE10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90EC73-8361-43F8-8F63-68BCB440A65B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42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E77C0-672A-5B3F-F551-12AAE0BEF4F4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1E1C17-7DBD-BEED-6ADC-FC5FFD0C45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2264" y="573575"/>
            <a:ext cx="11413376" cy="5603388"/>
          </a:xfrm>
        </p:spPr>
        <p:txBody>
          <a:bodyPr/>
          <a:lstStyle/>
          <a:p>
            <a:pPr lvl="0"/>
            <a:r>
              <a:rPr lang="en-US" b="1" i="1">
                <a:solidFill>
                  <a:srgbClr val="00B050"/>
                </a:solidFill>
              </a:rPr>
              <a:t>Tehnologia proceselor </a:t>
            </a:r>
            <a:r>
              <a:rPr lang="ro-RO" b="1" i="1">
                <a:solidFill>
                  <a:srgbClr val="00B050"/>
                </a:solidFill>
              </a:rPr>
              <a:t>Busines</a:t>
            </a:r>
          </a:p>
          <a:p>
            <a:pPr lvl="0"/>
            <a:r>
              <a:rPr lang="en-US"/>
              <a:t>Tehnologia proceselor de afaceri se referă la utilizarea tehnologiei, cum ar fi </a:t>
            </a:r>
            <a:r>
              <a:rPr lang="ro-RO"/>
              <a:t>produsele program</a:t>
            </a:r>
            <a:r>
              <a:rPr lang="en-US"/>
              <a:t> și sistemele, pentru a automatiza, eficientiza și optimiza procesele de afaceri. </a:t>
            </a:r>
            <a:endParaRPr lang="ro-RO"/>
          </a:p>
          <a:p>
            <a:pPr lvl="0"/>
            <a:r>
              <a:rPr lang="ro-RO"/>
              <a:t>U</a:t>
            </a:r>
            <a:r>
              <a:rPr lang="en-US"/>
              <a:t>tilizarea</a:t>
            </a:r>
            <a:r>
              <a:rPr lang="ro-RO"/>
              <a:t> </a:t>
            </a:r>
            <a:r>
              <a:rPr lang="en-US"/>
              <a:t> tehnologiei</a:t>
            </a:r>
            <a:r>
              <a:rPr lang="ro-RO"/>
              <a:t> a</a:t>
            </a:r>
            <a:r>
              <a:rPr lang="en-US"/>
              <a:t>jută organizațiile să îmbunătățească eficiența, să reducă erorile și să economisească timp și resurse la finalizarea manuală a sarcinilor. </a:t>
            </a:r>
            <a:endParaRPr lang="ro-RO"/>
          </a:p>
          <a:p>
            <a:pPr lvl="0"/>
            <a:r>
              <a:rPr lang="en-US"/>
              <a:t>Poate fi personalizat</a:t>
            </a:r>
            <a:r>
              <a:rPr lang="ro-RO"/>
              <a:t>ă</a:t>
            </a:r>
            <a:r>
              <a:rPr lang="en-US"/>
              <a:t> în funcție de ne</a:t>
            </a:r>
            <a:r>
              <a:rPr lang="ro-RO"/>
              <a:t>cesități</a:t>
            </a:r>
            <a:r>
              <a:rPr lang="en-US"/>
              <a:t> și poate fi utilizat într-o varietate de industrii. </a:t>
            </a:r>
            <a:endParaRPr lang="ro-RO"/>
          </a:p>
          <a:p>
            <a:pPr lvl="0"/>
            <a:r>
              <a:rPr lang="en-US"/>
              <a:t>Software-ul de management al fluxului de lucru, sistemele de management al relațiilor cu clienții (CRM) și sistemele de planificare a resurselor întreprinderii (ERP) sunt câteva exemple de tehnologia proceselor de afaceri.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9326D65-0249-99E8-9996-766D05F0AC76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6E9C68F-2066-5354-D9EE-305D0D471187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1B49A2-6C68-4858-97D0-75D83BDF94D7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43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E617E-4526-5043-6B4E-6E3A267F5F8D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14F421EE-31FE-C760-9F88-A91BA1034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404" y="215079"/>
            <a:ext cx="7219407" cy="6272555"/>
          </a:xfr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924D0B8E-B635-3237-48EB-7ACFB5BE0CCD}"/>
              </a:ext>
            </a:extLst>
          </p:cNvPr>
          <p:cNvSpPr txBox="1"/>
          <p:nvPr/>
        </p:nvSpPr>
        <p:spPr>
          <a:xfrm>
            <a:off x="426723" y="757644"/>
            <a:ext cx="3955496" cy="3539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Un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proces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o-RO" sz="28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busines </a:t>
            </a:r>
            <a:r>
              <a:rPr lang="en-US" sz="2800" b="1" i="0" u="none" strike="noStrike" kern="1200" cap="none" spc="0" baseline="0" dirty="0" err="1">
                <a:solidFill>
                  <a:srgbClr val="0070C0"/>
                </a:solidFill>
                <a:uFillTx/>
                <a:latin typeface="Calibri"/>
              </a:rPr>
              <a:t>formează</a:t>
            </a:r>
            <a:r>
              <a:rPr lang="en-US" sz="28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070C0"/>
                </a:solidFill>
                <a:uFillTx/>
                <a:latin typeface="Calibri"/>
              </a:rPr>
              <a:t>linia</a:t>
            </a:r>
            <a:r>
              <a:rPr lang="en-US" sz="28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 de </a:t>
            </a:r>
            <a:r>
              <a:rPr lang="en-US" sz="2800" b="1" i="0" u="none" strike="noStrike" kern="1200" cap="none" spc="0" baseline="0" dirty="0" err="1">
                <a:solidFill>
                  <a:srgbClr val="0070C0"/>
                </a:solidFill>
                <a:uFillTx/>
                <a:latin typeface="Calibri"/>
              </a:rPr>
              <a:t>realizare</a:t>
            </a:r>
            <a:r>
              <a:rPr lang="en-US" sz="28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070C0"/>
                </a:solidFill>
                <a:uFillTx/>
                <a:latin typeface="Calibri"/>
              </a:rPr>
              <a:t>pentru</a:t>
            </a:r>
            <a:r>
              <a:rPr lang="en-US" sz="28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070C0"/>
                </a:solidFill>
                <a:uFillTx/>
                <a:latin typeface="Calibri"/>
              </a:rPr>
              <a:t>orice</a:t>
            </a:r>
            <a:r>
              <a:rPr lang="en-US" sz="28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 </a:t>
            </a:r>
            <a:r>
              <a:rPr lang="en-US" sz="2800" b="1" i="0" u="none" strike="noStrike" kern="1200" cap="none" spc="0" baseline="0" dirty="0" err="1">
                <a:solidFill>
                  <a:srgbClr val="0070C0"/>
                </a:solidFill>
                <a:uFillTx/>
                <a:latin typeface="Calibri"/>
              </a:rPr>
              <a:t>afacere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și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contribuie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o-RO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eficientiz</a:t>
            </a:r>
            <a:r>
              <a:rPr lang="ro-RO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area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activitățil</a:t>
            </a:r>
            <a:r>
              <a:rPr lang="ro-RO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or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individuale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asigurându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-se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că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resursele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sunt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utilizate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în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mod </a:t>
            </a:r>
            <a:r>
              <a:rPr lang="en-US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optim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8E860D-D6DD-8E8D-5B5F-F4320EF6653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906088"/>
            <a:ext cx="10515600" cy="5270875"/>
          </a:xfrm>
        </p:spPr>
        <p:txBody>
          <a:bodyPr/>
          <a:lstStyle/>
          <a:p>
            <a:pPr lvl="0"/>
            <a:r>
              <a:rPr lang="en-US" sz="3600" b="1" i="1">
                <a:solidFill>
                  <a:srgbClr val="0070C0"/>
                </a:solidFill>
              </a:rPr>
              <a:t>Importanța proceselor </a:t>
            </a:r>
            <a:r>
              <a:rPr lang="ro-RO" sz="3600" b="1">
                <a:solidFill>
                  <a:srgbClr val="0070C0"/>
                </a:solidFill>
              </a:rPr>
              <a:t>busines </a:t>
            </a:r>
          </a:p>
          <a:p>
            <a:pPr lvl="0"/>
            <a:r>
              <a:rPr lang="en-US" sz="3600"/>
              <a:t>Necesitatea și avantajele unui proces de afaceri sunt destul de evidente în </a:t>
            </a:r>
            <a:r>
              <a:rPr lang="en-US" sz="3600" b="1" i="1">
                <a:solidFill>
                  <a:srgbClr val="843C0C"/>
                </a:solidFill>
              </a:rPr>
              <a:t>organizațiile mari</a:t>
            </a:r>
            <a:r>
              <a:rPr lang="en-US" sz="3600"/>
              <a:t>. </a:t>
            </a:r>
            <a:endParaRPr lang="ro-RO" sz="3600"/>
          </a:p>
          <a:p>
            <a:pPr lvl="0"/>
            <a:r>
              <a:rPr lang="en-US" sz="3600"/>
              <a:t>Un proces </a:t>
            </a:r>
            <a:r>
              <a:rPr lang="ro-RO" sz="3600" b="1">
                <a:solidFill>
                  <a:srgbClr val="0070C0"/>
                </a:solidFill>
              </a:rPr>
              <a:t>busines </a:t>
            </a:r>
            <a:r>
              <a:rPr lang="en-US" sz="3600" b="1">
                <a:solidFill>
                  <a:srgbClr val="0070C0"/>
                </a:solidFill>
              </a:rPr>
              <a:t>formează linia de realizare pentru orice afacere</a:t>
            </a:r>
            <a:r>
              <a:rPr lang="en-US" sz="3600"/>
              <a:t> și contribuie </a:t>
            </a:r>
            <a:r>
              <a:rPr lang="ro-RO" sz="3600"/>
              <a:t>la</a:t>
            </a:r>
            <a:r>
              <a:rPr lang="en-US" sz="3600"/>
              <a:t> eficientiz</a:t>
            </a:r>
            <a:r>
              <a:rPr lang="ro-RO" sz="3600"/>
              <a:t>area</a:t>
            </a:r>
            <a:r>
              <a:rPr lang="en-US" sz="3600"/>
              <a:t> activitățil</a:t>
            </a:r>
            <a:r>
              <a:rPr lang="ro-RO" sz="3600"/>
              <a:t>or</a:t>
            </a:r>
            <a:r>
              <a:rPr lang="en-US" sz="3600"/>
              <a:t> individuale, asigurându-se că resursele sunt utilizate în mod optim.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B9BD147-F142-F961-5CA9-372D27CE13C0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9D3851A-F9AF-CE78-9E2E-CD1428F3019F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E25121-8941-46EF-AEC0-EB5C876D23A0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45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B8CD8-9AB7-3770-8432-8151AFAF4CC9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9A68A3E-A4F5-6A58-BB88-7ABABEB860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8748" y="451485"/>
            <a:ext cx="11573505" cy="56902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o-RO" sz="3200" b="1">
                <a:solidFill>
                  <a:srgbClr val="0070C0"/>
                </a:solidFill>
              </a:rPr>
              <a:t>Rolul </a:t>
            </a:r>
            <a:r>
              <a:rPr lang="en-US" sz="3200" b="1">
                <a:solidFill>
                  <a:srgbClr val="0070C0"/>
                </a:solidFill>
              </a:rPr>
              <a:t>procese</a:t>
            </a:r>
            <a:r>
              <a:rPr lang="ro-RO" sz="3200" b="1">
                <a:solidFill>
                  <a:srgbClr val="0070C0"/>
                </a:solidFill>
              </a:rPr>
              <a:t>lor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ro-RO" sz="3200" b="1">
                <a:solidFill>
                  <a:srgbClr val="0070C0"/>
                </a:solidFill>
              </a:rPr>
              <a:t>busines:</a:t>
            </a:r>
          </a:p>
          <a:p>
            <a:pPr lvl="0">
              <a:buFont typeface="Wingdings" pitchFamily="2"/>
              <a:buChar char="Ø"/>
            </a:pPr>
            <a:r>
              <a:rPr lang="en-US" sz="3200"/>
              <a:t>Identifica</a:t>
            </a:r>
            <a:r>
              <a:rPr lang="ro-RO" sz="3200"/>
              <a:t>rea</a:t>
            </a:r>
            <a:r>
              <a:rPr lang="en-US" sz="3200"/>
              <a:t> sarcini</a:t>
            </a:r>
            <a:r>
              <a:rPr lang="ro-RO" sz="3200"/>
              <a:t>lor</a:t>
            </a:r>
            <a:r>
              <a:rPr lang="en-US" sz="3200"/>
              <a:t> importante pentru obiectivele mari de </a:t>
            </a:r>
            <a:r>
              <a:rPr lang="ro-RO" sz="3200" b="1">
                <a:solidFill>
                  <a:srgbClr val="0070C0"/>
                </a:solidFill>
              </a:rPr>
              <a:t>busines,</a:t>
            </a:r>
            <a:r>
              <a:rPr lang="en-US" sz="3200"/>
              <a:t>     </a:t>
            </a:r>
            <a:endParaRPr lang="ro-RO" sz="3200"/>
          </a:p>
          <a:p>
            <a:pPr lvl="0">
              <a:buFont typeface="Wingdings" pitchFamily="2"/>
              <a:buChar char="Ø"/>
            </a:pPr>
            <a:r>
              <a:rPr lang="en-US" sz="3200"/>
              <a:t>Îmbunătăți</a:t>
            </a:r>
            <a:r>
              <a:rPr lang="ro-RO" sz="3200"/>
              <a:t>rea</a:t>
            </a:r>
            <a:r>
              <a:rPr lang="en-US" sz="3200"/>
              <a:t> eficienț</a:t>
            </a:r>
            <a:r>
              <a:rPr lang="ro-RO" sz="3200"/>
              <a:t>ei</a:t>
            </a:r>
            <a:r>
              <a:rPr lang="en-US" sz="3200"/>
              <a:t> procesului</a:t>
            </a:r>
            <a:r>
              <a:rPr lang="ro-RO" sz="3200"/>
              <a:t>,</a:t>
            </a:r>
            <a:r>
              <a:rPr lang="en-US" sz="3200"/>
              <a:t>     </a:t>
            </a:r>
            <a:endParaRPr lang="ro-RO" sz="3200"/>
          </a:p>
          <a:p>
            <a:pPr lvl="0">
              <a:buFont typeface="Wingdings" pitchFamily="2"/>
              <a:buChar char="Ø"/>
            </a:pPr>
            <a:r>
              <a:rPr lang="en-US" sz="3200"/>
              <a:t>Eficientiza</a:t>
            </a:r>
            <a:r>
              <a:rPr lang="ro-RO" sz="3200"/>
              <a:t>rea</a:t>
            </a:r>
            <a:r>
              <a:rPr lang="en-US" sz="3200"/>
              <a:t> comunic</a:t>
            </a:r>
            <a:r>
              <a:rPr lang="ro-RO" sz="3200"/>
              <a:t>ării</a:t>
            </a:r>
            <a:r>
              <a:rPr lang="en-US" sz="3200"/>
              <a:t> între</a:t>
            </a:r>
            <a:r>
              <a:rPr lang="ro-RO" sz="3200"/>
              <a:t> entitățile participante -</a:t>
            </a:r>
            <a:r>
              <a:rPr lang="en-US" sz="3200"/>
              <a:t> </a:t>
            </a:r>
            <a:r>
              <a:rPr lang="ro-RO" sz="3200" b="1">
                <a:solidFill>
                  <a:srgbClr val="00B050"/>
                </a:solidFill>
              </a:rPr>
              <a:t>personalul</a:t>
            </a:r>
            <a:r>
              <a:rPr lang="en-US" sz="3200" b="1">
                <a:solidFill>
                  <a:srgbClr val="00B050"/>
                </a:solidFill>
              </a:rPr>
              <a:t>/funcții/departamente</a:t>
            </a:r>
            <a:endParaRPr lang="ro-RO" sz="3200" b="1">
              <a:solidFill>
                <a:srgbClr val="00B050"/>
              </a:solidFill>
            </a:endParaRPr>
          </a:p>
          <a:p>
            <a:pPr lvl="0">
              <a:buFont typeface="Wingdings" pitchFamily="2"/>
              <a:buChar char="Ø"/>
            </a:pPr>
            <a:r>
              <a:rPr lang="en-US" sz="3200"/>
              <a:t>Stabili</a:t>
            </a:r>
            <a:r>
              <a:rPr lang="ro-RO" sz="3200"/>
              <a:t>rea și </a:t>
            </a:r>
            <a:r>
              <a:rPr lang="en-US" sz="3200"/>
              <a:t>aprob</a:t>
            </a:r>
            <a:r>
              <a:rPr lang="ro-RO" sz="3200"/>
              <a:t>area</a:t>
            </a:r>
            <a:r>
              <a:rPr lang="en-US" sz="3200"/>
              <a:t> responsabilit</a:t>
            </a:r>
            <a:r>
              <a:rPr lang="ro-RO" sz="3200"/>
              <a:t>ăților (matricea responsabilităților),</a:t>
            </a:r>
            <a:r>
              <a:rPr lang="en-US" sz="3200"/>
              <a:t> și utilizarea optimă a resurselor</a:t>
            </a:r>
            <a:r>
              <a:rPr lang="ro-RO" sz="3200"/>
              <a:t>,</a:t>
            </a:r>
            <a:r>
              <a:rPr lang="en-US" sz="3200"/>
              <a:t>     </a:t>
            </a:r>
            <a:endParaRPr lang="ro-RO" sz="3200"/>
          </a:p>
          <a:p>
            <a:pPr lvl="0">
              <a:buFont typeface="Wingdings" pitchFamily="2"/>
              <a:buChar char="Ø"/>
            </a:pPr>
            <a:r>
              <a:rPr lang="en-US" sz="3200"/>
              <a:t>Preveni</a:t>
            </a:r>
            <a:r>
              <a:rPr lang="ro-RO" sz="3200"/>
              <a:t>rea</a:t>
            </a:r>
            <a:r>
              <a:rPr lang="en-US" sz="3200"/>
              <a:t> haosul</a:t>
            </a:r>
            <a:r>
              <a:rPr lang="ro-RO" sz="3200"/>
              <a:t>ui</a:t>
            </a:r>
            <a:r>
              <a:rPr lang="en-US" sz="3200"/>
              <a:t> în operațiunile </a:t>
            </a:r>
            <a:r>
              <a:rPr lang="ro-RO" sz="3200"/>
              <a:t>participanților </a:t>
            </a:r>
            <a:r>
              <a:rPr lang="en-US" sz="3200"/>
              <a:t>de zi cu zi</a:t>
            </a:r>
            <a:r>
              <a:rPr lang="ro-RO" sz="3200"/>
              <a:t>,</a:t>
            </a:r>
            <a:r>
              <a:rPr lang="en-US" sz="3200"/>
              <a:t>     </a:t>
            </a:r>
            <a:endParaRPr lang="ro-RO" sz="3200"/>
          </a:p>
          <a:p>
            <a:pPr lvl="0">
              <a:buFont typeface="Wingdings" pitchFamily="2"/>
              <a:buChar char="Ø"/>
            </a:pPr>
            <a:r>
              <a:rPr lang="en-US" sz="3200"/>
              <a:t>Standardiza</a:t>
            </a:r>
            <a:r>
              <a:rPr lang="ro-RO" sz="3200"/>
              <a:t>rea</a:t>
            </a:r>
            <a:r>
              <a:rPr lang="en-US" sz="3200"/>
              <a:t> proceduri</a:t>
            </a:r>
            <a:r>
              <a:rPr lang="ro-RO" sz="3200"/>
              <a:t>lor</a:t>
            </a:r>
            <a:r>
              <a:rPr lang="en-US" sz="3200"/>
              <a:t> </a:t>
            </a:r>
            <a:r>
              <a:rPr lang="ro-RO" sz="3200"/>
              <a:t>în realizarea </a:t>
            </a:r>
            <a:r>
              <a:rPr lang="en-US" sz="3200"/>
              <a:t>sarcinil</a:t>
            </a:r>
            <a:r>
              <a:rPr lang="ro-RO" sz="3200"/>
              <a:t>or</a:t>
            </a:r>
            <a:r>
              <a:rPr lang="en-US" sz="3200"/>
              <a:t> pentru </a:t>
            </a:r>
            <a:r>
              <a:rPr lang="ro-RO" sz="3200"/>
              <a:t>businesul unității socoal-economice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CF53BEC-C346-8128-0ED4-4502CB258213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A7AB9BB-B825-1112-7CA1-6EC26066F55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47E8C5-8DDC-47BA-91B2-2DDFBBBA0AC1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46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D8DD1-0694-B7F4-BAF1-3C298CEFF8AE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C0C5FB4-EE8D-0449-EA24-28B46A4BFB84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536A8E1-F4AA-3CA8-164B-8172C2C2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92" y="1205791"/>
            <a:ext cx="8819113" cy="51505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0EA395E0-27DE-DAD2-58A6-9FEBEB4A485B}"/>
              </a:ext>
            </a:extLst>
          </p:cNvPr>
          <p:cNvSpPr txBox="1"/>
          <p:nvPr/>
        </p:nvSpPr>
        <p:spPr>
          <a:xfrm>
            <a:off x="2319247" y="299255"/>
            <a:ext cx="600614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2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C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iclul de viață al proces</a:t>
            </a:r>
            <a:r>
              <a:rPr lang="ro-RO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elor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o-RO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business</a:t>
            </a:r>
            <a:r>
              <a:rPr lang="pt-B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9552828-E1C0-4621-793B-75D7D2F60F6F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9C9CD1-B499-4F1E-B03A-22E526B434F2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47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D945291-FFE4-58DF-0CE7-5EE937B6D79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2135" y="407319"/>
            <a:ext cx="11288679" cy="5769635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ro-RO" sz="2600" b="1">
                <a:solidFill>
                  <a:srgbClr val="843C0C"/>
                </a:solidFill>
              </a:rPr>
              <a:t>Etapa </a:t>
            </a:r>
            <a:r>
              <a:rPr lang="en-US" sz="2600" b="1">
                <a:solidFill>
                  <a:srgbClr val="843C0C"/>
                </a:solidFill>
              </a:rPr>
              <a:t> 1: </a:t>
            </a:r>
            <a:r>
              <a:rPr lang="en-US" sz="2600">
                <a:solidFill>
                  <a:srgbClr val="0070C0"/>
                </a:solidFill>
              </a:rPr>
              <a:t>Definiți</a:t>
            </a:r>
            <a:r>
              <a:rPr lang="ro-RO" sz="2600">
                <a:solidFill>
                  <a:srgbClr val="0070C0"/>
                </a:solidFill>
              </a:rPr>
              <a:t>a</a:t>
            </a:r>
            <a:r>
              <a:rPr lang="en-US" sz="2600">
                <a:solidFill>
                  <a:srgbClr val="0070C0"/>
                </a:solidFill>
              </a:rPr>
              <a:t> obiectivele</a:t>
            </a:r>
            <a:r>
              <a:rPr lang="ro-RO" sz="2600">
                <a:solidFill>
                  <a:srgbClr val="0070C0"/>
                </a:solidFill>
              </a:rPr>
              <a:t>: </a:t>
            </a:r>
            <a:r>
              <a:rPr lang="en-US" sz="2600"/>
              <a:t>Care este scopul procesului? De ce a fost creat? Cum vei ști dacă are succes?</a:t>
            </a:r>
            <a:endParaRPr lang="ro-RO" sz="2600"/>
          </a:p>
          <a:p>
            <a:pPr marL="0" lvl="0" indent="0">
              <a:lnSpc>
                <a:spcPct val="80000"/>
              </a:lnSpc>
              <a:buNone/>
            </a:pPr>
            <a:r>
              <a:rPr lang="ro-RO" sz="2600" b="1">
                <a:solidFill>
                  <a:srgbClr val="843C0C"/>
                </a:solidFill>
              </a:rPr>
              <a:t>Etapa</a:t>
            </a:r>
            <a:r>
              <a:rPr lang="en-US" sz="2600" b="1">
                <a:solidFill>
                  <a:srgbClr val="843C0C"/>
                </a:solidFill>
              </a:rPr>
              <a:t> 2: </a:t>
            </a:r>
            <a:r>
              <a:rPr lang="en-US" sz="2600">
                <a:solidFill>
                  <a:srgbClr val="0070C0"/>
                </a:solidFill>
              </a:rPr>
              <a:t>Planifica</a:t>
            </a:r>
            <a:r>
              <a:rPr lang="ro-RO" sz="2600">
                <a:solidFill>
                  <a:srgbClr val="0070C0"/>
                </a:solidFill>
              </a:rPr>
              <a:t>rea</a:t>
            </a:r>
            <a:r>
              <a:rPr lang="en-US" sz="2600">
                <a:solidFill>
                  <a:srgbClr val="0070C0"/>
                </a:solidFill>
              </a:rPr>
              <a:t> și mapa</a:t>
            </a:r>
            <a:r>
              <a:rPr lang="ro-RO" sz="2600">
                <a:solidFill>
                  <a:srgbClr val="0070C0"/>
                </a:solidFill>
              </a:rPr>
              <a:t>rea</a:t>
            </a:r>
            <a:r>
              <a:rPr lang="en-US" sz="2600">
                <a:solidFill>
                  <a:srgbClr val="0070C0"/>
                </a:solidFill>
              </a:rPr>
              <a:t> procesul</a:t>
            </a:r>
            <a:r>
              <a:rPr lang="ro-RO" sz="2600">
                <a:solidFill>
                  <a:srgbClr val="0070C0"/>
                </a:solidFill>
              </a:rPr>
              <a:t>ui: </a:t>
            </a:r>
            <a:r>
              <a:rPr lang="en-US" sz="2600"/>
              <a:t>Care sunt strategiile necesare pentru atingerea obiectivelor? Aceasta este foaia de parcurs amplă a procesului.</a:t>
            </a:r>
            <a:endParaRPr lang="ro-RO" sz="2600"/>
          </a:p>
          <a:p>
            <a:pPr marL="0" lvl="0" indent="0">
              <a:lnSpc>
                <a:spcPct val="80000"/>
              </a:lnSpc>
              <a:buNone/>
            </a:pPr>
            <a:r>
              <a:rPr lang="ro-RO" sz="2600" b="1">
                <a:solidFill>
                  <a:srgbClr val="843C0C"/>
                </a:solidFill>
              </a:rPr>
              <a:t>Etapa</a:t>
            </a:r>
            <a:r>
              <a:rPr lang="en-US" sz="2600" b="1">
                <a:solidFill>
                  <a:srgbClr val="843C0C"/>
                </a:solidFill>
              </a:rPr>
              <a:t> 3: </a:t>
            </a:r>
            <a:r>
              <a:rPr lang="en-US" sz="2600">
                <a:solidFill>
                  <a:srgbClr val="0070C0"/>
                </a:solidFill>
              </a:rPr>
              <a:t>Stabili</a:t>
            </a:r>
            <a:r>
              <a:rPr lang="ro-RO" sz="2600">
                <a:solidFill>
                  <a:srgbClr val="0070C0"/>
                </a:solidFill>
              </a:rPr>
              <a:t>rea</a:t>
            </a:r>
            <a:r>
              <a:rPr lang="en-US" sz="2600">
                <a:solidFill>
                  <a:srgbClr val="0070C0"/>
                </a:solidFill>
              </a:rPr>
              <a:t> acțiuni</a:t>
            </a:r>
            <a:r>
              <a:rPr lang="ro-RO" sz="2600">
                <a:solidFill>
                  <a:srgbClr val="0070C0"/>
                </a:solidFill>
              </a:rPr>
              <a:t>lor</a:t>
            </a:r>
            <a:r>
              <a:rPr lang="en-US" sz="2600">
                <a:solidFill>
                  <a:srgbClr val="0070C0"/>
                </a:solidFill>
              </a:rPr>
              <a:t> </a:t>
            </a:r>
            <a:r>
              <a:rPr lang="en-US" sz="2600"/>
              <a:t>și desemnați </a:t>
            </a:r>
            <a:r>
              <a:rPr lang="ro-RO" sz="2600"/>
              <a:t>executanții, </a:t>
            </a:r>
            <a:r>
              <a:rPr lang="en-US" sz="2600"/>
              <a:t>Identificați sarcinile individuale pe care echipele și mașinile dvs. trebuie să le facă pentru a executa p</a:t>
            </a:r>
            <a:r>
              <a:rPr lang="ro-RO" sz="2600"/>
              <a:t>rocesul</a:t>
            </a:r>
            <a:r>
              <a:rPr lang="en-US" sz="2600"/>
              <a:t>.</a:t>
            </a:r>
            <a:endParaRPr lang="ro-RO" sz="2600"/>
          </a:p>
          <a:p>
            <a:pPr marL="0" lvl="0" indent="0">
              <a:lnSpc>
                <a:spcPct val="80000"/>
              </a:lnSpc>
              <a:buNone/>
            </a:pPr>
            <a:r>
              <a:rPr lang="ro-RO" sz="2600" b="1">
                <a:solidFill>
                  <a:srgbClr val="843C0C"/>
                </a:solidFill>
              </a:rPr>
              <a:t>Etapa</a:t>
            </a:r>
            <a:r>
              <a:rPr lang="en-US" sz="2600" b="1">
                <a:solidFill>
                  <a:srgbClr val="843C0C"/>
                </a:solidFill>
              </a:rPr>
              <a:t> 4: </a:t>
            </a:r>
            <a:r>
              <a:rPr lang="en-US" sz="2600">
                <a:solidFill>
                  <a:srgbClr val="0070C0"/>
                </a:solidFill>
              </a:rPr>
              <a:t>Testa</a:t>
            </a:r>
            <a:r>
              <a:rPr lang="ro-RO" sz="2600">
                <a:solidFill>
                  <a:srgbClr val="0070C0"/>
                </a:solidFill>
              </a:rPr>
              <a:t>rea</a:t>
            </a:r>
            <a:r>
              <a:rPr lang="en-US" sz="2600">
                <a:solidFill>
                  <a:srgbClr val="0070C0"/>
                </a:solidFill>
              </a:rPr>
              <a:t> procesul</a:t>
            </a:r>
            <a:r>
              <a:rPr lang="ro-RO" sz="2600">
                <a:solidFill>
                  <a:srgbClr val="0070C0"/>
                </a:solidFill>
              </a:rPr>
              <a:t>ui:  </a:t>
            </a:r>
            <a:r>
              <a:rPr lang="en-US" sz="2600"/>
              <a:t>Rulați procesul la scară mică pentru a vedea cum funcționează. Observați orice goluri și faceți ajustări.</a:t>
            </a:r>
            <a:endParaRPr lang="ro-RO" sz="2600"/>
          </a:p>
          <a:p>
            <a:pPr marL="0" lvl="0" indent="0">
              <a:lnSpc>
                <a:spcPct val="80000"/>
              </a:lnSpc>
              <a:buNone/>
            </a:pPr>
            <a:r>
              <a:rPr lang="ro-RO" sz="2600" b="1">
                <a:solidFill>
                  <a:srgbClr val="843C0C"/>
                </a:solidFill>
              </a:rPr>
              <a:t>Etapa</a:t>
            </a:r>
            <a:r>
              <a:rPr lang="en-US" sz="2600" b="1">
                <a:solidFill>
                  <a:srgbClr val="843C0C"/>
                </a:solidFill>
              </a:rPr>
              <a:t> 5: </a:t>
            </a:r>
            <a:r>
              <a:rPr lang="en-US" sz="2600">
                <a:solidFill>
                  <a:srgbClr val="0070C0"/>
                </a:solidFill>
              </a:rPr>
              <a:t>Implementa</a:t>
            </a:r>
            <a:r>
              <a:rPr lang="ro-RO" sz="2600">
                <a:solidFill>
                  <a:srgbClr val="0070C0"/>
                </a:solidFill>
              </a:rPr>
              <a:t>rea</a:t>
            </a:r>
            <a:r>
              <a:rPr lang="en-US" sz="2600">
                <a:solidFill>
                  <a:srgbClr val="0070C0"/>
                </a:solidFill>
              </a:rPr>
              <a:t> procesul</a:t>
            </a:r>
            <a:r>
              <a:rPr lang="ro-RO" sz="2600">
                <a:solidFill>
                  <a:srgbClr val="0070C0"/>
                </a:solidFill>
              </a:rPr>
              <a:t>ui: </a:t>
            </a:r>
            <a:r>
              <a:rPr lang="en-US" sz="2600"/>
              <a:t>Începeți să rulați procesul într-un mediu </a:t>
            </a:r>
            <a:r>
              <a:rPr lang="ro-RO" sz="2600"/>
              <a:t>real</a:t>
            </a:r>
            <a:r>
              <a:rPr lang="en-US" sz="2600"/>
              <a:t>. Comunicați și instruiți în mod corespunzător toate părțile interesate.</a:t>
            </a:r>
            <a:endParaRPr lang="ro-RO" sz="2600"/>
          </a:p>
          <a:p>
            <a:pPr marL="0" lvl="0" indent="0">
              <a:lnSpc>
                <a:spcPct val="80000"/>
              </a:lnSpc>
              <a:buNone/>
            </a:pPr>
            <a:r>
              <a:rPr lang="ro-RO" sz="2600" b="1">
                <a:solidFill>
                  <a:srgbClr val="843C0C"/>
                </a:solidFill>
              </a:rPr>
              <a:t>Etapa</a:t>
            </a:r>
            <a:r>
              <a:rPr lang="en-US" sz="2600" b="1">
                <a:solidFill>
                  <a:srgbClr val="843C0C"/>
                </a:solidFill>
              </a:rPr>
              <a:t> 6: </a:t>
            </a:r>
            <a:r>
              <a:rPr lang="en-US" sz="2600">
                <a:solidFill>
                  <a:srgbClr val="0070C0"/>
                </a:solidFill>
              </a:rPr>
              <a:t>Monitorizați rezultatele</a:t>
            </a:r>
            <a:r>
              <a:rPr lang="ro-RO" sz="2600">
                <a:solidFill>
                  <a:srgbClr val="0070C0"/>
                </a:solidFill>
              </a:rPr>
              <a:t>: </a:t>
            </a:r>
            <a:r>
              <a:rPr lang="en-US" sz="2600"/>
              <a:t>Examinați procesul și analizați </a:t>
            </a:r>
            <a:r>
              <a:rPr lang="ro-RO" sz="2600"/>
              <a:t>rezultatele</a:t>
            </a:r>
            <a:r>
              <a:rPr lang="en-US" sz="2600"/>
              <a:t> acestuia. Documentați istoricul procesului.</a:t>
            </a:r>
            <a:endParaRPr lang="ro-RO" sz="2600"/>
          </a:p>
          <a:p>
            <a:pPr marL="0" lvl="0" indent="0">
              <a:lnSpc>
                <a:spcPct val="80000"/>
              </a:lnSpc>
              <a:buNone/>
            </a:pPr>
            <a:r>
              <a:rPr lang="ro-RO" sz="2600" b="1">
                <a:solidFill>
                  <a:srgbClr val="843C0C"/>
                </a:solidFill>
              </a:rPr>
              <a:t>Etapa</a:t>
            </a:r>
            <a:r>
              <a:rPr lang="en-US" sz="2600" b="1">
                <a:solidFill>
                  <a:srgbClr val="843C0C"/>
                </a:solidFill>
              </a:rPr>
              <a:t> 7</a:t>
            </a:r>
            <a:r>
              <a:rPr lang="en-US" sz="2600"/>
              <a:t>: </a:t>
            </a:r>
            <a:r>
              <a:rPr lang="en-US" sz="2600">
                <a:solidFill>
                  <a:srgbClr val="0070C0"/>
                </a:solidFill>
              </a:rPr>
              <a:t>Rep</a:t>
            </a:r>
            <a:r>
              <a:rPr lang="ro-RO" sz="2600">
                <a:solidFill>
                  <a:srgbClr val="0070C0"/>
                </a:solidFill>
              </a:rPr>
              <a:t>licare: </a:t>
            </a:r>
            <a:r>
              <a:rPr lang="en-US" sz="2600"/>
              <a:t>Dacă procesul este capabil să atingă obiectivele stabilite pentru el, replicați-l pentru procesele viitoare.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C4643D3-ABE7-66DB-59B7-B434B6B70041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98B1A08-0E2C-0029-D97D-FDA667EA396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0C1328-4E01-4884-914F-BBB4515A712C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48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EEEC-04D2-795E-9DC1-291728DE40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1714" y="2211348"/>
            <a:ext cx="9533708" cy="1325559"/>
          </a:xfrm>
        </p:spPr>
        <p:txBody>
          <a:bodyPr/>
          <a:lstStyle/>
          <a:p>
            <a:pPr lvl="0"/>
            <a:r>
              <a:rPr lang="ro-RO" b="1" i="1">
                <a:solidFill>
                  <a:srgbClr val="0070C0"/>
                </a:solidFill>
              </a:rPr>
              <a:t>Managementul Proceseloir Busines</a:t>
            </a:r>
            <a:r>
              <a:rPr lang="en-US" b="1" i="1">
                <a:solidFill>
                  <a:srgbClr val="0070C0"/>
                </a:solidFill>
              </a:rPr>
              <a:t> </a:t>
            </a:r>
            <a:r>
              <a:rPr lang="ro-RO" b="1" i="1">
                <a:solidFill>
                  <a:srgbClr val="0070C0"/>
                </a:solidFill>
              </a:rPr>
              <a:t>(</a:t>
            </a:r>
            <a:r>
              <a:rPr lang="en-US" b="1" i="1">
                <a:solidFill>
                  <a:srgbClr val="0070C0"/>
                </a:solidFill>
              </a:rPr>
              <a:t>BPM</a:t>
            </a:r>
            <a:r>
              <a:rPr lang="ro-RO" b="1" i="1">
                <a:solidFill>
                  <a:srgbClr val="0070C0"/>
                </a:solidFill>
              </a:rPr>
              <a:t>)</a:t>
            </a:r>
            <a:endParaRPr lang="en-US" b="1"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26E46-9BAD-2C30-4C12-E5068C854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560717"/>
            <a:ext cx="10755699" cy="5616246"/>
          </a:xfrm>
        </p:spPr>
        <p:txBody>
          <a:bodyPr>
            <a:normAutofit fontScale="92500"/>
          </a:bodyPr>
          <a:lstStyle/>
          <a:p>
            <a:r>
              <a:rPr lang="ro-RO" b="1" i="1" dirty="0">
                <a:solidFill>
                  <a:srgbClr val="00B050"/>
                </a:solidFill>
              </a:rPr>
              <a:t>14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ro-RO" b="1" i="1" dirty="0">
                <a:solidFill>
                  <a:srgbClr val="00B050"/>
                </a:solidFill>
              </a:rPr>
              <a:t>Analist - </a:t>
            </a:r>
            <a:r>
              <a:rPr lang="en-US" b="1" i="1" dirty="0" err="1">
                <a:solidFill>
                  <a:srgbClr val="00B050"/>
                </a:solidFill>
              </a:rPr>
              <a:t>Arhitect</a:t>
            </a:r>
            <a:r>
              <a:rPr lang="ro-RO" b="1" i="1" dirty="0">
                <a:solidFill>
                  <a:srgbClr val="00B050"/>
                </a:solidFill>
              </a:rPr>
              <a:t> de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soluți</a:t>
            </a:r>
            <a:r>
              <a:rPr lang="ro-RO" b="1" i="1" dirty="0">
                <a:solidFill>
                  <a:srgbClr val="00B050"/>
                </a:solidFill>
              </a:rPr>
              <a:t>e</a:t>
            </a:r>
          </a:p>
          <a:p>
            <a:r>
              <a:rPr lang="en-US" dirty="0"/>
              <a:t>Un </a:t>
            </a:r>
            <a:r>
              <a:rPr lang="en-US" dirty="0" err="1"/>
              <a:t>arhitect</a:t>
            </a:r>
            <a:r>
              <a:rPr lang="en-US" dirty="0"/>
              <a:t> de </a:t>
            </a:r>
            <a:r>
              <a:rPr lang="en-US" dirty="0" err="1"/>
              <a:t>soluții</a:t>
            </a:r>
            <a:r>
              <a:rPr lang="en-US" dirty="0"/>
              <a:t> </a:t>
            </a:r>
            <a:r>
              <a:rPr lang="en-US" dirty="0" err="1"/>
              <a:t>rezolvă</a:t>
            </a:r>
            <a:r>
              <a:rPr lang="en-US" dirty="0"/>
              <a:t> </a:t>
            </a:r>
            <a:r>
              <a:rPr lang="en-US" dirty="0" err="1"/>
              <a:t>problemele</a:t>
            </a:r>
            <a:r>
              <a:rPr lang="en-US" dirty="0"/>
              <a:t> 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afacerii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proiectarea</a:t>
            </a:r>
            <a:r>
              <a:rPr lang="en-US" dirty="0"/>
              <a:t>,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implementarea</a:t>
            </a:r>
            <a:r>
              <a:rPr lang="en-US" dirty="0"/>
              <a:t> </a:t>
            </a:r>
            <a:r>
              <a:rPr lang="en-US" dirty="0" err="1"/>
              <a:t>soluțiilor</a:t>
            </a:r>
            <a:r>
              <a:rPr lang="en-US" dirty="0"/>
              <a:t> care </a:t>
            </a:r>
            <a:r>
              <a:rPr lang="en-US" dirty="0" err="1"/>
              <a:t>răspund</a:t>
            </a:r>
            <a:r>
              <a:rPr lang="en-US" dirty="0"/>
              <a:t> </a:t>
            </a:r>
            <a:r>
              <a:rPr lang="en-US" dirty="0" err="1"/>
              <a:t>nevoilor</a:t>
            </a:r>
            <a:r>
              <a:rPr lang="en-US" dirty="0"/>
              <a:t> </a:t>
            </a:r>
            <a:r>
              <a:rPr lang="en-US" dirty="0" err="1"/>
              <a:t>afacerii</a:t>
            </a:r>
            <a:r>
              <a:rPr lang="en-US" dirty="0"/>
              <a:t>.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lucrul</a:t>
            </a:r>
            <a:r>
              <a:rPr lang="en-US" dirty="0"/>
              <a:t> cu </a:t>
            </a:r>
            <a:r>
              <a:rPr lang="en-US" dirty="0" err="1"/>
              <a:t>părțile</a:t>
            </a:r>
            <a:r>
              <a:rPr lang="en-US" dirty="0"/>
              <a:t> </a:t>
            </a:r>
            <a:r>
              <a:rPr lang="en-US" dirty="0" err="1"/>
              <a:t>interesate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aplicarea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mentalități</a:t>
            </a:r>
            <a:r>
              <a:rPr lang="en-US" dirty="0"/>
              <a:t> </a:t>
            </a:r>
            <a:r>
              <a:rPr lang="en-US" dirty="0" err="1"/>
              <a:t>analitice</a:t>
            </a:r>
            <a:r>
              <a:rPr lang="en-US" dirty="0"/>
              <a:t>. </a:t>
            </a:r>
            <a:r>
              <a:rPr lang="en-US" dirty="0" err="1"/>
              <a:t>Domeniul</a:t>
            </a:r>
            <a:r>
              <a:rPr lang="en-US" dirty="0"/>
              <a:t> de </a:t>
            </a:r>
            <a:r>
              <a:rPr lang="en-US" dirty="0" err="1"/>
              <a:t>aplicare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foarte</a:t>
            </a:r>
            <a:r>
              <a:rPr lang="en-US" dirty="0"/>
              <a:t> mare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cazuri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rol</a:t>
            </a:r>
            <a:r>
              <a:rPr lang="en-US" dirty="0"/>
              <a:t> care se </a:t>
            </a:r>
            <a:r>
              <a:rPr lang="en-US" dirty="0" err="1"/>
              <a:t>potrivește</a:t>
            </a:r>
            <a:r>
              <a:rPr lang="en-US" dirty="0"/>
              <a:t> </a:t>
            </a:r>
            <a:r>
              <a:rPr lang="en-US" dirty="0" err="1"/>
              <a:t>oamenilor</a:t>
            </a:r>
            <a:r>
              <a:rPr lang="en-US" dirty="0"/>
              <a:t> care pot </a:t>
            </a:r>
            <a:r>
              <a:rPr lang="en-US" dirty="0" err="1"/>
              <a:t>vedea</a:t>
            </a:r>
            <a:r>
              <a:rPr lang="en-US" dirty="0"/>
              <a:t> </a:t>
            </a:r>
            <a:r>
              <a:rPr lang="en-US" dirty="0" err="1"/>
              <a:t>imaginea</a:t>
            </a:r>
            <a:r>
              <a:rPr lang="en-US" dirty="0"/>
              <a:t> de </a:t>
            </a:r>
            <a:r>
              <a:rPr lang="en-US" dirty="0" err="1"/>
              <a:t>ansamblu</a:t>
            </a:r>
            <a:r>
              <a:rPr lang="en-US" dirty="0"/>
              <a:t>.</a:t>
            </a:r>
            <a:endParaRPr lang="ro-RO" dirty="0"/>
          </a:p>
          <a:p>
            <a:r>
              <a:rPr lang="ro-RO" b="1" i="1" dirty="0">
                <a:solidFill>
                  <a:srgbClr val="00B050"/>
                </a:solidFill>
              </a:rPr>
              <a:t>13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Inginer</a:t>
            </a:r>
            <a:r>
              <a:rPr lang="en-US" b="1" i="1" dirty="0">
                <a:solidFill>
                  <a:srgbClr val="00B050"/>
                </a:solidFill>
              </a:rPr>
              <a:t> de </a:t>
            </a:r>
            <a:r>
              <a:rPr lang="en-US" b="1" i="1" dirty="0" err="1">
                <a:solidFill>
                  <a:srgbClr val="00B050"/>
                </a:solidFill>
              </a:rPr>
              <a:t>rețea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Organizațiile</a:t>
            </a:r>
            <a:r>
              <a:rPr lang="en-US" dirty="0"/>
              <a:t> de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tipurile</a:t>
            </a:r>
            <a:r>
              <a:rPr lang="en-US" dirty="0"/>
              <a:t>,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, se </a:t>
            </a:r>
            <a:r>
              <a:rPr lang="en-US" dirty="0" err="1"/>
              <a:t>bazează</a:t>
            </a:r>
            <a:r>
              <a:rPr lang="en-US" dirty="0"/>
              <a:t> pe un </a:t>
            </a:r>
            <a:r>
              <a:rPr lang="en-US" dirty="0" err="1"/>
              <a:t>sistem</a:t>
            </a:r>
            <a:r>
              <a:rPr lang="en-US" dirty="0"/>
              <a:t> IT </a:t>
            </a:r>
            <a:r>
              <a:rPr lang="en-US" dirty="0" err="1"/>
              <a:t>sigur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adecvat</a:t>
            </a:r>
            <a:r>
              <a:rPr lang="en-US" dirty="0"/>
              <a:t>. </a:t>
            </a:r>
            <a:r>
              <a:rPr lang="en-US" dirty="0" err="1"/>
              <a:t>Inginerii</a:t>
            </a:r>
            <a:r>
              <a:rPr lang="en-US" dirty="0"/>
              <a:t> sunt </a:t>
            </a:r>
            <a:r>
              <a:rPr lang="en-US" dirty="0" err="1"/>
              <a:t>responsabili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optimizarea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succesul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combinația</a:t>
            </a:r>
            <a:r>
              <a:rPr lang="en-US" dirty="0"/>
              <a:t> </a:t>
            </a:r>
            <a:r>
              <a:rPr lang="en-US" dirty="0" err="1"/>
              <a:t>potrivită</a:t>
            </a:r>
            <a:r>
              <a:rPr lang="en-US" dirty="0"/>
              <a:t> de </a:t>
            </a:r>
            <a:r>
              <a:rPr lang="en-US" dirty="0" err="1"/>
              <a:t>abilități</a:t>
            </a:r>
            <a:r>
              <a:rPr lang="en-US" dirty="0"/>
              <a:t> soft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tehnice</a:t>
            </a:r>
            <a:r>
              <a:rPr lang="en-US" dirty="0"/>
              <a:t>. </a:t>
            </a:r>
            <a:r>
              <a:rPr lang="en-US" dirty="0" err="1"/>
              <a:t>Veți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nevoie</a:t>
            </a:r>
            <a:r>
              <a:rPr lang="en-US" dirty="0"/>
              <a:t> de o </a:t>
            </a:r>
            <a:r>
              <a:rPr lang="en-US" dirty="0" err="1"/>
              <a:t>înțelegere</a:t>
            </a:r>
            <a:r>
              <a:rPr lang="en-US" dirty="0"/>
              <a:t> a </a:t>
            </a:r>
            <a:r>
              <a:rPr lang="en-US" dirty="0" err="1"/>
              <a:t>securității</a:t>
            </a:r>
            <a:r>
              <a:rPr lang="en-US" dirty="0"/>
              <a:t> </a:t>
            </a:r>
            <a:r>
              <a:rPr lang="en-US" dirty="0" err="1"/>
              <a:t>cibernetice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lucra</a:t>
            </a:r>
            <a:r>
              <a:rPr lang="en-US" dirty="0"/>
              <a:t> cu firewall-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VPN-</a:t>
            </a:r>
            <a:r>
              <a:rPr lang="en-US" dirty="0" err="1"/>
              <a:t>uri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comunicați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regulat</a:t>
            </a:r>
            <a:r>
              <a:rPr lang="en-US" dirty="0"/>
              <a:t> cu </a:t>
            </a:r>
            <a:r>
              <a:rPr lang="en-US" dirty="0" err="1"/>
              <a:t>colegii</a:t>
            </a:r>
            <a:r>
              <a:rPr lang="en-US" dirty="0"/>
              <a:t> care nu au 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înțelegere</a:t>
            </a:r>
            <a:r>
              <a:rPr lang="en-US" dirty="0"/>
              <a:t>. Este </a:t>
            </a:r>
            <a:r>
              <a:rPr lang="en-US" dirty="0" err="1"/>
              <a:t>esențial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fiți</a:t>
            </a:r>
            <a:r>
              <a:rPr lang="en-US" dirty="0"/>
              <a:t> </a:t>
            </a:r>
            <a:r>
              <a:rPr lang="en-US" dirty="0" err="1"/>
              <a:t>capabil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adaptați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a</a:t>
            </a:r>
            <a:r>
              <a:rPr lang="ro-RO" dirty="0"/>
              <a:t>cceptați</a:t>
            </a:r>
            <a:r>
              <a:rPr lang="en-US" dirty="0"/>
              <a:t> </a:t>
            </a:r>
            <a:r>
              <a:rPr lang="en-US" dirty="0" err="1"/>
              <a:t>mesajele</a:t>
            </a:r>
            <a:r>
              <a:rPr lang="en-US" dirty="0"/>
              <a:t> </a:t>
            </a:r>
            <a:r>
              <a:rPr lang="en-US" dirty="0" err="1"/>
              <a:t>diferitelor</a:t>
            </a:r>
            <a:r>
              <a:rPr lang="en-US" dirty="0"/>
              <a:t> </a:t>
            </a:r>
            <a:r>
              <a:rPr lang="en-US" dirty="0" err="1"/>
              <a:t>părți</a:t>
            </a:r>
            <a:r>
              <a:rPr lang="en-US" dirty="0"/>
              <a:t> </a:t>
            </a:r>
            <a:r>
              <a:rPr lang="en-US" dirty="0" err="1"/>
              <a:t>interesate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4E295-CF60-961B-201F-ED24D4B48157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  <p:extLst>
      <p:ext uri="{BB962C8B-B14F-4D97-AF65-F5344CB8AC3E}">
        <p14:creationId xmlns:p14="http://schemas.microsoft.com/office/powerpoint/2010/main" val="39618063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C696AF-485D-88C2-A716-969E739349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2383" y="266008"/>
            <a:ext cx="11222184" cy="6010104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o-RO" sz="2400" b="1" i="1" dirty="0">
                <a:solidFill>
                  <a:srgbClr val="0070C0"/>
                </a:solidFill>
              </a:rPr>
              <a:t>Management a Proceseloir Busines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ro-RO" sz="2400" b="1" i="1" dirty="0">
                <a:solidFill>
                  <a:srgbClr val="0070C0"/>
                </a:solidFill>
              </a:rPr>
              <a:t>(</a:t>
            </a:r>
            <a:r>
              <a:rPr lang="en-US" sz="2400" dirty="0"/>
              <a:t>BPM</a:t>
            </a:r>
            <a:r>
              <a:rPr lang="ro-RO" sz="2400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cadru</a:t>
            </a:r>
            <a:r>
              <a:rPr lang="ro-RO" sz="2400" dirty="0"/>
              <a:t>l</a:t>
            </a:r>
            <a:r>
              <a:rPr lang="en-US" sz="2400" dirty="0"/>
              <a:t> care </a:t>
            </a:r>
            <a:r>
              <a:rPr lang="en-US" sz="2400" dirty="0" err="1"/>
              <a:t>oferă</a:t>
            </a:r>
            <a:r>
              <a:rPr lang="en-US" sz="2400" dirty="0"/>
              <a:t> o </a:t>
            </a:r>
            <a:r>
              <a:rPr lang="en-US" sz="2400" dirty="0" err="1"/>
              <a:t>abordare</a:t>
            </a:r>
            <a:r>
              <a:rPr lang="en-US" sz="2400" dirty="0"/>
              <a:t> </a:t>
            </a:r>
            <a:r>
              <a:rPr lang="en-US" sz="2400" dirty="0" err="1"/>
              <a:t>standardizată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proiectarea</a:t>
            </a:r>
            <a:r>
              <a:rPr lang="en-US" sz="2400" dirty="0"/>
              <a:t>, </a:t>
            </a:r>
            <a:r>
              <a:rPr lang="en-US" sz="2400" dirty="0" err="1"/>
              <a:t>implementarea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gestionarea</a:t>
            </a:r>
            <a:r>
              <a:rPr lang="en-US" sz="2400" dirty="0"/>
              <a:t> </a:t>
            </a:r>
            <a:r>
              <a:rPr lang="en-US" sz="2400" dirty="0" err="1"/>
              <a:t>proceselor</a:t>
            </a:r>
            <a:r>
              <a:rPr lang="en-US" sz="2400" dirty="0"/>
              <a:t> de </a:t>
            </a:r>
            <a:r>
              <a:rPr lang="en-US" sz="2400" dirty="0" err="1"/>
              <a:t>afaceri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cadrul</a:t>
            </a:r>
            <a:r>
              <a:rPr lang="en-US" sz="2400" dirty="0"/>
              <a:t>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ro-RO" sz="2400" dirty="0"/>
              <a:t>unității socoal-economice</a:t>
            </a:r>
            <a:r>
              <a:rPr lang="en-US" sz="2400" dirty="0"/>
              <a:t>. </a:t>
            </a:r>
          </a:p>
          <a:p>
            <a:pPr lvl="0">
              <a:lnSpc>
                <a:spcPct val="100000"/>
              </a:lnSpc>
            </a:pPr>
            <a:r>
              <a:rPr lang="ro-RO" sz="2400" b="1" i="1" dirty="0">
                <a:solidFill>
                  <a:srgbClr val="0070C0"/>
                </a:solidFill>
              </a:rPr>
              <a:t>Managementul </a:t>
            </a:r>
            <a:r>
              <a:rPr lang="ro-RO" sz="2400" dirty="0"/>
              <a:t>se realizează prin </a:t>
            </a:r>
            <a:r>
              <a:rPr lang="ro-RO" sz="2400" b="1" i="1" dirty="0">
                <a:solidFill>
                  <a:srgbClr val="0070C0"/>
                </a:solidFill>
              </a:rPr>
              <a:t>6 faze:</a:t>
            </a:r>
          </a:p>
          <a:p>
            <a:pPr lvl="0">
              <a:lnSpc>
                <a:spcPct val="100000"/>
              </a:lnSpc>
            </a:pPr>
            <a:r>
              <a:rPr lang="en-US" sz="2400" dirty="0" err="1"/>
              <a:t>Planificare</a:t>
            </a:r>
            <a:r>
              <a:rPr lang="ro-RO" sz="2400" dirty="0"/>
              <a:t> proceselor</a:t>
            </a:r>
            <a:r>
              <a:rPr lang="en-US" sz="2400" dirty="0"/>
              <a:t>, </a:t>
            </a:r>
            <a:endParaRPr lang="ro-RO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Analiză</a:t>
            </a:r>
            <a:r>
              <a:rPr lang="ro-RO" sz="2400" dirty="0"/>
              <a:t> proceselor</a:t>
            </a:r>
            <a:r>
              <a:rPr lang="en-US" sz="2400" dirty="0"/>
              <a:t>, </a:t>
            </a:r>
            <a:endParaRPr lang="ro-RO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Proiectare</a:t>
            </a:r>
            <a:r>
              <a:rPr lang="ro-RO" sz="2400" dirty="0"/>
              <a:t> proceselor</a:t>
            </a:r>
            <a:r>
              <a:rPr lang="en-US" sz="2400" dirty="0"/>
              <a:t>, </a:t>
            </a:r>
            <a:endParaRPr lang="ro-RO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Modelare</a:t>
            </a:r>
            <a:r>
              <a:rPr lang="ro-RO" sz="2400" dirty="0"/>
              <a:t> proceselor</a:t>
            </a:r>
            <a:r>
              <a:rPr lang="en-US" sz="2400" dirty="0"/>
              <a:t>, </a:t>
            </a:r>
            <a:endParaRPr lang="ro-RO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Implementare</a:t>
            </a:r>
            <a:r>
              <a:rPr lang="ro-RO" sz="2400" dirty="0"/>
              <a:t> proceselor</a:t>
            </a:r>
            <a:r>
              <a:rPr lang="en-US" sz="2400" dirty="0"/>
              <a:t>, </a:t>
            </a:r>
            <a:endParaRPr lang="ro-RO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Monitorizare</a:t>
            </a:r>
            <a:r>
              <a:rPr lang="ro-RO" sz="2400" dirty="0"/>
              <a:t> proceselor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endParaRPr lang="ro-RO" sz="2400" dirty="0"/>
          </a:p>
          <a:p>
            <a:pPr lvl="0">
              <a:lnSpc>
                <a:spcPct val="100000"/>
              </a:lnSpc>
            </a:pPr>
            <a:r>
              <a:rPr lang="en-US" sz="2400" dirty="0" err="1"/>
              <a:t>Rafinare</a:t>
            </a:r>
            <a:r>
              <a:rPr lang="en-US" sz="2400" dirty="0"/>
              <a:t> </a:t>
            </a:r>
            <a:r>
              <a:rPr lang="ro-RO" sz="2400" dirty="0"/>
              <a:t>proceselor.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sz="2400" dirty="0"/>
              <a:t>- </a:t>
            </a:r>
            <a:r>
              <a:rPr lang="ro-RO" sz="2400" b="1" i="1" dirty="0">
                <a:solidFill>
                  <a:srgbClr val="0070C0"/>
                </a:solidFill>
              </a:rPr>
              <a:t>Managementul Proceselor Busines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oferă</a:t>
            </a:r>
            <a:r>
              <a:rPr lang="en-US" sz="2400" dirty="0"/>
              <a:t> o </a:t>
            </a:r>
            <a:r>
              <a:rPr lang="en-US" sz="2400" dirty="0" err="1"/>
              <a:t>abordare</a:t>
            </a:r>
            <a:r>
              <a:rPr lang="en-US" sz="2400" dirty="0"/>
              <a:t> </a:t>
            </a:r>
            <a:r>
              <a:rPr lang="en-US" sz="2400" dirty="0" err="1"/>
              <a:t>cuprinzătoare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structurată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îmbunătățirea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eficientizarea</a:t>
            </a:r>
            <a:r>
              <a:rPr lang="en-US" sz="2400" dirty="0"/>
              <a:t> </a:t>
            </a:r>
            <a:r>
              <a:rPr lang="en-US" sz="2400" dirty="0" err="1"/>
              <a:t>proceselor</a:t>
            </a:r>
            <a:r>
              <a:rPr lang="en-US" sz="2400" dirty="0"/>
              <a:t> de </a:t>
            </a:r>
            <a:r>
              <a:rPr lang="en-US" sz="2400" dirty="0" err="1"/>
              <a:t>afaceri</a:t>
            </a:r>
            <a:r>
              <a:rPr lang="en-US" sz="2400" dirty="0"/>
              <a:t>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7A49E66-60AE-6EF4-CD38-5E97C309E324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90315ED-B774-28E0-5AF4-11C29977D92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AD7E5A-B20B-4214-8A2E-3C46E9212D60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50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19AD7-5596-07B6-05A1-9F7FB1FD6918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5BCD2AD-98B1-2C1C-F175-462CC2E412F1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E31CA26-9048-A7FE-426B-EE4600F7442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3BFF47-CB8D-4385-B407-68F2A2F6D4D2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51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1D906A17-9771-AC34-DF80-808E7173C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655" y="704846"/>
            <a:ext cx="10118695" cy="5472117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769E311-E33A-9321-8723-6F39F11F18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3704" y="290943"/>
            <a:ext cx="11263743" cy="6065407"/>
          </a:xfrm>
        </p:spPr>
        <p:txBody>
          <a:bodyPr>
            <a:noAutofit/>
          </a:bodyPr>
          <a:lstStyle/>
          <a:p>
            <a:pPr lvl="0"/>
            <a:r>
              <a:rPr lang="en-US" sz="2000" b="1" i="1">
                <a:solidFill>
                  <a:srgbClr val="0070C0"/>
                </a:solidFill>
              </a:rPr>
              <a:t>1. Planificare și aliniere strategică</a:t>
            </a:r>
            <a:endParaRPr lang="ro-RO" sz="2000" b="1" i="1">
              <a:solidFill>
                <a:srgbClr val="0070C0"/>
              </a:solidFill>
            </a:endParaRPr>
          </a:p>
          <a:p>
            <a:pPr lvl="0"/>
            <a:r>
              <a:rPr lang="en-US" sz="2000"/>
              <a:t>Prima etapă a BPM implică obținerea unei înțelegeri aprofundate a modului în care procesele sunt aliniate cu lanțul valoric.</a:t>
            </a:r>
            <a:endParaRPr lang="ro-RO" sz="2000"/>
          </a:p>
          <a:p>
            <a:pPr lvl="0"/>
            <a:r>
              <a:rPr lang="en-US" sz="2000" b="1" i="1">
                <a:solidFill>
                  <a:srgbClr val="00B050"/>
                </a:solidFill>
              </a:rPr>
              <a:t>Activitățile tipice întreprinse în această etapă pot include:     </a:t>
            </a:r>
            <a:endParaRPr lang="ro-RO" sz="2000" b="1" i="1">
              <a:solidFill>
                <a:srgbClr val="00B050"/>
              </a:solidFill>
            </a:endParaRPr>
          </a:p>
          <a:p>
            <a:pPr lvl="0">
              <a:buFont typeface="Wingdings" pitchFamily="2"/>
              <a:buChar char="ü"/>
            </a:pPr>
            <a:r>
              <a:rPr lang="en-US" sz="2000"/>
              <a:t>Profilarea organizației</a:t>
            </a:r>
            <a:r>
              <a:rPr lang="ro-RO" sz="2000"/>
              <a:t>,</a:t>
            </a:r>
            <a:r>
              <a:rPr lang="en-US" sz="2000"/>
              <a:t>     </a:t>
            </a:r>
            <a:endParaRPr lang="ro-RO" sz="2000"/>
          </a:p>
          <a:p>
            <a:pPr lvl="0">
              <a:buFont typeface="Wingdings" pitchFamily="2"/>
              <a:buChar char="ü"/>
            </a:pPr>
            <a:r>
              <a:rPr lang="en-US" sz="2000"/>
              <a:t>Identificarea proceselor primare, de management și suport</a:t>
            </a:r>
            <a:r>
              <a:rPr lang="ro-RO" sz="2000"/>
              <a:t>,</a:t>
            </a:r>
            <a:r>
              <a:rPr lang="en-US" sz="2000"/>
              <a:t>     </a:t>
            </a:r>
            <a:endParaRPr lang="ro-RO" sz="2000"/>
          </a:p>
          <a:p>
            <a:pPr lvl="0">
              <a:buFont typeface="Wingdings" pitchFamily="2"/>
              <a:buChar char="ü"/>
            </a:pPr>
            <a:r>
              <a:rPr lang="en-US" sz="2000"/>
              <a:t>Notarea indicatorilor cheie de performanță (KPI)</a:t>
            </a:r>
            <a:r>
              <a:rPr lang="ro-RO" sz="2000"/>
              <a:t>,</a:t>
            </a:r>
            <a:r>
              <a:rPr lang="en-US" sz="2000"/>
              <a:t>     </a:t>
            </a:r>
            <a:endParaRPr lang="ro-RO" sz="2000"/>
          </a:p>
          <a:p>
            <a:pPr lvl="0">
              <a:buFont typeface="Wingdings" pitchFamily="2"/>
              <a:buChar char="ü"/>
            </a:pPr>
            <a:r>
              <a:rPr lang="en-US" sz="2000"/>
              <a:t>Pregătirea pentru analiza procesului</a:t>
            </a:r>
            <a:r>
              <a:rPr lang="ro-RO" sz="2000"/>
              <a:t>.</a:t>
            </a:r>
          </a:p>
          <a:p>
            <a:pPr marL="0" lvl="0" indent="0">
              <a:buNone/>
            </a:pPr>
            <a:r>
              <a:rPr lang="ro-RO" sz="2000" b="1" i="1">
                <a:solidFill>
                  <a:srgbClr val="843C0C"/>
                </a:solidFill>
              </a:rPr>
              <a:t>- </a:t>
            </a:r>
            <a:r>
              <a:rPr lang="en-US" sz="2000" b="1" i="1">
                <a:solidFill>
                  <a:srgbClr val="843C0C"/>
                </a:solidFill>
              </a:rPr>
              <a:t>Procesele primare </a:t>
            </a:r>
            <a:r>
              <a:rPr lang="en-US" sz="2000"/>
              <a:t>sunt operațiunile de bază ale unei organizații. Ele aduc direct valoare clienților. Toate procesele care implică proiectarea, crearea și vânzarea produselor sau serviciilor către clienți sunt considerate principale.</a:t>
            </a:r>
            <a:endParaRPr lang="ro-RO" sz="2000"/>
          </a:p>
          <a:p>
            <a:pPr marL="0" lvl="0" indent="0">
              <a:buNone/>
            </a:pPr>
            <a:r>
              <a:rPr lang="ro-RO" sz="2000" b="1" i="1">
                <a:solidFill>
                  <a:srgbClr val="843C0C"/>
                </a:solidFill>
              </a:rPr>
              <a:t>- </a:t>
            </a:r>
            <a:r>
              <a:rPr lang="en-US" sz="2000" b="1" i="1">
                <a:solidFill>
                  <a:srgbClr val="843C0C"/>
                </a:solidFill>
              </a:rPr>
              <a:t>Procesele secundare </a:t>
            </a:r>
            <a:r>
              <a:rPr lang="en-US" sz="2000"/>
              <a:t>sprijină procesele primare. Exemplele includ resursele umane, managementul IT, achizițiile, administrarea biroului și așa mai departe.</a:t>
            </a:r>
            <a:endParaRPr lang="ro-RO" sz="2000"/>
          </a:p>
          <a:p>
            <a:pPr marL="0" lvl="0" indent="0">
              <a:buNone/>
            </a:pPr>
            <a:r>
              <a:rPr lang="ro-RO" sz="2000" b="1" i="1">
                <a:solidFill>
                  <a:srgbClr val="843C0C"/>
                </a:solidFill>
              </a:rPr>
              <a:t>- </a:t>
            </a:r>
            <a:r>
              <a:rPr lang="en-US" sz="2000" b="1" i="1">
                <a:solidFill>
                  <a:srgbClr val="843C0C"/>
                </a:solidFill>
              </a:rPr>
              <a:t>Procesele de management </a:t>
            </a:r>
            <a:r>
              <a:rPr lang="en-US" sz="2000"/>
              <a:t>implică monitorizarea proceselor primare și secundare pentru a se asigura că organizația îndeplinește obiectivele financiare și operaționale generale. </a:t>
            </a:r>
            <a:endParaRPr lang="ro-RO" sz="2000"/>
          </a:p>
          <a:p>
            <a:pPr marL="0" lvl="0" indent="0">
              <a:buNone/>
            </a:pPr>
            <a:r>
              <a:rPr lang="en-US" sz="2000"/>
              <a:t>Aceste procese implică, de asemenea, activități pentru a asigura conformitatea cu liniile directoare de reglementare.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091235C-B212-2E27-F866-6E2BE16828A4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D847AF1-E59E-A377-2192-E698CC00247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C1EA30-5943-47FC-81C1-6D8C32C63561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52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9EDA1-8991-EF15-DF59-55DFF0AFC010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E8E0624-5591-EBBD-22CA-00949BAF19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631768"/>
            <a:ext cx="10957556" cy="5545195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b="1" i="1">
                <a:solidFill>
                  <a:srgbClr val="0070C0"/>
                </a:solidFill>
              </a:rPr>
              <a:t>2. Analiza procesului</a:t>
            </a:r>
            <a:endParaRPr lang="ro-RO" b="1" i="1">
              <a:solidFill>
                <a:srgbClr val="0070C0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/>
              <a:t>În etapa de analiză, trebuie să observăm procesul </a:t>
            </a:r>
            <a:r>
              <a:rPr lang="en-US" b="1" i="1">
                <a:solidFill>
                  <a:srgbClr val="00B050"/>
                </a:solidFill>
              </a:rPr>
              <a:t>așa cum este </a:t>
            </a:r>
            <a:r>
              <a:rPr lang="en-US"/>
              <a:t>practicat în prezent pentru a obține o imagine completă. </a:t>
            </a:r>
            <a:endParaRPr lang="ro-RO"/>
          </a:p>
          <a:p>
            <a:pPr lvl="0">
              <a:lnSpc>
                <a:spcPct val="80000"/>
              </a:lnSpc>
            </a:pPr>
            <a:r>
              <a:rPr lang="en-US"/>
              <a:t>Trebuie neapărat să precedă modelarea dacă urmează să fie introduse schimbări eficiente.</a:t>
            </a:r>
            <a:endParaRPr lang="ro-RO"/>
          </a:p>
          <a:p>
            <a:pPr lvl="0">
              <a:lnSpc>
                <a:spcPct val="80000"/>
              </a:lnSpc>
            </a:pPr>
            <a:r>
              <a:rPr lang="en-US"/>
              <a:t>Pe baza naturii proceselor, metoda de analiză aleasă poate fi calitativă sau cantitativă. </a:t>
            </a:r>
            <a:endParaRPr lang="ro-RO"/>
          </a:p>
          <a:p>
            <a:pPr lvl="0">
              <a:lnSpc>
                <a:spcPct val="80000"/>
              </a:lnSpc>
            </a:pPr>
            <a:r>
              <a:rPr lang="en-US"/>
              <a:t>În general, analiza include</a:t>
            </a:r>
            <a:r>
              <a:rPr lang="ro-RO"/>
              <a:t>: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o-RO"/>
              <a:t>- </a:t>
            </a:r>
            <a:r>
              <a:rPr lang="en-US"/>
              <a:t>intervievarea executanților procesului, </a:t>
            </a:r>
            <a:endParaRPr lang="ro-RO"/>
          </a:p>
          <a:p>
            <a:pPr marL="0" lvl="0" indent="0">
              <a:lnSpc>
                <a:spcPct val="80000"/>
              </a:lnSpc>
              <a:buNone/>
            </a:pPr>
            <a:r>
              <a:rPr lang="ro-RO"/>
              <a:t>- </a:t>
            </a:r>
            <a:r>
              <a:rPr lang="en-US"/>
              <a:t>analiza documentației de proces disponibilă și </a:t>
            </a:r>
            <a:endParaRPr lang="ro-RO"/>
          </a:p>
          <a:p>
            <a:pPr marL="0" lvl="0" indent="0">
              <a:lnSpc>
                <a:spcPct val="80000"/>
              </a:lnSpc>
              <a:buNone/>
            </a:pPr>
            <a:r>
              <a:rPr lang="en-US"/>
              <a:t>obținerea unei imagini complete a modului în care procesele sunt executate.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C6F2779-DB14-3BE7-5322-D43DA5076077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2A8A6AE-AEA6-3ED7-D0A3-9ECA5EB01D2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01B2E9-7E09-4441-BF67-B2CEA72A4FD8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53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525F8-0D32-11A9-BF35-9CD3190E9A1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95B09B-C439-ED86-B483-7829A68439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523704"/>
            <a:ext cx="10874428" cy="5653259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en-US" sz="2600" b="1" i="1">
                <a:solidFill>
                  <a:srgbClr val="0070C0"/>
                </a:solidFill>
              </a:rPr>
              <a:t>3. Proiectarea procesului</a:t>
            </a:r>
            <a:endParaRPr lang="ro-RO" sz="2600" b="1" i="1">
              <a:solidFill>
                <a:srgbClr val="0070C0"/>
              </a:solidFill>
            </a:endParaRPr>
          </a:p>
          <a:p>
            <a:pPr lvl="0">
              <a:lnSpc>
                <a:spcPct val="70000"/>
              </a:lnSpc>
            </a:pPr>
            <a:r>
              <a:rPr lang="en-US" sz="2600"/>
              <a:t>Observațiile din analiza procesului sunt utilizate în etapa de proiectare. 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/>
              <a:t>În acest moment, ar trebui să fiți conștient de blocajele</a:t>
            </a:r>
            <a:r>
              <a:rPr lang="ro-RO" sz="2600"/>
              <a:t> </a:t>
            </a:r>
            <a:r>
              <a:rPr lang="en-US" sz="2600"/>
              <a:t>și întârzierile în detaliu.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/>
              <a:t>Întrebarea importantă la care trebuie să </a:t>
            </a:r>
            <a:r>
              <a:rPr lang="ro-RO" sz="2600"/>
              <a:t>găsim </a:t>
            </a:r>
            <a:r>
              <a:rPr lang="en-US" sz="2600"/>
              <a:t>răspun</a:t>
            </a:r>
            <a:r>
              <a:rPr lang="ro-RO" sz="2600"/>
              <a:t>s</a:t>
            </a:r>
            <a:r>
              <a:rPr lang="en-US" sz="2600"/>
              <a:t> este dacă procesul </a:t>
            </a:r>
            <a:r>
              <a:rPr lang="en-US" sz="2600" b="1" i="1">
                <a:solidFill>
                  <a:srgbClr val="00B050"/>
                </a:solidFill>
              </a:rPr>
              <a:t>trebuie menținut așa cum este </a:t>
            </a:r>
            <a:r>
              <a:rPr lang="en-US" sz="2600" b="1" i="1">
                <a:solidFill>
                  <a:srgbClr val="0070C0"/>
                </a:solidFill>
              </a:rPr>
              <a:t>sau reproiectat pentru a remedia problemele identificate. </a:t>
            </a:r>
            <a:endParaRPr lang="ro-RO" sz="2600" b="1" i="1">
              <a:solidFill>
                <a:srgbClr val="0070C0"/>
              </a:solidFill>
            </a:endParaRPr>
          </a:p>
          <a:p>
            <a:pPr lvl="0">
              <a:lnSpc>
                <a:spcPct val="70000"/>
              </a:lnSpc>
            </a:pPr>
            <a:r>
              <a:rPr lang="en-US" sz="2600"/>
              <a:t>Pe baza răspunsului, </a:t>
            </a:r>
            <a:r>
              <a:rPr lang="ro-RO" sz="2600"/>
              <a:t>poate fi </a:t>
            </a:r>
            <a:r>
              <a:rPr lang="en-US" sz="2600"/>
              <a:t>un</a:t>
            </a:r>
            <a:r>
              <a:rPr lang="ro-RO" sz="2600"/>
              <a:t>a</a:t>
            </a:r>
            <a:r>
              <a:rPr lang="en-US" sz="2600"/>
              <a:t> din două abord</a:t>
            </a:r>
            <a:r>
              <a:rPr lang="ro-RO" sz="2600"/>
              <a:t>ări</a:t>
            </a:r>
            <a:r>
              <a:rPr lang="en-US" sz="2600"/>
              <a:t>:     </a:t>
            </a:r>
            <a:endParaRPr lang="ro-RO" sz="2600"/>
          </a:p>
          <a:p>
            <a:pPr marL="0" lvl="0" indent="0">
              <a:lnSpc>
                <a:spcPct val="70000"/>
              </a:lnSpc>
              <a:buNone/>
            </a:pPr>
            <a:r>
              <a:rPr lang="ro-RO" sz="2600"/>
              <a:t>1.- </a:t>
            </a:r>
            <a:r>
              <a:rPr lang="en-US" sz="2600" b="1" i="1">
                <a:solidFill>
                  <a:srgbClr val="843C0C"/>
                </a:solidFill>
              </a:rPr>
              <a:t>Îmbunătățirea continuă </a:t>
            </a:r>
            <a:r>
              <a:rPr lang="en-US" sz="2600"/>
              <a:t>a procesului în care procesul este acceptat în structura sa actuală și problemele sunt corectate una după alta, sau     </a:t>
            </a:r>
            <a:endParaRPr lang="ro-RO" sz="2600"/>
          </a:p>
          <a:p>
            <a:pPr marL="0" lvl="0" indent="0">
              <a:lnSpc>
                <a:spcPct val="70000"/>
              </a:lnSpc>
              <a:buNone/>
            </a:pPr>
            <a:r>
              <a:rPr lang="ro-RO" sz="2600" b="1" i="1">
                <a:solidFill>
                  <a:srgbClr val="843C0C"/>
                </a:solidFill>
              </a:rPr>
              <a:t>2.- </a:t>
            </a:r>
            <a:r>
              <a:rPr lang="en-US" sz="2600" b="1" i="1">
                <a:solidFill>
                  <a:srgbClr val="843C0C"/>
                </a:solidFill>
              </a:rPr>
              <a:t>Reproiectare</a:t>
            </a:r>
            <a:r>
              <a:rPr lang="en-US" sz="2600"/>
              <a:t>, în care întregul proces este remodelat în întregime.</a:t>
            </a:r>
            <a:r>
              <a:rPr lang="ro-RO" sz="2600"/>
              <a:t> </a:t>
            </a:r>
            <a:r>
              <a:rPr lang="en-US" sz="2600"/>
              <a:t>Odată ce modelarea procesului este completă, trebuie aprobate</a:t>
            </a:r>
            <a:r>
              <a:rPr lang="ro-RO" sz="2600"/>
              <a:t> </a:t>
            </a:r>
            <a:r>
              <a:rPr lang="en-US" sz="2600"/>
              <a:t>noi proceduri.</a:t>
            </a:r>
            <a:endParaRPr lang="ro-RO" sz="2600"/>
          </a:p>
          <a:p>
            <a:pPr marL="0" lvl="0" indent="0">
              <a:lnSpc>
                <a:spcPct val="70000"/>
              </a:lnSpc>
              <a:buNone/>
            </a:pPr>
            <a:r>
              <a:rPr lang="en-US" sz="2600"/>
              <a:t> </a:t>
            </a:r>
            <a:r>
              <a:rPr lang="ro-RO" sz="2600"/>
              <a:t>Se elaborează u</a:t>
            </a:r>
            <a:r>
              <a:rPr lang="en-US" sz="2600"/>
              <a:t>n plan de implementare pentru a se asigura că </a:t>
            </a:r>
            <a:r>
              <a:rPr lang="ro-RO" sz="2600"/>
              <a:t>executorii</a:t>
            </a:r>
            <a:r>
              <a:rPr lang="en-US" sz="2600"/>
              <a:t> procesului relevanți sunt instruiți pentru schimbări, iar tranziți</a:t>
            </a:r>
            <a:r>
              <a:rPr lang="ro-RO" sz="2600"/>
              <a:t>a</a:t>
            </a:r>
            <a:r>
              <a:rPr lang="en-US" sz="2600"/>
              <a:t> </a:t>
            </a:r>
            <a:r>
              <a:rPr lang="ro-RO" sz="2600"/>
              <a:t>este</a:t>
            </a:r>
            <a:r>
              <a:rPr lang="en-US" sz="2600"/>
              <a:t> fără probleme.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1C4D6BD-82F5-C4AC-ECAD-6251E04389A0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5ED2408-8D17-314B-BD5C-BEBACC9A7EA6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AB4D66-5190-44B3-A55A-F4D91BF32F67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54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A9503-E0A9-D39D-DA35-11BDDCBD0F60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F65939-8CBF-1002-38C9-714982EAAC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307567"/>
            <a:ext cx="10515600" cy="5869396"/>
          </a:xfrm>
        </p:spPr>
        <p:txBody>
          <a:bodyPr/>
          <a:lstStyle/>
          <a:p>
            <a:pPr lvl="0"/>
            <a:r>
              <a:rPr lang="en-US" b="1" i="1">
                <a:solidFill>
                  <a:srgbClr val="0070C0"/>
                </a:solidFill>
              </a:rPr>
              <a:t>4. Implementarea Procesului</a:t>
            </a:r>
            <a:endParaRPr lang="ro-RO" b="1" i="1">
              <a:solidFill>
                <a:srgbClr val="0070C0"/>
              </a:solidFill>
            </a:endParaRPr>
          </a:p>
          <a:p>
            <a:pPr lvl="0"/>
            <a:r>
              <a:rPr lang="en-US"/>
              <a:t>Când vine vorba de implementarea noului design de proces, există două moduri de a-l executa: </a:t>
            </a:r>
            <a:endParaRPr lang="ro-RO"/>
          </a:p>
          <a:p>
            <a:pPr lvl="0">
              <a:buFont typeface="Wingdings" pitchFamily="2"/>
              <a:buChar char="Ø"/>
            </a:pPr>
            <a:r>
              <a:rPr lang="en-US" b="1" i="1">
                <a:solidFill>
                  <a:srgbClr val="00B050"/>
                </a:solidFill>
              </a:rPr>
              <a:t>implementare sistemică </a:t>
            </a:r>
            <a:r>
              <a:rPr lang="en-US"/>
              <a:t>și </a:t>
            </a:r>
            <a:r>
              <a:rPr lang="en-US" b="1" i="1">
                <a:solidFill>
                  <a:srgbClr val="00B050"/>
                </a:solidFill>
              </a:rPr>
              <a:t>non-sistemică</a:t>
            </a:r>
            <a:r>
              <a:rPr lang="en-US"/>
              <a:t>. </a:t>
            </a:r>
            <a:endParaRPr lang="ro-RO"/>
          </a:p>
          <a:p>
            <a:pPr marL="0" lvl="0" indent="0">
              <a:buNone/>
            </a:pPr>
            <a:r>
              <a:rPr lang="en-US"/>
              <a:t>Primul folosește software sau instrumente specifice pentru implementare, în timp ce al doilea </a:t>
            </a:r>
            <a:r>
              <a:rPr lang="en-US" b="1">
                <a:solidFill>
                  <a:srgbClr val="0070C0"/>
                </a:solidFill>
              </a:rPr>
              <a:t>nu</a:t>
            </a:r>
            <a:r>
              <a:rPr lang="en-US"/>
              <a:t>.</a:t>
            </a:r>
            <a:endParaRPr lang="ro-RO"/>
          </a:p>
          <a:p>
            <a:pPr marL="0" lvl="0" indent="0">
              <a:buNone/>
            </a:pPr>
            <a:r>
              <a:rPr lang="en-US"/>
              <a:t>Alegerea dintre cele două tipuri depinde de natura procesului de afaceri și de resursele de care dispune organizația.</a:t>
            </a:r>
            <a:r>
              <a:rPr lang="ro-RO"/>
              <a:t>                            </a:t>
            </a:r>
            <a:r>
              <a:rPr lang="en-US"/>
              <a:t>Totuși, scopul rămâne același – de a pune în practică fluxul de lucru conceput în etapa anterioară.</a:t>
            </a:r>
            <a:endParaRPr lang="ro-RO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AB6F7F6-CE30-3D4B-A669-8DDA55D9A0DD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FCBA2CC-3973-BD54-7720-357A13C8B83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EA5D8B-C846-4EDC-83B0-ACA2672B302A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55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D00AB-C0D5-FF45-E689-5B22AE3561E6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1817E3-4CFD-C4DA-2528-22A8C302D2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565263"/>
            <a:ext cx="10708181" cy="5611700"/>
          </a:xfrm>
        </p:spPr>
        <p:txBody>
          <a:bodyPr/>
          <a:lstStyle/>
          <a:p>
            <a:pPr marL="0" lvl="0" indent="0">
              <a:buNone/>
            </a:pPr>
            <a:r>
              <a:rPr lang="en-US" b="1" i="1">
                <a:solidFill>
                  <a:srgbClr val="0070C0"/>
                </a:solidFill>
              </a:rPr>
              <a:t>5. Monitorizarea procesului</a:t>
            </a:r>
            <a:endParaRPr lang="ro-RO" b="1" i="1">
              <a:solidFill>
                <a:srgbClr val="0070C0"/>
              </a:solidFill>
            </a:endParaRPr>
          </a:p>
          <a:p>
            <a:pPr lvl="0"/>
            <a:r>
              <a:rPr lang="en-US"/>
              <a:t>În această etapă, </a:t>
            </a:r>
            <a:r>
              <a:rPr lang="ro-RO"/>
              <a:t>Indicatorii de performanță (</a:t>
            </a:r>
            <a:r>
              <a:rPr lang="en-US"/>
              <a:t>KPI</a:t>
            </a:r>
            <a:r>
              <a:rPr lang="ro-RO"/>
              <a:t>) </a:t>
            </a:r>
            <a:r>
              <a:rPr lang="en-US"/>
              <a:t> identificat</a:t>
            </a:r>
            <a:r>
              <a:rPr lang="ro-RO"/>
              <a:t>i</a:t>
            </a:r>
            <a:r>
              <a:rPr lang="en-US"/>
              <a:t> anterior sunt monitoriza</a:t>
            </a:r>
            <a:r>
              <a:rPr lang="ro-RO"/>
              <a:t>ți</a:t>
            </a:r>
            <a:r>
              <a:rPr lang="en-US"/>
              <a:t> pentru </a:t>
            </a:r>
            <a:r>
              <a:rPr lang="en-US" b="1" i="1">
                <a:solidFill>
                  <a:srgbClr val="0070C0"/>
                </a:solidFill>
              </a:rPr>
              <a:t>a se asigura că procesul se aliniază cu obiectivele generale ale </a:t>
            </a:r>
            <a:r>
              <a:rPr lang="ro-RO" b="1" i="1">
                <a:solidFill>
                  <a:srgbClr val="0070C0"/>
                </a:solidFill>
              </a:rPr>
              <a:t>companiei</a:t>
            </a:r>
            <a:r>
              <a:rPr lang="en-US" b="1" i="1">
                <a:solidFill>
                  <a:srgbClr val="0070C0"/>
                </a:solidFill>
              </a:rPr>
              <a:t>. </a:t>
            </a:r>
            <a:endParaRPr lang="ro-RO" b="1" i="1">
              <a:solidFill>
                <a:srgbClr val="0070C0"/>
              </a:solidFill>
            </a:endParaRPr>
          </a:p>
          <a:p>
            <a:pPr lvl="0"/>
            <a:r>
              <a:rPr lang="en-US"/>
              <a:t>Aici</a:t>
            </a:r>
            <a:r>
              <a:rPr lang="ro-RO"/>
              <a:t> </a:t>
            </a:r>
            <a:r>
              <a:rPr lang="en-US"/>
              <a:t>ar fi</a:t>
            </a:r>
            <a:r>
              <a:rPr lang="ro-RO"/>
              <a:t>:</a:t>
            </a:r>
            <a:r>
              <a:rPr lang="en-US"/>
              <a:t>  urmărirea, măsurarea și controlul în </a:t>
            </a:r>
            <a:r>
              <a:rPr lang="en-US" b="1" i="1">
                <a:solidFill>
                  <a:srgbClr val="00B050"/>
                </a:solidFill>
              </a:rPr>
              <a:t>mod continuu</a:t>
            </a:r>
            <a:r>
              <a:rPr lang="en-US"/>
              <a:t>.</a:t>
            </a:r>
            <a:endParaRPr lang="ro-RO"/>
          </a:p>
          <a:p>
            <a:pPr lvl="0"/>
            <a:r>
              <a:rPr lang="en-US"/>
              <a:t>Unii KPI obișnuiți care sunt monitorizați includ </a:t>
            </a:r>
            <a:r>
              <a:rPr lang="en-US">
                <a:solidFill>
                  <a:srgbClr val="00B050"/>
                </a:solidFill>
              </a:rPr>
              <a:t>durata procesului</a:t>
            </a:r>
            <a:r>
              <a:rPr lang="en-US"/>
              <a:t>, </a:t>
            </a:r>
            <a:r>
              <a:rPr lang="en-US">
                <a:solidFill>
                  <a:srgbClr val="843C0C"/>
                </a:solidFill>
              </a:rPr>
              <a:t>costul procesului</a:t>
            </a:r>
            <a:r>
              <a:rPr lang="en-US"/>
              <a:t>, </a:t>
            </a:r>
            <a:r>
              <a:rPr lang="en-US">
                <a:solidFill>
                  <a:srgbClr val="0070C0"/>
                </a:solidFill>
              </a:rPr>
              <a:t>capacitatea sau cât de mult poate produce procesul </a:t>
            </a:r>
            <a:r>
              <a:rPr lang="en-US"/>
              <a:t>și </a:t>
            </a:r>
            <a:r>
              <a:rPr lang="en-US">
                <a:solidFill>
                  <a:srgbClr val="843C0C"/>
                </a:solidFill>
              </a:rPr>
              <a:t>erori sau probleme</a:t>
            </a:r>
            <a:r>
              <a:rPr lang="en-US"/>
              <a:t> care </a:t>
            </a:r>
            <a:r>
              <a:rPr lang="en-US">
                <a:solidFill>
                  <a:srgbClr val="C00000"/>
                </a:solidFill>
              </a:rPr>
              <a:t>afectează negativ satisfacția clienților</a:t>
            </a:r>
            <a:r>
              <a:rPr lang="en-US"/>
              <a:t>.</a:t>
            </a:r>
            <a:endParaRPr lang="ro-RO"/>
          </a:p>
          <a:p>
            <a:pPr lvl="0"/>
            <a:r>
              <a:rPr lang="en-US"/>
              <a:t>Informațiile obținute în timpul monitorizării procesului vă vor ajuta să evaluați dacă procesul are nevoie de modificări sau ajustări, iar procesul reproiectat îndeplinește scopurile și obiectivele.</a:t>
            </a:r>
          </a:p>
          <a:p>
            <a:pPr lvl="0"/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B61E0B7-E121-A596-B7CD-BA727127CB1F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6136341-24B8-E7CE-3C88-D4781E38FCEA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79D676-6FC7-444F-94D1-B8E2BF72BB63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56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895E1-3D94-2812-B810-4F9FB844D993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FDFC63D-DEDA-CBBA-0529-C8948A855B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047399"/>
            <a:ext cx="10724805" cy="5129555"/>
          </a:xfrm>
        </p:spPr>
        <p:txBody>
          <a:bodyPr/>
          <a:lstStyle/>
          <a:p>
            <a:pPr lvl="0"/>
            <a:r>
              <a:rPr lang="en-US" b="1">
                <a:solidFill>
                  <a:srgbClr val="0070C0"/>
                </a:solidFill>
              </a:rPr>
              <a:t>6. Rafinarea procesului</a:t>
            </a:r>
            <a:endParaRPr lang="ro-RO" b="1">
              <a:solidFill>
                <a:srgbClr val="0070C0"/>
              </a:solidFill>
            </a:endParaRPr>
          </a:p>
          <a:p>
            <a:pPr lvl="0"/>
            <a:r>
              <a:rPr lang="en-US"/>
              <a:t>În etapa de rafinare, se face efortul de a reduce decalajul dintre performanța actuală și procesul modelat cu modificări atent măsurate.</a:t>
            </a:r>
            <a:endParaRPr lang="ro-RO"/>
          </a:p>
          <a:p>
            <a:pPr lvl="0"/>
            <a:r>
              <a:rPr lang="ro-RO" b="1" i="1">
                <a:solidFill>
                  <a:srgbClr val="0070C0"/>
                </a:solidFill>
              </a:rPr>
              <a:t>Managementul Proceselor Busines</a:t>
            </a:r>
            <a:r>
              <a:rPr lang="en-US" b="1" i="1">
                <a:solidFill>
                  <a:srgbClr val="0070C0"/>
                </a:solidFill>
              </a:rPr>
              <a:t> </a:t>
            </a:r>
            <a:r>
              <a:rPr lang="en-US"/>
              <a:t>se bazează pe noțiunea de îmbunătățire continuă a procesului. </a:t>
            </a:r>
            <a:endParaRPr lang="ro-RO"/>
          </a:p>
          <a:p>
            <a:pPr lvl="0"/>
            <a:r>
              <a:rPr lang="en-US"/>
              <a:t>Ciclul</a:t>
            </a:r>
            <a:r>
              <a:rPr lang="ro-RO"/>
              <a:t> de managment</a:t>
            </a:r>
            <a:r>
              <a:rPr lang="en-US"/>
              <a:t> se repetă pe măsură ce organizația încearcă să sporească performanța și să stimuleze creșterea. </a:t>
            </a:r>
            <a:endParaRPr lang="ro-RO"/>
          </a:p>
          <a:p>
            <a:pPr lvl="0"/>
            <a:r>
              <a:rPr lang="en-US"/>
              <a:t>Iată un ghid în 5 pași pentru a crește eficiența procesului.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89525A4-2766-682C-9F1D-C4FAAF1414D6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DA7A5A4-5849-1582-5769-BE52DA0D0165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1EE6A8-7A87-4D67-A414-02F9893DE0A5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57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8FD47-8F4F-B225-6465-ABF278264DC5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9BDD6B-E770-3E5E-FD5C-085AC3441A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3704" y="290943"/>
            <a:ext cx="11263743" cy="606540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200" b="1" i="1">
                <a:solidFill>
                  <a:srgbClr val="0070C0"/>
                </a:solidFill>
              </a:rPr>
              <a:t>1. Planificare și aliniere strategică</a:t>
            </a:r>
            <a:endParaRPr lang="ro-RO" sz="3200" b="1" i="1">
              <a:solidFill>
                <a:srgbClr val="0070C0"/>
              </a:solidFill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o-RO" sz="3200" b="1" i="1">
              <a:solidFill>
                <a:srgbClr val="0070C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3200" b="1" i="1">
                <a:solidFill>
                  <a:srgbClr val="0070C0"/>
                </a:solidFill>
              </a:rPr>
              <a:t>Prima </a:t>
            </a:r>
            <a:r>
              <a:rPr lang="ro-RO" sz="3200" b="1" i="1">
                <a:solidFill>
                  <a:srgbClr val="0070C0"/>
                </a:solidFill>
              </a:rPr>
              <a:t>fază</a:t>
            </a:r>
            <a:r>
              <a:rPr lang="en-US" sz="3200" b="1" i="1">
                <a:solidFill>
                  <a:srgbClr val="0070C0"/>
                </a:solidFill>
              </a:rPr>
              <a:t> </a:t>
            </a:r>
            <a:r>
              <a:rPr lang="en-US" sz="3200"/>
              <a:t>a BPM </a:t>
            </a:r>
            <a:r>
              <a:rPr lang="ro-RO" sz="3200"/>
              <a:t>presupune</a:t>
            </a:r>
            <a:r>
              <a:rPr lang="en-US" sz="3200"/>
              <a:t> obținerea unei înțelegeri profunde a modului în care procesele sunt aliniate cu lanțul valoric.</a:t>
            </a:r>
            <a:endParaRPr lang="ro-RO" sz="3200"/>
          </a:p>
          <a:p>
            <a:pPr lvl="0">
              <a:lnSpc>
                <a:spcPct val="100000"/>
              </a:lnSpc>
            </a:pPr>
            <a:r>
              <a:rPr lang="en-US" sz="3200" b="1" i="1">
                <a:solidFill>
                  <a:srgbClr val="00B050"/>
                </a:solidFill>
              </a:rPr>
              <a:t>Activitățile tipice întreprinse în această </a:t>
            </a:r>
            <a:r>
              <a:rPr lang="ro-RO" sz="3200" b="1" i="1">
                <a:solidFill>
                  <a:srgbClr val="00B050"/>
                </a:solidFill>
              </a:rPr>
              <a:t>fază</a:t>
            </a:r>
            <a:r>
              <a:rPr lang="en-US" sz="3200" b="1" i="1">
                <a:solidFill>
                  <a:srgbClr val="00B050"/>
                </a:solidFill>
              </a:rPr>
              <a:t> pot include:     </a:t>
            </a:r>
            <a:endParaRPr lang="ro-RO" sz="3200" b="1" i="1">
              <a:solidFill>
                <a:srgbClr val="00B050"/>
              </a:solidFill>
            </a:endParaRPr>
          </a:p>
          <a:p>
            <a:pPr lvl="0">
              <a:lnSpc>
                <a:spcPct val="100000"/>
              </a:lnSpc>
              <a:buFont typeface="Wingdings" pitchFamily="2"/>
              <a:buChar char="ü"/>
            </a:pPr>
            <a:r>
              <a:rPr lang="en-US" sz="3200"/>
              <a:t>Profilarea organizației</a:t>
            </a:r>
            <a:r>
              <a:rPr lang="ro-RO" sz="3200"/>
              <a:t>,</a:t>
            </a:r>
            <a:r>
              <a:rPr lang="en-US" sz="3200"/>
              <a:t> </a:t>
            </a:r>
            <a:endParaRPr lang="ro-RO" sz="3200"/>
          </a:p>
          <a:p>
            <a:pPr lvl="0">
              <a:lnSpc>
                <a:spcPct val="100000"/>
              </a:lnSpc>
              <a:buFont typeface="Wingdings" pitchFamily="2"/>
              <a:buChar char="ü"/>
            </a:pPr>
            <a:r>
              <a:rPr lang="en-US" sz="3200"/>
              <a:t>Pregătirea pentru analiza procesului</a:t>
            </a:r>
            <a:r>
              <a:rPr lang="ro-RO" sz="3200"/>
              <a:t>.</a:t>
            </a:r>
          </a:p>
          <a:p>
            <a:pPr lvl="0">
              <a:lnSpc>
                <a:spcPct val="100000"/>
              </a:lnSpc>
              <a:buFont typeface="Wingdings" pitchFamily="2"/>
              <a:buChar char="ü"/>
            </a:pPr>
            <a:r>
              <a:rPr lang="en-US" sz="3200"/>
              <a:t> </a:t>
            </a:r>
            <a:r>
              <a:rPr lang="ro-RO" sz="3200"/>
              <a:t>identificarea</a:t>
            </a:r>
            <a:r>
              <a:rPr lang="en-US" sz="3200"/>
              <a:t> indicatorilor cheie de performanță (KPI)</a:t>
            </a:r>
            <a:r>
              <a:rPr lang="ro-RO" sz="3200"/>
              <a:t>,</a:t>
            </a:r>
            <a:r>
              <a:rPr lang="en-US" sz="3200"/>
              <a:t>     </a:t>
            </a:r>
            <a:endParaRPr lang="ro-RO" sz="3200"/>
          </a:p>
          <a:p>
            <a:pPr lvl="0">
              <a:lnSpc>
                <a:spcPct val="100000"/>
              </a:lnSpc>
              <a:buFont typeface="Wingdings" pitchFamily="2"/>
              <a:buChar char="ü"/>
            </a:pPr>
            <a:r>
              <a:rPr lang="en-US" sz="3200"/>
              <a:t>Identificarea </a:t>
            </a:r>
            <a:r>
              <a:rPr lang="ro-RO" sz="3200"/>
              <a:t>celor trei categorii de procese: </a:t>
            </a:r>
            <a:r>
              <a:rPr lang="en-US" sz="3200" b="1">
                <a:solidFill>
                  <a:srgbClr val="00B050"/>
                </a:solidFill>
              </a:rPr>
              <a:t>procesel</a:t>
            </a:r>
            <a:r>
              <a:rPr lang="ro-RO" sz="3200" b="1">
                <a:solidFill>
                  <a:srgbClr val="00B050"/>
                </a:solidFill>
              </a:rPr>
              <a:t>e</a:t>
            </a:r>
            <a:r>
              <a:rPr lang="en-US" sz="3200" b="1">
                <a:solidFill>
                  <a:srgbClr val="00B050"/>
                </a:solidFill>
              </a:rPr>
              <a:t> primare</a:t>
            </a:r>
            <a:r>
              <a:rPr lang="en-US" sz="3200"/>
              <a:t>, </a:t>
            </a:r>
            <a:r>
              <a:rPr lang="en-US" sz="3200" b="1">
                <a:solidFill>
                  <a:srgbClr val="0070C0"/>
                </a:solidFill>
              </a:rPr>
              <a:t>Procese</a:t>
            </a:r>
            <a:r>
              <a:rPr lang="ro-RO" sz="3200" b="1">
                <a:solidFill>
                  <a:srgbClr val="0070C0"/>
                </a:solidFill>
              </a:rPr>
              <a:t>le</a:t>
            </a:r>
            <a:r>
              <a:rPr lang="en-US" sz="3200" b="1">
                <a:solidFill>
                  <a:srgbClr val="0070C0"/>
                </a:solidFill>
              </a:rPr>
              <a:t> de sprijin </a:t>
            </a:r>
            <a:r>
              <a:rPr lang="en-US" sz="3200"/>
              <a:t>și </a:t>
            </a:r>
            <a:r>
              <a:rPr lang="en-US" sz="3200" b="1">
                <a:solidFill>
                  <a:srgbClr val="843C0C"/>
                </a:solidFill>
              </a:rPr>
              <a:t>Procese</a:t>
            </a:r>
            <a:r>
              <a:rPr lang="ro-RO" sz="3200" b="1">
                <a:solidFill>
                  <a:srgbClr val="843C0C"/>
                </a:solidFill>
              </a:rPr>
              <a:t>le</a:t>
            </a:r>
            <a:r>
              <a:rPr lang="en-US" sz="3200" b="1">
                <a:solidFill>
                  <a:srgbClr val="843C0C"/>
                </a:solidFill>
              </a:rPr>
              <a:t> de management</a:t>
            </a:r>
            <a:r>
              <a:rPr lang="ro-RO" sz="3200"/>
              <a:t>,</a:t>
            </a:r>
            <a:r>
              <a:rPr lang="en-US" sz="3200"/>
              <a:t>     </a:t>
            </a:r>
            <a:endParaRPr lang="ro-RO" sz="320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B8CB4F6-E3A8-E0F2-8C92-C522CDA34595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96878D1-352C-63DB-7374-B6E382C1466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F2F243-D62D-435E-9308-45E35F9325BC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58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082E36E-F935-490D-9C25-52E99A451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900" y="406487"/>
            <a:ext cx="3896953" cy="8795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39E0EA-0281-90B8-1F7C-21AB82D5BB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740225"/>
            <a:ext cx="10515600" cy="5436729"/>
          </a:xfrm>
        </p:spPr>
        <p:txBody>
          <a:bodyPr/>
          <a:lstStyle/>
          <a:p>
            <a:pPr marL="0" lvl="0" indent="0">
              <a:buNone/>
            </a:pPr>
            <a:r>
              <a:rPr lang="ro-RO" b="1" i="1">
                <a:solidFill>
                  <a:srgbClr val="843C0C"/>
                </a:solidFill>
              </a:rPr>
              <a:t>- </a:t>
            </a:r>
            <a:r>
              <a:rPr lang="en-US" b="1" i="1">
                <a:solidFill>
                  <a:srgbClr val="843C0C"/>
                </a:solidFill>
              </a:rPr>
              <a:t>Procesele primare </a:t>
            </a:r>
            <a:r>
              <a:rPr lang="en-US"/>
              <a:t>sunt operațiunile de bază ale unei organizații. Ele aduc direct valoare clienților. Toate procesele care implică proiectarea, crearea și vânzarea produselor sau serviciilor către clienți sunt considerate principale.</a:t>
            </a:r>
            <a:endParaRPr lang="ro-RO"/>
          </a:p>
          <a:p>
            <a:pPr marL="0" lvl="0" indent="0">
              <a:buNone/>
            </a:pPr>
            <a:r>
              <a:rPr lang="ro-RO" b="1" i="1">
                <a:solidFill>
                  <a:srgbClr val="843C0C"/>
                </a:solidFill>
              </a:rPr>
              <a:t>- </a:t>
            </a:r>
            <a:r>
              <a:rPr lang="en-US" b="1">
                <a:solidFill>
                  <a:srgbClr val="0070C0"/>
                </a:solidFill>
              </a:rPr>
              <a:t>Procese</a:t>
            </a:r>
            <a:r>
              <a:rPr lang="ro-RO" b="1">
                <a:solidFill>
                  <a:srgbClr val="0070C0"/>
                </a:solidFill>
              </a:rPr>
              <a:t>le</a:t>
            </a:r>
            <a:r>
              <a:rPr lang="en-US" b="1">
                <a:solidFill>
                  <a:srgbClr val="0070C0"/>
                </a:solidFill>
              </a:rPr>
              <a:t> de sprijin </a:t>
            </a:r>
            <a:r>
              <a:rPr lang="ro-RO" b="1">
                <a:solidFill>
                  <a:srgbClr val="0070C0"/>
                </a:solidFill>
              </a:rPr>
              <a:t>- </a:t>
            </a:r>
            <a:r>
              <a:rPr lang="en-US"/>
              <a:t>sprijină procesele primare. Exemplele includ resursele umane, managementul IT, achizițiile, administrarea biroului și așa mai departe.</a:t>
            </a:r>
            <a:endParaRPr lang="ro-RO"/>
          </a:p>
          <a:p>
            <a:pPr marL="0" lvl="0" indent="0">
              <a:buNone/>
            </a:pPr>
            <a:r>
              <a:rPr lang="ro-RO" b="1" i="1">
                <a:solidFill>
                  <a:srgbClr val="843C0C"/>
                </a:solidFill>
              </a:rPr>
              <a:t>- </a:t>
            </a:r>
            <a:r>
              <a:rPr lang="en-US" b="1" i="1">
                <a:solidFill>
                  <a:srgbClr val="843C0C"/>
                </a:solidFill>
              </a:rPr>
              <a:t>Procesele de management </a:t>
            </a:r>
            <a:r>
              <a:rPr lang="en-US"/>
              <a:t>implică monitorizarea proceselor primare și </a:t>
            </a:r>
            <a:r>
              <a:rPr lang="en-US" b="1">
                <a:solidFill>
                  <a:srgbClr val="0070C0"/>
                </a:solidFill>
              </a:rPr>
              <a:t>de sprijin</a:t>
            </a:r>
            <a:r>
              <a:rPr lang="en-US"/>
              <a:t> pentru a se asigura că organizația îndeplinește obiectivele financiare și operaționale generale. </a:t>
            </a:r>
            <a:r>
              <a:rPr lang="ro-RO"/>
              <a:t> </a:t>
            </a:r>
            <a:r>
              <a:rPr lang="en-US">
                <a:solidFill>
                  <a:srgbClr val="843C0C"/>
                </a:solidFill>
              </a:rPr>
              <a:t>Procesele de management </a:t>
            </a:r>
            <a:r>
              <a:rPr lang="en-US"/>
              <a:t>implică</a:t>
            </a:r>
            <a:r>
              <a:rPr lang="ro-RO"/>
              <a:t> și</a:t>
            </a:r>
            <a:r>
              <a:rPr lang="en-US"/>
              <a:t> activități pentru a asigura conformitatea cu liniile directoare de reglementare.</a:t>
            </a:r>
          </a:p>
          <a:p>
            <a:pPr lvl="0">
              <a:lnSpc>
                <a:spcPct val="8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E8A3-9AF3-9A50-FFB1-B1B609A7D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42" y="422694"/>
            <a:ext cx="11499011" cy="5754269"/>
          </a:xfrm>
        </p:spPr>
        <p:txBody>
          <a:bodyPr>
            <a:normAutofit fontScale="85000" lnSpcReduction="20000"/>
          </a:bodyPr>
          <a:lstStyle/>
          <a:p>
            <a:r>
              <a:rPr lang="ro-RO" b="1" i="1" dirty="0">
                <a:solidFill>
                  <a:srgbClr val="00B050"/>
                </a:solidFill>
              </a:rPr>
              <a:t>12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Dezvoltator</a:t>
            </a:r>
            <a:r>
              <a:rPr lang="en-US" b="1" i="1" dirty="0">
                <a:solidFill>
                  <a:srgbClr val="00B050"/>
                </a:solidFill>
              </a:rPr>
              <a:t> de software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Indiferent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construiți</a:t>
            </a:r>
            <a:r>
              <a:rPr lang="en-US" dirty="0"/>
              <a:t> o </a:t>
            </a:r>
            <a:r>
              <a:rPr lang="en-US" dirty="0" err="1"/>
              <a:t>platformă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testați</a:t>
            </a:r>
            <a:r>
              <a:rPr lang="en-US" dirty="0"/>
              <a:t> o </a:t>
            </a:r>
            <a:r>
              <a:rPr lang="en-US" dirty="0" err="1"/>
              <a:t>aplicație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erori</a:t>
            </a:r>
            <a:r>
              <a:rPr lang="en-US" dirty="0"/>
              <a:t>, </a:t>
            </a:r>
            <a:r>
              <a:rPr lang="en-US" dirty="0" err="1"/>
              <a:t>dezvoltatorii</a:t>
            </a:r>
            <a:r>
              <a:rPr lang="en-US" dirty="0"/>
              <a:t> de software </a:t>
            </a:r>
            <a:r>
              <a:rPr lang="en-US" dirty="0" err="1"/>
              <a:t>trebui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cunoască</a:t>
            </a:r>
            <a:r>
              <a:rPr lang="en-US" dirty="0"/>
              <a:t> fluent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limbaje</a:t>
            </a:r>
            <a:r>
              <a:rPr lang="en-US" dirty="0"/>
              <a:t> de </a:t>
            </a:r>
            <a:r>
              <a:rPr lang="en-US" dirty="0" err="1"/>
              <a:t>codare</a:t>
            </a:r>
            <a:r>
              <a:rPr lang="ro-RO" dirty="0"/>
              <a:t>.</a:t>
            </a:r>
          </a:p>
          <a:p>
            <a:r>
              <a:rPr lang="ro-RO" dirty="0"/>
              <a:t>Ce caută angajatorii care dezvoltă software? </a:t>
            </a:r>
          </a:p>
          <a:p>
            <a:r>
              <a:rPr lang="ro-RO" dirty="0"/>
              <a:t>Dezvoltatorii de software folosesc o serie de limbaje de programare pentru a crea aplicații de toate tipurile. În funcție de cunoștințele, abilitățile și pasiunile tale, s-ar putea să urmărești un rol de software pe mai multe căi de carieră diferite. </a:t>
            </a:r>
          </a:p>
          <a:p>
            <a:pPr marL="0" indent="0">
              <a:buNone/>
            </a:pPr>
            <a:r>
              <a:rPr lang="ro-RO" dirty="0"/>
              <a:t>Rolul dumneavoastră ar putea presupune: </a:t>
            </a:r>
          </a:p>
          <a:p>
            <a:r>
              <a:rPr lang="ro-RO" dirty="0"/>
              <a:t>Scrierea module de software complet funcționale, </a:t>
            </a:r>
          </a:p>
          <a:p>
            <a:r>
              <a:rPr lang="ro-RO" dirty="0"/>
              <a:t>Dezvoltare web, </a:t>
            </a:r>
          </a:p>
          <a:p>
            <a:r>
              <a:rPr lang="ro-RO" dirty="0"/>
              <a:t>Crearea aplicațiilor mobile, </a:t>
            </a:r>
          </a:p>
          <a:p>
            <a:r>
              <a:rPr lang="ro-RO" dirty="0"/>
              <a:t>Testare și depanare,</a:t>
            </a:r>
          </a:p>
          <a:p>
            <a:r>
              <a:rPr lang="ro-RO" dirty="0"/>
              <a:t>Și multe altele. </a:t>
            </a:r>
          </a:p>
          <a:p>
            <a:r>
              <a:rPr lang="ro-RO" dirty="0"/>
              <a:t>Ca atare, companiile de tehnologie și angajatorii caută o serie de abilități. Desigur, abilitățile tehnice sunt ținute în mare atenție, în special scrierea codului în limbi utilizate pe scară largă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B6993-10F4-EE73-4C79-8CB10F87A0E6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  <p:extLst>
      <p:ext uri="{BB962C8B-B14F-4D97-AF65-F5344CB8AC3E}">
        <p14:creationId xmlns:p14="http://schemas.microsoft.com/office/powerpoint/2010/main" val="40393313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8BBD5C4-AD6F-6976-488C-301D766FF1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391884"/>
            <a:ext cx="10957556" cy="5934894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b="1" i="1">
                <a:solidFill>
                  <a:srgbClr val="0070C0"/>
                </a:solidFill>
              </a:rPr>
              <a:t>2. Analiza proces</a:t>
            </a:r>
            <a:r>
              <a:rPr lang="ro-RO" b="1" i="1">
                <a:solidFill>
                  <a:srgbClr val="0070C0"/>
                </a:solidFill>
              </a:rPr>
              <a:t>elor</a:t>
            </a:r>
          </a:p>
          <a:p>
            <a:pPr marL="0" lvl="0" indent="0">
              <a:lnSpc>
                <a:spcPct val="80000"/>
              </a:lnSpc>
              <a:buNone/>
            </a:pPr>
            <a:endParaRPr lang="ro-RO" b="1" i="1">
              <a:solidFill>
                <a:srgbClr val="0070C0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/>
              <a:t>În etapa de analiză, trebuie să observăm procesul </a:t>
            </a:r>
            <a:r>
              <a:rPr lang="en-US" b="1" i="1">
                <a:solidFill>
                  <a:srgbClr val="00B050"/>
                </a:solidFill>
              </a:rPr>
              <a:t>așa cum este </a:t>
            </a:r>
            <a:r>
              <a:rPr lang="en-US"/>
              <a:t>practicat în prezent pentru a obține o imagine completă. </a:t>
            </a:r>
            <a:endParaRPr lang="ro-RO"/>
          </a:p>
          <a:p>
            <a:pPr lvl="0">
              <a:lnSpc>
                <a:spcPct val="80000"/>
              </a:lnSpc>
            </a:pPr>
            <a:r>
              <a:rPr lang="en-US"/>
              <a:t>Trebuie neapărat să precedă modelarea dacă urmează să fie introduse schimbări eficiente.</a:t>
            </a:r>
            <a:endParaRPr lang="ro-RO"/>
          </a:p>
          <a:p>
            <a:pPr lvl="0">
              <a:lnSpc>
                <a:spcPct val="80000"/>
              </a:lnSpc>
            </a:pPr>
            <a:r>
              <a:rPr lang="en-US"/>
              <a:t>Pe baza naturii proceselor, metoda de analiză aleasă poate fi calitativă sau cantitativă. </a:t>
            </a:r>
            <a:endParaRPr lang="ro-RO"/>
          </a:p>
          <a:p>
            <a:pPr lvl="0">
              <a:lnSpc>
                <a:spcPct val="80000"/>
              </a:lnSpc>
            </a:pPr>
            <a:r>
              <a:rPr lang="en-US"/>
              <a:t>În general, analiza include</a:t>
            </a:r>
            <a:r>
              <a:rPr lang="ro-RO"/>
              <a:t>: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o-RO"/>
              <a:t>- </a:t>
            </a:r>
            <a:r>
              <a:rPr lang="en-US"/>
              <a:t>intervievarea executanților procesului, </a:t>
            </a:r>
            <a:endParaRPr lang="ro-RO"/>
          </a:p>
          <a:p>
            <a:pPr marL="0" lvl="0" indent="0">
              <a:lnSpc>
                <a:spcPct val="80000"/>
              </a:lnSpc>
              <a:buNone/>
            </a:pPr>
            <a:r>
              <a:rPr lang="ro-RO"/>
              <a:t>- </a:t>
            </a:r>
            <a:r>
              <a:rPr lang="en-US"/>
              <a:t>analiza documentației de proces disponibilă și </a:t>
            </a:r>
            <a:endParaRPr lang="ro-RO"/>
          </a:p>
          <a:p>
            <a:pPr marL="0" lvl="0" indent="0">
              <a:lnSpc>
                <a:spcPct val="80000"/>
              </a:lnSpc>
              <a:buNone/>
            </a:pPr>
            <a:r>
              <a:rPr lang="en-US"/>
              <a:t>obținerea unei imagini complete a modului în care procesele sunt executate.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B88F635-C2F4-0A69-87DD-82ACE723880F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04135C3-7BC5-3A99-B745-9EF14A5029F7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F5696D-0E42-4788-AA85-6382602535E6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60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66344F7-3CC7-894C-C774-9CF46A514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0" y="531220"/>
            <a:ext cx="3347499" cy="8545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4C1704-DA96-80CA-1856-2C4595ADD3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523704"/>
            <a:ext cx="10874428" cy="5653259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en-US" sz="2600" b="1" i="1">
                <a:solidFill>
                  <a:srgbClr val="0070C0"/>
                </a:solidFill>
              </a:rPr>
              <a:t>3. Proiectarea procesului</a:t>
            </a:r>
            <a:endParaRPr lang="ro-RO" sz="2600" b="1" i="1">
              <a:solidFill>
                <a:srgbClr val="0070C0"/>
              </a:solidFill>
            </a:endParaRPr>
          </a:p>
          <a:p>
            <a:pPr marL="0" lvl="0" indent="0">
              <a:lnSpc>
                <a:spcPct val="70000"/>
              </a:lnSpc>
              <a:buNone/>
            </a:pPr>
            <a:endParaRPr lang="ro-RO" sz="2600" b="1" i="1">
              <a:solidFill>
                <a:srgbClr val="0070C0"/>
              </a:solidFill>
            </a:endParaRPr>
          </a:p>
          <a:p>
            <a:pPr lvl="0">
              <a:lnSpc>
                <a:spcPct val="70000"/>
              </a:lnSpc>
            </a:pPr>
            <a:r>
              <a:rPr lang="en-US" sz="2600"/>
              <a:t>Observațiile din analiza procesului sunt utilizate în etapa de proiectare. 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/>
              <a:t>În acest moment, ar trebui să fiți conștient de blocajele</a:t>
            </a:r>
            <a:r>
              <a:rPr lang="ro-RO" sz="2600"/>
              <a:t> </a:t>
            </a:r>
            <a:r>
              <a:rPr lang="en-US" sz="2600"/>
              <a:t>și întârzierile în detaliu.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/>
              <a:t>Întrebarea importantă la care trebuie să </a:t>
            </a:r>
            <a:r>
              <a:rPr lang="ro-RO" sz="2600"/>
              <a:t>găsim </a:t>
            </a:r>
            <a:r>
              <a:rPr lang="en-US" sz="2600"/>
              <a:t>răspun</a:t>
            </a:r>
            <a:r>
              <a:rPr lang="ro-RO" sz="2600"/>
              <a:t>s</a:t>
            </a:r>
            <a:r>
              <a:rPr lang="en-US" sz="2600"/>
              <a:t> este dacă procesul </a:t>
            </a:r>
            <a:r>
              <a:rPr lang="en-US" sz="2600" b="1" i="1">
                <a:solidFill>
                  <a:srgbClr val="00B050"/>
                </a:solidFill>
              </a:rPr>
              <a:t>trebuie menținut așa cum este </a:t>
            </a:r>
            <a:r>
              <a:rPr lang="en-US" sz="2600" b="1" i="1">
                <a:solidFill>
                  <a:srgbClr val="0070C0"/>
                </a:solidFill>
              </a:rPr>
              <a:t>sau reproiectat pentru a remedia problemele identificate. </a:t>
            </a:r>
            <a:endParaRPr lang="ro-RO" sz="2600" b="1" i="1">
              <a:solidFill>
                <a:srgbClr val="0070C0"/>
              </a:solidFill>
            </a:endParaRPr>
          </a:p>
          <a:p>
            <a:pPr lvl="0">
              <a:lnSpc>
                <a:spcPct val="70000"/>
              </a:lnSpc>
            </a:pPr>
            <a:r>
              <a:rPr lang="en-US" sz="2600"/>
              <a:t>Pe baza răspunsului, </a:t>
            </a:r>
            <a:r>
              <a:rPr lang="ro-RO" sz="2600"/>
              <a:t>poate fi </a:t>
            </a:r>
            <a:r>
              <a:rPr lang="en-US" sz="2600"/>
              <a:t>un</a:t>
            </a:r>
            <a:r>
              <a:rPr lang="ro-RO" sz="2600"/>
              <a:t>a</a:t>
            </a:r>
            <a:r>
              <a:rPr lang="en-US" sz="2600"/>
              <a:t> din două abord</a:t>
            </a:r>
            <a:r>
              <a:rPr lang="ro-RO" sz="2600"/>
              <a:t>ări</a:t>
            </a:r>
            <a:r>
              <a:rPr lang="en-US" sz="2600"/>
              <a:t>:     </a:t>
            </a:r>
            <a:endParaRPr lang="ro-RO" sz="2600"/>
          </a:p>
          <a:p>
            <a:pPr marL="0" lvl="0" indent="0">
              <a:lnSpc>
                <a:spcPct val="70000"/>
              </a:lnSpc>
              <a:buNone/>
            </a:pPr>
            <a:r>
              <a:rPr lang="ro-RO" sz="2600"/>
              <a:t>1.- </a:t>
            </a:r>
            <a:r>
              <a:rPr lang="en-US" sz="2600" b="1" i="1">
                <a:solidFill>
                  <a:srgbClr val="843C0C"/>
                </a:solidFill>
              </a:rPr>
              <a:t>Îmbunătățirea continuă </a:t>
            </a:r>
            <a:r>
              <a:rPr lang="en-US" sz="2600"/>
              <a:t>a procesului în care procesul este acceptat în structura sa actuală și problemele sunt corectate una după alta, sau     </a:t>
            </a:r>
            <a:endParaRPr lang="ro-RO" sz="2600"/>
          </a:p>
          <a:p>
            <a:pPr marL="0" lvl="0" indent="0">
              <a:lnSpc>
                <a:spcPct val="70000"/>
              </a:lnSpc>
              <a:buNone/>
            </a:pPr>
            <a:r>
              <a:rPr lang="ro-RO" sz="2600" b="1" i="1">
                <a:solidFill>
                  <a:srgbClr val="843C0C"/>
                </a:solidFill>
              </a:rPr>
              <a:t>2.- </a:t>
            </a:r>
            <a:r>
              <a:rPr lang="en-US" sz="2600" b="1" i="1">
                <a:solidFill>
                  <a:srgbClr val="843C0C"/>
                </a:solidFill>
              </a:rPr>
              <a:t>Reproiectare</a:t>
            </a:r>
            <a:r>
              <a:rPr lang="en-US" sz="2600"/>
              <a:t>, în care întregul proces este remodelat în întregime.</a:t>
            </a:r>
            <a:r>
              <a:rPr lang="ro-RO" sz="2600"/>
              <a:t> </a:t>
            </a:r>
            <a:r>
              <a:rPr lang="en-US" sz="2600"/>
              <a:t>Odată ce modelarea procesului este completă, trebuie aprobate</a:t>
            </a:r>
            <a:r>
              <a:rPr lang="ro-RO" sz="2600"/>
              <a:t> </a:t>
            </a:r>
            <a:r>
              <a:rPr lang="en-US" sz="2600"/>
              <a:t>noi proceduri.</a:t>
            </a:r>
            <a:endParaRPr lang="ro-RO" sz="2600"/>
          </a:p>
          <a:p>
            <a:pPr marL="0" lvl="0" indent="0">
              <a:lnSpc>
                <a:spcPct val="70000"/>
              </a:lnSpc>
              <a:buNone/>
            </a:pPr>
            <a:r>
              <a:rPr lang="en-US" sz="2600"/>
              <a:t> </a:t>
            </a:r>
            <a:r>
              <a:rPr lang="ro-RO" sz="2600"/>
              <a:t>Se elaborează u</a:t>
            </a:r>
            <a:r>
              <a:rPr lang="en-US" sz="2600"/>
              <a:t>n plan de implementare pentru a se asigura că </a:t>
            </a:r>
            <a:r>
              <a:rPr lang="ro-RO" sz="2600"/>
              <a:t>executorii</a:t>
            </a:r>
            <a:r>
              <a:rPr lang="en-US" sz="2600"/>
              <a:t> procesului relevanți sunt instruiți pentru schimbări, iar tranziți</a:t>
            </a:r>
            <a:r>
              <a:rPr lang="ro-RO" sz="2600"/>
              <a:t>a</a:t>
            </a:r>
            <a:r>
              <a:rPr lang="en-US" sz="2600"/>
              <a:t> </a:t>
            </a:r>
            <a:r>
              <a:rPr lang="ro-RO" sz="2600"/>
              <a:t>este</a:t>
            </a:r>
            <a:r>
              <a:rPr lang="en-US" sz="2600"/>
              <a:t> fără probleme.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018D5CB-A3EB-DBC4-4A8B-F691FC66A8DB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4C327C3-BC9B-B260-1961-8461F1F3EF39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E5A0C9-5C1D-48A1-8150-706BF672302B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61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8C6B317-EEE7-0365-C3CC-88658EB28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731" y="245607"/>
            <a:ext cx="3779516" cy="8708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7299A98-09FE-5558-E84B-A11879F442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307567"/>
            <a:ext cx="10515600" cy="5869396"/>
          </a:xfrm>
        </p:spPr>
        <p:txBody>
          <a:bodyPr/>
          <a:lstStyle/>
          <a:p>
            <a:pPr lvl="0"/>
            <a:r>
              <a:rPr lang="en-US" b="1" i="1">
                <a:solidFill>
                  <a:srgbClr val="0070C0"/>
                </a:solidFill>
              </a:rPr>
              <a:t>4. Implementarea Procesului</a:t>
            </a:r>
            <a:r>
              <a:rPr lang="ro-RO" b="1" i="1">
                <a:solidFill>
                  <a:srgbClr val="0070C0"/>
                </a:solidFill>
              </a:rPr>
              <a:t>  </a:t>
            </a:r>
          </a:p>
          <a:p>
            <a:pPr lvl="0"/>
            <a:endParaRPr lang="ro-RO" b="1" i="1">
              <a:solidFill>
                <a:srgbClr val="0070C0"/>
              </a:solidFill>
            </a:endParaRPr>
          </a:p>
          <a:p>
            <a:pPr lvl="0"/>
            <a:r>
              <a:rPr lang="en-US"/>
              <a:t>Când vine vorba de implementarea noului design de proces, există două moduri de a-l executa: </a:t>
            </a:r>
            <a:endParaRPr lang="ro-RO"/>
          </a:p>
          <a:p>
            <a:pPr lvl="0">
              <a:buFont typeface="Wingdings" pitchFamily="2"/>
              <a:buChar char="Ø"/>
            </a:pPr>
            <a:r>
              <a:rPr lang="en-US" b="1" i="1">
                <a:solidFill>
                  <a:srgbClr val="00B050"/>
                </a:solidFill>
              </a:rPr>
              <a:t>implementare sistemică </a:t>
            </a:r>
            <a:r>
              <a:rPr lang="en-US"/>
              <a:t>și </a:t>
            </a:r>
            <a:r>
              <a:rPr lang="en-US" b="1" i="1">
                <a:solidFill>
                  <a:srgbClr val="00B050"/>
                </a:solidFill>
              </a:rPr>
              <a:t>non-sistemică</a:t>
            </a:r>
            <a:r>
              <a:rPr lang="en-US"/>
              <a:t>. </a:t>
            </a:r>
            <a:endParaRPr lang="ro-RO"/>
          </a:p>
          <a:p>
            <a:pPr marL="0" lvl="0" indent="0">
              <a:buNone/>
            </a:pPr>
            <a:r>
              <a:rPr lang="en-US"/>
              <a:t>Primul folosește software sau instrumente specifice pentru implementare, în timp ce al doilea </a:t>
            </a:r>
            <a:r>
              <a:rPr lang="en-US" b="1">
                <a:solidFill>
                  <a:srgbClr val="0070C0"/>
                </a:solidFill>
              </a:rPr>
              <a:t>nu</a:t>
            </a:r>
            <a:r>
              <a:rPr lang="en-US"/>
              <a:t>.</a:t>
            </a:r>
            <a:endParaRPr lang="ro-RO"/>
          </a:p>
          <a:p>
            <a:pPr marL="0" lvl="0" indent="0">
              <a:buNone/>
            </a:pPr>
            <a:r>
              <a:rPr lang="en-US"/>
              <a:t>Alegerea dintre cele două tipuri depinde de natura procesului de afaceri și de resursele de care dispune organizația.</a:t>
            </a:r>
            <a:r>
              <a:rPr lang="ro-RO"/>
              <a:t>                            </a:t>
            </a:r>
            <a:r>
              <a:rPr lang="en-US"/>
              <a:t>Totuși, scopul rămâne același – de a pune în practică fluxul de lucru conceput în etapa anterioară.</a:t>
            </a:r>
            <a:endParaRPr lang="ro-RO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9FBA289-3FA5-9918-11B8-375E62A639C3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B492007-A32F-D4B6-7185-D9DE8099FA17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DDF9A8-B6F3-44CA-B757-21E4FCB4D69D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62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6FF6BAD-427A-0096-EEDE-83E9327C6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339" y="191950"/>
            <a:ext cx="4397962" cy="9781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5F63E8B-BAB4-41B8-8819-172A22EE8D8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565263"/>
            <a:ext cx="10708181" cy="5611700"/>
          </a:xfrm>
        </p:spPr>
        <p:txBody>
          <a:bodyPr/>
          <a:lstStyle/>
          <a:p>
            <a:pPr marL="0" lvl="0" indent="0">
              <a:buNone/>
            </a:pPr>
            <a:r>
              <a:rPr lang="en-US" b="1" i="1">
                <a:solidFill>
                  <a:srgbClr val="0070C0"/>
                </a:solidFill>
              </a:rPr>
              <a:t>5. Monitorizarea procesului</a:t>
            </a:r>
            <a:endParaRPr lang="ro-RO" b="1" i="1">
              <a:solidFill>
                <a:srgbClr val="0070C0"/>
              </a:solidFill>
            </a:endParaRPr>
          </a:p>
          <a:p>
            <a:pPr marL="0" lvl="0" indent="0">
              <a:buNone/>
            </a:pPr>
            <a:endParaRPr lang="ro-RO" b="1" i="1">
              <a:solidFill>
                <a:srgbClr val="0070C0"/>
              </a:solidFill>
            </a:endParaRPr>
          </a:p>
          <a:p>
            <a:pPr lvl="0"/>
            <a:r>
              <a:rPr lang="en-US"/>
              <a:t>În această etapă, </a:t>
            </a:r>
            <a:r>
              <a:rPr lang="ro-RO"/>
              <a:t>Indicatorii de performanță (</a:t>
            </a:r>
            <a:r>
              <a:rPr lang="en-US"/>
              <a:t>KPI</a:t>
            </a:r>
            <a:r>
              <a:rPr lang="ro-RO"/>
              <a:t>) </a:t>
            </a:r>
            <a:r>
              <a:rPr lang="en-US"/>
              <a:t> identificat</a:t>
            </a:r>
            <a:r>
              <a:rPr lang="ro-RO"/>
              <a:t>i</a:t>
            </a:r>
            <a:r>
              <a:rPr lang="en-US"/>
              <a:t> anterior sunt monitoriza</a:t>
            </a:r>
            <a:r>
              <a:rPr lang="ro-RO"/>
              <a:t>ți</a:t>
            </a:r>
            <a:r>
              <a:rPr lang="en-US"/>
              <a:t> pentru </a:t>
            </a:r>
            <a:r>
              <a:rPr lang="en-US" b="1" i="1">
                <a:solidFill>
                  <a:srgbClr val="0070C0"/>
                </a:solidFill>
              </a:rPr>
              <a:t>a se asigura că procesul se aliniază cu obiectivele generale ale </a:t>
            </a:r>
            <a:r>
              <a:rPr lang="ro-RO" b="1" i="1">
                <a:solidFill>
                  <a:srgbClr val="0070C0"/>
                </a:solidFill>
              </a:rPr>
              <a:t>companiei</a:t>
            </a:r>
            <a:r>
              <a:rPr lang="en-US" b="1" i="1">
                <a:solidFill>
                  <a:srgbClr val="0070C0"/>
                </a:solidFill>
              </a:rPr>
              <a:t>. </a:t>
            </a:r>
            <a:endParaRPr lang="ro-RO" b="1" i="1">
              <a:solidFill>
                <a:srgbClr val="0070C0"/>
              </a:solidFill>
            </a:endParaRPr>
          </a:p>
          <a:p>
            <a:pPr lvl="0"/>
            <a:r>
              <a:rPr lang="en-US"/>
              <a:t>Aici</a:t>
            </a:r>
            <a:r>
              <a:rPr lang="ro-RO"/>
              <a:t> </a:t>
            </a:r>
            <a:r>
              <a:rPr lang="en-US"/>
              <a:t>ar fi</a:t>
            </a:r>
            <a:r>
              <a:rPr lang="ro-RO"/>
              <a:t>:</a:t>
            </a:r>
            <a:r>
              <a:rPr lang="en-US"/>
              <a:t>  urmărirea, măsurarea și controlul în </a:t>
            </a:r>
            <a:r>
              <a:rPr lang="en-US" b="1" i="1">
                <a:solidFill>
                  <a:srgbClr val="00B050"/>
                </a:solidFill>
              </a:rPr>
              <a:t>mod continuu</a:t>
            </a:r>
            <a:r>
              <a:rPr lang="en-US"/>
              <a:t>.</a:t>
            </a:r>
            <a:endParaRPr lang="ro-RO"/>
          </a:p>
          <a:p>
            <a:pPr lvl="0"/>
            <a:r>
              <a:rPr lang="en-US"/>
              <a:t>Unii KPI obișnuiți care sunt monitorizați includ </a:t>
            </a:r>
            <a:r>
              <a:rPr lang="en-US">
                <a:solidFill>
                  <a:srgbClr val="00B050"/>
                </a:solidFill>
              </a:rPr>
              <a:t>durata procesului</a:t>
            </a:r>
            <a:r>
              <a:rPr lang="en-US"/>
              <a:t>, </a:t>
            </a:r>
            <a:r>
              <a:rPr lang="en-US">
                <a:solidFill>
                  <a:srgbClr val="843C0C"/>
                </a:solidFill>
              </a:rPr>
              <a:t>costul procesului</a:t>
            </a:r>
            <a:r>
              <a:rPr lang="en-US"/>
              <a:t>, </a:t>
            </a:r>
            <a:r>
              <a:rPr lang="en-US">
                <a:solidFill>
                  <a:srgbClr val="0070C0"/>
                </a:solidFill>
              </a:rPr>
              <a:t>capacitatea sau cât de mult poate produce procesul </a:t>
            </a:r>
            <a:r>
              <a:rPr lang="en-US"/>
              <a:t>și </a:t>
            </a:r>
            <a:r>
              <a:rPr lang="en-US">
                <a:solidFill>
                  <a:srgbClr val="843C0C"/>
                </a:solidFill>
              </a:rPr>
              <a:t>erori sau probleme</a:t>
            </a:r>
            <a:r>
              <a:rPr lang="en-US"/>
              <a:t> care </a:t>
            </a:r>
            <a:r>
              <a:rPr lang="en-US">
                <a:solidFill>
                  <a:srgbClr val="C00000"/>
                </a:solidFill>
              </a:rPr>
              <a:t>afectează negativ satisfacția clienților</a:t>
            </a:r>
            <a:r>
              <a:rPr lang="en-US"/>
              <a:t>.</a:t>
            </a:r>
            <a:endParaRPr lang="ro-RO"/>
          </a:p>
          <a:p>
            <a:pPr lvl="0"/>
            <a:r>
              <a:rPr lang="en-US"/>
              <a:t>Informațiile obținute în timpul monitorizării procesului vă vor ajuta să evaluați dacă procesul are nevoie de modificări sau ajustări, iar procesul reproiectat îndeplinește scopurile și obiectivele.</a:t>
            </a:r>
          </a:p>
          <a:p>
            <a:pPr lvl="0"/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C72F12F-013D-0BA0-3A99-F4CCD7C6C773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8204F59-0D7C-574E-34A4-7401E05B3B8D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A228AC-271D-494E-A720-AE6AE9B06664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63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33DD7FA-E765-E4C7-EEAA-02290F32D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26" y="136519"/>
            <a:ext cx="4100782" cy="122201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F1F5C9-2CF3-EBA6-B945-FE5051E9DC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047399"/>
            <a:ext cx="10724805" cy="5129555"/>
          </a:xfrm>
        </p:spPr>
        <p:txBody>
          <a:bodyPr/>
          <a:lstStyle/>
          <a:p>
            <a:pPr lvl="0"/>
            <a:r>
              <a:rPr lang="en-US" b="1">
                <a:solidFill>
                  <a:srgbClr val="0070C0"/>
                </a:solidFill>
              </a:rPr>
              <a:t>6. Rafinarea procesului</a:t>
            </a:r>
            <a:endParaRPr lang="ro-RO" b="1">
              <a:solidFill>
                <a:srgbClr val="0070C0"/>
              </a:solidFill>
            </a:endParaRPr>
          </a:p>
          <a:p>
            <a:pPr lvl="0"/>
            <a:endParaRPr lang="ro-RO" b="1">
              <a:solidFill>
                <a:srgbClr val="0070C0"/>
              </a:solidFill>
            </a:endParaRPr>
          </a:p>
          <a:p>
            <a:pPr lvl="0"/>
            <a:r>
              <a:rPr lang="en-US"/>
              <a:t>În etapa de rafinare, se face efortul de a reduce decalajul dintre performanța actuală și procesul modelat cu modificări atent măsurate.</a:t>
            </a:r>
            <a:endParaRPr lang="ro-RO"/>
          </a:p>
          <a:p>
            <a:pPr lvl="0"/>
            <a:r>
              <a:rPr lang="ro-RO" b="1" i="1">
                <a:solidFill>
                  <a:srgbClr val="0070C0"/>
                </a:solidFill>
              </a:rPr>
              <a:t>Managementul Proceselor Busines</a:t>
            </a:r>
            <a:r>
              <a:rPr lang="en-US" b="1" i="1">
                <a:solidFill>
                  <a:srgbClr val="0070C0"/>
                </a:solidFill>
              </a:rPr>
              <a:t> </a:t>
            </a:r>
            <a:r>
              <a:rPr lang="en-US"/>
              <a:t>se bazează pe noțiunea de îmbunătățire continuă a procesului. </a:t>
            </a:r>
            <a:endParaRPr lang="ro-RO"/>
          </a:p>
          <a:p>
            <a:pPr lvl="0"/>
            <a:r>
              <a:rPr lang="en-US"/>
              <a:t>Ciclul</a:t>
            </a:r>
            <a:r>
              <a:rPr lang="ro-RO"/>
              <a:t> de managment</a:t>
            </a:r>
            <a:r>
              <a:rPr lang="en-US"/>
              <a:t> se repetă pe măsură ce organizația încearcă să sporească performanța și să stimuleze creșterea. </a:t>
            </a:r>
            <a:endParaRPr lang="ro-RO"/>
          </a:p>
          <a:p>
            <a:pPr lvl="0"/>
            <a:r>
              <a:rPr lang="en-US"/>
              <a:t>Iată un ghid în 5 pași pentru a crește eficiența procesului.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E644350-8961-9818-D149-32BE9E6F9B9B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02180B1-B46A-0521-1C81-ED2901A25A92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B21D93-7A30-4B0D-AAFE-F564BA57F8B5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64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7AA63A-5DAA-1604-EAF2-8D4AF2050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865" y="209196"/>
            <a:ext cx="4292641" cy="145011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09F49-9178-CD24-CA1B-8D23D48128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370936"/>
            <a:ext cx="10790208" cy="5806027"/>
          </a:xfrm>
        </p:spPr>
        <p:txBody>
          <a:bodyPr/>
          <a:lstStyle/>
          <a:p>
            <a:pPr lvl="0"/>
            <a:endParaRPr lang="ro-RO" sz="2600" dirty="0"/>
          </a:p>
          <a:p>
            <a:pPr lvl="0"/>
            <a:r>
              <a:rPr lang="ro-RO" sz="2800" b="1" dirty="0"/>
              <a:t>P</a:t>
            </a:r>
            <a:r>
              <a:rPr lang="en-US" sz="2800" b="1" dirty="0" err="1"/>
              <a:t>ași</a:t>
            </a:r>
            <a:r>
              <a:rPr lang="en-US" sz="2800" b="1" dirty="0"/>
              <a:t> </a:t>
            </a:r>
            <a:r>
              <a:rPr lang="en-US" sz="2800" b="1" dirty="0" err="1"/>
              <a:t>pentru</a:t>
            </a:r>
            <a:r>
              <a:rPr lang="en-US" sz="2800" b="1" dirty="0"/>
              <a:t> </a:t>
            </a:r>
            <a:r>
              <a:rPr lang="en-US" sz="2800" b="1" dirty="0" err="1"/>
              <a:t>creșterea</a:t>
            </a:r>
            <a:r>
              <a:rPr lang="en-US" sz="2800" b="1" dirty="0"/>
              <a:t> </a:t>
            </a:r>
            <a:r>
              <a:rPr lang="en-US" sz="2800" b="1" dirty="0" err="1"/>
              <a:t>eficienței</a:t>
            </a:r>
            <a:r>
              <a:rPr lang="en-US" sz="2800" b="1" dirty="0"/>
              <a:t> </a:t>
            </a:r>
            <a:r>
              <a:rPr lang="en-US" sz="2800" b="1" dirty="0" err="1"/>
              <a:t>proceselor</a:t>
            </a:r>
            <a:r>
              <a:rPr lang="en-US" sz="2800" b="1" dirty="0"/>
              <a:t> </a:t>
            </a:r>
            <a:r>
              <a:rPr lang="ro-RO" sz="2800" b="1" dirty="0"/>
              <a:t>de</a:t>
            </a:r>
            <a:r>
              <a:rPr lang="en-US" sz="2800" b="1" dirty="0"/>
              <a:t> </a:t>
            </a:r>
            <a:r>
              <a:rPr lang="en-US" sz="2800" b="1" dirty="0" err="1"/>
              <a:t>afacer</a:t>
            </a:r>
            <a:r>
              <a:rPr lang="ro-RO" sz="2800" b="1" dirty="0"/>
              <a:t>e a</a:t>
            </a:r>
            <a:r>
              <a:rPr lang="en-US" sz="2800" b="1" dirty="0"/>
              <a:t> </a:t>
            </a:r>
            <a:r>
              <a:rPr lang="en-US" sz="2800" b="1" dirty="0" err="1"/>
              <a:t>companiei</a:t>
            </a:r>
            <a:r>
              <a:rPr lang="en-US" sz="2800" b="1" dirty="0"/>
              <a:t> </a:t>
            </a:r>
            <a:endParaRPr lang="ro-RO" sz="2600" b="1" dirty="0"/>
          </a:p>
          <a:p>
            <a:pPr lvl="0"/>
            <a:r>
              <a:rPr lang="ro-RO" sz="2600" dirty="0"/>
              <a:t>Orișce </a:t>
            </a:r>
            <a:r>
              <a:rPr lang="en-US" sz="2400" b="1" dirty="0" err="1"/>
              <a:t>companie</a:t>
            </a:r>
            <a:r>
              <a:rPr lang="en-US" sz="2600" dirty="0"/>
              <a:t> </a:t>
            </a:r>
            <a:r>
              <a:rPr lang="ro-RO" sz="2600" dirty="0"/>
              <a:t>(Unitate economică)</a:t>
            </a:r>
            <a:r>
              <a:rPr lang="en-US" sz="2600" dirty="0"/>
              <a:t> </a:t>
            </a:r>
            <a:r>
              <a:rPr lang="en-US" sz="2600" dirty="0" err="1"/>
              <a:t>este</a:t>
            </a:r>
            <a:r>
              <a:rPr lang="en-US" sz="2600" dirty="0"/>
              <a:t> </a:t>
            </a:r>
            <a:r>
              <a:rPr lang="en-US" sz="2600" dirty="0" err="1"/>
              <a:t>construită</a:t>
            </a:r>
            <a:r>
              <a:rPr lang="en-US" sz="2600" dirty="0"/>
              <a:t> pe o </a:t>
            </a:r>
            <a:r>
              <a:rPr lang="en-US" sz="2600" dirty="0" err="1"/>
              <a:t>serie</a:t>
            </a:r>
            <a:r>
              <a:rPr lang="en-US" sz="2600" dirty="0"/>
              <a:t> de </a:t>
            </a:r>
            <a:r>
              <a:rPr lang="en-US" sz="2600" dirty="0" err="1"/>
              <a:t>procese</a:t>
            </a:r>
            <a:r>
              <a:rPr lang="en-US" sz="2600" dirty="0"/>
              <a:t>. </a:t>
            </a:r>
            <a:endParaRPr lang="ro-RO" sz="2600" dirty="0"/>
          </a:p>
          <a:p>
            <a:pPr lvl="0"/>
            <a:r>
              <a:rPr lang="en-US" sz="2600" dirty="0"/>
              <a:t>Cu </a:t>
            </a:r>
            <a:r>
              <a:rPr lang="en-US" sz="2600" dirty="0" err="1"/>
              <a:t>cât</a:t>
            </a:r>
            <a:r>
              <a:rPr lang="en-US" sz="2600" dirty="0"/>
              <a:t> </a:t>
            </a:r>
            <a:r>
              <a:rPr lang="en-US" sz="2600" dirty="0" err="1"/>
              <a:t>procesele</a:t>
            </a:r>
            <a:r>
              <a:rPr lang="en-US" sz="2600" dirty="0"/>
              <a:t> sunt </a:t>
            </a:r>
            <a:r>
              <a:rPr lang="en-US" sz="2600" dirty="0" err="1"/>
              <a:t>mai</a:t>
            </a:r>
            <a:r>
              <a:rPr lang="en-US" sz="2600" dirty="0"/>
              <a:t> </a:t>
            </a:r>
            <a:r>
              <a:rPr lang="en-US" sz="2600" dirty="0" err="1"/>
              <a:t>eficiente</a:t>
            </a:r>
            <a:r>
              <a:rPr lang="en-US" sz="2600" dirty="0"/>
              <a:t>, cu </a:t>
            </a:r>
            <a:r>
              <a:rPr lang="en-US" sz="2600" dirty="0" err="1"/>
              <a:t>atât</a:t>
            </a:r>
            <a:r>
              <a:rPr lang="en-US" sz="2600" dirty="0"/>
              <a:t> </a:t>
            </a:r>
            <a:r>
              <a:rPr lang="en-US" sz="2600" dirty="0" err="1"/>
              <a:t>aduc</a:t>
            </a:r>
            <a:r>
              <a:rPr lang="en-US" sz="2600" dirty="0"/>
              <a:t> </a:t>
            </a:r>
            <a:r>
              <a:rPr lang="en-US" sz="2600" dirty="0" err="1"/>
              <a:t>mai</a:t>
            </a:r>
            <a:r>
              <a:rPr lang="en-US" sz="2600" dirty="0"/>
              <a:t> </a:t>
            </a:r>
            <a:r>
              <a:rPr lang="en-US" sz="2600" dirty="0" err="1"/>
              <a:t>multă</a:t>
            </a:r>
            <a:r>
              <a:rPr lang="en-US" sz="2600" dirty="0"/>
              <a:t> </a:t>
            </a:r>
            <a:r>
              <a:rPr lang="en-US" sz="2600" dirty="0" err="1"/>
              <a:t>valoare</a:t>
            </a:r>
            <a:r>
              <a:rPr lang="en-US" sz="2600" dirty="0"/>
              <a:t> </a:t>
            </a:r>
            <a:r>
              <a:rPr lang="en-US" sz="2600" dirty="0" err="1"/>
              <a:t>afacerii</a:t>
            </a:r>
            <a:r>
              <a:rPr lang="en-US" sz="2600" dirty="0"/>
              <a:t>. </a:t>
            </a:r>
            <a:endParaRPr lang="ro-RO" sz="2600" dirty="0"/>
          </a:p>
          <a:p>
            <a:pPr lvl="0"/>
            <a:r>
              <a:rPr lang="en-US" sz="2600" dirty="0" err="1"/>
              <a:t>Fără</a:t>
            </a:r>
            <a:r>
              <a:rPr lang="en-US" sz="2600" dirty="0"/>
              <a:t> </a:t>
            </a:r>
            <a:r>
              <a:rPr lang="en-US" sz="2600" dirty="0" err="1"/>
              <a:t>procese</a:t>
            </a:r>
            <a:r>
              <a:rPr lang="en-US" sz="2600" dirty="0"/>
              <a:t> bine </a:t>
            </a:r>
            <a:r>
              <a:rPr lang="en-US" sz="2600" dirty="0" err="1"/>
              <a:t>concepute</a:t>
            </a:r>
            <a:r>
              <a:rPr lang="en-US" sz="2600" dirty="0"/>
              <a:t> </a:t>
            </a:r>
            <a:r>
              <a:rPr lang="en-US" sz="2600" dirty="0" err="1"/>
              <a:t>și</a:t>
            </a:r>
            <a:r>
              <a:rPr lang="en-US" sz="2600" dirty="0"/>
              <a:t> un plan de </a:t>
            </a:r>
            <a:r>
              <a:rPr lang="en-US" sz="2600" dirty="0" err="1"/>
              <a:t>monitorizare</a:t>
            </a:r>
            <a:r>
              <a:rPr lang="en-US" sz="2600" dirty="0"/>
              <a:t> </a:t>
            </a:r>
            <a:r>
              <a:rPr lang="en-US" sz="2600" dirty="0" err="1"/>
              <a:t>și</a:t>
            </a:r>
            <a:r>
              <a:rPr lang="en-US" sz="2600" dirty="0"/>
              <a:t> </a:t>
            </a:r>
            <a:r>
              <a:rPr lang="en-US" sz="2600" dirty="0" err="1"/>
              <a:t>optimizare</a:t>
            </a:r>
            <a:r>
              <a:rPr lang="en-US" sz="2600" dirty="0"/>
              <a:t> </a:t>
            </a:r>
            <a:r>
              <a:rPr lang="en-US" sz="2600" dirty="0" err="1"/>
              <a:t>constantă</a:t>
            </a:r>
            <a:r>
              <a:rPr lang="en-US" sz="2600" dirty="0"/>
              <a:t> a </a:t>
            </a:r>
            <a:r>
              <a:rPr lang="en-US" sz="2600" dirty="0" err="1"/>
              <a:t>acestora</a:t>
            </a:r>
            <a:r>
              <a:rPr lang="en-US" sz="2600" dirty="0"/>
              <a:t>, nu </a:t>
            </a:r>
            <a:r>
              <a:rPr lang="en-US" sz="2600" dirty="0" err="1"/>
              <a:t>vă</a:t>
            </a:r>
            <a:r>
              <a:rPr lang="en-US" sz="2600" dirty="0"/>
              <a:t> </a:t>
            </a:r>
            <a:r>
              <a:rPr lang="en-US" sz="2600" dirty="0" err="1"/>
              <a:t>puteți</a:t>
            </a:r>
            <a:r>
              <a:rPr lang="en-US" sz="2600" dirty="0"/>
              <a:t> conduce </a:t>
            </a:r>
            <a:r>
              <a:rPr lang="en-US" sz="2600" dirty="0" err="1"/>
              <a:t>niciodată</a:t>
            </a:r>
            <a:r>
              <a:rPr lang="en-US" sz="2600" dirty="0"/>
              <a:t> </a:t>
            </a:r>
            <a:r>
              <a:rPr lang="en-US" sz="2600" dirty="0" err="1"/>
              <a:t>afacerea</a:t>
            </a:r>
            <a:r>
              <a:rPr lang="en-US" sz="2600" dirty="0"/>
              <a:t> </a:t>
            </a:r>
            <a:r>
              <a:rPr lang="en-US" sz="2600" dirty="0" err="1"/>
              <a:t>către</a:t>
            </a:r>
            <a:r>
              <a:rPr lang="en-US" sz="2600" dirty="0"/>
              <a:t> </a:t>
            </a:r>
            <a:r>
              <a:rPr lang="en-US" sz="2600" dirty="0" err="1"/>
              <a:t>succes</a:t>
            </a:r>
            <a:r>
              <a:rPr lang="en-US" sz="2600" dirty="0"/>
              <a:t>.</a:t>
            </a:r>
            <a:endParaRPr lang="ro-RO" sz="2600" dirty="0"/>
          </a:p>
          <a:p>
            <a:pPr lvl="0"/>
            <a:r>
              <a:rPr lang="en-US" sz="2600" dirty="0" err="1"/>
              <a:t>Ineficiențele</a:t>
            </a:r>
            <a:r>
              <a:rPr lang="en-US" sz="2600" dirty="0"/>
              <a:t> </a:t>
            </a:r>
            <a:r>
              <a:rPr lang="en-US" sz="2600" dirty="0" err="1"/>
              <a:t>proceselor</a:t>
            </a:r>
            <a:r>
              <a:rPr lang="en-US" sz="2600" dirty="0"/>
              <a:t> pot </a:t>
            </a:r>
            <a:r>
              <a:rPr lang="ro-RO" sz="2600" dirty="0"/>
              <a:t>frâna</a:t>
            </a:r>
            <a:r>
              <a:rPr lang="en-US" sz="2600" dirty="0"/>
              <a:t> </a:t>
            </a:r>
            <a:r>
              <a:rPr lang="en-US" sz="2600" dirty="0" err="1"/>
              <a:t>semnificativ</a:t>
            </a:r>
            <a:r>
              <a:rPr lang="en-US" sz="2600" dirty="0"/>
              <a:t> </a:t>
            </a:r>
            <a:r>
              <a:rPr lang="en-US" sz="2600" dirty="0" err="1"/>
              <a:t>operațiunile</a:t>
            </a:r>
            <a:r>
              <a:rPr lang="en-US" sz="2600" dirty="0"/>
              <a:t> </a:t>
            </a:r>
            <a:r>
              <a:rPr lang="en-US" sz="2600" dirty="0" err="1"/>
              <a:t>companiei</a:t>
            </a:r>
            <a:r>
              <a:rPr lang="en-US" sz="2600" dirty="0"/>
              <a:t>, pot </a:t>
            </a:r>
            <a:r>
              <a:rPr lang="ro-RO" sz="2600" dirty="0"/>
              <a:t>aduce</a:t>
            </a:r>
            <a:r>
              <a:rPr lang="en-US" sz="2600" dirty="0"/>
              <a:t> </a:t>
            </a:r>
            <a:r>
              <a:rPr lang="en-US" sz="2600" dirty="0" err="1"/>
              <a:t>erori</a:t>
            </a:r>
            <a:r>
              <a:rPr lang="en-US" sz="2600" dirty="0"/>
              <a:t>, pot </a:t>
            </a:r>
            <a:r>
              <a:rPr lang="en-US" sz="2600" dirty="0" err="1"/>
              <a:t>scădea</a:t>
            </a:r>
            <a:r>
              <a:rPr lang="en-US" sz="2600" dirty="0"/>
              <a:t> </a:t>
            </a:r>
            <a:r>
              <a:rPr lang="en-US" sz="2600" dirty="0" err="1"/>
              <a:t>satisfacția</a:t>
            </a:r>
            <a:r>
              <a:rPr lang="en-US" sz="2600" dirty="0"/>
              <a:t> </a:t>
            </a:r>
            <a:r>
              <a:rPr lang="en-US" sz="2600" dirty="0" err="1"/>
              <a:t>clienților</a:t>
            </a:r>
            <a:r>
              <a:rPr lang="ro-RO" sz="2600" dirty="0"/>
              <a:t>,</a:t>
            </a:r>
            <a:r>
              <a:rPr lang="en-US" sz="2600" dirty="0"/>
              <a:t> pot </a:t>
            </a:r>
            <a:r>
              <a:rPr lang="en-US" sz="2600" dirty="0" err="1"/>
              <a:t>afecta</a:t>
            </a:r>
            <a:r>
              <a:rPr lang="en-US" sz="2600" dirty="0"/>
              <a:t> </a:t>
            </a:r>
            <a:r>
              <a:rPr lang="en-US" sz="2600" dirty="0" err="1"/>
              <a:t>moralul</a:t>
            </a:r>
            <a:r>
              <a:rPr lang="en-US" sz="2600" dirty="0"/>
              <a:t> </a:t>
            </a:r>
            <a:r>
              <a:rPr lang="en-US" sz="2600" dirty="0" err="1"/>
              <a:t>angajaților</a:t>
            </a:r>
            <a:r>
              <a:rPr lang="en-US" sz="2600" dirty="0"/>
              <a:t> </a:t>
            </a:r>
            <a:r>
              <a:rPr lang="en-US" sz="2600" dirty="0" err="1"/>
              <a:t>și</a:t>
            </a:r>
            <a:r>
              <a:rPr lang="en-US" sz="2600" dirty="0"/>
              <a:t> c</a:t>
            </a:r>
            <a:r>
              <a:rPr lang="ro-RO" sz="2600" dirty="0"/>
              <a:t>a consecință</a:t>
            </a:r>
            <a:r>
              <a:rPr lang="en-US" sz="2600" dirty="0"/>
              <a:t> pot </a:t>
            </a:r>
            <a:r>
              <a:rPr lang="en-US" sz="2600" dirty="0" err="1"/>
              <a:t>afecta</a:t>
            </a:r>
            <a:r>
              <a:rPr lang="en-US" sz="2600" dirty="0"/>
              <a:t> </a:t>
            </a:r>
            <a:r>
              <a:rPr lang="en-US" sz="2600" dirty="0" err="1"/>
              <a:t>veniturile</a:t>
            </a:r>
            <a:r>
              <a:rPr lang="en-US" sz="2600" dirty="0"/>
              <a:t> </a:t>
            </a:r>
            <a:r>
              <a:rPr lang="en-US" sz="2600" dirty="0" err="1"/>
              <a:t>companiei</a:t>
            </a:r>
            <a:r>
              <a:rPr lang="en-US" sz="2600" dirty="0"/>
              <a:t>.</a:t>
            </a:r>
            <a:endParaRPr lang="ro-RO" sz="2600" dirty="0"/>
          </a:p>
          <a:p>
            <a:pPr lvl="0"/>
            <a:r>
              <a:rPr lang="en-US" sz="2600" dirty="0"/>
              <a:t>C</a:t>
            </a:r>
            <a:r>
              <a:rPr lang="ro-RO" sz="2600" dirty="0"/>
              <a:t>onducerea companiei</a:t>
            </a:r>
            <a:r>
              <a:rPr lang="en-US" sz="2600" dirty="0"/>
              <a:t> care </a:t>
            </a:r>
            <a:r>
              <a:rPr lang="en-US" sz="2600" dirty="0" err="1"/>
              <a:t>dore</a:t>
            </a:r>
            <a:r>
              <a:rPr lang="ro-RO" sz="2600" dirty="0"/>
              <a:t>ște</a:t>
            </a:r>
            <a:r>
              <a:rPr lang="en-US" sz="2600" dirty="0"/>
              <a:t> </a:t>
            </a:r>
            <a:r>
              <a:rPr lang="en-US" sz="2600" dirty="0" err="1"/>
              <a:t>să-și</a:t>
            </a:r>
            <a:r>
              <a:rPr lang="en-US" sz="2600" dirty="0"/>
              <a:t> </a:t>
            </a:r>
            <a:r>
              <a:rPr lang="en-US" sz="2600" dirty="0" err="1"/>
              <a:t>dezvolte</a:t>
            </a:r>
            <a:r>
              <a:rPr lang="en-US" sz="2600" dirty="0"/>
              <a:t> </a:t>
            </a:r>
            <a:r>
              <a:rPr lang="en-US" sz="2600" dirty="0" err="1"/>
              <a:t>și</a:t>
            </a:r>
            <a:r>
              <a:rPr lang="en-US" sz="2600" dirty="0"/>
              <a:t> </a:t>
            </a:r>
            <a:r>
              <a:rPr lang="en-US" sz="2600" dirty="0" err="1"/>
              <a:t>să-și</a:t>
            </a:r>
            <a:r>
              <a:rPr lang="en-US" sz="2600" dirty="0"/>
              <a:t> </a:t>
            </a:r>
            <a:r>
              <a:rPr lang="en-US" sz="2600" dirty="0" err="1"/>
              <a:t>extindă</a:t>
            </a:r>
            <a:r>
              <a:rPr lang="en-US" sz="2600" dirty="0"/>
              <a:t> </a:t>
            </a:r>
            <a:r>
              <a:rPr lang="ro-RO" sz="2600" dirty="0"/>
              <a:t>compania</a:t>
            </a:r>
            <a:r>
              <a:rPr lang="en-US" sz="2600" dirty="0"/>
              <a:t> </a:t>
            </a:r>
            <a:r>
              <a:rPr lang="en-US" sz="2600" dirty="0" err="1"/>
              <a:t>trebuie</a:t>
            </a:r>
            <a:r>
              <a:rPr lang="en-US" sz="2600" dirty="0"/>
              <a:t> </a:t>
            </a:r>
            <a:r>
              <a:rPr lang="en-US" sz="2600" dirty="0" err="1"/>
              <a:t>să</a:t>
            </a:r>
            <a:r>
              <a:rPr lang="en-US" sz="2600" dirty="0"/>
              <a:t> </a:t>
            </a:r>
            <a:r>
              <a:rPr lang="en-US" sz="2600" dirty="0" err="1"/>
              <a:t>acorde</a:t>
            </a:r>
            <a:r>
              <a:rPr lang="en-US" sz="2600" dirty="0"/>
              <a:t> </a:t>
            </a:r>
            <a:r>
              <a:rPr lang="en-US" sz="2600" dirty="0" err="1"/>
              <a:t>prioritate</a:t>
            </a:r>
            <a:r>
              <a:rPr lang="en-US" sz="2600" dirty="0"/>
              <a:t> </a:t>
            </a:r>
            <a:r>
              <a:rPr lang="en-US" sz="2600" dirty="0" err="1"/>
              <a:t>managementului</a:t>
            </a:r>
            <a:r>
              <a:rPr lang="en-US" sz="2600" dirty="0"/>
              <a:t> </a:t>
            </a:r>
            <a:r>
              <a:rPr lang="en-US" sz="2600" dirty="0" err="1"/>
              <a:t>eficient</a:t>
            </a:r>
            <a:r>
              <a:rPr lang="en-US" sz="2600" dirty="0"/>
              <a:t> al </a:t>
            </a:r>
            <a:r>
              <a:rPr lang="en-US" sz="2600" dirty="0" err="1"/>
              <a:t>proceselor</a:t>
            </a:r>
            <a:r>
              <a:rPr lang="en-US" sz="2600" dirty="0"/>
              <a:t> de </a:t>
            </a:r>
            <a:r>
              <a:rPr lang="en-US" sz="2600" dirty="0" err="1"/>
              <a:t>afaceri</a:t>
            </a:r>
            <a:r>
              <a:rPr lang="en-US" sz="2600" dirty="0"/>
              <a:t> </a:t>
            </a:r>
            <a:r>
              <a:rPr lang="en-US" sz="2600" dirty="0" err="1"/>
              <a:t>pentru</a:t>
            </a:r>
            <a:r>
              <a:rPr lang="en-US" sz="2600" dirty="0"/>
              <a:t> o </a:t>
            </a:r>
            <a:r>
              <a:rPr lang="en-US" sz="2600" dirty="0" err="1"/>
              <a:t>transformare</a:t>
            </a:r>
            <a:r>
              <a:rPr lang="en-US" sz="2600" dirty="0"/>
              <a:t> </a:t>
            </a:r>
            <a:r>
              <a:rPr lang="en-US" sz="2600" dirty="0" err="1"/>
              <a:t>digitală</a:t>
            </a:r>
            <a:r>
              <a:rPr lang="en-US" sz="2600" dirty="0"/>
              <a:t> </a:t>
            </a:r>
            <a:r>
              <a:rPr lang="ro-RO" sz="2600" dirty="0"/>
              <a:t>continuă</a:t>
            </a:r>
            <a:r>
              <a:rPr lang="en-US" sz="26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BEFB5-3932-80E0-92E5-B88E96F6890F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8BC84C-EE60-8A07-6708-847297A0058D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C3620D-2927-47CC-8C81-E66E0DCE9843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65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542EC8-DDCB-1817-85B2-1B1C1DC6BEEE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D226A2-E154-2DFE-1AC2-FCE6A3B46B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5057" y="631768"/>
            <a:ext cx="11533832" cy="5545195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ro-RO" b="1" i="1" dirty="0">
                <a:solidFill>
                  <a:srgbClr val="0070C0"/>
                </a:solidFill>
              </a:rPr>
              <a:t>eficiența procesului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busines</a:t>
            </a:r>
            <a:r>
              <a:rPr lang="ro-RO" b="1" i="1" dirty="0">
                <a:solidFill>
                  <a:srgbClr val="0070C0"/>
                </a:solidFill>
              </a:rPr>
              <a:t>?</a:t>
            </a:r>
          </a:p>
          <a:p>
            <a:pPr lvl="0">
              <a:lnSpc>
                <a:spcPct val="80000"/>
              </a:lnSpc>
            </a:pPr>
            <a:r>
              <a:rPr lang="en-US" b="1" i="1" dirty="0" err="1">
                <a:solidFill>
                  <a:srgbClr val="0070C0"/>
                </a:solidFill>
              </a:rPr>
              <a:t>Eficiența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proceselor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busines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măsură</a:t>
            </a:r>
            <a:r>
              <a:rPr lang="en-US" dirty="0"/>
              <a:t> a </a:t>
            </a:r>
            <a:r>
              <a:rPr lang="en-US" b="1" i="1" dirty="0" err="1">
                <a:solidFill>
                  <a:srgbClr val="00B050"/>
                </a:solidFill>
              </a:rPr>
              <a:t>cât</a:t>
            </a:r>
            <a:r>
              <a:rPr lang="en-US" b="1" i="1" dirty="0">
                <a:solidFill>
                  <a:srgbClr val="00B050"/>
                </a:solidFill>
              </a:rPr>
              <a:t> de </a:t>
            </a:r>
            <a:r>
              <a:rPr lang="en-US" b="1" i="1" dirty="0" err="1">
                <a:solidFill>
                  <a:srgbClr val="00B050"/>
                </a:solidFill>
              </a:rPr>
              <a:t>ușor</a:t>
            </a:r>
            <a:r>
              <a:rPr lang="en-US" b="1" i="1" dirty="0">
                <a:solidFill>
                  <a:srgbClr val="00B050"/>
                </a:solidFill>
              </a:rPr>
              <a:t> sunt </a:t>
            </a:r>
            <a:r>
              <a:rPr lang="en-US" b="1" i="1" dirty="0" err="1">
                <a:solidFill>
                  <a:srgbClr val="00B050"/>
                </a:solidFill>
              </a:rPr>
              <a:t>executate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procesele</a:t>
            </a:r>
            <a:r>
              <a:rPr lang="en-US" dirty="0"/>
              <a:t>,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luând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în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considerare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timpul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și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resursele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cheltuite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b="1" i="1" dirty="0" err="1">
                <a:solidFill>
                  <a:srgbClr val="0070C0"/>
                </a:solidFill>
              </a:rPr>
              <a:t>Eficiența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proceselor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busines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au un impact direct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profitabilității</a:t>
            </a:r>
            <a:r>
              <a:rPr lang="en-US" dirty="0"/>
              <a:t>.</a:t>
            </a:r>
          </a:p>
          <a:p>
            <a:pPr lvl="0">
              <a:lnSpc>
                <a:spcPct val="80000"/>
              </a:lnSpc>
            </a:pP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spori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0070C0"/>
                </a:solidFill>
              </a:rPr>
              <a:t>Eficiența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proceselor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busines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 err="1"/>
              <a:t>trebuie</a:t>
            </a:r>
            <a:r>
              <a:rPr lang="en-US" dirty="0"/>
              <a:t> de </a:t>
            </a:r>
            <a:r>
              <a:rPr lang="en-US" dirty="0" err="1"/>
              <a:t>efectuat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activit</a:t>
            </a:r>
            <a:r>
              <a:rPr lang="ro-RO" dirty="0"/>
              <a:t>ăți:</a:t>
            </a: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o-RO" dirty="0"/>
              <a:t> </a:t>
            </a:r>
            <a:r>
              <a:rPr lang="en-US" b="1" dirty="0" err="1"/>
              <a:t>Efectuați</a:t>
            </a:r>
            <a:r>
              <a:rPr lang="en-US" dirty="0"/>
              <a:t> </a:t>
            </a:r>
            <a:r>
              <a:rPr lang="en-US" b="1" dirty="0"/>
              <a:t>o </a:t>
            </a:r>
            <a:r>
              <a:rPr lang="en-US" b="1" dirty="0" err="1"/>
              <a:t>revizuire</a:t>
            </a:r>
            <a:r>
              <a:rPr lang="en-US" b="1" dirty="0"/>
              <a:t> </a:t>
            </a:r>
            <a:r>
              <a:rPr lang="en-US" dirty="0" err="1"/>
              <a:t>amănunțită</a:t>
            </a:r>
            <a:r>
              <a:rPr lang="en-US" dirty="0"/>
              <a:t> a </a:t>
            </a:r>
            <a:r>
              <a:rPr lang="en-US" dirty="0" err="1"/>
              <a:t>proceselor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identifica</a:t>
            </a:r>
            <a:r>
              <a:rPr lang="en-US" dirty="0"/>
              <a:t> </a:t>
            </a:r>
            <a:r>
              <a:rPr lang="en-US" dirty="0" err="1"/>
              <a:t>punctele</a:t>
            </a:r>
            <a:r>
              <a:rPr lang="en-US" dirty="0"/>
              <a:t> </a:t>
            </a:r>
            <a:r>
              <a:rPr lang="en-US" dirty="0" err="1"/>
              <a:t>vulnerabile</a:t>
            </a:r>
            <a:r>
              <a:rPr lang="en-US" dirty="0"/>
              <a:t>, </a:t>
            </a:r>
            <a:r>
              <a:rPr lang="en-US" dirty="0" err="1"/>
              <a:t>ineficiențele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zonele</a:t>
            </a:r>
            <a:r>
              <a:rPr lang="en-US" dirty="0"/>
              <a:t> care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ro-RO" dirty="0"/>
              <a:t>îmbunătățite</a:t>
            </a:r>
            <a:r>
              <a:rPr lang="en-US" dirty="0"/>
              <a:t>. </a:t>
            </a:r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o-RO" dirty="0"/>
              <a:t> </a:t>
            </a:r>
            <a:r>
              <a:rPr lang="en-US" b="1" dirty="0" err="1"/>
              <a:t>Căutați</a:t>
            </a:r>
            <a:r>
              <a:rPr lang="en-US" b="1" dirty="0"/>
              <a:t> </a:t>
            </a:r>
            <a:r>
              <a:rPr lang="en-US" b="1" dirty="0" err="1"/>
              <a:t>sarcini</a:t>
            </a:r>
            <a:r>
              <a:rPr lang="en-US" b="1" dirty="0"/>
              <a:t> </a:t>
            </a:r>
            <a:r>
              <a:rPr lang="en-US" dirty="0"/>
              <a:t>care sunt repetitive, </a:t>
            </a:r>
            <a:r>
              <a:rPr lang="en-US" dirty="0" err="1"/>
              <a:t>consumatoare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introducere</a:t>
            </a:r>
            <a:r>
              <a:rPr lang="en-US" dirty="0"/>
              <a:t> </a:t>
            </a:r>
            <a:r>
              <a:rPr lang="en-US" dirty="0" err="1"/>
              <a:t>manuală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calcule</a:t>
            </a:r>
            <a:r>
              <a:rPr lang="en-US" dirty="0"/>
              <a:t>. </a:t>
            </a:r>
          </a:p>
          <a:p>
            <a:pPr lvl="0">
              <a:lnSpc>
                <a:spcPct val="80000"/>
              </a:lnSpc>
            </a:pPr>
            <a:r>
              <a:rPr lang="en-US" b="1" dirty="0" err="1"/>
              <a:t>Luați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considerare</a:t>
            </a:r>
            <a:r>
              <a:rPr lang="en-US" b="1" dirty="0"/>
              <a:t> </a:t>
            </a:r>
            <a:r>
              <a:rPr lang="en-US" b="1" dirty="0" err="1"/>
              <a:t>impactul</a:t>
            </a:r>
            <a:r>
              <a:rPr lang="en-US" b="1" dirty="0"/>
              <a:t> </a:t>
            </a:r>
            <a:r>
              <a:rPr lang="en-US" dirty="0"/>
              <a:t>pe care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au </a:t>
            </a:r>
            <a:r>
              <a:rPr lang="en-US" dirty="0" err="1"/>
              <a:t>asupra</a:t>
            </a:r>
            <a:r>
              <a:rPr lang="ro-RO" dirty="0"/>
              <a:t> </a:t>
            </a:r>
            <a:r>
              <a:rPr lang="en-US" dirty="0" err="1"/>
              <a:t>angajaților</a:t>
            </a:r>
            <a:r>
              <a:rPr lang="en-US" dirty="0"/>
              <a:t>,  </a:t>
            </a:r>
          </a:p>
          <a:p>
            <a:pPr lvl="0">
              <a:lnSpc>
                <a:spcPct val="80000"/>
              </a:lnSpc>
            </a:pPr>
            <a:r>
              <a:rPr lang="en-US" b="1" dirty="0" err="1"/>
              <a:t>Identifica</a:t>
            </a:r>
            <a:r>
              <a:rPr lang="ro-RO" b="1" dirty="0"/>
              <a:t>ți</a:t>
            </a:r>
            <a:r>
              <a:rPr lang="en-US" b="1" dirty="0"/>
              <a:t> </a:t>
            </a:r>
            <a:r>
              <a:rPr lang="ro-RO" b="1" dirty="0"/>
              <a:t>soluții </a:t>
            </a:r>
            <a:r>
              <a:rPr lang="en-US" dirty="0"/>
              <a:t>care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ro-RO" dirty="0"/>
              <a:t>ridica</a:t>
            </a:r>
            <a:r>
              <a:rPr lang="en-US" dirty="0"/>
              <a:t> </a:t>
            </a:r>
            <a:r>
              <a:rPr lang="ro-RO" dirty="0"/>
              <a:t>e</a:t>
            </a:r>
            <a:r>
              <a:rPr lang="en-US" dirty="0" err="1"/>
              <a:t>ficiența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0070C0"/>
                </a:solidFill>
              </a:rPr>
              <a:t>busines</a:t>
            </a:r>
            <a:r>
              <a:rPr lang="en-US" dirty="0"/>
              <a:t>.”</a:t>
            </a:r>
            <a:endParaRPr lang="ro-RO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5591C8D-6DF5-CD20-6548-073458C7E52D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7FCA831-31F8-8701-5260-154F40DA906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F71BD5-16F9-48B6-A9DA-9B1BF822F3FF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66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FE979-C95B-28E9-98EA-F154B487D647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1D1F1D-0C74-9EDD-7B1E-ACBD7AE02C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6832" y="423952"/>
            <a:ext cx="11114120" cy="593239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400" b="1" i="1" dirty="0" err="1">
                <a:solidFill>
                  <a:srgbClr val="0070C0"/>
                </a:solidFill>
              </a:rPr>
              <a:t>Eficiența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proceselor</a:t>
            </a:r>
            <a:r>
              <a:rPr lang="en-US" sz="2400" b="1" i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busines</a:t>
            </a:r>
            <a:r>
              <a:rPr lang="ro-RO" sz="2400" b="1" i="1" dirty="0">
                <a:solidFill>
                  <a:srgbClr val="0070C0"/>
                </a:solidFill>
              </a:rPr>
              <a:t> </a:t>
            </a:r>
            <a:r>
              <a:rPr lang="ro-RO" sz="2400" dirty="0"/>
              <a:t>poate fi ridicatăm(ogmentată) dacă veți realiza următorii pași: </a:t>
            </a:r>
            <a:endParaRPr lang="ro-RO" sz="2200" b="1" i="1" dirty="0">
              <a:solidFill>
                <a:srgbClr val="0070C0"/>
              </a:solidFill>
            </a:endParaRPr>
          </a:p>
          <a:p>
            <a:pPr lvl="0">
              <a:lnSpc>
                <a:spcPct val="70000"/>
              </a:lnSpc>
            </a:pPr>
            <a:r>
              <a:rPr lang="ro-RO" sz="2200" b="1" i="1" dirty="0">
                <a:solidFill>
                  <a:srgbClr val="0070C0"/>
                </a:solidFill>
              </a:rPr>
              <a:t>Pasul 1. </a:t>
            </a:r>
            <a:r>
              <a:rPr lang="en-US" sz="2200" b="1" i="1" dirty="0" err="1">
                <a:solidFill>
                  <a:srgbClr val="0070C0"/>
                </a:solidFill>
              </a:rPr>
              <a:t>Înțelegeți</a:t>
            </a:r>
            <a:r>
              <a:rPr lang="en-US" sz="2200" b="1" i="1" dirty="0">
                <a:solidFill>
                  <a:srgbClr val="0070C0"/>
                </a:solidFill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</a:rPr>
              <a:t>procesul</a:t>
            </a:r>
            <a:r>
              <a:rPr lang="en-US" sz="2200" b="1" i="1" dirty="0">
                <a:solidFill>
                  <a:srgbClr val="0070C0"/>
                </a:solidFill>
              </a:rPr>
              <a:t> </a:t>
            </a:r>
            <a:r>
              <a:rPr lang="ro-RO" sz="2200" b="1" i="1" dirty="0">
                <a:solidFill>
                  <a:srgbClr val="0070C0"/>
                </a:solidFill>
              </a:rPr>
              <a:t>busines e</a:t>
            </a:r>
            <a:r>
              <a:rPr lang="en-US" sz="2200" b="1" i="1" dirty="0" err="1">
                <a:solidFill>
                  <a:srgbClr val="0070C0"/>
                </a:solidFill>
              </a:rPr>
              <a:t>xistent</a:t>
            </a:r>
            <a:endParaRPr lang="ro-RO" sz="2200" b="1" i="1" dirty="0">
              <a:solidFill>
                <a:srgbClr val="0070C0"/>
              </a:solidFill>
            </a:endParaRPr>
          </a:p>
          <a:p>
            <a:pPr lvl="0">
              <a:lnSpc>
                <a:spcPct val="70000"/>
              </a:lnSpc>
            </a:pPr>
            <a:r>
              <a:rPr lang="en-US" sz="2200" dirty="0" err="1"/>
              <a:t>Adunați</a:t>
            </a:r>
            <a:r>
              <a:rPr lang="en-US" sz="2200" dirty="0"/>
              <a:t> date </a:t>
            </a:r>
            <a:r>
              <a:rPr lang="en-US" sz="2200" dirty="0" err="1"/>
              <a:t>despre</a:t>
            </a:r>
            <a:r>
              <a:rPr lang="en-US" sz="2200" dirty="0"/>
              <a:t> </a:t>
            </a:r>
            <a:r>
              <a:rPr lang="ro-RO" sz="2200" dirty="0"/>
              <a:t>locurile </a:t>
            </a:r>
            <a:r>
              <a:rPr lang="en-US" sz="2200" dirty="0" err="1"/>
              <a:t>unde</a:t>
            </a:r>
            <a:r>
              <a:rPr lang="en-US" sz="2200" dirty="0"/>
              <a:t> apar </a:t>
            </a:r>
            <a:r>
              <a:rPr lang="en-US" sz="2200" dirty="0" err="1"/>
              <a:t>discrepanțe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despre</a:t>
            </a:r>
            <a:r>
              <a:rPr lang="en-US" sz="2200" dirty="0"/>
              <a:t> </a:t>
            </a:r>
            <a:r>
              <a:rPr lang="en-US" sz="2200" dirty="0" err="1"/>
              <a:t>modul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care </a:t>
            </a:r>
            <a:r>
              <a:rPr lang="en-US" sz="2200" dirty="0" err="1"/>
              <a:t>procesul</a:t>
            </a:r>
            <a:r>
              <a:rPr lang="en-US" sz="2200" dirty="0"/>
              <a:t> a </a:t>
            </a:r>
            <a:r>
              <a:rPr lang="en-US" sz="2200" dirty="0" err="1"/>
              <a:t>deviat</a:t>
            </a:r>
            <a:r>
              <a:rPr lang="en-US" sz="2200" dirty="0"/>
              <a:t> de la d</a:t>
            </a:r>
            <a:r>
              <a:rPr lang="ro-RO" sz="2200" dirty="0"/>
              <a:t>reglamentare</a:t>
            </a:r>
            <a:r>
              <a:rPr lang="en-US" sz="2200" dirty="0"/>
              <a:t>.</a:t>
            </a:r>
            <a:endParaRPr lang="ro-RO" sz="2200" dirty="0"/>
          </a:p>
          <a:p>
            <a:pPr lvl="0">
              <a:lnSpc>
                <a:spcPct val="70000"/>
              </a:lnSpc>
            </a:pPr>
            <a:r>
              <a:rPr lang="en-US" sz="2200" dirty="0" err="1"/>
              <a:t>Iată</a:t>
            </a:r>
            <a:r>
              <a:rPr lang="en-US" sz="2200" dirty="0"/>
              <a:t> </a:t>
            </a:r>
            <a:r>
              <a:rPr lang="en-US" sz="2200" dirty="0" err="1"/>
              <a:t>câteva</a:t>
            </a:r>
            <a:r>
              <a:rPr lang="en-US" sz="2200" dirty="0"/>
              <a:t> </a:t>
            </a:r>
            <a:r>
              <a:rPr lang="en-US" sz="2200" dirty="0" err="1"/>
              <a:t>situații</a:t>
            </a:r>
            <a:r>
              <a:rPr lang="en-US" sz="2200" dirty="0"/>
              <a:t> </a:t>
            </a:r>
            <a:r>
              <a:rPr lang="en-US" sz="2200" dirty="0" err="1"/>
              <a:t>posibile</a:t>
            </a:r>
            <a:r>
              <a:rPr lang="en-US" sz="2200" dirty="0"/>
              <a:t> car</a:t>
            </a:r>
            <a:r>
              <a:rPr lang="ro-RO" sz="2200" dirty="0"/>
              <a:t>e</a:t>
            </a:r>
            <a:r>
              <a:rPr lang="en-US" sz="2200" dirty="0"/>
              <a:t> p</a:t>
            </a:r>
            <a:r>
              <a:rPr lang="ro-RO" sz="2200" dirty="0"/>
              <a:t>ot</a:t>
            </a:r>
            <a:r>
              <a:rPr lang="en-US" sz="2200" dirty="0"/>
              <a:t> duce la </a:t>
            </a:r>
            <a:r>
              <a:rPr lang="en-US" sz="2200" dirty="0" err="1"/>
              <a:t>ineficiențe</a:t>
            </a:r>
            <a:r>
              <a:rPr lang="en-US" sz="2200" dirty="0"/>
              <a:t>.</a:t>
            </a:r>
            <a:endParaRPr lang="ro-RO" sz="2200" dirty="0"/>
          </a:p>
          <a:p>
            <a:pPr marL="514350" lvl="0" indent="-514350">
              <a:lnSpc>
                <a:spcPct val="70000"/>
              </a:lnSpc>
              <a:buAutoNum type="alphaUcPeriod"/>
            </a:pPr>
            <a:r>
              <a:rPr lang="en-US" sz="2200" b="1" i="1" dirty="0" err="1">
                <a:solidFill>
                  <a:srgbClr val="0070C0"/>
                </a:solidFill>
              </a:rPr>
              <a:t>Procese</a:t>
            </a:r>
            <a:r>
              <a:rPr lang="en-US" sz="2200" b="1" i="1" dirty="0">
                <a:solidFill>
                  <a:srgbClr val="0070C0"/>
                </a:solidFill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</a:rPr>
              <a:t>umbră</a:t>
            </a:r>
            <a:r>
              <a:rPr lang="ro-RO" sz="2200" b="1" i="1" dirty="0">
                <a:solidFill>
                  <a:srgbClr val="0070C0"/>
                </a:solidFill>
              </a:rPr>
              <a:t>: </a:t>
            </a:r>
            <a:r>
              <a:rPr lang="en-US" sz="2200" dirty="0"/>
              <a:t>„</a:t>
            </a:r>
            <a:r>
              <a:rPr lang="ro-RO" sz="2200" dirty="0"/>
              <a:t>deseori se întâmplă </a:t>
            </a:r>
            <a:r>
              <a:rPr lang="en-US" sz="2200" dirty="0" err="1"/>
              <a:t>să</a:t>
            </a:r>
            <a:r>
              <a:rPr lang="en-US" sz="2200" dirty="0"/>
              <a:t> nu </a:t>
            </a:r>
            <a:r>
              <a:rPr lang="en-US" sz="2200" dirty="0" err="1"/>
              <a:t>informez</a:t>
            </a:r>
            <a:r>
              <a:rPr lang="ro-RO" sz="2200" dirty="0"/>
              <a:t>i</a:t>
            </a:r>
            <a:r>
              <a:rPr lang="en-US" sz="2200" dirty="0"/>
              <a:t> </a:t>
            </a:r>
            <a:r>
              <a:rPr lang="en-US" sz="2200" dirty="0" err="1"/>
              <a:t>persoan</a:t>
            </a:r>
            <a:r>
              <a:rPr lang="ro-RO" sz="2200" dirty="0"/>
              <a:t>a</a:t>
            </a:r>
            <a:r>
              <a:rPr lang="en-US" sz="2200" dirty="0"/>
              <a:t> </a:t>
            </a:r>
            <a:r>
              <a:rPr lang="ro-RO" sz="2200" dirty="0"/>
              <a:t>responsabilă </a:t>
            </a:r>
            <a:r>
              <a:rPr lang="en-US" sz="2200" dirty="0"/>
              <a:t>de ace</a:t>
            </a:r>
            <a:r>
              <a:rPr lang="ro-RO" sz="2200" dirty="0"/>
              <a:t>st proces</a:t>
            </a:r>
            <a:r>
              <a:rPr lang="en-US" sz="2200" dirty="0"/>
              <a:t>”, </a:t>
            </a:r>
            <a:r>
              <a:rPr lang="en-US" sz="2200" dirty="0">
                <a:solidFill>
                  <a:srgbClr val="843C0C"/>
                </a:solidFill>
              </a:rPr>
              <a:t>„O </a:t>
            </a:r>
            <a:r>
              <a:rPr lang="en-US" sz="2200" dirty="0" err="1">
                <a:solidFill>
                  <a:srgbClr val="843C0C"/>
                </a:solidFill>
              </a:rPr>
              <a:t>voi</a:t>
            </a:r>
            <a:r>
              <a:rPr lang="en-US" sz="2200" dirty="0">
                <a:solidFill>
                  <a:srgbClr val="843C0C"/>
                </a:solidFill>
              </a:rPr>
              <a:t> face </a:t>
            </a:r>
            <a:r>
              <a:rPr lang="en-US" sz="2200" dirty="0" err="1">
                <a:solidFill>
                  <a:srgbClr val="843C0C"/>
                </a:solidFill>
              </a:rPr>
              <a:t>mai</a:t>
            </a:r>
            <a:r>
              <a:rPr lang="en-US" sz="2200" dirty="0">
                <a:solidFill>
                  <a:srgbClr val="843C0C"/>
                </a:solidFill>
              </a:rPr>
              <a:t> </a:t>
            </a:r>
            <a:r>
              <a:rPr lang="en-US" sz="2200" dirty="0" err="1">
                <a:solidFill>
                  <a:srgbClr val="843C0C"/>
                </a:solidFill>
              </a:rPr>
              <a:t>târziu</a:t>
            </a:r>
            <a:r>
              <a:rPr lang="en-US" sz="2200" dirty="0">
                <a:solidFill>
                  <a:srgbClr val="843C0C"/>
                </a:solidFill>
              </a:rPr>
              <a:t>”, </a:t>
            </a:r>
            <a:r>
              <a:rPr lang="en-US" sz="2200" dirty="0">
                <a:solidFill>
                  <a:srgbClr val="0070C0"/>
                </a:solidFill>
              </a:rPr>
              <a:t>„</a:t>
            </a:r>
            <a:r>
              <a:rPr lang="en-US" sz="2200" dirty="0" err="1">
                <a:solidFill>
                  <a:srgbClr val="0070C0"/>
                </a:solidFill>
              </a:rPr>
              <a:t>Serverul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este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oprit</a:t>
            </a:r>
            <a:r>
              <a:rPr lang="en-US" sz="2200" dirty="0">
                <a:solidFill>
                  <a:srgbClr val="0070C0"/>
                </a:solidFill>
              </a:rPr>
              <a:t>, </a:t>
            </a:r>
            <a:r>
              <a:rPr lang="en-US" sz="2200" dirty="0" err="1">
                <a:solidFill>
                  <a:srgbClr val="0070C0"/>
                </a:solidFill>
              </a:rPr>
              <a:t>așa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err="1">
                <a:solidFill>
                  <a:srgbClr val="0070C0"/>
                </a:solidFill>
              </a:rPr>
              <a:t>că</a:t>
            </a:r>
            <a:r>
              <a:rPr lang="en-US" sz="2200" dirty="0">
                <a:solidFill>
                  <a:srgbClr val="0070C0"/>
                </a:solidFill>
              </a:rPr>
              <a:t> o </a:t>
            </a:r>
            <a:r>
              <a:rPr lang="en-US" sz="2200" dirty="0" err="1">
                <a:solidFill>
                  <a:srgbClr val="0070C0"/>
                </a:solidFill>
              </a:rPr>
              <a:t>voi</a:t>
            </a:r>
            <a:r>
              <a:rPr lang="en-US" sz="2200" dirty="0">
                <a:solidFill>
                  <a:srgbClr val="0070C0"/>
                </a:solidFill>
              </a:rPr>
              <a:t> nota </a:t>
            </a:r>
            <a:r>
              <a:rPr lang="en-US" sz="2200" dirty="0" err="1">
                <a:solidFill>
                  <a:srgbClr val="0070C0"/>
                </a:solidFill>
              </a:rPr>
              <a:t>pentru</a:t>
            </a:r>
            <a:r>
              <a:rPr lang="en-US" sz="2200" dirty="0">
                <a:solidFill>
                  <a:srgbClr val="0070C0"/>
                </a:solidFill>
              </a:rPr>
              <a:t> moment”. </a:t>
            </a:r>
            <a:r>
              <a:rPr lang="en-US" sz="2200" b="1" i="1" dirty="0" err="1">
                <a:solidFill>
                  <a:srgbClr val="7030A0"/>
                </a:solidFill>
              </a:rPr>
              <a:t>Acestea</a:t>
            </a:r>
            <a:r>
              <a:rPr lang="en-US" sz="2200" b="1" i="1" dirty="0">
                <a:solidFill>
                  <a:srgbClr val="7030A0"/>
                </a:solidFill>
              </a:rPr>
              <a:t> sunt </a:t>
            </a:r>
            <a:r>
              <a:rPr lang="en-US" sz="2200" b="1" i="1" dirty="0" err="1">
                <a:solidFill>
                  <a:srgbClr val="7030A0"/>
                </a:solidFill>
              </a:rPr>
              <a:t>procese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b="1" i="1" dirty="0" err="1">
                <a:solidFill>
                  <a:srgbClr val="7030A0"/>
                </a:solidFill>
              </a:rPr>
              <a:t>umbră</a:t>
            </a:r>
            <a:r>
              <a:rPr lang="en-US" sz="2200" b="1" i="1" dirty="0">
                <a:solidFill>
                  <a:srgbClr val="7030A0"/>
                </a:solidFill>
              </a:rPr>
              <a:t> </a:t>
            </a:r>
            <a:r>
              <a:rPr lang="en-US" sz="2200" dirty="0"/>
              <a:t>care </a:t>
            </a:r>
            <a:r>
              <a:rPr lang="en-US" sz="2200" dirty="0" err="1"/>
              <a:t>provoacă</a:t>
            </a:r>
            <a:r>
              <a:rPr lang="en-US" sz="2200" dirty="0"/>
              <a:t> </a:t>
            </a:r>
            <a:r>
              <a:rPr lang="en-US" sz="2200" dirty="0" err="1"/>
              <a:t>erori</a:t>
            </a:r>
            <a:r>
              <a:rPr lang="en-US" sz="2200" dirty="0"/>
              <a:t>.</a:t>
            </a:r>
            <a:endParaRPr lang="ro-RO" sz="2200" dirty="0"/>
          </a:p>
          <a:p>
            <a:pPr marL="514350" lvl="0" indent="-514350">
              <a:lnSpc>
                <a:spcPct val="70000"/>
              </a:lnSpc>
              <a:buAutoNum type="alphaUcPeriod"/>
            </a:pPr>
            <a:r>
              <a:rPr lang="en-US" sz="2200" b="1" i="1" dirty="0" err="1">
                <a:solidFill>
                  <a:srgbClr val="0070C0"/>
                </a:solidFill>
              </a:rPr>
              <a:t>Angaja</a:t>
            </a:r>
            <a:r>
              <a:rPr lang="ro-RO" sz="2200" b="1" i="1" dirty="0">
                <a:solidFill>
                  <a:srgbClr val="0070C0"/>
                </a:solidFill>
              </a:rPr>
              <a:t>ț</a:t>
            </a:r>
            <a:r>
              <a:rPr lang="en-US" sz="2200" b="1" i="1" dirty="0" err="1">
                <a:solidFill>
                  <a:srgbClr val="0070C0"/>
                </a:solidFill>
              </a:rPr>
              <a:t>i</a:t>
            </a:r>
            <a:r>
              <a:rPr lang="en-US" sz="2200" b="1" i="1" dirty="0">
                <a:solidFill>
                  <a:srgbClr val="0070C0"/>
                </a:solidFill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</a:rPr>
              <a:t>necalifica</a:t>
            </a:r>
            <a:r>
              <a:rPr lang="ro-RO" sz="2200" b="1" i="1" dirty="0">
                <a:solidFill>
                  <a:srgbClr val="0070C0"/>
                </a:solidFill>
              </a:rPr>
              <a:t>ț</a:t>
            </a:r>
            <a:r>
              <a:rPr lang="en-US" sz="2200" b="1" i="1" dirty="0" err="1">
                <a:solidFill>
                  <a:srgbClr val="0070C0"/>
                </a:solidFill>
              </a:rPr>
              <a:t>i</a:t>
            </a:r>
            <a:r>
              <a:rPr lang="ro-RO" sz="2200" b="1" i="1" dirty="0">
                <a:solidFill>
                  <a:srgbClr val="0070C0"/>
                </a:solidFill>
              </a:rPr>
              <a:t> - </a:t>
            </a:r>
            <a:r>
              <a:rPr lang="en-US" sz="2200" dirty="0" err="1"/>
              <a:t>Angajatului</a:t>
            </a:r>
            <a:r>
              <a:rPr lang="en-US" sz="2200" dirty="0"/>
              <a:t> </a:t>
            </a:r>
            <a:r>
              <a:rPr lang="en-US" sz="2200" u="sng" dirty="0" err="1"/>
              <a:t>îi</a:t>
            </a:r>
            <a:r>
              <a:rPr lang="en-US" sz="2200" u="sng" dirty="0"/>
              <a:t> </a:t>
            </a:r>
            <a:r>
              <a:rPr lang="en-US" sz="2200" u="sng" dirty="0" err="1"/>
              <a:t>lipsește</a:t>
            </a:r>
            <a:r>
              <a:rPr lang="en-US" sz="2200" u="sng" dirty="0"/>
              <a:t> </a:t>
            </a:r>
            <a:r>
              <a:rPr lang="en-US" sz="2200" u="sng" dirty="0" err="1"/>
              <a:t>abilitățile</a:t>
            </a:r>
            <a:r>
              <a:rPr lang="en-US" sz="2200" u="sng" dirty="0"/>
              <a:t> </a:t>
            </a:r>
            <a:r>
              <a:rPr lang="en-US" sz="2200" u="sng" dirty="0" err="1"/>
              <a:t>necesare</a:t>
            </a:r>
            <a:r>
              <a:rPr lang="en-US" sz="2200" u="sng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îndeplini</a:t>
            </a:r>
            <a:r>
              <a:rPr lang="en-US" sz="2200" dirty="0"/>
              <a:t> o </a:t>
            </a:r>
            <a:r>
              <a:rPr lang="en-US" sz="2200" dirty="0" err="1"/>
              <a:t>anumită</a:t>
            </a:r>
            <a:r>
              <a:rPr lang="en-US" sz="2200" dirty="0"/>
              <a:t> </a:t>
            </a:r>
            <a:r>
              <a:rPr lang="en-US" sz="2200" dirty="0" err="1"/>
              <a:t>sarcină</a:t>
            </a:r>
            <a:r>
              <a:rPr lang="en-US" sz="2200" dirty="0"/>
              <a:t> cu </a:t>
            </a:r>
            <a:r>
              <a:rPr lang="en-US" sz="2200" dirty="0" err="1"/>
              <a:t>competență</a:t>
            </a:r>
            <a:r>
              <a:rPr lang="en-US" sz="2200" dirty="0"/>
              <a:t>.</a:t>
            </a:r>
            <a:endParaRPr lang="ro-RO" sz="2200" dirty="0"/>
          </a:p>
          <a:p>
            <a:pPr marL="514350" lvl="0" indent="-514350">
              <a:lnSpc>
                <a:spcPct val="70000"/>
              </a:lnSpc>
              <a:buAutoNum type="alphaUcPeriod"/>
            </a:pPr>
            <a:r>
              <a:rPr lang="en-US" sz="2200" b="1" i="1" dirty="0" err="1">
                <a:solidFill>
                  <a:srgbClr val="0070C0"/>
                </a:solidFill>
              </a:rPr>
              <a:t>Supraîncărcare</a:t>
            </a:r>
            <a:r>
              <a:rPr lang="en-US" sz="2200" b="1" i="1" dirty="0">
                <a:solidFill>
                  <a:srgbClr val="0070C0"/>
                </a:solidFill>
              </a:rPr>
              <a:t>/</a:t>
            </a:r>
            <a:r>
              <a:rPr lang="en-US" sz="2200" b="1" i="1" dirty="0" err="1">
                <a:solidFill>
                  <a:srgbClr val="0070C0"/>
                </a:solidFill>
              </a:rPr>
              <a:t>insuficiență</a:t>
            </a:r>
            <a:r>
              <a:rPr lang="en-US" sz="2200" b="1" i="1" dirty="0">
                <a:solidFill>
                  <a:srgbClr val="0070C0"/>
                </a:solidFill>
              </a:rPr>
              <a:t> de </a:t>
            </a:r>
            <a:r>
              <a:rPr lang="en-US" sz="2200" b="1" i="1" dirty="0" err="1">
                <a:solidFill>
                  <a:srgbClr val="0070C0"/>
                </a:solidFill>
              </a:rPr>
              <a:t>informații</a:t>
            </a:r>
            <a:r>
              <a:rPr lang="ro-RO" sz="2200" b="1" i="1" dirty="0">
                <a:solidFill>
                  <a:srgbClr val="0070C0"/>
                </a:solidFill>
              </a:rPr>
              <a:t>- </a:t>
            </a:r>
            <a:r>
              <a:rPr lang="en-US" sz="2200" dirty="0" err="1"/>
              <a:t>Angajații</a:t>
            </a:r>
            <a:r>
              <a:rPr lang="en-US" sz="2200" dirty="0"/>
              <a:t> </a:t>
            </a:r>
            <a:r>
              <a:rPr lang="en-US" sz="2200" dirty="0" err="1"/>
              <a:t>continuă</a:t>
            </a:r>
            <a:r>
              <a:rPr lang="en-US" sz="2200" dirty="0"/>
              <a:t> </a:t>
            </a:r>
            <a:r>
              <a:rPr lang="en-US" sz="2200" dirty="0" err="1"/>
              <a:t>să</a:t>
            </a:r>
            <a:r>
              <a:rPr lang="en-US" sz="2200" dirty="0"/>
              <a:t> </a:t>
            </a:r>
            <a:r>
              <a:rPr lang="en-US" sz="2200" dirty="0" err="1"/>
              <a:t>meargă</a:t>
            </a:r>
            <a:r>
              <a:rPr lang="en-US" sz="2200" dirty="0"/>
              <a:t> </a:t>
            </a:r>
            <a:r>
              <a:rPr lang="en-US" sz="2200" dirty="0" err="1"/>
              <a:t>înainte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înapoi</a:t>
            </a:r>
            <a:r>
              <a:rPr lang="en-US" sz="2200" dirty="0"/>
              <a:t> </a:t>
            </a:r>
            <a:r>
              <a:rPr lang="en-US" sz="2200" dirty="0" err="1"/>
              <a:t>cerând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multe</a:t>
            </a:r>
            <a:r>
              <a:rPr lang="en-US" sz="2200" dirty="0"/>
              <a:t> </a:t>
            </a:r>
            <a:r>
              <a:rPr lang="en-US" sz="2200" dirty="0" err="1"/>
              <a:t>informații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solicită</a:t>
            </a:r>
            <a:r>
              <a:rPr lang="en-US" sz="2200" dirty="0"/>
              <a:t> </a:t>
            </a:r>
            <a:r>
              <a:rPr lang="en-US" sz="2200" dirty="0" err="1"/>
              <a:t>același</a:t>
            </a:r>
            <a:r>
              <a:rPr lang="en-US" sz="2200" dirty="0"/>
              <a:t> set de </a:t>
            </a:r>
            <a:r>
              <a:rPr lang="en-US" sz="2200" dirty="0" err="1"/>
              <a:t>instrucțiuni</a:t>
            </a:r>
            <a:r>
              <a:rPr lang="en-US" sz="2200" dirty="0"/>
              <a:t>/date de </a:t>
            </a:r>
            <a:r>
              <a:rPr lang="en-US" sz="2200" dirty="0" err="1"/>
              <a:t>fiecare</a:t>
            </a:r>
            <a:r>
              <a:rPr lang="en-US" sz="2200" dirty="0"/>
              <a:t> </a:t>
            </a:r>
            <a:r>
              <a:rPr lang="en-US" sz="2200" dirty="0" err="1"/>
              <a:t>dată</a:t>
            </a:r>
            <a:r>
              <a:rPr lang="en-US" sz="2200" dirty="0"/>
              <a:t>.</a:t>
            </a:r>
            <a:endParaRPr lang="ro-RO" sz="2200" dirty="0"/>
          </a:p>
          <a:p>
            <a:pPr marL="514350" lvl="0" indent="-514350">
              <a:lnSpc>
                <a:spcPct val="70000"/>
              </a:lnSpc>
              <a:buAutoNum type="alphaUcPeriod"/>
            </a:pPr>
            <a:r>
              <a:rPr lang="en-US" sz="2200" b="1" i="1" dirty="0" err="1">
                <a:solidFill>
                  <a:srgbClr val="0070C0"/>
                </a:solidFill>
              </a:rPr>
              <a:t>Pași</a:t>
            </a:r>
            <a:r>
              <a:rPr lang="en-US" sz="2200" b="1" i="1" dirty="0">
                <a:solidFill>
                  <a:srgbClr val="0070C0"/>
                </a:solidFill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</a:rPr>
              <a:t>redundanți</a:t>
            </a:r>
            <a:r>
              <a:rPr lang="ro-RO" sz="2200" dirty="0"/>
              <a:t>- </a:t>
            </a:r>
            <a:r>
              <a:rPr lang="en-US" sz="2200" dirty="0" err="1"/>
              <a:t>Unii</a:t>
            </a:r>
            <a:r>
              <a:rPr lang="en-US" sz="2200" dirty="0"/>
              <a:t> </a:t>
            </a:r>
            <a:r>
              <a:rPr lang="en-US" sz="2200" dirty="0" err="1"/>
              <a:t>pași</a:t>
            </a:r>
            <a:r>
              <a:rPr lang="en-US" sz="2200" dirty="0"/>
              <a:t> ai </a:t>
            </a:r>
            <a:r>
              <a:rPr lang="en-US" sz="2200" dirty="0" err="1"/>
              <a:t>procesului</a:t>
            </a:r>
            <a:r>
              <a:rPr lang="en-US" sz="2200" dirty="0"/>
              <a:t> </a:t>
            </a:r>
            <a:r>
              <a:rPr lang="en-US" sz="2200" dirty="0" err="1"/>
              <a:t>consumă</a:t>
            </a:r>
            <a:r>
              <a:rPr lang="en-US" sz="2200" dirty="0"/>
              <a:t> </a:t>
            </a:r>
            <a:r>
              <a:rPr lang="en-US" sz="2200" dirty="0" err="1"/>
              <a:t>timp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nu </a:t>
            </a:r>
            <a:r>
              <a:rPr lang="en-US" sz="2200" dirty="0" err="1"/>
              <a:t>adaugă</a:t>
            </a:r>
            <a:r>
              <a:rPr lang="en-US" sz="2200" dirty="0"/>
              <a:t> </a:t>
            </a:r>
            <a:r>
              <a:rPr lang="en-US" sz="2200" dirty="0" err="1"/>
              <a:t>nicio</a:t>
            </a:r>
            <a:r>
              <a:rPr lang="en-US" sz="2200" dirty="0"/>
              <a:t> </a:t>
            </a:r>
            <a:r>
              <a:rPr lang="en-US" sz="2200" dirty="0" err="1"/>
              <a:t>valoare</a:t>
            </a:r>
            <a:r>
              <a:rPr lang="en-US" sz="2200" dirty="0"/>
              <a:t> </a:t>
            </a:r>
            <a:r>
              <a:rPr lang="en-US" sz="2200" dirty="0" err="1"/>
              <a:t>sarcinii</a:t>
            </a:r>
            <a:r>
              <a:rPr lang="en-US" sz="2200" dirty="0"/>
              <a:t>.</a:t>
            </a:r>
            <a:endParaRPr lang="ro-RO" sz="2200" dirty="0"/>
          </a:p>
          <a:p>
            <a:pPr marL="514350" lvl="0" indent="-514350">
              <a:lnSpc>
                <a:spcPct val="70000"/>
              </a:lnSpc>
              <a:buAutoNum type="alphaUcPeriod"/>
            </a:pPr>
            <a:r>
              <a:rPr lang="en-US" sz="2200" b="1" i="1" dirty="0" err="1">
                <a:solidFill>
                  <a:srgbClr val="0070C0"/>
                </a:solidFill>
              </a:rPr>
              <a:t>Lipsa</a:t>
            </a:r>
            <a:r>
              <a:rPr lang="en-US" sz="2200" b="1" i="1" dirty="0">
                <a:solidFill>
                  <a:srgbClr val="0070C0"/>
                </a:solidFill>
              </a:rPr>
              <a:t> de con</a:t>
            </a:r>
            <a:r>
              <a:rPr lang="ro-RO" sz="2200" b="1" i="1" dirty="0">
                <a:solidFill>
                  <a:srgbClr val="0070C0"/>
                </a:solidFill>
              </a:rPr>
              <a:t>ș</a:t>
            </a:r>
            <a:r>
              <a:rPr lang="en-US" sz="2200" b="1" i="1" dirty="0" err="1">
                <a:solidFill>
                  <a:srgbClr val="0070C0"/>
                </a:solidFill>
              </a:rPr>
              <a:t>tientizare</a:t>
            </a:r>
            <a:r>
              <a:rPr lang="ro-RO" sz="2200" dirty="0"/>
              <a:t>- </a:t>
            </a:r>
            <a:r>
              <a:rPr lang="en-US" sz="2200" dirty="0"/>
              <a:t>N</a:t>
            </a:r>
            <a:r>
              <a:rPr lang="ro-RO" sz="2200" dirty="0"/>
              <a:t>u este</a:t>
            </a:r>
            <a:r>
              <a:rPr lang="en-US" sz="2200" dirty="0"/>
              <a:t> </a:t>
            </a:r>
            <a:r>
              <a:rPr lang="en-US" sz="2200" dirty="0" err="1"/>
              <a:t>conștientizare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rândul</a:t>
            </a:r>
            <a:r>
              <a:rPr lang="en-US" sz="2200" dirty="0"/>
              <a:t> </a:t>
            </a:r>
            <a:r>
              <a:rPr lang="en-US" sz="2200" dirty="0" err="1"/>
              <a:t>angajaților</a:t>
            </a:r>
            <a:r>
              <a:rPr lang="en-US" sz="2200" dirty="0"/>
              <a:t> cu </a:t>
            </a:r>
            <a:r>
              <a:rPr lang="en-US" sz="2200" dirty="0" err="1"/>
              <a:t>privire</a:t>
            </a:r>
            <a:r>
              <a:rPr lang="en-US" sz="2200" dirty="0"/>
              <a:t> la </a:t>
            </a:r>
            <a:r>
              <a:rPr lang="en-US" sz="2200" dirty="0" err="1"/>
              <a:t>domeniul</a:t>
            </a:r>
            <a:r>
              <a:rPr lang="en-US" sz="2200" dirty="0"/>
              <a:t> de </a:t>
            </a:r>
            <a:r>
              <a:rPr lang="en-US" sz="2200" dirty="0" err="1"/>
              <a:t>aplicare</a:t>
            </a:r>
            <a:r>
              <a:rPr lang="en-US" sz="2200" dirty="0"/>
              <a:t> al </a:t>
            </a:r>
            <a:r>
              <a:rPr lang="en-US" sz="2200" dirty="0" err="1"/>
              <a:t>procesului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scopul</a:t>
            </a:r>
            <a:r>
              <a:rPr lang="en-US" sz="2200" dirty="0"/>
              <a:t> pe care </a:t>
            </a:r>
            <a:r>
              <a:rPr lang="ro-RO" sz="2200" dirty="0"/>
              <a:t>se </a:t>
            </a:r>
            <a:r>
              <a:rPr lang="en-US" sz="2200" dirty="0" err="1"/>
              <a:t>încerc</a:t>
            </a:r>
            <a:r>
              <a:rPr lang="ro-RO" sz="2200" dirty="0"/>
              <a:t>ă</a:t>
            </a:r>
            <a:r>
              <a:rPr lang="en-US" sz="2200" dirty="0"/>
              <a:t> </a:t>
            </a:r>
            <a:r>
              <a:rPr lang="en-US" sz="2200" dirty="0" err="1"/>
              <a:t>să</a:t>
            </a:r>
            <a:r>
              <a:rPr lang="en-US" sz="2200" dirty="0"/>
              <a:t> </a:t>
            </a:r>
            <a:r>
              <a:rPr lang="ro-RO" sz="2200" dirty="0"/>
              <a:t>fie</a:t>
            </a:r>
            <a:r>
              <a:rPr lang="en-US" sz="2200" dirty="0"/>
              <a:t> </a:t>
            </a:r>
            <a:r>
              <a:rPr lang="en-US" sz="2200" dirty="0" err="1"/>
              <a:t>atin</a:t>
            </a:r>
            <a:r>
              <a:rPr lang="ro-RO" sz="2200" dirty="0"/>
              <a:t>s</a:t>
            </a:r>
            <a:r>
              <a:rPr lang="en-US" sz="2200" dirty="0"/>
              <a:t> cu </a:t>
            </a:r>
            <a:r>
              <a:rPr lang="en-US" sz="2200" dirty="0" err="1"/>
              <a:t>acest</a:t>
            </a:r>
            <a:r>
              <a:rPr lang="ro-RO" sz="2200" dirty="0"/>
              <a:t> proces</a:t>
            </a:r>
            <a:r>
              <a:rPr lang="en-US" sz="2200" dirty="0"/>
              <a:t>.</a:t>
            </a:r>
            <a:endParaRPr lang="ro-RO" sz="2200" dirty="0"/>
          </a:p>
          <a:p>
            <a:pPr marL="514350" lvl="0" indent="-514350">
              <a:lnSpc>
                <a:spcPct val="70000"/>
              </a:lnSpc>
              <a:buAutoNum type="alphaUcPeriod"/>
            </a:pPr>
            <a:r>
              <a:rPr lang="en-US" sz="2200" b="1" i="1" dirty="0">
                <a:solidFill>
                  <a:srgbClr val="0070C0"/>
                </a:solidFill>
              </a:rPr>
              <a:t>Nu </a:t>
            </a:r>
            <a:r>
              <a:rPr lang="en-US" sz="2200" b="1" i="1" dirty="0" err="1">
                <a:solidFill>
                  <a:srgbClr val="0070C0"/>
                </a:solidFill>
              </a:rPr>
              <a:t>există</a:t>
            </a:r>
            <a:r>
              <a:rPr lang="en-US" sz="2200" b="1" i="1" dirty="0">
                <a:solidFill>
                  <a:srgbClr val="0070C0"/>
                </a:solidFill>
              </a:rPr>
              <a:t> o </a:t>
            </a:r>
            <a:r>
              <a:rPr lang="en-US" sz="2200" b="1" i="1" dirty="0" err="1">
                <a:solidFill>
                  <a:srgbClr val="0070C0"/>
                </a:solidFill>
              </a:rPr>
              <a:t>terminologie</a:t>
            </a:r>
            <a:r>
              <a:rPr lang="en-US" sz="2200" b="1" i="1" dirty="0">
                <a:solidFill>
                  <a:srgbClr val="0070C0"/>
                </a:solidFill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</a:rPr>
              <a:t>comună</a:t>
            </a:r>
            <a:r>
              <a:rPr lang="ro-RO" sz="2200" dirty="0"/>
              <a:t>- </a:t>
            </a:r>
            <a:r>
              <a:rPr lang="en-US" sz="2200" dirty="0" err="1"/>
              <a:t>Lipsa</a:t>
            </a:r>
            <a:r>
              <a:rPr lang="en-US" sz="2200" dirty="0"/>
              <a:t> </a:t>
            </a:r>
            <a:r>
              <a:rPr lang="en-US" sz="2200" dirty="0" err="1"/>
              <a:t>unei</a:t>
            </a:r>
            <a:r>
              <a:rPr lang="en-US" sz="2200" dirty="0"/>
              <a:t> </a:t>
            </a:r>
            <a:r>
              <a:rPr lang="ro-RO" sz="2200" dirty="0"/>
              <a:t>ontologii</a:t>
            </a:r>
            <a:r>
              <a:rPr lang="en-US" sz="2200" dirty="0"/>
              <a:t> standard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procesul</a:t>
            </a:r>
            <a:r>
              <a:rPr lang="en-US" sz="2200" dirty="0"/>
              <a:t> care duce la </a:t>
            </a:r>
            <a:r>
              <a:rPr lang="en-US" sz="2200" dirty="0" err="1"/>
              <a:t>confuzie</a:t>
            </a:r>
            <a:r>
              <a:rPr lang="en-US" sz="2200" dirty="0"/>
              <a:t>.</a:t>
            </a:r>
            <a:r>
              <a:rPr lang="ro-RO" sz="2200" dirty="0"/>
              <a:t> </a:t>
            </a:r>
            <a:endParaRPr lang="en-US" sz="220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FD31E16-884C-4BFC-C66F-8056A1CA265A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8C1DB94-B2E9-2AF2-0DFF-20CE5E3CF8FC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6D8B08-FEAF-4354-A3E0-AF58B7CFEF01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67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B3F5D-55E1-E91A-1AD6-EF874A2FD796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317003-E1BF-FC27-4265-7336A561C7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8024" y="681337"/>
            <a:ext cx="10964488" cy="5495315"/>
          </a:xfrm>
        </p:spPr>
        <p:txBody>
          <a:bodyPr/>
          <a:lstStyle/>
          <a:p>
            <a:pPr lvl="0"/>
            <a:r>
              <a:rPr lang="en-US" b="1" i="1" dirty="0">
                <a:solidFill>
                  <a:srgbClr val="0070C0"/>
                </a:solidFill>
              </a:rPr>
              <a:t>2. </a:t>
            </a:r>
            <a:r>
              <a:rPr lang="en-US" b="1" i="1" dirty="0" err="1">
                <a:solidFill>
                  <a:srgbClr val="0070C0"/>
                </a:solidFill>
              </a:rPr>
              <a:t>Stabiliți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obiective</a:t>
            </a:r>
            <a:r>
              <a:rPr lang="ro-RO" b="1" i="1" dirty="0">
                <a:solidFill>
                  <a:srgbClr val="0070C0"/>
                </a:solidFill>
              </a:rPr>
              <a:t>le</a:t>
            </a:r>
            <a:r>
              <a:rPr lang="en-US" b="1" i="1" dirty="0">
                <a:solidFill>
                  <a:srgbClr val="0070C0"/>
                </a:solidFill>
              </a:rPr>
              <a:t> de </a:t>
            </a:r>
            <a:r>
              <a:rPr lang="en-US" b="1" i="1" dirty="0" err="1">
                <a:solidFill>
                  <a:srgbClr val="0070C0"/>
                </a:solidFill>
              </a:rPr>
              <a:t>afaceri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și</a:t>
            </a:r>
            <a:r>
              <a:rPr lang="en-US" b="1" i="1" dirty="0">
                <a:solidFill>
                  <a:srgbClr val="0070C0"/>
                </a:solidFill>
              </a:rPr>
              <a:t> KPI-</a:t>
            </a:r>
            <a:r>
              <a:rPr lang="en-US" b="1" i="1" dirty="0" err="1">
                <a:solidFill>
                  <a:srgbClr val="0070C0"/>
                </a:solidFill>
              </a:rPr>
              <a:t>uri</a:t>
            </a:r>
            <a:r>
              <a:rPr lang="ro-RO" b="1" i="1" dirty="0">
                <a:solidFill>
                  <a:srgbClr val="0070C0"/>
                </a:solidFill>
              </a:rPr>
              <a:t> - </a:t>
            </a:r>
            <a:r>
              <a:rPr lang="en-US" dirty="0"/>
              <a:t>F</a:t>
            </a:r>
            <a:r>
              <a:rPr lang="ro-RO" dirty="0"/>
              <a:t>aceți o claritate </a:t>
            </a:r>
            <a:r>
              <a:rPr lang="en-US" dirty="0"/>
              <a:t>a </a:t>
            </a:r>
            <a:r>
              <a:rPr lang="en-US" dirty="0" err="1"/>
              <a:t>obiective</a:t>
            </a:r>
            <a:r>
              <a:rPr lang="ro-RO" dirty="0"/>
              <a:t>lor de busines</a:t>
            </a:r>
            <a:r>
              <a:rPr lang="en-US" dirty="0"/>
              <a:t>. </a:t>
            </a:r>
            <a:endParaRPr lang="ro-RO" b="1" i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ro-RO" dirty="0"/>
              <a:t>- Care este</a:t>
            </a:r>
            <a:r>
              <a:rPr lang="en-US" dirty="0"/>
              <a:t> </a:t>
            </a:r>
            <a:r>
              <a:rPr lang="en-US" dirty="0" err="1"/>
              <a:t>obiectiv</a:t>
            </a:r>
            <a:r>
              <a:rPr lang="ro-RO" dirty="0"/>
              <a:t>ul țintă</a:t>
            </a:r>
            <a:r>
              <a:rPr lang="en-US" dirty="0"/>
              <a:t> </a:t>
            </a:r>
            <a:r>
              <a:rPr lang="en-US" dirty="0" err="1"/>
              <a:t>acum</a:t>
            </a:r>
            <a:r>
              <a:rPr lang="en-US" dirty="0"/>
              <a:t>? </a:t>
            </a:r>
            <a:endParaRPr lang="ro-RO" dirty="0"/>
          </a:p>
          <a:p>
            <a:pPr marL="0" lvl="0" indent="0">
              <a:buNone/>
            </a:pPr>
            <a:r>
              <a:rPr lang="ro-RO" dirty="0"/>
              <a:t>- </a:t>
            </a:r>
            <a:r>
              <a:rPr lang="en-US" dirty="0" err="1"/>
              <a:t>Să-ți</a:t>
            </a:r>
            <a:r>
              <a:rPr lang="en-US" dirty="0"/>
              <a:t> </a:t>
            </a:r>
            <a:r>
              <a:rPr lang="en-US" dirty="0" err="1"/>
              <a:t>crești</a:t>
            </a:r>
            <a:r>
              <a:rPr lang="en-US" dirty="0"/>
              <a:t> </a:t>
            </a:r>
            <a:r>
              <a:rPr lang="en-US" dirty="0" err="1"/>
              <a:t>veniturile</a:t>
            </a:r>
            <a:r>
              <a:rPr lang="en-US" dirty="0"/>
              <a:t> cu </a:t>
            </a:r>
            <a:r>
              <a:rPr lang="ro-RO" dirty="0"/>
              <a:t>XX</a:t>
            </a:r>
            <a:r>
              <a:rPr lang="en-US" dirty="0"/>
              <a:t>%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anul</a:t>
            </a:r>
            <a:r>
              <a:rPr lang="en-US" dirty="0"/>
              <a:t> </a:t>
            </a:r>
            <a:r>
              <a:rPr lang="en-US" dirty="0" err="1"/>
              <a:t>viitor</a:t>
            </a:r>
            <a:r>
              <a:rPr lang="en-US" dirty="0"/>
              <a:t>? </a:t>
            </a:r>
            <a:endParaRPr lang="ro-RO" dirty="0"/>
          </a:p>
          <a:p>
            <a:pPr marL="0" lvl="0" indent="0">
              <a:buNone/>
            </a:pPr>
            <a:r>
              <a:rPr lang="ro-RO" dirty="0"/>
              <a:t>- Să  ridici</a:t>
            </a:r>
            <a:r>
              <a:rPr lang="en-US" dirty="0"/>
              <a:t> </a:t>
            </a:r>
            <a:r>
              <a:rPr lang="en-US" dirty="0" err="1"/>
              <a:t>scorul</a:t>
            </a:r>
            <a:r>
              <a:rPr lang="en-US" dirty="0"/>
              <a:t> </a:t>
            </a:r>
            <a:r>
              <a:rPr lang="en-US" dirty="0" err="1"/>
              <a:t>satisfacția</a:t>
            </a:r>
            <a:r>
              <a:rPr lang="en-US" dirty="0"/>
              <a:t> </a:t>
            </a:r>
            <a:r>
              <a:rPr lang="en-US" dirty="0" err="1"/>
              <a:t>clientului</a:t>
            </a:r>
            <a:r>
              <a:rPr lang="ro-RO" dirty="0"/>
              <a:t> până</a:t>
            </a:r>
            <a:r>
              <a:rPr lang="en-US" dirty="0"/>
              <a:t> la 90%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trimestrul</a:t>
            </a:r>
            <a:r>
              <a:rPr lang="en-US" dirty="0"/>
              <a:t> </a:t>
            </a:r>
            <a:r>
              <a:rPr lang="en-US" dirty="0" err="1"/>
              <a:t>următor</a:t>
            </a:r>
            <a:r>
              <a:rPr lang="en-US" dirty="0"/>
              <a:t>? </a:t>
            </a:r>
            <a:endParaRPr lang="ro-RO" dirty="0"/>
          </a:p>
          <a:p>
            <a:pPr marL="0" lvl="0" indent="0">
              <a:buNone/>
            </a:pPr>
            <a:r>
              <a:rPr lang="ro-RO" dirty="0"/>
              <a:t>- Să c</a:t>
            </a:r>
            <a:r>
              <a:rPr lang="en-US" dirty="0" err="1"/>
              <a:t>rești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produse</a:t>
            </a:r>
            <a:r>
              <a:rPr lang="en-US" dirty="0"/>
              <a:t> fabricate cu </a:t>
            </a:r>
            <a:r>
              <a:rPr lang="ro-RO" dirty="0"/>
              <a:t>YY</a:t>
            </a:r>
            <a:r>
              <a:rPr lang="en-US" dirty="0"/>
              <a:t>%? </a:t>
            </a:r>
            <a:endParaRPr lang="ro-RO" dirty="0"/>
          </a:p>
          <a:p>
            <a:pPr marL="0" lvl="0" indent="0">
              <a:buNone/>
            </a:pP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v-</a:t>
            </a:r>
            <a:r>
              <a:rPr lang="en-US" dirty="0" err="1"/>
              <a:t>ați</a:t>
            </a:r>
            <a:r>
              <a:rPr lang="en-US" dirty="0"/>
              <a:t> </a:t>
            </a:r>
            <a:r>
              <a:rPr lang="en-US" dirty="0" err="1"/>
              <a:t>stabilit</a:t>
            </a:r>
            <a:r>
              <a:rPr lang="en-US" dirty="0"/>
              <a:t> </a:t>
            </a:r>
            <a:r>
              <a:rPr lang="en-US" dirty="0" err="1"/>
              <a:t>obiectivele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, </a:t>
            </a:r>
            <a:r>
              <a:rPr lang="en-US" dirty="0" err="1"/>
              <a:t>obțineți</a:t>
            </a:r>
            <a:r>
              <a:rPr lang="en-US" dirty="0"/>
              <a:t> KPI-</a:t>
            </a:r>
            <a:r>
              <a:rPr lang="en-US" dirty="0" err="1"/>
              <a:t>uri</a:t>
            </a:r>
            <a:r>
              <a:rPr lang="ro-RO" dirty="0"/>
              <a:t>le </a:t>
            </a:r>
            <a:r>
              <a:rPr lang="ro-RO" i="1" dirty="0">
                <a:solidFill>
                  <a:srgbClr val="00B050"/>
                </a:solidFill>
              </a:rPr>
              <a:t>(</a:t>
            </a:r>
            <a:r>
              <a:rPr lang="en-US" i="1" dirty="0">
                <a:solidFill>
                  <a:srgbClr val="00B050"/>
                </a:solidFill>
              </a:rPr>
              <a:t>Key Performance Indicators (KPIs)</a:t>
            </a:r>
            <a:r>
              <a:rPr lang="ro-RO" i="1" dirty="0">
                <a:solidFill>
                  <a:srgbClr val="00B050"/>
                </a:solidFill>
              </a:rPr>
              <a:t>)</a:t>
            </a:r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dirty="0"/>
              <a:t>care </a:t>
            </a:r>
            <a:r>
              <a:rPr lang="en-US" dirty="0" err="1"/>
              <a:t>servesc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dirty="0" err="1"/>
              <a:t>puncte</a:t>
            </a:r>
            <a:r>
              <a:rPr lang="en-US" dirty="0"/>
              <a:t> de control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atinge</a:t>
            </a:r>
            <a:r>
              <a:rPr lang="en-US" dirty="0"/>
              <a:t> </a:t>
            </a:r>
            <a:r>
              <a:rPr lang="en-US" dirty="0" err="1"/>
              <a:t>obiectivele</a:t>
            </a:r>
            <a:r>
              <a:rPr lang="en-US" dirty="0"/>
              <a:t>.</a:t>
            </a:r>
            <a:endParaRPr lang="ro-RO" dirty="0"/>
          </a:p>
          <a:p>
            <a:pPr marL="0" lvl="0" indent="0">
              <a:buNone/>
            </a:pPr>
            <a:r>
              <a:rPr lang="en-US" dirty="0"/>
              <a:t>Ca </a:t>
            </a:r>
            <a:r>
              <a:rPr lang="en-US" dirty="0" err="1"/>
              <a:t>regulă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, </a:t>
            </a:r>
            <a:r>
              <a:rPr lang="en-US" dirty="0" err="1"/>
              <a:t>procesele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ro-RO" dirty="0"/>
              <a:t>fie</a:t>
            </a:r>
            <a:r>
              <a:rPr lang="en-US" dirty="0"/>
              <a:t> </a:t>
            </a:r>
            <a:r>
              <a:rPr lang="en-US" dirty="0" err="1"/>
              <a:t>întotdeauna</a:t>
            </a:r>
            <a:r>
              <a:rPr lang="en-US" dirty="0"/>
              <a:t> </a:t>
            </a:r>
            <a:r>
              <a:rPr lang="en-US" dirty="0" err="1"/>
              <a:t>alinie</a:t>
            </a:r>
            <a:r>
              <a:rPr lang="ro-RO" dirty="0"/>
              <a:t>te</a:t>
            </a:r>
            <a:r>
              <a:rPr lang="en-US" dirty="0"/>
              <a:t> cu </a:t>
            </a:r>
            <a:r>
              <a:rPr lang="en-US" dirty="0" err="1"/>
              <a:t>obiectivele</a:t>
            </a:r>
            <a:r>
              <a:rPr lang="en-US" dirty="0"/>
              <a:t> </a:t>
            </a:r>
            <a:r>
              <a:rPr lang="en-US" dirty="0" err="1"/>
              <a:t>actuale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 </a:t>
            </a:r>
            <a:r>
              <a:rPr lang="ro-RO" dirty="0"/>
              <a:t>a companiei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prelucreze</a:t>
            </a:r>
            <a:r>
              <a:rPr lang="en-US" dirty="0"/>
              <a:t> la </a:t>
            </a:r>
            <a:r>
              <a:rPr lang="en-US" dirty="0" err="1"/>
              <a:t>pași</a:t>
            </a:r>
            <a:r>
              <a:rPr lang="en-US" dirty="0"/>
              <a:t> </a:t>
            </a:r>
            <a:r>
              <a:rPr lang="en-US" dirty="0" err="1"/>
              <a:t>individuali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KPI. 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0FD4ACE-63F7-7862-5C02-9F88B32D2A12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1C41D31-D82D-EE82-B280-80F2F49A08CD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9CAA86-C50A-4FAC-8402-702BF0438ABD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68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A034A-CCCF-0F41-73D9-3D513358D9E0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39B44E-599B-7082-3FB1-826487BCD7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0447" y="523704"/>
            <a:ext cx="11371807" cy="5653259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b="1" i="1">
                <a:solidFill>
                  <a:srgbClr val="0070C0"/>
                </a:solidFill>
              </a:rPr>
              <a:t>3. Reproiectează procesul</a:t>
            </a:r>
            <a:endParaRPr lang="ro-RO" b="1" i="1">
              <a:solidFill>
                <a:srgbClr val="0070C0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/>
              <a:t>Acum că aveți informații despre procesul dvs. existent și obiectivele și KPI-urile afacerii dvs., reduceți diferența dintre acestea două prin proiectarea unui nou proces care va crește eficiența procesului.</a:t>
            </a:r>
            <a:endParaRPr lang="ro-RO"/>
          </a:p>
          <a:p>
            <a:pPr lvl="0">
              <a:lnSpc>
                <a:spcPct val="80000"/>
              </a:lnSpc>
            </a:pPr>
            <a:r>
              <a:rPr lang="en-US"/>
              <a:t>Ca prima acțiune într-un proces de reproiectare, </a:t>
            </a:r>
            <a:r>
              <a:rPr lang="en-US" b="1">
                <a:solidFill>
                  <a:srgbClr val="0070C0"/>
                </a:solidFill>
              </a:rPr>
              <a:t>identificați parte</a:t>
            </a:r>
            <a:r>
              <a:rPr lang="ro-RO" b="1">
                <a:solidFill>
                  <a:srgbClr val="0070C0"/>
                </a:solidFill>
              </a:rPr>
              <a:t>a</a:t>
            </a:r>
            <a:r>
              <a:rPr lang="en-US" b="1">
                <a:solidFill>
                  <a:srgbClr val="0070C0"/>
                </a:solidFill>
              </a:rPr>
              <a:t> interesată </a:t>
            </a:r>
            <a:r>
              <a:rPr lang="en-US"/>
              <a:t>pentru fiecare KPI. Ace</a:t>
            </a:r>
            <a:r>
              <a:rPr lang="ro-RO"/>
              <a:t>ste</a:t>
            </a:r>
            <a:r>
              <a:rPr lang="en-US"/>
              <a:t> </a:t>
            </a:r>
            <a:r>
              <a:rPr lang="ro-RO"/>
              <a:t>persoane</a:t>
            </a:r>
            <a:r>
              <a:rPr lang="en-US"/>
              <a:t> sunt responsabil</a:t>
            </a:r>
            <a:r>
              <a:rPr lang="ro-RO"/>
              <a:t>e</a:t>
            </a:r>
            <a:r>
              <a:rPr lang="en-US"/>
              <a:t> pentru monitorizarea și optimizarea pentru metrica care măsoară KPI-urile lor respective.</a:t>
            </a:r>
            <a:endParaRPr lang="ro-RO"/>
          </a:p>
          <a:p>
            <a:pPr lvl="0">
              <a:lnSpc>
                <a:spcPct val="80000"/>
              </a:lnSpc>
            </a:pPr>
            <a:r>
              <a:rPr lang="en-US"/>
              <a:t>După ce desemnați părțile interesate, începeți să reproiectați fluxul de lucru. </a:t>
            </a:r>
            <a:endParaRPr lang="ro-RO"/>
          </a:p>
          <a:p>
            <a:pPr marL="0" lvl="0" indent="0">
              <a:lnSpc>
                <a:spcPct val="80000"/>
              </a:lnSpc>
              <a:buNone/>
            </a:pPr>
            <a:r>
              <a:rPr lang="ro-RO"/>
              <a:t>- </a:t>
            </a:r>
            <a:r>
              <a:rPr lang="en-US"/>
              <a:t>Faceți pașii existenți și începeți să-i remediați unul câte unul. </a:t>
            </a:r>
            <a:endParaRPr lang="ro-RO"/>
          </a:p>
          <a:p>
            <a:pPr marL="0" lvl="0" indent="0">
              <a:lnSpc>
                <a:spcPct val="80000"/>
              </a:lnSpc>
              <a:buNone/>
            </a:pPr>
            <a:r>
              <a:rPr lang="ro-RO"/>
              <a:t>- </a:t>
            </a:r>
            <a:r>
              <a:rPr lang="en-US"/>
              <a:t>Începe cu persoana potrivită</a:t>
            </a:r>
            <a:r>
              <a:rPr lang="ro-RO"/>
              <a:t> (persoana chie)</a:t>
            </a:r>
            <a:r>
              <a:rPr lang="en-US"/>
              <a:t>? </a:t>
            </a:r>
            <a:endParaRPr lang="ro-RO"/>
          </a:p>
          <a:p>
            <a:pPr marL="0" lvl="0" indent="0">
              <a:lnSpc>
                <a:spcPct val="80000"/>
              </a:lnSpc>
              <a:buNone/>
            </a:pPr>
            <a:r>
              <a:rPr lang="ro-RO"/>
              <a:t>- </a:t>
            </a:r>
            <a:r>
              <a:rPr lang="en-US"/>
              <a:t>De ce informații are nevoie </a:t>
            </a:r>
            <a:r>
              <a:rPr lang="ro-RO"/>
              <a:t>persoana chie </a:t>
            </a:r>
            <a:r>
              <a:rPr lang="en-US"/>
              <a:t>pentru a lua măsurile necesare? Enumerați-le și includeți-le. 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A92DC62-AF60-1887-1D88-510ECC27016D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F45D423-3954-962A-CABA-C2C992B2F39E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FED211-6529-4B1D-8B87-0E54CE7D8132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69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80E0A-DC50-0DD6-A891-1AA58E66082C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64365-BAEA-DF60-87AC-72FEBDF0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49" y="439948"/>
            <a:ext cx="11008746" cy="5831456"/>
          </a:xfrm>
        </p:spPr>
        <p:txBody>
          <a:bodyPr>
            <a:normAutofit fontScale="85000" lnSpcReduction="20000"/>
          </a:bodyPr>
          <a:lstStyle/>
          <a:p>
            <a:r>
              <a:rPr lang="ro-RO" b="1" i="1" dirty="0">
                <a:solidFill>
                  <a:srgbClr val="00B050"/>
                </a:solidFill>
              </a:rPr>
              <a:t>11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Inginer</a:t>
            </a:r>
            <a:r>
              <a:rPr lang="en-US" b="1" i="1" dirty="0">
                <a:solidFill>
                  <a:srgbClr val="00B050"/>
                </a:solidFill>
              </a:rPr>
              <a:t> DevOps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Deși</a:t>
            </a:r>
            <a:r>
              <a:rPr lang="en-US" dirty="0"/>
              <a:t> </a:t>
            </a:r>
            <a:r>
              <a:rPr lang="en-US" dirty="0" err="1"/>
              <a:t>observăm</a:t>
            </a:r>
            <a:r>
              <a:rPr lang="en-US" dirty="0"/>
              <a:t> o </a:t>
            </a:r>
            <a:r>
              <a:rPr lang="en-US" dirty="0" err="1"/>
              <a:t>cerere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de </a:t>
            </a:r>
            <a:r>
              <a:rPr lang="en-US" dirty="0" err="1"/>
              <a:t>ingineri</a:t>
            </a:r>
            <a:r>
              <a:rPr lang="en-US" dirty="0"/>
              <a:t> DevOps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munca</a:t>
            </a:r>
            <a:r>
              <a:rPr lang="en-US" dirty="0"/>
              <a:t> </a:t>
            </a:r>
            <a:r>
              <a:rPr lang="en-US" dirty="0" err="1"/>
              <a:t>contractuală</a:t>
            </a:r>
            <a:r>
              <a:rPr lang="en-US" dirty="0"/>
              <a:t>, </a:t>
            </a:r>
            <a:r>
              <a:rPr lang="en-US" dirty="0" err="1"/>
              <a:t>angajatorii</a:t>
            </a:r>
            <a:r>
              <a:rPr lang="en-US" dirty="0"/>
              <a:t> </a:t>
            </a:r>
            <a:r>
              <a:rPr lang="en-US" dirty="0" err="1"/>
              <a:t>caută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ocupe</a:t>
            </a:r>
            <a:r>
              <a:rPr lang="en-US" dirty="0"/>
              <a:t> </a:t>
            </a:r>
            <a:r>
              <a:rPr lang="en-US" dirty="0" err="1"/>
              <a:t>posturi</a:t>
            </a:r>
            <a:r>
              <a:rPr lang="en-US" dirty="0"/>
              <a:t> </a:t>
            </a:r>
            <a:r>
              <a:rPr lang="en-US" dirty="0" err="1"/>
              <a:t>permanente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Aflat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echipele</a:t>
            </a:r>
            <a:r>
              <a:rPr lang="en-US" dirty="0"/>
              <a:t> de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operațiuni</a:t>
            </a:r>
            <a:r>
              <a:rPr lang="en-US" dirty="0"/>
              <a:t>,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 </a:t>
            </a:r>
            <a:r>
              <a:rPr lang="en-US" dirty="0" err="1"/>
              <a:t>lucrează</a:t>
            </a:r>
            <a:r>
              <a:rPr lang="en-US" dirty="0"/>
              <a:t> la software pe </a:t>
            </a:r>
            <a:r>
              <a:rPr lang="en-US" dirty="0" err="1"/>
              <a:t>parcursul</a:t>
            </a:r>
            <a:r>
              <a:rPr lang="en-US" dirty="0"/>
              <a:t> </a:t>
            </a:r>
            <a:r>
              <a:rPr lang="en-US" dirty="0" err="1"/>
              <a:t>creării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lansării</a:t>
            </a:r>
            <a:r>
              <a:rPr lang="en-US" dirty="0"/>
              <a:t>. </a:t>
            </a:r>
            <a:r>
              <a:rPr lang="en-US" dirty="0" err="1"/>
              <a:t>Candidatul</a:t>
            </a:r>
            <a:r>
              <a:rPr lang="en-US" dirty="0"/>
              <a:t> ideal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cunoștințe</a:t>
            </a:r>
            <a:r>
              <a:rPr lang="en-US" dirty="0"/>
              <a:t> de </a:t>
            </a:r>
            <a:r>
              <a:rPr lang="en-US" dirty="0" err="1"/>
              <a:t>limbaje</a:t>
            </a:r>
            <a:r>
              <a:rPr lang="en-US" dirty="0"/>
              <a:t> de </a:t>
            </a:r>
            <a:r>
              <a:rPr lang="en-US" dirty="0" err="1"/>
              <a:t>programare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cloud computing.</a:t>
            </a:r>
            <a:endParaRPr lang="ro-RO" dirty="0"/>
          </a:p>
          <a:p>
            <a:r>
              <a:rPr lang="ro-RO" b="1" i="1" dirty="0">
                <a:solidFill>
                  <a:srgbClr val="00B050"/>
                </a:solidFill>
              </a:rPr>
              <a:t>10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Dezvoltator</a:t>
            </a:r>
            <a:r>
              <a:rPr lang="en-US" b="1" i="1" dirty="0">
                <a:solidFill>
                  <a:srgbClr val="00B050"/>
                </a:solidFill>
              </a:rPr>
              <a:t> Java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ro-RO" dirty="0"/>
              <a:t>U</a:t>
            </a:r>
            <a:r>
              <a:rPr lang="en-US" dirty="0"/>
              <a:t>n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specific</a:t>
            </a:r>
            <a:r>
              <a:rPr lang="ro-RO" dirty="0"/>
              <a:t>,</a:t>
            </a:r>
            <a:r>
              <a:rPr lang="en-US" dirty="0"/>
              <a:t> </a:t>
            </a:r>
            <a:r>
              <a:rPr lang="en-US" dirty="0" err="1"/>
              <a:t>Având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programe</a:t>
            </a:r>
            <a:r>
              <a:rPr lang="en-US" dirty="0"/>
              <a:t> care </a:t>
            </a:r>
            <a:r>
              <a:rPr lang="en-US" dirty="0" err="1"/>
              <a:t>rulează</a:t>
            </a:r>
            <a:r>
              <a:rPr lang="en-US" dirty="0"/>
              <a:t> pe Java,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surprinzător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vedem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cererea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încă</a:t>
            </a:r>
            <a:r>
              <a:rPr lang="en-US" dirty="0"/>
              <a:t> mare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specialiști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domeniu</a:t>
            </a:r>
            <a:r>
              <a:rPr lang="en-US" dirty="0"/>
              <a:t>. </a:t>
            </a:r>
            <a:r>
              <a:rPr lang="en-US" dirty="0" err="1"/>
              <a:t>Sfatu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profesioniștii</a:t>
            </a:r>
            <a:r>
              <a:rPr lang="en-US" dirty="0"/>
              <a:t> care </a:t>
            </a:r>
            <a:r>
              <a:rPr lang="en-US" dirty="0" err="1"/>
              <a:t>caută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spațiu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să</a:t>
            </a:r>
            <a:r>
              <a:rPr lang="en-US" dirty="0"/>
              <a:t> fie la </a:t>
            </a:r>
            <a:r>
              <a:rPr lang="en-US" dirty="0" err="1"/>
              <a:t>curent</a:t>
            </a:r>
            <a:r>
              <a:rPr lang="en-US" dirty="0"/>
              <a:t> cu </a:t>
            </a:r>
            <a:r>
              <a:rPr lang="en-US" dirty="0" err="1"/>
              <a:t>inteligența</a:t>
            </a:r>
            <a:r>
              <a:rPr lang="en-US" dirty="0"/>
              <a:t> </a:t>
            </a:r>
            <a:r>
              <a:rPr lang="en-US" dirty="0" err="1"/>
              <a:t>artificială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modurile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– </a:t>
            </a:r>
            <a:r>
              <a:rPr lang="en-US" dirty="0" err="1"/>
              <a:t>și</a:t>
            </a:r>
            <a:r>
              <a:rPr lang="en-US" dirty="0"/>
              <a:t> nu </a:t>
            </a:r>
            <a:r>
              <a:rPr lang="en-US" dirty="0" err="1"/>
              <a:t>poate</a:t>
            </a:r>
            <a:r>
              <a:rPr lang="en-US" dirty="0"/>
              <a:t> –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sprijine</a:t>
            </a:r>
            <a:r>
              <a:rPr lang="en-US" dirty="0"/>
              <a:t>.</a:t>
            </a:r>
            <a:endParaRPr lang="ro-RO" dirty="0"/>
          </a:p>
          <a:p>
            <a:r>
              <a:rPr lang="ro-RO" b="1" i="1" dirty="0">
                <a:solidFill>
                  <a:srgbClr val="00B050"/>
                </a:solidFill>
              </a:rPr>
              <a:t>9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Inginer</a:t>
            </a:r>
            <a:r>
              <a:rPr lang="en-US" b="1" i="1" dirty="0">
                <a:solidFill>
                  <a:srgbClr val="00B050"/>
                </a:solidFill>
              </a:rPr>
              <a:t> de date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Companiile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asigure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datele</a:t>
            </a:r>
            <a:r>
              <a:rPr lang="en-US" dirty="0"/>
              <a:t> pe care le </a:t>
            </a:r>
            <a:r>
              <a:rPr lang="en-US" dirty="0" err="1"/>
              <a:t>colectează</a:t>
            </a:r>
            <a:r>
              <a:rPr lang="en-US" dirty="0"/>
              <a:t> sunt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accesibile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efectiv</a:t>
            </a:r>
            <a:r>
              <a:rPr lang="en-US" dirty="0"/>
              <a:t> utile </a:t>
            </a:r>
            <a:r>
              <a:rPr lang="en-US" dirty="0" err="1"/>
              <a:t>înainte</a:t>
            </a:r>
            <a:r>
              <a:rPr lang="en-US" dirty="0"/>
              <a:t> de a le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. </a:t>
            </a:r>
            <a:r>
              <a:rPr lang="en-US" dirty="0" err="1"/>
              <a:t>Aici</a:t>
            </a:r>
            <a:r>
              <a:rPr lang="en-US" dirty="0"/>
              <a:t> </a:t>
            </a:r>
            <a:r>
              <a:rPr lang="en-US" dirty="0" err="1"/>
              <a:t>intervin</a:t>
            </a:r>
            <a:r>
              <a:rPr lang="en-US" dirty="0"/>
              <a:t> </a:t>
            </a:r>
            <a:r>
              <a:rPr lang="en-US" dirty="0" err="1"/>
              <a:t>inginerii</a:t>
            </a:r>
            <a:r>
              <a:rPr lang="en-US" dirty="0"/>
              <a:t> de date.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 </a:t>
            </a:r>
            <a:r>
              <a:rPr lang="en-US" dirty="0" err="1"/>
              <a:t>construiesc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întrețin</a:t>
            </a:r>
            <a:r>
              <a:rPr lang="en-US" dirty="0"/>
              <a:t> </a:t>
            </a:r>
            <a:r>
              <a:rPr lang="en-US" dirty="0" err="1"/>
              <a:t>soluțiile</a:t>
            </a:r>
            <a:r>
              <a:rPr lang="en-US" dirty="0"/>
              <a:t> de </a:t>
            </a:r>
            <a:r>
              <a:rPr lang="en-US" dirty="0" err="1"/>
              <a:t>stocare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„</a:t>
            </a:r>
            <a:r>
              <a:rPr lang="en-US" dirty="0" err="1"/>
              <a:t>curăță</a:t>
            </a:r>
            <a:r>
              <a:rPr lang="en-US" dirty="0"/>
              <a:t>” </a:t>
            </a:r>
            <a:r>
              <a:rPr lang="en-US" dirty="0" err="1"/>
              <a:t>datele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gata de </a:t>
            </a:r>
            <a:r>
              <a:rPr lang="en-US" dirty="0" err="1"/>
              <a:t>evaluat</a:t>
            </a:r>
            <a:r>
              <a:rPr lang="en-US" dirty="0"/>
              <a:t> de </a:t>
            </a:r>
            <a:r>
              <a:rPr lang="en-US" dirty="0" err="1"/>
              <a:t>analiști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 de </a:t>
            </a:r>
            <a:r>
              <a:rPr lang="en-US" dirty="0" err="1"/>
              <a:t>știință</a:t>
            </a:r>
            <a:r>
              <a:rPr lang="en-US" dirty="0"/>
              <a:t>. </a:t>
            </a:r>
            <a:r>
              <a:rPr lang="en-US" dirty="0" err="1"/>
              <a:t>Cunoașterea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SQL, precum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NoSQL,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vitală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7EA1A-A3A4-123E-B6F5-569626CE2715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  <p:extLst>
      <p:ext uri="{BB962C8B-B14F-4D97-AF65-F5344CB8AC3E}">
        <p14:creationId xmlns:p14="http://schemas.microsoft.com/office/powerpoint/2010/main" val="31722694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B7B1EFB-DF5B-661E-BFFF-3E9A7FB7E6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440576"/>
            <a:ext cx="10515600" cy="5736387"/>
          </a:xfrm>
        </p:spPr>
        <p:txBody>
          <a:bodyPr/>
          <a:lstStyle/>
          <a:p>
            <a:pPr marL="0" lvl="0" indent="0">
              <a:buNone/>
            </a:pPr>
            <a:r>
              <a:rPr lang="en-US" sz="2600"/>
              <a:t>O practică excelentă este să arăți doar date care sunt relevante pentru o anumită persoană. Dacă o parte de date nu este necesară pentru ca persoana să evalueze și să ia măsuri, cel </a:t>
            </a:r>
            <a:r>
              <a:rPr lang="en-US" sz="2600" i="1">
                <a:solidFill>
                  <a:srgbClr val="843C0C"/>
                </a:solidFill>
              </a:rPr>
              <a:t>mai bine este să o ascundeți</a:t>
            </a:r>
            <a:r>
              <a:rPr lang="en-US" sz="2600"/>
              <a:t>. </a:t>
            </a:r>
            <a:endParaRPr lang="ro-RO" sz="2600"/>
          </a:p>
          <a:p>
            <a:pPr marL="0" lvl="0" indent="0">
              <a:buNone/>
            </a:pPr>
            <a:r>
              <a:rPr lang="en-US" sz="2600"/>
              <a:t>Evi</a:t>
            </a:r>
            <a:r>
              <a:rPr lang="ro-RO" sz="2600"/>
              <a:t>ta</a:t>
            </a:r>
            <a:r>
              <a:rPr lang="en-US" sz="2600"/>
              <a:t>ți multe confuzii arătându-le oamenilor exact ceea ce trebuie să vadă.</a:t>
            </a:r>
            <a:endParaRPr lang="ro-RO" sz="2600"/>
          </a:p>
          <a:p>
            <a:pPr marL="0" lvl="0" indent="0">
              <a:buNone/>
            </a:pPr>
            <a:r>
              <a:rPr lang="en-US" sz="2600"/>
              <a:t>După ce proiectați fluxul de lucru, luați în considerare situațiile în care pașii din procesul dvs. trebuie să întrerupă fluxul de lucru proiectat. Ai o mulțime de acestea în vechiul tău process</a:t>
            </a:r>
            <a:r>
              <a:rPr lang="ro-RO" sz="2600"/>
              <a:t>:</a:t>
            </a:r>
          </a:p>
          <a:p>
            <a:pPr marL="0" lvl="0" indent="0">
              <a:buNone/>
            </a:pPr>
            <a:r>
              <a:rPr lang="ro-RO" sz="2600"/>
              <a:t>-</a:t>
            </a:r>
            <a:r>
              <a:rPr lang="en-US" sz="2600"/>
              <a:t> De ce s-a întâmplat? </a:t>
            </a:r>
            <a:endParaRPr lang="ro-RO" sz="2600"/>
          </a:p>
          <a:p>
            <a:pPr marL="0" lvl="0" indent="0">
              <a:buNone/>
            </a:pPr>
            <a:r>
              <a:rPr lang="ro-RO" sz="2600"/>
              <a:t>-</a:t>
            </a:r>
            <a:r>
              <a:rPr lang="en-US" sz="2600"/>
              <a:t>Are </a:t>
            </a:r>
            <a:r>
              <a:rPr lang="ro-RO" sz="2600"/>
              <a:t>oare </a:t>
            </a:r>
            <a:r>
              <a:rPr lang="en-US" sz="2600"/>
              <a:t>nevoie de mai multe informații de la pasul anterior? </a:t>
            </a:r>
            <a:endParaRPr lang="ro-RO" sz="2600"/>
          </a:p>
          <a:p>
            <a:pPr marL="0" lvl="0" indent="0">
              <a:buNone/>
            </a:pPr>
            <a:r>
              <a:rPr lang="en-US" sz="2600"/>
              <a:t>Oare persoana a uitat de asta? </a:t>
            </a:r>
            <a:endParaRPr lang="ro-RO" sz="2600"/>
          </a:p>
          <a:p>
            <a:pPr marL="0" lvl="0" indent="0">
              <a:buNone/>
            </a:pPr>
            <a:r>
              <a:rPr lang="en-US" sz="2600"/>
              <a:t>A apărut o situație neașteptată care necesita o soluție </a:t>
            </a:r>
            <a:r>
              <a:rPr lang="ro-RO" sz="2600"/>
              <a:t>specială</a:t>
            </a:r>
            <a:r>
              <a:rPr lang="en-US" sz="2600"/>
              <a:t>? </a:t>
            </a:r>
            <a:endParaRPr lang="ro-RO" sz="2600"/>
          </a:p>
          <a:p>
            <a:pPr marL="0" lvl="0" indent="0">
              <a:buNone/>
            </a:pPr>
            <a:r>
              <a:rPr lang="en-US" sz="2600"/>
              <a:t>Documentați toate aceste valori aberante în reproiectarea procesului și decideți ce se întâmplă în acele situații.</a:t>
            </a:r>
          </a:p>
          <a:p>
            <a:pPr lvl="0"/>
            <a:endParaRPr lang="en-US" sz="260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7DE1539-6947-BB68-0684-CB3D48813D76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E8DDE4-6052-DFCB-3635-B2A5B60F602F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26DC6E-FC38-4AA2-A104-1F628C0450B4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70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CF5B8-3C15-042D-50D1-BD1221A6517A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0A442F-B42F-CF43-3C9F-4ED84111BB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548640"/>
            <a:ext cx="10816245" cy="5628324"/>
          </a:xfrm>
        </p:spPr>
        <p:txBody>
          <a:bodyPr/>
          <a:lstStyle/>
          <a:p>
            <a:pPr lvl="0"/>
            <a:r>
              <a:rPr lang="en-US" b="1" i="1">
                <a:solidFill>
                  <a:srgbClr val="0070C0"/>
                </a:solidFill>
              </a:rPr>
              <a:t>4. Implementați procesul îmbunătățit</a:t>
            </a:r>
            <a:endParaRPr lang="ro-RO" b="1" i="1">
              <a:solidFill>
                <a:srgbClr val="0070C0"/>
              </a:solidFill>
            </a:endParaRPr>
          </a:p>
          <a:p>
            <a:pPr lvl="0"/>
            <a:r>
              <a:rPr lang="en-US"/>
              <a:t>Acum că aveți</a:t>
            </a:r>
            <a:r>
              <a:rPr lang="ro-RO"/>
              <a:t> </a:t>
            </a:r>
            <a:r>
              <a:rPr lang="en-US"/>
              <a:t>în mână un proces solid, este timpul să îl faceți </a:t>
            </a:r>
            <a:r>
              <a:rPr lang="ro-RO"/>
              <a:t>public</a:t>
            </a:r>
            <a:r>
              <a:rPr lang="en-US"/>
              <a:t>.</a:t>
            </a:r>
            <a:endParaRPr lang="ro-RO"/>
          </a:p>
          <a:p>
            <a:pPr lvl="0"/>
            <a:r>
              <a:rPr lang="en-US"/>
              <a:t>Pentru a implementa procesul cu succes, </a:t>
            </a:r>
            <a:endParaRPr lang="ro-RO"/>
          </a:p>
          <a:p>
            <a:pPr lvl="0"/>
            <a:r>
              <a:rPr lang="en-US" b="1" i="1">
                <a:solidFill>
                  <a:srgbClr val="00B050"/>
                </a:solidFill>
              </a:rPr>
              <a:t>prima etapă </a:t>
            </a:r>
            <a:r>
              <a:rPr lang="en-US"/>
              <a:t>este să obțineți acceptarea tuturor părților interesate ale procesului. </a:t>
            </a:r>
            <a:endParaRPr lang="ro-RO"/>
          </a:p>
          <a:p>
            <a:pPr lvl="0"/>
            <a:r>
              <a:rPr lang="en-US"/>
              <a:t>Trebuie să le arăți de ce ai reproiectat procesul în primul rând și cum noul proces îi va ajuta pe toți să-și atingă obiectivele mai repede.</a:t>
            </a:r>
            <a:endParaRPr lang="ro-RO"/>
          </a:p>
          <a:p>
            <a:pPr lvl="0"/>
            <a:r>
              <a:rPr lang="en-US"/>
              <a:t>A </a:t>
            </a:r>
            <a:r>
              <a:rPr lang="en-US" b="1" i="1">
                <a:solidFill>
                  <a:srgbClr val="00B050"/>
                </a:solidFill>
              </a:rPr>
              <a:t>doua etapă </a:t>
            </a:r>
            <a:r>
              <a:rPr lang="en-US"/>
              <a:t>este implementarea procesului în mai mul</a:t>
            </a:r>
            <a:r>
              <a:rPr lang="ro-RO"/>
              <a:t>ți</a:t>
            </a:r>
            <a:r>
              <a:rPr lang="en-US"/>
              <a:t> </a:t>
            </a:r>
            <a:r>
              <a:rPr lang="ro-RO"/>
              <a:t>pași</a:t>
            </a:r>
            <a:r>
              <a:rPr lang="en-US"/>
              <a:t>. </a:t>
            </a:r>
            <a:endParaRPr lang="ro-RO"/>
          </a:p>
          <a:p>
            <a:pPr lvl="0"/>
            <a:r>
              <a:rPr lang="en-US"/>
              <a:t>Oamenii au nevoie de timp pentru a înțelege, a se adapta și a a</a:t>
            </a:r>
            <a:r>
              <a:rPr lang="ro-RO"/>
              <a:t>ccepta</a:t>
            </a:r>
            <a:r>
              <a:rPr lang="en-US"/>
              <a:t>. Dacă </a:t>
            </a:r>
            <a:r>
              <a:rPr lang="ro-RO"/>
              <a:t>au nevoie de </a:t>
            </a:r>
            <a:r>
              <a:rPr lang="en-US"/>
              <a:t>noi abilități, ajutați</a:t>
            </a:r>
            <a:r>
              <a:rPr lang="ro-RO"/>
              <a:t>i</a:t>
            </a:r>
            <a:r>
              <a:rPr lang="en-US"/>
              <a:t> să învețe. 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6EAEA29-EDD7-33C3-FFBA-7ABF6A1AED66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80D3631-5844-11B2-F998-60A162562DD8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FBE6FD-D7B7-4499-B21D-580D4AA5AC7B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71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FCFC9-7D2D-025A-6D90-0FECB3C6367C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A6EDA7-7ACA-1FD0-B094-2C9CBDC89D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540328"/>
            <a:ext cx="11015749" cy="5636635"/>
          </a:xfrm>
        </p:spPr>
        <p:txBody>
          <a:bodyPr/>
          <a:lstStyle/>
          <a:p>
            <a:pPr marL="0" lvl="0" indent="0">
              <a:lnSpc>
                <a:spcPct val="70000"/>
              </a:lnSpc>
              <a:buNone/>
            </a:pPr>
            <a:r>
              <a:rPr lang="en-US" sz="2600" b="1" i="1">
                <a:solidFill>
                  <a:srgbClr val="0070C0"/>
                </a:solidFill>
              </a:rPr>
              <a:t>5. Monitorizați, măsurați și optimizați noul process</a:t>
            </a:r>
            <a:endParaRPr lang="ro-RO" sz="2600" b="1" i="1">
              <a:solidFill>
                <a:srgbClr val="0070C0"/>
              </a:solidFill>
            </a:endParaRPr>
          </a:p>
          <a:p>
            <a:pPr lvl="0">
              <a:lnSpc>
                <a:spcPct val="70000"/>
              </a:lnSpc>
            </a:pPr>
            <a:r>
              <a:rPr lang="ro-RO" sz="2600"/>
              <a:t>Activitatea </a:t>
            </a:r>
            <a:r>
              <a:rPr lang="en-US" sz="2600"/>
              <a:t>nu se oprește </a:t>
            </a:r>
            <a:r>
              <a:rPr lang="ro-RO" sz="2600"/>
              <a:t>doar </a:t>
            </a:r>
            <a:r>
              <a:rPr lang="en-US" sz="2600"/>
              <a:t>la implementare. 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/>
              <a:t>Procesele eficiente necesită monitorizare și optimizare constantă pentru a observa o creștere. Așa cum a spus </a:t>
            </a:r>
            <a:r>
              <a:rPr lang="ro-RO" sz="2600"/>
              <a:t>renumitul</a:t>
            </a:r>
            <a:r>
              <a:rPr lang="en-US" sz="2600"/>
              <a:t> consultant de management Peter Drucker</a:t>
            </a:r>
            <a:r>
              <a:rPr lang="ro-RO" sz="2600"/>
              <a:t> </a:t>
            </a:r>
            <a:r>
              <a:rPr lang="ro-RO" sz="2000"/>
              <a:t>(</a:t>
            </a:r>
            <a:r>
              <a:rPr lang="fr-FR" sz="2000"/>
              <a:t>Peter Ferdinand Drucker a fost un consultant de management de origine austro-americană</a:t>
            </a:r>
            <a:r>
              <a:rPr lang="ro-RO" sz="2000"/>
              <a:t>)</a:t>
            </a:r>
            <a:r>
              <a:rPr lang="en-US" sz="2600"/>
              <a:t>, 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/>
              <a:t>„Dacă nu o poți măsura, nu o poți gestiona”. 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/>
              <a:t>Orice proces pe care îl aveți ar trebui să fie măsurabil pentru a lua măsuri și pentru a îmbunătăți eficiența procesului.</a:t>
            </a:r>
            <a:r>
              <a:rPr lang="ro-RO" sz="2600"/>
              <a:t> </a:t>
            </a:r>
          </a:p>
          <a:p>
            <a:pPr lvl="0">
              <a:lnSpc>
                <a:spcPct val="70000"/>
              </a:lnSpc>
            </a:pPr>
            <a:r>
              <a:rPr lang="en-US" sz="2600"/>
              <a:t>Păstrați evidența tuturor KPI-urilor dvs. pe toată durata unui proces live.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/>
              <a:t>  Genera</a:t>
            </a:r>
            <a:r>
              <a:rPr lang="ro-RO" sz="2600"/>
              <a:t>ți</a:t>
            </a:r>
            <a:r>
              <a:rPr lang="en-US" sz="2600"/>
              <a:t> rapoarte la intervale constante pentru a le analiza în bucăți mici. 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en-US" sz="2600"/>
              <a:t>Adunați feedback de la părțile interesate și vedeți unde se confruntă cu dificultăți</a:t>
            </a:r>
            <a:r>
              <a:rPr lang="ro-RO" sz="2600"/>
              <a:t>, - </a:t>
            </a:r>
            <a:r>
              <a:rPr lang="en-US" sz="2600"/>
              <a:t> </a:t>
            </a:r>
            <a:r>
              <a:rPr lang="ro-RO" sz="2600"/>
              <a:t>Corectați</a:t>
            </a:r>
            <a:r>
              <a:rPr lang="en-US" sz="2600"/>
              <a:t>le.</a:t>
            </a:r>
            <a:endParaRPr lang="ro-RO" sz="2600"/>
          </a:p>
          <a:p>
            <a:pPr lvl="0">
              <a:lnSpc>
                <a:spcPct val="70000"/>
              </a:lnSpc>
            </a:pPr>
            <a:r>
              <a:rPr lang="ro-RO" sz="2600"/>
              <a:t>După finalizarea unui volum decent de sarcini, analizați rapoartele și vedeți unde pot fi aduse îmbunătățiri.</a:t>
            </a:r>
            <a:endParaRPr lang="en-US" sz="260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8A998DF-06D4-2BDB-CC6C-1C06BE6B52A4}"/>
              </a:ext>
            </a:extLst>
          </p:cNvPr>
          <p:cNvSpPr txBox="1"/>
          <p:nvPr/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Modelarea proceselor de afacesre, Pavel CHIREV, lect. universitar, dr, inginer, titular</a:t>
            </a:r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524FF7F-10F0-CD05-587F-56C957A89264}"/>
              </a:ext>
            </a:extLst>
          </p:cNvPr>
          <p:cNvSpPr txBox="1"/>
          <p:nvPr/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0DEA65-0FA1-4FAE-B2F9-EBCF975C4A8C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72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13F44-E7FB-E1A6-4A4F-7200653BE6A3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2BE22-471B-3401-2780-C6D106BF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8" y="379562"/>
            <a:ext cx="11171209" cy="5797401"/>
          </a:xfrm>
        </p:spPr>
        <p:txBody>
          <a:bodyPr>
            <a:normAutofit fontScale="92500" lnSpcReduction="10000"/>
          </a:bodyPr>
          <a:lstStyle/>
          <a:p>
            <a:r>
              <a:rPr lang="ro-RO" b="1" i="1" dirty="0">
                <a:solidFill>
                  <a:srgbClr val="00B050"/>
                </a:solidFill>
              </a:rPr>
              <a:t>8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Analist</a:t>
            </a:r>
            <a:r>
              <a:rPr lang="en-US" b="1" i="1" dirty="0">
                <a:solidFill>
                  <a:srgbClr val="00B050"/>
                </a:solidFill>
              </a:rPr>
              <a:t> de </a:t>
            </a:r>
            <a:r>
              <a:rPr lang="en-US" b="1" i="1" dirty="0" err="1">
                <a:solidFill>
                  <a:srgbClr val="00B050"/>
                </a:solidFill>
              </a:rPr>
              <a:t>afaceri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Analiștii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 sunt </a:t>
            </a:r>
            <a:r>
              <a:rPr lang="en-US" dirty="0" err="1"/>
              <a:t>responsabili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furnizarea</a:t>
            </a:r>
            <a:r>
              <a:rPr lang="en-US" dirty="0"/>
              <a:t> de </a:t>
            </a:r>
            <a:r>
              <a:rPr lang="en-US" dirty="0" err="1"/>
              <a:t>soluții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legătura</a:t>
            </a:r>
            <a:r>
              <a:rPr lang="en-US" dirty="0"/>
              <a:t> cu 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de </a:t>
            </a:r>
            <a:r>
              <a:rPr lang="en-US" dirty="0" err="1"/>
              <a:t>părți</a:t>
            </a:r>
            <a:r>
              <a:rPr lang="en-US" dirty="0"/>
              <a:t> </a:t>
            </a:r>
            <a:r>
              <a:rPr lang="en-US" dirty="0" err="1"/>
              <a:t>interesate</a:t>
            </a:r>
            <a:r>
              <a:rPr lang="en-US" dirty="0"/>
              <a:t>, de la </a:t>
            </a:r>
            <a:r>
              <a:rPr lang="en-US" dirty="0" err="1"/>
              <a:t>factorii</a:t>
            </a:r>
            <a:r>
              <a:rPr lang="en-US" dirty="0"/>
              <a:t> de </a:t>
            </a:r>
            <a:r>
              <a:rPr lang="en-US" dirty="0" err="1"/>
              <a:t>decizie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n-US" dirty="0" err="1"/>
              <a:t>personalul</a:t>
            </a:r>
            <a:r>
              <a:rPr lang="en-US" dirty="0"/>
              <a:t> </a:t>
            </a:r>
            <a:r>
              <a:rPr lang="en-US" dirty="0" err="1"/>
              <a:t>tehnic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privește</a:t>
            </a:r>
            <a:r>
              <a:rPr lang="en-US" dirty="0"/>
              <a:t> </a:t>
            </a:r>
            <a:r>
              <a:rPr lang="en-US" dirty="0" err="1"/>
              <a:t>competențele</a:t>
            </a:r>
            <a:r>
              <a:rPr lang="en-US" dirty="0"/>
              <a:t>,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construirea</a:t>
            </a:r>
            <a:r>
              <a:rPr lang="en-US" dirty="0"/>
              <a:t> de </a:t>
            </a:r>
            <a:r>
              <a:rPr lang="en-US" dirty="0" err="1"/>
              <a:t>relații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întreaga</a:t>
            </a:r>
            <a:r>
              <a:rPr lang="en-US" dirty="0"/>
              <a:t> </a:t>
            </a:r>
            <a:r>
              <a:rPr lang="en-US" dirty="0" err="1"/>
              <a:t>afacere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puteți</a:t>
            </a:r>
            <a:r>
              <a:rPr lang="en-US" dirty="0"/>
              <a:t> </a:t>
            </a:r>
            <a:r>
              <a:rPr lang="en-US" dirty="0" err="1"/>
              <a:t>determina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rezolvat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cum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faceți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.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fii</a:t>
            </a:r>
            <a:r>
              <a:rPr lang="en-US" dirty="0"/>
              <a:t> un </a:t>
            </a:r>
            <a:r>
              <a:rPr lang="en-US" dirty="0" err="1"/>
              <a:t>comunicator</a:t>
            </a:r>
            <a:r>
              <a:rPr lang="en-US" dirty="0"/>
              <a:t> </a:t>
            </a:r>
            <a:r>
              <a:rPr lang="en-US" dirty="0" err="1"/>
              <a:t>încrezător</a:t>
            </a:r>
            <a:r>
              <a:rPr lang="en-US" dirty="0"/>
              <a:t>, cu </a:t>
            </a:r>
            <a:r>
              <a:rPr lang="en-US" dirty="0" err="1"/>
              <a:t>abilități</a:t>
            </a:r>
            <a:r>
              <a:rPr lang="en-US" dirty="0"/>
              <a:t> </a:t>
            </a:r>
            <a:r>
              <a:rPr lang="en-US" dirty="0" err="1"/>
              <a:t>interpersonale</a:t>
            </a:r>
            <a:r>
              <a:rPr lang="en-US" dirty="0"/>
              <a:t> </a:t>
            </a:r>
            <a:r>
              <a:rPr lang="en-US" dirty="0" err="1"/>
              <a:t>excelente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un </a:t>
            </a:r>
            <a:r>
              <a:rPr lang="en-US" dirty="0" err="1"/>
              <a:t>rezolvator</a:t>
            </a:r>
            <a:r>
              <a:rPr lang="en-US" dirty="0"/>
              <a:t> natural de </a:t>
            </a:r>
            <a:r>
              <a:rPr lang="en-US" dirty="0" err="1"/>
              <a:t>probleme</a:t>
            </a:r>
            <a:r>
              <a:rPr lang="en-US" dirty="0"/>
              <a:t>.</a:t>
            </a:r>
            <a:endParaRPr lang="ro-RO" dirty="0"/>
          </a:p>
          <a:p>
            <a:r>
              <a:rPr lang="ro-RO" b="1" i="1" dirty="0">
                <a:solidFill>
                  <a:srgbClr val="00B050"/>
                </a:solidFill>
              </a:rPr>
              <a:t>7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Analist</a:t>
            </a:r>
            <a:r>
              <a:rPr lang="en-US" b="1" i="1" dirty="0">
                <a:solidFill>
                  <a:srgbClr val="00B050"/>
                </a:solidFill>
              </a:rPr>
              <a:t> de date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/>
              <a:t>Al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de </a:t>
            </a:r>
            <a:r>
              <a:rPr lang="en-US" dirty="0" err="1"/>
              <a:t>analiză</a:t>
            </a:r>
            <a:r>
              <a:rPr lang="en-US" dirty="0"/>
              <a:t> din </a:t>
            </a:r>
            <a:r>
              <a:rPr lang="en-US" dirty="0" err="1"/>
              <a:t>primele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demonstrează</a:t>
            </a:r>
            <a:r>
              <a:rPr lang="en-US" dirty="0"/>
              <a:t> </a:t>
            </a:r>
            <a:r>
              <a:rPr lang="en-US" dirty="0" err="1"/>
              <a:t>valoarea</a:t>
            </a:r>
            <a:r>
              <a:rPr lang="en-US" dirty="0"/>
              <a:t> pe care </a:t>
            </a:r>
            <a:r>
              <a:rPr lang="en-US" dirty="0" err="1"/>
              <a:t>organizațiile</a:t>
            </a:r>
            <a:r>
              <a:rPr lang="en-US" dirty="0"/>
              <a:t> o </a:t>
            </a:r>
            <a:r>
              <a:rPr lang="en-US" dirty="0" err="1"/>
              <a:t>acordă</a:t>
            </a:r>
            <a:r>
              <a:rPr lang="en-US" dirty="0"/>
              <a:t> </a:t>
            </a:r>
            <a:r>
              <a:rPr lang="en-US" dirty="0" err="1"/>
              <a:t>perspectivelor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înțelegerii</a:t>
            </a:r>
            <a:r>
              <a:rPr lang="en-US" dirty="0"/>
              <a:t> </a:t>
            </a:r>
            <a:r>
              <a:rPr lang="en-US" dirty="0" err="1"/>
              <a:t>tendințelor</a:t>
            </a:r>
            <a:r>
              <a:rPr lang="en-US" dirty="0"/>
              <a:t>. 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un </a:t>
            </a:r>
            <a:r>
              <a:rPr lang="en-US" dirty="0" err="1"/>
              <a:t>analist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concentrat</a:t>
            </a:r>
            <a:r>
              <a:rPr lang="en-US" dirty="0"/>
              <a:t> pe </a:t>
            </a:r>
            <a:r>
              <a:rPr lang="en-US" dirty="0" err="1"/>
              <a:t>nevoile</a:t>
            </a:r>
            <a:r>
              <a:rPr lang="en-US" dirty="0"/>
              <a:t> </a:t>
            </a:r>
            <a:r>
              <a:rPr lang="en-US" dirty="0" err="1"/>
              <a:t>organizației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propune</a:t>
            </a:r>
            <a:r>
              <a:rPr lang="en-US" dirty="0"/>
              <a:t> </a:t>
            </a:r>
            <a:r>
              <a:rPr lang="en-US" dirty="0" err="1"/>
              <a:t>soluții</a:t>
            </a:r>
            <a:r>
              <a:rPr lang="en-US" dirty="0"/>
              <a:t>, </a:t>
            </a:r>
            <a:r>
              <a:rPr lang="en-US" i="1" dirty="0" err="1">
                <a:solidFill>
                  <a:srgbClr val="0070C0"/>
                </a:solidFill>
              </a:rPr>
              <a:t>analiștii</a:t>
            </a:r>
            <a:r>
              <a:rPr lang="en-US" i="1" dirty="0">
                <a:solidFill>
                  <a:srgbClr val="0070C0"/>
                </a:solidFill>
              </a:rPr>
              <a:t> de date </a:t>
            </a:r>
            <a:r>
              <a:rPr lang="en-US" i="1" dirty="0" err="1">
                <a:solidFill>
                  <a:srgbClr val="0070C0"/>
                </a:solidFill>
              </a:rPr>
              <a:t>petrec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mai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mult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timp</a:t>
            </a:r>
            <a:r>
              <a:rPr lang="en-US" i="1" dirty="0">
                <a:solidFill>
                  <a:srgbClr val="0070C0"/>
                </a:solidFill>
              </a:rPr>
              <a:t> cu</a:t>
            </a:r>
            <a:r>
              <a:rPr lang="en-US" dirty="0"/>
              <a:t> </a:t>
            </a:r>
            <a:r>
              <a:rPr lang="en-US" dirty="0" err="1"/>
              <a:t>datele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sine. </a:t>
            </a:r>
            <a:r>
              <a:rPr lang="en-US" dirty="0" err="1"/>
              <a:t>Succesul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dvs</a:t>
            </a:r>
            <a:r>
              <a:rPr lang="en-US" dirty="0"/>
              <a:t>. de a </a:t>
            </a:r>
            <a:r>
              <a:rPr lang="en-US" dirty="0" err="1"/>
              <a:t>agrega</a:t>
            </a:r>
            <a:r>
              <a:rPr lang="en-US" dirty="0"/>
              <a:t> </a:t>
            </a:r>
            <a:r>
              <a:rPr lang="en-US" dirty="0" err="1"/>
              <a:t>datele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oferi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,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instrumente</a:t>
            </a:r>
            <a:r>
              <a:rPr lang="en-US" dirty="0"/>
              <a:t> </a:t>
            </a:r>
            <a:r>
              <a:rPr lang="ro-RO" dirty="0"/>
              <a:t>specifice</a:t>
            </a:r>
            <a:r>
              <a:rPr lang="en-US" dirty="0"/>
              <a:t>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65BA4-AC05-72AB-C205-B1CAD827E985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  <p:extLst>
      <p:ext uri="{BB962C8B-B14F-4D97-AF65-F5344CB8AC3E}">
        <p14:creationId xmlns:p14="http://schemas.microsoft.com/office/powerpoint/2010/main" val="265589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FB231-0506-0765-9CB0-4988B3DEC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586596"/>
            <a:ext cx="10515600" cy="5590367"/>
          </a:xfrm>
        </p:spPr>
        <p:txBody>
          <a:bodyPr>
            <a:normAutofit lnSpcReduction="10000"/>
          </a:bodyPr>
          <a:lstStyle/>
          <a:p>
            <a:r>
              <a:rPr lang="ro-RO" b="1" i="1" dirty="0">
                <a:solidFill>
                  <a:srgbClr val="00B050"/>
                </a:solidFill>
              </a:rPr>
              <a:t>6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Ingineri</a:t>
            </a:r>
            <a:r>
              <a:rPr lang="en-US" b="1" i="1" dirty="0">
                <a:solidFill>
                  <a:srgbClr val="00B050"/>
                </a:solidFill>
              </a:rPr>
              <a:t> de </a:t>
            </a:r>
            <a:r>
              <a:rPr lang="en-US" b="1" i="1" dirty="0" err="1">
                <a:solidFill>
                  <a:srgbClr val="00B050"/>
                </a:solidFill>
              </a:rPr>
              <a:t>inteligență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artificială</a:t>
            </a:r>
            <a:r>
              <a:rPr lang="en-US" b="1" i="1" dirty="0">
                <a:solidFill>
                  <a:srgbClr val="00B050"/>
                </a:solidFill>
              </a:rPr>
              <a:t> (AI) </a:t>
            </a:r>
            <a:r>
              <a:rPr lang="en-US" b="1" i="1" dirty="0" err="1">
                <a:solidFill>
                  <a:srgbClr val="00B050"/>
                </a:solidFill>
              </a:rPr>
              <a:t>și</a:t>
            </a:r>
            <a:r>
              <a:rPr lang="en-US" b="1" i="1" dirty="0">
                <a:solidFill>
                  <a:srgbClr val="00B050"/>
                </a:solidFill>
              </a:rPr>
              <a:t> machine learning 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Cerere</a:t>
            </a:r>
            <a:r>
              <a:rPr lang="en-US" dirty="0"/>
              <a:t>: AI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învățarea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transforme</a:t>
            </a:r>
            <a:r>
              <a:rPr lang="en-US" dirty="0"/>
              <a:t> </a:t>
            </a:r>
            <a:r>
              <a:rPr lang="en-US" dirty="0" err="1"/>
              <a:t>industriile</a:t>
            </a:r>
            <a:r>
              <a:rPr lang="en-US" dirty="0"/>
              <a:t>, </a:t>
            </a:r>
            <a:r>
              <a:rPr lang="en-US" dirty="0" err="1"/>
              <a:t>creând</a:t>
            </a:r>
            <a:r>
              <a:rPr lang="en-US" dirty="0"/>
              <a:t> o </a:t>
            </a:r>
            <a:r>
              <a:rPr lang="en-US" dirty="0" err="1"/>
              <a:t>cerere</a:t>
            </a:r>
            <a:r>
              <a:rPr lang="en-US" dirty="0"/>
              <a:t> tot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ingineri</a:t>
            </a:r>
            <a:r>
              <a:rPr lang="en-US" dirty="0"/>
              <a:t> care pot </a:t>
            </a:r>
            <a:r>
              <a:rPr lang="en-US" dirty="0" err="1"/>
              <a:t>dezvolta</a:t>
            </a:r>
            <a:r>
              <a:rPr lang="en-US" dirty="0"/>
              <a:t> </a:t>
            </a:r>
            <a:r>
              <a:rPr lang="en-US" dirty="0" err="1"/>
              <a:t>algoritmi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inteligente</a:t>
            </a:r>
            <a:r>
              <a:rPr lang="en-US" dirty="0"/>
              <a:t>. </a:t>
            </a:r>
            <a:r>
              <a:rPr lang="en-US" dirty="0" err="1"/>
              <a:t>Acești</a:t>
            </a:r>
            <a:r>
              <a:rPr lang="en-US" dirty="0"/>
              <a:t> </a:t>
            </a:r>
            <a:r>
              <a:rPr lang="en-US" dirty="0" err="1"/>
              <a:t>profesioniști</a:t>
            </a:r>
            <a:r>
              <a:rPr lang="en-US" dirty="0"/>
              <a:t> sunt </a:t>
            </a:r>
            <a:r>
              <a:rPr lang="en-US" dirty="0" err="1"/>
              <a:t>factori</a:t>
            </a:r>
            <a:r>
              <a:rPr lang="en-US" dirty="0"/>
              <a:t> </a:t>
            </a:r>
            <a:r>
              <a:rPr lang="en-US" dirty="0" err="1"/>
              <a:t>cheie</a:t>
            </a:r>
            <a:r>
              <a:rPr lang="en-US" dirty="0"/>
              <a:t> ai </a:t>
            </a:r>
            <a:r>
              <a:rPr lang="en-US" dirty="0" err="1"/>
              <a:t>inovației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automatizare</a:t>
            </a:r>
            <a:r>
              <a:rPr lang="en-US" dirty="0"/>
              <a:t>, 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err="1"/>
              <a:t>predictivă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altele</a:t>
            </a:r>
            <a:r>
              <a:rPr lang="en-US" dirty="0"/>
              <a:t>.</a:t>
            </a:r>
            <a:endParaRPr lang="ro-RO" dirty="0"/>
          </a:p>
          <a:p>
            <a:r>
              <a:rPr lang="ro-RO" b="1" i="1" dirty="0">
                <a:solidFill>
                  <a:srgbClr val="00B050"/>
                </a:solidFill>
              </a:rPr>
              <a:t>5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Analist</a:t>
            </a:r>
            <a:r>
              <a:rPr lang="en-US" b="1" i="1" dirty="0">
                <a:solidFill>
                  <a:srgbClr val="00B050"/>
                </a:solidFill>
              </a:rPr>
              <a:t> de </a:t>
            </a:r>
            <a:r>
              <a:rPr lang="en-US" b="1" i="1" dirty="0" err="1">
                <a:solidFill>
                  <a:srgbClr val="00B050"/>
                </a:solidFill>
              </a:rPr>
              <a:t>securitate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cibernetică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Cerere</a:t>
            </a:r>
            <a:r>
              <a:rPr lang="en-US" dirty="0"/>
              <a:t>: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ultimii</a:t>
            </a:r>
            <a:r>
              <a:rPr lang="en-US" dirty="0"/>
              <a:t> </a:t>
            </a:r>
            <a:r>
              <a:rPr lang="en-US" dirty="0" err="1"/>
              <a:t>cinci</a:t>
            </a:r>
            <a:r>
              <a:rPr lang="en-US" dirty="0"/>
              <a:t> ani, </a:t>
            </a:r>
            <a:r>
              <a:rPr lang="en-US" dirty="0" err="1"/>
              <a:t>aproximativ</a:t>
            </a:r>
            <a:r>
              <a:rPr lang="en-US" dirty="0"/>
              <a:t> 52%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companiile</a:t>
            </a:r>
            <a:r>
              <a:rPr lang="en-US" dirty="0"/>
              <a:t> din </a:t>
            </a:r>
            <a:r>
              <a:rPr lang="en-US" dirty="0" err="1"/>
              <a:t>Regatul</a:t>
            </a:r>
            <a:r>
              <a:rPr lang="en-US" dirty="0"/>
              <a:t> Unit au </a:t>
            </a:r>
            <a:r>
              <a:rPr lang="en-US" dirty="0" err="1"/>
              <a:t>suferit</a:t>
            </a:r>
            <a:r>
              <a:rPr lang="en-US" dirty="0"/>
              <a:t> cel </a:t>
            </a:r>
            <a:r>
              <a:rPr lang="en-US" dirty="0" err="1"/>
              <a:t>puțin</a:t>
            </a:r>
            <a:r>
              <a:rPr lang="en-US" dirty="0"/>
              <a:t> un </a:t>
            </a:r>
            <a:r>
              <a:rPr lang="en-US" dirty="0" err="1"/>
              <a:t>atac</a:t>
            </a:r>
            <a:r>
              <a:rPr lang="en-US" dirty="0"/>
              <a:t> </a:t>
            </a:r>
            <a:r>
              <a:rPr lang="en-US" dirty="0" err="1"/>
              <a:t>cibernetic</a:t>
            </a:r>
            <a:r>
              <a:rPr lang="en-US" dirty="0"/>
              <a:t>, </a:t>
            </a:r>
            <a:r>
              <a:rPr lang="en-US" dirty="0" err="1"/>
              <a:t>subliniind</a:t>
            </a:r>
            <a:r>
              <a:rPr lang="en-US" dirty="0"/>
              <a:t> </a:t>
            </a:r>
            <a:r>
              <a:rPr lang="en-US" dirty="0" err="1"/>
              <a:t>nevoia</a:t>
            </a:r>
            <a:r>
              <a:rPr lang="en-US" dirty="0"/>
              <a:t> </a:t>
            </a:r>
            <a:r>
              <a:rPr lang="en-US" dirty="0" err="1"/>
              <a:t>critică</a:t>
            </a:r>
            <a:r>
              <a:rPr lang="en-US" dirty="0"/>
              <a:t> de </a:t>
            </a:r>
            <a:r>
              <a:rPr lang="en-US" dirty="0" err="1"/>
              <a:t>profesioniști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securitate</a:t>
            </a:r>
            <a:r>
              <a:rPr lang="en-US" dirty="0"/>
              <a:t> </a:t>
            </a:r>
            <a:r>
              <a:rPr lang="en-US" dirty="0" err="1"/>
              <a:t>cibernetică</a:t>
            </a:r>
            <a:r>
              <a:rPr lang="en-US" dirty="0"/>
              <a:t>.</a:t>
            </a:r>
            <a:endParaRPr lang="ro-RO" dirty="0"/>
          </a:p>
          <a:p>
            <a:r>
              <a:rPr lang="en-US" b="1" i="1" dirty="0">
                <a:solidFill>
                  <a:srgbClr val="00B050"/>
                </a:solidFill>
              </a:rPr>
              <a:t>4. </a:t>
            </a:r>
            <a:r>
              <a:rPr lang="en-US" b="1" i="1" dirty="0" err="1">
                <a:solidFill>
                  <a:srgbClr val="00B050"/>
                </a:solidFill>
              </a:rPr>
              <a:t>Ingineri</a:t>
            </a:r>
            <a:r>
              <a:rPr lang="en-US" b="1" i="1" dirty="0">
                <a:solidFill>
                  <a:srgbClr val="00B050"/>
                </a:solidFill>
              </a:rPr>
              <a:t> cloud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Cerere</a:t>
            </a:r>
            <a:r>
              <a:rPr lang="en-US" dirty="0"/>
              <a:t>: </a:t>
            </a:r>
            <a:r>
              <a:rPr lang="en-US" dirty="0" err="1"/>
              <a:t>sectorul</a:t>
            </a:r>
            <a:r>
              <a:rPr lang="en-US" dirty="0"/>
              <a:t> </a:t>
            </a:r>
            <a:r>
              <a:rPr lang="en-US" dirty="0" err="1"/>
              <a:t>tehnologic</a:t>
            </a:r>
            <a:r>
              <a:rPr lang="en-US" dirty="0"/>
              <a:t> al </a:t>
            </a:r>
            <a:r>
              <a:rPr lang="en-US" dirty="0" err="1"/>
              <a:t>Marii</a:t>
            </a:r>
            <a:r>
              <a:rPr lang="en-US" dirty="0"/>
              <a:t> </a:t>
            </a:r>
            <a:r>
              <a:rPr lang="en-US" dirty="0" err="1"/>
              <a:t>Britanii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înfloritor</a:t>
            </a:r>
            <a:r>
              <a:rPr lang="en-US" dirty="0"/>
              <a:t>, cu cloud computing </a:t>
            </a:r>
            <a:r>
              <a:rPr lang="en-US" dirty="0" err="1"/>
              <a:t>în</a:t>
            </a:r>
            <a:r>
              <a:rPr lang="en-US" dirty="0"/>
              <a:t> prim plan. </a:t>
            </a:r>
            <a:r>
              <a:rPr lang="en-US" dirty="0" err="1"/>
              <a:t>În</a:t>
            </a:r>
            <a:r>
              <a:rPr lang="en-US" dirty="0"/>
              <a:t> special, 89%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firmele</a:t>
            </a:r>
            <a:r>
              <a:rPr lang="en-US" dirty="0"/>
              <a:t> </a:t>
            </a:r>
            <a:r>
              <a:rPr lang="en-US" dirty="0" err="1"/>
              <a:t>majore</a:t>
            </a:r>
            <a:r>
              <a:rPr lang="en-US" dirty="0"/>
              <a:t> din Marea Britanie au </a:t>
            </a:r>
            <a:r>
              <a:rPr lang="en-US" dirty="0" err="1"/>
              <a:t>integrat</a:t>
            </a:r>
            <a:r>
              <a:rPr lang="en-US" dirty="0"/>
              <a:t> cel </a:t>
            </a:r>
            <a:r>
              <a:rPr lang="en-US" dirty="0" err="1"/>
              <a:t>puțin</a:t>
            </a:r>
            <a:r>
              <a:rPr lang="en-US" dirty="0"/>
              <a:t> un </a:t>
            </a:r>
            <a:r>
              <a:rPr lang="en-US" dirty="0" err="1"/>
              <a:t>serviciu</a:t>
            </a:r>
            <a:r>
              <a:rPr lang="en-US" dirty="0"/>
              <a:t> cloud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operațiunile</a:t>
            </a:r>
            <a:r>
              <a:rPr lang="en-US" dirty="0"/>
              <a:t> lor, </a:t>
            </a:r>
            <a:r>
              <a:rPr lang="en-US" dirty="0" err="1"/>
              <a:t>subliniind</a:t>
            </a:r>
            <a:r>
              <a:rPr lang="en-US" dirty="0"/>
              <a:t> </a:t>
            </a:r>
            <a:r>
              <a:rPr lang="en-US" dirty="0" err="1"/>
              <a:t>rolul</a:t>
            </a:r>
            <a:r>
              <a:rPr lang="en-US" dirty="0"/>
              <a:t> critic al </a:t>
            </a:r>
            <a:r>
              <a:rPr lang="en-US" dirty="0" err="1"/>
              <a:t>inginerilor</a:t>
            </a:r>
            <a:r>
              <a:rPr lang="en-US" dirty="0"/>
              <a:t> cloud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peisaj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9E363-3EDF-361A-6C85-B2117A7867BA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Modelarea proceselor de afacesre, Pavel CHIREV, lect. universitar, dr, inginer, titular</a:t>
            </a:r>
          </a:p>
        </p:txBody>
      </p:sp>
    </p:spTree>
    <p:extLst>
      <p:ext uri="{BB962C8B-B14F-4D97-AF65-F5344CB8AC3E}">
        <p14:creationId xmlns:p14="http://schemas.microsoft.com/office/powerpoint/2010/main" val="199204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8265</Words>
  <Application>Microsoft Office PowerPoint</Application>
  <PresentationFormat>Widescreen</PresentationFormat>
  <Paragraphs>493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Calibri</vt:lpstr>
      <vt:lpstr>Calibri Light</vt:lpstr>
      <vt:lpstr>Sylfaen</vt:lpstr>
      <vt:lpstr>Times New Roman</vt:lpstr>
      <vt:lpstr>Wingdings</vt:lpstr>
      <vt:lpstr>Office Theme</vt:lpstr>
      <vt:lpstr>Modelarea proceselor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Informatizare  prin achiziția de software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Informatizarea  prin Construcția Sistemului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Procese în activitatea unei unități economice?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Categorii de procese de afaceri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Managementul Proceseloir Busines (BPM)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Chirev Pavel</dc:creator>
  <cp:lastModifiedBy>Chirev Pavel</cp:lastModifiedBy>
  <cp:revision>4</cp:revision>
  <dcterms:created xsi:type="dcterms:W3CDTF">2025-03-03T14:20:25Z</dcterms:created>
  <dcterms:modified xsi:type="dcterms:W3CDTF">2025-03-10T10:24:55Z</dcterms:modified>
</cp:coreProperties>
</file>