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1131" r:id="rId3"/>
    <p:sldId id="1128" r:id="rId4"/>
    <p:sldId id="1129" r:id="rId5"/>
    <p:sldId id="1698" r:id="rId6"/>
    <p:sldId id="1697" r:id="rId7"/>
    <p:sldId id="1409" r:id="rId8"/>
    <p:sldId id="1664" r:id="rId9"/>
    <p:sldId id="1170" r:id="rId10"/>
    <p:sldId id="1171" r:id="rId11"/>
    <p:sldId id="1174" r:id="rId12"/>
    <p:sldId id="1665" r:id="rId13"/>
    <p:sldId id="1699" r:id="rId14"/>
    <p:sldId id="1676" r:id="rId15"/>
    <p:sldId id="1678" r:id="rId16"/>
    <p:sldId id="1700" r:id="rId17"/>
    <p:sldId id="1680" r:id="rId18"/>
    <p:sldId id="1682" r:id="rId19"/>
    <p:sldId id="1683" r:id="rId20"/>
    <p:sldId id="1675" r:id="rId21"/>
    <p:sldId id="1692" r:id="rId22"/>
    <p:sldId id="1696" r:id="rId23"/>
    <p:sldId id="1691" r:id="rId24"/>
    <p:sldId id="1694" r:id="rId25"/>
    <p:sldId id="1693" r:id="rId26"/>
    <p:sldId id="1686" r:id="rId27"/>
    <p:sldId id="1687" r:id="rId28"/>
    <p:sldId id="1688" r:id="rId29"/>
    <p:sldId id="1135" r:id="rId30"/>
    <p:sldId id="1147" r:id="rId31"/>
    <p:sldId id="1148" r:id="rId32"/>
    <p:sldId id="1149" r:id="rId33"/>
    <p:sldId id="1136" r:id="rId34"/>
    <p:sldId id="1138" r:id="rId35"/>
    <p:sldId id="1706" r:id="rId36"/>
    <p:sldId id="1707" r:id="rId37"/>
    <p:sldId id="1708" r:id="rId38"/>
    <p:sldId id="1701" r:id="rId39"/>
    <p:sldId id="1705" r:id="rId40"/>
    <p:sldId id="1702" r:id="rId41"/>
    <p:sldId id="1703" r:id="rId42"/>
    <p:sldId id="1704" r:id="rId43"/>
    <p:sldId id="1151" r:id="rId44"/>
    <p:sldId id="1139" r:id="rId45"/>
    <p:sldId id="1150" r:id="rId46"/>
    <p:sldId id="1153" r:id="rId47"/>
    <p:sldId id="1070" r:id="rId48"/>
    <p:sldId id="1146" r:id="rId49"/>
    <p:sldId id="1359" r:id="rId50"/>
    <p:sldId id="1666" r:id="rId51"/>
    <p:sldId id="1670" r:id="rId52"/>
    <p:sldId id="1671" r:id="rId53"/>
    <p:sldId id="1672" r:id="rId54"/>
    <p:sldId id="1667" r:id="rId55"/>
    <p:sldId id="1668" r:id="rId56"/>
    <p:sldId id="1669" r:id="rId57"/>
    <p:sldId id="1347" r:id="rId58"/>
    <p:sldId id="1155" r:id="rId59"/>
    <p:sldId id="1673" r:id="rId60"/>
    <p:sldId id="1271" r:id="rId61"/>
    <p:sldId id="1160" r:id="rId62"/>
    <p:sldId id="1161" r:id="rId63"/>
    <p:sldId id="1360" r:id="rId64"/>
    <p:sldId id="1674" r:id="rId65"/>
    <p:sldId id="1156" r:id="rId66"/>
    <p:sldId id="1157" r:id="rId67"/>
    <p:sldId id="1158" r:id="rId68"/>
    <p:sldId id="1268" r:id="rId69"/>
    <p:sldId id="1140" r:id="rId70"/>
    <p:sldId id="1141" r:id="rId71"/>
    <p:sldId id="1142" r:id="rId72"/>
    <p:sldId id="1176" r:id="rId73"/>
    <p:sldId id="1143" r:id="rId74"/>
    <p:sldId id="1144" r:id="rId75"/>
    <p:sldId id="1177" r:id="rId76"/>
    <p:sldId id="1145" r:id="rId77"/>
    <p:sldId id="1159" r:id="rId78"/>
    <p:sldId id="1207" r:id="rId79"/>
    <p:sldId id="1206" r:id="rId80"/>
    <p:sldId id="1183" r:id="rId81"/>
    <p:sldId id="1182" r:id="rId82"/>
    <p:sldId id="1190" r:id="rId83"/>
    <p:sldId id="1194" r:id="rId84"/>
    <p:sldId id="1198" r:id="rId85"/>
    <p:sldId id="1210" r:id="rId86"/>
    <p:sldId id="1162" r:id="rId87"/>
    <p:sldId id="1178" r:id="rId88"/>
    <p:sldId id="1179" r:id="rId89"/>
    <p:sldId id="1180" r:id="rId90"/>
    <p:sldId id="1274" r:id="rId91"/>
    <p:sldId id="1275" r:id="rId92"/>
    <p:sldId id="1319" r:id="rId93"/>
    <p:sldId id="1277" r:id="rId94"/>
    <p:sldId id="1278" r:id="rId9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29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33772-97ED-12CA-0EB0-46CC947A81C8}"/>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en-US"/>
              <a:t>Click to edit Master title style</a:t>
            </a:r>
          </a:p>
        </p:txBody>
      </p:sp>
      <p:sp>
        <p:nvSpPr>
          <p:cNvPr id="3" name="Subtitle 2">
            <a:extLst>
              <a:ext uri="{FF2B5EF4-FFF2-40B4-BE49-F238E27FC236}">
                <a16:creationId xmlns:a16="http://schemas.microsoft.com/office/drawing/2014/main" id="{3C2C7755-B02E-A534-D400-CFD4C373ED07}"/>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n-US"/>
              <a:t>Click to edit Master subtitle style</a:t>
            </a:r>
          </a:p>
        </p:txBody>
      </p:sp>
      <p:sp>
        <p:nvSpPr>
          <p:cNvPr id="4" name="Date Placeholder 3">
            <a:extLst>
              <a:ext uri="{FF2B5EF4-FFF2-40B4-BE49-F238E27FC236}">
                <a16:creationId xmlns:a16="http://schemas.microsoft.com/office/drawing/2014/main" id="{40349602-9B6E-EFBB-CB9D-C8C482185053}"/>
              </a:ext>
            </a:extLst>
          </p:cNvPr>
          <p:cNvSpPr txBox="1">
            <a:spLocks noGrp="1"/>
          </p:cNvSpPr>
          <p:nvPr>
            <p:ph type="dt" sz="half" idx="7"/>
          </p:nvPr>
        </p:nvSpPr>
        <p:spPr/>
        <p:txBody>
          <a:bodyPr/>
          <a:lstStyle>
            <a:lvl1pPr>
              <a:defRPr/>
            </a:lvl1pPr>
          </a:lstStyle>
          <a:p>
            <a:pPr lvl="0"/>
            <a:fld id="{115B0493-D2BD-402D-AE41-2BAA444FE938}" type="datetime1">
              <a:rPr lang="en-US"/>
              <a:pPr lvl="0"/>
              <a:t>3/11/2025</a:t>
            </a:fld>
            <a:endParaRPr lang="en-US"/>
          </a:p>
        </p:txBody>
      </p:sp>
      <p:sp>
        <p:nvSpPr>
          <p:cNvPr id="5" name="Footer Placeholder 4">
            <a:extLst>
              <a:ext uri="{FF2B5EF4-FFF2-40B4-BE49-F238E27FC236}">
                <a16:creationId xmlns:a16="http://schemas.microsoft.com/office/drawing/2014/main" id="{38C3141A-F1A9-021C-34D1-48D5B6C7F183}"/>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325D3B08-8AC8-8388-F47B-2AEF3720C8E2}"/>
              </a:ext>
            </a:extLst>
          </p:cNvPr>
          <p:cNvSpPr txBox="1">
            <a:spLocks noGrp="1"/>
          </p:cNvSpPr>
          <p:nvPr>
            <p:ph type="sldNum" sz="quarter" idx="8"/>
          </p:nvPr>
        </p:nvSpPr>
        <p:spPr/>
        <p:txBody>
          <a:bodyPr/>
          <a:lstStyle>
            <a:lvl1pPr>
              <a:defRPr/>
            </a:lvl1pPr>
          </a:lstStyle>
          <a:p>
            <a:pPr lvl="0"/>
            <a:fld id="{F262CB85-59AC-4879-81B8-5463854D2C2F}" type="slidenum">
              <a:t>‹#›</a:t>
            </a:fld>
            <a:endParaRPr lang="en-US"/>
          </a:p>
        </p:txBody>
      </p:sp>
    </p:spTree>
    <p:extLst>
      <p:ext uri="{BB962C8B-B14F-4D97-AF65-F5344CB8AC3E}">
        <p14:creationId xmlns:p14="http://schemas.microsoft.com/office/powerpoint/2010/main" val="279679780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A2FBE-AAA6-2780-8607-B0BA4F52D929}"/>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4158DD29-8C44-DBCE-321A-5B3C737556FE}"/>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8927D1-101C-A6E2-CD6F-475212936953}"/>
              </a:ext>
            </a:extLst>
          </p:cNvPr>
          <p:cNvSpPr txBox="1">
            <a:spLocks noGrp="1"/>
          </p:cNvSpPr>
          <p:nvPr>
            <p:ph type="dt" sz="half" idx="7"/>
          </p:nvPr>
        </p:nvSpPr>
        <p:spPr/>
        <p:txBody>
          <a:bodyPr/>
          <a:lstStyle>
            <a:lvl1pPr>
              <a:defRPr/>
            </a:lvl1pPr>
          </a:lstStyle>
          <a:p>
            <a:pPr lvl="0"/>
            <a:fld id="{F89E90E6-C169-47D1-9E01-2818FDC2595E}" type="datetime1">
              <a:rPr lang="en-US"/>
              <a:pPr lvl="0"/>
              <a:t>3/11/2025</a:t>
            </a:fld>
            <a:endParaRPr lang="en-US"/>
          </a:p>
        </p:txBody>
      </p:sp>
      <p:sp>
        <p:nvSpPr>
          <p:cNvPr id="5" name="Footer Placeholder 4">
            <a:extLst>
              <a:ext uri="{FF2B5EF4-FFF2-40B4-BE49-F238E27FC236}">
                <a16:creationId xmlns:a16="http://schemas.microsoft.com/office/drawing/2014/main" id="{BDFBD100-417B-0991-51BA-D1C6E3CE729D}"/>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7A8FE751-C2D9-9CFA-7A9F-A13D1C304562}"/>
              </a:ext>
            </a:extLst>
          </p:cNvPr>
          <p:cNvSpPr txBox="1">
            <a:spLocks noGrp="1"/>
          </p:cNvSpPr>
          <p:nvPr>
            <p:ph type="sldNum" sz="quarter" idx="8"/>
          </p:nvPr>
        </p:nvSpPr>
        <p:spPr/>
        <p:txBody>
          <a:bodyPr/>
          <a:lstStyle>
            <a:lvl1pPr>
              <a:defRPr/>
            </a:lvl1pPr>
          </a:lstStyle>
          <a:p>
            <a:pPr lvl="0"/>
            <a:fld id="{783AB8A6-55C9-49D2-BAF7-01F56EB09675}" type="slidenum">
              <a:t>‹#›</a:t>
            </a:fld>
            <a:endParaRPr lang="en-US"/>
          </a:p>
        </p:txBody>
      </p:sp>
    </p:spTree>
    <p:extLst>
      <p:ext uri="{BB962C8B-B14F-4D97-AF65-F5344CB8AC3E}">
        <p14:creationId xmlns:p14="http://schemas.microsoft.com/office/powerpoint/2010/main" val="906418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66E6C1-B3CB-0158-27D4-06B6E107AD2F}"/>
              </a:ext>
            </a:extLst>
          </p:cNvPr>
          <p:cNvSpPr txBox="1">
            <a:spLocks noGrp="1"/>
          </p:cNvSpPr>
          <p:nvPr>
            <p:ph type="title" orient="vert"/>
          </p:nvPr>
        </p:nvSpPr>
        <p:spPr>
          <a:xfrm>
            <a:off x="8724903" y="365129"/>
            <a:ext cx="2628899" cy="5811834"/>
          </a:xfrm>
        </p:spPr>
        <p:txBody>
          <a:bodyPr vert="eaVert"/>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449B6401-4AF1-55E9-F355-AA36F3BD262D}"/>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E8ED75-0843-2BF1-3288-2DE41A729C74}"/>
              </a:ext>
            </a:extLst>
          </p:cNvPr>
          <p:cNvSpPr txBox="1">
            <a:spLocks noGrp="1"/>
          </p:cNvSpPr>
          <p:nvPr>
            <p:ph type="dt" sz="half" idx="7"/>
          </p:nvPr>
        </p:nvSpPr>
        <p:spPr/>
        <p:txBody>
          <a:bodyPr/>
          <a:lstStyle>
            <a:lvl1pPr>
              <a:defRPr/>
            </a:lvl1pPr>
          </a:lstStyle>
          <a:p>
            <a:pPr lvl="0"/>
            <a:fld id="{A20C4597-1AD7-45A6-9428-026E33454673}" type="datetime1">
              <a:rPr lang="en-US"/>
              <a:pPr lvl="0"/>
              <a:t>3/11/2025</a:t>
            </a:fld>
            <a:endParaRPr lang="en-US"/>
          </a:p>
        </p:txBody>
      </p:sp>
      <p:sp>
        <p:nvSpPr>
          <p:cNvPr id="5" name="Footer Placeholder 4">
            <a:extLst>
              <a:ext uri="{FF2B5EF4-FFF2-40B4-BE49-F238E27FC236}">
                <a16:creationId xmlns:a16="http://schemas.microsoft.com/office/drawing/2014/main" id="{051E22B5-C128-867A-C6AA-72EC264BB906}"/>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48A608C6-425B-16EF-4BAE-266916DF0667}"/>
              </a:ext>
            </a:extLst>
          </p:cNvPr>
          <p:cNvSpPr txBox="1">
            <a:spLocks noGrp="1"/>
          </p:cNvSpPr>
          <p:nvPr>
            <p:ph type="sldNum" sz="quarter" idx="8"/>
          </p:nvPr>
        </p:nvSpPr>
        <p:spPr/>
        <p:txBody>
          <a:bodyPr/>
          <a:lstStyle>
            <a:lvl1pPr>
              <a:defRPr/>
            </a:lvl1pPr>
          </a:lstStyle>
          <a:p>
            <a:pPr lvl="0"/>
            <a:fld id="{21BE97DC-7C16-43AB-B7F4-45E4A53BB860}" type="slidenum">
              <a:t>‹#›</a:t>
            </a:fld>
            <a:endParaRPr lang="en-US"/>
          </a:p>
        </p:txBody>
      </p:sp>
    </p:spTree>
    <p:extLst>
      <p:ext uri="{BB962C8B-B14F-4D97-AF65-F5344CB8AC3E}">
        <p14:creationId xmlns:p14="http://schemas.microsoft.com/office/powerpoint/2010/main" val="1767204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0397E-5241-582C-293B-053F1215F1D2}"/>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7E58F933-8944-EE90-E6BF-D09325920469}"/>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1CE6F0-7D15-CB68-6CA3-FEFA57AAF356}"/>
              </a:ext>
            </a:extLst>
          </p:cNvPr>
          <p:cNvSpPr txBox="1">
            <a:spLocks noGrp="1"/>
          </p:cNvSpPr>
          <p:nvPr>
            <p:ph type="dt" sz="half" idx="7"/>
          </p:nvPr>
        </p:nvSpPr>
        <p:spPr/>
        <p:txBody>
          <a:bodyPr/>
          <a:lstStyle>
            <a:lvl1pPr>
              <a:defRPr/>
            </a:lvl1pPr>
          </a:lstStyle>
          <a:p>
            <a:pPr lvl="0"/>
            <a:fld id="{B31C18ED-D867-4FF6-AB82-5A4AF09E6651}" type="datetime1">
              <a:rPr lang="en-US"/>
              <a:pPr lvl="0"/>
              <a:t>3/11/2025</a:t>
            </a:fld>
            <a:endParaRPr lang="en-US"/>
          </a:p>
        </p:txBody>
      </p:sp>
      <p:sp>
        <p:nvSpPr>
          <p:cNvPr id="5" name="Footer Placeholder 4">
            <a:extLst>
              <a:ext uri="{FF2B5EF4-FFF2-40B4-BE49-F238E27FC236}">
                <a16:creationId xmlns:a16="http://schemas.microsoft.com/office/drawing/2014/main" id="{4B9D7248-489A-7553-36AE-AF614D19FA71}"/>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F5178F5B-0939-2C95-1C4E-239E5945B512}"/>
              </a:ext>
            </a:extLst>
          </p:cNvPr>
          <p:cNvSpPr txBox="1">
            <a:spLocks noGrp="1"/>
          </p:cNvSpPr>
          <p:nvPr>
            <p:ph type="sldNum" sz="quarter" idx="8"/>
          </p:nvPr>
        </p:nvSpPr>
        <p:spPr/>
        <p:txBody>
          <a:bodyPr/>
          <a:lstStyle>
            <a:lvl1pPr>
              <a:defRPr/>
            </a:lvl1pPr>
          </a:lstStyle>
          <a:p>
            <a:pPr lvl="0"/>
            <a:fld id="{991974B0-A64C-4D59-9D4C-5A04A99AC2E8}" type="slidenum">
              <a:t>‹#›</a:t>
            </a:fld>
            <a:endParaRPr lang="en-US"/>
          </a:p>
        </p:txBody>
      </p:sp>
    </p:spTree>
    <p:extLst>
      <p:ext uri="{BB962C8B-B14F-4D97-AF65-F5344CB8AC3E}">
        <p14:creationId xmlns:p14="http://schemas.microsoft.com/office/powerpoint/2010/main" val="1426813324"/>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E01AD-F9BC-63A0-7E82-A0BD08B8862D}"/>
              </a:ext>
            </a:extLst>
          </p:cNvPr>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p>
        </p:txBody>
      </p:sp>
      <p:sp>
        <p:nvSpPr>
          <p:cNvPr id="3" name="Text Placeholder 2">
            <a:extLst>
              <a:ext uri="{FF2B5EF4-FFF2-40B4-BE49-F238E27FC236}">
                <a16:creationId xmlns:a16="http://schemas.microsoft.com/office/drawing/2014/main" id="{48D8C837-53CB-BDE4-104F-0E391D73F63C}"/>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en-US"/>
              <a:t>Click to edit Master text styles</a:t>
            </a:r>
          </a:p>
        </p:txBody>
      </p:sp>
      <p:sp>
        <p:nvSpPr>
          <p:cNvPr id="4" name="Date Placeholder 3">
            <a:extLst>
              <a:ext uri="{FF2B5EF4-FFF2-40B4-BE49-F238E27FC236}">
                <a16:creationId xmlns:a16="http://schemas.microsoft.com/office/drawing/2014/main" id="{5D8C3406-1E2B-490E-B182-EE226A6AE17F}"/>
              </a:ext>
            </a:extLst>
          </p:cNvPr>
          <p:cNvSpPr txBox="1">
            <a:spLocks noGrp="1"/>
          </p:cNvSpPr>
          <p:nvPr>
            <p:ph type="dt" sz="half" idx="7"/>
          </p:nvPr>
        </p:nvSpPr>
        <p:spPr/>
        <p:txBody>
          <a:bodyPr/>
          <a:lstStyle>
            <a:lvl1pPr>
              <a:defRPr/>
            </a:lvl1pPr>
          </a:lstStyle>
          <a:p>
            <a:pPr lvl="0"/>
            <a:fld id="{612D53C1-F5A6-4620-AA66-93D3CA76AB96}" type="datetime1">
              <a:rPr lang="en-US"/>
              <a:pPr lvl="0"/>
              <a:t>3/11/2025</a:t>
            </a:fld>
            <a:endParaRPr lang="en-US"/>
          </a:p>
        </p:txBody>
      </p:sp>
      <p:sp>
        <p:nvSpPr>
          <p:cNvPr id="5" name="Footer Placeholder 4">
            <a:extLst>
              <a:ext uri="{FF2B5EF4-FFF2-40B4-BE49-F238E27FC236}">
                <a16:creationId xmlns:a16="http://schemas.microsoft.com/office/drawing/2014/main" id="{3122EF49-6DF8-F3F8-28D1-41BAB57BD1FA}"/>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E90B427B-39CA-CC58-2580-3A3DCA8F5DCF}"/>
              </a:ext>
            </a:extLst>
          </p:cNvPr>
          <p:cNvSpPr txBox="1">
            <a:spLocks noGrp="1"/>
          </p:cNvSpPr>
          <p:nvPr>
            <p:ph type="sldNum" sz="quarter" idx="8"/>
          </p:nvPr>
        </p:nvSpPr>
        <p:spPr/>
        <p:txBody>
          <a:bodyPr/>
          <a:lstStyle>
            <a:lvl1pPr>
              <a:defRPr/>
            </a:lvl1pPr>
          </a:lstStyle>
          <a:p>
            <a:pPr lvl="0"/>
            <a:fld id="{5D0283A4-102D-49E8-8CB3-B40F7041AA0C}" type="slidenum">
              <a:t>‹#›</a:t>
            </a:fld>
            <a:endParaRPr lang="en-US"/>
          </a:p>
        </p:txBody>
      </p:sp>
    </p:spTree>
    <p:extLst>
      <p:ext uri="{BB962C8B-B14F-4D97-AF65-F5344CB8AC3E}">
        <p14:creationId xmlns:p14="http://schemas.microsoft.com/office/powerpoint/2010/main" val="2626678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47604-AEBF-DB34-B321-E8B21E6DFE79}"/>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FBF979A4-0A1D-38C4-78AE-C3F8F84509F5}"/>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6A5D6C3-86F7-B730-D7C8-DF51F5F5CAB5}"/>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C893FA0-4D26-7976-4C44-F55F890D077A}"/>
              </a:ext>
            </a:extLst>
          </p:cNvPr>
          <p:cNvSpPr txBox="1">
            <a:spLocks noGrp="1"/>
          </p:cNvSpPr>
          <p:nvPr>
            <p:ph type="dt" sz="half" idx="7"/>
          </p:nvPr>
        </p:nvSpPr>
        <p:spPr/>
        <p:txBody>
          <a:bodyPr/>
          <a:lstStyle>
            <a:lvl1pPr>
              <a:defRPr/>
            </a:lvl1pPr>
          </a:lstStyle>
          <a:p>
            <a:pPr lvl="0"/>
            <a:fld id="{C3394937-51A7-48EF-823B-1D2DA999B689}" type="datetime1">
              <a:rPr lang="en-US"/>
              <a:pPr lvl="0"/>
              <a:t>3/11/2025</a:t>
            </a:fld>
            <a:endParaRPr lang="en-US"/>
          </a:p>
        </p:txBody>
      </p:sp>
      <p:sp>
        <p:nvSpPr>
          <p:cNvPr id="6" name="Footer Placeholder 5">
            <a:extLst>
              <a:ext uri="{FF2B5EF4-FFF2-40B4-BE49-F238E27FC236}">
                <a16:creationId xmlns:a16="http://schemas.microsoft.com/office/drawing/2014/main" id="{E610717B-42C1-3B42-0F36-C28FD5C97F6F}"/>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D346A039-F566-4A49-AF5E-948DD755FBB5}"/>
              </a:ext>
            </a:extLst>
          </p:cNvPr>
          <p:cNvSpPr txBox="1">
            <a:spLocks noGrp="1"/>
          </p:cNvSpPr>
          <p:nvPr>
            <p:ph type="sldNum" sz="quarter" idx="8"/>
          </p:nvPr>
        </p:nvSpPr>
        <p:spPr/>
        <p:txBody>
          <a:bodyPr/>
          <a:lstStyle>
            <a:lvl1pPr>
              <a:defRPr/>
            </a:lvl1pPr>
          </a:lstStyle>
          <a:p>
            <a:pPr lvl="0"/>
            <a:fld id="{2C8BFB69-169F-4C72-AB64-7A65708C76DE}" type="slidenum">
              <a:t>‹#›</a:t>
            </a:fld>
            <a:endParaRPr lang="en-US"/>
          </a:p>
        </p:txBody>
      </p:sp>
    </p:spTree>
    <p:extLst>
      <p:ext uri="{BB962C8B-B14F-4D97-AF65-F5344CB8AC3E}">
        <p14:creationId xmlns:p14="http://schemas.microsoft.com/office/powerpoint/2010/main" val="52242997"/>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F03FF-DDB6-0E79-01C6-6364691B00E8}"/>
              </a:ext>
            </a:extLst>
          </p:cNvPr>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09E3DEAB-439C-9797-5169-12D2677F262C}"/>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en-US"/>
              <a:t>Click to edit Master text styles</a:t>
            </a:r>
          </a:p>
        </p:txBody>
      </p:sp>
      <p:sp>
        <p:nvSpPr>
          <p:cNvPr id="4" name="Content Placeholder 3">
            <a:extLst>
              <a:ext uri="{FF2B5EF4-FFF2-40B4-BE49-F238E27FC236}">
                <a16:creationId xmlns:a16="http://schemas.microsoft.com/office/drawing/2014/main" id="{FDA5224E-D24E-78BF-5E3A-9CB96A330850}"/>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94CA27C-00A6-BBCD-B7F7-3E4BF656464A}"/>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en-US"/>
              <a:t>Click to edit Master text styles</a:t>
            </a:r>
          </a:p>
        </p:txBody>
      </p:sp>
      <p:sp>
        <p:nvSpPr>
          <p:cNvPr id="6" name="Content Placeholder 5">
            <a:extLst>
              <a:ext uri="{FF2B5EF4-FFF2-40B4-BE49-F238E27FC236}">
                <a16:creationId xmlns:a16="http://schemas.microsoft.com/office/drawing/2014/main" id="{8F6A4939-1CF1-9123-9719-DAC9B8B68968}"/>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C299483-D328-230F-8889-765F24CAA78F}"/>
              </a:ext>
            </a:extLst>
          </p:cNvPr>
          <p:cNvSpPr txBox="1">
            <a:spLocks noGrp="1"/>
          </p:cNvSpPr>
          <p:nvPr>
            <p:ph type="dt" sz="half" idx="7"/>
          </p:nvPr>
        </p:nvSpPr>
        <p:spPr/>
        <p:txBody>
          <a:bodyPr/>
          <a:lstStyle>
            <a:lvl1pPr>
              <a:defRPr/>
            </a:lvl1pPr>
          </a:lstStyle>
          <a:p>
            <a:pPr lvl="0"/>
            <a:fld id="{ACD24018-D7F0-46A5-BB7D-D934D4C866BF}" type="datetime1">
              <a:rPr lang="en-US"/>
              <a:pPr lvl="0"/>
              <a:t>3/11/2025</a:t>
            </a:fld>
            <a:endParaRPr lang="en-US"/>
          </a:p>
        </p:txBody>
      </p:sp>
      <p:sp>
        <p:nvSpPr>
          <p:cNvPr id="8" name="Footer Placeholder 7">
            <a:extLst>
              <a:ext uri="{FF2B5EF4-FFF2-40B4-BE49-F238E27FC236}">
                <a16:creationId xmlns:a16="http://schemas.microsoft.com/office/drawing/2014/main" id="{5F60860A-85B6-8DF9-D683-F55A2AE3DF06}"/>
              </a:ext>
            </a:extLst>
          </p:cNvPr>
          <p:cNvSpPr txBox="1">
            <a:spLocks noGrp="1"/>
          </p:cNvSpPr>
          <p:nvPr>
            <p:ph type="ftr" sz="quarter" idx="9"/>
          </p:nvPr>
        </p:nvSpPr>
        <p:spPr/>
        <p:txBody>
          <a:bodyPr/>
          <a:lstStyle>
            <a:lvl1pPr>
              <a:defRPr/>
            </a:lvl1pPr>
          </a:lstStyle>
          <a:p>
            <a:pPr lvl="0"/>
            <a:endParaRPr lang="en-US"/>
          </a:p>
        </p:txBody>
      </p:sp>
      <p:sp>
        <p:nvSpPr>
          <p:cNvPr id="9" name="Slide Number Placeholder 8">
            <a:extLst>
              <a:ext uri="{FF2B5EF4-FFF2-40B4-BE49-F238E27FC236}">
                <a16:creationId xmlns:a16="http://schemas.microsoft.com/office/drawing/2014/main" id="{181539D4-761B-9C9A-BEA8-14C2312074EB}"/>
              </a:ext>
            </a:extLst>
          </p:cNvPr>
          <p:cNvSpPr txBox="1">
            <a:spLocks noGrp="1"/>
          </p:cNvSpPr>
          <p:nvPr>
            <p:ph type="sldNum" sz="quarter" idx="8"/>
          </p:nvPr>
        </p:nvSpPr>
        <p:spPr/>
        <p:txBody>
          <a:bodyPr/>
          <a:lstStyle>
            <a:lvl1pPr>
              <a:defRPr/>
            </a:lvl1pPr>
          </a:lstStyle>
          <a:p>
            <a:pPr lvl="0"/>
            <a:fld id="{7954591B-8D0D-4F32-A31F-C6BB8F2D2936}" type="slidenum">
              <a:t>‹#›</a:t>
            </a:fld>
            <a:endParaRPr lang="en-US"/>
          </a:p>
        </p:txBody>
      </p:sp>
    </p:spTree>
    <p:extLst>
      <p:ext uri="{BB962C8B-B14F-4D97-AF65-F5344CB8AC3E}">
        <p14:creationId xmlns:p14="http://schemas.microsoft.com/office/powerpoint/2010/main" val="2357985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4E106-5ECB-456E-F651-C7AC92A3ED9E}"/>
              </a:ext>
            </a:extLst>
          </p:cNvPr>
          <p:cNvSpPr txBox="1">
            <a:spLocks noGrp="1"/>
          </p:cNvSpPr>
          <p:nvPr>
            <p:ph type="title"/>
          </p:nvPr>
        </p:nvSpPr>
        <p:spPr/>
        <p:txBody>
          <a:bodyPr/>
          <a:lstStyle>
            <a:lvl1pPr>
              <a:defRPr/>
            </a:lvl1pPr>
          </a:lstStyle>
          <a:p>
            <a:pPr lvl="0"/>
            <a:r>
              <a:rPr lang="en-US"/>
              <a:t>Click to edit Master title style</a:t>
            </a:r>
          </a:p>
        </p:txBody>
      </p:sp>
      <p:sp>
        <p:nvSpPr>
          <p:cNvPr id="3" name="Date Placeholder 2">
            <a:extLst>
              <a:ext uri="{FF2B5EF4-FFF2-40B4-BE49-F238E27FC236}">
                <a16:creationId xmlns:a16="http://schemas.microsoft.com/office/drawing/2014/main" id="{09CEFAD4-F641-C61C-D6DB-40416F510C77}"/>
              </a:ext>
            </a:extLst>
          </p:cNvPr>
          <p:cNvSpPr txBox="1">
            <a:spLocks noGrp="1"/>
          </p:cNvSpPr>
          <p:nvPr>
            <p:ph type="dt" sz="half" idx="7"/>
          </p:nvPr>
        </p:nvSpPr>
        <p:spPr/>
        <p:txBody>
          <a:bodyPr/>
          <a:lstStyle>
            <a:lvl1pPr>
              <a:defRPr/>
            </a:lvl1pPr>
          </a:lstStyle>
          <a:p>
            <a:pPr lvl="0"/>
            <a:fld id="{ED58A91C-BF8F-424F-93C5-203C588E1EE2}" type="datetime1">
              <a:rPr lang="en-US"/>
              <a:pPr lvl="0"/>
              <a:t>3/11/2025</a:t>
            </a:fld>
            <a:endParaRPr lang="en-US"/>
          </a:p>
        </p:txBody>
      </p:sp>
      <p:sp>
        <p:nvSpPr>
          <p:cNvPr id="4" name="Footer Placeholder 3">
            <a:extLst>
              <a:ext uri="{FF2B5EF4-FFF2-40B4-BE49-F238E27FC236}">
                <a16:creationId xmlns:a16="http://schemas.microsoft.com/office/drawing/2014/main" id="{F3EA12BD-D5F0-EB0C-038D-0E673A5426CB}"/>
              </a:ext>
            </a:extLst>
          </p:cNvPr>
          <p:cNvSpPr txBox="1">
            <a:spLocks noGrp="1"/>
          </p:cNvSpPr>
          <p:nvPr>
            <p:ph type="ftr" sz="quarter" idx="9"/>
          </p:nvPr>
        </p:nvSpPr>
        <p:spPr/>
        <p:txBody>
          <a:bodyPr/>
          <a:lstStyle>
            <a:lvl1pPr>
              <a:defRPr/>
            </a:lvl1pPr>
          </a:lstStyle>
          <a:p>
            <a:pPr lvl="0"/>
            <a:endParaRPr lang="en-US"/>
          </a:p>
        </p:txBody>
      </p:sp>
      <p:sp>
        <p:nvSpPr>
          <p:cNvPr id="5" name="Slide Number Placeholder 4">
            <a:extLst>
              <a:ext uri="{FF2B5EF4-FFF2-40B4-BE49-F238E27FC236}">
                <a16:creationId xmlns:a16="http://schemas.microsoft.com/office/drawing/2014/main" id="{D268C4C6-E357-57D5-846E-24A190203B1B}"/>
              </a:ext>
            </a:extLst>
          </p:cNvPr>
          <p:cNvSpPr txBox="1">
            <a:spLocks noGrp="1"/>
          </p:cNvSpPr>
          <p:nvPr>
            <p:ph type="sldNum" sz="quarter" idx="8"/>
          </p:nvPr>
        </p:nvSpPr>
        <p:spPr/>
        <p:txBody>
          <a:bodyPr/>
          <a:lstStyle>
            <a:lvl1pPr>
              <a:defRPr/>
            </a:lvl1pPr>
          </a:lstStyle>
          <a:p>
            <a:pPr lvl="0"/>
            <a:fld id="{FB3ABAEF-031D-461B-9299-017516BAC294}" type="slidenum">
              <a:t>‹#›</a:t>
            </a:fld>
            <a:endParaRPr lang="en-US"/>
          </a:p>
        </p:txBody>
      </p:sp>
    </p:spTree>
    <p:extLst>
      <p:ext uri="{BB962C8B-B14F-4D97-AF65-F5344CB8AC3E}">
        <p14:creationId xmlns:p14="http://schemas.microsoft.com/office/powerpoint/2010/main" val="653957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C7A5D1-8463-9846-7E23-5842E5D02EE7}"/>
              </a:ext>
            </a:extLst>
          </p:cNvPr>
          <p:cNvSpPr txBox="1">
            <a:spLocks noGrp="1"/>
          </p:cNvSpPr>
          <p:nvPr>
            <p:ph type="dt" sz="half" idx="7"/>
          </p:nvPr>
        </p:nvSpPr>
        <p:spPr/>
        <p:txBody>
          <a:bodyPr/>
          <a:lstStyle>
            <a:lvl1pPr>
              <a:defRPr/>
            </a:lvl1pPr>
          </a:lstStyle>
          <a:p>
            <a:pPr lvl="0"/>
            <a:fld id="{3D151880-2752-4291-9137-1FA6A2BCE863}" type="datetime1">
              <a:rPr lang="en-US"/>
              <a:pPr lvl="0"/>
              <a:t>3/11/2025</a:t>
            </a:fld>
            <a:endParaRPr lang="en-US"/>
          </a:p>
        </p:txBody>
      </p:sp>
      <p:sp>
        <p:nvSpPr>
          <p:cNvPr id="3" name="Footer Placeholder 2">
            <a:extLst>
              <a:ext uri="{FF2B5EF4-FFF2-40B4-BE49-F238E27FC236}">
                <a16:creationId xmlns:a16="http://schemas.microsoft.com/office/drawing/2014/main" id="{36B74A3B-92AD-A147-6F31-9E489D20F73A}"/>
              </a:ext>
            </a:extLst>
          </p:cNvPr>
          <p:cNvSpPr txBox="1">
            <a:spLocks noGrp="1"/>
          </p:cNvSpPr>
          <p:nvPr>
            <p:ph type="ftr" sz="quarter" idx="9"/>
          </p:nvPr>
        </p:nvSpPr>
        <p:spPr/>
        <p:txBody>
          <a:bodyPr/>
          <a:lstStyle>
            <a:lvl1pPr>
              <a:defRPr/>
            </a:lvl1pPr>
          </a:lstStyle>
          <a:p>
            <a:pPr lvl="0"/>
            <a:endParaRPr lang="en-US"/>
          </a:p>
        </p:txBody>
      </p:sp>
      <p:sp>
        <p:nvSpPr>
          <p:cNvPr id="4" name="Slide Number Placeholder 3">
            <a:extLst>
              <a:ext uri="{FF2B5EF4-FFF2-40B4-BE49-F238E27FC236}">
                <a16:creationId xmlns:a16="http://schemas.microsoft.com/office/drawing/2014/main" id="{C0CA2ED9-EFF1-8735-6E76-24686F1E12D0}"/>
              </a:ext>
            </a:extLst>
          </p:cNvPr>
          <p:cNvSpPr txBox="1">
            <a:spLocks noGrp="1"/>
          </p:cNvSpPr>
          <p:nvPr>
            <p:ph type="sldNum" sz="quarter" idx="8"/>
          </p:nvPr>
        </p:nvSpPr>
        <p:spPr/>
        <p:txBody>
          <a:bodyPr/>
          <a:lstStyle>
            <a:lvl1pPr>
              <a:defRPr/>
            </a:lvl1pPr>
          </a:lstStyle>
          <a:p>
            <a:pPr lvl="0"/>
            <a:fld id="{B0E8F92E-9544-4A09-8EF3-D956A5093C2D}" type="slidenum">
              <a:t>‹#›</a:t>
            </a:fld>
            <a:endParaRPr lang="en-US"/>
          </a:p>
        </p:txBody>
      </p:sp>
    </p:spTree>
    <p:extLst>
      <p:ext uri="{BB962C8B-B14F-4D97-AF65-F5344CB8AC3E}">
        <p14:creationId xmlns:p14="http://schemas.microsoft.com/office/powerpoint/2010/main" val="807342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A2000-B081-62EC-CF20-181B9286D2BF}"/>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p>
        </p:txBody>
      </p:sp>
      <p:sp>
        <p:nvSpPr>
          <p:cNvPr id="3" name="Content Placeholder 2">
            <a:extLst>
              <a:ext uri="{FF2B5EF4-FFF2-40B4-BE49-F238E27FC236}">
                <a16:creationId xmlns:a16="http://schemas.microsoft.com/office/drawing/2014/main" id="{037FE975-577B-A297-8EA0-9FB903BE0BF6}"/>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9E9C1FA-4D7B-B9D4-551D-2D7473E169CC}"/>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5FA35661-14B5-9983-57C6-2C639474E629}"/>
              </a:ext>
            </a:extLst>
          </p:cNvPr>
          <p:cNvSpPr txBox="1">
            <a:spLocks noGrp="1"/>
          </p:cNvSpPr>
          <p:nvPr>
            <p:ph type="dt" sz="half" idx="7"/>
          </p:nvPr>
        </p:nvSpPr>
        <p:spPr/>
        <p:txBody>
          <a:bodyPr/>
          <a:lstStyle>
            <a:lvl1pPr>
              <a:defRPr/>
            </a:lvl1pPr>
          </a:lstStyle>
          <a:p>
            <a:pPr lvl="0"/>
            <a:fld id="{CBAD8F6A-23FC-4705-8175-A9956519E28B}" type="datetime1">
              <a:rPr lang="en-US"/>
              <a:pPr lvl="0"/>
              <a:t>3/11/2025</a:t>
            </a:fld>
            <a:endParaRPr lang="en-US"/>
          </a:p>
        </p:txBody>
      </p:sp>
      <p:sp>
        <p:nvSpPr>
          <p:cNvPr id="6" name="Footer Placeholder 5">
            <a:extLst>
              <a:ext uri="{FF2B5EF4-FFF2-40B4-BE49-F238E27FC236}">
                <a16:creationId xmlns:a16="http://schemas.microsoft.com/office/drawing/2014/main" id="{1B859416-46CF-A04C-0422-7106A17490AA}"/>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988646A0-FB3C-5685-696E-7D5B96E14F7E}"/>
              </a:ext>
            </a:extLst>
          </p:cNvPr>
          <p:cNvSpPr txBox="1">
            <a:spLocks noGrp="1"/>
          </p:cNvSpPr>
          <p:nvPr>
            <p:ph type="sldNum" sz="quarter" idx="8"/>
          </p:nvPr>
        </p:nvSpPr>
        <p:spPr/>
        <p:txBody>
          <a:bodyPr/>
          <a:lstStyle>
            <a:lvl1pPr>
              <a:defRPr/>
            </a:lvl1pPr>
          </a:lstStyle>
          <a:p>
            <a:pPr lvl="0"/>
            <a:fld id="{60DFDB2C-EF7B-42D9-9CE4-F7E7E7A266C1}" type="slidenum">
              <a:t>‹#›</a:t>
            </a:fld>
            <a:endParaRPr lang="en-US"/>
          </a:p>
        </p:txBody>
      </p:sp>
    </p:spTree>
    <p:extLst>
      <p:ext uri="{BB962C8B-B14F-4D97-AF65-F5344CB8AC3E}">
        <p14:creationId xmlns:p14="http://schemas.microsoft.com/office/powerpoint/2010/main" val="301070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EEBC9-3BAB-816A-8351-6AFEAF3E28FA}"/>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p>
        </p:txBody>
      </p:sp>
      <p:sp>
        <p:nvSpPr>
          <p:cNvPr id="3" name="Picture Placeholder 2">
            <a:extLst>
              <a:ext uri="{FF2B5EF4-FFF2-40B4-BE49-F238E27FC236}">
                <a16:creationId xmlns:a16="http://schemas.microsoft.com/office/drawing/2014/main" id="{2C22E23D-B796-4FD8-F1D9-6C0D64A77386}"/>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en-US"/>
          </a:p>
        </p:txBody>
      </p:sp>
      <p:sp>
        <p:nvSpPr>
          <p:cNvPr id="4" name="Text Placeholder 3">
            <a:extLst>
              <a:ext uri="{FF2B5EF4-FFF2-40B4-BE49-F238E27FC236}">
                <a16:creationId xmlns:a16="http://schemas.microsoft.com/office/drawing/2014/main" id="{7CE287C3-C249-530E-CEC1-E4883E1BED4C}"/>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C5D208E2-A79B-31CB-DAF1-565C325B7388}"/>
              </a:ext>
            </a:extLst>
          </p:cNvPr>
          <p:cNvSpPr txBox="1">
            <a:spLocks noGrp="1"/>
          </p:cNvSpPr>
          <p:nvPr>
            <p:ph type="dt" sz="half" idx="7"/>
          </p:nvPr>
        </p:nvSpPr>
        <p:spPr/>
        <p:txBody>
          <a:bodyPr/>
          <a:lstStyle>
            <a:lvl1pPr>
              <a:defRPr/>
            </a:lvl1pPr>
          </a:lstStyle>
          <a:p>
            <a:pPr lvl="0"/>
            <a:fld id="{0574BA3B-2022-4DD0-B9D3-E17096F776EE}" type="datetime1">
              <a:rPr lang="en-US"/>
              <a:pPr lvl="0"/>
              <a:t>3/11/2025</a:t>
            </a:fld>
            <a:endParaRPr lang="en-US"/>
          </a:p>
        </p:txBody>
      </p:sp>
      <p:sp>
        <p:nvSpPr>
          <p:cNvPr id="6" name="Footer Placeholder 5">
            <a:extLst>
              <a:ext uri="{FF2B5EF4-FFF2-40B4-BE49-F238E27FC236}">
                <a16:creationId xmlns:a16="http://schemas.microsoft.com/office/drawing/2014/main" id="{88845853-B24C-B13B-63E8-98B77DC37F5F}"/>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C5DC16DA-A388-58C0-6628-1C7040A2B70F}"/>
              </a:ext>
            </a:extLst>
          </p:cNvPr>
          <p:cNvSpPr txBox="1">
            <a:spLocks noGrp="1"/>
          </p:cNvSpPr>
          <p:nvPr>
            <p:ph type="sldNum" sz="quarter" idx="8"/>
          </p:nvPr>
        </p:nvSpPr>
        <p:spPr/>
        <p:txBody>
          <a:bodyPr/>
          <a:lstStyle>
            <a:lvl1pPr>
              <a:defRPr/>
            </a:lvl1pPr>
          </a:lstStyle>
          <a:p>
            <a:pPr lvl="0"/>
            <a:fld id="{D895F84B-1C17-4AB2-999D-BA9B97212EB1}" type="slidenum">
              <a:t>‹#›</a:t>
            </a:fld>
            <a:endParaRPr lang="en-US"/>
          </a:p>
        </p:txBody>
      </p:sp>
    </p:spTree>
    <p:extLst>
      <p:ext uri="{BB962C8B-B14F-4D97-AF65-F5344CB8AC3E}">
        <p14:creationId xmlns:p14="http://schemas.microsoft.com/office/powerpoint/2010/main" val="3943592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20B6F6-865B-33E9-651F-366C1FA135C4}"/>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p>
        </p:txBody>
      </p:sp>
      <p:sp>
        <p:nvSpPr>
          <p:cNvPr id="3" name="Text Placeholder 2">
            <a:extLst>
              <a:ext uri="{FF2B5EF4-FFF2-40B4-BE49-F238E27FC236}">
                <a16:creationId xmlns:a16="http://schemas.microsoft.com/office/drawing/2014/main" id="{838ACCAA-3CAE-3DFB-31E1-5FC252A06199}"/>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A70EEB-5699-360D-A4E8-2C3CFC912A13}"/>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fld id="{0AC2FB5A-BB71-4701-8619-1FFB6161244D}" type="datetime1">
              <a:rPr lang="en-US"/>
              <a:pPr lvl="0"/>
              <a:t>3/11/2025</a:t>
            </a:fld>
            <a:endParaRPr lang="en-US"/>
          </a:p>
        </p:txBody>
      </p:sp>
      <p:sp>
        <p:nvSpPr>
          <p:cNvPr id="5" name="Footer Placeholder 4">
            <a:extLst>
              <a:ext uri="{FF2B5EF4-FFF2-40B4-BE49-F238E27FC236}">
                <a16:creationId xmlns:a16="http://schemas.microsoft.com/office/drawing/2014/main" id="{B4705BF9-2921-54B7-0FED-E6DCA060432F}"/>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endParaRPr lang="en-US"/>
          </a:p>
        </p:txBody>
      </p:sp>
      <p:sp>
        <p:nvSpPr>
          <p:cNvPr id="6" name="Slide Number Placeholder 5">
            <a:extLst>
              <a:ext uri="{FF2B5EF4-FFF2-40B4-BE49-F238E27FC236}">
                <a16:creationId xmlns:a16="http://schemas.microsoft.com/office/drawing/2014/main" id="{F29F4814-E677-3562-240C-33E33F37D383}"/>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fld id="{371E2F21-2AFE-45F5-95EA-1244E5078EDA}"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www.anylogic.com/downloads/personal-learning-edition-download/?software=Winx64"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cloud.anylogic.com/models" TargetMode="External"/><Relationship Id="rId2" Type="http://schemas.openxmlformats.org/officeDocument/2006/relationships/hyperlink" Target="https://www.anylogic.com/downloads/personal-learning-edition-download/" TargetMode="External"/><Relationship Id="rId1" Type="http://schemas.openxmlformats.org/officeDocument/2006/relationships/slideLayout" Target="../slideLayouts/slideLayout2.xml"/><Relationship Id="rId4" Type="http://schemas.openxmlformats.org/officeDocument/2006/relationships/hyperlink" Target="https://cloud.anylogic.com/custom-ui-demo/index.html"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www.comsol.com/client-download"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hyperlink" Target="https://www.comsol.com/models/?sort=popularity"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file:///E:\Downloads\Multi-Phase%20Flow-Water%20Fall-SimScale.pdf"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hyperlink" Target="http://www.visual8.com/demonstrations" TargetMode="External"/><Relationship Id="rId2" Type="http://schemas.openxmlformats.org/officeDocument/2006/relationships/hyperlink" Target="https://www.simul8.com/online/"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info.arenasimulation.com/e2t/c/*W6x_Tkl5LDxk0W2G_Frd5bGg5w0/*W8PP_wD7pxHhQW877QZ51b1jHh0/5/f18dQhb0S1V3"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BCEE0-6C46-914B-C5CF-9C337A83841F}"/>
              </a:ext>
            </a:extLst>
          </p:cNvPr>
          <p:cNvSpPr txBox="1">
            <a:spLocks noGrp="1"/>
          </p:cNvSpPr>
          <p:nvPr>
            <p:ph type="ctrTitle"/>
          </p:nvPr>
        </p:nvSpPr>
        <p:spPr>
          <a:xfrm>
            <a:off x="1524003" y="1088574"/>
            <a:ext cx="9144000" cy="2421395"/>
          </a:xfrm>
        </p:spPr>
        <p:txBody>
          <a:bodyPr/>
          <a:lstStyle/>
          <a:p>
            <a:pPr lvl="0"/>
            <a:r>
              <a:rPr lang="en-US" sz="5400" b="1" dirty="0">
                <a:solidFill>
                  <a:srgbClr val="843C0C"/>
                </a:solidFill>
                <a:latin typeface="Times New Roman" pitchFamily="18"/>
                <a:cs typeface="Times New Roman" pitchFamily="18"/>
              </a:rPr>
              <a:t>Tema </a:t>
            </a:r>
            <a:r>
              <a:rPr lang="ro-RO" sz="5400" b="1" dirty="0">
                <a:solidFill>
                  <a:srgbClr val="843C0C"/>
                </a:solidFill>
                <a:latin typeface="Times New Roman" pitchFamily="18"/>
                <a:cs typeface="Times New Roman" pitchFamily="18"/>
              </a:rPr>
              <a:t>2</a:t>
            </a:r>
            <a:r>
              <a:rPr lang="en-US" sz="5400" b="1" dirty="0">
                <a:solidFill>
                  <a:srgbClr val="843C0C"/>
                </a:solidFill>
                <a:latin typeface="Times New Roman" pitchFamily="18"/>
                <a:cs typeface="Times New Roman" pitchFamily="18"/>
              </a:rPr>
              <a:t>.</a:t>
            </a:r>
            <a:r>
              <a:rPr lang="ro-RO" sz="5400" b="1" dirty="0">
                <a:solidFill>
                  <a:srgbClr val="843C0C"/>
                </a:solidFill>
                <a:latin typeface="Times New Roman" pitchFamily="18"/>
                <a:cs typeface="Times New Roman" pitchFamily="18"/>
              </a:rPr>
              <a:t>3</a:t>
            </a:r>
            <a:r>
              <a:rPr lang="en-US" sz="5400" b="1" dirty="0">
                <a:solidFill>
                  <a:srgbClr val="843C0C"/>
                </a:solidFill>
                <a:latin typeface="Times New Roman" pitchFamily="18"/>
                <a:cs typeface="Times New Roman" pitchFamily="18"/>
              </a:rPr>
              <a:t> </a:t>
            </a:r>
            <a:br>
              <a:rPr lang="en-US" sz="5400" b="1" dirty="0">
                <a:solidFill>
                  <a:srgbClr val="843C0C"/>
                </a:solidFill>
                <a:latin typeface="Times New Roman" pitchFamily="18"/>
                <a:cs typeface="Times New Roman" pitchFamily="18"/>
              </a:rPr>
            </a:br>
            <a:r>
              <a:rPr lang="en-US" sz="5400" b="1" dirty="0" err="1">
                <a:solidFill>
                  <a:srgbClr val="843C0C"/>
                </a:solidFill>
                <a:latin typeface="Times New Roman" pitchFamily="18"/>
                <a:cs typeface="Times New Roman" pitchFamily="18"/>
              </a:rPr>
              <a:t>Modelarea</a:t>
            </a:r>
            <a:r>
              <a:rPr lang="en-US" sz="5400" b="1" dirty="0">
                <a:solidFill>
                  <a:srgbClr val="843C0C"/>
                </a:solidFill>
                <a:latin typeface="Times New Roman" pitchFamily="18"/>
                <a:cs typeface="Times New Roman" pitchFamily="18"/>
              </a:rPr>
              <a:t> </a:t>
            </a:r>
            <a:r>
              <a:rPr lang="en-US" sz="5400" b="1" dirty="0" err="1">
                <a:solidFill>
                  <a:srgbClr val="843C0C"/>
                </a:solidFill>
                <a:latin typeface="Times New Roman" pitchFamily="18"/>
                <a:cs typeface="Times New Roman" pitchFamily="18"/>
              </a:rPr>
              <a:t>imita</a:t>
            </a:r>
            <a:r>
              <a:rPr lang="ro-RO" sz="5400" b="1" dirty="0">
                <a:solidFill>
                  <a:srgbClr val="843C0C"/>
                </a:solidFill>
                <a:latin typeface="Times New Roman" pitchFamily="18"/>
                <a:cs typeface="Times New Roman" pitchFamily="18"/>
              </a:rPr>
              <a:t>ț</a:t>
            </a:r>
            <a:r>
              <a:rPr lang="en-US" sz="5400" b="1" dirty="0" err="1">
                <a:solidFill>
                  <a:srgbClr val="843C0C"/>
                </a:solidFill>
                <a:latin typeface="Times New Roman" pitchFamily="18"/>
                <a:cs typeface="Times New Roman" pitchFamily="18"/>
              </a:rPr>
              <a:t>íonal</a:t>
            </a:r>
            <a:r>
              <a:rPr lang="ro-RO" sz="5400" b="1" dirty="0">
                <a:solidFill>
                  <a:srgbClr val="843C0C"/>
                </a:solidFill>
                <a:latin typeface="Times New Roman" pitchFamily="18"/>
                <a:cs typeface="Times New Roman" pitchFamily="18"/>
              </a:rPr>
              <a:t>ă</a:t>
            </a:r>
            <a:r>
              <a:rPr lang="en-US" sz="5400" b="1" dirty="0">
                <a:solidFill>
                  <a:srgbClr val="843C0C"/>
                </a:solidFill>
                <a:latin typeface="Times New Roman" pitchFamily="18"/>
                <a:cs typeface="Times New Roman" pitchFamily="18"/>
              </a:rPr>
              <a:t> a </a:t>
            </a:r>
            <a:r>
              <a:rPr lang="en-US" sz="5400" b="1" dirty="0" err="1">
                <a:solidFill>
                  <a:srgbClr val="843C0C"/>
                </a:solidFill>
                <a:latin typeface="Times New Roman" pitchFamily="18"/>
                <a:cs typeface="Times New Roman" pitchFamily="18"/>
              </a:rPr>
              <a:t>proceselor</a:t>
            </a:r>
            <a:r>
              <a:rPr lang="en-US" sz="5400" b="1" dirty="0">
                <a:solidFill>
                  <a:srgbClr val="843C0C"/>
                </a:solidFill>
                <a:latin typeface="Times New Roman" pitchFamily="18"/>
                <a:cs typeface="Times New Roman" pitchFamily="18"/>
              </a:rPr>
              <a:t> </a:t>
            </a:r>
            <a:r>
              <a:rPr lang="en-US" sz="5400" b="1" dirty="0" err="1">
                <a:solidFill>
                  <a:srgbClr val="843C0C"/>
                </a:solidFill>
                <a:latin typeface="Times New Roman" pitchFamily="18"/>
                <a:cs typeface="Times New Roman" pitchFamily="18"/>
              </a:rPr>
              <a:t>busines</a:t>
            </a:r>
            <a:r>
              <a:rPr lang="ro-RO" sz="5400" b="1" dirty="0">
                <a:solidFill>
                  <a:srgbClr val="843C0C"/>
                </a:solidFill>
                <a:latin typeface="Times New Roman" pitchFamily="18"/>
                <a:cs typeface="Times New Roman" pitchFamily="18"/>
              </a:rPr>
              <a:t> </a:t>
            </a:r>
            <a:endParaRPr lang="en-US" sz="5400" dirty="0">
              <a:latin typeface="Times New Roman" pitchFamily="18"/>
              <a:cs typeface="Times New Roman" pitchFamily="18"/>
            </a:endParaRPr>
          </a:p>
        </p:txBody>
      </p:sp>
      <p:sp>
        <p:nvSpPr>
          <p:cNvPr id="3" name="TextBox 2">
            <a:extLst>
              <a:ext uri="{FF2B5EF4-FFF2-40B4-BE49-F238E27FC236}">
                <a16:creationId xmlns:a16="http://schemas.microsoft.com/office/drawing/2014/main" id="{F84629A8-6A80-D301-59DC-4E270986412D}"/>
              </a:ext>
            </a:extLst>
          </p:cNvPr>
          <p:cNvSpPr txBox="1"/>
          <p:nvPr/>
        </p:nvSpPr>
        <p:spPr>
          <a:xfrm>
            <a:off x="1367247" y="3866604"/>
            <a:ext cx="9405253" cy="230832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3600" b="0" i="0" u="none" strike="noStrike" kern="1200" cap="none" spc="0" baseline="0">
                <a:solidFill>
                  <a:srgbClr val="00B050"/>
                </a:solidFill>
                <a:uFillTx/>
                <a:latin typeface="Times New Roman" pitchFamily="18"/>
                <a:cs typeface="Times New Roman" pitchFamily="18"/>
              </a:rPr>
              <a:t>Modelul este un obiect </a:t>
            </a:r>
            <a:r>
              <a:rPr lang="en-US" sz="3600" b="0" i="0" u="none" strike="noStrike" kern="1200" cap="none" spc="0" baseline="0">
                <a:solidFill>
                  <a:srgbClr val="0070C0"/>
                </a:solidFill>
                <a:uFillTx/>
                <a:latin typeface="Times New Roman" pitchFamily="18"/>
                <a:cs typeface="Times New Roman" pitchFamily="18"/>
              </a:rPr>
              <a:t>material sau ideal</a:t>
            </a:r>
            <a:r>
              <a:rPr lang="en-US" sz="3600" b="0" i="0" u="none" strike="noStrike" kern="1200" cap="none" spc="0" baseline="0">
                <a:solidFill>
                  <a:srgbClr val="00B050"/>
                </a:solidFill>
                <a:uFillTx/>
                <a:latin typeface="Times New Roman" pitchFamily="18"/>
                <a:cs typeface="Times New Roman" pitchFamily="18"/>
              </a:rPr>
              <a:t>, care înlocuieşte în procesul de cercetare obiectul</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3600" b="0" i="0" u="none" strike="noStrike" kern="1200" cap="none" spc="0" baseline="0">
                <a:solidFill>
                  <a:srgbClr val="00B050"/>
                </a:solidFill>
                <a:uFillTx/>
                <a:latin typeface="Times New Roman" pitchFamily="18"/>
                <a:cs typeface="Times New Roman" pitchFamily="18"/>
              </a:rPr>
              <a:t>original, </a:t>
            </a:r>
            <a:r>
              <a:rPr lang="en-US" sz="3600" b="0" i="0" u="none" strike="noStrike" kern="1200" cap="none" spc="0" baseline="0">
                <a:solidFill>
                  <a:srgbClr val="0070C0"/>
                </a:solidFill>
                <a:uFillTx/>
                <a:latin typeface="Times New Roman" pitchFamily="18"/>
                <a:cs typeface="Times New Roman" pitchFamily="18"/>
              </a:rPr>
              <a:t>păstrând unele caracteristici esen</a:t>
            </a:r>
            <a:r>
              <a:rPr lang="ro-RO" sz="3600" b="0" i="0" u="none" strike="noStrike" kern="1200" cap="none" spc="0" baseline="0">
                <a:solidFill>
                  <a:srgbClr val="0070C0"/>
                </a:solidFill>
                <a:uFillTx/>
                <a:latin typeface="Times New Roman" pitchFamily="18"/>
                <a:cs typeface="Times New Roman" pitchFamily="18"/>
              </a:rPr>
              <a:t>ț</a:t>
            </a:r>
            <a:r>
              <a:rPr lang="en-US" sz="3600" b="0" i="0" u="none" strike="noStrike" kern="1200" cap="none" spc="0" baseline="0">
                <a:solidFill>
                  <a:srgbClr val="0070C0"/>
                </a:solidFill>
                <a:uFillTx/>
                <a:latin typeface="Times New Roman" pitchFamily="18"/>
                <a:cs typeface="Times New Roman" pitchFamily="18"/>
              </a:rPr>
              <a:t>iale, importante pentru procesul de cercetare</a:t>
            </a:r>
            <a:r>
              <a:rPr lang="en-US" sz="3600" b="0" i="0" u="none" strike="noStrike" kern="1200" cap="none" spc="0" baseline="0">
                <a:solidFill>
                  <a:srgbClr val="00B050"/>
                </a:solidFill>
                <a:uFillTx/>
                <a:latin typeface="Times New Roman" pitchFamily="18"/>
                <a:cs typeface="Times New Roman" pitchFamily="18"/>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name="Slide916">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437E5EA4-C0BB-99AB-CA7F-738480EE8EF5}"/>
              </a:ext>
            </a:extLst>
          </p:cNvPr>
          <p:cNvSpPr txBox="1">
            <a:spLocks noGrp="1"/>
          </p:cNvSpPr>
          <p:nvPr>
            <p:ph idx="1"/>
          </p:nvPr>
        </p:nvSpPr>
        <p:spPr>
          <a:xfrm>
            <a:off x="838203" y="526474"/>
            <a:ext cx="10979731" cy="5650489"/>
          </a:xfrm>
        </p:spPr>
        <p:txBody>
          <a:bodyPr/>
          <a:lstStyle/>
          <a:p>
            <a:pPr marL="0" lvl="0" indent="0">
              <a:buNone/>
            </a:pPr>
            <a:endParaRPr lang="ro-RO" b="1" i="1">
              <a:solidFill>
                <a:srgbClr val="00B050"/>
              </a:solidFill>
            </a:endParaRPr>
          </a:p>
          <a:p>
            <a:pPr marL="0" lvl="0" indent="0">
              <a:buNone/>
            </a:pPr>
            <a:endParaRPr lang="ro-RO" b="1" i="1">
              <a:solidFill>
                <a:srgbClr val="00B050"/>
              </a:solidFill>
            </a:endParaRPr>
          </a:p>
          <a:p>
            <a:pPr marL="0" lvl="0" indent="0">
              <a:buNone/>
            </a:pPr>
            <a:br>
              <a:rPr lang="ro-RO"/>
            </a:br>
            <a:br>
              <a:rPr lang="ro-RO"/>
            </a:br>
            <a:endParaRPr lang="ru-RU"/>
          </a:p>
        </p:txBody>
      </p:sp>
      <p:sp>
        <p:nvSpPr>
          <p:cNvPr id="3" name="Нижний колонтитул 3">
            <a:extLst>
              <a:ext uri="{FF2B5EF4-FFF2-40B4-BE49-F238E27FC236}">
                <a16:creationId xmlns:a16="http://schemas.microsoft.com/office/drawing/2014/main" id="{4678894B-85A8-65DB-0632-D8E3C495C2D7}"/>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EBC01DCF-E4B8-9E29-AB25-30D77E14A390}"/>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C9B4668-1579-4349-803D-A8D74BAE2057}" type="slidenum">
              <a:t>10</a:t>
            </a:fld>
            <a:endParaRPr lang="ru-RU" sz="1200" b="0" i="0" u="none" strike="noStrike" kern="1200" cap="none" spc="0" baseline="0">
              <a:solidFill>
                <a:srgbClr val="898989"/>
              </a:solidFill>
              <a:uFillTx/>
              <a:latin typeface="Calibri"/>
            </a:endParaRPr>
          </a:p>
        </p:txBody>
      </p:sp>
      <p:sp>
        <p:nvSpPr>
          <p:cNvPr id="5" name="TextBox 6">
            <a:extLst>
              <a:ext uri="{FF2B5EF4-FFF2-40B4-BE49-F238E27FC236}">
                <a16:creationId xmlns:a16="http://schemas.microsoft.com/office/drawing/2014/main" id="{47E61D52-9DE2-686E-1175-25E20C33A792}"/>
              </a:ext>
            </a:extLst>
          </p:cNvPr>
          <p:cNvSpPr txBox="1"/>
          <p:nvPr/>
        </p:nvSpPr>
        <p:spPr>
          <a:xfrm>
            <a:off x="1010192" y="451585"/>
            <a:ext cx="10633164" cy="267765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2800" b="1" i="0" u="none" strike="noStrike" kern="1200" cap="none" spc="0" baseline="0">
                <a:solidFill>
                  <a:srgbClr val="0070C0"/>
                </a:solidFill>
                <a:uFillTx/>
                <a:latin typeface="Calibri"/>
              </a:rPr>
              <a:t> </a:t>
            </a:r>
            <a:r>
              <a:rPr lang="it-IT" sz="2800" b="1" i="0" u="none" strike="noStrike" kern="1200" cap="none" spc="0" baseline="0">
                <a:solidFill>
                  <a:srgbClr val="0070C0"/>
                </a:solidFill>
                <a:uFillTx/>
                <a:latin typeface="Times New Roman" pitchFamily="18"/>
                <a:cs typeface="Times New Roman" pitchFamily="18"/>
              </a:rPr>
              <a:t>Elementele constitutive ale unui model matematic</a:t>
            </a:r>
            <a:r>
              <a:rPr lang="ro-RO" sz="2800" b="1" i="0" u="none" strike="noStrike" kern="0" cap="none" spc="0" baseline="0">
                <a:solidFill>
                  <a:srgbClr val="0070C0"/>
                </a:solidFill>
                <a:uFillTx/>
                <a:latin typeface="Times New Roman" pitchFamily="18"/>
                <a:cs typeface="Times New Roman" pitchFamily="18"/>
              </a:rPr>
              <a:t>.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2800" b="0" i="0" u="none" strike="noStrike" kern="0" cap="none" spc="0" baseline="0">
                <a:solidFill>
                  <a:srgbClr val="000000"/>
                </a:solidFill>
                <a:uFillTx/>
                <a:latin typeface="Times New Roman" pitchFamily="18"/>
                <a:cs typeface="Times New Roman" pitchFamily="18"/>
              </a:rPr>
              <a:t>Model</a:t>
            </a:r>
            <a:r>
              <a:rPr lang="ro-RO" sz="2800" b="0" i="0" u="none" strike="noStrike" kern="0" cap="none" spc="0" baseline="0">
                <a:solidFill>
                  <a:srgbClr val="000000"/>
                </a:solidFill>
                <a:uFillTx/>
                <a:latin typeface="Times New Roman" pitchFamily="18"/>
                <a:cs typeface="Times New Roman" pitchFamily="18"/>
              </a:rPr>
              <a:t>ul </a:t>
            </a:r>
            <a:r>
              <a:rPr lang="it-IT" sz="2800" b="0" i="0" u="none" strike="noStrike" kern="0" cap="none" spc="0" baseline="0">
                <a:solidFill>
                  <a:srgbClr val="000000"/>
                </a:solidFill>
                <a:uFillTx/>
                <a:latin typeface="Times New Roman" pitchFamily="18"/>
                <a:cs typeface="Times New Roman" pitchFamily="18"/>
              </a:rPr>
              <a:t> matematic </a:t>
            </a:r>
            <a:r>
              <a:rPr lang="ro-RO" sz="2800" b="0" i="0" u="none" strike="noStrike" kern="0" cap="none" spc="0" baseline="0">
                <a:solidFill>
                  <a:srgbClr val="000000"/>
                </a:solidFill>
                <a:uFillTx/>
                <a:latin typeface="Times New Roman" pitchFamily="18"/>
                <a:cs typeface="Times New Roman" pitchFamily="18"/>
              </a:rPr>
              <a:t>este constituit din:</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2800" b="1" i="1" u="none" strike="noStrike" kern="1200" cap="none" spc="0" baseline="0">
                <a:solidFill>
                  <a:srgbClr val="0070C0"/>
                </a:solidFill>
                <a:uFillTx/>
                <a:latin typeface="Times New Roman" pitchFamily="18"/>
                <a:cs typeface="Times New Roman" pitchFamily="18"/>
              </a:rPr>
              <a:t>a) Variabile </a:t>
            </a:r>
            <a:r>
              <a:rPr lang="ro-RO" sz="2800" b="1" i="0" u="none" strike="noStrike" kern="1200" cap="none" spc="0" baseline="0">
                <a:solidFill>
                  <a:srgbClr val="0070C0"/>
                </a:solidFill>
                <a:uFillTx/>
                <a:latin typeface="Times New Roman" pitchFamily="18"/>
                <a:cs typeface="Times New Roman" pitchFamily="18"/>
              </a:rPr>
              <a:t>(</a:t>
            </a:r>
            <a:r>
              <a:rPr lang="ro-RO" sz="2800" b="1" i="1" u="none" strike="noStrike" kern="1200" cap="none" spc="0" baseline="0">
                <a:solidFill>
                  <a:srgbClr val="0070C0"/>
                </a:solidFill>
                <a:uFillTx/>
                <a:latin typeface="Times New Roman" pitchFamily="18"/>
                <a:cs typeface="Times New Roman" pitchFamily="18"/>
              </a:rPr>
              <a:t>V </a:t>
            </a:r>
            <a:r>
              <a:rPr lang="ro-RO" sz="2800" b="1" i="0" u="none" strike="noStrike" kern="1200" cap="none" spc="0" baseline="0">
                <a:solidFill>
                  <a:srgbClr val="0070C0"/>
                </a:solidFill>
                <a:uFillTx/>
                <a:latin typeface="Times New Roman" pitchFamily="18"/>
                <a:cs typeface="Times New Roman" pitchFamily="18"/>
              </a:rPr>
              <a:t>) </a:t>
            </a:r>
            <a:r>
              <a:rPr lang="ro-RO" sz="2800" b="0" i="0" u="none" strike="noStrike" kern="1200" cap="none" spc="0" baseline="0">
                <a:solidFill>
                  <a:srgbClr val="000000"/>
                </a:solidFill>
                <a:uFillTx/>
                <a:latin typeface="Times New Roman" pitchFamily="18"/>
                <a:cs typeface="Times New Roman" pitchFamily="18"/>
              </a:rPr>
              <a:t>și </a:t>
            </a:r>
            <a:r>
              <a:rPr lang="ro-RO" sz="2800" b="1" i="1" u="none" strike="noStrike" kern="1200" cap="none" spc="0" baseline="0">
                <a:solidFill>
                  <a:srgbClr val="00B050"/>
                </a:solidFill>
                <a:uFillTx/>
                <a:latin typeface="Times New Roman" pitchFamily="18"/>
                <a:cs typeface="Times New Roman" pitchFamily="18"/>
              </a:rPr>
              <a:t>Parametri </a:t>
            </a:r>
            <a:r>
              <a:rPr lang="ro-RO" sz="2800" b="1" i="0" u="none" strike="noStrike" kern="1200" cap="none" spc="0" baseline="0">
                <a:solidFill>
                  <a:srgbClr val="00B050"/>
                </a:solidFill>
                <a:uFillTx/>
                <a:latin typeface="Times New Roman" pitchFamily="18"/>
                <a:cs typeface="Times New Roman" pitchFamily="18"/>
              </a:rPr>
              <a:t>(</a:t>
            </a:r>
            <a:r>
              <a:rPr lang="ro-RO" sz="2800" b="1" i="1" u="none" strike="noStrike" kern="1200" cap="none" spc="0" baseline="0">
                <a:solidFill>
                  <a:srgbClr val="00B050"/>
                </a:solidFill>
                <a:uFillTx/>
                <a:latin typeface="Times New Roman" pitchFamily="18"/>
                <a:cs typeface="Times New Roman" pitchFamily="18"/>
              </a:rPr>
              <a:t>P </a:t>
            </a:r>
            <a:r>
              <a:rPr lang="ro-RO" sz="2800" b="1" i="0" u="none" strike="noStrike" kern="1200" cap="none" spc="0" baseline="0">
                <a:solidFill>
                  <a:srgbClr val="00B050"/>
                </a:solidFill>
                <a:uFillTx/>
                <a:latin typeface="Times New Roman" pitchFamily="18"/>
                <a:cs typeface="Times New Roman" pitchFamily="18"/>
              </a:rPr>
              <a:t>) </a:t>
            </a:r>
            <a:r>
              <a:rPr lang="ro-RO" sz="2800" b="0" i="0" u="none" strike="noStrike" kern="1200" cap="none" spc="0" baseline="0">
                <a:solidFill>
                  <a:srgbClr val="000000"/>
                </a:solidFill>
                <a:uFillTx/>
                <a:latin typeface="Times New Roman" pitchFamily="18"/>
                <a:cs typeface="Times New Roman" pitchFamily="18"/>
              </a:rPr>
              <a:t>care pot fi de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2800" b="0" i="0" u="none" strike="noStrike" kern="0" cap="none" spc="0" baseline="0">
                <a:solidFill>
                  <a:srgbClr val="000000"/>
                </a:solidFill>
                <a:uFillTx/>
                <a:latin typeface="Times New Roman" pitchFamily="18"/>
                <a:cs typeface="Times New Roman" pitchFamily="18"/>
              </a:rPr>
              <a:t>- </a:t>
            </a:r>
            <a:r>
              <a:rPr lang="ro-RO" sz="2800" b="1" i="1" u="none" strike="noStrike" kern="1200" cap="none" spc="0" baseline="0">
                <a:solidFill>
                  <a:srgbClr val="843C0C"/>
                </a:solidFill>
                <a:uFillTx/>
                <a:latin typeface="Times New Roman" pitchFamily="18"/>
                <a:cs typeface="Times New Roman" pitchFamily="18"/>
              </a:rPr>
              <a:t>intrare (</a:t>
            </a:r>
            <a:r>
              <a:rPr lang="ro-RO" sz="2800" b="1" i="1" u="none" strike="noStrike" kern="1200" cap="none" spc="0" baseline="0">
                <a:solidFill>
                  <a:srgbClr val="0070C0"/>
                </a:solidFill>
                <a:uFillTx/>
                <a:latin typeface="Times New Roman" pitchFamily="18"/>
                <a:cs typeface="Times New Roman" pitchFamily="18"/>
              </a:rPr>
              <a:t>V I</a:t>
            </a:r>
            <a:r>
              <a:rPr lang="ro-RO" sz="2800" b="1" i="1" u="none" strike="noStrike" kern="1200" cap="none" spc="0" baseline="0">
                <a:solidFill>
                  <a:srgbClr val="843C0C"/>
                </a:solidFill>
                <a:uFillTx/>
                <a:latin typeface="Times New Roman" pitchFamily="18"/>
                <a:cs typeface="Times New Roman" pitchFamily="18"/>
              </a:rPr>
              <a:t>, </a:t>
            </a:r>
            <a:r>
              <a:rPr lang="ro-RO" sz="2800" b="1" i="1" u="none" strike="noStrike" kern="1200" cap="none" spc="0" baseline="0">
                <a:solidFill>
                  <a:srgbClr val="00B050"/>
                </a:solidFill>
                <a:uFillTx/>
                <a:latin typeface="Times New Roman" pitchFamily="18"/>
                <a:cs typeface="Times New Roman" pitchFamily="18"/>
              </a:rPr>
              <a:t>PI</a:t>
            </a:r>
            <a:r>
              <a:rPr lang="ro-RO" sz="2800" b="1" i="1" u="none" strike="noStrike" kern="1200" cap="none" spc="0" baseline="0">
                <a:solidFill>
                  <a:srgbClr val="843C0C"/>
                </a:solidFill>
                <a:uFillTx/>
                <a:latin typeface="Times New Roman" pitchFamily="18"/>
                <a:cs typeface="Times New Roman" pitchFamily="18"/>
              </a:rPr>
              <a:t>), </a:t>
            </a:r>
            <a:r>
              <a:rPr lang="ro-RO" sz="2800" b="0" i="0" u="none" strike="noStrike" kern="1200" cap="none" spc="0" baseline="0">
                <a:solidFill>
                  <a:srgbClr val="000000"/>
                </a:solidFill>
                <a:uFillTx/>
                <a:latin typeface="Times New Roman" pitchFamily="18"/>
                <a:cs typeface="Times New Roman" pitchFamily="18"/>
              </a:rPr>
              <a:t>dacă pot fi percepute (măsurate sau ințelese </a:t>
            </a:r>
            <a:r>
              <a:rPr lang="ro-RO" sz="2800" b="0" i="1" u="none" strike="noStrike" kern="1200" cap="none" spc="0" baseline="0">
                <a:solidFill>
                  <a:srgbClr val="000000"/>
                </a:solidFill>
                <a:uFillTx/>
                <a:latin typeface="Times New Roman" pitchFamily="18"/>
                <a:cs typeface="Times New Roman" pitchFamily="18"/>
              </a:rPr>
              <a:t>ușor</a:t>
            </a:r>
            <a:r>
              <a:rPr lang="ro-RO" sz="2800" b="0" i="0" u="none" strike="noStrike" kern="1200" cap="none" spc="0" baseline="0">
                <a:solidFill>
                  <a:srgbClr val="000000"/>
                </a:solidFill>
                <a:uFillTx/>
                <a:latin typeface="Times New Roman" pitchFamily="18"/>
                <a:cs typeface="Times New Roman" pitchFamily="18"/>
              </a:rPr>
              <a:t>), sau - </a:t>
            </a:r>
            <a:r>
              <a:rPr lang="ro-RO" sz="2800" b="1" i="1" u="none" strike="noStrike" kern="1200" cap="none" spc="0" baseline="0">
                <a:solidFill>
                  <a:srgbClr val="0070C0"/>
                </a:solidFill>
                <a:uFillTx/>
                <a:latin typeface="Times New Roman" pitchFamily="18"/>
                <a:cs typeface="Times New Roman" pitchFamily="18"/>
              </a:rPr>
              <a:t>de ieșire (V E, </a:t>
            </a:r>
            <a:r>
              <a:rPr lang="ro-RO" sz="2800" b="1" i="1" u="none" strike="noStrike" kern="1200" cap="none" spc="0" baseline="0">
                <a:solidFill>
                  <a:srgbClr val="00B050"/>
                </a:solidFill>
                <a:uFillTx/>
                <a:latin typeface="Times New Roman" pitchFamily="18"/>
                <a:cs typeface="Times New Roman" pitchFamily="18"/>
              </a:rPr>
              <a:t>PE</a:t>
            </a:r>
            <a:r>
              <a:rPr lang="ro-RO" sz="2800" b="1" i="1" u="none" strike="noStrike" kern="1200" cap="none" spc="0" baseline="0">
                <a:solidFill>
                  <a:srgbClr val="0070C0"/>
                </a:solidFill>
                <a:uFillTx/>
                <a:latin typeface="Times New Roman" pitchFamily="18"/>
                <a:cs typeface="Times New Roman" pitchFamily="18"/>
              </a:rPr>
              <a:t>),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2800" b="0" i="0" u="none" strike="noStrike" kern="1200" cap="none" spc="0" baseline="0">
                <a:solidFill>
                  <a:srgbClr val="000000"/>
                </a:solidFill>
                <a:uFillTx/>
                <a:latin typeface="Times New Roman" pitchFamily="18"/>
                <a:cs typeface="Times New Roman" pitchFamily="18"/>
              </a:rPr>
              <a:t>Variabilele</a:t>
            </a:r>
            <a:r>
              <a:rPr lang="ro-RO" sz="2800" b="0" i="0" u="none" strike="noStrike" kern="1200" cap="none" spc="0" baseline="0">
                <a:solidFill>
                  <a:srgbClr val="00B050"/>
                </a:solidFill>
                <a:uFillTx/>
                <a:latin typeface="Times New Roman" pitchFamily="18"/>
                <a:cs typeface="Times New Roman" pitchFamily="18"/>
              </a:rPr>
              <a:t> </a:t>
            </a:r>
            <a:r>
              <a:rPr lang="ro-RO" sz="2800" b="1" i="0" u="none" strike="noStrike" kern="1200" cap="none" spc="0" baseline="0">
                <a:solidFill>
                  <a:srgbClr val="0070C0"/>
                </a:solidFill>
                <a:uFillTx/>
                <a:latin typeface="Times New Roman" pitchFamily="18"/>
                <a:cs typeface="Times New Roman" pitchFamily="18"/>
              </a:rPr>
              <a:t>(V) </a:t>
            </a:r>
            <a:r>
              <a:rPr lang="ro-RO" sz="2800" b="0" i="0" u="none" strike="noStrike" kern="1200" cap="none" spc="0" baseline="0">
                <a:solidFill>
                  <a:srgbClr val="000000"/>
                </a:solidFill>
                <a:uFillTx/>
                <a:latin typeface="Times New Roman" pitchFamily="18"/>
                <a:cs typeface="Times New Roman" pitchFamily="18"/>
              </a:rPr>
              <a:t>și</a:t>
            </a:r>
            <a:r>
              <a:rPr lang="ro-RO" sz="2800" b="0" i="0" u="none" strike="noStrike" kern="1200" cap="none" spc="0" baseline="0">
                <a:solidFill>
                  <a:srgbClr val="0070C0"/>
                </a:solidFill>
                <a:uFillTx/>
                <a:latin typeface="Times New Roman" pitchFamily="18"/>
                <a:cs typeface="Times New Roman" pitchFamily="18"/>
              </a:rPr>
              <a:t> parametri </a:t>
            </a:r>
            <a:r>
              <a:rPr lang="ro-RO" sz="2800" b="1" i="0" u="none" strike="noStrike" kern="1200" cap="none" spc="0" baseline="0">
                <a:solidFill>
                  <a:srgbClr val="00B050"/>
                </a:solidFill>
                <a:uFillTx/>
                <a:latin typeface="Times New Roman" pitchFamily="18"/>
                <a:cs typeface="Times New Roman" pitchFamily="18"/>
              </a:rPr>
              <a:t>(P) </a:t>
            </a:r>
            <a:r>
              <a:rPr lang="ro-RO" sz="2800" b="0" i="0" u="none" strike="noStrike" kern="1200" cap="none" spc="0" baseline="0">
                <a:solidFill>
                  <a:srgbClr val="000000"/>
                </a:solidFill>
                <a:uFillTx/>
                <a:latin typeface="Times New Roman" pitchFamily="18"/>
                <a:cs typeface="Times New Roman" pitchFamily="18"/>
              </a:rPr>
              <a:t>pot lua </a:t>
            </a:r>
            <a:r>
              <a:rPr lang="ro-RO" sz="2800" b="1" i="1" u="none" strike="noStrike" kern="1200" cap="none" spc="0" baseline="0">
                <a:solidFill>
                  <a:srgbClr val="000000"/>
                </a:solidFill>
                <a:uFillTx/>
                <a:latin typeface="Times New Roman" pitchFamily="18"/>
                <a:cs typeface="Times New Roman" pitchFamily="18"/>
              </a:rPr>
              <a:t>valori numerice sau logice</a:t>
            </a:r>
            <a:r>
              <a:rPr lang="ro-RO" sz="2800" b="0" i="0" u="none" strike="noStrike" kern="1200" cap="none" spc="0" baseline="0">
                <a:solidFill>
                  <a:srgbClr val="000000"/>
                </a:solidFill>
                <a:uFillTx/>
                <a:latin typeface="Times New Roman" pitchFamily="18"/>
                <a:cs typeface="Times New Roman" pitchFamily="18"/>
              </a:rPr>
              <a:t>. </a:t>
            </a:r>
          </a:p>
        </p:txBody>
      </p:sp>
      <p:sp>
        <p:nvSpPr>
          <p:cNvPr id="6" name="TextBox 8">
            <a:extLst>
              <a:ext uri="{FF2B5EF4-FFF2-40B4-BE49-F238E27FC236}">
                <a16:creationId xmlns:a16="http://schemas.microsoft.com/office/drawing/2014/main" id="{BF4E963C-ACA1-F311-085B-BAA21E38673A}"/>
              </a:ext>
            </a:extLst>
          </p:cNvPr>
          <p:cNvSpPr txBox="1"/>
          <p:nvPr/>
        </p:nvSpPr>
        <p:spPr>
          <a:xfrm>
            <a:off x="1068970" y="3308628"/>
            <a:ext cx="10284823" cy="267765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2800" b="1" i="1" u="none" strike="noStrike" kern="1200" cap="none" spc="0" baseline="0">
                <a:solidFill>
                  <a:srgbClr val="00B050"/>
                </a:solidFill>
                <a:uFillTx/>
                <a:latin typeface="Times New Roman" pitchFamily="18"/>
                <a:cs typeface="Times New Roman" pitchFamily="18"/>
              </a:rPr>
              <a:t>Deosebirea dintre </a:t>
            </a:r>
            <a:r>
              <a:rPr lang="ro-RO" sz="2800" b="1" i="1" u="none" strike="noStrike" kern="1200" cap="none" spc="0" baseline="0">
                <a:solidFill>
                  <a:srgbClr val="0070C0"/>
                </a:solidFill>
                <a:uFillTx/>
                <a:latin typeface="Times New Roman" pitchFamily="18"/>
                <a:cs typeface="Times New Roman" pitchFamily="18"/>
              </a:rPr>
              <a:t>variabile</a:t>
            </a:r>
            <a:r>
              <a:rPr lang="ro-RO" sz="2800" b="1" i="1" u="none" strike="noStrike" kern="1200" cap="none" spc="0" baseline="0">
                <a:solidFill>
                  <a:srgbClr val="00B050"/>
                </a:solidFill>
                <a:uFillTx/>
                <a:latin typeface="Times New Roman" pitchFamily="18"/>
                <a:cs typeface="Times New Roman" pitchFamily="18"/>
              </a:rPr>
              <a:t> și parametri </a:t>
            </a:r>
            <a:r>
              <a:rPr lang="ro-RO" sz="2800" b="0" i="0" u="none" strike="noStrike" kern="1200" cap="none" spc="0" baseline="0">
                <a:solidFill>
                  <a:srgbClr val="000000"/>
                </a:solidFill>
                <a:uFillTx/>
                <a:latin typeface="Times New Roman" pitchFamily="18"/>
                <a:cs typeface="Times New Roman" pitchFamily="18"/>
              </a:rPr>
              <a:t>constă în aceea că </a:t>
            </a:r>
            <a:r>
              <a:rPr lang="ro-RO" sz="2800" b="1" i="1" u="none" strike="noStrike" kern="1200" cap="none" spc="0" baseline="0">
                <a:solidFill>
                  <a:srgbClr val="843C0C"/>
                </a:solidFill>
                <a:uFillTx/>
                <a:latin typeface="Times New Roman" pitchFamily="18"/>
                <a:cs typeface="Times New Roman" pitchFamily="18"/>
              </a:rPr>
              <a:t>parametrii nu își schimbă valorile pe perioade mari de timp</a:t>
            </a:r>
            <a:r>
              <a:rPr lang="ro-RO" sz="2800" b="1" i="1" u="none" strike="noStrike" kern="1200" cap="none" spc="0" baseline="0">
                <a:solidFill>
                  <a:srgbClr val="0070C0"/>
                </a:solidFill>
                <a:uFillTx/>
                <a:latin typeface="Times New Roman" pitchFamily="18"/>
                <a:cs typeface="Times New Roman" pitchFamily="18"/>
              </a:rPr>
              <a:t>,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2800" b="1" i="1" u="none" strike="noStrike" kern="1200" cap="none" spc="0" baseline="0">
                <a:solidFill>
                  <a:srgbClr val="0070C0"/>
                </a:solidFill>
                <a:uFillTx/>
                <a:latin typeface="Times New Roman" pitchFamily="18"/>
                <a:cs typeface="Times New Roman" pitchFamily="18"/>
              </a:rPr>
              <a:t>Pe când  variabilele </a:t>
            </a:r>
            <a:r>
              <a:rPr lang="ro-RO" sz="2800" b="1" i="1" u="none" strike="noStrike" kern="1200" cap="none" spc="0" baseline="0">
                <a:solidFill>
                  <a:srgbClr val="C00000"/>
                </a:solidFill>
                <a:uFillTx/>
                <a:latin typeface="Times New Roman" pitchFamily="18"/>
                <a:cs typeface="Times New Roman" pitchFamily="18"/>
              </a:rPr>
              <a:t>își schimbă valorile pe intervale de timp.</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2800" b="1" i="1" u="none" strike="noStrike" kern="1200" cap="none" spc="0" baseline="0">
                <a:solidFill>
                  <a:srgbClr val="00B050"/>
                </a:solidFill>
                <a:uFillTx/>
                <a:latin typeface="Times New Roman" pitchFamily="18"/>
                <a:cs typeface="Times New Roman" pitchFamily="18"/>
              </a:rPr>
              <a:t>Scopul modelului este de a exprima </a:t>
            </a:r>
            <a:r>
              <a:rPr lang="ro-RO" sz="2800" b="1" i="1" u="none" strike="noStrike" kern="1200" cap="none" spc="0" baseline="0">
                <a:solidFill>
                  <a:srgbClr val="0070C0"/>
                </a:solidFill>
                <a:uFillTx/>
                <a:latin typeface="Times New Roman" pitchFamily="18"/>
                <a:cs typeface="Times New Roman" pitchFamily="18"/>
              </a:rPr>
              <a:t>variabilele și parametrii de ieși</a:t>
            </a:r>
            <a:r>
              <a:rPr lang="ro-RO" sz="2800" b="1" i="1" u="none" strike="noStrike" kern="1200" cap="none" spc="0" baseline="0">
                <a:solidFill>
                  <a:srgbClr val="00B050"/>
                </a:solidFill>
                <a:uFillTx/>
                <a:latin typeface="Times New Roman" pitchFamily="18"/>
                <a:cs typeface="Times New Roman" pitchFamily="18"/>
              </a:rPr>
              <a:t>r</a:t>
            </a:r>
            <a:r>
              <a:rPr lang="ro-RO" sz="2800" b="1" i="1" u="none" strike="noStrike" kern="1200" cap="none" spc="0" baseline="0">
                <a:solidFill>
                  <a:srgbClr val="0070C0"/>
                </a:solidFill>
                <a:uFillTx/>
                <a:latin typeface="Times New Roman" pitchFamily="18"/>
                <a:cs typeface="Times New Roman" pitchFamily="18"/>
              </a:rPr>
              <a:t>e</a:t>
            </a:r>
            <a:r>
              <a:rPr lang="ro-RO" sz="2800" b="1" i="1" u="none" strike="noStrike" kern="1200" cap="none" spc="0" baseline="0">
                <a:solidFill>
                  <a:srgbClr val="00B050"/>
                </a:solidFill>
                <a:uFillTx/>
                <a:latin typeface="Times New Roman" pitchFamily="18"/>
                <a:cs typeface="Times New Roman" pitchFamily="18"/>
              </a:rPr>
              <a:t> </a:t>
            </a:r>
            <a:r>
              <a:rPr lang="ro-RO" sz="2800" b="1" i="1" u="none" strike="noStrike" kern="1200" cap="none" spc="0" baseline="0">
                <a:solidFill>
                  <a:srgbClr val="843C0C"/>
                </a:solidFill>
                <a:uFillTx/>
                <a:latin typeface="Times New Roman" pitchFamily="18"/>
                <a:cs typeface="Times New Roman" pitchFamily="18"/>
              </a:rPr>
              <a:t>în funcție de variabilele și parametri de întrare</a:t>
            </a:r>
            <a:r>
              <a:rPr lang="ro-RO" sz="2800" b="0" i="0" u="none" strike="noStrike" kern="1200" cap="none" spc="0" baseline="0">
                <a:solidFill>
                  <a:srgbClr val="843C0C"/>
                </a:solidFill>
                <a:uFillTx/>
                <a:latin typeface="Times New Roman" pitchFamily="18"/>
                <a:cs typeface="Times New Roman" pitchFamily="18"/>
              </a:rPr>
              <a:t>,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2800" b="0" i="0" u="none" strike="noStrike" kern="1200" cap="none" spc="0" baseline="0">
                <a:solidFill>
                  <a:srgbClr val="0070C0"/>
                </a:solidFill>
                <a:uFillTx/>
                <a:latin typeface="Times New Roman" pitchFamily="18"/>
                <a:cs typeface="Times New Roman" pitchFamily="18"/>
              </a:rPr>
              <a:t>cu respectarea  unor condiții de performanță de către sistem</a:t>
            </a:r>
            <a:endParaRPr lang="en-US" sz="2800" b="0" i="0" u="none" strike="noStrike" kern="1200" cap="none" spc="0" baseline="0">
              <a:solidFill>
                <a:srgbClr val="000000"/>
              </a:solidFill>
              <a:uFillTx/>
              <a:latin typeface="Times New Roman" pitchFamily="18"/>
              <a:cs typeface="Times New Roman" pitchFamily="1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name="Slide919">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13CADEAE-38F3-B486-4E6E-87E57F5DCBC4}"/>
              </a:ext>
            </a:extLst>
          </p:cNvPr>
          <p:cNvSpPr txBox="1">
            <a:spLocks noGrp="1"/>
          </p:cNvSpPr>
          <p:nvPr>
            <p:ph idx="1"/>
          </p:nvPr>
        </p:nvSpPr>
        <p:spPr>
          <a:xfrm>
            <a:off x="324200" y="443346"/>
            <a:ext cx="11471559" cy="5913004"/>
          </a:xfrm>
        </p:spPr>
        <p:txBody>
          <a:bodyPr/>
          <a:lstStyle/>
          <a:p>
            <a:pPr marL="0" lvl="0" indent="0">
              <a:buNone/>
            </a:pPr>
            <a:r>
              <a:rPr lang="ro-RO" sz="3200" b="1">
                <a:solidFill>
                  <a:srgbClr val="0070C0"/>
                </a:solidFill>
                <a:latin typeface="Times New Roman" pitchFamily="18"/>
                <a:cs typeface="Times New Roman" pitchFamily="18"/>
              </a:rPr>
              <a:t>b) O  altă categorie </a:t>
            </a:r>
            <a:r>
              <a:rPr lang="ro-RO" sz="3200">
                <a:latin typeface="Times New Roman" pitchFamily="18"/>
                <a:cs typeface="Times New Roman" pitchFamily="18"/>
              </a:rPr>
              <a:t>de elemente aleunui model matematic sunt </a:t>
            </a:r>
            <a:r>
              <a:rPr lang="ro-RO" sz="3200" b="1" i="1">
                <a:solidFill>
                  <a:srgbClr val="0070C0"/>
                </a:solidFill>
                <a:latin typeface="Times New Roman" pitchFamily="18"/>
                <a:cs typeface="Times New Roman" pitchFamily="18"/>
              </a:rPr>
              <a:t>Relațile funcționale</a:t>
            </a:r>
            <a:r>
              <a:rPr lang="ro-RO" sz="3200">
                <a:latin typeface="Times New Roman" pitchFamily="18"/>
                <a:cs typeface="Times New Roman" pitchFamily="18"/>
              </a:rPr>
              <a:t>. </a:t>
            </a:r>
          </a:p>
          <a:p>
            <a:pPr marL="0" lvl="0" indent="0">
              <a:buNone/>
            </a:pPr>
            <a:r>
              <a:rPr lang="ro-RO" sz="3200">
                <a:latin typeface="Times New Roman" pitchFamily="18"/>
                <a:cs typeface="Times New Roman" pitchFamily="18"/>
              </a:rPr>
              <a:t>Relațiile funcționale au forma</a:t>
            </a:r>
            <a:r>
              <a:rPr lang="ro-RO" sz="3200" b="1" i="1">
                <a:solidFill>
                  <a:srgbClr val="0070C0"/>
                </a:solidFill>
                <a:latin typeface="Times New Roman" pitchFamily="18"/>
                <a:cs typeface="Times New Roman" pitchFamily="18"/>
              </a:rPr>
              <a:t>:     Fi(V I, </a:t>
            </a:r>
            <a:r>
              <a:rPr lang="ro-RO" sz="3200" b="1" i="1">
                <a:solidFill>
                  <a:srgbClr val="00B050"/>
                </a:solidFill>
                <a:latin typeface="Times New Roman" pitchFamily="18"/>
                <a:cs typeface="Times New Roman" pitchFamily="18"/>
              </a:rPr>
              <a:t>PI</a:t>
            </a:r>
            <a:r>
              <a:rPr lang="ro-RO" sz="3200" b="1" i="1">
                <a:solidFill>
                  <a:srgbClr val="0070C0"/>
                </a:solidFill>
                <a:latin typeface="Times New Roman" pitchFamily="18"/>
                <a:cs typeface="Times New Roman" pitchFamily="18"/>
              </a:rPr>
              <a:t>, V E,</a:t>
            </a:r>
            <a:r>
              <a:rPr lang="ro-RO" sz="3200" b="1" i="1">
                <a:solidFill>
                  <a:srgbClr val="00B050"/>
                </a:solidFill>
                <a:latin typeface="Times New Roman" pitchFamily="18"/>
                <a:cs typeface="Times New Roman" pitchFamily="18"/>
              </a:rPr>
              <a:t> PE</a:t>
            </a:r>
            <a:r>
              <a:rPr lang="ro-RO" sz="3200" b="1" i="1">
                <a:solidFill>
                  <a:srgbClr val="0070C0"/>
                </a:solidFill>
                <a:latin typeface="Times New Roman" pitchFamily="18"/>
                <a:cs typeface="Times New Roman" pitchFamily="18"/>
              </a:rPr>
              <a:t>) = 0</a:t>
            </a:r>
            <a:br>
              <a:rPr lang="ro-RO" sz="3200">
                <a:latin typeface="Times New Roman" pitchFamily="18"/>
                <a:cs typeface="Times New Roman" pitchFamily="18"/>
              </a:rPr>
            </a:br>
            <a:r>
              <a:rPr lang="ro-RO" sz="3200">
                <a:latin typeface="Times New Roman" pitchFamily="18"/>
                <a:cs typeface="Times New Roman" pitchFamily="18"/>
              </a:rPr>
              <a:t>(adică implicite) și pot fi la randul lor de două tipuri:</a:t>
            </a:r>
            <a:br>
              <a:rPr lang="ro-RO" sz="3200">
                <a:latin typeface="Times New Roman" pitchFamily="18"/>
                <a:cs typeface="Times New Roman" pitchFamily="18"/>
              </a:rPr>
            </a:br>
            <a:r>
              <a:rPr lang="ro-RO" sz="3200" b="1" i="1">
                <a:solidFill>
                  <a:srgbClr val="C00000"/>
                </a:solidFill>
                <a:latin typeface="Times New Roman" pitchFamily="18"/>
                <a:cs typeface="Times New Roman" pitchFamily="18"/>
              </a:rPr>
              <a:t>- ecuații</a:t>
            </a:r>
            <a:r>
              <a:rPr lang="ro-RO" sz="3200">
                <a:latin typeface="Times New Roman" pitchFamily="18"/>
                <a:cs typeface="Times New Roman" pitchFamily="18"/>
              </a:rPr>
              <a:t>, care sunt satisfăcute numai de anumite valori ale variabilelor sau parametrilor, și ;</a:t>
            </a:r>
            <a:br>
              <a:rPr lang="ro-RO" sz="3200">
                <a:latin typeface="Times New Roman" pitchFamily="18"/>
                <a:cs typeface="Times New Roman" pitchFamily="18"/>
              </a:rPr>
            </a:br>
            <a:r>
              <a:rPr lang="ro-RO" sz="3200" b="1" i="1">
                <a:solidFill>
                  <a:srgbClr val="C00000"/>
                </a:solidFill>
                <a:latin typeface="Times New Roman" pitchFamily="18"/>
                <a:cs typeface="Times New Roman" pitchFamily="18"/>
              </a:rPr>
              <a:t>- identități</a:t>
            </a:r>
            <a:r>
              <a:rPr lang="ro-RO" sz="3200">
                <a:latin typeface="Times New Roman" pitchFamily="18"/>
                <a:cs typeface="Times New Roman" pitchFamily="18"/>
              </a:rPr>
              <a:t>, care sunt satisfăcute de orice valori ale variabilelor și</a:t>
            </a:r>
            <a:br>
              <a:rPr lang="ro-RO" sz="3200">
                <a:latin typeface="Times New Roman" pitchFamily="18"/>
                <a:cs typeface="Times New Roman" pitchFamily="18"/>
              </a:rPr>
            </a:br>
            <a:r>
              <a:rPr lang="ro-RO" sz="3200">
                <a:latin typeface="Times New Roman" pitchFamily="18"/>
                <a:cs typeface="Times New Roman" pitchFamily="18"/>
              </a:rPr>
              <a:t>parametrilor; ele exprimă </a:t>
            </a:r>
            <a:r>
              <a:rPr lang="ro-RO" sz="3200" b="1" i="1">
                <a:solidFill>
                  <a:srgbClr val="C00000"/>
                </a:solidFill>
                <a:latin typeface="Times New Roman" pitchFamily="18"/>
                <a:cs typeface="Times New Roman" pitchFamily="18"/>
              </a:rPr>
              <a:t>condiții de echilibru sau legi de conservare (</a:t>
            </a:r>
            <a:r>
              <a:rPr lang="ro-RO" sz="3200" b="1">
                <a:latin typeface="Times New Roman" pitchFamily="18"/>
                <a:cs typeface="Times New Roman" pitchFamily="18"/>
              </a:rPr>
              <a:t>Prof. Dr. Ion Văduva</a:t>
            </a:r>
            <a:r>
              <a:rPr lang="ro-RO" sz="3200">
                <a:latin typeface="Times New Roman" pitchFamily="18"/>
                <a:cs typeface="Times New Roman" pitchFamily="18"/>
              </a:rPr>
              <a:t>)</a:t>
            </a:r>
            <a:r>
              <a:rPr lang="ro-RO" sz="3200" i="1">
                <a:latin typeface="Times New Roman" pitchFamily="18"/>
                <a:cs typeface="Times New Roman" pitchFamily="18"/>
              </a:rPr>
              <a:t>.</a:t>
            </a:r>
          </a:p>
          <a:p>
            <a:pPr marL="0" lvl="0" indent="0">
              <a:buNone/>
            </a:pPr>
            <a:r>
              <a:rPr lang="ro-RO" sz="3200" b="1" i="1">
                <a:solidFill>
                  <a:srgbClr val="C00000"/>
                </a:solidFill>
                <a:latin typeface="Times New Roman" pitchFamily="18"/>
                <a:cs typeface="Times New Roman" pitchFamily="18"/>
              </a:rPr>
              <a:t>Ecuațiile si identitățile </a:t>
            </a:r>
            <a:r>
              <a:rPr lang="ro-RO" sz="3200">
                <a:latin typeface="Times New Roman" pitchFamily="18"/>
                <a:cs typeface="Times New Roman" pitchFamily="18"/>
              </a:rPr>
              <a:t>pot fi: relații algebrice sau transcendente,</a:t>
            </a:r>
            <a:br>
              <a:rPr lang="ro-RO" sz="3200">
                <a:latin typeface="Times New Roman" pitchFamily="18"/>
                <a:cs typeface="Times New Roman" pitchFamily="18"/>
              </a:rPr>
            </a:br>
            <a:r>
              <a:rPr lang="ro-RO" sz="3200">
                <a:latin typeface="Times New Roman" pitchFamily="18"/>
                <a:cs typeface="Times New Roman" pitchFamily="18"/>
              </a:rPr>
              <a:t>diferențiale sau integrale, detrministe sau stochastice, etc.</a:t>
            </a:r>
          </a:p>
          <a:p>
            <a:pPr marL="0" lvl="0" indent="0">
              <a:lnSpc>
                <a:spcPct val="60000"/>
              </a:lnSpc>
              <a:buNone/>
            </a:pPr>
            <a:br>
              <a:rPr lang="ro-RO" sz="2000"/>
            </a:br>
            <a:endParaRPr lang="ru-RU" sz="2000"/>
          </a:p>
        </p:txBody>
      </p:sp>
      <p:sp>
        <p:nvSpPr>
          <p:cNvPr id="3" name="Нижний колонтитул 3">
            <a:extLst>
              <a:ext uri="{FF2B5EF4-FFF2-40B4-BE49-F238E27FC236}">
                <a16:creationId xmlns:a16="http://schemas.microsoft.com/office/drawing/2014/main" id="{F0DC51CA-87D8-A60D-AF81-4D01C4975C44}"/>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1F1D1B70-EE11-160C-1C40-4FCE8EFBF4DA}"/>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614F276-07A9-47BF-B4D4-C5DED7FC79D6}" type="slidenum">
              <a:t>11</a:t>
            </a:fld>
            <a:endParaRPr lang="ru-RU" sz="1200" b="0" i="0" u="none" strike="noStrike" kern="1200" cap="none" spc="0" baseline="0">
              <a:solidFill>
                <a:srgbClr val="898989"/>
              </a:solidFill>
              <a:uFillTx/>
              <a:latin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1410">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C9C47E5-FCA1-689A-77AB-8233055146BD}"/>
              </a:ext>
            </a:extLst>
          </p:cNvPr>
          <p:cNvSpPr txBox="1">
            <a:spLocks noGrp="1"/>
          </p:cNvSpPr>
          <p:nvPr>
            <p:ph idx="1"/>
          </p:nvPr>
        </p:nvSpPr>
        <p:spPr>
          <a:xfrm>
            <a:off x="696681" y="339635"/>
            <a:ext cx="11086011" cy="5480273"/>
          </a:xfrm>
        </p:spPr>
        <p:txBody>
          <a:bodyPr>
            <a:noAutofit/>
          </a:bodyPr>
          <a:lstStyle/>
          <a:p>
            <a:pPr marL="0" lvl="0" indent="0">
              <a:lnSpc>
                <a:spcPct val="100000"/>
              </a:lnSpc>
              <a:buNone/>
            </a:pPr>
            <a:r>
              <a:rPr lang="ro-RO" b="1" i="1">
                <a:solidFill>
                  <a:srgbClr val="C00000"/>
                </a:solidFill>
                <a:latin typeface="Times New Roman" pitchFamily="18"/>
                <a:cs typeface="Times New Roman" pitchFamily="18"/>
              </a:rPr>
              <a:t>c) Caracteristicile operative - </a:t>
            </a:r>
            <a:r>
              <a:rPr lang="ro-RO">
                <a:latin typeface="Times New Roman" pitchFamily="18"/>
                <a:cs typeface="Times New Roman" pitchFamily="18"/>
              </a:rPr>
              <a:t>constituie o altă categorie de elemente ce compun un model matematic și ele pot fi:</a:t>
            </a:r>
            <a:br>
              <a:rPr lang="ro-RO">
                <a:latin typeface="Times New Roman" pitchFamily="18"/>
                <a:cs typeface="Times New Roman" pitchFamily="18"/>
              </a:rPr>
            </a:br>
            <a:r>
              <a:rPr lang="ro-RO" b="1" i="1">
                <a:solidFill>
                  <a:srgbClr val="0070C0"/>
                </a:solidFill>
                <a:latin typeface="Times New Roman" pitchFamily="18"/>
                <a:cs typeface="Times New Roman" pitchFamily="18"/>
              </a:rPr>
              <a:t>- ipoteze de lucru </a:t>
            </a:r>
            <a:r>
              <a:rPr lang="ro-RO">
                <a:latin typeface="Times New Roman" pitchFamily="18"/>
                <a:cs typeface="Times New Roman" pitchFamily="18"/>
              </a:rPr>
              <a:t>(referitoare la relațiile funcționale);</a:t>
            </a:r>
            <a:br>
              <a:rPr lang="ro-RO">
                <a:latin typeface="Times New Roman" pitchFamily="18"/>
                <a:cs typeface="Times New Roman" pitchFamily="18"/>
              </a:rPr>
            </a:br>
            <a:r>
              <a:rPr lang="ro-RO" b="1" i="1">
                <a:solidFill>
                  <a:srgbClr val="0070C0"/>
                </a:solidFill>
                <a:latin typeface="Times New Roman" pitchFamily="18"/>
                <a:cs typeface="Times New Roman" pitchFamily="18"/>
              </a:rPr>
              <a:t>- ipoteze statistice </a:t>
            </a:r>
            <a:r>
              <a:rPr lang="ro-RO">
                <a:latin typeface="Times New Roman" pitchFamily="18"/>
                <a:cs typeface="Times New Roman" pitchFamily="18"/>
              </a:rPr>
              <a:t>(referitoare la valorile de intrare </a:t>
            </a:r>
            <a:r>
              <a:rPr lang="ro-RO" b="1" i="1">
                <a:solidFill>
                  <a:srgbClr val="0070C0"/>
                </a:solidFill>
                <a:latin typeface="Times New Roman" pitchFamily="18"/>
                <a:cs typeface="Times New Roman" pitchFamily="18"/>
              </a:rPr>
              <a:t>(VI) </a:t>
            </a:r>
            <a:r>
              <a:rPr lang="ro-RO">
                <a:latin typeface="Times New Roman" pitchFamily="18"/>
                <a:cs typeface="Times New Roman" pitchFamily="18"/>
              </a:rPr>
              <a:t>-aleatoare).</a:t>
            </a:r>
          </a:p>
          <a:p>
            <a:pPr marL="0" lvl="0" indent="0">
              <a:lnSpc>
                <a:spcPct val="100000"/>
              </a:lnSpc>
              <a:buNone/>
            </a:pPr>
            <a:r>
              <a:rPr lang="ro-RO" b="1" i="1">
                <a:solidFill>
                  <a:srgbClr val="C00000"/>
                </a:solidFill>
                <a:latin typeface="Times New Roman" pitchFamily="18"/>
                <a:cs typeface="Times New Roman" pitchFamily="18"/>
              </a:rPr>
              <a:t>d) Tehnica de rezolvare </a:t>
            </a:r>
            <a:r>
              <a:rPr lang="ro-RO">
                <a:latin typeface="Times New Roman" pitchFamily="18"/>
                <a:cs typeface="Times New Roman" pitchFamily="18"/>
              </a:rPr>
              <a:t>este un alt element constitutiv al unui model matematic. Ea este o tehnică matematică ce realizează separarea elementelor de ieșire în funcție de elementele de intrare, adică:</a:t>
            </a:r>
            <a:br>
              <a:rPr lang="ro-RO">
                <a:latin typeface="Times New Roman" pitchFamily="18"/>
                <a:cs typeface="Times New Roman" pitchFamily="18"/>
              </a:rPr>
            </a:br>
            <a:r>
              <a:rPr lang="ro-RO">
                <a:latin typeface="Times New Roman" pitchFamily="18"/>
                <a:cs typeface="Times New Roman" pitchFamily="18"/>
              </a:rPr>
              <a:t>                              </a:t>
            </a:r>
            <a:r>
              <a:rPr lang="ro-RO" b="1" i="1">
                <a:solidFill>
                  <a:srgbClr val="0070C0"/>
                </a:solidFill>
                <a:latin typeface="Times New Roman" pitchFamily="18"/>
                <a:cs typeface="Times New Roman" pitchFamily="18"/>
              </a:rPr>
              <a:t>(V, P )E = fj(VI, PI)</a:t>
            </a:r>
            <a:br>
              <a:rPr lang="ro-RO" b="1" i="1">
                <a:solidFill>
                  <a:srgbClr val="0070C0"/>
                </a:solidFill>
                <a:latin typeface="Times New Roman" pitchFamily="18"/>
                <a:cs typeface="Times New Roman" pitchFamily="18"/>
              </a:rPr>
            </a:br>
            <a:r>
              <a:rPr lang="ro-RO">
                <a:latin typeface="Times New Roman" pitchFamily="18"/>
                <a:cs typeface="Times New Roman" pitchFamily="18"/>
              </a:rPr>
              <a:t>Cu alte cuvinte, tehnica de rezolvare a modelului exprimă sub forma </a:t>
            </a:r>
            <a:r>
              <a:rPr lang="ro-RO" i="1">
                <a:latin typeface="Times New Roman" pitchFamily="18"/>
                <a:cs typeface="Times New Roman" pitchFamily="18"/>
              </a:rPr>
              <a:t>explicită </a:t>
            </a:r>
            <a:r>
              <a:rPr lang="ro-RO">
                <a:latin typeface="Times New Roman" pitchFamily="18"/>
                <a:cs typeface="Times New Roman" pitchFamily="18"/>
              </a:rPr>
              <a:t>variabilele și parametri de ieșire în funcție de variabilele și parametri de intrare.</a:t>
            </a:r>
            <a:br>
              <a:rPr lang="ro-RO" sz="3200"/>
            </a:br>
            <a:endParaRPr lang="en-US" sz="32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144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97969-E78C-7C86-A10B-856CABF8F831}"/>
              </a:ext>
            </a:extLst>
          </p:cNvPr>
          <p:cNvSpPr txBox="1">
            <a:spLocks noGrp="1"/>
          </p:cNvSpPr>
          <p:nvPr>
            <p:ph type="title"/>
          </p:nvPr>
        </p:nvSpPr>
        <p:spPr>
          <a:xfrm>
            <a:off x="1872343" y="2463896"/>
            <a:ext cx="8270967" cy="1325559"/>
          </a:xfrm>
        </p:spPr>
        <p:txBody>
          <a:bodyPr anchorCtr="1"/>
          <a:lstStyle/>
          <a:p>
            <a:pPr lvl="0" algn="ctr"/>
            <a:r>
              <a:rPr lang="it-IT">
                <a:solidFill>
                  <a:srgbClr val="0070C0"/>
                </a:solidFill>
                <a:latin typeface="Times New Roman" pitchFamily="18"/>
                <a:cs typeface="Times New Roman" pitchFamily="18"/>
              </a:rPr>
              <a:t>Modalități de studi</a:t>
            </a:r>
            <a:r>
              <a:rPr lang="ro-RO">
                <a:solidFill>
                  <a:srgbClr val="0070C0"/>
                </a:solidFill>
                <a:latin typeface="Times New Roman" pitchFamily="18"/>
                <a:cs typeface="Times New Roman" pitchFamily="18"/>
              </a:rPr>
              <a:t>u a</a:t>
            </a:r>
            <a:r>
              <a:rPr lang="it-IT">
                <a:solidFill>
                  <a:srgbClr val="0070C0"/>
                </a:solidFill>
                <a:latin typeface="Times New Roman" pitchFamily="18"/>
                <a:cs typeface="Times New Roman" pitchFamily="18"/>
              </a:rPr>
              <a:t> un</a:t>
            </a:r>
            <a:r>
              <a:rPr lang="ro-RO">
                <a:solidFill>
                  <a:srgbClr val="0070C0"/>
                </a:solidFill>
                <a:latin typeface="Times New Roman" pitchFamily="18"/>
                <a:cs typeface="Times New Roman" pitchFamily="18"/>
              </a:rPr>
              <a:t>ui</a:t>
            </a:r>
            <a:r>
              <a:rPr lang="it-IT">
                <a:solidFill>
                  <a:srgbClr val="0070C0"/>
                </a:solidFill>
                <a:latin typeface="Times New Roman" pitchFamily="18"/>
                <a:cs typeface="Times New Roman" pitchFamily="18"/>
              </a:rPr>
              <a:t> sistem</a:t>
            </a:r>
            <a:endParaRPr lang="en-US">
              <a:latin typeface="Times New Roman" pitchFamily="18"/>
              <a:cs typeface="Times New Roman" pitchFamily="1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1421">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31AE40E2-42B4-6D0B-C312-5760D2AC9642}"/>
              </a:ext>
            </a:extLst>
          </p:cNvPr>
          <p:cNvSpPr txBox="1">
            <a:spLocks noGrp="1"/>
          </p:cNvSpPr>
          <p:nvPr>
            <p:ph idx="1"/>
          </p:nvPr>
        </p:nvSpPr>
        <p:spPr>
          <a:xfrm>
            <a:off x="496391" y="653146"/>
            <a:ext cx="11051182" cy="5523817"/>
          </a:xfrm>
        </p:spPr>
        <p:txBody>
          <a:bodyPr/>
          <a:lstStyle/>
          <a:p>
            <a:pPr lvl="0">
              <a:lnSpc>
                <a:spcPct val="80000"/>
              </a:lnSpc>
            </a:pPr>
            <a:r>
              <a:rPr lang="en-US" sz="3900" b="1">
                <a:solidFill>
                  <a:srgbClr val="385723"/>
                </a:solidFill>
                <a:latin typeface="Times New Roman" pitchFamily="18"/>
                <a:cs typeface="Times New Roman" pitchFamily="18"/>
              </a:rPr>
              <a:t>Unele </a:t>
            </a:r>
            <a:r>
              <a:rPr lang="ro-RO" sz="3900" b="1">
                <a:solidFill>
                  <a:srgbClr val="385723"/>
                </a:solidFill>
                <a:latin typeface="Times New Roman" pitchFamily="18"/>
                <a:cs typeface="Times New Roman" pitchFamily="18"/>
              </a:rPr>
              <a:t>descrieri:</a:t>
            </a:r>
            <a:endParaRPr lang="en-US" sz="3900" b="1">
              <a:solidFill>
                <a:srgbClr val="385723"/>
              </a:solidFill>
              <a:latin typeface="Times New Roman" pitchFamily="18"/>
              <a:cs typeface="Times New Roman" pitchFamily="18"/>
            </a:endParaRPr>
          </a:p>
          <a:p>
            <a:pPr lvl="0">
              <a:lnSpc>
                <a:spcPct val="80000"/>
              </a:lnSpc>
            </a:pPr>
            <a:r>
              <a:rPr lang="en-US" sz="2600" b="1" i="1">
                <a:solidFill>
                  <a:srgbClr val="00B050"/>
                </a:solidFill>
                <a:latin typeface="Times New Roman" pitchFamily="18"/>
                <a:cs typeface="Times New Roman" pitchFamily="18"/>
              </a:rPr>
              <a:t>Un sistem discret </a:t>
            </a:r>
            <a:r>
              <a:rPr lang="en-US" sz="2600">
                <a:latin typeface="Times New Roman" pitchFamily="18"/>
                <a:cs typeface="Times New Roman" pitchFamily="18"/>
              </a:rPr>
              <a:t>este unul </a:t>
            </a:r>
            <a:r>
              <a:rPr lang="ro-RO" sz="2600">
                <a:latin typeface="Times New Roman" pitchFamily="18"/>
                <a:cs typeface="Times New Roman" pitchFamily="18"/>
              </a:rPr>
              <a:t>în</a:t>
            </a:r>
            <a:r>
              <a:rPr lang="en-US" sz="2600">
                <a:latin typeface="Times New Roman" pitchFamily="18"/>
                <a:cs typeface="Times New Roman" pitchFamily="18"/>
              </a:rPr>
              <a:t> care </a:t>
            </a:r>
            <a:r>
              <a:rPr lang="en-US" sz="2600" b="1" i="1">
                <a:solidFill>
                  <a:srgbClr val="7F6000"/>
                </a:solidFill>
                <a:latin typeface="Times New Roman" pitchFamily="18"/>
                <a:cs typeface="Times New Roman" pitchFamily="18"/>
              </a:rPr>
              <a:t>variabilele de stare</a:t>
            </a:r>
            <a:r>
              <a:rPr lang="ro-RO" sz="2600" b="1" i="1">
                <a:solidFill>
                  <a:srgbClr val="7F6000"/>
                </a:solidFill>
                <a:latin typeface="Times New Roman" pitchFamily="18"/>
                <a:cs typeface="Times New Roman" pitchFamily="18"/>
              </a:rPr>
              <a:t> a entității</a:t>
            </a:r>
            <a:r>
              <a:rPr lang="en-US" sz="2600">
                <a:latin typeface="Times New Roman" pitchFamily="18"/>
                <a:cs typeface="Times New Roman" pitchFamily="18"/>
              </a:rPr>
              <a:t> se modifică instantaneu în momente separate în timp. </a:t>
            </a:r>
            <a:endParaRPr lang="ro-RO" sz="2600">
              <a:latin typeface="Times New Roman" pitchFamily="18"/>
              <a:cs typeface="Times New Roman" pitchFamily="18"/>
            </a:endParaRPr>
          </a:p>
          <a:p>
            <a:pPr lvl="0">
              <a:lnSpc>
                <a:spcPct val="80000"/>
              </a:lnSpc>
            </a:pPr>
            <a:r>
              <a:rPr lang="en-US" sz="2600">
                <a:latin typeface="Times New Roman" pitchFamily="18"/>
                <a:cs typeface="Times New Roman" pitchFamily="18"/>
              </a:rPr>
              <a:t>O bancă este un exemplu de sistem discret, deoarece variabilele de sta</a:t>
            </a:r>
            <a:r>
              <a:rPr lang="ro-RO" sz="2600">
                <a:latin typeface="Times New Roman" pitchFamily="18"/>
                <a:cs typeface="Times New Roman" pitchFamily="18"/>
              </a:rPr>
              <a:t>re</a:t>
            </a:r>
            <a:r>
              <a:rPr lang="en-US" sz="2600">
                <a:latin typeface="Times New Roman" pitchFamily="18"/>
                <a:cs typeface="Times New Roman" pitchFamily="18"/>
              </a:rPr>
              <a:t> - de exemplu, numărul de clienți din bancă - se schimbă numai atunci când un client sosește sau când un client termină de a fi servit și pleacă. </a:t>
            </a:r>
            <a:endParaRPr lang="ro-RO" sz="2600">
              <a:latin typeface="Times New Roman" pitchFamily="18"/>
              <a:cs typeface="Times New Roman" pitchFamily="18"/>
            </a:endParaRPr>
          </a:p>
          <a:p>
            <a:pPr lvl="0">
              <a:lnSpc>
                <a:spcPct val="80000"/>
              </a:lnSpc>
            </a:pPr>
            <a:r>
              <a:rPr lang="en-US" sz="2600" b="1" i="1">
                <a:solidFill>
                  <a:srgbClr val="0070C0"/>
                </a:solidFill>
                <a:latin typeface="Times New Roman" pitchFamily="18"/>
                <a:cs typeface="Times New Roman" pitchFamily="18"/>
              </a:rPr>
              <a:t>Un sistem continuu </a:t>
            </a:r>
            <a:r>
              <a:rPr lang="en-US" sz="2600">
                <a:latin typeface="Times New Roman" pitchFamily="18"/>
                <a:cs typeface="Times New Roman" pitchFamily="18"/>
              </a:rPr>
              <a:t>este unul </a:t>
            </a:r>
            <a:r>
              <a:rPr lang="ro-RO" sz="2600">
                <a:latin typeface="Times New Roman" pitchFamily="18"/>
                <a:cs typeface="Times New Roman" pitchFamily="18"/>
              </a:rPr>
              <a:t>în</a:t>
            </a:r>
            <a:r>
              <a:rPr lang="en-US" sz="2600">
                <a:latin typeface="Times New Roman" pitchFamily="18"/>
                <a:cs typeface="Times New Roman" pitchFamily="18"/>
              </a:rPr>
              <a:t> care variabilele de stare se modifică continuu în funcție de timp. Un avion care se deplasează prin aer este un exemplu de sistem continuu, deoarece variabilele de stare precum poziția și viteza se pot schimba continuu în funcție de timp. </a:t>
            </a:r>
            <a:endParaRPr lang="ro-RO" sz="2600">
              <a:latin typeface="Times New Roman" pitchFamily="18"/>
              <a:cs typeface="Times New Roman" pitchFamily="18"/>
            </a:endParaRPr>
          </a:p>
          <a:p>
            <a:pPr lvl="0">
              <a:lnSpc>
                <a:spcPct val="80000"/>
              </a:lnSpc>
            </a:pPr>
            <a:r>
              <a:rPr lang="ro-RO" sz="2600">
                <a:latin typeface="Times New Roman" pitchFamily="18"/>
                <a:cs typeface="Times New Roman" pitchFamily="18"/>
              </a:rPr>
              <a:t>Remarcă :</a:t>
            </a:r>
          </a:p>
          <a:p>
            <a:pPr lvl="0">
              <a:lnSpc>
                <a:spcPct val="80000"/>
              </a:lnSpc>
            </a:pPr>
            <a:r>
              <a:rPr lang="en-US" sz="2600">
                <a:latin typeface="Times New Roman" pitchFamily="18"/>
                <a:cs typeface="Times New Roman" pitchFamily="18"/>
              </a:rPr>
              <a:t>Puține sisteme în practică sunt </a:t>
            </a:r>
            <a:r>
              <a:rPr lang="ro-RO" sz="2600" b="1" i="1">
                <a:solidFill>
                  <a:srgbClr val="00B050"/>
                </a:solidFill>
                <a:latin typeface="Times New Roman" pitchFamily="18"/>
                <a:cs typeface="Times New Roman" pitchFamily="18"/>
              </a:rPr>
              <a:t>totalment</a:t>
            </a:r>
            <a:r>
              <a:rPr lang="en-US" sz="2600" b="1" i="1">
                <a:solidFill>
                  <a:srgbClr val="00B050"/>
                </a:solidFill>
                <a:latin typeface="Times New Roman" pitchFamily="18"/>
                <a:cs typeface="Times New Roman" pitchFamily="18"/>
              </a:rPr>
              <a:t> discrete </a:t>
            </a:r>
            <a:r>
              <a:rPr lang="en-US" sz="2600">
                <a:latin typeface="Times New Roman" pitchFamily="18"/>
                <a:cs typeface="Times New Roman" pitchFamily="18"/>
              </a:rPr>
              <a:t>sau</a:t>
            </a:r>
            <a:r>
              <a:rPr lang="en-US" sz="2600">
                <a:solidFill>
                  <a:srgbClr val="0070C0"/>
                </a:solidFill>
                <a:latin typeface="Times New Roman" pitchFamily="18"/>
                <a:cs typeface="Times New Roman" pitchFamily="18"/>
              </a:rPr>
              <a:t> </a:t>
            </a:r>
            <a:r>
              <a:rPr lang="ro-RO" sz="2600" b="1" i="1">
                <a:solidFill>
                  <a:srgbClr val="0070C0"/>
                </a:solidFill>
                <a:latin typeface="Times New Roman" pitchFamily="18"/>
                <a:cs typeface="Times New Roman" pitchFamily="18"/>
              </a:rPr>
              <a:t>totalment</a:t>
            </a:r>
            <a:r>
              <a:rPr lang="en-US" sz="2600" b="1" i="1">
                <a:solidFill>
                  <a:srgbClr val="0070C0"/>
                </a:solidFill>
                <a:latin typeface="Times New Roman" pitchFamily="18"/>
                <a:cs typeface="Times New Roman" pitchFamily="18"/>
              </a:rPr>
              <a:t> continue</a:t>
            </a:r>
            <a:r>
              <a:rPr lang="en-US" sz="2600">
                <a:latin typeface="Times New Roman" pitchFamily="18"/>
                <a:cs typeface="Times New Roman" pitchFamily="18"/>
              </a:rPr>
              <a:t>; </a:t>
            </a:r>
            <a:r>
              <a:rPr lang="ro-RO" sz="2600">
                <a:latin typeface="Times New Roman" pitchFamily="18"/>
                <a:cs typeface="Times New Roman" pitchFamily="18"/>
              </a:rPr>
              <a:t>cel mai frecvent predomină</a:t>
            </a:r>
            <a:r>
              <a:rPr lang="en-US" sz="2600">
                <a:latin typeface="Times New Roman" pitchFamily="18"/>
                <a:cs typeface="Times New Roman" pitchFamily="18"/>
              </a:rPr>
              <a:t> un tip de schimbare </a:t>
            </a:r>
            <a:r>
              <a:rPr lang="ro-RO" sz="2600">
                <a:latin typeface="Times New Roman" pitchFamily="18"/>
                <a:cs typeface="Times New Roman" pitchFamily="18"/>
              </a:rPr>
              <a:t>în </a:t>
            </a:r>
            <a:r>
              <a:rPr lang="en-US" sz="2600">
                <a:latin typeface="Times New Roman" pitchFamily="18"/>
                <a:cs typeface="Times New Roman" pitchFamily="18"/>
              </a:rPr>
              <a:t>majoritatea sistemelor, </a:t>
            </a:r>
            <a:r>
              <a:rPr lang="ro-RO" sz="2600">
                <a:latin typeface="Times New Roman" pitchFamily="18"/>
                <a:cs typeface="Times New Roman" pitchFamily="18"/>
              </a:rPr>
              <a:t>deci,</a:t>
            </a:r>
            <a:r>
              <a:rPr lang="en-US" sz="2600">
                <a:latin typeface="Times New Roman" pitchFamily="18"/>
                <a:cs typeface="Times New Roman" pitchFamily="18"/>
              </a:rPr>
              <a:t>va fi posibil să se clasifice un sistem ca fiind fie </a:t>
            </a:r>
            <a:r>
              <a:rPr lang="en-US" sz="2600" b="1" i="1">
                <a:solidFill>
                  <a:srgbClr val="00B050"/>
                </a:solidFill>
                <a:latin typeface="Times New Roman" pitchFamily="18"/>
                <a:cs typeface="Times New Roman" pitchFamily="18"/>
              </a:rPr>
              <a:t>discret</a:t>
            </a:r>
            <a:r>
              <a:rPr lang="en-US" sz="2600">
                <a:latin typeface="Times New Roman" pitchFamily="18"/>
                <a:cs typeface="Times New Roman" pitchFamily="18"/>
              </a:rPr>
              <a:t>, fie </a:t>
            </a:r>
            <a:r>
              <a:rPr lang="en-US" sz="2600" b="1" i="1">
                <a:solidFill>
                  <a:srgbClr val="0070C0"/>
                </a:solidFill>
                <a:latin typeface="Times New Roman" pitchFamily="18"/>
                <a:cs typeface="Times New Roman" pitchFamily="18"/>
              </a:rPr>
              <a:t>continuu</a:t>
            </a:r>
            <a:r>
              <a:rPr lang="en-US" sz="2600">
                <a:latin typeface="Times New Roman" pitchFamily="18"/>
                <a:cs typeface="Times New Roman" pitchFamily="18"/>
              </a:rPr>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Slide1423">
    <p:spTree>
      <p:nvGrpSpPr>
        <p:cNvPr id="1" name=""/>
        <p:cNvGrpSpPr/>
        <p:nvPr/>
      </p:nvGrpSpPr>
      <p:grpSpPr>
        <a:xfrm>
          <a:off x="0" y="0"/>
          <a:ext cx="0" cy="0"/>
          <a:chOff x="0" y="0"/>
          <a:chExt cx="0" cy="0"/>
        </a:xfrm>
      </p:grpSpPr>
      <p:pic>
        <p:nvPicPr>
          <p:cNvPr id="2" name="Content Placeholder 4">
            <a:extLst>
              <a:ext uri="{FF2B5EF4-FFF2-40B4-BE49-F238E27FC236}">
                <a16:creationId xmlns:a16="http://schemas.microsoft.com/office/drawing/2014/main" id="{B164BF06-6AA6-8622-9176-32131146E7FC}"/>
              </a:ext>
            </a:extLst>
          </p:cNvPr>
          <p:cNvPicPr>
            <a:picLocks noGrp="1" noChangeAspect="1"/>
          </p:cNvPicPr>
          <p:nvPr>
            <p:ph idx="1"/>
          </p:nvPr>
        </p:nvPicPr>
        <p:blipFill>
          <a:blip r:embed="rId2"/>
          <a:stretch>
            <a:fillRect/>
          </a:stretch>
        </p:blipFill>
        <p:spPr>
          <a:xfrm>
            <a:off x="4227033" y="478249"/>
            <a:ext cx="7573079" cy="5707063"/>
          </a:xfrm>
        </p:spPr>
      </p:pic>
      <p:sp>
        <p:nvSpPr>
          <p:cNvPr id="3" name="TextBox 5">
            <a:extLst>
              <a:ext uri="{FF2B5EF4-FFF2-40B4-BE49-F238E27FC236}">
                <a16:creationId xmlns:a16="http://schemas.microsoft.com/office/drawing/2014/main" id="{F42DCA34-7E76-00EF-7212-EE3A7DDCF72B}"/>
              </a:ext>
            </a:extLst>
          </p:cNvPr>
          <p:cNvSpPr txBox="1"/>
          <p:nvPr/>
        </p:nvSpPr>
        <p:spPr>
          <a:xfrm>
            <a:off x="8978539" y="953838"/>
            <a:ext cx="2821573" cy="830997"/>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2400" b="0" i="0" u="none" strike="noStrike" kern="1200" cap="none" spc="0" baseline="0">
                <a:solidFill>
                  <a:srgbClr val="0070C0"/>
                </a:solidFill>
                <a:uFillTx/>
                <a:latin typeface="Times New Roman" pitchFamily="18"/>
                <a:cs typeface="Times New Roman" pitchFamily="18"/>
              </a:rPr>
              <a:t>Modalități de studi</a:t>
            </a:r>
            <a:r>
              <a:rPr lang="ro-RO" sz="2400" b="0" i="0" u="none" strike="noStrike" kern="1200" cap="none" spc="0" baseline="0">
                <a:solidFill>
                  <a:srgbClr val="0070C0"/>
                </a:solidFill>
                <a:uFillTx/>
                <a:latin typeface="Times New Roman" pitchFamily="18"/>
                <a:cs typeface="Times New Roman" pitchFamily="18"/>
              </a:rPr>
              <a:t>u a</a:t>
            </a:r>
            <a:r>
              <a:rPr lang="it-IT" sz="2400" b="0" i="0" u="none" strike="noStrike" kern="1200" cap="none" spc="0" baseline="0">
                <a:solidFill>
                  <a:srgbClr val="0070C0"/>
                </a:solidFill>
                <a:uFillTx/>
                <a:latin typeface="Times New Roman" pitchFamily="18"/>
                <a:cs typeface="Times New Roman" pitchFamily="18"/>
              </a:rPr>
              <a:t> un</a:t>
            </a:r>
            <a:r>
              <a:rPr lang="ro-RO" sz="2400" b="0" i="0" u="none" strike="noStrike" kern="1200" cap="none" spc="0" baseline="0">
                <a:solidFill>
                  <a:srgbClr val="0070C0"/>
                </a:solidFill>
                <a:uFillTx/>
                <a:latin typeface="Times New Roman" pitchFamily="18"/>
                <a:cs typeface="Times New Roman" pitchFamily="18"/>
              </a:rPr>
              <a:t>ui</a:t>
            </a:r>
            <a:r>
              <a:rPr lang="it-IT" sz="2400" b="0" i="0" u="none" strike="noStrike" kern="1200" cap="none" spc="0" baseline="0">
                <a:solidFill>
                  <a:srgbClr val="0070C0"/>
                </a:solidFill>
                <a:uFillTx/>
                <a:latin typeface="Times New Roman" pitchFamily="18"/>
                <a:cs typeface="Times New Roman" pitchFamily="18"/>
              </a:rPr>
              <a:t> sistem</a:t>
            </a:r>
            <a:endParaRPr lang="en-US" sz="2400" b="0" i="0" u="none" strike="noStrike" kern="1200" cap="none" spc="0" baseline="0">
              <a:solidFill>
                <a:srgbClr val="0070C0"/>
              </a:solidFill>
              <a:uFillTx/>
              <a:latin typeface="Times New Roman" pitchFamily="18"/>
              <a:cs typeface="Times New Roman" pitchFamily="18"/>
            </a:endParaRPr>
          </a:p>
        </p:txBody>
      </p:sp>
      <p:sp>
        <p:nvSpPr>
          <p:cNvPr id="4" name="TextBox 6">
            <a:extLst>
              <a:ext uri="{FF2B5EF4-FFF2-40B4-BE49-F238E27FC236}">
                <a16:creationId xmlns:a16="http://schemas.microsoft.com/office/drawing/2014/main" id="{A82C15F2-5BBA-4757-ABB6-8417D6045247}"/>
              </a:ext>
            </a:extLst>
          </p:cNvPr>
          <p:cNvSpPr txBox="1"/>
          <p:nvPr/>
        </p:nvSpPr>
        <p:spPr>
          <a:xfrm>
            <a:off x="304796" y="3264819"/>
            <a:ext cx="5164183" cy="3046991"/>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400" b="1" i="1" u="none" strike="noStrike" kern="1200" cap="none" spc="0" baseline="0">
                <a:solidFill>
                  <a:srgbClr val="0070C0"/>
                </a:solidFill>
                <a:uFillTx/>
                <a:latin typeface="Times New Roman" pitchFamily="18"/>
                <a:cs typeface="Times New Roman" pitchFamily="18"/>
              </a:rPr>
              <a:t>Sistem</a:t>
            </a:r>
            <a:r>
              <a:rPr lang="ro-RO" sz="2400" b="0" i="0" u="none" strike="noStrike" kern="1200" cap="none" spc="0" baseline="0">
                <a:solidFill>
                  <a:srgbClr val="000000"/>
                </a:solidFill>
                <a:uFillTx/>
                <a:latin typeface="Times New Roman" pitchFamily="18"/>
                <a:cs typeface="Times New Roman" pitchFamily="18"/>
              </a:rPr>
              <a:t> -</a:t>
            </a:r>
            <a:r>
              <a:rPr lang="en-US" sz="2400" b="0" i="0" u="none" strike="noStrike" kern="1200" cap="none" spc="0" baseline="0">
                <a:solidFill>
                  <a:srgbClr val="000000"/>
                </a:solidFill>
                <a:uFillTx/>
                <a:latin typeface="Times New Roman" pitchFamily="18"/>
                <a:cs typeface="Times New Roman" pitchFamily="18"/>
              </a:rPr>
              <a:t> Un sistem este definit a fi o colecție de entități care acționează și interacționează împreună</a:t>
            </a:r>
            <a:r>
              <a:rPr lang="ro-RO" sz="2400" b="0" i="0" u="none" strike="noStrike" kern="1200" cap="none" spc="0" baseline="0">
                <a:solidFill>
                  <a:srgbClr val="000000"/>
                </a:solidFill>
                <a:uFillTx/>
                <a:latin typeface="Times New Roman" pitchFamily="18"/>
                <a:cs typeface="Times New Roman" pitchFamily="18"/>
              </a:rPr>
              <a:t> </a:t>
            </a:r>
            <a:r>
              <a:rPr lang="ro-RO" sz="2400" b="1" i="1" u="none" strike="noStrike" kern="1200" cap="none" spc="0" baseline="0">
                <a:solidFill>
                  <a:srgbClr val="7F6000"/>
                </a:solidFill>
                <a:uFillTx/>
                <a:latin typeface="Times New Roman" pitchFamily="18"/>
                <a:cs typeface="Times New Roman" pitchFamily="18"/>
              </a:rPr>
              <a:t>(</a:t>
            </a:r>
            <a:r>
              <a:rPr lang="en-US" sz="2400" b="1" i="1" u="none" strike="noStrike" kern="1200" cap="none" spc="0" baseline="0">
                <a:solidFill>
                  <a:srgbClr val="7F6000"/>
                </a:solidFill>
                <a:uFillTx/>
                <a:latin typeface="Times New Roman" pitchFamily="18"/>
                <a:cs typeface="Times New Roman" pitchFamily="18"/>
              </a:rPr>
              <a:t> oameni sau mașini,</a:t>
            </a:r>
            <a:r>
              <a:rPr lang="ro-RO" sz="2400" b="1" i="1" u="none" strike="noStrike" kern="1200" cap="none" spc="0" baseline="0">
                <a:solidFill>
                  <a:srgbClr val="7F6000"/>
                </a:solidFill>
                <a:uFillTx/>
                <a:latin typeface="Times New Roman" pitchFamily="18"/>
                <a:cs typeface="Times New Roman" pitchFamily="18"/>
              </a:rPr>
              <a:t>)</a:t>
            </a:r>
            <a:r>
              <a:rPr lang="en-US" sz="2400" b="0" i="0" u="none" strike="noStrike" kern="1200" cap="none" spc="0" baseline="0">
                <a:solidFill>
                  <a:srgbClr val="000000"/>
                </a:solidFill>
                <a:uFillTx/>
                <a:latin typeface="Times New Roman" pitchFamily="18"/>
                <a:cs typeface="Times New Roman" pitchFamily="18"/>
              </a:rPr>
              <a:t> în vederea realizării unui scop logic.</a:t>
            </a:r>
            <a:endParaRPr lang="ro-RO" sz="2400" b="0" i="0" u="none" strike="noStrike" kern="1200" cap="none" spc="0" baseline="0">
              <a:solidFill>
                <a:srgbClr val="000000"/>
              </a:solidFill>
              <a:uFillTx/>
              <a:latin typeface="Times New Roman" pitchFamily="18"/>
              <a:cs typeface="Times New Roman" pitchFamily="18"/>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2400" b="0" i="0" u="none" strike="noStrike" kern="1200" cap="none" spc="0" baseline="0">
                <a:solidFill>
                  <a:srgbClr val="000000"/>
                </a:solidFill>
                <a:uFillTx/>
                <a:latin typeface="Times New Roman" pitchFamily="18"/>
                <a:cs typeface="Times New Roman" pitchFamily="18"/>
              </a:rPr>
              <a:t>S</a:t>
            </a:r>
            <a:r>
              <a:rPr lang="en-US" sz="2400" b="0" i="0" u="none" strike="noStrike" kern="1200" cap="none" spc="0" baseline="0">
                <a:solidFill>
                  <a:srgbClr val="000000"/>
                </a:solidFill>
                <a:uFillTx/>
                <a:latin typeface="Times New Roman" pitchFamily="18"/>
                <a:cs typeface="Times New Roman" pitchFamily="18"/>
              </a:rPr>
              <a:t>istemele </a:t>
            </a:r>
            <a:r>
              <a:rPr lang="ro-RO" sz="2400" b="0" i="0" u="none" strike="noStrike" kern="1200" cap="none" spc="0" baseline="0">
                <a:solidFill>
                  <a:srgbClr val="000000"/>
                </a:solidFill>
                <a:uFillTx/>
                <a:latin typeface="Times New Roman" pitchFamily="18"/>
                <a:cs typeface="Times New Roman" pitchFamily="18"/>
              </a:rPr>
              <a:t>se </a:t>
            </a:r>
            <a:r>
              <a:rPr lang="en-US" sz="2400" b="0" i="0" u="none" strike="noStrike" kern="1200" cap="none" spc="0" baseline="0">
                <a:solidFill>
                  <a:srgbClr val="000000"/>
                </a:solidFill>
                <a:uFillTx/>
                <a:latin typeface="Times New Roman" pitchFamily="18"/>
                <a:cs typeface="Times New Roman" pitchFamily="18"/>
              </a:rPr>
              <a:t>Clasifică</a:t>
            </a:r>
            <a:r>
              <a:rPr lang="ro-RO" sz="2400" b="0" i="0" u="none" strike="noStrike" kern="1200" cap="none" spc="0" baseline="0">
                <a:solidFill>
                  <a:srgbClr val="000000"/>
                </a:solidFill>
                <a:uFillTx/>
                <a:latin typeface="Times New Roman" pitchFamily="18"/>
                <a:cs typeface="Times New Roman" pitchFamily="18"/>
              </a:rPr>
              <a:t> în</a:t>
            </a:r>
            <a:r>
              <a:rPr lang="en-US" sz="2400" b="0" i="0" u="none" strike="noStrike" kern="1200" cap="none" spc="0" baseline="0">
                <a:solidFill>
                  <a:srgbClr val="000000"/>
                </a:solidFill>
                <a:uFillTx/>
                <a:latin typeface="Times New Roman" pitchFamily="18"/>
                <a:cs typeface="Times New Roman" pitchFamily="18"/>
              </a:rPr>
              <a:t> două tipuri</a:t>
            </a:r>
            <a:r>
              <a:rPr lang="ro-RO" sz="2400" b="0" i="0" u="none" strike="noStrike" kern="1200" cap="none" spc="0" baseline="0">
                <a:solidFill>
                  <a:srgbClr val="000000"/>
                </a:solidFill>
                <a:uFillTx/>
                <a:latin typeface="Times New Roman" pitchFamily="18"/>
                <a:cs typeface="Times New Roman" pitchFamily="18"/>
              </a:rPr>
              <a:t>:</a:t>
            </a:r>
          </a:p>
          <a:p>
            <a:pPr marL="285750" marR="0" lvl="0" indent="-285750" algn="l" defTabSz="914400" rtl="0" fontAlgn="auto" hangingPunct="1">
              <a:lnSpc>
                <a:spcPct val="100000"/>
              </a:lnSpc>
              <a:spcBef>
                <a:spcPts val="0"/>
              </a:spcBef>
              <a:spcAft>
                <a:spcPts val="0"/>
              </a:spcAft>
              <a:buSzPct val="100000"/>
              <a:buChar char="-"/>
              <a:tabLst/>
              <a:defRPr sz="1800" b="0" i="0" u="none" strike="noStrike" kern="0" cap="none" spc="0" baseline="0">
                <a:solidFill>
                  <a:srgbClr val="000000"/>
                </a:solidFill>
                <a:uFillTx/>
              </a:defRPr>
            </a:pPr>
            <a:r>
              <a:rPr lang="en-US" sz="2400" b="1" i="1" u="none" strike="noStrike" kern="1200" cap="none" spc="0" baseline="0">
                <a:solidFill>
                  <a:srgbClr val="00B050"/>
                </a:solidFill>
                <a:uFillTx/>
                <a:latin typeface="Times New Roman" pitchFamily="18"/>
                <a:cs typeface="Times New Roman" pitchFamily="18"/>
              </a:rPr>
              <a:t>discrete</a:t>
            </a:r>
            <a:r>
              <a:rPr lang="en-US" sz="2400" b="1" i="1" u="none" strike="noStrike" kern="1200" cap="none" spc="0" baseline="0">
                <a:solidFill>
                  <a:srgbClr val="0070C0"/>
                </a:solidFill>
                <a:uFillTx/>
                <a:latin typeface="Times New Roman" pitchFamily="18"/>
                <a:cs typeface="Times New Roman" pitchFamily="18"/>
              </a:rPr>
              <a:t> </a:t>
            </a:r>
            <a:r>
              <a:rPr lang="ro-RO" sz="2400" b="0" i="0" u="none" strike="noStrike" kern="1200" cap="none" spc="0" baseline="0">
                <a:solidFill>
                  <a:srgbClr val="000000"/>
                </a:solidFill>
                <a:uFillTx/>
                <a:latin typeface="Times New Roman" pitchFamily="18"/>
                <a:cs typeface="Times New Roman" pitchFamily="18"/>
              </a:rPr>
              <a:t>sau</a:t>
            </a:r>
            <a:r>
              <a:rPr lang="en-US" sz="2400" b="0" i="0" u="none" strike="noStrike" kern="1200" cap="none" spc="0" baseline="0">
                <a:solidFill>
                  <a:srgbClr val="000000"/>
                </a:solidFill>
                <a:uFillTx/>
                <a:latin typeface="Times New Roman" pitchFamily="18"/>
                <a:cs typeface="Times New Roman" pitchFamily="18"/>
              </a:rPr>
              <a:t> </a:t>
            </a:r>
            <a:endParaRPr lang="ro-RO" sz="2400" b="0" i="0" u="none" strike="noStrike" kern="1200" cap="none" spc="0" baseline="0">
              <a:solidFill>
                <a:srgbClr val="000000"/>
              </a:solidFill>
              <a:uFillTx/>
              <a:latin typeface="Times New Roman" pitchFamily="18"/>
              <a:cs typeface="Times New Roman" pitchFamily="18"/>
            </a:endParaRPr>
          </a:p>
          <a:p>
            <a:pPr marL="285750" marR="0" lvl="0" indent="-285750" algn="l" defTabSz="914400" rtl="0" fontAlgn="auto" hangingPunct="1">
              <a:lnSpc>
                <a:spcPct val="100000"/>
              </a:lnSpc>
              <a:spcBef>
                <a:spcPts val="0"/>
              </a:spcBef>
              <a:spcAft>
                <a:spcPts val="0"/>
              </a:spcAft>
              <a:buSzPct val="100000"/>
              <a:buChar char="-"/>
              <a:tabLst/>
              <a:defRPr sz="1800" b="0" i="0" u="none" strike="noStrike" kern="0" cap="none" spc="0" baseline="0">
                <a:solidFill>
                  <a:srgbClr val="000000"/>
                </a:solidFill>
                <a:uFillTx/>
              </a:defRPr>
            </a:pPr>
            <a:r>
              <a:rPr lang="en-US" sz="2400" b="1" i="1" u="none" strike="noStrike" kern="1200" cap="none" spc="0" baseline="0">
                <a:solidFill>
                  <a:srgbClr val="0070C0"/>
                </a:solidFill>
                <a:uFillTx/>
                <a:latin typeface="Times New Roman" pitchFamily="18"/>
                <a:cs typeface="Times New Roman" pitchFamily="18"/>
              </a:rPr>
              <a:t>continue</a:t>
            </a:r>
            <a:r>
              <a:rPr lang="en-US" sz="2400" b="0" i="0" u="none" strike="noStrike" kern="1200" cap="none" spc="0" baseline="0">
                <a:solidFill>
                  <a:srgbClr val="000000"/>
                </a:solidFill>
                <a:uFillTx/>
                <a:latin typeface="Times New Roman" pitchFamily="18"/>
                <a:cs typeface="Times New Roman" pitchFamily="18"/>
              </a:rPr>
              <a:t>. </a:t>
            </a:r>
            <a:endParaRPr lang="ro-RO" sz="2400" b="0" i="0" u="none" strike="noStrike" kern="1200" cap="none" spc="0" baseline="0">
              <a:solidFill>
                <a:srgbClr val="000000"/>
              </a:solidFill>
              <a:uFillTx/>
              <a:latin typeface="Times New Roman" pitchFamily="18"/>
              <a:cs typeface="Times New Roman" pitchFamily="1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name="Slide1445">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EBA51CB9-8DE7-3C04-2B9C-17CE717E7D28}"/>
              </a:ext>
            </a:extLst>
          </p:cNvPr>
          <p:cNvSpPr txBox="1">
            <a:spLocks noGrp="1"/>
          </p:cNvSpPr>
          <p:nvPr>
            <p:ph idx="1"/>
          </p:nvPr>
        </p:nvSpPr>
        <p:spPr>
          <a:xfrm>
            <a:off x="1933297" y="2600690"/>
            <a:ext cx="9594671" cy="595356"/>
          </a:xfrm>
        </p:spPr>
        <p:txBody>
          <a:bodyPr/>
          <a:lstStyle/>
          <a:p>
            <a:pPr lvl="0"/>
            <a:r>
              <a:rPr lang="ro-RO">
                <a:solidFill>
                  <a:srgbClr val="0070C0"/>
                </a:solidFill>
                <a:latin typeface="Times New Roman" pitchFamily="18"/>
                <a:cs typeface="Times New Roman" pitchFamily="18"/>
              </a:rPr>
              <a:t>O să trecem în revistă </a:t>
            </a:r>
            <a:r>
              <a:rPr lang="it-IT">
                <a:solidFill>
                  <a:srgbClr val="0070C0"/>
                </a:solidFill>
                <a:latin typeface="Times New Roman" pitchFamily="18"/>
                <a:cs typeface="Times New Roman" pitchFamily="18"/>
              </a:rPr>
              <a:t>Modalități</a:t>
            </a:r>
            <a:r>
              <a:rPr lang="ro-RO">
                <a:solidFill>
                  <a:srgbClr val="0070C0"/>
                </a:solidFill>
                <a:latin typeface="Times New Roman" pitchFamily="18"/>
                <a:cs typeface="Times New Roman" pitchFamily="18"/>
              </a:rPr>
              <a:t>le</a:t>
            </a:r>
            <a:r>
              <a:rPr lang="it-IT">
                <a:solidFill>
                  <a:srgbClr val="0070C0"/>
                </a:solidFill>
                <a:latin typeface="Times New Roman" pitchFamily="18"/>
                <a:cs typeface="Times New Roman" pitchFamily="18"/>
              </a:rPr>
              <a:t> de studi</a:t>
            </a:r>
            <a:r>
              <a:rPr lang="ro-RO">
                <a:solidFill>
                  <a:srgbClr val="0070C0"/>
                </a:solidFill>
                <a:latin typeface="Times New Roman" pitchFamily="18"/>
                <a:cs typeface="Times New Roman" pitchFamily="18"/>
              </a:rPr>
              <a:t>u a</a:t>
            </a:r>
            <a:r>
              <a:rPr lang="it-IT">
                <a:solidFill>
                  <a:srgbClr val="0070C0"/>
                </a:solidFill>
                <a:latin typeface="Times New Roman" pitchFamily="18"/>
                <a:cs typeface="Times New Roman" pitchFamily="18"/>
              </a:rPr>
              <a:t> un</a:t>
            </a:r>
            <a:r>
              <a:rPr lang="ro-RO">
                <a:solidFill>
                  <a:srgbClr val="0070C0"/>
                </a:solidFill>
                <a:latin typeface="Times New Roman" pitchFamily="18"/>
                <a:cs typeface="Times New Roman" pitchFamily="18"/>
              </a:rPr>
              <a:t>ui</a:t>
            </a:r>
            <a:r>
              <a:rPr lang="it-IT">
                <a:solidFill>
                  <a:srgbClr val="0070C0"/>
                </a:solidFill>
                <a:latin typeface="Times New Roman" pitchFamily="18"/>
                <a:cs typeface="Times New Roman" pitchFamily="18"/>
              </a:rPr>
              <a:t> sistem</a:t>
            </a:r>
            <a:endParaRPr lang="en-US">
              <a:solidFill>
                <a:srgbClr val="0070C0"/>
              </a:solidFill>
              <a:latin typeface="Times New Roman" pitchFamily="18"/>
              <a:cs typeface="Times New Roman" pitchFamily="18"/>
            </a:endParaRPr>
          </a:p>
          <a:p>
            <a:pPr lvl="0"/>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name="Slide1425">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6062AE14-6F91-6C53-9F1F-890F53C80B36}"/>
              </a:ext>
            </a:extLst>
          </p:cNvPr>
          <p:cNvSpPr txBox="1">
            <a:spLocks noGrp="1"/>
          </p:cNvSpPr>
          <p:nvPr>
            <p:ph idx="1"/>
          </p:nvPr>
        </p:nvSpPr>
        <p:spPr>
          <a:xfrm>
            <a:off x="548640" y="261262"/>
            <a:ext cx="11181804" cy="6331131"/>
          </a:xfrm>
        </p:spPr>
        <p:txBody>
          <a:bodyPr/>
          <a:lstStyle/>
          <a:p>
            <a:pPr lvl="0">
              <a:lnSpc>
                <a:spcPct val="80000"/>
              </a:lnSpc>
            </a:pPr>
            <a:r>
              <a:rPr lang="en-US" sz="2600" b="1" i="1">
                <a:solidFill>
                  <a:srgbClr val="0070C0"/>
                </a:solidFill>
                <a:latin typeface="Times New Roman" pitchFamily="18"/>
                <a:cs typeface="Times New Roman" pitchFamily="18"/>
              </a:rPr>
              <a:t>Experiment cu sistemul real vs. Experiment</a:t>
            </a:r>
            <a:r>
              <a:rPr lang="ro-RO" sz="2600" b="1" i="1">
                <a:solidFill>
                  <a:srgbClr val="0070C0"/>
                </a:solidFill>
                <a:latin typeface="Times New Roman" pitchFamily="18"/>
                <a:cs typeface="Times New Roman" pitchFamily="18"/>
              </a:rPr>
              <a:t> </a:t>
            </a:r>
            <a:r>
              <a:rPr lang="en-US" sz="2600" b="1" i="1">
                <a:solidFill>
                  <a:srgbClr val="0070C0"/>
                </a:solidFill>
                <a:latin typeface="Times New Roman" pitchFamily="18"/>
                <a:cs typeface="Times New Roman" pitchFamily="18"/>
              </a:rPr>
              <a:t>cu un model al sistemului. </a:t>
            </a:r>
            <a:endParaRPr lang="ro-RO" sz="2600" b="1" i="1">
              <a:solidFill>
                <a:srgbClr val="0070C0"/>
              </a:solidFill>
              <a:latin typeface="Times New Roman" pitchFamily="18"/>
              <a:cs typeface="Times New Roman" pitchFamily="18"/>
            </a:endParaRPr>
          </a:p>
          <a:p>
            <a:pPr lvl="0">
              <a:lnSpc>
                <a:spcPct val="80000"/>
              </a:lnSpc>
            </a:pPr>
            <a:r>
              <a:rPr lang="en-US" sz="2600" b="1" i="1">
                <a:solidFill>
                  <a:srgbClr val="00B050"/>
                </a:solidFill>
                <a:latin typeface="Times New Roman" pitchFamily="18"/>
                <a:cs typeface="Times New Roman" pitchFamily="18"/>
              </a:rPr>
              <a:t>Dacă este </a:t>
            </a:r>
            <a:r>
              <a:rPr lang="en-US" sz="2600" b="1" i="1">
                <a:solidFill>
                  <a:srgbClr val="7030A0"/>
                </a:solidFill>
                <a:latin typeface="Times New Roman" pitchFamily="18"/>
                <a:cs typeface="Times New Roman" pitchFamily="18"/>
              </a:rPr>
              <a:t>posibil și rentabil </a:t>
            </a:r>
            <a:r>
              <a:rPr lang="en-US" sz="2600" b="1" i="1">
                <a:solidFill>
                  <a:srgbClr val="00B050"/>
                </a:solidFill>
                <a:latin typeface="Times New Roman" pitchFamily="18"/>
                <a:cs typeface="Times New Roman" pitchFamily="18"/>
              </a:rPr>
              <a:t>să modific</a:t>
            </a:r>
            <a:r>
              <a:rPr lang="ro-RO" sz="2600" b="1" i="1">
                <a:solidFill>
                  <a:srgbClr val="00B050"/>
                </a:solidFill>
                <a:latin typeface="Times New Roman" pitchFamily="18"/>
                <a:cs typeface="Times New Roman" pitchFamily="18"/>
              </a:rPr>
              <a:t>ăm</a:t>
            </a:r>
            <a:r>
              <a:rPr lang="en-US" sz="2600" b="1" i="1">
                <a:solidFill>
                  <a:srgbClr val="00B050"/>
                </a:solidFill>
                <a:latin typeface="Times New Roman" pitchFamily="18"/>
                <a:cs typeface="Times New Roman" pitchFamily="18"/>
              </a:rPr>
              <a:t> fizic sistemul </a:t>
            </a:r>
            <a:r>
              <a:rPr lang="en-US" sz="2600">
                <a:latin typeface="Times New Roman" pitchFamily="18"/>
                <a:cs typeface="Times New Roman" pitchFamily="18"/>
              </a:rPr>
              <a:t>și apoi să-l l</a:t>
            </a:r>
            <a:r>
              <a:rPr lang="ro-RO" sz="2600">
                <a:latin typeface="Times New Roman" pitchFamily="18"/>
                <a:cs typeface="Times New Roman" pitchFamily="18"/>
              </a:rPr>
              <a:t>ăsăm</a:t>
            </a:r>
            <a:r>
              <a:rPr lang="en-US" sz="2600">
                <a:latin typeface="Times New Roman" pitchFamily="18"/>
                <a:cs typeface="Times New Roman" pitchFamily="18"/>
              </a:rPr>
              <a:t> să funcționeze în noile condiții, </a:t>
            </a:r>
            <a:r>
              <a:rPr lang="ro-RO" sz="2600">
                <a:latin typeface="Times New Roman" pitchFamily="18"/>
                <a:cs typeface="Times New Roman" pitchFamily="18"/>
              </a:rPr>
              <a:t>atunci </a:t>
            </a:r>
            <a:r>
              <a:rPr lang="en-US" sz="2600">
                <a:latin typeface="Times New Roman" pitchFamily="18"/>
                <a:cs typeface="Times New Roman" pitchFamily="18"/>
              </a:rPr>
              <a:t>este </a:t>
            </a:r>
            <a:r>
              <a:rPr lang="ro-RO" sz="2600">
                <a:latin typeface="Times New Roman" pitchFamily="18"/>
                <a:cs typeface="Times New Roman" pitchFamily="18"/>
              </a:rPr>
              <a:t>potrivit </a:t>
            </a:r>
            <a:r>
              <a:rPr lang="en-US" sz="2600">
                <a:latin typeface="Times New Roman" pitchFamily="18"/>
                <a:cs typeface="Times New Roman" pitchFamily="18"/>
              </a:rPr>
              <a:t>să se facă acest lucru. </a:t>
            </a:r>
            <a:endParaRPr lang="ro-RO" sz="2600">
              <a:latin typeface="Times New Roman" pitchFamily="18"/>
              <a:cs typeface="Times New Roman" pitchFamily="18"/>
            </a:endParaRPr>
          </a:p>
          <a:p>
            <a:pPr lvl="0">
              <a:lnSpc>
                <a:spcPct val="80000"/>
              </a:lnSpc>
            </a:pPr>
            <a:r>
              <a:rPr lang="ro-RO" sz="2600">
                <a:latin typeface="Times New Roman" pitchFamily="18"/>
                <a:cs typeface="Times New Roman" pitchFamily="18"/>
              </a:rPr>
              <a:t>De meționat că</a:t>
            </a:r>
            <a:r>
              <a:rPr lang="en-US" sz="2600">
                <a:latin typeface="Times New Roman" pitchFamily="18"/>
                <a:cs typeface="Times New Roman" pitchFamily="18"/>
              </a:rPr>
              <a:t>, </a:t>
            </a:r>
            <a:r>
              <a:rPr lang="ro-RO" sz="2600">
                <a:latin typeface="Times New Roman" pitchFamily="18"/>
                <a:cs typeface="Times New Roman" pitchFamily="18"/>
              </a:rPr>
              <a:t>foarte </a:t>
            </a:r>
            <a:r>
              <a:rPr lang="en-US" sz="2600">
                <a:latin typeface="Times New Roman" pitchFamily="18"/>
                <a:cs typeface="Times New Roman" pitchFamily="18"/>
              </a:rPr>
              <a:t>rar este fezabil să se facă acest lucru, </a:t>
            </a:r>
            <a:r>
              <a:rPr lang="ro-RO" sz="2600">
                <a:latin typeface="Times New Roman" pitchFamily="18"/>
                <a:cs typeface="Times New Roman" pitchFamily="18"/>
              </a:rPr>
              <a:t> ca regulă sistemele sunt complexe șu</a:t>
            </a:r>
            <a:r>
              <a:rPr lang="en-US" sz="2600">
                <a:latin typeface="Times New Roman" pitchFamily="18"/>
                <a:cs typeface="Times New Roman" pitchFamily="18"/>
              </a:rPr>
              <a:t> un astfel de experiment ar fi </a:t>
            </a:r>
            <a:r>
              <a:rPr lang="en-US" sz="2600" i="1">
                <a:solidFill>
                  <a:srgbClr val="7030A0"/>
                </a:solidFill>
                <a:latin typeface="Times New Roman" pitchFamily="18"/>
                <a:cs typeface="Times New Roman" pitchFamily="18"/>
              </a:rPr>
              <a:t>prea costisitor </a:t>
            </a:r>
            <a:r>
              <a:rPr lang="en-US" sz="2600">
                <a:latin typeface="Times New Roman" pitchFamily="18"/>
                <a:cs typeface="Times New Roman" pitchFamily="18"/>
              </a:rPr>
              <a:t>sau </a:t>
            </a:r>
            <a:r>
              <a:rPr lang="en-US" sz="2600" i="1">
                <a:solidFill>
                  <a:srgbClr val="7030A0"/>
                </a:solidFill>
                <a:latin typeface="Times New Roman" pitchFamily="18"/>
                <a:cs typeface="Times New Roman" pitchFamily="18"/>
              </a:rPr>
              <a:t>prea perturbator </a:t>
            </a:r>
            <a:r>
              <a:rPr lang="en-US" sz="2600">
                <a:latin typeface="Times New Roman" pitchFamily="18"/>
                <a:cs typeface="Times New Roman" pitchFamily="18"/>
              </a:rPr>
              <a:t>pentru sistem.</a:t>
            </a:r>
            <a:r>
              <a:rPr lang="ro-RO" sz="2600">
                <a:latin typeface="Times New Roman" pitchFamily="18"/>
                <a:cs typeface="Times New Roman" pitchFamily="18"/>
              </a:rPr>
              <a:t> </a:t>
            </a:r>
          </a:p>
          <a:p>
            <a:pPr lvl="0">
              <a:lnSpc>
                <a:spcPct val="80000"/>
              </a:lnSpc>
            </a:pPr>
            <a:r>
              <a:rPr lang="en-US" sz="2600">
                <a:latin typeface="Times New Roman" pitchFamily="18"/>
                <a:cs typeface="Times New Roman" pitchFamily="18"/>
              </a:rPr>
              <a:t>Mai </a:t>
            </a:r>
            <a:r>
              <a:rPr lang="ro-RO" sz="2600">
                <a:latin typeface="Times New Roman" pitchFamily="18"/>
                <a:cs typeface="Times New Roman" pitchFamily="18"/>
              </a:rPr>
              <a:t>degrabă</a:t>
            </a:r>
            <a:r>
              <a:rPr lang="en-US" sz="2600">
                <a:latin typeface="Times New Roman" pitchFamily="18"/>
                <a:cs typeface="Times New Roman" pitchFamily="18"/>
              </a:rPr>
              <a:t>, „sistemul” s-ar putea </a:t>
            </a:r>
            <a:r>
              <a:rPr lang="ro-RO" sz="2600">
                <a:latin typeface="Times New Roman" pitchFamily="18"/>
                <a:cs typeface="Times New Roman" pitchFamily="18"/>
              </a:rPr>
              <a:t>să fie foarte vag și nu putem </a:t>
            </a:r>
            <a:r>
              <a:rPr lang="en-US" sz="2600">
                <a:latin typeface="Times New Roman" pitchFamily="18"/>
                <a:cs typeface="Times New Roman" pitchFamily="18"/>
              </a:rPr>
              <a:t>ex</a:t>
            </a:r>
            <a:r>
              <a:rPr lang="ro-RO" sz="2600">
                <a:latin typeface="Times New Roman" pitchFamily="18"/>
                <a:cs typeface="Times New Roman" pitchFamily="18"/>
              </a:rPr>
              <a:t>perementa cu el în real</a:t>
            </a:r>
            <a:r>
              <a:rPr lang="en-US" sz="2600">
                <a:latin typeface="Times New Roman" pitchFamily="18"/>
                <a:cs typeface="Times New Roman" pitchFamily="18"/>
              </a:rPr>
              <a:t>, dar dorim totuși să-l studiem în diferite</a:t>
            </a:r>
            <a:r>
              <a:rPr lang="ro-RO" sz="2600">
                <a:latin typeface="Times New Roman" pitchFamily="18"/>
                <a:cs typeface="Times New Roman" pitchFamily="18"/>
              </a:rPr>
              <a:t> </a:t>
            </a:r>
            <a:r>
              <a:rPr lang="en-US" sz="2600">
                <a:latin typeface="Times New Roman" pitchFamily="18"/>
                <a:cs typeface="Times New Roman" pitchFamily="18"/>
              </a:rPr>
              <a:t>configurații alternative propuse pentru a vedea cum ar trebui să fie construit; </a:t>
            </a:r>
            <a:endParaRPr lang="ro-RO" sz="2600">
              <a:latin typeface="Times New Roman" pitchFamily="18"/>
              <a:cs typeface="Times New Roman" pitchFamily="18"/>
            </a:endParaRPr>
          </a:p>
          <a:p>
            <a:pPr lvl="0">
              <a:lnSpc>
                <a:spcPct val="80000"/>
              </a:lnSpc>
            </a:pPr>
            <a:r>
              <a:rPr lang="en-US" sz="2600">
                <a:latin typeface="Times New Roman" pitchFamily="18"/>
                <a:cs typeface="Times New Roman" pitchFamily="18"/>
              </a:rPr>
              <a:t>exemple ale acestei situații </a:t>
            </a:r>
            <a:r>
              <a:rPr lang="ro-RO" sz="2600">
                <a:latin typeface="Times New Roman" pitchFamily="18"/>
                <a:cs typeface="Times New Roman" pitchFamily="18"/>
              </a:rPr>
              <a:t>pot fi:</a:t>
            </a:r>
            <a:r>
              <a:rPr lang="en-US" sz="2600">
                <a:latin typeface="Times New Roman" pitchFamily="18"/>
                <a:cs typeface="Times New Roman" pitchFamily="18"/>
              </a:rPr>
              <a:t>o rețea de comunicații</a:t>
            </a:r>
            <a:r>
              <a:rPr lang="ro-RO" sz="2600">
                <a:latin typeface="Times New Roman" pitchFamily="18"/>
                <a:cs typeface="Times New Roman" pitchFamily="18"/>
              </a:rPr>
              <a:t>,</a:t>
            </a:r>
            <a:r>
              <a:rPr lang="en-US" sz="2600">
                <a:latin typeface="Times New Roman" pitchFamily="18"/>
                <a:cs typeface="Times New Roman" pitchFamily="18"/>
              </a:rPr>
              <a:t> o rețea </a:t>
            </a:r>
            <a:r>
              <a:rPr lang="ro-RO" sz="2600">
                <a:latin typeface="Times New Roman" pitchFamily="18"/>
                <a:cs typeface="Times New Roman" pitchFamily="18"/>
              </a:rPr>
              <a:t>a transportului urban, evoluția în timp a unei comunități, dezvoltarea în timp a unei afaceri, </a:t>
            </a:r>
            <a:r>
              <a:rPr lang="en-US" sz="2600">
                <a:latin typeface="Times New Roman" pitchFamily="18"/>
                <a:cs typeface="Times New Roman" pitchFamily="18"/>
              </a:rPr>
              <a:t>un sistem strategic de arme nucleare</a:t>
            </a:r>
            <a:r>
              <a:rPr lang="ro-RO" sz="2600">
                <a:latin typeface="Times New Roman" pitchFamily="18"/>
                <a:cs typeface="Times New Roman" pitchFamily="18"/>
              </a:rPr>
              <a:t>,</a:t>
            </a:r>
            <a:r>
              <a:rPr lang="en-US" sz="2600">
                <a:latin typeface="Times New Roman" pitchFamily="18"/>
                <a:cs typeface="Times New Roman" pitchFamily="18"/>
              </a:rPr>
              <a:t> </a:t>
            </a:r>
            <a:r>
              <a:rPr lang="ro-RO" sz="2600">
                <a:latin typeface="Times New Roman" pitchFamily="18"/>
                <a:cs typeface="Times New Roman" pitchFamily="18"/>
              </a:rPr>
              <a:t>...</a:t>
            </a:r>
          </a:p>
          <a:p>
            <a:pPr lvl="0">
              <a:lnSpc>
                <a:spcPct val="80000"/>
              </a:lnSpc>
            </a:pPr>
            <a:r>
              <a:rPr lang="en-US" sz="2600">
                <a:latin typeface="Times New Roman" pitchFamily="18"/>
                <a:cs typeface="Times New Roman" pitchFamily="18"/>
              </a:rPr>
              <a:t>Din aceste motive, este de obicei necesar să se construiască un model ca reprezentare a sistemului și să-l studie</a:t>
            </a:r>
            <a:r>
              <a:rPr lang="ro-RO" sz="2600">
                <a:latin typeface="Times New Roman" pitchFamily="18"/>
                <a:cs typeface="Times New Roman" pitchFamily="18"/>
              </a:rPr>
              <a:t>m</a:t>
            </a:r>
            <a:r>
              <a:rPr lang="en-US" sz="2600">
                <a:latin typeface="Times New Roman" pitchFamily="18"/>
                <a:cs typeface="Times New Roman" pitchFamily="18"/>
              </a:rPr>
              <a:t> ca un surogat pentru sistemul actual. </a:t>
            </a:r>
            <a:endParaRPr lang="ro-RO" sz="2600">
              <a:latin typeface="Times New Roman" pitchFamily="18"/>
              <a:cs typeface="Times New Roman" pitchFamily="18"/>
            </a:endParaRPr>
          </a:p>
          <a:p>
            <a:pPr lvl="0">
              <a:lnSpc>
                <a:spcPct val="80000"/>
              </a:lnSpc>
            </a:pPr>
            <a:r>
              <a:rPr lang="en-US" sz="2600">
                <a:latin typeface="Times New Roman" pitchFamily="18"/>
                <a:cs typeface="Times New Roman" pitchFamily="18"/>
              </a:rPr>
              <a:t>Atunci când se folosește un model, se pune întotdeauna întrebarea dacă acesta reflectă cu acuratețe sistemul care trebuie </a:t>
            </a:r>
            <a:r>
              <a:rPr lang="ro-RO" sz="2600">
                <a:latin typeface="Times New Roman" pitchFamily="18"/>
                <a:cs typeface="Times New Roman" pitchFamily="18"/>
              </a:rPr>
              <a:t>studiat,</a:t>
            </a:r>
            <a:endParaRPr lang="en-US" sz="2600">
              <a:latin typeface="Times New Roman" pitchFamily="18"/>
              <a:cs typeface="Times New Roman" pitchFamily="18"/>
            </a:endParaRPr>
          </a:p>
          <a:p>
            <a:pPr marL="0" lvl="0" indent="0">
              <a:lnSpc>
                <a:spcPct val="80000"/>
              </a:lnSpc>
              <a:buNone/>
            </a:pPr>
            <a:endParaRPr lang="ro-RO" sz="2600"/>
          </a:p>
          <a:p>
            <a:pPr lvl="0">
              <a:lnSpc>
                <a:spcPct val="80000"/>
              </a:lnSpc>
            </a:pPr>
            <a:endParaRPr lang="en-US" sz="2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name="Slide1427">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38794E34-4BB4-A98B-2696-B1A154CABEE1}"/>
              </a:ext>
            </a:extLst>
          </p:cNvPr>
          <p:cNvSpPr txBox="1">
            <a:spLocks noGrp="1"/>
          </p:cNvSpPr>
          <p:nvPr>
            <p:ph idx="1"/>
          </p:nvPr>
        </p:nvSpPr>
        <p:spPr>
          <a:xfrm>
            <a:off x="261262" y="513810"/>
            <a:ext cx="11591108" cy="5663153"/>
          </a:xfrm>
        </p:spPr>
        <p:txBody>
          <a:bodyPr/>
          <a:lstStyle/>
          <a:p>
            <a:pPr lvl="0"/>
            <a:r>
              <a:rPr lang="en-US" b="1" i="1">
                <a:solidFill>
                  <a:srgbClr val="0070C0"/>
                </a:solidFill>
                <a:latin typeface="Times New Roman" pitchFamily="18"/>
                <a:cs typeface="Times New Roman" pitchFamily="18"/>
              </a:rPr>
              <a:t>Model fizic vs </a:t>
            </a:r>
            <a:r>
              <a:rPr lang="ro-RO" b="1" i="1">
                <a:solidFill>
                  <a:srgbClr val="0070C0"/>
                </a:solidFill>
                <a:latin typeface="Times New Roman" pitchFamily="18"/>
                <a:cs typeface="Times New Roman" pitchFamily="18"/>
              </a:rPr>
              <a:t>M</a:t>
            </a:r>
            <a:r>
              <a:rPr lang="en-US" b="1" i="1">
                <a:solidFill>
                  <a:srgbClr val="0070C0"/>
                </a:solidFill>
                <a:latin typeface="Times New Roman" pitchFamily="18"/>
                <a:cs typeface="Times New Roman" pitchFamily="18"/>
              </a:rPr>
              <a:t>odel matematic</a:t>
            </a:r>
            <a:r>
              <a:rPr lang="en-US">
                <a:latin typeface="Times New Roman" pitchFamily="18"/>
                <a:cs typeface="Times New Roman" pitchFamily="18"/>
              </a:rPr>
              <a:t>. </a:t>
            </a:r>
            <a:endParaRPr lang="ro-RO">
              <a:latin typeface="Times New Roman" pitchFamily="18"/>
              <a:cs typeface="Times New Roman" pitchFamily="18"/>
            </a:endParaRPr>
          </a:p>
          <a:p>
            <a:pPr lvl="0"/>
            <a:r>
              <a:rPr lang="ro-RO">
                <a:latin typeface="Times New Roman" pitchFamily="18"/>
                <a:cs typeface="Times New Roman" pitchFamily="18"/>
              </a:rPr>
              <a:t>Este </a:t>
            </a:r>
            <a:r>
              <a:rPr lang="en-US">
                <a:latin typeface="Times New Roman" pitchFamily="18"/>
                <a:cs typeface="Times New Roman" pitchFamily="18"/>
              </a:rPr>
              <a:t>util să se construiască model fizice pentru a studia inginerie sau sisteme de management; exemplele includ modele ale sistemelor de manipulare a materialelor</a:t>
            </a:r>
            <a:r>
              <a:rPr lang="ro-RO">
                <a:latin typeface="Times New Roman" pitchFamily="18"/>
                <a:cs typeface="Times New Roman" pitchFamily="18"/>
              </a:rPr>
              <a:t>,</a:t>
            </a:r>
            <a:r>
              <a:rPr lang="en-US">
                <a:latin typeface="Times New Roman" pitchFamily="18"/>
                <a:cs typeface="Times New Roman" pitchFamily="18"/>
              </a:rPr>
              <a:t> a unui restaurant fast-food</a:t>
            </a:r>
            <a:r>
              <a:rPr lang="ro-RO">
                <a:latin typeface="Times New Roman" pitchFamily="18"/>
                <a:cs typeface="Times New Roman" pitchFamily="18"/>
              </a:rPr>
              <a:t>, </a:t>
            </a:r>
            <a:r>
              <a:rPr lang="en-US">
                <a:latin typeface="Times New Roman" pitchFamily="18"/>
                <a:cs typeface="Times New Roman" pitchFamily="18"/>
              </a:rPr>
              <a:t> interiorul unui depozit.</a:t>
            </a:r>
            <a:endParaRPr lang="ro-RO">
              <a:latin typeface="Times New Roman" pitchFamily="18"/>
              <a:cs typeface="Times New Roman" pitchFamily="18"/>
            </a:endParaRPr>
          </a:p>
          <a:p>
            <a:pPr lvl="0"/>
            <a:r>
              <a:rPr lang="en-US">
                <a:latin typeface="Times New Roman" pitchFamily="18"/>
                <a:cs typeface="Times New Roman" pitchFamily="18"/>
              </a:rPr>
              <a:t>Dar marea majoritate a modelelor construite în astfel de scopuri sunt matematice, reprezentând un sistem în termeni de relații logice și cantitative care sunt apoi manipulate și modificate pentru a vedea cum reacţionează modelul și, prin urmare, cum ar reacționa sistemul - dacă modelul matematic este unul valabil.</a:t>
            </a:r>
            <a:endParaRPr lang="ro-RO">
              <a:latin typeface="Times New Roman" pitchFamily="18"/>
              <a:cs typeface="Times New Roman" pitchFamily="18"/>
            </a:endParaRPr>
          </a:p>
          <a:p>
            <a:pPr lvl="0"/>
            <a:r>
              <a:rPr lang="en-US">
                <a:latin typeface="Times New Roman" pitchFamily="18"/>
                <a:cs typeface="Times New Roman" pitchFamily="18"/>
              </a:rPr>
              <a:t> </a:t>
            </a:r>
            <a:r>
              <a:rPr lang="ro-RO">
                <a:latin typeface="Times New Roman" pitchFamily="18"/>
                <a:cs typeface="Times New Roman" pitchFamily="18"/>
              </a:rPr>
              <a:t>C</a:t>
            </a:r>
            <a:r>
              <a:rPr lang="en-US">
                <a:latin typeface="Times New Roman" pitchFamily="18"/>
                <a:cs typeface="Times New Roman" pitchFamily="18"/>
              </a:rPr>
              <a:t>el mai simplu exemplu de model matematic este relația familiară </a:t>
            </a:r>
            <a:r>
              <a:rPr lang="en-US" sz="3600" b="1" i="1">
                <a:solidFill>
                  <a:srgbClr val="0070C0"/>
                </a:solidFill>
                <a:latin typeface="Times New Roman" pitchFamily="18"/>
                <a:cs typeface="Times New Roman" pitchFamily="18"/>
              </a:rPr>
              <a:t>d</a:t>
            </a:r>
            <a:r>
              <a:rPr lang="ro-RO" sz="3600" b="1" i="1">
                <a:solidFill>
                  <a:srgbClr val="0070C0"/>
                </a:solidFill>
                <a:latin typeface="Times New Roman" pitchFamily="18"/>
                <a:cs typeface="Times New Roman" pitchFamily="18"/>
              </a:rPr>
              <a:t> =</a:t>
            </a:r>
            <a:r>
              <a:rPr lang="en-US">
                <a:latin typeface="Times New Roman" pitchFamily="18"/>
                <a:cs typeface="Times New Roman" pitchFamily="18"/>
              </a:rPr>
              <a:t> </a:t>
            </a:r>
            <a:r>
              <a:rPr lang="en-US" sz="3600" b="1" i="1">
                <a:solidFill>
                  <a:srgbClr val="0070C0"/>
                </a:solidFill>
                <a:latin typeface="Times New Roman" pitchFamily="18"/>
                <a:cs typeface="Times New Roman" pitchFamily="18"/>
              </a:rPr>
              <a:t>r</a:t>
            </a:r>
            <a:r>
              <a:rPr lang="ro-RO" sz="2400" b="1" i="1">
                <a:solidFill>
                  <a:srgbClr val="0070C0"/>
                </a:solidFill>
                <a:latin typeface="Times New Roman" pitchFamily="18"/>
                <a:cs typeface="Times New Roman" pitchFamily="18"/>
              </a:rPr>
              <a:t>x</a:t>
            </a:r>
            <a:r>
              <a:rPr lang="en-US" sz="3600" b="1" i="1">
                <a:solidFill>
                  <a:srgbClr val="0070C0"/>
                </a:solidFill>
                <a:latin typeface="Times New Roman" pitchFamily="18"/>
                <a:cs typeface="Times New Roman" pitchFamily="18"/>
              </a:rPr>
              <a:t>t</a:t>
            </a:r>
            <a:r>
              <a:rPr lang="en-US">
                <a:latin typeface="Times New Roman" pitchFamily="18"/>
                <a:cs typeface="Times New Roman" pitchFamily="18"/>
              </a:rPr>
              <a:t>, unde </a:t>
            </a:r>
            <a:r>
              <a:rPr lang="en-US" sz="3600" b="1" i="1">
                <a:solidFill>
                  <a:srgbClr val="0070C0"/>
                </a:solidFill>
                <a:latin typeface="Times New Roman" pitchFamily="18"/>
                <a:cs typeface="Times New Roman" pitchFamily="18"/>
              </a:rPr>
              <a:t>r </a:t>
            </a:r>
            <a:r>
              <a:rPr lang="en-US">
                <a:latin typeface="Times New Roman" pitchFamily="18"/>
                <a:cs typeface="Times New Roman" pitchFamily="18"/>
              </a:rPr>
              <a:t>este rata de deplasare, </a:t>
            </a:r>
            <a:r>
              <a:rPr lang="en-US" sz="3600" b="1" i="1">
                <a:solidFill>
                  <a:srgbClr val="0070C0"/>
                </a:solidFill>
                <a:latin typeface="Times New Roman" pitchFamily="18"/>
                <a:cs typeface="Times New Roman" pitchFamily="18"/>
              </a:rPr>
              <a:t>t </a:t>
            </a:r>
            <a:r>
              <a:rPr lang="en-US">
                <a:latin typeface="Times New Roman" pitchFamily="18"/>
                <a:cs typeface="Times New Roman" pitchFamily="18"/>
              </a:rPr>
              <a:t>este timpul petrecut călătorind și </a:t>
            </a:r>
            <a:r>
              <a:rPr lang="en-US" sz="3600" b="1" i="1">
                <a:solidFill>
                  <a:srgbClr val="0070C0"/>
                </a:solidFill>
                <a:latin typeface="Times New Roman" pitchFamily="18"/>
                <a:cs typeface="Times New Roman" pitchFamily="18"/>
              </a:rPr>
              <a:t>d</a:t>
            </a:r>
            <a:r>
              <a:rPr lang="en-US">
                <a:latin typeface="Times New Roman" pitchFamily="18"/>
                <a:cs typeface="Times New Roman" pitchFamily="18"/>
              </a:rPr>
              <a:t> este distanța parcursă.</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name="Slide1428">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E4E8243-C48D-D939-DD68-800C19B81011}"/>
              </a:ext>
            </a:extLst>
          </p:cNvPr>
          <p:cNvSpPr txBox="1">
            <a:spLocks noGrp="1"/>
          </p:cNvSpPr>
          <p:nvPr>
            <p:ph idx="1"/>
          </p:nvPr>
        </p:nvSpPr>
        <p:spPr>
          <a:xfrm>
            <a:off x="838203" y="496391"/>
            <a:ext cx="10515600" cy="5680572"/>
          </a:xfrm>
        </p:spPr>
        <p:txBody>
          <a:bodyPr/>
          <a:lstStyle/>
          <a:p>
            <a:pPr lvl="0"/>
            <a:r>
              <a:rPr lang="en-US" sz="2600" b="1" i="1">
                <a:solidFill>
                  <a:srgbClr val="0070C0"/>
                </a:solidFill>
                <a:latin typeface="Times New Roman" pitchFamily="18"/>
                <a:cs typeface="Times New Roman" pitchFamily="18"/>
              </a:rPr>
              <a:t>Soluție analitică vs. Simulare. </a:t>
            </a:r>
            <a:endParaRPr lang="ro-RO" sz="2600" b="1" i="1">
              <a:solidFill>
                <a:srgbClr val="0070C0"/>
              </a:solidFill>
              <a:latin typeface="Times New Roman" pitchFamily="18"/>
              <a:cs typeface="Times New Roman" pitchFamily="18"/>
            </a:endParaRPr>
          </a:p>
          <a:p>
            <a:pPr lvl="0"/>
            <a:r>
              <a:rPr lang="en-US">
                <a:latin typeface="Times New Roman" pitchFamily="18"/>
                <a:cs typeface="Times New Roman" pitchFamily="18"/>
              </a:rPr>
              <a:t>Odată ce am construit un model matematic, acesta trebuie apoi examinat pentru a vedea cum poate fi folosit pentru a răspunde la întrebările de interes despre sistemul pe care se presupune că îl reprezintă. </a:t>
            </a:r>
            <a:endParaRPr lang="ro-RO">
              <a:latin typeface="Times New Roman" pitchFamily="18"/>
              <a:cs typeface="Times New Roman" pitchFamily="18"/>
            </a:endParaRPr>
          </a:p>
          <a:p>
            <a:pPr lvl="0"/>
            <a:r>
              <a:rPr lang="en-US">
                <a:latin typeface="Times New Roman" pitchFamily="18"/>
                <a:cs typeface="Times New Roman" pitchFamily="18"/>
              </a:rPr>
              <a:t>Dacă modelul este suficient de simplu, este posibil să se lucreze cu relațiile și cantitățile sale pentru a obține o soluție exactă, analitică. </a:t>
            </a:r>
            <a:endParaRPr lang="ro-RO">
              <a:latin typeface="Times New Roman" pitchFamily="18"/>
              <a:cs typeface="Times New Roman" pitchFamily="18"/>
            </a:endParaRPr>
          </a:p>
          <a:p>
            <a:pPr lvl="0"/>
            <a:r>
              <a:rPr lang="en-US">
                <a:latin typeface="Times New Roman" pitchFamily="18"/>
                <a:cs typeface="Times New Roman" pitchFamily="18"/>
              </a:rPr>
              <a:t>În exemplul </a:t>
            </a:r>
            <a:r>
              <a:rPr lang="en-US" b="1" i="1">
                <a:solidFill>
                  <a:srgbClr val="0070C0"/>
                </a:solidFill>
                <a:latin typeface="Times New Roman" pitchFamily="18"/>
                <a:cs typeface="Times New Roman" pitchFamily="18"/>
              </a:rPr>
              <a:t>d</a:t>
            </a:r>
            <a:r>
              <a:rPr lang="ro-RO" b="1" i="1">
                <a:solidFill>
                  <a:srgbClr val="0070C0"/>
                </a:solidFill>
                <a:latin typeface="Times New Roman" pitchFamily="18"/>
                <a:cs typeface="Times New Roman" pitchFamily="18"/>
              </a:rPr>
              <a:t> =</a:t>
            </a:r>
            <a:r>
              <a:rPr lang="en-US">
                <a:latin typeface="Times New Roman" pitchFamily="18"/>
                <a:cs typeface="Times New Roman" pitchFamily="18"/>
              </a:rPr>
              <a:t> </a:t>
            </a:r>
            <a:r>
              <a:rPr lang="en-US" b="1" i="1">
                <a:solidFill>
                  <a:srgbClr val="0070C0"/>
                </a:solidFill>
                <a:latin typeface="Times New Roman" pitchFamily="18"/>
                <a:cs typeface="Times New Roman" pitchFamily="18"/>
              </a:rPr>
              <a:t>r</a:t>
            </a:r>
            <a:r>
              <a:rPr lang="ro-RO" sz="1800" b="1" i="1">
                <a:solidFill>
                  <a:srgbClr val="0070C0"/>
                </a:solidFill>
                <a:latin typeface="Times New Roman" pitchFamily="18"/>
                <a:cs typeface="Times New Roman" pitchFamily="18"/>
              </a:rPr>
              <a:t>x</a:t>
            </a:r>
            <a:r>
              <a:rPr lang="en-US" b="1" i="1">
                <a:solidFill>
                  <a:srgbClr val="0070C0"/>
                </a:solidFill>
                <a:latin typeface="Times New Roman" pitchFamily="18"/>
                <a:cs typeface="Times New Roman" pitchFamily="18"/>
              </a:rPr>
              <a:t>t</a:t>
            </a:r>
            <a:r>
              <a:rPr lang="en-US">
                <a:latin typeface="Times New Roman" pitchFamily="18"/>
                <a:cs typeface="Times New Roman" pitchFamily="18"/>
              </a:rPr>
              <a:t>, dacă știm </a:t>
            </a:r>
            <a:r>
              <a:rPr lang="en-US" b="1" i="1">
                <a:solidFill>
                  <a:srgbClr val="00B050"/>
                </a:solidFill>
                <a:latin typeface="Times New Roman" pitchFamily="18"/>
                <a:cs typeface="Times New Roman" pitchFamily="18"/>
              </a:rPr>
              <a:t>distanța</a:t>
            </a:r>
            <a:r>
              <a:rPr lang="en-US">
                <a:latin typeface="Times New Roman" pitchFamily="18"/>
                <a:cs typeface="Times New Roman" pitchFamily="18"/>
              </a:rPr>
              <a:t> de parcurs și </a:t>
            </a:r>
            <a:r>
              <a:rPr lang="en-US" b="1" i="1">
                <a:solidFill>
                  <a:srgbClr val="00B050"/>
                </a:solidFill>
                <a:latin typeface="Times New Roman" pitchFamily="18"/>
                <a:cs typeface="Times New Roman" pitchFamily="18"/>
              </a:rPr>
              <a:t>viteza</a:t>
            </a:r>
            <a:r>
              <a:rPr lang="en-US">
                <a:latin typeface="Times New Roman" pitchFamily="18"/>
                <a:cs typeface="Times New Roman" pitchFamily="18"/>
              </a:rPr>
              <a:t>, atunci putem lucra cu modelul pentru a obține t 5 dyr ca timp care va fi necesar. Aceasta este o soluție foarte simplă, în formă închisă, dar unele soluții analitice pot deveni extraordinar de complexe, necesitând resurse de calcul vaste;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876">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60B3DE4E-BE7D-1B2B-0358-6D1DAEE09650}"/>
              </a:ext>
            </a:extLst>
          </p:cNvPr>
          <p:cNvSpPr txBox="1">
            <a:spLocks noGrp="1"/>
          </p:cNvSpPr>
          <p:nvPr>
            <p:ph idx="1"/>
          </p:nvPr>
        </p:nvSpPr>
        <p:spPr>
          <a:xfrm>
            <a:off x="539934" y="471053"/>
            <a:ext cx="11347265" cy="5816534"/>
          </a:xfrm>
        </p:spPr>
        <p:txBody>
          <a:bodyPr/>
          <a:lstStyle/>
          <a:p>
            <a:pPr lvl="0"/>
            <a:r>
              <a:rPr lang="ro-RO" sz="3000" b="1" i="1">
                <a:solidFill>
                  <a:srgbClr val="0070C0"/>
                </a:solidFill>
                <a:latin typeface="Times New Roman" pitchFamily="18"/>
                <a:cs typeface="Times New Roman" pitchFamily="18"/>
              </a:rPr>
              <a:t>Generalități:</a:t>
            </a:r>
          </a:p>
          <a:p>
            <a:pPr lvl="0"/>
            <a:r>
              <a:rPr lang="ro-RO" sz="3000">
                <a:latin typeface="Times New Roman" pitchFamily="18"/>
                <a:cs typeface="Times New Roman" pitchFamily="18"/>
              </a:rPr>
              <a:t>In accepțiunea actuală a informaticii, </a:t>
            </a:r>
            <a:r>
              <a:rPr lang="ro-RO" sz="3000" i="1">
                <a:solidFill>
                  <a:srgbClr val="0070C0"/>
                </a:solidFill>
                <a:latin typeface="Times New Roman" pitchFamily="18"/>
                <a:cs typeface="Times New Roman" pitchFamily="18"/>
              </a:rPr>
              <a:t>simularea cuprinde </a:t>
            </a:r>
            <a:r>
              <a:rPr lang="ro-RO" sz="3000">
                <a:latin typeface="Times New Roman" pitchFamily="18"/>
                <a:cs typeface="Times New Roman" pitchFamily="18"/>
              </a:rPr>
              <a:t>o serie de </a:t>
            </a:r>
            <a:r>
              <a:rPr lang="ro-RO" sz="3000" b="1" i="1">
                <a:solidFill>
                  <a:srgbClr val="0070C0"/>
                </a:solidFill>
                <a:latin typeface="Times New Roman" pitchFamily="18"/>
                <a:cs typeface="Times New Roman" pitchFamily="18"/>
              </a:rPr>
              <a:t>produse software care realizează </a:t>
            </a:r>
            <a:r>
              <a:rPr lang="ro-RO" sz="3000" b="1" i="1">
                <a:solidFill>
                  <a:srgbClr val="00B050"/>
                </a:solidFill>
                <a:latin typeface="Times New Roman" pitchFamily="18"/>
                <a:cs typeface="Times New Roman" pitchFamily="18"/>
              </a:rPr>
              <a:t>imitarea </a:t>
            </a:r>
            <a:r>
              <a:rPr lang="ro-RO" sz="3000" b="1" i="1">
                <a:solidFill>
                  <a:srgbClr val="0070C0"/>
                </a:solidFill>
                <a:latin typeface="Times New Roman" pitchFamily="18"/>
                <a:cs typeface="Times New Roman" pitchFamily="18"/>
              </a:rPr>
              <a:t>comportamentului unor pă</a:t>
            </a:r>
            <a:r>
              <a:rPr lang="en-US" sz="3000" b="1" i="1">
                <a:solidFill>
                  <a:srgbClr val="0070C0"/>
                </a:solidFill>
                <a:latin typeface="Times New Roman" pitchFamily="18"/>
                <a:cs typeface="Times New Roman" pitchFamily="18"/>
              </a:rPr>
              <a:t>r</a:t>
            </a:r>
            <a:r>
              <a:rPr lang="ro-RO" sz="3000" b="1" i="1">
                <a:solidFill>
                  <a:srgbClr val="0070C0"/>
                </a:solidFill>
                <a:latin typeface="Times New Roman" pitchFamily="18"/>
                <a:cs typeface="Times New Roman" pitchFamily="18"/>
              </a:rPr>
              <a:t>ți ale lumii reale</a:t>
            </a:r>
            <a:r>
              <a:rPr lang="ro-RO" sz="3000">
                <a:latin typeface="Times New Roman" pitchFamily="18"/>
                <a:cs typeface="Times New Roman" pitchFamily="18"/>
              </a:rPr>
              <a:t>, luând în considerare și comportamentul aleator al acesteia.</a:t>
            </a:r>
          </a:p>
          <a:p>
            <a:pPr lvl="0"/>
            <a:r>
              <a:rPr lang="ro-RO" sz="3000" b="1">
                <a:latin typeface="Times New Roman" pitchFamily="18"/>
                <a:cs typeface="Times New Roman" pitchFamily="18"/>
              </a:rPr>
              <a:t>Definiție-  </a:t>
            </a:r>
            <a:r>
              <a:rPr lang="ro-RO" sz="3100" b="1" i="1">
                <a:solidFill>
                  <a:srgbClr val="002060"/>
                </a:solidFill>
                <a:latin typeface="Times New Roman" pitchFamily="18"/>
                <a:cs typeface="Times New Roman" pitchFamily="18"/>
              </a:rPr>
              <a:t>Simularea este o tehnică de realizare a experimentelor</a:t>
            </a:r>
            <a:br>
              <a:rPr lang="ro-RO" sz="3100" b="1">
                <a:solidFill>
                  <a:srgbClr val="002060"/>
                </a:solidFill>
                <a:latin typeface="Times New Roman" pitchFamily="18"/>
                <a:cs typeface="Times New Roman" pitchFamily="18"/>
              </a:rPr>
            </a:br>
            <a:r>
              <a:rPr lang="ro-RO" sz="3100" b="1" i="1">
                <a:solidFill>
                  <a:srgbClr val="002060"/>
                </a:solidFill>
                <a:latin typeface="Times New Roman" pitchFamily="18"/>
                <a:cs typeface="Times New Roman" pitchFamily="18"/>
              </a:rPr>
              <a:t>cu calculatorul, care implică utilizarea unor modele matematice și logice</a:t>
            </a:r>
            <a:br>
              <a:rPr lang="ro-RO" sz="3100" b="1">
                <a:solidFill>
                  <a:srgbClr val="002060"/>
                </a:solidFill>
                <a:latin typeface="Times New Roman" pitchFamily="18"/>
                <a:cs typeface="Times New Roman" pitchFamily="18"/>
              </a:rPr>
            </a:br>
            <a:r>
              <a:rPr lang="ro-RO" sz="3100" b="1" i="1">
                <a:solidFill>
                  <a:srgbClr val="002060"/>
                </a:solidFill>
                <a:latin typeface="Times New Roman" pitchFamily="18"/>
                <a:cs typeface="Times New Roman" pitchFamily="18"/>
              </a:rPr>
              <a:t>care descriu comportarea unui sistem real (sau a unor componente ale sale) de-alungul unor perioade de timp.</a:t>
            </a:r>
          </a:p>
          <a:p>
            <a:pPr lvl="0">
              <a:lnSpc>
                <a:spcPct val="60000"/>
              </a:lnSpc>
            </a:pPr>
            <a:r>
              <a:rPr lang="ro-RO" sz="3300" b="1" i="1">
                <a:solidFill>
                  <a:srgbClr val="C00000"/>
                </a:solidFill>
                <a:latin typeface="Times New Roman" pitchFamily="18"/>
                <a:cs typeface="Times New Roman" pitchFamily="18"/>
              </a:rPr>
              <a:t>Modelul de Simulare (MS) de fapt este un algoritm al relațiilor componetelor din sistem</a:t>
            </a:r>
            <a:endParaRPr lang="ro-RO" sz="2600">
              <a:solidFill>
                <a:srgbClr val="C00000"/>
              </a:solidFill>
              <a:latin typeface="Times New Roman" pitchFamily="18"/>
              <a:cs typeface="Times New Roman" pitchFamily="18"/>
            </a:endParaRPr>
          </a:p>
        </p:txBody>
      </p:sp>
      <p:sp>
        <p:nvSpPr>
          <p:cNvPr id="3" name="Нижний колонтитул 3">
            <a:extLst>
              <a:ext uri="{FF2B5EF4-FFF2-40B4-BE49-F238E27FC236}">
                <a16:creationId xmlns:a16="http://schemas.microsoft.com/office/drawing/2014/main" id="{3A4C90F7-E036-7293-11B2-3AE8B454B284}"/>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6B508612-6023-7CD7-92AF-E4C15C01728D}"/>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76E149F-3500-40F8-B6BE-14FA65D3312F}" type="slidenum">
              <a:t>2</a:t>
            </a:fld>
            <a:endParaRPr lang="ru-RU" sz="1200" b="0" i="0" u="none" strike="noStrike" kern="1200" cap="none" spc="0" baseline="0">
              <a:solidFill>
                <a:srgbClr val="898989"/>
              </a:solidFill>
              <a:uFillTx/>
              <a:latin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name="Slide1420">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83FE831C-66C8-89E6-CD21-99A991F93253}"/>
              </a:ext>
            </a:extLst>
          </p:cNvPr>
          <p:cNvSpPr txBox="1">
            <a:spLocks noGrp="1"/>
          </p:cNvSpPr>
          <p:nvPr>
            <p:ph idx="1"/>
          </p:nvPr>
        </p:nvSpPr>
        <p:spPr>
          <a:xfrm>
            <a:off x="838203" y="801188"/>
            <a:ext cx="10515600" cy="5375775"/>
          </a:xfrm>
        </p:spPr>
        <p:txBody>
          <a:bodyPr/>
          <a:lstStyle/>
          <a:p>
            <a:pPr lvl="0">
              <a:lnSpc>
                <a:spcPct val="70000"/>
              </a:lnSpc>
            </a:pPr>
            <a:r>
              <a:rPr lang="en-US" sz="2200"/>
              <a:t>Domeniile de aplicare pentru simulare sunt numeroase și diverse. </a:t>
            </a:r>
          </a:p>
          <a:p>
            <a:pPr lvl="0">
              <a:lnSpc>
                <a:spcPct val="70000"/>
              </a:lnSpc>
            </a:pPr>
            <a:r>
              <a:rPr lang="en-US" sz="2200"/>
              <a:t>Mai jos este o listă deunele tipuri particulare de probleme pentru care simularea s-a dovedit a fi un instrument util și puternic:</a:t>
            </a:r>
          </a:p>
          <a:p>
            <a:pPr lvl="0">
              <a:lnSpc>
                <a:spcPct val="70000"/>
              </a:lnSpc>
              <a:buFont typeface="Wingdings" pitchFamily="2"/>
              <a:buChar char="Ø"/>
            </a:pPr>
            <a:r>
              <a:rPr lang="en-US" sz="2200"/>
              <a:t> Proiectarea si analiza sistemelor de productie</a:t>
            </a:r>
          </a:p>
          <a:p>
            <a:pPr lvl="0">
              <a:lnSpc>
                <a:spcPct val="70000"/>
              </a:lnSpc>
              <a:buFont typeface="Wingdings" pitchFamily="2"/>
              <a:buChar char="Ø"/>
            </a:pPr>
            <a:r>
              <a:rPr lang="en-US" sz="2200"/>
              <a:t> Evaluarea sistemelor de arme militare sau a cerințelor lor logistice</a:t>
            </a:r>
          </a:p>
          <a:p>
            <a:pPr lvl="0">
              <a:lnSpc>
                <a:spcPct val="70000"/>
              </a:lnSpc>
              <a:buFont typeface="Wingdings" pitchFamily="2"/>
              <a:buChar char="Ø"/>
            </a:pPr>
            <a:r>
              <a:rPr lang="en-US" sz="2200"/>
              <a:t> Determinarea cerințelor hardware sau a protocoalelor pentru rețelele de comunicații</a:t>
            </a:r>
          </a:p>
          <a:p>
            <a:pPr lvl="0">
              <a:lnSpc>
                <a:spcPct val="70000"/>
              </a:lnSpc>
              <a:buFont typeface="Wingdings" pitchFamily="2"/>
              <a:buChar char="Ø"/>
            </a:pPr>
            <a:r>
              <a:rPr lang="en-US" sz="2200"/>
              <a:t> Determinarea cerințelor hardware și software pentru un sistem informatic</a:t>
            </a:r>
          </a:p>
          <a:p>
            <a:pPr lvl="0">
              <a:lnSpc>
                <a:spcPct val="70000"/>
              </a:lnSpc>
              <a:buFont typeface="Wingdings" pitchFamily="2"/>
              <a:buChar char="Ø"/>
            </a:pPr>
            <a:r>
              <a:rPr lang="en-US" sz="2200"/>
              <a:t> Proiectarea și operarea sistemelor de transport, cum ar fi aeroporturi, autostrăzi, porturi și metrouri</a:t>
            </a:r>
          </a:p>
          <a:p>
            <a:pPr lvl="0">
              <a:lnSpc>
                <a:spcPct val="70000"/>
              </a:lnSpc>
              <a:buFont typeface="Wingdings" pitchFamily="2"/>
              <a:buChar char="Ø"/>
            </a:pPr>
            <a:r>
              <a:rPr lang="en-US" sz="2200"/>
              <a:t> Evaluarea proiectelor pentru organizațiile de servicii, cum ar fi centre de apeluri, restaurante fast-food, spitale și oficii poștale</a:t>
            </a:r>
          </a:p>
          <a:p>
            <a:pPr lvl="0">
              <a:lnSpc>
                <a:spcPct val="70000"/>
              </a:lnSpc>
              <a:buFont typeface="Wingdings" pitchFamily="2"/>
              <a:buChar char="Ø"/>
            </a:pPr>
            <a:r>
              <a:rPr lang="en-US" sz="2200"/>
              <a:t> Reproiectarea proceselor de afaceri</a:t>
            </a:r>
          </a:p>
          <a:p>
            <a:pPr lvl="0">
              <a:lnSpc>
                <a:spcPct val="70000"/>
              </a:lnSpc>
              <a:buFont typeface="Wingdings" pitchFamily="2"/>
              <a:buChar char="Ø"/>
            </a:pPr>
            <a:r>
              <a:rPr lang="en-US" sz="2200"/>
              <a:t> Analiza lanțurilor de aprovizionare</a:t>
            </a:r>
          </a:p>
          <a:p>
            <a:pPr lvl="0">
              <a:lnSpc>
                <a:spcPct val="70000"/>
              </a:lnSpc>
              <a:buFont typeface="Wingdings" pitchFamily="2"/>
              <a:buChar char="Ø"/>
            </a:pPr>
            <a:r>
              <a:rPr lang="en-US" sz="2200"/>
              <a:t> Determinarea politicilor de comandă pentru un sistem de inventariere</a:t>
            </a:r>
          </a:p>
          <a:p>
            <a:pPr lvl="0">
              <a:lnSpc>
                <a:spcPct val="70000"/>
              </a:lnSpc>
              <a:buFont typeface="Wingdings" pitchFamily="2"/>
              <a:buChar char="Ø"/>
            </a:pPr>
            <a:r>
              <a:rPr lang="en-US" sz="2200"/>
              <a:t> Analiza operatiunilor miniere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name="Slide1437">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426B4-CC83-FDAF-6BF2-49E38DA7DE96}"/>
              </a:ext>
            </a:extLst>
          </p:cNvPr>
          <p:cNvSpPr txBox="1">
            <a:spLocks noGrp="1"/>
          </p:cNvSpPr>
          <p:nvPr>
            <p:ph type="title"/>
          </p:nvPr>
        </p:nvSpPr>
        <p:spPr>
          <a:xfrm>
            <a:off x="2992483" y="2690320"/>
            <a:ext cx="6207029" cy="1533339"/>
          </a:xfrm>
        </p:spPr>
        <p:txBody>
          <a:bodyPr anchorCtr="1">
            <a:normAutofit fontScale="90000"/>
          </a:bodyPr>
          <a:lstStyle/>
          <a:p>
            <a:pPr lvl="0" algn="ctr"/>
            <a:r>
              <a:rPr lang="en-US" sz="4000">
                <a:latin typeface="Times New Roman" pitchFamily="18"/>
                <a:cs typeface="Times New Roman" pitchFamily="18"/>
              </a:rPr>
              <a:t>Modelarea </a:t>
            </a:r>
            <a:r>
              <a:rPr lang="ro-RO" sz="4000">
                <a:latin typeface="Times New Roman" pitchFamily="18"/>
                <a:cs typeface="Times New Roman" pitchFamily="18"/>
              </a:rPr>
              <a:t>și </a:t>
            </a:r>
            <a:r>
              <a:rPr lang="en-US" sz="4000">
                <a:latin typeface="Times New Roman" pitchFamily="18"/>
                <a:cs typeface="Times New Roman" pitchFamily="18"/>
              </a:rPr>
              <a:t>Simularea sistemelor cu </a:t>
            </a:r>
            <a:br>
              <a:rPr lang="en-US" sz="4000">
                <a:latin typeface="Times New Roman" pitchFamily="18"/>
                <a:cs typeface="Times New Roman" pitchFamily="18"/>
              </a:rPr>
            </a:br>
            <a:r>
              <a:rPr lang="en-US" sz="4000">
                <a:latin typeface="Times New Roman" pitchFamily="18"/>
                <a:cs typeface="Times New Roman" pitchFamily="18"/>
              </a:rPr>
              <a:t>evenimentelor discrete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name="Slide1441">
    <p:spTree>
      <p:nvGrpSpPr>
        <p:cNvPr id="1" name=""/>
        <p:cNvGrpSpPr/>
        <p:nvPr/>
      </p:nvGrpSpPr>
      <p:grpSpPr>
        <a:xfrm>
          <a:off x="0" y="0"/>
          <a:ext cx="0" cy="0"/>
          <a:chOff x="0" y="0"/>
          <a:chExt cx="0" cy="0"/>
        </a:xfrm>
      </p:grpSpPr>
      <p:pic>
        <p:nvPicPr>
          <p:cNvPr id="2" name="Content Placeholder 3">
            <a:extLst>
              <a:ext uri="{FF2B5EF4-FFF2-40B4-BE49-F238E27FC236}">
                <a16:creationId xmlns:a16="http://schemas.microsoft.com/office/drawing/2014/main" id="{8985707D-401B-E070-02BF-DC10EB1D3EE0}"/>
              </a:ext>
            </a:extLst>
          </p:cNvPr>
          <p:cNvPicPr>
            <a:picLocks noGrp="1" noChangeAspect="1"/>
          </p:cNvPicPr>
          <p:nvPr>
            <p:ph idx="1"/>
          </p:nvPr>
        </p:nvPicPr>
        <p:blipFill>
          <a:blip r:embed="rId2"/>
          <a:stretch>
            <a:fillRect/>
          </a:stretch>
        </p:blipFill>
        <p:spPr>
          <a:xfrm>
            <a:off x="6662053" y="1332408"/>
            <a:ext cx="4691749" cy="3387687"/>
          </a:xfrm>
        </p:spPr>
      </p:pic>
      <p:sp>
        <p:nvSpPr>
          <p:cNvPr id="3" name="TextBox 4">
            <a:extLst>
              <a:ext uri="{FF2B5EF4-FFF2-40B4-BE49-F238E27FC236}">
                <a16:creationId xmlns:a16="http://schemas.microsoft.com/office/drawing/2014/main" id="{4518B291-BB7F-28FD-C22F-94AEBF229F33}"/>
              </a:ext>
            </a:extLst>
          </p:cNvPr>
          <p:cNvSpPr txBox="1"/>
          <p:nvPr/>
        </p:nvSpPr>
        <p:spPr>
          <a:xfrm>
            <a:off x="461552" y="896980"/>
            <a:ext cx="6200500" cy="3785652"/>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400" b="1" i="1" u="none" strike="noStrike" kern="1200" cap="none" spc="0" baseline="0">
                <a:solidFill>
                  <a:srgbClr val="843C0C"/>
                </a:solidFill>
                <a:uFillTx/>
                <a:latin typeface="Times New Roman" pitchFamily="18"/>
                <a:cs typeface="Times New Roman" pitchFamily="18"/>
              </a:rPr>
              <a:t>Simularea  cu evenimente discrete </a:t>
            </a:r>
            <a:r>
              <a:rPr lang="en-US" sz="2400" b="0" i="0" u="none" strike="noStrike" kern="1200" cap="none" spc="0" baseline="0">
                <a:solidFill>
                  <a:srgbClr val="000000"/>
                </a:solidFill>
                <a:uFillTx/>
                <a:latin typeface="Times New Roman" pitchFamily="18"/>
                <a:cs typeface="Times New Roman" pitchFamily="18"/>
              </a:rPr>
              <a:t>este procesul de formare a unui model de simulare bazat pe o </a:t>
            </a:r>
            <a:r>
              <a:rPr lang="en-US" sz="2400" b="1" i="1" u="none" strike="noStrike" kern="1200" cap="none" spc="0" baseline="0">
                <a:solidFill>
                  <a:srgbClr val="00B050"/>
                </a:solidFill>
                <a:uFillTx/>
                <a:latin typeface="Times New Roman" pitchFamily="18"/>
                <a:cs typeface="Times New Roman" pitchFamily="18"/>
              </a:rPr>
              <a:t>secvență de acțiuni operaționale</a:t>
            </a:r>
            <a:r>
              <a:rPr lang="en-US" sz="2400" b="0" i="0" u="none" strike="noStrike" kern="1200" cap="none" spc="0" baseline="0">
                <a:solidFill>
                  <a:srgbClr val="000000"/>
                </a:solidFill>
                <a:uFillTx/>
                <a:latin typeface="Times New Roman" pitchFamily="18"/>
                <a:cs typeface="Times New Roman" pitchFamily="18"/>
              </a:rPr>
              <a:t> pentru a construi un sistem dinamic </a:t>
            </a:r>
            <a:r>
              <a:rPr lang="en-US" sz="2400" b="0" i="1" u="none" strike="noStrike" kern="1200" cap="none" spc="0" baseline="0">
                <a:solidFill>
                  <a:srgbClr val="00B050"/>
                </a:solidFill>
                <a:uFillTx/>
                <a:latin typeface="Times New Roman" pitchFamily="18"/>
                <a:cs typeface="Times New Roman" pitchFamily="18"/>
              </a:rPr>
              <a:t>care să permită identificarea tuturor factorilor externi și interni care influențează funcționarea </a:t>
            </a:r>
            <a:r>
              <a:rPr lang="ro-RO" sz="2400" b="0" i="1" u="none" strike="noStrike" kern="1200" cap="none" spc="0" baseline="0">
                <a:solidFill>
                  <a:srgbClr val="00B050"/>
                </a:solidFill>
                <a:uFillTx/>
                <a:latin typeface="Times New Roman" pitchFamily="18"/>
                <a:cs typeface="Times New Roman" pitchFamily="18"/>
              </a:rPr>
              <a:t>procesului</a:t>
            </a:r>
            <a:r>
              <a:rPr lang="en-US" sz="2400" b="0" i="0" u="none" strike="noStrike" kern="1200" cap="none" spc="0" baseline="0">
                <a:solidFill>
                  <a:srgbClr val="000000"/>
                </a:solidFill>
                <a:uFillTx/>
                <a:latin typeface="Times New Roman" pitchFamily="18"/>
                <a:cs typeface="Times New Roman" pitchFamily="18"/>
              </a:rPr>
              <a:t>.</a:t>
            </a:r>
            <a:endParaRPr lang="ro-RO" sz="2400" b="0" i="0" u="none" strike="noStrike" kern="1200" cap="none" spc="0" baseline="0">
              <a:solidFill>
                <a:srgbClr val="000000"/>
              </a:solidFill>
              <a:uFillTx/>
              <a:latin typeface="Times New Roman" pitchFamily="18"/>
              <a:cs typeface="Times New Roman" pitchFamily="18"/>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400" b="0" i="0" u="none" strike="noStrike" kern="1200" cap="none" spc="0" baseline="0">
                <a:solidFill>
                  <a:srgbClr val="000000"/>
                </a:solidFill>
                <a:uFillTx/>
                <a:latin typeface="Times New Roman" pitchFamily="18"/>
                <a:cs typeface="Times New Roman" pitchFamily="18"/>
              </a:rPr>
              <a:t> </a:t>
            </a:r>
            <a:r>
              <a:rPr lang="en-US" sz="2400" b="1" i="1" u="none" strike="noStrike" kern="1200" cap="none" spc="0" baseline="0">
                <a:solidFill>
                  <a:srgbClr val="0070C0"/>
                </a:solidFill>
                <a:uFillTx/>
                <a:latin typeface="Times New Roman" pitchFamily="18"/>
                <a:cs typeface="Times New Roman" pitchFamily="18"/>
              </a:rPr>
              <a:t>Baza modelării evenimentelor discrete este </a:t>
            </a:r>
            <a:r>
              <a:rPr lang="en-US" sz="2400" b="0" i="0" u="none" strike="noStrike" kern="1200" cap="none" spc="0" baseline="0">
                <a:solidFill>
                  <a:srgbClr val="00B050"/>
                </a:solidFill>
                <a:uFillTx/>
                <a:latin typeface="Times New Roman" pitchFamily="18"/>
                <a:cs typeface="Times New Roman" pitchFamily="18"/>
              </a:rPr>
              <a:t>dezvoltarea cronologică secvențială a unui sistem bazat pe elemente de proces </a:t>
            </a:r>
            <a:r>
              <a:rPr lang="ro-RO" sz="2400" b="0" i="0" u="none" strike="noStrike" kern="1200" cap="none" spc="0" baseline="0">
                <a:solidFill>
                  <a:srgbClr val="000000"/>
                </a:solidFill>
                <a:uFillTx/>
                <a:latin typeface="Times New Roman" pitchFamily="18"/>
                <a:cs typeface="Times New Roman" pitchFamily="18"/>
              </a:rPr>
              <a:t>ce au loc</a:t>
            </a:r>
            <a:r>
              <a:rPr lang="en-US" sz="2400" b="0" i="0" u="none" strike="noStrike" kern="1200" cap="none" spc="0" baseline="0">
                <a:solidFill>
                  <a:srgbClr val="000000"/>
                </a:solidFill>
                <a:uFillTx/>
                <a:latin typeface="Times New Roman" pitchFamily="18"/>
                <a:cs typeface="Times New Roman" pitchFamily="18"/>
              </a:rPr>
              <a:t> </a:t>
            </a:r>
            <a:r>
              <a:rPr lang="ro-RO" sz="2400" b="0" i="0" u="none" strike="noStrike" kern="1200" cap="none" spc="0" baseline="0">
                <a:solidFill>
                  <a:srgbClr val="000000"/>
                </a:solidFill>
                <a:uFillTx/>
                <a:latin typeface="Times New Roman" pitchFamily="18"/>
                <a:cs typeface="Times New Roman" pitchFamily="18"/>
              </a:rPr>
              <a:t>p</a:t>
            </a:r>
            <a:r>
              <a:rPr lang="en-US" sz="2400" b="0" i="0" u="none" strike="noStrike" kern="1200" cap="none" spc="0" baseline="0">
                <a:solidFill>
                  <a:srgbClr val="000000"/>
                </a:solidFill>
                <a:uFillTx/>
                <a:latin typeface="Times New Roman" pitchFamily="18"/>
                <a:cs typeface="Times New Roman" pitchFamily="18"/>
              </a:rPr>
              <a:t>e intervale de timp (decalaje).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name="Slide1436">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7CE2FFA-52A0-EAFD-8362-B833D69625FA}"/>
              </a:ext>
            </a:extLst>
          </p:cNvPr>
          <p:cNvSpPr txBox="1">
            <a:spLocks noGrp="1"/>
          </p:cNvSpPr>
          <p:nvPr>
            <p:ph idx="1"/>
          </p:nvPr>
        </p:nvSpPr>
        <p:spPr>
          <a:xfrm>
            <a:off x="838203" y="539934"/>
            <a:ext cx="10515600" cy="5637029"/>
          </a:xfrm>
        </p:spPr>
        <p:txBody>
          <a:bodyPr/>
          <a:lstStyle/>
          <a:p>
            <a:pPr lvl="0"/>
            <a:r>
              <a:rPr lang="en-US" b="1" i="1">
                <a:solidFill>
                  <a:srgbClr val="00B050"/>
                </a:solidFill>
                <a:latin typeface="Times New Roman" pitchFamily="18"/>
                <a:cs typeface="Times New Roman" pitchFamily="18"/>
              </a:rPr>
              <a:t>Un sistem de evenimente discrete este un sistem dinamic cu stări discrete ale căror tranziții sunt declanșate de evenimente.</a:t>
            </a:r>
          </a:p>
          <a:p>
            <a:pPr lvl="0"/>
            <a:r>
              <a:rPr lang="en-US">
                <a:latin typeface="Times New Roman" pitchFamily="18"/>
                <a:cs typeface="Times New Roman" pitchFamily="18"/>
              </a:rPr>
              <a:t>Aceasta oferă un cadru general pentru </a:t>
            </a:r>
            <a:r>
              <a:rPr lang="en-US" b="1" i="1">
                <a:solidFill>
                  <a:srgbClr val="0070C0"/>
                </a:solidFill>
                <a:latin typeface="Times New Roman" pitchFamily="18"/>
                <a:cs typeface="Times New Roman" pitchFamily="18"/>
              </a:rPr>
              <a:t>multe sisteme create de om în care dinamica sistemului nu urmează doar legile fizice, ci și regulile create de om. </a:t>
            </a:r>
          </a:p>
          <a:p>
            <a:pPr lvl="0"/>
            <a:r>
              <a:rPr lang="en-US">
                <a:latin typeface="Times New Roman" pitchFamily="18"/>
                <a:cs typeface="Times New Roman" pitchFamily="18"/>
              </a:rPr>
              <a:t>Este dificil de descris dinamica acestor sisteme folosind expresii în formă închisă. În multe cazuri, simularea este singura modalitate fidelă de a descrie dinamica sistemului și pentru evaluarea performanței. Accentul acestui TC este promovarea cercetării privind analiza performanței, evaluarea și optimizarea sistemelor de evenimente discrete.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name="Slide1439">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C1BD9A8F-BB9F-3BD3-CA3A-B62705104127}"/>
              </a:ext>
            </a:extLst>
          </p:cNvPr>
          <p:cNvSpPr txBox="1">
            <a:spLocks noGrp="1"/>
          </p:cNvSpPr>
          <p:nvPr>
            <p:ph idx="1"/>
          </p:nvPr>
        </p:nvSpPr>
        <p:spPr>
          <a:xfrm>
            <a:off x="838203" y="592183"/>
            <a:ext cx="10822573" cy="5584780"/>
          </a:xfrm>
        </p:spPr>
        <p:txBody>
          <a:bodyPr/>
          <a:lstStyle/>
          <a:p>
            <a:pPr lvl="0"/>
            <a:r>
              <a:rPr lang="en-US">
                <a:latin typeface="Times New Roman" pitchFamily="18"/>
                <a:cs typeface="Times New Roman" pitchFamily="18"/>
              </a:rPr>
              <a:t>O simulare a evenimentelor discrete (DES) modelează funcționarea unui sistem </a:t>
            </a:r>
            <a:r>
              <a:rPr lang="en-US" b="1" i="1">
                <a:solidFill>
                  <a:srgbClr val="0070C0"/>
                </a:solidFill>
                <a:latin typeface="Times New Roman" pitchFamily="18"/>
                <a:cs typeface="Times New Roman" pitchFamily="18"/>
              </a:rPr>
              <a:t>ca o secvență (discretă) de evenimente în timp</a:t>
            </a:r>
            <a:r>
              <a:rPr lang="en-US">
                <a:latin typeface="Times New Roman" pitchFamily="18"/>
                <a:cs typeface="Times New Roman" pitchFamily="18"/>
              </a:rPr>
              <a:t>. </a:t>
            </a:r>
          </a:p>
          <a:p>
            <a:pPr lvl="0"/>
            <a:r>
              <a:rPr lang="en-US" b="1" i="1">
                <a:solidFill>
                  <a:srgbClr val="00B050"/>
                </a:solidFill>
                <a:latin typeface="Times New Roman" pitchFamily="18"/>
                <a:cs typeface="Times New Roman" pitchFamily="18"/>
              </a:rPr>
              <a:t>Fiecare eveniment are loc într-un anumit moment în timp și marchează o schimbare de stare a sistemului. </a:t>
            </a:r>
          </a:p>
          <a:p>
            <a:pPr lvl="0"/>
            <a:r>
              <a:rPr lang="en-US">
                <a:latin typeface="Times New Roman" pitchFamily="18"/>
                <a:cs typeface="Times New Roman" pitchFamily="18"/>
              </a:rPr>
              <a:t>Între evenimente consecutive, se presupune că nu are loc nicio schimbare în sistem; </a:t>
            </a:r>
            <a:r>
              <a:rPr lang="ro-RO">
                <a:latin typeface="Times New Roman" pitchFamily="18"/>
                <a:cs typeface="Times New Roman" pitchFamily="18"/>
              </a:rPr>
              <a:t>deci</a:t>
            </a:r>
            <a:r>
              <a:rPr lang="en-US">
                <a:latin typeface="Times New Roman" pitchFamily="18"/>
                <a:cs typeface="Times New Roman" pitchFamily="18"/>
              </a:rPr>
              <a:t>, timpul de simulare poate sări direct la momentul de apariție al următorului eveniment, care se numește progresia timpului următor eveniment.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name="Slide1438">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BB94C15B-0970-21FC-3E0A-C915004AFA9F}"/>
              </a:ext>
            </a:extLst>
          </p:cNvPr>
          <p:cNvSpPr txBox="1">
            <a:spLocks noGrp="1"/>
          </p:cNvSpPr>
          <p:nvPr>
            <p:ph idx="1"/>
          </p:nvPr>
        </p:nvSpPr>
        <p:spPr/>
        <p:txBody>
          <a:bodyPr/>
          <a:lstStyle/>
          <a:p>
            <a:pPr lvl="0"/>
            <a:r>
              <a:rPr lang="en-US">
                <a:latin typeface="Times New Roman" pitchFamily="18"/>
                <a:cs typeface="Times New Roman" pitchFamily="18"/>
              </a:rPr>
              <a:t>Simularea sistemelor cu evenimentelor discrete studiază modele de</a:t>
            </a:r>
          </a:p>
          <a:p>
            <a:pPr lvl="0"/>
            <a:r>
              <a:rPr lang="en-US">
                <a:latin typeface="Times New Roman" pitchFamily="18"/>
                <a:cs typeface="Times New Roman" pitchFamily="18"/>
              </a:rPr>
              <a:t>simulare în care sunt definite evenimente ce sunt activate la anumite momente</a:t>
            </a:r>
            <a:r>
              <a:rPr lang="ro-RO">
                <a:latin typeface="Times New Roman" pitchFamily="18"/>
                <a:cs typeface="Times New Roman" pitchFamily="18"/>
              </a:rPr>
              <a:t> </a:t>
            </a:r>
            <a:r>
              <a:rPr lang="en-US">
                <a:latin typeface="Times New Roman" pitchFamily="18"/>
                <a:cs typeface="Times New Roman" pitchFamily="18"/>
              </a:rPr>
              <a:t>de timp şi care afectează starea sistemelor studiate. Momentele de timp la care</a:t>
            </a:r>
            <a:r>
              <a:rPr lang="ro-RO">
                <a:latin typeface="Times New Roman" pitchFamily="18"/>
                <a:cs typeface="Times New Roman" pitchFamily="18"/>
              </a:rPr>
              <a:t> </a:t>
            </a:r>
            <a:r>
              <a:rPr lang="en-US">
                <a:latin typeface="Times New Roman" pitchFamily="18"/>
                <a:cs typeface="Times New Roman" pitchFamily="18"/>
              </a:rPr>
              <a:t>un eveniment este activat sunt aleatoare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name="Slide1431">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B020DB79-DA8A-C50C-21BC-43CAFB78045E}"/>
              </a:ext>
            </a:extLst>
          </p:cNvPr>
          <p:cNvSpPr txBox="1">
            <a:spLocks noGrp="1"/>
          </p:cNvSpPr>
          <p:nvPr>
            <p:ph idx="1"/>
          </p:nvPr>
        </p:nvSpPr>
        <p:spPr>
          <a:xfrm>
            <a:off x="627013" y="315687"/>
            <a:ext cx="10972800" cy="6226625"/>
          </a:xfrm>
        </p:spPr>
        <p:txBody>
          <a:bodyPr/>
          <a:lstStyle/>
          <a:p>
            <a:pPr lvl="0">
              <a:lnSpc>
                <a:spcPct val="80000"/>
              </a:lnSpc>
            </a:pPr>
            <a:r>
              <a:rPr lang="en-US" b="1" i="1">
                <a:solidFill>
                  <a:srgbClr val="00B050"/>
                </a:solidFill>
                <a:latin typeface="Times New Roman" pitchFamily="18"/>
                <a:cs typeface="Times New Roman" pitchFamily="18"/>
              </a:rPr>
              <a:t>Componentele și organizarea unui model de simulare cu evenimente discrete</a:t>
            </a:r>
            <a:endParaRPr lang="ro-RO" b="1" i="1">
              <a:solidFill>
                <a:srgbClr val="00B050"/>
              </a:solidFill>
              <a:latin typeface="Times New Roman" pitchFamily="18"/>
              <a:cs typeface="Times New Roman" pitchFamily="18"/>
            </a:endParaRPr>
          </a:p>
          <a:p>
            <a:pPr lvl="0">
              <a:lnSpc>
                <a:spcPct val="80000"/>
              </a:lnSpc>
            </a:pPr>
            <a:r>
              <a:rPr lang="ro-RO">
                <a:latin typeface="Times New Roman" pitchFamily="18"/>
                <a:cs typeface="Times New Roman" pitchFamily="18"/>
              </a:rPr>
              <a:t>T</a:t>
            </a:r>
            <a:r>
              <a:rPr lang="en-US">
                <a:latin typeface="Times New Roman" pitchFamily="18"/>
                <a:cs typeface="Times New Roman" pitchFamily="18"/>
              </a:rPr>
              <a:t>oate modelele de simulare cu evenimente discrete au o serie de componente comune și există o organizare logică pentru aceste componente</a:t>
            </a:r>
            <a:r>
              <a:rPr lang="ro-RO">
                <a:latin typeface="Times New Roman" pitchFamily="18"/>
                <a:cs typeface="Times New Roman" pitchFamily="18"/>
              </a:rPr>
              <a:t>.</a:t>
            </a:r>
            <a:r>
              <a:rPr lang="en-US">
                <a:latin typeface="Times New Roman" pitchFamily="18"/>
                <a:cs typeface="Times New Roman" pitchFamily="18"/>
              </a:rPr>
              <a:t> </a:t>
            </a:r>
            <a:endParaRPr lang="ro-RO">
              <a:latin typeface="Times New Roman" pitchFamily="18"/>
              <a:cs typeface="Times New Roman" pitchFamily="18"/>
            </a:endParaRPr>
          </a:p>
          <a:p>
            <a:pPr lvl="0">
              <a:lnSpc>
                <a:spcPct val="80000"/>
              </a:lnSpc>
            </a:pPr>
            <a:r>
              <a:rPr lang="en-US">
                <a:latin typeface="Times New Roman" pitchFamily="18"/>
                <a:cs typeface="Times New Roman" pitchFamily="18"/>
              </a:rPr>
              <a:t>În special, următoarele componente vor fi găsite în majoritatea modelelor de simulare a evenimentelor discrete:</a:t>
            </a:r>
            <a:endParaRPr lang="ro-RO">
              <a:latin typeface="Times New Roman" pitchFamily="18"/>
              <a:cs typeface="Times New Roman" pitchFamily="18"/>
            </a:endParaRPr>
          </a:p>
          <a:p>
            <a:pPr lvl="0">
              <a:lnSpc>
                <a:spcPct val="80000"/>
              </a:lnSpc>
            </a:pPr>
            <a:r>
              <a:rPr lang="en-US" b="1" i="1">
                <a:solidFill>
                  <a:srgbClr val="0070C0"/>
                </a:solidFill>
                <a:latin typeface="Times New Roman" pitchFamily="18"/>
                <a:cs typeface="Times New Roman" pitchFamily="18"/>
              </a:rPr>
              <a:t>Stare</a:t>
            </a:r>
            <a:r>
              <a:rPr lang="ro-RO" b="1" i="1">
                <a:solidFill>
                  <a:srgbClr val="0070C0"/>
                </a:solidFill>
                <a:latin typeface="Times New Roman" pitchFamily="18"/>
                <a:cs typeface="Times New Roman" pitchFamily="18"/>
              </a:rPr>
              <a:t>a</a:t>
            </a:r>
            <a:r>
              <a:rPr lang="en-US" b="1" i="1">
                <a:solidFill>
                  <a:srgbClr val="0070C0"/>
                </a:solidFill>
                <a:latin typeface="Times New Roman" pitchFamily="18"/>
                <a:cs typeface="Times New Roman" pitchFamily="18"/>
              </a:rPr>
              <a:t> sistem</a:t>
            </a:r>
            <a:r>
              <a:rPr lang="ro-RO" b="1" i="1">
                <a:solidFill>
                  <a:srgbClr val="0070C0"/>
                </a:solidFill>
                <a:latin typeface="Times New Roman" pitchFamily="18"/>
                <a:cs typeface="Times New Roman" pitchFamily="18"/>
              </a:rPr>
              <a:t>ului</a:t>
            </a:r>
            <a:r>
              <a:rPr lang="en-US" b="1" i="1">
                <a:solidFill>
                  <a:srgbClr val="0070C0"/>
                </a:solidFill>
                <a:latin typeface="Times New Roman" pitchFamily="18"/>
                <a:cs typeface="Times New Roman" pitchFamily="18"/>
              </a:rPr>
              <a:t>: </a:t>
            </a:r>
            <a:r>
              <a:rPr lang="en-US">
                <a:latin typeface="Times New Roman" pitchFamily="18"/>
                <a:cs typeface="Times New Roman" pitchFamily="18"/>
              </a:rPr>
              <a:t>colecția de variabile de stare necesare pentru a descrie sistemul la un anumit moment,</a:t>
            </a:r>
            <a:endParaRPr lang="ro-RO">
              <a:latin typeface="Times New Roman" pitchFamily="18"/>
              <a:cs typeface="Times New Roman" pitchFamily="18"/>
            </a:endParaRPr>
          </a:p>
          <a:p>
            <a:pPr lvl="0">
              <a:lnSpc>
                <a:spcPct val="80000"/>
              </a:lnSpc>
            </a:pPr>
            <a:r>
              <a:rPr lang="en-US" b="1" i="1">
                <a:solidFill>
                  <a:srgbClr val="0070C0"/>
                </a:solidFill>
                <a:latin typeface="Times New Roman" pitchFamily="18"/>
                <a:cs typeface="Times New Roman" pitchFamily="18"/>
              </a:rPr>
              <a:t>Ceas de simulare</a:t>
            </a:r>
            <a:r>
              <a:rPr lang="en-US">
                <a:latin typeface="Times New Roman" pitchFamily="18"/>
                <a:cs typeface="Times New Roman" pitchFamily="18"/>
              </a:rPr>
              <a:t>: o variabilă care oferă valoarea curentă a timpului simulat,</a:t>
            </a:r>
            <a:endParaRPr lang="ro-RO">
              <a:latin typeface="Times New Roman" pitchFamily="18"/>
              <a:cs typeface="Times New Roman" pitchFamily="18"/>
            </a:endParaRPr>
          </a:p>
          <a:p>
            <a:pPr lvl="0">
              <a:lnSpc>
                <a:spcPct val="80000"/>
              </a:lnSpc>
            </a:pPr>
            <a:r>
              <a:rPr lang="en-US" b="1" i="1">
                <a:solidFill>
                  <a:srgbClr val="0070C0"/>
                </a:solidFill>
                <a:latin typeface="Times New Roman" pitchFamily="18"/>
                <a:cs typeface="Times New Roman" pitchFamily="18"/>
              </a:rPr>
              <a:t>Lista de evenimente: </a:t>
            </a:r>
            <a:r>
              <a:rPr lang="en-US">
                <a:latin typeface="Times New Roman" pitchFamily="18"/>
                <a:cs typeface="Times New Roman" pitchFamily="18"/>
              </a:rPr>
              <a:t>o listă care conține data următoare când va avea loc fiecare tip de eveniment</a:t>
            </a:r>
            <a:r>
              <a:rPr lang="ro-RO">
                <a:latin typeface="Times New Roman" pitchFamily="18"/>
                <a:cs typeface="Times New Roman" pitchFamily="18"/>
              </a:rPr>
              <a:t>,</a:t>
            </a:r>
          </a:p>
          <a:p>
            <a:pPr lvl="0">
              <a:lnSpc>
                <a:spcPct val="80000"/>
              </a:lnSpc>
            </a:pPr>
            <a:r>
              <a:rPr lang="en-US" b="1" i="1">
                <a:solidFill>
                  <a:srgbClr val="0070C0"/>
                </a:solidFill>
                <a:latin typeface="Times New Roman" pitchFamily="18"/>
                <a:cs typeface="Times New Roman" pitchFamily="18"/>
              </a:rPr>
              <a:t>Contoare statistice: </a:t>
            </a:r>
            <a:r>
              <a:rPr lang="en-US">
                <a:latin typeface="Times New Roman" pitchFamily="18"/>
                <a:cs typeface="Times New Roman" pitchFamily="18"/>
              </a:rPr>
              <a:t>variabile utilizate pentru stocarea informațiilor statistice despre performanța sistemului,</a:t>
            </a:r>
            <a:endParaRPr lang="ro-RO">
              <a:latin typeface="Times New Roman" pitchFamily="18"/>
              <a:cs typeface="Times New Roman" pitchFamily="18"/>
            </a:endParaRPr>
          </a:p>
          <a:p>
            <a:pPr lvl="0">
              <a:lnSpc>
                <a:spcPct val="80000"/>
              </a:lnSpc>
            </a:pPr>
            <a:endParaRPr lang="ro-RO"/>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name="Slide1432">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875EB93C-EED2-697B-4EBE-A8168FBE242D}"/>
              </a:ext>
            </a:extLst>
          </p:cNvPr>
          <p:cNvSpPr txBox="1">
            <a:spLocks noGrp="1"/>
          </p:cNvSpPr>
          <p:nvPr>
            <p:ph idx="1"/>
          </p:nvPr>
        </p:nvSpPr>
        <p:spPr>
          <a:xfrm>
            <a:off x="505096" y="670556"/>
            <a:ext cx="11068592" cy="5765072"/>
          </a:xfrm>
        </p:spPr>
        <p:txBody>
          <a:bodyPr/>
          <a:lstStyle/>
          <a:p>
            <a:pPr lvl="0">
              <a:lnSpc>
                <a:spcPct val="70000"/>
              </a:lnSpc>
            </a:pPr>
            <a:r>
              <a:rPr lang="en-US" sz="2400" b="1" i="1">
                <a:solidFill>
                  <a:srgbClr val="0070C0"/>
                </a:solidFill>
                <a:latin typeface="Times New Roman" pitchFamily="18"/>
                <a:cs typeface="Times New Roman" pitchFamily="18"/>
              </a:rPr>
              <a:t>Rutina de inițializare: </a:t>
            </a:r>
            <a:r>
              <a:rPr lang="en-US" sz="2400">
                <a:latin typeface="Times New Roman" pitchFamily="18"/>
                <a:cs typeface="Times New Roman" pitchFamily="18"/>
              </a:rPr>
              <a:t>un subprogram pentru inițializarea modelului de simulare la momentul 0,</a:t>
            </a:r>
            <a:endParaRPr lang="ro-RO" sz="2400">
              <a:latin typeface="Times New Roman" pitchFamily="18"/>
              <a:cs typeface="Times New Roman" pitchFamily="18"/>
            </a:endParaRPr>
          </a:p>
          <a:p>
            <a:pPr lvl="0">
              <a:lnSpc>
                <a:spcPct val="70000"/>
              </a:lnSpc>
            </a:pPr>
            <a:r>
              <a:rPr lang="en-US" sz="2400" b="1" i="1">
                <a:solidFill>
                  <a:srgbClr val="0070C0"/>
                </a:solidFill>
                <a:latin typeface="Times New Roman" pitchFamily="18"/>
                <a:cs typeface="Times New Roman" pitchFamily="18"/>
              </a:rPr>
              <a:t>Rutina de sincronizare: </a:t>
            </a:r>
            <a:r>
              <a:rPr lang="en-US" sz="2400">
                <a:latin typeface="Times New Roman" pitchFamily="18"/>
                <a:cs typeface="Times New Roman" pitchFamily="18"/>
              </a:rPr>
              <a:t>un subprogram care determină următorul eveniment din lista de evenimente și apoi avansează ceasul de simulare la ora la care urmează să aibă loc acel eveniment.</a:t>
            </a:r>
            <a:endParaRPr lang="ro-RO" sz="2400">
              <a:latin typeface="Times New Roman" pitchFamily="18"/>
              <a:cs typeface="Times New Roman" pitchFamily="18"/>
            </a:endParaRPr>
          </a:p>
          <a:p>
            <a:pPr lvl="0">
              <a:lnSpc>
                <a:spcPct val="70000"/>
              </a:lnSpc>
            </a:pPr>
            <a:r>
              <a:rPr lang="en-US" sz="2400" b="1" i="1">
                <a:solidFill>
                  <a:srgbClr val="0070C0"/>
                </a:solidFill>
                <a:latin typeface="Times New Roman" pitchFamily="18"/>
                <a:cs typeface="Times New Roman" pitchFamily="18"/>
              </a:rPr>
              <a:t>Rutina de evenimente: </a:t>
            </a:r>
            <a:r>
              <a:rPr lang="en-US" sz="2400">
                <a:latin typeface="Times New Roman" pitchFamily="18"/>
                <a:cs typeface="Times New Roman" pitchFamily="18"/>
              </a:rPr>
              <a:t>un subprogram care actualizează starea sistemului atunci când are loc un anumit tip de eveniment (există o rutină de evenimente pentru fiecare tip de eveniment)</a:t>
            </a:r>
            <a:endParaRPr lang="ro-RO" sz="2400">
              <a:latin typeface="Times New Roman" pitchFamily="18"/>
              <a:cs typeface="Times New Roman" pitchFamily="18"/>
            </a:endParaRPr>
          </a:p>
          <a:p>
            <a:pPr lvl="0">
              <a:lnSpc>
                <a:spcPct val="70000"/>
              </a:lnSpc>
            </a:pPr>
            <a:r>
              <a:rPr lang="en-US" sz="2400" b="1" i="1">
                <a:solidFill>
                  <a:srgbClr val="0070C0"/>
                </a:solidFill>
                <a:latin typeface="Times New Roman" pitchFamily="18"/>
                <a:cs typeface="Times New Roman" pitchFamily="18"/>
              </a:rPr>
              <a:t>Rutine de bibliotecă: </a:t>
            </a:r>
            <a:r>
              <a:rPr lang="en-US" sz="2400">
                <a:latin typeface="Times New Roman" pitchFamily="18"/>
                <a:cs typeface="Times New Roman" pitchFamily="18"/>
              </a:rPr>
              <a:t>un set de subprograme utilizate pentru a genera observații aleatorii din distribuțiile de probabilitate care au fost determinate ca parte a modelului de simulare</a:t>
            </a:r>
            <a:endParaRPr lang="ro-RO" sz="2400" b="1" i="1">
              <a:solidFill>
                <a:srgbClr val="0070C0"/>
              </a:solidFill>
              <a:latin typeface="Times New Roman" pitchFamily="18"/>
              <a:cs typeface="Times New Roman" pitchFamily="18"/>
            </a:endParaRPr>
          </a:p>
          <a:p>
            <a:pPr lvl="0">
              <a:lnSpc>
                <a:spcPct val="70000"/>
              </a:lnSpc>
            </a:pPr>
            <a:r>
              <a:rPr lang="en-US" sz="2400" b="1" i="1">
                <a:solidFill>
                  <a:srgbClr val="0070C0"/>
                </a:solidFill>
                <a:latin typeface="Times New Roman" pitchFamily="18"/>
                <a:cs typeface="Times New Roman" pitchFamily="18"/>
              </a:rPr>
              <a:t>Generator de rapoarte</a:t>
            </a:r>
            <a:r>
              <a:rPr lang="en-US" sz="2400">
                <a:latin typeface="Times New Roman" pitchFamily="18"/>
                <a:cs typeface="Times New Roman" pitchFamily="18"/>
              </a:rPr>
              <a:t>: un subprogram care calculează estimări (de la contoarele statistice) ale măsurilor dorite de performanță și produce un raport când simularea se termină</a:t>
            </a:r>
            <a:endParaRPr lang="ro-RO" sz="2400">
              <a:latin typeface="Times New Roman" pitchFamily="18"/>
              <a:cs typeface="Times New Roman" pitchFamily="18"/>
            </a:endParaRPr>
          </a:p>
          <a:p>
            <a:pPr lvl="0">
              <a:lnSpc>
                <a:spcPct val="70000"/>
              </a:lnSpc>
            </a:pPr>
            <a:r>
              <a:rPr lang="en-US" sz="2400" b="1" i="1">
                <a:solidFill>
                  <a:srgbClr val="0070C0"/>
                </a:solidFill>
                <a:latin typeface="Times New Roman" pitchFamily="18"/>
                <a:cs typeface="Times New Roman" pitchFamily="18"/>
              </a:rPr>
              <a:t>Program principal: </a:t>
            </a:r>
            <a:r>
              <a:rPr lang="en-US" sz="2400">
                <a:latin typeface="Times New Roman" pitchFamily="18"/>
                <a:cs typeface="Times New Roman" pitchFamily="18"/>
              </a:rPr>
              <a:t>Un subprogram care invocă rutina de sincronizare pentru a determina următorul eveniment și apoi transferă controlul rutinei de eveniment corespunzătoare pentru a actualiza starea sistemului în mod corespunzător. Programul principal poate, de asemenea, să verifice terminarea și să invoce generatorul de rapoarte când simularea se termină.</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name="Slide1433">
    <p:spTree>
      <p:nvGrpSpPr>
        <p:cNvPr id="1" name=""/>
        <p:cNvGrpSpPr/>
        <p:nvPr/>
      </p:nvGrpSpPr>
      <p:grpSpPr>
        <a:xfrm>
          <a:off x="0" y="0"/>
          <a:ext cx="0" cy="0"/>
          <a:chOff x="0" y="0"/>
          <a:chExt cx="0" cy="0"/>
        </a:xfrm>
      </p:grpSpPr>
      <p:pic>
        <p:nvPicPr>
          <p:cNvPr id="2" name="Content Placeholder 4">
            <a:extLst>
              <a:ext uri="{FF2B5EF4-FFF2-40B4-BE49-F238E27FC236}">
                <a16:creationId xmlns:a16="http://schemas.microsoft.com/office/drawing/2014/main" id="{CC285BE9-EEBF-FE9E-5DB3-A3941C631C24}"/>
              </a:ext>
            </a:extLst>
          </p:cNvPr>
          <p:cNvPicPr>
            <a:picLocks noGrp="1" noChangeAspect="1"/>
          </p:cNvPicPr>
          <p:nvPr>
            <p:ph idx="1"/>
          </p:nvPr>
        </p:nvPicPr>
        <p:blipFill>
          <a:blip r:embed="rId2"/>
          <a:stretch>
            <a:fillRect/>
          </a:stretch>
        </p:blipFill>
        <p:spPr>
          <a:xfrm>
            <a:off x="2490651" y="461964"/>
            <a:ext cx="6825703" cy="6056610"/>
          </a:xfr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name="Slide880">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B8CBE2DB-E860-F683-EBFE-8BA828AAB2F8}"/>
              </a:ext>
            </a:extLst>
          </p:cNvPr>
          <p:cNvSpPr txBox="1">
            <a:spLocks noGrp="1"/>
          </p:cNvSpPr>
          <p:nvPr>
            <p:ph idx="1"/>
          </p:nvPr>
        </p:nvSpPr>
        <p:spPr>
          <a:xfrm>
            <a:off x="304796" y="374071"/>
            <a:ext cx="11471559" cy="6151415"/>
          </a:xfrm>
        </p:spPr>
        <p:txBody>
          <a:bodyPr/>
          <a:lstStyle/>
          <a:p>
            <a:pPr lvl="0">
              <a:lnSpc>
                <a:spcPct val="80000"/>
              </a:lnSpc>
            </a:pPr>
            <a:r>
              <a:rPr lang="pt-BR">
                <a:latin typeface="Times New Roman" pitchFamily="18"/>
                <a:cs typeface="Times New Roman" pitchFamily="18"/>
              </a:rPr>
              <a:t>Construc</a:t>
            </a:r>
            <a:r>
              <a:rPr lang="ro-RO">
                <a:latin typeface="Times New Roman" pitchFamily="18"/>
                <a:cs typeface="Times New Roman" pitchFamily="18"/>
              </a:rPr>
              <a:t>ț</a:t>
            </a:r>
            <a:r>
              <a:rPr lang="pt-BR">
                <a:latin typeface="Times New Roman" pitchFamily="18"/>
                <a:cs typeface="Times New Roman" pitchFamily="18"/>
              </a:rPr>
              <a:t>a unui M</a:t>
            </a:r>
            <a:r>
              <a:rPr lang="ro-RO">
                <a:latin typeface="Times New Roman" pitchFamily="18"/>
                <a:cs typeface="Times New Roman" pitchFamily="18"/>
              </a:rPr>
              <a:t>odel de </a:t>
            </a:r>
            <a:r>
              <a:rPr lang="pt-BR">
                <a:latin typeface="Times New Roman" pitchFamily="18"/>
                <a:cs typeface="Times New Roman" pitchFamily="18"/>
              </a:rPr>
              <a:t>S</a:t>
            </a:r>
            <a:r>
              <a:rPr lang="ro-RO">
                <a:latin typeface="Times New Roman" pitchFamily="18"/>
                <a:cs typeface="Times New Roman" pitchFamily="18"/>
              </a:rPr>
              <a:t>imulare</a:t>
            </a:r>
            <a:r>
              <a:rPr lang="pt-BR">
                <a:latin typeface="Times New Roman" pitchFamily="18"/>
                <a:cs typeface="Times New Roman" pitchFamily="18"/>
              </a:rPr>
              <a:t> utilizeaz</a:t>
            </a:r>
            <a:r>
              <a:rPr lang="ro-RO">
                <a:latin typeface="Times New Roman" pitchFamily="18"/>
                <a:cs typeface="Times New Roman" pitchFamily="18"/>
              </a:rPr>
              <a:t>ă</a:t>
            </a:r>
            <a:r>
              <a:rPr lang="pt-BR">
                <a:latin typeface="Times New Roman" pitchFamily="18"/>
                <a:cs typeface="Times New Roman" pitchFamily="18"/>
              </a:rPr>
              <a:t> dou</a:t>
            </a:r>
            <a:r>
              <a:rPr lang="ro-RO">
                <a:latin typeface="Times New Roman" pitchFamily="18"/>
                <a:cs typeface="Times New Roman" pitchFamily="18"/>
              </a:rPr>
              <a:t>ă</a:t>
            </a:r>
            <a:r>
              <a:rPr lang="pt-BR">
                <a:latin typeface="Times New Roman" pitchFamily="18"/>
                <a:cs typeface="Times New Roman" pitchFamily="18"/>
              </a:rPr>
              <a:t> concepte de baz</a:t>
            </a:r>
            <a:r>
              <a:rPr lang="ro-RO">
                <a:latin typeface="Times New Roman" pitchFamily="18"/>
                <a:cs typeface="Times New Roman" pitchFamily="18"/>
              </a:rPr>
              <a:t>ă</a:t>
            </a:r>
            <a:r>
              <a:rPr lang="pt-BR">
                <a:latin typeface="Times New Roman" pitchFamily="18"/>
                <a:cs typeface="Times New Roman" pitchFamily="18"/>
              </a:rPr>
              <a:t>: </a:t>
            </a:r>
            <a:endParaRPr lang="ro-RO">
              <a:latin typeface="Times New Roman" pitchFamily="18"/>
              <a:cs typeface="Times New Roman" pitchFamily="18"/>
            </a:endParaRPr>
          </a:p>
          <a:p>
            <a:pPr lvl="0">
              <a:lnSpc>
                <a:spcPct val="80000"/>
              </a:lnSpc>
              <a:buChar char="-"/>
            </a:pPr>
            <a:r>
              <a:rPr lang="pt-BR" b="1" i="1">
                <a:solidFill>
                  <a:srgbClr val="00B050"/>
                </a:solidFill>
                <a:latin typeface="Times New Roman" pitchFamily="18"/>
                <a:cs typeface="Times New Roman" pitchFamily="18"/>
              </a:rPr>
              <a:t>ceasul simularii </a:t>
            </a:r>
            <a:r>
              <a:rPr lang="ro-RO">
                <a:latin typeface="Times New Roman" pitchFamily="18"/>
                <a:cs typeface="Times New Roman" pitchFamily="18"/>
              </a:rPr>
              <a:t>ș</a:t>
            </a:r>
            <a:r>
              <a:rPr lang="pt-BR">
                <a:latin typeface="Times New Roman" pitchFamily="18"/>
                <a:cs typeface="Times New Roman" pitchFamily="18"/>
              </a:rPr>
              <a:t>i </a:t>
            </a:r>
            <a:endParaRPr lang="ro-RO">
              <a:latin typeface="Times New Roman" pitchFamily="18"/>
              <a:cs typeface="Times New Roman" pitchFamily="18"/>
            </a:endParaRPr>
          </a:p>
          <a:p>
            <a:pPr lvl="0">
              <a:lnSpc>
                <a:spcPct val="80000"/>
              </a:lnSpc>
              <a:buChar char="-"/>
            </a:pPr>
            <a:r>
              <a:rPr lang="pt-BR" b="1" i="1">
                <a:solidFill>
                  <a:srgbClr val="0070C0"/>
                </a:solidFill>
                <a:latin typeface="Times New Roman" pitchFamily="18"/>
                <a:cs typeface="Times New Roman" pitchFamily="18"/>
              </a:rPr>
              <a:t>agenda simul</a:t>
            </a:r>
            <a:r>
              <a:rPr lang="ro-RO" b="1" i="1">
                <a:solidFill>
                  <a:srgbClr val="0070C0"/>
                </a:solidFill>
                <a:latin typeface="Times New Roman" pitchFamily="18"/>
                <a:cs typeface="Times New Roman" pitchFamily="18"/>
              </a:rPr>
              <a:t>ă</a:t>
            </a:r>
            <a:r>
              <a:rPr lang="pt-BR" b="1" i="1">
                <a:solidFill>
                  <a:srgbClr val="0070C0"/>
                </a:solidFill>
                <a:latin typeface="Times New Roman" pitchFamily="18"/>
                <a:cs typeface="Times New Roman" pitchFamily="18"/>
              </a:rPr>
              <a:t>rii</a:t>
            </a:r>
            <a:endParaRPr lang="ro-RO" b="1" i="1">
              <a:solidFill>
                <a:srgbClr val="0070C0"/>
              </a:solidFill>
              <a:latin typeface="Times New Roman" pitchFamily="18"/>
              <a:cs typeface="Times New Roman" pitchFamily="18"/>
            </a:endParaRPr>
          </a:p>
          <a:p>
            <a:pPr marL="0" lvl="0" indent="0">
              <a:lnSpc>
                <a:spcPct val="80000"/>
              </a:lnSpc>
              <a:buNone/>
            </a:pPr>
            <a:r>
              <a:rPr lang="ro-RO" b="1">
                <a:solidFill>
                  <a:srgbClr val="00B050"/>
                </a:solidFill>
                <a:latin typeface="Times New Roman" pitchFamily="18"/>
                <a:cs typeface="Times New Roman" pitchFamily="18"/>
              </a:rPr>
              <a:t>Ceasul simulării </a:t>
            </a:r>
            <a:r>
              <a:rPr lang="ro-RO" b="1">
                <a:latin typeface="Times New Roman" pitchFamily="18"/>
                <a:cs typeface="Times New Roman" pitchFamily="18"/>
              </a:rPr>
              <a:t>-  </a:t>
            </a:r>
            <a:r>
              <a:rPr lang="ro-RO">
                <a:latin typeface="Times New Roman" pitchFamily="18"/>
                <a:cs typeface="Times New Roman" pitchFamily="18"/>
              </a:rPr>
              <a:t>Ceasul asigură eșalonarea corectă în timp a evenimentelor create de model și uneori ajută la implementarea condiției de terminare a simulării. </a:t>
            </a:r>
          </a:p>
          <a:p>
            <a:pPr marL="0" lvl="0" indent="0">
              <a:lnSpc>
                <a:spcPct val="80000"/>
              </a:lnSpc>
              <a:buNone/>
            </a:pPr>
            <a:r>
              <a:rPr lang="ro-RO">
                <a:latin typeface="Times New Roman" pitchFamily="18"/>
                <a:cs typeface="Times New Roman" pitchFamily="18"/>
              </a:rPr>
              <a:t>Ceasul simulării este de două feluri:</a:t>
            </a:r>
            <a:br>
              <a:rPr lang="ro-RO">
                <a:latin typeface="Times New Roman" pitchFamily="18"/>
                <a:cs typeface="Times New Roman" pitchFamily="18"/>
              </a:rPr>
            </a:br>
            <a:r>
              <a:rPr lang="ro-RO" b="1">
                <a:latin typeface="Times New Roman" pitchFamily="18"/>
                <a:cs typeface="Times New Roman" pitchFamily="18"/>
              </a:rPr>
              <a:t>a) ceas cu creștere variabilă;</a:t>
            </a:r>
          </a:p>
          <a:p>
            <a:pPr marL="0" lvl="0" indent="0">
              <a:lnSpc>
                <a:spcPct val="80000"/>
              </a:lnSpc>
              <a:buNone/>
            </a:pPr>
            <a:r>
              <a:rPr lang="ro-RO" b="1">
                <a:latin typeface="Times New Roman" pitchFamily="18"/>
                <a:cs typeface="Times New Roman" pitchFamily="18"/>
              </a:rPr>
              <a:t>b) ceas cu creștere constantă;</a:t>
            </a:r>
          </a:p>
          <a:p>
            <a:pPr marL="0" lvl="0" indent="0">
              <a:lnSpc>
                <a:spcPct val="80000"/>
              </a:lnSpc>
              <a:buNone/>
            </a:pPr>
            <a:r>
              <a:rPr lang="ro-RO" sz="2400">
                <a:latin typeface="Times New Roman" pitchFamily="18"/>
                <a:cs typeface="Times New Roman" pitchFamily="18"/>
              </a:rPr>
              <a:t>Variața ceasului.</a:t>
            </a:r>
            <a:br>
              <a:rPr lang="ro-RO" sz="2400">
                <a:latin typeface="Times New Roman" pitchFamily="18"/>
                <a:cs typeface="Times New Roman" pitchFamily="18"/>
              </a:rPr>
            </a:br>
            <a:r>
              <a:rPr lang="ro-RO" sz="2400">
                <a:latin typeface="Times New Roman" pitchFamily="18"/>
                <a:cs typeface="Times New Roman" pitchFamily="18"/>
              </a:rPr>
              <a:t>a) Cazul ceasului cu creștere variabilă.</a:t>
            </a:r>
          </a:p>
          <a:p>
            <a:pPr marL="0" lvl="0" indent="0">
              <a:lnSpc>
                <a:spcPct val="80000"/>
              </a:lnSpc>
              <a:buNone/>
            </a:pPr>
            <a:r>
              <a:rPr lang="ro-RO" sz="2400">
                <a:latin typeface="Times New Roman" pitchFamily="18"/>
                <a:cs typeface="Times New Roman" pitchFamily="18"/>
              </a:rPr>
              <a:t> </a:t>
            </a:r>
            <a:r>
              <a:rPr lang="ro-RO" sz="2400" b="1" i="1">
                <a:solidFill>
                  <a:srgbClr val="C00000"/>
                </a:solidFill>
                <a:latin typeface="Times New Roman" pitchFamily="18"/>
                <a:cs typeface="Times New Roman" pitchFamily="18"/>
              </a:rPr>
              <a:t>Ti</a:t>
            </a:r>
            <a:r>
              <a:rPr lang="ro-RO" sz="2400" i="1">
                <a:latin typeface="Times New Roman" pitchFamily="18"/>
                <a:cs typeface="Times New Roman" pitchFamily="18"/>
              </a:rPr>
              <a:t> </a:t>
            </a:r>
            <a:r>
              <a:rPr lang="ro-RO" sz="2400">
                <a:latin typeface="Times New Roman" pitchFamily="18"/>
                <a:cs typeface="Times New Roman" pitchFamily="18"/>
              </a:rPr>
              <a:t>= valorile ceasului.</a:t>
            </a:r>
            <a:br>
              <a:rPr lang="ro-RO" sz="2400">
                <a:latin typeface="Times New Roman" pitchFamily="18"/>
                <a:cs typeface="Times New Roman" pitchFamily="18"/>
              </a:rPr>
            </a:br>
            <a:r>
              <a:rPr lang="ro-RO" sz="2400">
                <a:latin typeface="Times New Roman" pitchFamily="18"/>
                <a:cs typeface="Times New Roman" pitchFamily="18"/>
              </a:rPr>
              <a:t>b) Cazul ceasului cu creștere constantă</a:t>
            </a:r>
            <a:r>
              <a:rPr lang="ro-RO">
                <a:latin typeface="Times New Roman" pitchFamily="18"/>
                <a:cs typeface="Times New Roman" pitchFamily="18"/>
              </a:rPr>
              <a:t> </a:t>
            </a:r>
            <a:r>
              <a:rPr lang="ro-RO" b="1" i="1">
                <a:solidFill>
                  <a:srgbClr val="C00000"/>
                </a:solidFill>
                <a:latin typeface="Times New Roman" pitchFamily="18"/>
                <a:cs typeface="Times New Roman" pitchFamily="18"/>
              </a:rPr>
              <a:t>c</a:t>
            </a:r>
            <a:r>
              <a:rPr lang="ro-RO">
                <a:latin typeface="Times New Roman" pitchFamily="18"/>
                <a:cs typeface="Times New Roman" pitchFamily="18"/>
              </a:rPr>
              <a:t>.</a:t>
            </a:r>
            <a:br>
              <a:rPr lang="ro-RO">
                <a:latin typeface="Times New Roman" pitchFamily="18"/>
                <a:cs typeface="Times New Roman" pitchFamily="18"/>
              </a:rPr>
            </a:br>
            <a:br>
              <a:rPr lang="pt-BR"/>
            </a:br>
            <a:endParaRPr lang="ru-RU"/>
          </a:p>
        </p:txBody>
      </p:sp>
      <p:sp>
        <p:nvSpPr>
          <p:cNvPr id="3" name="Нижний колонтитул 3">
            <a:extLst>
              <a:ext uri="{FF2B5EF4-FFF2-40B4-BE49-F238E27FC236}">
                <a16:creationId xmlns:a16="http://schemas.microsoft.com/office/drawing/2014/main" id="{0A889332-B7ED-8234-2B42-FC3EDD36D1C7}"/>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AB3CC7EE-6394-33F5-3003-FDEA31F3DF47}"/>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2160FD30-5DD8-4AE0-BAE1-09D33D6DC96F}" type="slidenum">
              <a:t>29</a:t>
            </a:fld>
            <a:endParaRPr lang="ru-RU" sz="1200" b="0" i="0" u="none" strike="noStrike" kern="1200" cap="none" spc="0" baseline="0">
              <a:solidFill>
                <a:srgbClr val="898989"/>
              </a:solidFill>
              <a:uFillTx/>
              <a:latin typeface="Calibri"/>
            </a:endParaRPr>
          </a:p>
        </p:txBody>
      </p:sp>
      <p:pic>
        <p:nvPicPr>
          <p:cNvPr id="5" name="Рисунок 5">
            <a:extLst>
              <a:ext uri="{FF2B5EF4-FFF2-40B4-BE49-F238E27FC236}">
                <a16:creationId xmlns:a16="http://schemas.microsoft.com/office/drawing/2014/main" id="{105C063D-FE81-3B11-0F0C-45E45CDF254C}"/>
              </a:ext>
            </a:extLst>
          </p:cNvPr>
          <p:cNvPicPr>
            <a:picLocks noChangeAspect="1"/>
          </p:cNvPicPr>
          <p:nvPr/>
        </p:nvPicPr>
        <p:blipFill>
          <a:blip r:embed="rId2"/>
          <a:stretch>
            <a:fillRect/>
          </a:stretch>
        </p:blipFill>
        <p:spPr>
          <a:xfrm>
            <a:off x="5638803" y="2809274"/>
            <a:ext cx="6137562" cy="2673458"/>
          </a:xfrm>
          <a:prstGeom prst="rect">
            <a:avLst/>
          </a:prstGeom>
          <a:noFill/>
          <a:ln cap="flat">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873">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9914B8EB-3F7A-684F-C05C-9C22931DBF12}"/>
              </a:ext>
            </a:extLst>
          </p:cNvPr>
          <p:cNvSpPr txBox="1">
            <a:spLocks noGrp="1"/>
          </p:cNvSpPr>
          <p:nvPr>
            <p:ph idx="1"/>
          </p:nvPr>
        </p:nvSpPr>
        <p:spPr>
          <a:xfrm>
            <a:off x="838203" y="318659"/>
            <a:ext cx="10924309" cy="5830598"/>
          </a:xfrm>
        </p:spPr>
        <p:txBody>
          <a:bodyPr/>
          <a:lstStyle/>
          <a:p>
            <a:pPr marL="0" lvl="0" indent="0">
              <a:buNone/>
            </a:pPr>
            <a:r>
              <a:rPr lang="ro-RO" sz="3600" b="1" i="1">
                <a:solidFill>
                  <a:srgbClr val="0070C0"/>
                </a:solidFill>
              </a:rPr>
              <a:t>- </a:t>
            </a:r>
            <a:r>
              <a:rPr lang="ro-RO" sz="3600" b="1" i="1">
                <a:solidFill>
                  <a:srgbClr val="0070C0"/>
                </a:solidFill>
                <a:latin typeface="Times New Roman" pitchFamily="18"/>
                <a:cs typeface="Times New Roman" pitchFamily="18"/>
              </a:rPr>
              <a:t>Simularea </a:t>
            </a:r>
            <a:r>
              <a:rPr lang="ro-RO" sz="3600" b="1" i="1">
                <a:latin typeface="Times New Roman" pitchFamily="18"/>
                <a:cs typeface="Times New Roman" pitchFamily="18"/>
              </a:rPr>
              <a:t>este </a:t>
            </a:r>
            <a:r>
              <a:rPr lang="ro-RO" sz="3600" b="1" i="1">
                <a:solidFill>
                  <a:srgbClr val="7F6000"/>
                </a:solidFill>
                <a:latin typeface="Times New Roman" pitchFamily="18"/>
                <a:cs typeface="Times New Roman" pitchFamily="18"/>
              </a:rPr>
              <a:t>o metodă care permite să construiți modele ce descriu procesele așa cum ar fi în realitate</a:t>
            </a:r>
            <a:r>
              <a:rPr lang="ro-RO" sz="3600" b="1" i="1">
                <a:latin typeface="Times New Roman" pitchFamily="18"/>
                <a:cs typeface="Times New Roman" pitchFamily="18"/>
              </a:rPr>
              <a:t>, </a:t>
            </a:r>
            <a:r>
              <a:rPr lang="ro-RO" sz="3600" b="1" i="1">
                <a:solidFill>
                  <a:srgbClr val="00B050"/>
                </a:solidFill>
                <a:latin typeface="Times New Roman" pitchFamily="18"/>
                <a:cs typeface="Times New Roman" pitchFamily="18"/>
              </a:rPr>
              <a:t>Un astfel de model poate „Perpetuat” în timp. </a:t>
            </a:r>
          </a:p>
          <a:p>
            <a:pPr lvl="0">
              <a:buChar char="-"/>
            </a:pPr>
            <a:r>
              <a:rPr lang="ro-RO" sz="3600" b="1" i="1">
                <a:latin typeface="Times New Roman" pitchFamily="18"/>
                <a:cs typeface="Times New Roman" pitchFamily="18"/>
              </a:rPr>
              <a:t>Simularea este o metodă de cercetare în care </a:t>
            </a:r>
            <a:r>
              <a:rPr lang="ro-RO" sz="3600" b="1" i="1">
                <a:solidFill>
                  <a:srgbClr val="C00000"/>
                </a:solidFill>
                <a:latin typeface="Times New Roman" pitchFamily="18"/>
                <a:cs typeface="Times New Roman" pitchFamily="18"/>
              </a:rPr>
              <a:t>sistemul în studiu </a:t>
            </a:r>
            <a:r>
              <a:rPr lang="ro-RO" sz="3600" b="1" i="1">
                <a:solidFill>
                  <a:srgbClr val="0070C0"/>
                </a:solidFill>
                <a:latin typeface="Times New Roman" pitchFamily="18"/>
                <a:cs typeface="Times New Roman" pitchFamily="18"/>
              </a:rPr>
              <a:t>este înlocuit de un model care descrie sistemul real</a:t>
            </a:r>
            <a:r>
              <a:rPr lang="ro-RO" sz="3600" b="1" i="1">
                <a:solidFill>
                  <a:srgbClr val="C00000"/>
                </a:solidFill>
                <a:latin typeface="Times New Roman" pitchFamily="18"/>
                <a:cs typeface="Times New Roman" pitchFamily="18"/>
              </a:rPr>
              <a:t> cu o precizie suficientă </a:t>
            </a:r>
            <a:r>
              <a:rPr lang="ro-RO" sz="3600" b="1" i="1">
                <a:solidFill>
                  <a:srgbClr val="00B050"/>
                </a:solidFill>
                <a:latin typeface="Times New Roman" pitchFamily="18"/>
                <a:cs typeface="Times New Roman" pitchFamily="18"/>
              </a:rPr>
              <a:t>și </a:t>
            </a:r>
          </a:p>
          <a:p>
            <a:pPr lvl="0">
              <a:buChar char="-"/>
            </a:pPr>
            <a:r>
              <a:rPr lang="ro-RO" sz="3600" b="1" i="1">
                <a:solidFill>
                  <a:srgbClr val="00B050"/>
                </a:solidFill>
                <a:latin typeface="Times New Roman" pitchFamily="18"/>
                <a:cs typeface="Times New Roman" pitchFamily="18"/>
              </a:rPr>
              <a:t>se efectuează experimente cu acesta pentru a obține informații despre acest sistem</a:t>
            </a:r>
            <a:endParaRPr lang="ru-RU" sz="3600" b="1" i="1">
              <a:solidFill>
                <a:srgbClr val="00B050"/>
              </a:solidFill>
              <a:latin typeface="Times New Roman" pitchFamily="18"/>
              <a:cs typeface="Times New Roman" pitchFamily="18"/>
            </a:endParaRPr>
          </a:p>
        </p:txBody>
      </p:sp>
      <p:sp>
        <p:nvSpPr>
          <p:cNvPr id="3" name="Нижний колонтитул 3">
            <a:extLst>
              <a:ext uri="{FF2B5EF4-FFF2-40B4-BE49-F238E27FC236}">
                <a16:creationId xmlns:a16="http://schemas.microsoft.com/office/drawing/2014/main" id="{18D33DBA-CFFD-56C7-D2FF-3D3A653B21F7}"/>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76B26D06-92DF-2D65-4A5C-2B901EB403EC}"/>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341D152-8D1F-4DDF-AC12-B2EC7188B749}" type="slidenum">
              <a:t>3</a:t>
            </a:fld>
            <a:endParaRPr lang="ru-RU" sz="1200" b="0" i="0" u="none" strike="noStrike" kern="1200" cap="none" spc="0" baseline="0">
              <a:solidFill>
                <a:srgbClr val="898989"/>
              </a:solidFill>
              <a:uFillTx/>
              <a:latin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name="Slide892">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631DCE8B-D71B-526A-C49B-B939B065D85C}"/>
              </a:ext>
            </a:extLst>
          </p:cNvPr>
          <p:cNvSpPr txBox="1">
            <a:spLocks noGrp="1"/>
          </p:cNvSpPr>
          <p:nvPr>
            <p:ph idx="1"/>
          </p:nvPr>
        </p:nvSpPr>
        <p:spPr>
          <a:xfrm>
            <a:off x="471053" y="263237"/>
            <a:ext cx="11291450" cy="5913726"/>
          </a:xfrm>
        </p:spPr>
        <p:txBody>
          <a:bodyPr/>
          <a:lstStyle/>
          <a:p>
            <a:pPr lvl="0">
              <a:lnSpc>
                <a:spcPct val="70000"/>
              </a:lnSpc>
            </a:pPr>
            <a:r>
              <a:rPr lang="ro-RO" sz="3300" b="1" i="1">
                <a:solidFill>
                  <a:srgbClr val="0070C0"/>
                </a:solidFill>
                <a:latin typeface="Times New Roman" pitchFamily="18"/>
                <a:cs typeface="Times New Roman" pitchFamily="18"/>
              </a:rPr>
              <a:t>Agenda simulării</a:t>
            </a:r>
            <a:r>
              <a:rPr lang="ro-RO" sz="2600" b="1">
                <a:solidFill>
                  <a:srgbClr val="0070C0"/>
                </a:solidFill>
                <a:latin typeface="Times New Roman" pitchFamily="18"/>
                <a:cs typeface="Times New Roman" pitchFamily="18"/>
              </a:rPr>
              <a:t>. </a:t>
            </a:r>
          </a:p>
          <a:p>
            <a:pPr marL="0" lvl="0" indent="0">
              <a:lnSpc>
                <a:spcPct val="70000"/>
              </a:lnSpc>
              <a:buNone/>
            </a:pPr>
            <a:r>
              <a:rPr lang="ro-RO" sz="2600" b="1" i="1">
                <a:solidFill>
                  <a:srgbClr val="0070C0"/>
                </a:solidFill>
                <a:latin typeface="Times New Roman" pitchFamily="18"/>
                <a:cs typeface="Times New Roman" pitchFamily="18"/>
              </a:rPr>
              <a:t>Agenda </a:t>
            </a:r>
            <a:r>
              <a:rPr lang="ro-RO" sz="2600" b="1">
                <a:latin typeface="Times New Roman" pitchFamily="18"/>
                <a:cs typeface="Times New Roman" pitchFamily="18"/>
              </a:rPr>
              <a:t>se compune din elementele memorate de modelul de simulare.</a:t>
            </a:r>
            <a:r>
              <a:rPr lang="ro-RO" sz="2600">
                <a:latin typeface="Times New Roman" pitchFamily="18"/>
                <a:cs typeface="Times New Roman" pitchFamily="18"/>
              </a:rPr>
              <a:t> Variabilele modelului iau diverse valori pe parcursul simulării; </a:t>
            </a:r>
          </a:p>
          <a:p>
            <a:pPr marL="0" lvl="0" indent="0">
              <a:lnSpc>
                <a:spcPct val="70000"/>
              </a:lnSpc>
              <a:buNone/>
            </a:pPr>
            <a:r>
              <a:rPr lang="ro-RO" sz="2600">
                <a:latin typeface="Times New Roman" pitchFamily="18"/>
                <a:cs typeface="Times New Roman" pitchFamily="18"/>
              </a:rPr>
              <a:t>de aici rezulta că pe parcursul simulării apar multe evenimente.</a:t>
            </a:r>
            <a:br>
              <a:rPr lang="ro-RO" sz="2600">
                <a:latin typeface="Times New Roman" pitchFamily="18"/>
                <a:cs typeface="Times New Roman" pitchFamily="18"/>
              </a:rPr>
            </a:br>
            <a:r>
              <a:rPr lang="ro-RO" sz="2600">
                <a:latin typeface="Times New Roman" pitchFamily="18"/>
                <a:cs typeface="Times New Roman" pitchFamily="18"/>
              </a:rPr>
              <a:t>Evenimentele sunt de </a:t>
            </a:r>
            <a:r>
              <a:rPr lang="ro-RO" sz="2600" i="1">
                <a:latin typeface="Times New Roman" pitchFamily="18"/>
                <a:cs typeface="Times New Roman" pitchFamily="18"/>
              </a:rPr>
              <a:t>diverse tipuri</a:t>
            </a:r>
            <a:r>
              <a:rPr lang="ro-RO" sz="2600">
                <a:latin typeface="Times New Roman" pitchFamily="18"/>
                <a:cs typeface="Times New Roman" pitchFamily="18"/>
              </a:rPr>
              <a:t>; </a:t>
            </a:r>
          </a:p>
          <a:p>
            <a:pPr marL="0" lvl="0" indent="0">
              <a:lnSpc>
                <a:spcPct val="70000"/>
              </a:lnSpc>
              <a:buNone/>
            </a:pPr>
            <a:r>
              <a:rPr lang="ro-RO" sz="2600">
                <a:latin typeface="Times New Roman" pitchFamily="18"/>
                <a:cs typeface="Times New Roman" pitchFamily="18"/>
              </a:rPr>
              <a:t>unele variabile descriu și </a:t>
            </a:r>
            <a:r>
              <a:rPr lang="ro-RO" sz="2600" i="1">
                <a:latin typeface="Times New Roman" pitchFamily="18"/>
                <a:cs typeface="Times New Roman" pitchFamily="18"/>
              </a:rPr>
              <a:t>stări </a:t>
            </a:r>
            <a:r>
              <a:rPr lang="ro-RO" sz="2600">
                <a:latin typeface="Times New Roman" pitchFamily="18"/>
                <a:cs typeface="Times New Roman" pitchFamily="18"/>
              </a:rPr>
              <a:t>ale sistemului (sau ale unor componente ale acestuia). </a:t>
            </a:r>
          </a:p>
          <a:p>
            <a:pPr marL="0" lvl="0" indent="0">
              <a:lnSpc>
                <a:spcPct val="70000"/>
              </a:lnSpc>
              <a:buNone/>
            </a:pPr>
            <a:r>
              <a:rPr lang="ro-RO" sz="2600">
                <a:latin typeface="Times New Roman" pitchFamily="18"/>
                <a:cs typeface="Times New Roman" pitchFamily="18"/>
              </a:rPr>
              <a:t>Evenimentele sunt creiate sau generate la </a:t>
            </a:r>
            <a:r>
              <a:rPr lang="ro-RO" sz="2600" i="1">
                <a:latin typeface="Times New Roman" pitchFamily="18"/>
                <a:cs typeface="Times New Roman" pitchFamily="18"/>
              </a:rPr>
              <a:t>momente de timp </a:t>
            </a:r>
            <a:r>
              <a:rPr lang="ro-RO" sz="2600">
                <a:latin typeface="Times New Roman" pitchFamily="18"/>
                <a:cs typeface="Times New Roman" pitchFamily="18"/>
              </a:rPr>
              <a:t>ulterioare valorii ceasului. </a:t>
            </a:r>
          </a:p>
          <a:p>
            <a:pPr marL="0" lvl="0" indent="0">
              <a:lnSpc>
                <a:spcPct val="70000"/>
              </a:lnSpc>
              <a:buNone/>
            </a:pPr>
            <a:r>
              <a:rPr lang="ro-RO" sz="2600">
                <a:latin typeface="Times New Roman" pitchFamily="18"/>
                <a:cs typeface="Times New Roman" pitchFamily="18"/>
              </a:rPr>
              <a:t>Ca consecință agenda se compune din două părți: </a:t>
            </a:r>
          </a:p>
          <a:p>
            <a:pPr lvl="0">
              <a:lnSpc>
                <a:spcPct val="70000"/>
              </a:lnSpc>
              <a:buChar char="-"/>
            </a:pPr>
            <a:r>
              <a:rPr lang="ro-RO" sz="2600" b="1">
                <a:solidFill>
                  <a:srgbClr val="0070C0"/>
                </a:solidFill>
                <a:latin typeface="Times New Roman" pitchFamily="18"/>
                <a:cs typeface="Times New Roman" pitchFamily="18"/>
              </a:rPr>
              <a:t>agenda evenimentelor curente - </a:t>
            </a:r>
            <a:r>
              <a:rPr lang="ro-RO" sz="2600" b="1" i="1">
                <a:solidFill>
                  <a:srgbClr val="0070C0"/>
                </a:solidFill>
                <a:latin typeface="Times New Roman" pitchFamily="18"/>
                <a:cs typeface="Times New Roman" pitchFamily="18"/>
              </a:rPr>
              <a:t>AEC </a:t>
            </a:r>
            <a:r>
              <a:rPr lang="ro-RO" sz="2600" i="1">
                <a:latin typeface="Times New Roman" pitchFamily="18"/>
                <a:cs typeface="Times New Roman" pitchFamily="18"/>
              </a:rPr>
              <a:t>ș</a:t>
            </a:r>
            <a:r>
              <a:rPr lang="ro-RO" sz="2600">
                <a:latin typeface="Times New Roman" pitchFamily="18"/>
                <a:cs typeface="Times New Roman" pitchFamily="18"/>
              </a:rPr>
              <a:t>i </a:t>
            </a:r>
          </a:p>
          <a:p>
            <a:pPr lvl="0">
              <a:lnSpc>
                <a:spcPct val="70000"/>
              </a:lnSpc>
              <a:buChar char="-"/>
            </a:pPr>
            <a:r>
              <a:rPr lang="ro-RO" sz="2600" b="1" i="1">
                <a:solidFill>
                  <a:srgbClr val="0070C0"/>
                </a:solidFill>
                <a:latin typeface="Times New Roman" pitchFamily="18"/>
                <a:cs typeface="Times New Roman" pitchFamily="18"/>
              </a:rPr>
              <a:t>agenda evenimentelor viitoare - AEV</a:t>
            </a:r>
            <a:r>
              <a:rPr lang="ro-RO" sz="2600" b="1">
                <a:latin typeface="Times New Roman" pitchFamily="18"/>
                <a:cs typeface="Times New Roman" pitchFamily="18"/>
              </a:rPr>
              <a:t>.</a:t>
            </a:r>
            <a:r>
              <a:rPr lang="ro-RO" sz="2600">
                <a:latin typeface="Times New Roman" pitchFamily="18"/>
                <a:cs typeface="Times New Roman" pitchFamily="18"/>
              </a:rPr>
              <a:t> </a:t>
            </a:r>
          </a:p>
          <a:p>
            <a:pPr lvl="0">
              <a:lnSpc>
                <a:spcPct val="70000"/>
              </a:lnSpc>
              <a:buChar char="-"/>
            </a:pPr>
            <a:r>
              <a:rPr lang="ro-RO" sz="2600">
                <a:latin typeface="Times New Roman" pitchFamily="18"/>
                <a:cs typeface="Times New Roman" pitchFamily="18"/>
              </a:rPr>
              <a:t>Deci </a:t>
            </a:r>
            <a:r>
              <a:rPr lang="ro-RO" sz="2600" b="1">
                <a:solidFill>
                  <a:srgbClr val="0070C0"/>
                </a:solidFill>
                <a:latin typeface="Times New Roman" pitchFamily="18"/>
                <a:cs typeface="Times New Roman" pitchFamily="18"/>
              </a:rPr>
              <a:t>agenda </a:t>
            </a:r>
            <a:r>
              <a:rPr lang="ro-RO" sz="2600" b="1" i="1">
                <a:solidFill>
                  <a:srgbClr val="0070C0"/>
                </a:solidFill>
                <a:latin typeface="Times New Roman" pitchFamily="18"/>
                <a:cs typeface="Times New Roman" pitchFamily="18"/>
              </a:rPr>
              <a:t>A </a:t>
            </a:r>
            <a:r>
              <a:rPr lang="ro-RO" sz="2600" b="1">
                <a:solidFill>
                  <a:srgbClr val="0070C0"/>
                </a:solidFill>
                <a:latin typeface="Times New Roman" pitchFamily="18"/>
                <a:cs typeface="Times New Roman" pitchFamily="18"/>
              </a:rPr>
              <a:t>= </a:t>
            </a:r>
            <a:r>
              <a:rPr lang="ro-RO" sz="2600" b="1" i="1">
                <a:solidFill>
                  <a:srgbClr val="0070C0"/>
                </a:solidFill>
                <a:latin typeface="Times New Roman" pitchFamily="18"/>
                <a:cs typeface="Times New Roman" pitchFamily="18"/>
              </a:rPr>
              <a:t>AEC ⊕ AEV</a:t>
            </a:r>
            <a:r>
              <a:rPr lang="ro-RO" sz="2600" i="1">
                <a:solidFill>
                  <a:srgbClr val="0070C0"/>
                </a:solidFill>
                <a:latin typeface="Times New Roman" pitchFamily="18"/>
                <a:cs typeface="Times New Roman" pitchFamily="18"/>
              </a:rPr>
              <a:t> </a:t>
            </a:r>
            <a:r>
              <a:rPr lang="ro-RO" sz="2600" b="1">
                <a:latin typeface="Times New Roman" pitchFamily="18"/>
                <a:cs typeface="Times New Roman" pitchFamily="18"/>
              </a:rPr>
              <a:t>, </a:t>
            </a:r>
            <a:r>
              <a:rPr lang="ro-RO" sz="2600">
                <a:latin typeface="Times New Roman" pitchFamily="18"/>
                <a:cs typeface="Times New Roman" pitchFamily="18"/>
              </a:rPr>
              <a:t>unde:</a:t>
            </a:r>
            <a:br>
              <a:rPr lang="ro-RO" sz="2600">
                <a:latin typeface="Times New Roman" pitchFamily="18"/>
                <a:cs typeface="Times New Roman" pitchFamily="18"/>
              </a:rPr>
            </a:br>
            <a:r>
              <a:rPr lang="ro-RO" sz="2600" b="1" i="1">
                <a:solidFill>
                  <a:srgbClr val="C00000"/>
                </a:solidFill>
                <a:latin typeface="Times New Roman" pitchFamily="18"/>
                <a:cs typeface="Times New Roman" pitchFamily="18"/>
              </a:rPr>
              <a:t>AEC = </a:t>
            </a:r>
            <a:r>
              <a:rPr lang="ro-RO" sz="2600">
                <a:latin typeface="Times New Roman" pitchFamily="18"/>
                <a:cs typeface="Times New Roman" pitchFamily="18"/>
              </a:rPr>
              <a:t>au timpul de apariție egal cu valoarea ceasului); iar</a:t>
            </a:r>
            <a:br>
              <a:rPr lang="ro-RO" sz="2600">
                <a:latin typeface="Times New Roman" pitchFamily="18"/>
                <a:cs typeface="Times New Roman" pitchFamily="18"/>
              </a:rPr>
            </a:br>
            <a:r>
              <a:rPr lang="ro-RO" sz="2600" b="1">
                <a:solidFill>
                  <a:srgbClr val="C00000"/>
                </a:solidFill>
                <a:latin typeface="Times New Roman" pitchFamily="18"/>
                <a:cs typeface="Times New Roman" pitchFamily="18"/>
              </a:rPr>
              <a:t>AEV = </a:t>
            </a:r>
            <a:r>
              <a:rPr lang="ro-RO" sz="2600">
                <a:latin typeface="Times New Roman" pitchFamily="18"/>
                <a:cs typeface="Times New Roman" pitchFamily="18"/>
              </a:rPr>
              <a:t>au timpul de apariție ulterior valorii curente a ceasului). </a:t>
            </a:r>
          </a:p>
          <a:p>
            <a:pPr lvl="0">
              <a:lnSpc>
                <a:spcPct val="70000"/>
              </a:lnSpc>
              <a:buChar char="-"/>
            </a:pPr>
            <a:endParaRPr lang="ro-RO" sz="2600"/>
          </a:p>
        </p:txBody>
      </p:sp>
      <p:sp>
        <p:nvSpPr>
          <p:cNvPr id="3" name="Нижний колонтитул 3">
            <a:extLst>
              <a:ext uri="{FF2B5EF4-FFF2-40B4-BE49-F238E27FC236}">
                <a16:creationId xmlns:a16="http://schemas.microsoft.com/office/drawing/2014/main" id="{CD7AFD24-441C-F86F-B06C-36307A8D7756}"/>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48EC8A34-DA60-84D3-28EC-2DF833CF3102}"/>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BDF091D-F626-4D22-ADA5-376C6F24F023}" type="slidenum">
              <a:t>30</a:t>
            </a:fld>
            <a:endParaRPr lang="ru-RU" sz="1200" b="0" i="0" u="none" strike="noStrike" kern="1200" cap="none" spc="0" baseline="0">
              <a:solidFill>
                <a:srgbClr val="898989"/>
              </a:solidFill>
              <a:uFillTx/>
              <a:latin typeface="Calibri"/>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name="Slide893">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39013DEC-FA36-6300-A3C1-B89D6B4913D4}"/>
              </a:ext>
            </a:extLst>
          </p:cNvPr>
          <p:cNvSpPr txBox="1">
            <a:spLocks noGrp="1"/>
          </p:cNvSpPr>
          <p:nvPr>
            <p:ph idx="1"/>
          </p:nvPr>
        </p:nvSpPr>
        <p:spPr>
          <a:xfrm>
            <a:off x="813953" y="360218"/>
            <a:ext cx="10564090" cy="5775176"/>
          </a:xfrm>
        </p:spPr>
        <p:txBody>
          <a:bodyPr/>
          <a:lstStyle/>
          <a:p>
            <a:pPr marL="0" lvl="0" indent="0">
              <a:lnSpc>
                <a:spcPct val="100000"/>
              </a:lnSpc>
              <a:buNone/>
            </a:pPr>
            <a:r>
              <a:rPr lang="ro-RO" sz="2100" b="1" i="1">
                <a:solidFill>
                  <a:srgbClr val="0070C0"/>
                </a:solidFill>
                <a:latin typeface="Times New Roman" pitchFamily="18"/>
                <a:cs typeface="Times New Roman" pitchFamily="18"/>
              </a:rPr>
              <a:t>Algoritmul simulării prelucrează deci numai evenimentele din AEC</a:t>
            </a:r>
            <a:r>
              <a:rPr lang="ro-RO" sz="2100">
                <a:latin typeface="Times New Roman" pitchFamily="18"/>
                <a:cs typeface="Times New Roman" pitchFamily="18"/>
              </a:rPr>
              <a:t>; Prelucrarea unui eveniment inseamnă fie determinarea apariției unui nou eveniment (ce se memorează în </a:t>
            </a:r>
            <a:r>
              <a:rPr lang="ro-RO" sz="2100" i="1">
                <a:latin typeface="Times New Roman" pitchFamily="18"/>
                <a:cs typeface="Times New Roman" pitchFamily="18"/>
              </a:rPr>
              <a:t>AEV </a:t>
            </a:r>
            <a:r>
              <a:rPr lang="ro-RO" sz="2100">
                <a:latin typeface="Times New Roman" pitchFamily="18"/>
                <a:cs typeface="Times New Roman" pitchFamily="18"/>
              </a:rPr>
              <a:t>) sau modificarea unei stări (fie distrugerea unui eveniment “ștergerea” lui din agendă). </a:t>
            </a:r>
          </a:p>
          <a:p>
            <a:pPr marL="0" lvl="0" indent="0">
              <a:lnSpc>
                <a:spcPct val="100000"/>
              </a:lnSpc>
              <a:buNone/>
            </a:pPr>
            <a:r>
              <a:rPr lang="ro-RO" sz="2100" b="1" i="1">
                <a:solidFill>
                  <a:srgbClr val="0070C0"/>
                </a:solidFill>
                <a:latin typeface="Times New Roman" pitchFamily="18"/>
                <a:cs typeface="Times New Roman" pitchFamily="18"/>
              </a:rPr>
              <a:t>Prelucrările evenimentelor țin seama și de stările sistemului la acel moment.</a:t>
            </a:r>
          </a:p>
          <a:p>
            <a:pPr marL="0" lvl="0" indent="0">
              <a:lnSpc>
                <a:spcPct val="100000"/>
              </a:lnSpc>
              <a:buNone/>
            </a:pPr>
            <a:r>
              <a:rPr lang="ro-RO" sz="2100" b="1" i="1">
                <a:solidFill>
                  <a:srgbClr val="C00000"/>
                </a:solidFill>
                <a:latin typeface="Times New Roman" pitchFamily="18"/>
                <a:cs typeface="Times New Roman" pitchFamily="18"/>
              </a:rPr>
              <a:t>Algoritmul simulării gestionează/actualizează agenda prin interacțiunea acesteia cu ceasul;</a:t>
            </a:r>
          </a:p>
          <a:p>
            <a:pPr marL="0" lvl="0" indent="0">
              <a:lnSpc>
                <a:spcPct val="100000"/>
              </a:lnSpc>
              <a:buNone/>
            </a:pPr>
            <a:r>
              <a:rPr lang="ro-RO" sz="2100">
                <a:latin typeface="Times New Roman" pitchFamily="18"/>
                <a:cs typeface="Times New Roman" pitchFamily="18"/>
              </a:rPr>
              <a:t>Deci </a:t>
            </a:r>
            <a:r>
              <a:rPr lang="ro-RO" sz="2100" b="1">
                <a:solidFill>
                  <a:srgbClr val="0070C0"/>
                </a:solidFill>
                <a:latin typeface="Times New Roman" pitchFamily="18"/>
                <a:cs typeface="Times New Roman" pitchFamily="18"/>
              </a:rPr>
              <a:t>agenda </a:t>
            </a:r>
            <a:r>
              <a:rPr lang="ro-RO" sz="2100" b="1" i="1">
                <a:solidFill>
                  <a:srgbClr val="0070C0"/>
                </a:solidFill>
                <a:latin typeface="Times New Roman" pitchFamily="18"/>
                <a:cs typeface="Times New Roman" pitchFamily="18"/>
              </a:rPr>
              <a:t>A </a:t>
            </a:r>
            <a:r>
              <a:rPr lang="ro-RO" sz="2100" b="1">
                <a:solidFill>
                  <a:srgbClr val="0070C0"/>
                </a:solidFill>
                <a:latin typeface="Times New Roman" pitchFamily="18"/>
                <a:cs typeface="Times New Roman" pitchFamily="18"/>
              </a:rPr>
              <a:t>= </a:t>
            </a:r>
            <a:r>
              <a:rPr lang="ro-RO" sz="2100" b="1" i="1">
                <a:solidFill>
                  <a:srgbClr val="0070C0"/>
                </a:solidFill>
                <a:latin typeface="Times New Roman" pitchFamily="18"/>
                <a:cs typeface="Times New Roman" pitchFamily="18"/>
              </a:rPr>
              <a:t>AEC ⊕ AEV</a:t>
            </a:r>
            <a:r>
              <a:rPr lang="ro-RO" sz="2100" i="1">
                <a:solidFill>
                  <a:srgbClr val="0070C0"/>
                </a:solidFill>
                <a:latin typeface="Times New Roman" pitchFamily="18"/>
                <a:cs typeface="Times New Roman" pitchFamily="18"/>
              </a:rPr>
              <a:t> </a:t>
            </a:r>
            <a:r>
              <a:rPr lang="ro-RO" sz="2100" b="1">
                <a:latin typeface="Times New Roman" pitchFamily="18"/>
                <a:cs typeface="Times New Roman" pitchFamily="18"/>
              </a:rPr>
              <a:t>, </a:t>
            </a:r>
            <a:r>
              <a:rPr lang="ro-RO" sz="2100">
                <a:latin typeface="Times New Roman" pitchFamily="18"/>
                <a:cs typeface="Times New Roman" pitchFamily="18"/>
              </a:rPr>
              <a:t>unde:</a:t>
            </a:r>
            <a:br>
              <a:rPr lang="ro-RO" sz="2100">
                <a:latin typeface="Times New Roman" pitchFamily="18"/>
                <a:cs typeface="Times New Roman" pitchFamily="18"/>
              </a:rPr>
            </a:br>
            <a:r>
              <a:rPr lang="ro-RO" sz="2100" b="1" i="1">
                <a:solidFill>
                  <a:srgbClr val="C00000"/>
                </a:solidFill>
                <a:latin typeface="Times New Roman" pitchFamily="18"/>
                <a:cs typeface="Times New Roman" pitchFamily="18"/>
              </a:rPr>
              <a:t>AEC = agenda evenimentelor curente </a:t>
            </a:r>
            <a:r>
              <a:rPr lang="ro-RO" sz="2100">
                <a:latin typeface="Times New Roman" pitchFamily="18"/>
                <a:cs typeface="Times New Roman" pitchFamily="18"/>
              </a:rPr>
              <a:t>(care au timpul de apariție egal cu valoarea ceasului); iar</a:t>
            </a:r>
            <a:br>
              <a:rPr lang="ro-RO" sz="2100">
                <a:latin typeface="Times New Roman" pitchFamily="18"/>
                <a:cs typeface="Times New Roman" pitchFamily="18"/>
              </a:rPr>
            </a:br>
            <a:r>
              <a:rPr lang="ro-RO" sz="2100" b="1">
                <a:solidFill>
                  <a:srgbClr val="C00000"/>
                </a:solidFill>
                <a:latin typeface="Times New Roman" pitchFamily="18"/>
                <a:cs typeface="Times New Roman" pitchFamily="18"/>
              </a:rPr>
              <a:t>AEV = agenda evenimentelor viitoare </a:t>
            </a:r>
            <a:r>
              <a:rPr lang="ro-RO" sz="2100">
                <a:latin typeface="Times New Roman" pitchFamily="18"/>
                <a:cs typeface="Times New Roman" pitchFamily="18"/>
              </a:rPr>
              <a:t>(care au timpul de apariție ulterior valorii curente a ceasului). </a:t>
            </a:r>
          </a:p>
          <a:p>
            <a:pPr marL="0" lvl="0" indent="0">
              <a:lnSpc>
                <a:spcPct val="100000"/>
              </a:lnSpc>
              <a:buNone/>
            </a:pPr>
            <a:r>
              <a:rPr lang="ro-RO" sz="2100" b="1" i="1">
                <a:solidFill>
                  <a:srgbClr val="0070C0"/>
                </a:solidFill>
                <a:latin typeface="Times New Roman" pitchFamily="18"/>
                <a:cs typeface="Times New Roman" pitchFamily="18"/>
              </a:rPr>
              <a:t>Algoritmul simulării prelucrează deci numai evenimentele din AEC</a:t>
            </a:r>
            <a:r>
              <a:rPr lang="ro-RO" sz="2100">
                <a:latin typeface="Times New Roman" pitchFamily="18"/>
                <a:cs typeface="Times New Roman" pitchFamily="18"/>
              </a:rPr>
              <a:t>; Prelucrarea unui eveniment inseamnă fie determinarea apariției unui nou eveniment (ce se memorează în </a:t>
            </a:r>
            <a:r>
              <a:rPr lang="ro-RO" sz="2100" i="1">
                <a:latin typeface="Times New Roman" pitchFamily="18"/>
                <a:cs typeface="Times New Roman" pitchFamily="18"/>
              </a:rPr>
              <a:t>AEV </a:t>
            </a:r>
            <a:r>
              <a:rPr lang="ro-RO" sz="2100">
                <a:latin typeface="Times New Roman" pitchFamily="18"/>
                <a:cs typeface="Times New Roman" pitchFamily="18"/>
              </a:rPr>
              <a:t>) sau modificarea unei stări (fie distrugerea unui eveniment “ștergerea” lui din agendă). </a:t>
            </a:r>
          </a:p>
          <a:p>
            <a:pPr marL="0" lvl="0" indent="0">
              <a:lnSpc>
                <a:spcPct val="100000"/>
              </a:lnSpc>
              <a:buNone/>
            </a:pPr>
            <a:r>
              <a:rPr lang="ro-RO" sz="2100" b="1" i="1">
                <a:solidFill>
                  <a:srgbClr val="0070C0"/>
                </a:solidFill>
                <a:latin typeface="Times New Roman" pitchFamily="18"/>
                <a:cs typeface="Times New Roman" pitchFamily="18"/>
              </a:rPr>
              <a:t>Prelucrările evenimentelor țin seama și de stările sistemului la acel moment.</a:t>
            </a:r>
          </a:p>
          <a:p>
            <a:pPr marL="0" lvl="0" indent="0">
              <a:lnSpc>
                <a:spcPct val="100000"/>
              </a:lnSpc>
              <a:buNone/>
            </a:pPr>
            <a:r>
              <a:rPr lang="ro-RO" sz="2100" b="1" i="1">
                <a:solidFill>
                  <a:srgbClr val="C00000"/>
                </a:solidFill>
                <a:latin typeface="Times New Roman" pitchFamily="18"/>
                <a:cs typeface="Times New Roman" pitchFamily="18"/>
              </a:rPr>
              <a:t>Algoritmul simulării gestionează/actualizează agenda prin interacțiunea acesteia cu</a:t>
            </a:r>
            <a:r>
              <a:rPr lang="ro-RO" sz="2100" b="1" i="1">
                <a:solidFill>
                  <a:srgbClr val="C00000"/>
                </a:solidFill>
              </a:rPr>
              <a:t> ceasul;</a:t>
            </a:r>
            <a:br>
              <a:rPr lang="ro-RO" sz="1800"/>
            </a:br>
            <a:endParaRPr lang="ru-RU" sz="1800"/>
          </a:p>
          <a:p>
            <a:pPr lvl="0">
              <a:lnSpc>
                <a:spcPct val="70000"/>
              </a:lnSpc>
            </a:pPr>
            <a:endParaRPr lang="ru-RU" sz="1800"/>
          </a:p>
        </p:txBody>
      </p:sp>
      <p:sp>
        <p:nvSpPr>
          <p:cNvPr id="3" name="Нижний колонтитул 3">
            <a:extLst>
              <a:ext uri="{FF2B5EF4-FFF2-40B4-BE49-F238E27FC236}">
                <a16:creationId xmlns:a16="http://schemas.microsoft.com/office/drawing/2014/main" id="{5C7D64E4-45C5-1782-1956-688B6DA5CC3F}"/>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3398B6CE-2BA2-F6CB-9419-9F22629ACD8B}"/>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87D019B-B391-420C-91B5-8F841417FA31}" type="slidenum">
              <a:t>31</a:t>
            </a:fld>
            <a:endParaRPr lang="ru-RU" sz="1200" b="0" i="0" u="none" strike="noStrike" kern="1200" cap="none" spc="0" baseline="0">
              <a:solidFill>
                <a:srgbClr val="898989"/>
              </a:solidFill>
              <a:uFillTx/>
              <a:latin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name="Slide894">
    <p:spTree>
      <p:nvGrpSpPr>
        <p:cNvPr id="1" name=""/>
        <p:cNvGrpSpPr/>
        <p:nvPr/>
      </p:nvGrpSpPr>
      <p:grpSpPr>
        <a:xfrm>
          <a:off x="0" y="0"/>
          <a:ext cx="0" cy="0"/>
          <a:chOff x="0" y="0"/>
          <a:chExt cx="0" cy="0"/>
        </a:xfrm>
      </p:grpSpPr>
      <p:pic>
        <p:nvPicPr>
          <p:cNvPr id="2" name="Объект 5">
            <a:extLst>
              <a:ext uri="{FF2B5EF4-FFF2-40B4-BE49-F238E27FC236}">
                <a16:creationId xmlns:a16="http://schemas.microsoft.com/office/drawing/2014/main" id="{961EC744-15B7-96CF-F037-73E8C0F3B419}"/>
              </a:ext>
            </a:extLst>
          </p:cNvPr>
          <p:cNvPicPr>
            <a:picLocks noGrp="1" noChangeAspect="1"/>
          </p:cNvPicPr>
          <p:nvPr>
            <p:ph idx="1"/>
          </p:nvPr>
        </p:nvPicPr>
        <p:blipFill>
          <a:blip r:embed="rId2"/>
          <a:stretch>
            <a:fillRect/>
          </a:stretch>
        </p:blipFill>
        <p:spPr>
          <a:xfrm>
            <a:off x="6187424" y="484183"/>
            <a:ext cx="4846347" cy="5872167"/>
          </a:xfrm>
        </p:spPr>
      </p:pic>
      <p:sp>
        <p:nvSpPr>
          <p:cNvPr id="3" name="Нижний колонтитул 3">
            <a:extLst>
              <a:ext uri="{FF2B5EF4-FFF2-40B4-BE49-F238E27FC236}">
                <a16:creationId xmlns:a16="http://schemas.microsoft.com/office/drawing/2014/main" id="{53802D61-1EBC-8160-2C5C-473455BB007C}"/>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55373272-1F9E-E489-6EC3-81447E86DA5D}"/>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326B05E-A0AD-4A9D-B895-699536292970}" type="slidenum">
              <a:t>32</a:t>
            </a:fld>
            <a:endParaRPr lang="ru-RU" sz="1200" b="0" i="0" u="none" strike="noStrike" kern="1200" cap="none" spc="0" baseline="0">
              <a:solidFill>
                <a:srgbClr val="898989"/>
              </a:solidFill>
              <a:uFillTx/>
              <a:latin typeface="Calibri"/>
            </a:endParaRPr>
          </a:p>
        </p:txBody>
      </p:sp>
      <p:sp>
        <p:nvSpPr>
          <p:cNvPr id="5" name="TextBox 6">
            <a:extLst>
              <a:ext uri="{FF2B5EF4-FFF2-40B4-BE49-F238E27FC236}">
                <a16:creationId xmlns:a16="http://schemas.microsoft.com/office/drawing/2014/main" id="{05AED67A-3A0D-7CBC-48E1-B647E4EE8AF1}"/>
              </a:ext>
            </a:extLst>
          </p:cNvPr>
          <p:cNvSpPr txBox="1"/>
          <p:nvPr/>
        </p:nvSpPr>
        <p:spPr>
          <a:xfrm>
            <a:off x="401778" y="429493"/>
            <a:ext cx="5666509" cy="830997"/>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2400" b="0" i="0" u="none" strike="noStrike" kern="1200" cap="none" spc="0" baseline="0">
                <a:solidFill>
                  <a:srgbClr val="0070C0"/>
                </a:solidFill>
                <a:uFillTx/>
                <a:latin typeface="Times New Roman" pitchFamily="18"/>
                <a:cs typeface="Times New Roman" pitchFamily="18"/>
              </a:rPr>
              <a:t>Schema logică globală a unui algoritm de simulare bazat pe ceas cu creștere variabilă</a:t>
            </a:r>
            <a:r>
              <a:rPr lang="ro-RO" sz="1800" b="0" i="0" u="none" strike="noStrike" kern="1200" cap="none" spc="0" baseline="0">
                <a:solidFill>
                  <a:srgbClr val="000000"/>
                </a:solidFill>
                <a:uFillTx/>
                <a:latin typeface="Calibri"/>
              </a:rPr>
              <a:t>.</a:t>
            </a:r>
            <a:endParaRPr lang="ru-RU" sz="1800" b="0" i="0" u="none" strike="noStrike" kern="1200" cap="none" spc="0" baseline="0">
              <a:solidFill>
                <a:srgbClr val="000000"/>
              </a:solidFill>
              <a:uFillTx/>
              <a:latin typeface="Calibri"/>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name="Slide881">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47CAFE56-0A50-25F1-AA0B-E149C85CA2FB}"/>
              </a:ext>
            </a:extLst>
          </p:cNvPr>
          <p:cNvSpPr txBox="1">
            <a:spLocks noGrp="1"/>
          </p:cNvSpPr>
          <p:nvPr>
            <p:ph idx="1"/>
          </p:nvPr>
        </p:nvSpPr>
        <p:spPr>
          <a:xfrm>
            <a:off x="490447" y="429493"/>
            <a:ext cx="11105799" cy="5747470"/>
          </a:xfrm>
        </p:spPr>
        <p:txBody>
          <a:bodyPr/>
          <a:lstStyle/>
          <a:p>
            <a:pPr lvl="0">
              <a:lnSpc>
                <a:spcPct val="70000"/>
              </a:lnSpc>
            </a:pPr>
            <a:r>
              <a:rPr lang="ro-RO" sz="2500" b="1" i="1">
                <a:solidFill>
                  <a:srgbClr val="C00000"/>
                </a:solidFill>
                <a:latin typeface="Times New Roman" pitchFamily="18"/>
                <a:cs typeface="Times New Roman" pitchFamily="18"/>
              </a:rPr>
              <a:t>Etapele realizării unui experiment de simulare sunt</a:t>
            </a:r>
            <a:r>
              <a:rPr lang="ro-RO" sz="2200">
                <a:latin typeface="Times New Roman" pitchFamily="18"/>
                <a:cs typeface="Times New Roman" pitchFamily="18"/>
              </a:rPr>
              <a:t>:</a:t>
            </a:r>
          </a:p>
          <a:p>
            <a:pPr marL="0" lvl="0" indent="0">
              <a:lnSpc>
                <a:spcPct val="70000"/>
              </a:lnSpc>
              <a:buNone/>
            </a:pPr>
            <a:r>
              <a:rPr lang="it-IT" sz="2200" i="1">
                <a:solidFill>
                  <a:srgbClr val="0070C0"/>
                </a:solidFill>
                <a:latin typeface="Times New Roman" pitchFamily="18"/>
                <a:cs typeface="Times New Roman" pitchFamily="18"/>
              </a:rPr>
              <a:t>1</a:t>
            </a:r>
            <a:r>
              <a:rPr lang="ro-RO" sz="2200" i="1">
                <a:solidFill>
                  <a:srgbClr val="0070C0"/>
                </a:solidFill>
                <a:latin typeface="Times New Roman" pitchFamily="18"/>
                <a:cs typeface="Times New Roman" pitchFamily="18"/>
              </a:rPr>
              <a:t>.</a:t>
            </a:r>
            <a:r>
              <a:rPr lang="it-IT" sz="2200" i="1">
                <a:solidFill>
                  <a:srgbClr val="0070C0"/>
                </a:solidFill>
                <a:latin typeface="Times New Roman" pitchFamily="18"/>
                <a:cs typeface="Times New Roman" pitchFamily="18"/>
              </a:rPr>
              <a:t> </a:t>
            </a:r>
            <a:r>
              <a:rPr lang="it-IT" sz="2200" b="1" i="1">
                <a:solidFill>
                  <a:srgbClr val="0070C0"/>
                </a:solidFill>
                <a:latin typeface="Times New Roman" pitchFamily="18"/>
                <a:cs typeface="Times New Roman" pitchFamily="18"/>
              </a:rPr>
              <a:t>Formularea problemei</a:t>
            </a:r>
            <a:r>
              <a:rPr lang="it-IT" sz="2200">
                <a:latin typeface="Times New Roman" pitchFamily="18"/>
                <a:cs typeface="Times New Roman" pitchFamily="18"/>
              </a:rPr>
              <a:t>, care const</a:t>
            </a:r>
            <a:r>
              <a:rPr lang="ro-RO" sz="2200">
                <a:latin typeface="Times New Roman" pitchFamily="18"/>
                <a:cs typeface="Times New Roman" pitchFamily="18"/>
              </a:rPr>
              <a:t>ă</a:t>
            </a:r>
            <a:r>
              <a:rPr lang="it-IT" sz="2200">
                <a:latin typeface="Times New Roman" pitchFamily="18"/>
                <a:cs typeface="Times New Roman" pitchFamily="18"/>
              </a:rPr>
              <a:t> </a:t>
            </a:r>
            <a:r>
              <a:rPr lang="ro-RO" sz="2200">
                <a:latin typeface="Times New Roman" pitchFamily="18"/>
                <a:cs typeface="Times New Roman" pitchFamily="18"/>
              </a:rPr>
              <a:t>î</a:t>
            </a:r>
            <a:r>
              <a:rPr lang="it-IT" sz="2200">
                <a:latin typeface="Times New Roman" pitchFamily="18"/>
                <a:cs typeface="Times New Roman" pitchFamily="18"/>
              </a:rPr>
              <a:t>n a preciza intreb</a:t>
            </a:r>
            <a:r>
              <a:rPr lang="ro-RO" sz="2200">
                <a:latin typeface="Times New Roman" pitchFamily="18"/>
                <a:cs typeface="Times New Roman" pitchFamily="18"/>
              </a:rPr>
              <a:t>ă</a:t>
            </a:r>
            <a:r>
              <a:rPr lang="it-IT" sz="2200">
                <a:latin typeface="Times New Roman" pitchFamily="18"/>
                <a:cs typeface="Times New Roman" pitchFamily="18"/>
              </a:rPr>
              <a:t>rile la care trebuie s</a:t>
            </a:r>
            <a:r>
              <a:rPr lang="ro-RO" sz="2200">
                <a:latin typeface="Times New Roman" pitchFamily="18"/>
                <a:cs typeface="Times New Roman" pitchFamily="18"/>
              </a:rPr>
              <a:t>ă</a:t>
            </a:r>
            <a:r>
              <a:rPr lang="it-IT" sz="2200">
                <a:latin typeface="Times New Roman" pitchFamily="18"/>
                <a:cs typeface="Times New Roman" pitchFamily="18"/>
              </a:rPr>
              <a:t> r</a:t>
            </a:r>
            <a:r>
              <a:rPr lang="ro-RO" sz="2200">
                <a:latin typeface="Times New Roman" pitchFamily="18"/>
                <a:cs typeface="Times New Roman" pitchFamily="18"/>
              </a:rPr>
              <a:t>ă</a:t>
            </a:r>
            <a:r>
              <a:rPr lang="it-IT" sz="2200">
                <a:latin typeface="Times New Roman" pitchFamily="18"/>
                <a:cs typeface="Times New Roman" pitchFamily="18"/>
              </a:rPr>
              <a:t>spunda modelul </a:t>
            </a:r>
            <a:r>
              <a:rPr lang="ro-RO" sz="2200">
                <a:latin typeface="Times New Roman" pitchFamily="18"/>
                <a:cs typeface="Times New Roman" pitchFamily="18"/>
              </a:rPr>
              <a:t>ș</a:t>
            </a:r>
            <a:r>
              <a:rPr lang="it-IT" sz="2200">
                <a:latin typeface="Times New Roman" pitchFamily="18"/>
                <a:cs typeface="Times New Roman" pitchFamily="18"/>
              </a:rPr>
              <a:t>i a preciza domeniul lumii reale ce trebuie analizat. </a:t>
            </a:r>
            <a:br>
              <a:rPr lang="it-IT" sz="2200">
                <a:latin typeface="Times New Roman" pitchFamily="18"/>
                <a:cs typeface="Times New Roman" pitchFamily="18"/>
              </a:rPr>
            </a:br>
            <a:r>
              <a:rPr lang="ro-RO" sz="2200" i="1">
                <a:solidFill>
                  <a:srgbClr val="0070C0"/>
                </a:solidFill>
                <a:latin typeface="Times New Roman" pitchFamily="18"/>
                <a:cs typeface="Times New Roman" pitchFamily="18"/>
              </a:rPr>
              <a:t>2. </a:t>
            </a:r>
            <a:r>
              <a:rPr lang="ro-RO" sz="2200" b="1" i="1">
                <a:solidFill>
                  <a:srgbClr val="0070C0"/>
                </a:solidFill>
                <a:latin typeface="Times New Roman" pitchFamily="18"/>
                <a:cs typeface="Times New Roman" pitchFamily="18"/>
              </a:rPr>
              <a:t>Realizarea unor experimente preliminare</a:t>
            </a:r>
            <a:r>
              <a:rPr lang="ro-RO" sz="2200">
                <a:latin typeface="Times New Roman" pitchFamily="18"/>
                <a:cs typeface="Times New Roman" pitchFamily="18"/>
              </a:rPr>
              <a:t>; in această etapă se stabilesc, pe baza observațiilor sau datelor culese din lumea reală, sau existente, referitoare la aceasta (istorice), </a:t>
            </a:r>
            <a:r>
              <a:rPr lang="ro-RO" sz="2200" b="1">
                <a:solidFill>
                  <a:srgbClr val="0070C0"/>
                </a:solidFill>
                <a:latin typeface="Times New Roman" pitchFamily="18"/>
                <a:cs typeface="Times New Roman" pitchFamily="18"/>
              </a:rPr>
              <a:t>variabilele și parametri </a:t>
            </a:r>
            <a:r>
              <a:rPr lang="ro-RO" sz="2200">
                <a:latin typeface="Times New Roman" pitchFamily="18"/>
                <a:cs typeface="Times New Roman" pitchFamily="18"/>
              </a:rPr>
              <a:t>și care din acestea sunt de intrare sau de ieșire.</a:t>
            </a:r>
          </a:p>
          <a:p>
            <a:pPr marL="0" lvl="0" indent="0">
              <a:lnSpc>
                <a:spcPct val="70000"/>
              </a:lnSpc>
              <a:buNone/>
            </a:pPr>
            <a:r>
              <a:rPr lang="it-IT" sz="2200" i="1">
                <a:solidFill>
                  <a:srgbClr val="0070C0"/>
                </a:solidFill>
                <a:latin typeface="Times New Roman" pitchFamily="18"/>
                <a:cs typeface="Times New Roman" pitchFamily="18"/>
              </a:rPr>
              <a:t>3</a:t>
            </a:r>
            <a:r>
              <a:rPr lang="ro-RO" sz="2200" i="1">
                <a:solidFill>
                  <a:srgbClr val="0070C0"/>
                </a:solidFill>
                <a:latin typeface="Times New Roman" pitchFamily="18"/>
                <a:cs typeface="Times New Roman" pitchFamily="18"/>
              </a:rPr>
              <a:t>.</a:t>
            </a:r>
            <a:r>
              <a:rPr lang="it-IT" sz="2200" i="1">
                <a:solidFill>
                  <a:srgbClr val="0070C0"/>
                </a:solidFill>
                <a:latin typeface="Times New Roman" pitchFamily="18"/>
                <a:cs typeface="Times New Roman" pitchFamily="18"/>
              </a:rPr>
              <a:t> </a:t>
            </a:r>
            <a:r>
              <a:rPr lang="it-IT" sz="2200" b="1" i="1">
                <a:solidFill>
                  <a:srgbClr val="0070C0"/>
                </a:solidFill>
                <a:latin typeface="Times New Roman" pitchFamily="18"/>
                <a:cs typeface="Times New Roman" pitchFamily="18"/>
              </a:rPr>
              <a:t>Prelucrarea (interpretarea) primar</a:t>
            </a:r>
            <a:r>
              <a:rPr lang="ro-RO" sz="2200" b="1" i="1">
                <a:solidFill>
                  <a:srgbClr val="0070C0"/>
                </a:solidFill>
                <a:latin typeface="Times New Roman" pitchFamily="18"/>
                <a:cs typeface="Times New Roman" pitchFamily="18"/>
              </a:rPr>
              <a:t>ă</a:t>
            </a:r>
            <a:r>
              <a:rPr lang="it-IT" sz="2200" b="1" i="1">
                <a:solidFill>
                  <a:srgbClr val="0070C0"/>
                </a:solidFill>
                <a:latin typeface="Times New Roman" pitchFamily="18"/>
                <a:cs typeface="Times New Roman" pitchFamily="18"/>
              </a:rPr>
              <a:t> a datelor preliminare</a:t>
            </a:r>
            <a:r>
              <a:rPr lang="it-IT" sz="2200">
                <a:latin typeface="Times New Roman" pitchFamily="18"/>
                <a:cs typeface="Times New Roman" pitchFamily="18"/>
              </a:rPr>
              <a:t>; </a:t>
            </a:r>
            <a:r>
              <a:rPr lang="ro-RO" sz="2200">
                <a:latin typeface="Times New Roman" pitchFamily="18"/>
                <a:cs typeface="Times New Roman" pitchFamily="18"/>
              </a:rPr>
              <a:t>la eceastă etapă</a:t>
            </a:r>
            <a:r>
              <a:rPr lang="it-IT" sz="2200">
                <a:latin typeface="Times New Roman" pitchFamily="18"/>
                <a:cs typeface="Times New Roman" pitchFamily="18"/>
              </a:rPr>
              <a:t> se disting </a:t>
            </a:r>
            <a:r>
              <a:rPr lang="it-IT" sz="2200" i="1">
                <a:solidFill>
                  <a:srgbClr val="0070C0"/>
                </a:solidFill>
                <a:latin typeface="Times New Roman" pitchFamily="18"/>
                <a:cs typeface="Times New Roman" pitchFamily="18"/>
              </a:rPr>
              <a:t>variabilele aleatoare</a:t>
            </a:r>
            <a:r>
              <a:rPr lang="it-IT" sz="2200" i="1">
                <a:latin typeface="Times New Roman" pitchFamily="18"/>
                <a:cs typeface="Times New Roman" pitchFamily="18"/>
              </a:rPr>
              <a:t>, </a:t>
            </a:r>
            <a:r>
              <a:rPr lang="it-IT" sz="2200">
                <a:latin typeface="Times New Roman" pitchFamily="18"/>
                <a:cs typeface="Times New Roman" pitchFamily="18"/>
              </a:rPr>
              <a:t>se estimeaz</a:t>
            </a:r>
            <a:r>
              <a:rPr lang="ro-RO" sz="2200">
                <a:latin typeface="Times New Roman" pitchFamily="18"/>
                <a:cs typeface="Times New Roman" pitchFamily="18"/>
              </a:rPr>
              <a:t>ă</a:t>
            </a:r>
            <a:r>
              <a:rPr lang="it-IT" sz="2200">
                <a:latin typeface="Times New Roman" pitchFamily="18"/>
                <a:cs typeface="Times New Roman" pitchFamily="18"/>
              </a:rPr>
              <a:t> parametri </a:t>
            </a:r>
            <a:r>
              <a:rPr lang="ro-RO" sz="2200">
                <a:latin typeface="Times New Roman" pitchFamily="18"/>
                <a:cs typeface="Times New Roman" pitchFamily="18"/>
              </a:rPr>
              <a:t>ș</a:t>
            </a:r>
            <a:r>
              <a:rPr lang="it-IT" sz="2200">
                <a:latin typeface="Times New Roman" pitchFamily="18"/>
                <a:cs typeface="Times New Roman" pitchFamily="18"/>
              </a:rPr>
              <a:t>i se testeaz</a:t>
            </a:r>
            <a:r>
              <a:rPr lang="ro-RO" sz="2200">
                <a:latin typeface="Times New Roman" pitchFamily="18"/>
                <a:cs typeface="Times New Roman" pitchFamily="18"/>
              </a:rPr>
              <a:t>ă</a:t>
            </a:r>
            <a:r>
              <a:rPr lang="it-IT" sz="2200">
                <a:latin typeface="Times New Roman" pitchFamily="18"/>
                <a:cs typeface="Times New Roman" pitchFamily="18"/>
              </a:rPr>
              <a:t> ipoteze statistice. (Statistica matematic</a:t>
            </a:r>
            <a:r>
              <a:rPr lang="ro-RO" sz="2200">
                <a:latin typeface="Times New Roman" pitchFamily="18"/>
                <a:cs typeface="Times New Roman" pitchFamily="18"/>
              </a:rPr>
              <a:t>ă</a:t>
            </a:r>
            <a:r>
              <a:rPr lang="it-IT" sz="2200">
                <a:latin typeface="Times New Roman" pitchFamily="18"/>
                <a:cs typeface="Times New Roman" pitchFamily="18"/>
              </a:rPr>
              <a:t> joac</a:t>
            </a:r>
            <a:r>
              <a:rPr lang="ro-RO" sz="2200">
                <a:latin typeface="Times New Roman" pitchFamily="18"/>
                <a:cs typeface="Times New Roman" pitchFamily="18"/>
              </a:rPr>
              <a:t>ă</a:t>
            </a:r>
            <a:r>
              <a:rPr lang="it-IT" sz="2200">
                <a:latin typeface="Times New Roman" pitchFamily="18"/>
                <a:cs typeface="Times New Roman" pitchFamily="18"/>
              </a:rPr>
              <a:t> un rol important </a:t>
            </a:r>
            <a:r>
              <a:rPr lang="ro-RO" sz="2200">
                <a:latin typeface="Times New Roman" pitchFamily="18"/>
                <a:cs typeface="Times New Roman" pitchFamily="18"/>
              </a:rPr>
              <a:t>î</a:t>
            </a:r>
            <a:r>
              <a:rPr lang="it-IT" sz="2200">
                <a:latin typeface="Times New Roman" pitchFamily="18"/>
                <a:cs typeface="Times New Roman" pitchFamily="18"/>
              </a:rPr>
              <a:t>n simulare).</a:t>
            </a:r>
            <a:endParaRPr lang="ro-RO" sz="2200">
              <a:latin typeface="Times New Roman" pitchFamily="18"/>
              <a:cs typeface="Times New Roman" pitchFamily="18"/>
            </a:endParaRPr>
          </a:p>
          <a:p>
            <a:pPr marL="0" lvl="0" indent="0">
              <a:lnSpc>
                <a:spcPct val="70000"/>
              </a:lnSpc>
              <a:buNone/>
            </a:pPr>
            <a:r>
              <a:rPr lang="ro-RO" sz="2200" i="1">
                <a:solidFill>
                  <a:srgbClr val="0070C0"/>
                </a:solidFill>
                <a:latin typeface="Times New Roman" pitchFamily="18"/>
                <a:cs typeface="Times New Roman" pitchFamily="18"/>
              </a:rPr>
              <a:t>4. </a:t>
            </a:r>
            <a:r>
              <a:rPr lang="ro-RO" sz="2200" b="1" i="1">
                <a:solidFill>
                  <a:srgbClr val="0070C0"/>
                </a:solidFill>
                <a:latin typeface="Times New Roman" pitchFamily="18"/>
                <a:cs typeface="Times New Roman" pitchFamily="18"/>
              </a:rPr>
              <a:t>Formularea unui model matematic preliminar, incomplet</a:t>
            </a:r>
            <a:r>
              <a:rPr lang="ro-RO" sz="2200" i="1">
                <a:solidFill>
                  <a:srgbClr val="0070C0"/>
                </a:solidFill>
                <a:latin typeface="Times New Roman" pitchFamily="18"/>
                <a:cs typeface="Times New Roman" pitchFamily="18"/>
              </a:rPr>
              <a:t>; </a:t>
            </a:r>
            <a:r>
              <a:rPr lang="ro-RO" sz="2200">
                <a:latin typeface="Times New Roman" pitchFamily="18"/>
                <a:cs typeface="Times New Roman" pitchFamily="18"/>
              </a:rPr>
              <a:t>in această etapă se precizează relațiile funcționale, ipoteze de lucru (care să concorde cu datele existente, colectate) și se indentifica ce relații nu pot fi exprimate matematic și care sunt dificultățile ce ar trebui inlăturate pentru a răspunde la intrebările formulate.</a:t>
            </a:r>
          </a:p>
          <a:p>
            <a:pPr marL="0" lvl="0" indent="0">
              <a:lnSpc>
                <a:spcPct val="70000"/>
              </a:lnSpc>
              <a:buNone/>
            </a:pPr>
            <a:r>
              <a:rPr lang="ro-RO" sz="2200" b="1" i="1">
                <a:solidFill>
                  <a:srgbClr val="0070C0"/>
                </a:solidFill>
                <a:latin typeface="Times New Roman" pitchFamily="18"/>
                <a:cs typeface="Times New Roman" pitchFamily="18"/>
              </a:rPr>
              <a:t>5</a:t>
            </a:r>
            <a:r>
              <a:rPr lang="ro-RO" sz="2200" i="1">
                <a:solidFill>
                  <a:srgbClr val="0070C0"/>
                </a:solidFill>
                <a:latin typeface="Times New Roman" pitchFamily="18"/>
                <a:cs typeface="Times New Roman" pitchFamily="18"/>
              </a:rPr>
              <a:t>. </a:t>
            </a:r>
            <a:r>
              <a:rPr lang="ro-RO" sz="2200" b="1" i="1">
                <a:solidFill>
                  <a:srgbClr val="0070C0"/>
                </a:solidFill>
                <a:latin typeface="Times New Roman" pitchFamily="18"/>
                <a:cs typeface="Times New Roman" pitchFamily="18"/>
              </a:rPr>
              <a:t>Evaluarea modelului </a:t>
            </a:r>
            <a:r>
              <a:rPr lang="ro-RO" sz="2200" i="1">
                <a:solidFill>
                  <a:srgbClr val="0070C0"/>
                </a:solidFill>
                <a:latin typeface="Times New Roman" pitchFamily="18"/>
                <a:cs typeface="Times New Roman" pitchFamily="18"/>
              </a:rPr>
              <a:t>(</a:t>
            </a:r>
            <a:r>
              <a:rPr lang="ro-RO" sz="2200" b="1" i="1">
                <a:solidFill>
                  <a:srgbClr val="0070C0"/>
                </a:solidFill>
                <a:latin typeface="Times New Roman" pitchFamily="18"/>
                <a:cs typeface="Times New Roman" pitchFamily="18"/>
              </a:rPr>
              <a:t>etapă de decizie</a:t>
            </a:r>
            <a:r>
              <a:rPr lang="ro-RO" sz="2200" i="1">
                <a:solidFill>
                  <a:srgbClr val="0070C0"/>
                </a:solidFill>
                <a:latin typeface="Times New Roman" pitchFamily="18"/>
                <a:cs typeface="Times New Roman" pitchFamily="18"/>
              </a:rPr>
              <a:t>!); </a:t>
            </a:r>
            <a:r>
              <a:rPr lang="ro-RO" sz="2200">
                <a:latin typeface="Times New Roman" pitchFamily="18"/>
                <a:cs typeface="Times New Roman" pitchFamily="18"/>
              </a:rPr>
              <a:t>se urmărește să se evalueze </a:t>
            </a:r>
            <a:r>
              <a:rPr lang="ro-RO" sz="2200" i="1">
                <a:latin typeface="Times New Roman" pitchFamily="18"/>
                <a:cs typeface="Times New Roman" pitchFamily="18"/>
              </a:rPr>
              <a:t>complexitatea </a:t>
            </a:r>
            <a:r>
              <a:rPr lang="ro-RO" sz="2200">
                <a:latin typeface="Times New Roman" pitchFamily="18"/>
                <a:cs typeface="Times New Roman" pitchFamily="18"/>
              </a:rPr>
              <a:t>modelului, dacă el poate răspunde in timp real și </a:t>
            </a:r>
            <a:r>
              <a:rPr lang="ro-RO" sz="2200" i="1">
                <a:latin typeface="Times New Roman" pitchFamily="18"/>
                <a:cs typeface="Times New Roman" pitchFamily="18"/>
              </a:rPr>
              <a:t>complet </a:t>
            </a:r>
            <a:r>
              <a:rPr lang="ro-RO" sz="2200">
                <a:latin typeface="Times New Roman" pitchFamily="18"/>
                <a:cs typeface="Times New Roman" pitchFamily="18"/>
              </a:rPr>
              <a:t>la intrebări. Aici se fac </a:t>
            </a:r>
            <a:r>
              <a:rPr lang="it-IT" sz="2200">
                <a:latin typeface="Times New Roman" pitchFamily="18"/>
                <a:cs typeface="Times New Roman" pitchFamily="18"/>
              </a:rPr>
              <a:t>simplific</a:t>
            </a:r>
            <a:r>
              <a:rPr lang="ro-RO" sz="2200">
                <a:latin typeface="Times New Roman" pitchFamily="18"/>
                <a:cs typeface="Times New Roman" pitchFamily="18"/>
              </a:rPr>
              <a:t>ă</a:t>
            </a:r>
            <a:r>
              <a:rPr lang="it-IT" sz="2200">
                <a:latin typeface="Times New Roman" pitchFamily="18"/>
                <a:cs typeface="Times New Roman" pitchFamily="18"/>
              </a:rPr>
              <a:t>ri sau complet</a:t>
            </a:r>
            <a:r>
              <a:rPr lang="ro-RO" sz="2200">
                <a:latin typeface="Times New Roman" pitchFamily="18"/>
                <a:cs typeface="Times New Roman" pitchFamily="18"/>
              </a:rPr>
              <a:t>ă</a:t>
            </a:r>
            <a:r>
              <a:rPr lang="it-IT" sz="2200">
                <a:latin typeface="Times New Roman" pitchFamily="18"/>
                <a:cs typeface="Times New Roman" pitchFamily="18"/>
              </a:rPr>
              <a:t>ri ale modelului matematic propus.</a:t>
            </a:r>
            <a:endParaRPr lang="ro-RO" sz="2200">
              <a:latin typeface="Times New Roman" pitchFamily="18"/>
              <a:cs typeface="Times New Roman" pitchFamily="18"/>
            </a:endParaRPr>
          </a:p>
          <a:p>
            <a:pPr marL="0" lvl="0" indent="0">
              <a:lnSpc>
                <a:spcPct val="70000"/>
              </a:lnSpc>
              <a:buNone/>
            </a:pPr>
            <a:r>
              <a:rPr lang="ro-RO" sz="2200" i="1">
                <a:solidFill>
                  <a:srgbClr val="0070C0"/>
                </a:solidFill>
                <a:latin typeface="Times New Roman" pitchFamily="18"/>
                <a:cs typeface="Times New Roman" pitchFamily="18"/>
              </a:rPr>
              <a:t>6. </a:t>
            </a:r>
            <a:r>
              <a:rPr lang="ro-RO" sz="2200" b="1" i="1">
                <a:solidFill>
                  <a:srgbClr val="0070C0"/>
                </a:solidFill>
                <a:latin typeface="Times New Roman" pitchFamily="18"/>
                <a:cs typeface="Times New Roman" pitchFamily="18"/>
              </a:rPr>
              <a:t>Construcția modelului de simulare </a:t>
            </a:r>
            <a:r>
              <a:rPr lang="ro-RO" sz="2200">
                <a:latin typeface="Times New Roman" pitchFamily="18"/>
                <a:cs typeface="Times New Roman" pitchFamily="18"/>
              </a:rPr>
              <a:t>(sub formă de algoritm detaliat); modelul se construiește conform celor precizate anterior urmărindu-se ca el sa fie </a:t>
            </a:r>
            <a:r>
              <a:rPr lang="ro-RO" sz="2200" i="1">
                <a:latin typeface="Times New Roman" pitchFamily="18"/>
                <a:cs typeface="Times New Roman" pitchFamily="18"/>
              </a:rPr>
              <a:t>general</a:t>
            </a:r>
            <a:r>
              <a:rPr lang="ro-RO" sz="2200">
                <a:latin typeface="Times New Roman" pitchFamily="18"/>
                <a:cs typeface="Times New Roman" pitchFamily="18"/>
              </a:rPr>
              <a:t>. La construcția algoritmului simulării se va utiliza un limbaj spializat de simulare (în cazul nostru GPSS)</a:t>
            </a:r>
            <a:br>
              <a:rPr lang="it-IT" sz="2200"/>
            </a:br>
            <a:br>
              <a:rPr lang="ro-RO" sz="2200"/>
            </a:br>
            <a:endParaRPr lang="ru-RU" sz="2200"/>
          </a:p>
        </p:txBody>
      </p:sp>
      <p:sp>
        <p:nvSpPr>
          <p:cNvPr id="3" name="Нижний колонтитул 3">
            <a:extLst>
              <a:ext uri="{FF2B5EF4-FFF2-40B4-BE49-F238E27FC236}">
                <a16:creationId xmlns:a16="http://schemas.microsoft.com/office/drawing/2014/main" id="{C467E720-DCC3-55EE-5463-AF69EFB6F966}"/>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721A199B-38FD-C2AA-43A9-5BD17642A054}"/>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A809586-E93F-42B3-8E88-EEBC09016AB6}" type="slidenum">
              <a:t>33</a:t>
            </a:fld>
            <a:endParaRPr lang="ru-RU" sz="1200" b="0" i="0" u="none" strike="noStrike" kern="1200" cap="none" spc="0" baseline="0">
              <a:solidFill>
                <a:srgbClr val="898989"/>
              </a:solidFill>
              <a:uFillTx/>
              <a:latin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name="Slide883">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173E11D2-D70C-D946-0A42-F0C3BD22363F}"/>
              </a:ext>
            </a:extLst>
          </p:cNvPr>
          <p:cNvSpPr txBox="1">
            <a:spLocks noGrp="1"/>
          </p:cNvSpPr>
          <p:nvPr>
            <p:ph idx="1"/>
          </p:nvPr>
        </p:nvSpPr>
        <p:spPr>
          <a:xfrm>
            <a:off x="838203" y="304796"/>
            <a:ext cx="10938162" cy="5872167"/>
          </a:xfrm>
        </p:spPr>
        <p:txBody>
          <a:bodyPr/>
          <a:lstStyle/>
          <a:p>
            <a:pPr marL="0" lvl="0" indent="0">
              <a:buNone/>
            </a:pPr>
            <a:r>
              <a:rPr lang="ro-RO" sz="2600" i="1">
                <a:solidFill>
                  <a:srgbClr val="0070C0"/>
                </a:solidFill>
                <a:latin typeface="Times New Roman" pitchFamily="18"/>
                <a:cs typeface="Times New Roman" pitchFamily="18"/>
              </a:rPr>
              <a:t>7. </a:t>
            </a:r>
            <a:r>
              <a:rPr lang="ro-RO" sz="2600" b="1" i="1">
                <a:solidFill>
                  <a:srgbClr val="0070C0"/>
                </a:solidFill>
                <a:latin typeface="Times New Roman" pitchFamily="18"/>
                <a:cs typeface="Times New Roman" pitchFamily="18"/>
              </a:rPr>
              <a:t>Validarea modelului </a:t>
            </a:r>
            <a:r>
              <a:rPr lang="ro-RO" sz="2600">
                <a:latin typeface="Times New Roman" pitchFamily="18"/>
                <a:cs typeface="Times New Roman" pitchFamily="18"/>
              </a:rPr>
              <a:t>este o etapă importantă. In afară de validarea formală (testare sintactică și logic-formală a programului), trebuie să se decidă dacă modelul rezolv </a:t>
            </a:r>
            <a:r>
              <a:rPr lang="ro-RO" sz="2600" b="1">
                <a:latin typeface="Times New Roman" pitchFamily="18"/>
                <a:cs typeface="Times New Roman" pitchFamily="18"/>
              </a:rPr>
              <a:t>corect </a:t>
            </a:r>
            <a:r>
              <a:rPr lang="ro-RO" sz="2600">
                <a:latin typeface="Times New Roman" pitchFamily="18"/>
                <a:cs typeface="Times New Roman" pitchFamily="18"/>
              </a:rPr>
              <a:t>problema formulată. Acest lucru se realizează prin compararea rezultatelor simulării fie cu rezultate practice cunoscute, fie prin compararea cu soluția obținută cu ajutorul unui model matematic</a:t>
            </a:r>
          </a:p>
          <a:p>
            <a:pPr marL="0" lvl="0" indent="0">
              <a:buNone/>
            </a:pPr>
            <a:r>
              <a:rPr lang="ro-RO" sz="2600" i="1">
                <a:solidFill>
                  <a:srgbClr val="0070C0"/>
                </a:solidFill>
                <a:latin typeface="Times New Roman" pitchFamily="18"/>
                <a:cs typeface="Times New Roman" pitchFamily="18"/>
              </a:rPr>
              <a:t>8. </a:t>
            </a:r>
            <a:r>
              <a:rPr lang="ro-RO" sz="2600" b="1" i="1">
                <a:solidFill>
                  <a:srgbClr val="0070C0"/>
                </a:solidFill>
                <a:latin typeface="Times New Roman" pitchFamily="18"/>
                <a:cs typeface="Times New Roman" pitchFamily="18"/>
              </a:rPr>
              <a:t>Planificarea experiențelor de simulare</a:t>
            </a:r>
            <a:r>
              <a:rPr lang="ro-RO" sz="2600">
                <a:latin typeface="Times New Roman" pitchFamily="18"/>
                <a:cs typeface="Times New Roman" pitchFamily="18"/>
              </a:rPr>
              <a:t>. Din cele relatate anterior  cunoaștem că simularea este un experiment realizat cu calculatorul pe baza unui model ce descrie sistemul real. Orice experiment trebuie să se desfășoare pe baza unui plan experimental. Pentru planificarea experimentelor de simulare se folosesc metode ale </a:t>
            </a:r>
            <a:r>
              <a:rPr lang="ro-RO" sz="2600" b="1">
                <a:latin typeface="Times New Roman" pitchFamily="18"/>
                <a:cs typeface="Times New Roman" pitchFamily="18"/>
              </a:rPr>
              <a:t>statisticii matematice</a:t>
            </a:r>
            <a:r>
              <a:rPr lang="ro-RO" sz="2600">
                <a:latin typeface="Times New Roman" pitchFamily="18"/>
                <a:cs typeface="Times New Roman" pitchFamily="18"/>
              </a:rPr>
              <a:t> (așa zisele </a:t>
            </a:r>
            <a:r>
              <a:rPr lang="ro-RO" sz="2600" i="1">
                <a:latin typeface="Times New Roman" pitchFamily="18"/>
                <a:cs typeface="Times New Roman" pitchFamily="18"/>
              </a:rPr>
              <a:t>experimental design</a:t>
            </a:r>
            <a:r>
              <a:rPr lang="ro-RO" sz="2600">
                <a:latin typeface="Times New Roman" pitchFamily="18"/>
                <a:cs typeface="Times New Roman" pitchFamily="18"/>
              </a:rPr>
              <a:t>).</a:t>
            </a:r>
          </a:p>
          <a:p>
            <a:pPr marL="0" lvl="0" indent="0">
              <a:buNone/>
            </a:pPr>
            <a:r>
              <a:rPr lang="ro-RO" sz="2600" i="1">
                <a:solidFill>
                  <a:srgbClr val="0070C0"/>
                </a:solidFill>
                <a:latin typeface="Times New Roman" pitchFamily="18"/>
                <a:cs typeface="Times New Roman" pitchFamily="18"/>
              </a:rPr>
              <a:t>9. </a:t>
            </a:r>
            <a:r>
              <a:rPr lang="ro-RO" sz="2600" b="1" i="1">
                <a:solidFill>
                  <a:srgbClr val="0070C0"/>
                </a:solidFill>
                <a:latin typeface="Times New Roman" pitchFamily="18"/>
                <a:cs typeface="Times New Roman" pitchFamily="18"/>
              </a:rPr>
              <a:t>Prelucrarea și interpretarea experiențlor de simulare</a:t>
            </a:r>
            <a:r>
              <a:rPr lang="ro-RO" sz="2600">
                <a:latin typeface="Times New Roman" pitchFamily="18"/>
                <a:cs typeface="Times New Roman" pitchFamily="18"/>
              </a:rPr>
              <a:t> o etapă la fel de importantă ca și cele precedente. Programul de simulare rulat pe calculator produce de regulă valori de selecțe asupra variabilelor de ieșire,</a:t>
            </a:r>
            <a:br>
              <a:rPr lang="ro-RO" sz="2600"/>
            </a:br>
            <a:br>
              <a:rPr lang="ro-RO" sz="2600"/>
            </a:br>
            <a:endParaRPr lang="ru-RU" sz="2600"/>
          </a:p>
        </p:txBody>
      </p:sp>
      <p:sp>
        <p:nvSpPr>
          <p:cNvPr id="3" name="Нижний колонтитул 3">
            <a:extLst>
              <a:ext uri="{FF2B5EF4-FFF2-40B4-BE49-F238E27FC236}">
                <a16:creationId xmlns:a16="http://schemas.microsoft.com/office/drawing/2014/main" id="{A21DD08C-C212-265F-4ABE-1085F0D7629F}"/>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07F459A0-AC44-6DB3-4B80-0FA878196C9E}"/>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B0753E2-E3D3-4F95-B96B-24815ECA5C2A}" type="slidenum">
              <a:t>34</a:t>
            </a:fld>
            <a:endParaRPr lang="ru-RU" sz="1200" b="0" i="0" u="none" strike="noStrike" kern="1200" cap="none" spc="0" baseline="0">
              <a:solidFill>
                <a:srgbClr val="898989"/>
              </a:solidFill>
              <a:uFillTx/>
              <a:latin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name="Slide145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7CBD5-D787-2B60-B3F7-52FC062162F9}"/>
              </a:ext>
            </a:extLst>
          </p:cNvPr>
          <p:cNvSpPr txBox="1">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CBB80B1-A178-1445-8F78-F35054A1BCA0}"/>
              </a:ext>
            </a:extLst>
          </p:cNvPr>
          <p:cNvSpPr txBox="1">
            <a:spLocks noGrp="1"/>
          </p:cNvSpPr>
          <p:nvPr>
            <p:ph idx="1"/>
          </p:nvPr>
        </p:nvSpPr>
        <p:spPr/>
        <p:txBody>
          <a:bodyPr/>
          <a:lstStyle/>
          <a:p>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name="Slide145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83EE0-21BD-E9CF-4DE1-B4C538BB3B92}"/>
              </a:ext>
            </a:extLst>
          </p:cNvPr>
          <p:cNvSpPr txBox="1">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BAE95B2-6195-098A-A2A9-7F67BC46DA54}"/>
              </a:ext>
            </a:extLst>
          </p:cNvPr>
          <p:cNvSpPr txBox="1">
            <a:spLocks noGrp="1"/>
          </p:cNvSpPr>
          <p:nvPr>
            <p:ph idx="1"/>
          </p:nvPr>
        </p:nvSpPr>
        <p:spPr/>
        <p:txBody>
          <a:bodyPr/>
          <a:lstStyle/>
          <a:p>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name="Slide145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FD7A5-A682-4624-7625-48D306C7748F}"/>
              </a:ext>
            </a:extLst>
          </p:cNvPr>
          <p:cNvSpPr txBox="1">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86EB541-59B3-B26E-1B2D-51C3E56E4D8F}"/>
              </a:ext>
            </a:extLst>
          </p:cNvPr>
          <p:cNvSpPr txBox="1">
            <a:spLocks noGrp="1"/>
          </p:cNvSpPr>
          <p:nvPr>
            <p:ph idx="1"/>
          </p:nvPr>
        </p:nvSpPr>
        <p:spPr/>
        <p:txBody>
          <a:bodyPr/>
          <a:lstStyle/>
          <a:p>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name="Slide1446">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17B17-A1A5-4D6F-C7DF-7D7BFFBC831D}"/>
              </a:ext>
            </a:extLst>
          </p:cNvPr>
          <p:cNvSpPr txBox="1">
            <a:spLocks noGrp="1"/>
          </p:cNvSpPr>
          <p:nvPr>
            <p:ph type="title"/>
          </p:nvPr>
        </p:nvSpPr>
        <p:spPr>
          <a:xfrm>
            <a:off x="1968136" y="2011049"/>
            <a:ext cx="8401598" cy="1325559"/>
          </a:xfrm>
        </p:spPr>
        <p:txBody>
          <a:bodyPr/>
          <a:lstStyle/>
          <a:p>
            <a:pPr lvl="0"/>
            <a:r>
              <a:rPr lang="en-US" b="1" i="1">
                <a:solidFill>
                  <a:srgbClr val="00B050"/>
                </a:solidFill>
                <a:latin typeface="Calibri"/>
              </a:rPr>
              <a:t>Modelarea bazată pe agenți</a:t>
            </a:r>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name="Slide1450">
    <p:spTree>
      <p:nvGrpSpPr>
        <p:cNvPr id="1" name=""/>
        <p:cNvGrpSpPr/>
        <p:nvPr/>
      </p:nvGrpSpPr>
      <p:grpSpPr>
        <a:xfrm>
          <a:off x="0" y="0"/>
          <a:ext cx="0" cy="0"/>
          <a:chOff x="0" y="0"/>
          <a:chExt cx="0" cy="0"/>
        </a:xfrm>
      </p:grpSpPr>
      <p:pic>
        <p:nvPicPr>
          <p:cNvPr id="2" name="Content Placeholder 3">
            <a:extLst>
              <a:ext uri="{FF2B5EF4-FFF2-40B4-BE49-F238E27FC236}">
                <a16:creationId xmlns:a16="http://schemas.microsoft.com/office/drawing/2014/main" id="{A28E677F-4C36-831C-FCDA-135D6C1C6DCB}"/>
              </a:ext>
            </a:extLst>
          </p:cNvPr>
          <p:cNvPicPr>
            <a:picLocks noGrp="1" noChangeAspect="1"/>
          </p:cNvPicPr>
          <p:nvPr>
            <p:ph idx="1"/>
          </p:nvPr>
        </p:nvPicPr>
        <p:blipFill>
          <a:blip r:embed="rId2"/>
          <a:stretch>
            <a:fillRect/>
          </a:stretch>
        </p:blipFill>
        <p:spPr>
          <a:xfrm>
            <a:off x="6801389" y="1550127"/>
            <a:ext cx="5000826" cy="2908660"/>
          </a:xfrm>
        </p:spPr>
      </p:pic>
      <p:sp>
        <p:nvSpPr>
          <p:cNvPr id="3" name="TextBox 4">
            <a:extLst>
              <a:ext uri="{FF2B5EF4-FFF2-40B4-BE49-F238E27FC236}">
                <a16:creationId xmlns:a16="http://schemas.microsoft.com/office/drawing/2014/main" id="{F157DDB6-8DC6-AA03-621A-6C01B559157E}"/>
              </a:ext>
            </a:extLst>
          </p:cNvPr>
          <p:cNvSpPr txBox="1"/>
          <p:nvPr/>
        </p:nvSpPr>
        <p:spPr>
          <a:xfrm>
            <a:off x="505096" y="428176"/>
            <a:ext cx="6296302" cy="6001646"/>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400" b="1" i="1" u="none" strike="noStrike" kern="1200" cap="none" spc="0" baseline="0">
                <a:solidFill>
                  <a:srgbClr val="00B050"/>
                </a:solidFill>
                <a:uFillTx/>
                <a:latin typeface="Calibri"/>
              </a:rPr>
              <a:t>Modelarea bazată pe agenți se concentrează pe participanții individuali într-un sistem.</a:t>
            </a:r>
            <a:endParaRPr lang="ro-RO" sz="2400" b="1" i="1" u="none" strike="noStrike" kern="1200" cap="none" spc="0" baseline="0">
              <a:solidFill>
                <a:srgbClr val="00B05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400" b="0" i="0" u="none" strike="noStrike" kern="1200" cap="none" spc="0" baseline="0">
                <a:solidFill>
                  <a:srgbClr val="000000"/>
                </a:solidFill>
                <a:uFillTx/>
                <a:latin typeface="Calibri"/>
              </a:rPr>
              <a:t> Acesta este modul în care diferă de metoda mai abstractă a </a:t>
            </a:r>
            <a:r>
              <a:rPr lang="en-US" sz="2400" b="1" i="1" u="none" strike="noStrike" kern="1200" cap="none" spc="0" baseline="0">
                <a:solidFill>
                  <a:srgbClr val="0070C0"/>
                </a:solidFill>
                <a:uFillTx/>
                <a:latin typeface="Calibri"/>
              </a:rPr>
              <a:t>dinamicii sistemului </a:t>
            </a:r>
            <a:r>
              <a:rPr lang="en-US" sz="2400" b="0" i="0" u="none" strike="noStrike" kern="1200" cap="none" spc="0" baseline="0">
                <a:solidFill>
                  <a:srgbClr val="000000"/>
                </a:solidFill>
                <a:uFillTx/>
                <a:latin typeface="Calibri"/>
              </a:rPr>
              <a:t>și metoda de </a:t>
            </a:r>
            <a:r>
              <a:rPr lang="en-US" sz="2400" b="1" i="1" u="none" strike="noStrike" kern="1200" cap="none" spc="0" baseline="0">
                <a:solidFill>
                  <a:srgbClr val="0070C0"/>
                </a:solidFill>
                <a:uFillTx/>
                <a:latin typeface="Calibri"/>
              </a:rPr>
              <a:t>evenimente discrete orientată pe proces</a:t>
            </a:r>
            <a:r>
              <a:rPr lang="en-US" sz="2400" b="0" i="0" u="none" strike="noStrike" kern="1200" cap="none" spc="0" baseline="0">
                <a:solidFill>
                  <a:srgbClr val="000000"/>
                </a:solidFill>
                <a:uFillTx/>
                <a:latin typeface="Calibri"/>
              </a:rPr>
              <a:t>.</a:t>
            </a:r>
            <a:endParaRPr lang="ro-RO" sz="24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400" b="0" i="0" u="none" strike="noStrike" kern="1200" cap="none" spc="0" baseline="0">
                <a:solidFill>
                  <a:srgbClr val="000000"/>
                </a:solidFill>
                <a:uFillTx/>
                <a:latin typeface="Calibri"/>
              </a:rPr>
              <a:t>În modelarea </a:t>
            </a:r>
            <a:r>
              <a:rPr lang="en-US" sz="2400" b="1" i="1" u="none" strike="noStrike" kern="1200" cap="none" spc="0" baseline="0">
                <a:solidFill>
                  <a:srgbClr val="00B050"/>
                </a:solidFill>
                <a:uFillTx/>
                <a:latin typeface="Calibri"/>
              </a:rPr>
              <a:t>bazată pe agenți</a:t>
            </a:r>
            <a:r>
              <a:rPr lang="en-US" sz="2400" b="0" i="0" u="none" strike="noStrike" kern="1200" cap="none" spc="0" baseline="0">
                <a:solidFill>
                  <a:srgbClr val="000000"/>
                </a:solidFill>
                <a:uFillTx/>
                <a:latin typeface="Calibri"/>
              </a:rPr>
              <a:t>, parametrii obiectelor active — agenții — sunt stabiliți mai întâi și se determină comportamentul lor. </a:t>
            </a:r>
            <a:endParaRPr lang="ro-RO" sz="24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400" b="0" i="0" u="none" strike="noStrike" kern="1200" cap="none" spc="0" baseline="0">
                <a:solidFill>
                  <a:srgbClr val="000000"/>
                </a:solidFill>
                <a:uFillTx/>
                <a:latin typeface="Calibri"/>
              </a:rPr>
              <a:t>Tot ceea ce contează pentru sistemul studiat poate fi reprezentat ca agenți: </a:t>
            </a:r>
            <a:r>
              <a:rPr lang="en-US" sz="2400" b="1" i="1" u="none" strike="noStrike" kern="1200" cap="none" spc="0" baseline="0">
                <a:solidFill>
                  <a:srgbClr val="843C0C"/>
                </a:solidFill>
                <a:uFillTx/>
                <a:latin typeface="Calibri"/>
              </a:rPr>
              <a:t>oameni, gospodării, mașini, echipamente, chiar și produse și companii</a:t>
            </a:r>
            <a:r>
              <a:rPr lang="en-US" sz="2400" b="0" i="0" u="none" strike="noStrike" kern="1200" cap="none" spc="0" baseline="0">
                <a:solidFill>
                  <a:srgbClr val="000000"/>
                </a:solidFill>
                <a:uFillTx/>
                <a:latin typeface="Calibri"/>
              </a:rPr>
              <a:t>. </a:t>
            </a:r>
            <a:endParaRPr lang="ro-RO" sz="24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400" b="0" i="0" u="none" strike="noStrike" kern="1200" cap="none" spc="0" baseline="0">
                <a:solidFill>
                  <a:srgbClr val="000000"/>
                </a:solidFill>
                <a:uFillTx/>
                <a:latin typeface="Calibri"/>
              </a:rPr>
              <a:t>Apoi se stabilesc conexiuni între agenți, se specifică mediul și se începe simularea. </a:t>
            </a:r>
            <a:endParaRPr lang="ro-RO" sz="24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400" b="0" i="1" u="none" strike="noStrike" kern="1200" cap="none" spc="0" baseline="0">
                <a:solidFill>
                  <a:srgbClr val="00B0F0"/>
                </a:solidFill>
                <a:uFillTx/>
                <a:latin typeface="Calibri"/>
              </a:rPr>
              <a:t>Acțiunile individuale ale fiecărui agent formează comportamentul global al sistemului modelat</a:t>
            </a:r>
            <a:r>
              <a:rPr lang="en-US" sz="2400" b="0" i="0" u="none" strike="noStrike" kern="1200" cap="none" spc="0" baseline="0">
                <a:solidFill>
                  <a:srgbClr val="000000"/>
                </a:solidFill>
                <a:uFillTx/>
                <a:latin typeface="Calibri"/>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name="Slide874">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29E2F725-3B22-AF97-B338-8B0740D198FE}"/>
              </a:ext>
            </a:extLst>
          </p:cNvPr>
          <p:cNvSpPr txBox="1">
            <a:spLocks noGrp="1"/>
          </p:cNvSpPr>
          <p:nvPr>
            <p:ph idx="1"/>
          </p:nvPr>
        </p:nvSpPr>
        <p:spPr>
          <a:xfrm>
            <a:off x="429493" y="374071"/>
            <a:ext cx="11402293" cy="5802892"/>
          </a:xfrm>
        </p:spPr>
        <p:txBody>
          <a:bodyPr/>
          <a:lstStyle/>
          <a:p>
            <a:pPr lvl="0"/>
            <a:r>
              <a:rPr lang="ro-RO" sz="3600" b="1" i="1">
                <a:solidFill>
                  <a:srgbClr val="002060"/>
                </a:solidFill>
                <a:latin typeface="Times New Roman" pitchFamily="18"/>
                <a:cs typeface="Times New Roman" pitchFamily="18"/>
              </a:rPr>
              <a:t>Experimentarea cu un model se numește </a:t>
            </a:r>
            <a:r>
              <a:rPr lang="ro-RO" sz="3600" b="1" i="1">
                <a:solidFill>
                  <a:srgbClr val="00B050"/>
                </a:solidFill>
                <a:latin typeface="Times New Roman" pitchFamily="18"/>
                <a:cs typeface="Times New Roman" pitchFamily="18"/>
              </a:rPr>
              <a:t>imitație</a:t>
            </a:r>
            <a:r>
              <a:rPr lang="ro-RO" sz="3600" b="1" i="1">
                <a:solidFill>
                  <a:srgbClr val="002060"/>
                </a:solidFill>
                <a:latin typeface="Times New Roman" pitchFamily="18"/>
                <a:cs typeface="Times New Roman" pitchFamily="18"/>
              </a:rPr>
              <a:t> sau </a:t>
            </a:r>
            <a:r>
              <a:rPr lang="ro-RO" sz="3600" b="1" i="1">
                <a:solidFill>
                  <a:srgbClr val="00B050"/>
                </a:solidFill>
                <a:latin typeface="Times New Roman" pitchFamily="18"/>
                <a:cs typeface="Times New Roman" pitchFamily="18"/>
              </a:rPr>
              <a:t>simulare</a:t>
            </a:r>
            <a:r>
              <a:rPr lang="ro-RO" sz="3600" b="1" i="1">
                <a:solidFill>
                  <a:srgbClr val="002060"/>
                </a:solidFill>
                <a:latin typeface="Times New Roman" pitchFamily="18"/>
                <a:cs typeface="Times New Roman" pitchFamily="18"/>
              </a:rPr>
              <a:t>, </a:t>
            </a:r>
          </a:p>
          <a:p>
            <a:pPr marL="0" lvl="0" indent="0">
              <a:buNone/>
            </a:pPr>
            <a:r>
              <a:rPr lang="ro-RO" sz="3600" b="1" i="1">
                <a:solidFill>
                  <a:srgbClr val="00B050"/>
                </a:solidFill>
                <a:latin typeface="Times New Roman" pitchFamily="18"/>
                <a:cs typeface="Times New Roman" pitchFamily="18"/>
              </a:rPr>
              <a:t> simularea </a:t>
            </a:r>
            <a:r>
              <a:rPr lang="ro-RO" sz="3600" b="1" i="1">
                <a:solidFill>
                  <a:srgbClr val="C00000"/>
                </a:solidFill>
                <a:latin typeface="Times New Roman" pitchFamily="18"/>
                <a:cs typeface="Times New Roman" pitchFamily="18"/>
              </a:rPr>
              <a:t>este descoperirea esenței unui fenomen </a:t>
            </a:r>
            <a:r>
              <a:rPr lang="ro-RO" sz="3600" b="1" i="1">
                <a:solidFill>
                  <a:srgbClr val="0070C0"/>
                </a:solidFill>
                <a:latin typeface="Times New Roman" pitchFamily="18"/>
                <a:cs typeface="Times New Roman" pitchFamily="18"/>
              </a:rPr>
              <a:t>fără a apela la </a:t>
            </a:r>
            <a:r>
              <a:rPr lang="ro-RO" sz="3600" b="1" i="1">
                <a:solidFill>
                  <a:srgbClr val="7F6000"/>
                </a:solidFill>
                <a:latin typeface="Times New Roman" pitchFamily="18"/>
                <a:cs typeface="Times New Roman" pitchFamily="18"/>
              </a:rPr>
              <a:t>experimente pe un obiect real</a:t>
            </a:r>
            <a:r>
              <a:rPr lang="ro-RO" sz="3600">
                <a:solidFill>
                  <a:srgbClr val="0070C0"/>
                </a:solidFill>
                <a:latin typeface="Times New Roman" pitchFamily="18"/>
                <a:cs typeface="Times New Roman" pitchFamily="18"/>
              </a:rPr>
              <a:t>.</a:t>
            </a:r>
          </a:p>
          <a:p>
            <a:pPr lvl="0"/>
            <a:r>
              <a:rPr lang="ro-RO" sz="3600" b="1" i="1">
                <a:solidFill>
                  <a:srgbClr val="00B050"/>
                </a:solidFill>
                <a:latin typeface="Times New Roman" pitchFamily="18"/>
                <a:cs typeface="Times New Roman" pitchFamily="18"/>
              </a:rPr>
              <a:t>Simularea este un caz special al modelării matematice</a:t>
            </a:r>
            <a:r>
              <a:rPr lang="ro-RO" sz="3600">
                <a:latin typeface="Times New Roman" pitchFamily="18"/>
                <a:cs typeface="Times New Roman" pitchFamily="18"/>
              </a:rPr>
              <a:t>. </a:t>
            </a:r>
          </a:p>
          <a:p>
            <a:pPr lvl="0"/>
            <a:r>
              <a:rPr lang="ro-RO" sz="3600">
                <a:latin typeface="Times New Roman" pitchFamily="18"/>
                <a:cs typeface="Times New Roman" pitchFamily="18"/>
              </a:rPr>
              <a:t>Există o clasă de obiecte pentru care, din diferite motive, nu sunt sau nu pot fi dezvoltate modele analitice. </a:t>
            </a:r>
          </a:p>
          <a:p>
            <a:pPr lvl="0"/>
            <a:r>
              <a:rPr lang="ro-RO" sz="3600">
                <a:latin typeface="Times New Roman" pitchFamily="18"/>
                <a:cs typeface="Times New Roman" pitchFamily="18"/>
              </a:rPr>
              <a:t>În aceasta caz, modelul matematic este înlocuit cu un model de imitație sau de simulare.</a:t>
            </a:r>
          </a:p>
        </p:txBody>
      </p:sp>
      <p:sp>
        <p:nvSpPr>
          <p:cNvPr id="3" name="Нижний колонтитул 3">
            <a:extLst>
              <a:ext uri="{FF2B5EF4-FFF2-40B4-BE49-F238E27FC236}">
                <a16:creationId xmlns:a16="http://schemas.microsoft.com/office/drawing/2014/main" id="{8FC9E9B6-A3F8-9B39-CACA-5A53A27C9A42}"/>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D70CDFCA-F706-60F3-3FC3-697C1A4F7CD0}"/>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501DB6E-84EE-4FA0-BFCD-437C6B125BD5}" type="slidenum">
              <a:t>4</a:t>
            </a:fld>
            <a:endParaRPr lang="ru-RU" sz="1200" b="0" i="0" u="none" strike="noStrike" kern="1200" cap="none" spc="0" baseline="0">
              <a:solidFill>
                <a:srgbClr val="898989"/>
              </a:solidFill>
              <a:uFillTx/>
              <a:latin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name="Slide1447">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A5A6D-983B-AFF8-6BE7-0B66FFDAE231}"/>
              </a:ext>
            </a:extLst>
          </p:cNvPr>
          <p:cNvSpPr txBox="1">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77B10B3-6A61-E013-50C2-57DAAB62FA62}"/>
              </a:ext>
            </a:extLst>
          </p:cNvPr>
          <p:cNvSpPr txBox="1">
            <a:spLocks noGrp="1"/>
          </p:cNvSpPr>
          <p:nvPr>
            <p:ph idx="1"/>
          </p:nvPr>
        </p:nvSpPr>
        <p:spPr/>
        <p:txBody>
          <a:bodyPr/>
          <a:lstStyle/>
          <a:p>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name="Slide144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A5AD9-DC47-FEB0-D272-C50A2D361DC8}"/>
              </a:ext>
            </a:extLst>
          </p:cNvPr>
          <p:cNvSpPr txBox="1">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B8A8083-5A53-AC56-3B23-138DD283F141}"/>
              </a:ext>
            </a:extLst>
          </p:cNvPr>
          <p:cNvSpPr txBox="1">
            <a:spLocks noGrp="1"/>
          </p:cNvSpPr>
          <p:nvPr>
            <p:ph idx="1"/>
          </p:nvPr>
        </p:nvSpPr>
        <p:spPr/>
        <p:txBody>
          <a:bodyPr/>
          <a:lstStyle/>
          <a:p>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name="Slide1449">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0EA88-718E-0F27-2B70-3C3367B37F1A}"/>
              </a:ext>
            </a:extLst>
          </p:cNvPr>
          <p:cNvSpPr txBox="1">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8D2F99D-5D11-E471-2D01-DD3E652E891E}"/>
              </a:ext>
            </a:extLst>
          </p:cNvPr>
          <p:cNvSpPr txBox="1">
            <a:spLocks noGrp="1"/>
          </p:cNvSpPr>
          <p:nvPr>
            <p:ph idx="1"/>
          </p:nvPr>
        </p:nvSpPr>
        <p:spPr/>
        <p:txBody>
          <a:bodyPr/>
          <a:lstStyle/>
          <a:p>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name="Slide896">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91505C14-AB6E-4BD8-8BDE-C96766EAFBCB}"/>
              </a:ext>
            </a:extLst>
          </p:cNvPr>
          <p:cNvSpPr txBox="1">
            <a:spLocks noGrp="1"/>
          </p:cNvSpPr>
          <p:nvPr>
            <p:ph idx="1"/>
          </p:nvPr>
        </p:nvSpPr>
        <p:spPr>
          <a:xfrm>
            <a:off x="838203" y="290943"/>
            <a:ext cx="10515600" cy="5886020"/>
          </a:xfrm>
        </p:spPr>
        <p:txBody>
          <a:bodyPr/>
          <a:lstStyle/>
          <a:p>
            <a:pPr lvl="0"/>
            <a:r>
              <a:rPr lang="ro-RO" sz="3600" b="1" i="1">
                <a:solidFill>
                  <a:srgbClr val="002060"/>
                </a:solidFill>
              </a:rPr>
              <a:t>Scopul unei simulări este de a găsi o rezolvarea a unei probleme într-o lume lipsită de riscuri</a:t>
            </a:r>
            <a:r>
              <a:rPr lang="ro-RO" sz="3600"/>
              <a:t>, </a:t>
            </a:r>
            <a:r>
              <a:rPr lang="ro-RO" sz="3600" b="1" i="1">
                <a:solidFill>
                  <a:srgbClr val="C00000"/>
                </a:solidFill>
              </a:rPr>
              <a:t>unde putem face greșeli, </a:t>
            </a:r>
            <a:r>
              <a:rPr lang="ro-RO" sz="3600" b="1" i="1">
                <a:solidFill>
                  <a:srgbClr val="00B050"/>
                </a:solidFill>
              </a:rPr>
              <a:t>putem să dăm timpul înapoi </a:t>
            </a:r>
            <a:r>
              <a:rPr lang="ro-RO" sz="3600" b="1" i="1">
                <a:solidFill>
                  <a:srgbClr val="C00000"/>
                </a:solidFill>
              </a:rPr>
              <a:t>și </a:t>
            </a:r>
            <a:r>
              <a:rPr lang="ro-RO" sz="3600" b="1" i="1">
                <a:solidFill>
                  <a:srgbClr val="0070C0"/>
                </a:solidFill>
              </a:rPr>
              <a:t>să o luăm de la început</a:t>
            </a:r>
            <a:r>
              <a:rPr lang="ro-RO" sz="3600"/>
              <a:t>. </a:t>
            </a:r>
          </a:p>
          <a:p>
            <a:pPr lvl="0"/>
            <a:r>
              <a:rPr lang="ro-RO" sz="3600" b="1" i="1">
                <a:solidFill>
                  <a:srgbClr val="385723"/>
                </a:solidFill>
              </a:rPr>
              <a:t>Rezultatele obținute pot fi rafinate prin varierea parametrilor, în scopul găsirii soluțiilor optime.</a:t>
            </a:r>
            <a:endParaRPr lang="ru-RU" sz="3600" b="1" i="1">
              <a:solidFill>
                <a:srgbClr val="385723"/>
              </a:solidFill>
            </a:endParaRPr>
          </a:p>
        </p:txBody>
      </p:sp>
      <p:sp>
        <p:nvSpPr>
          <p:cNvPr id="3" name="Нижний колонтитул 3">
            <a:extLst>
              <a:ext uri="{FF2B5EF4-FFF2-40B4-BE49-F238E27FC236}">
                <a16:creationId xmlns:a16="http://schemas.microsoft.com/office/drawing/2014/main" id="{CBB8CCDA-F47D-F809-A833-B7A43F3FF3B8}"/>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ED4B5F51-6F44-9FAD-E9D0-56225B67AA2D}"/>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C1F4797-C1D9-42AB-9603-2AABFD1787AD}" type="slidenum">
              <a:t>43</a:t>
            </a:fld>
            <a:endParaRPr lang="ru-RU" sz="1200" b="0" i="0" u="none" strike="noStrike" kern="1200" cap="none" spc="0" baseline="0">
              <a:solidFill>
                <a:srgbClr val="898989"/>
              </a:solidFill>
              <a:uFillTx/>
              <a:latin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name="Slide884">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3E9F637D-66DC-AAA5-35FB-9A5DA0234703}"/>
              </a:ext>
            </a:extLst>
          </p:cNvPr>
          <p:cNvSpPr txBox="1">
            <a:spLocks noGrp="1"/>
          </p:cNvSpPr>
          <p:nvPr>
            <p:ph idx="1"/>
          </p:nvPr>
        </p:nvSpPr>
        <p:spPr>
          <a:xfrm>
            <a:off x="160870" y="221677"/>
            <a:ext cx="11601642" cy="6134673"/>
          </a:xfrm>
        </p:spPr>
        <p:txBody>
          <a:bodyPr/>
          <a:lstStyle/>
          <a:p>
            <a:pPr lvl="0">
              <a:lnSpc>
                <a:spcPct val="80000"/>
              </a:lnSpc>
            </a:pPr>
            <a:r>
              <a:rPr lang="ro-RO" sz="2600" b="1" i="1">
                <a:solidFill>
                  <a:srgbClr val="0070C0"/>
                </a:solidFill>
              </a:rPr>
              <a:t>Utilitatea simulării. </a:t>
            </a:r>
          </a:p>
          <a:p>
            <a:pPr marL="0" lvl="0" indent="0">
              <a:lnSpc>
                <a:spcPct val="80000"/>
              </a:lnSpc>
              <a:buNone/>
            </a:pPr>
            <a:r>
              <a:rPr lang="ro-RO" sz="2600" b="1" i="1">
                <a:solidFill>
                  <a:srgbClr val="C00000"/>
                </a:solidFill>
              </a:rPr>
              <a:t>Orice sistem complex, se proiectează pe baza simulării</a:t>
            </a:r>
            <a:r>
              <a:rPr lang="ro-RO" sz="2600"/>
              <a:t>. </a:t>
            </a:r>
          </a:p>
          <a:p>
            <a:pPr marL="0" lvl="0" indent="0">
              <a:lnSpc>
                <a:spcPct val="80000"/>
              </a:lnSpc>
              <a:buNone/>
            </a:pPr>
            <a:r>
              <a:rPr lang="ro-RO" sz="2600"/>
              <a:t>Alegerea parametrilor de proiectare se realizează (ca intr-un joc!) pe baza unor experimente bazate pe </a:t>
            </a:r>
            <a:r>
              <a:rPr lang="ro-RO" sz="2600" b="1" i="1">
                <a:solidFill>
                  <a:srgbClr val="0070C0"/>
                </a:solidFill>
              </a:rPr>
              <a:t>modelul de simulare</a:t>
            </a:r>
            <a:r>
              <a:rPr lang="ro-RO" sz="2600"/>
              <a:t>. </a:t>
            </a:r>
          </a:p>
          <a:p>
            <a:pPr marL="0" lvl="0" indent="0">
              <a:lnSpc>
                <a:spcPct val="80000"/>
              </a:lnSpc>
              <a:buNone/>
            </a:pPr>
            <a:r>
              <a:rPr lang="ro-RO" sz="2600" b="1" i="1">
                <a:solidFill>
                  <a:srgbClr val="00B050"/>
                </a:solidFill>
              </a:rPr>
              <a:t>Aceste experimente pe modele sunt </a:t>
            </a:r>
            <a:r>
              <a:rPr lang="ro-RO" sz="2600" b="1" i="1">
                <a:solidFill>
                  <a:srgbClr val="7F6000"/>
                </a:solidFill>
              </a:rPr>
              <a:t>mult mai puțin costisitoare decat cele pe obiecte reale.</a:t>
            </a:r>
            <a:r>
              <a:rPr lang="ro-RO" sz="2600">
                <a:solidFill>
                  <a:srgbClr val="7F6000"/>
                </a:solidFill>
              </a:rPr>
              <a:t> </a:t>
            </a:r>
          </a:p>
          <a:p>
            <a:pPr marL="0" lvl="0" indent="0">
              <a:lnSpc>
                <a:spcPct val="80000"/>
              </a:lnSpc>
              <a:buNone/>
            </a:pPr>
            <a:r>
              <a:rPr lang="ro-RO" sz="2600" b="1" i="1">
                <a:solidFill>
                  <a:srgbClr val="0070C0"/>
                </a:solidFill>
              </a:rPr>
              <a:t>Cand experiențele reale sunt costisitoare este intotdeauna recomandabil ca experimentele să se realizeze prin simulare. </a:t>
            </a:r>
          </a:p>
          <a:p>
            <a:pPr marL="0" lvl="0" indent="0">
              <a:lnSpc>
                <a:spcPct val="80000"/>
              </a:lnSpc>
              <a:buNone/>
            </a:pPr>
            <a:r>
              <a:rPr lang="ro-RO" sz="2600" i="1">
                <a:solidFill>
                  <a:srgbClr val="C00000"/>
                </a:solidFill>
              </a:rPr>
              <a:t>Exemple de utilizare:  </a:t>
            </a:r>
          </a:p>
          <a:p>
            <a:pPr lvl="0">
              <a:lnSpc>
                <a:spcPct val="80000"/>
              </a:lnSpc>
              <a:buChar char="-"/>
            </a:pPr>
            <a:r>
              <a:rPr lang="ro-RO" sz="2600" b="1" i="1"/>
              <a:t>Î</a:t>
            </a:r>
            <a:r>
              <a:rPr lang="ro-RO" sz="2600"/>
              <a:t>nainte de a </a:t>
            </a:r>
            <a:r>
              <a:rPr lang="ro-RO" sz="2600" b="1" i="1"/>
              <a:t>construi un baraj</a:t>
            </a:r>
            <a:r>
              <a:rPr lang="ro-RO" sz="2600"/>
              <a:t>, mai intâi </a:t>
            </a:r>
            <a:r>
              <a:rPr lang="ro-RO" sz="2600" b="1"/>
              <a:t>simulăm </a:t>
            </a:r>
            <a:r>
              <a:rPr lang="ro-RO" sz="2600"/>
              <a:t>comportarea lui pentru a alege cea mai buna variantă de proiectare și construcție. </a:t>
            </a:r>
          </a:p>
          <a:p>
            <a:pPr lvl="0">
              <a:lnSpc>
                <a:spcPct val="80000"/>
              </a:lnSpc>
              <a:buChar char="-"/>
            </a:pPr>
            <a:r>
              <a:rPr lang="ro-RO" sz="2600"/>
              <a:t>Când se proiectează </a:t>
            </a:r>
            <a:r>
              <a:rPr lang="ro-RO" sz="2600" b="1" i="1"/>
              <a:t>politici complexe de dezvoltare economico-socială</a:t>
            </a:r>
            <a:r>
              <a:rPr lang="ro-RO" sz="2600"/>
              <a:t>. </a:t>
            </a:r>
          </a:p>
          <a:p>
            <a:pPr lvl="0">
              <a:lnSpc>
                <a:spcPct val="80000"/>
              </a:lnSpc>
              <a:buChar char="-"/>
            </a:pPr>
            <a:r>
              <a:rPr lang="ro-RO" sz="2600"/>
              <a:t>Când se proectează </a:t>
            </a:r>
            <a:r>
              <a:rPr lang="ro-RO" sz="2600" b="1" i="1">
                <a:solidFill>
                  <a:srgbClr val="7F6000"/>
                </a:solidFill>
              </a:rPr>
              <a:t>sistemele de producere complexe</a:t>
            </a:r>
            <a:r>
              <a:rPr lang="ro-RO" sz="2600"/>
              <a:t>, </a:t>
            </a:r>
          </a:p>
          <a:p>
            <a:pPr lvl="0">
              <a:lnSpc>
                <a:spcPct val="80000"/>
              </a:lnSpc>
              <a:buChar char="-"/>
            </a:pPr>
            <a:r>
              <a:rPr lang="ro-RO" sz="2600"/>
              <a:t>Când se proectează </a:t>
            </a:r>
            <a:r>
              <a:rPr lang="ro-RO" sz="2600" b="1" i="1">
                <a:solidFill>
                  <a:srgbClr val="0070C0"/>
                </a:solidFill>
              </a:rPr>
              <a:t>politicile de dezvoltare regională</a:t>
            </a:r>
            <a:r>
              <a:rPr lang="ro-RO" sz="2600"/>
              <a:t>, proiecte în macroeconomie, evoluța mediului ambiant, etc).</a:t>
            </a:r>
            <a:endParaRPr lang="ru-RU" sz="2600"/>
          </a:p>
        </p:txBody>
      </p:sp>
      <p:sp>
        <p:nvSpPr>
          <p:cNvPr id="3" name="Нижний колонтитул 3">
            <a:extLst>
              <a:ext uri="{FF2B5EF4-FFF2-40B4-BE49-F238E27FC236}">
                <a16:creationId xmlns:a16="http://schemas.microsoft.com/office/drawing/2014/main" id="{DEAE6B58-A869-B2E5-0FE7-D1B21C3F7EA1}"/>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EF6331F0-8201-AE64-12F3-F75D78A07C8B}"/>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52001C0-74F1-46C2-AAA0-40BF5AD5DFCD}" type="slidenum">
              <a:t>44</a:t>
            </a:fld>
            <a:endParaRPr lang="ru-RU" sz="1200" b="0" i="0" u="none" strike="noStrike" kern="1200" cap="none" spc="0" baseline="0">
              <a:solidFill>
                <a:srgbClr val="898989"/>
              </a:solidFill>
              <a:uFillTx/>
              <a:latin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1000"/>
                                        <p:tgtEl>
                                          <p:spTgt spid="2">
                                            <p:txEl>
                                              <p:pRg st="8" end="8"/>
                                            </p:txEl>
                                          </p:spTgt>
                                        </p:tgtEl>
                                      </p:cBhvr>
                                    </p:animEffect>
                                    <p:anim calcmode="lin" valueType="num">
                                      <p:cBhvr>
                                        <p:cTn id="6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2">
                                            <p:txEl>
                                              <p:pRg st="9" end="9"/>
                                            </p:txEl>
                                          </p:spTgt>
                                        </p:tgtEl>
                                        <p:attrNameLst>
                                          <p:attrName>style.visibility</p:attrName>
                                        </p:attrNameLst>
                                      </p:cBhvr>
                                      <p:to>
                                        <p:strVal val="visible"/>
                                      </p:to>
                                    </p:set>
                                    <p:animEffect transition="in" filter="fade">
                                      <p:cBhvr>
                                        <p:cTn id="70" dur="1000"/>
                                        <p:tgtEl>
                                          <p:spTgt spid="2">
                                            <p:txEl>
                                              <p:pRg st="9" end="9"/>
                                            </p:txEl>
                                          </p:spTgt>
                                        </p:tgtEl>
                                      </p:cBhvr>
                                    </p:animEffect>
                                    <p:anim calcmode="lin" valueType="num">
                                      <p:cBhvr>
                                        <p:cTn id="71"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name="Slide895">
    <p:spTree>
      <p:nvGrpSpPr>
        <p:cNvPr id="1" name=""/>
        <p:cNvGrpSpPr/>
        <p:nvPr/>
      </p:nvGrpSpPr>
      <p:grpSpPr>
        <a:xfrm>
          <a:off x="0" y="0"/>
          <a:ext cx="0" cy="0"/>
          <a:chOff x="0" y="0"/>
          <a:chExt cx="0" cy="0"/>
        </a:xfrm>
      </p:grpSpPr>
      <p:sp>
        <p:nvSpPr>
          <p:cNvPr id="2" name="Нижний колонтитул 3">
            <a:extLst>
              <a:ext uri="{FF2B5EF4-FFF2-40B4-BE49-F238E27FC236}">
                <a16:creationId xmlns:a16="http://schemas.microsoft.com/office/drawing/2014/main" id="{5FE2A606-188B-BB13-E951-B04DFE51B9DA}"/>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3" name="Номер слайда 4">
            <a:extLst>
              <a:ext uri="{FF2B5EF4-FFF2-40B4-BE49-F238E27FC236}">
                <a16:creationId xmlns:a16="http://schemas.microsoft.com/office/drawing/2014/main" id="{612D2AE5-3EA4-839A-0512-6FD6A8E7F1C8}"/>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1AC9334-F096-411B-8C19-4AF9D67977E0}" type="slidenum">
              <a:t>45</a:t>
            </a:fld>
            <a:endParaRPr lang="ru-RU" sz="1200" b="0" i="0" u="none" strike="noStrike" kern="1200" cap="none" spc="0" baseline="0">
              <a:solidFill>
                <a:srgbClr val="898989"/>
              </a:solidFill>
              <a:uFillTx/>
              <a:latin typeface="Calibri"/>
            </a:endParaRPr>
          </a:p>
        </p:txBody>
      </p:sp>
      <p:pic>
        <p:nvPicPr>
          <p:cNvPr id="4" name="Объект 7">
            <a:extLst>
              <a:ext uri="{FF2B5EF4-FFF2-40B4-BE49-F238E27FC236}">
                <a16:creationId xmlns:a16="http://schemas.microsoft.com/office/drawing/2014/main" id="{B611655F-A91E-951D-AF55-A029562CD90A}"/>
              </a:ext>
            </a:extLst>
          </p:cNvPr>
          <p:cNvPicPr>
            <a:picLocks noGrp="1" noChangeAspect="1"/>
          </p:cNvPicPr>
          <p:nvPr>
            <p:ph idx="1"/>
          </p:nvPr>
        </p:nvPicPr>
        <p:blipFill>
          <a:blip r:embed="rId2"/>
          <a:stretch>
            <a:fillRect/>
          </a:stretch>
        </p:blipFill>
        <p:spPr>
          <a:xfrm>
            <a:off x="838203" y="567083"/>
            <a:ext cx="10515600" cy="5222184"/>
          </a:xfrm>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name="Slide898">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F5025A1F-4C6A-AD3D-C270-6A12BBE5C563}"/>
              </a:ext>
            </a:extLst>
          </p:cNvPr>
          <p:cNvSpPr txBox="1">
            <a:spLocks noGrp="1"/>
          </p:cNvSpPr>
          <p:nvPr>
            <p:ph idx="1"/>
          </p:nvPr>
        </p:nvSpPr>
        <p:spPr>
          <a:xfrm>
            <a:off x="554181" y="277090"/>
            <a:ext cx="11249890" cy="6079260"/>
          </a:xfrm>
        </p:spPr>
        <p:txBody>
          <a:bodyPr/>
          <a:lstStyle/>
          <a:p>
            <a:pPr lvl="0">
              <a:lnSpc>
                <a:spcPct val="100000"/>
              </a:lnSpc>
              <a:spcBef>
                <a:spcPts val="0"/>
              </a:spcBef>
            </a:pPr>
            <a:r>
              <a:rPr lang="ro-RO" b="1" i="1">
                <a:solidFill>
                  <a:srgbClr val="0070C0"/>
                </a:solidFill>
              </a:rPr>
              <a:t>Alegerea tipului de modelare</a:t>
            </a:r>
            <a:br>
              <a:rPr lang="ro-RO" sz="1900"/>
            </a:br>
            <a:r>
              <a:rPr lang="ro-RO" sz="2600"/>
              <a:t>Procesul modelării cuprinde următoarele etape:</a:t>
            </a:r>
          </a:p>
          <a:p>
            <a:pPr marL="0" lvl="0" indent="0">
              <a:lnSpc>
                <a:spcPct val="100000"/>
              </a:lnSpc>
              <a:spcBef>
                <a:spcPts val="0"/>
              </a:spcBef>
              <a:buNone/>
            </a:pPr>
            <a:r>
              <a:rPr lang="ro-RO" sz="2600"/>
              <a:t>-  cunoașterea detaliată a realității (procesului) care se modelează,</a:t>
            </a:r>
          </a:p>
          <a:p>
            <a:pPr marL="0" lvl="0" indent="0">
              <a:lnSpc>
                <a:spcPct val="100000"/>
              </a:lnSpc>
              <a:spcBef>
                <a:spcPts val="0"/>
              </a:spcBef>
              <a:buNone/>
            </a:pPr>
            <a:r>
              <a:rPr lang="ro-RO" sz="2600"/>
              <a:t>- construirea propriu-zisă a modelului logic-matematic, </a:t>
            </a:r>
          </a:p>
          <a:p>
            <a:pPr marL="0" lvl="0" indent="0">
              <a:lnSpc>
                <a:spcPct val="100000"/>
              </a:lnSpc>
              <a:spcBef>
                <a:spcPts val="0"/>
              </a:spcBef>
              <a:buNone/>
            </a:pPr>
            <a:r>
              <a:rPr lang="ro-RO" sz="2600"/>
              <a:t>- rularea modelului si evaluarea soluției, </a:t>
            </a:r>
          </a:p>
          <a:p>
            <a:pPr marL="0" lvl="0" indent="0">
              <a:lnSpc>
                <a:spcPct val="100000"/>
              </a:lnSpc>
              <a:spcBef>
                <a:spcPts val="0"/>
              </a:spcBef>
              <a:buNone/>
            </a:pPr>
            <a:r>
              <a:rPr lang="ro-RO" sz="2600"/>
              <a:t>-  implementarea modelului logic-matematic si optimizarea soluției. </a:t>
            </a:r>
          </a:p>
          <a:p>
            <a:pPr marL="0" lvl="0" indent="0">
              <a:lnSpc>
                <a:spcPct val="100000"/>
              </a:lnSpc>
              <a:buNone/>
            </a:pPr>
            <a:r>
              <a:rPr lang="ro-RO" sz="2600"/>
              <a:t>În acest scop se vor lua în considerare atât rezultatele care se doresc a fi obținute cât și ceea ce se cunoaște despre procesul/fenomenul real.</a:t>
            </a:r>
            <a:br>
              <a:rPr lang="ro-RO" sz="2600"/>
            </a:br>
            <a:r>
              <a:rPr lang="ro-RO" sz="2600"/>
              <a:t>Acuratețea rezultatelor unei simulări depinde în mod funamental de felul în care s-a modelat procesul –daca acesta respectă comportamentul real al procesului, dar și de datele de intrare. </a:t>
            </a:r>
          </a:p>
          <a:p>
            <a:pPr marL="0" lvl="0" indent="0">
              <a:lnSpc>
                <a:spcPct val="100000"/>
              </a:lnSpc>
              <a:buNone/>
            </a:pPr>
            <a:r>
              <a:rPr lang="ro-RO" sz="2600"/>
              <a:t>Se pot obține rezultate teoretice excepționale de optimizare a unor procese, care însă nu vor putea fi niciodată realizate în practică deoarece acele valori ale parametrilor nu vor fi întâlnite niciodată în realitate.</a:t>
            </a:r>
            <a:endParaRPr lang="ru-RU" sz="2600"/>
          </a:p>
        </p:txBody>
      </p:sp>
      <p:sp>
        <p:nvSpPr>
          <p:cNvPr id="3" name="Нижний колонтитул 3">
            <a:extLst>
              <a:ext uri="{FF2B5EF4-FFF2-40B4-BE49-F238E27FC236}">
                <a16:creationId xmlns:a16="http://schemas.microsoft.com/office/drawing/2014/main" id="{ABDB42BB-1365-B928-6F6D-892A6EC8CBBE}"/>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26C2BD1D-F39C-0E3D-65B7-AC045C25DC34}"/>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B509A3B-020F-435E-9E04-17BABCCDECA9}" type="slidenum">
              <a:t>46</a:t>
            </a:fld>
            <a:endParaRPr lang="ru-RU" sz="1200" b="0" i="0" u="none" strike="noStrike" kern="1200" cap="none" spc="0" baseline="0">
              <a:solidFill>
                <a:srgbClr val="898989"/>
              </a:solidFill>
              <a:uFillTx/>
              <a:latin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name="Slide815">
    <p:spTree>
      <p:nvGrpSpPr>
        <p:cNvPr id="1" name=""/>
        <p:cNvGrpSpPr/>
        <p:nvPr/>
      </p:nvGrpSpPr>
      <p:grpSpPr>
        <a:xfrm>
          <a:off x="0" y="0"/>
          <a:ext cx="0" cy="0"/>
          <a:chOff x="0" y="0"/>
          <a:chExt cx="0" cy="0"/>
        </a:xfrm>
      </p:grpSpPr>
      <p:sp>
        <p:nvSpPr>
          <p:cNvPr id="2" name="TextBox 4">
            <a:extLst>
              <a:ext uri="{FF2B5EF4-FFF2-40B4-BE49-F238E27FC236}">
                <a16:creationId xmlns:a16="http://schemas.microsoft.com/office/drawing/2014/main" id="{FDA2DCC2-C8F4-3198-6C9F-527C050710B1}"/>
              </a:ext>
            </a:extLst>
          </p:cNvPr>
          <p:cNvSpPr txBox="1"/>
          <p:nvPr/>
        </p:nvSpPr>
        <p:spPr>
          <a:xfrm>
            <a:off x="3117271" y="401778"/>
            <a:ext cx="6234543" cy="429493"/>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ru-RU" sz="1800" b="0" i="0" u="none" strike="noStrike" kern="1200" cap="none" spc="0" baseline="0">
              <a:solidFill>
                <a:srgbClr val="000000"/>
              </a:solidFill>
              <a:uFillTx/>
              <a:latin typeface="Calibri"/>
            </a:endParaRPr>
          </a:p>
        </p:txBody>
      </p:sp>
      <p:sp>
        <p:nvSpPr>
          <p:cNvPr id="3" name="Объект 7">
            <a:extLst>
              <a:ext uri="{FF2B5EF4-FFF2-40B4-BE49-F238E27FC236}">
                <a16:creationId xmlns:a16="http://schemas.microsoft.com/office/drawing/2014/main" id="{8AE0270B-4710-0423-4B1A-677C1DA8CFA2}"/>
              </a:ext>
            </a:extLst>
          </p:cNvPr>
          <p:cNvSpPr txBox="1">
            <a:spLocks noGrp="1"/>
          </p:cNvSpPr>
          <p:nvPr>
            <p:ph idx="1"/>
          </p:nvPr>
        </p:nvSpPr>
        <p:spPr>
          <a:xfrm>
            <a:off x="166256" y="969821"/>
            <a:ext cx="11249890" cy="5514106"/>
          </a:xfrm>
        </p:spPr>
        <p:txBody>
          <a:bodyPr/>
          <a:lstStyle/>
          <a:p>
            <a:pPr lvl="0"/>
            <a:r>
              <a:rPr lang="ro-RO"/>
              <a:t>Acestă metodă vă permit să simulați pe un computer (folosind programe speciale) funcționarea unui sistem real (în timp comprimat sau în mod pas cu pas).</a:t>
            </a:r>
          </a:p>
          <a:p>
            <a:pPr lvl="0"/>
            <a:r>
              <a:rPr lang="ro-RO"/>
              <a:t>Cele mai recente metode/limbaje sunt:</a:t>
            </a:r>
            <a:endParaRPr lang="ro-RO">
              <a:solidFill>
                <a:srgbClr val="0070C0"/>
              </a:solidFill>
            </a:endParaRPr>
          </a:p>
          <a:p>
            <a:pPr marL="0" lvl="0" indent="0">
              <a:buNone/>
            </a:pPr>
            <a:r>
              <a:rPr lang="ro-RO" b="1" i="1">
                <a:solidFill>
                  <a:srgbClr val="0070C0"/>
                </a:solidFill>
              </a:rPr>
              <a:t>- </a:t>
            </a:r>
            <a:r>
              <a:rPr lang="ro-RO" b="1" i="1">
                <a:solidFill>
                  <a:srgbClr val="843C0C"/>
                </a:solidFill>
              </a:rPr>
              <a:t>GPSS (General Purpose Simulating System) </a:t>
            </a:r>
            <a:r>
              <a:rPr lang="ro-RO"/>
              <a:t>- Limbajul  specializat de modelare;</a:t>
            </a:r>
          </a:p>
          <a:p>
            <a:pPr marL="0" lvl="0" indent="0">
              <a:buNone/>
            </a:pPr>
            <a:r>
              <a:rPr lang="ro-RO" b="1" i="1">
                <a:solidFill>
                  <a:srgbClr val="0070C0"/>
                </a:solidFill>
              </a:rPr>
              <a:t>- Aplicație software   ANYLOGIC </a:t>
            </a:r>
          </a:p>
          <a:p>
            <a:pPr marL="0" lvl="0" indent="0">
              <a:buNone/>
            </a:pPr>
            <a:r>
              <a:rPr lang="ro-RO" b="1" i="1">
                <a:solidFill>
                  <a:srgbClr val="843C0C"/>
                </a:solidFill>
              </a:rPr>
              <a:t>- Platforma de simulare </a:t>
            </a:r>
            <a:r>
              <a:rPr lang="ro-RO" sz="3600" b="1" i="1">
                <a:solidFill>
                  <a:srgbClr val="843C0C"/>
                </a:solidFill>
              </a:rPr>
              <a:t>SimScale</a:t>
            </a:r>
          </a:p>
          <a:p>
            <a:pPr lvl="0"/>
            <a:r>
              <a:rPr lang="ro-RO" b="1" i="1">
                <a:solidFill>
                  <a:srgbClr val="843C0C"/>
                </a:solidFill>
              </a:rPr>
              <a:t>Platforma </a:t>
            </a:r>
            <a:r>
              <a:rPr lang="ro-RO" sz="3600" b="1" i="1">
                <a:solidFill>
                  <a:srgbClr val="843C0C"/>
                </a:solidFill>
              </a:rPr>
              <a:t>Simul 8</a:t>
            </a:r>
          </a:p>
          <a:p>
            <a:pPr lvl="0"/>
            <a:r>
              <a:rPr lang="ro-RO" b="1" i="1">
                <a:solidFill>
                  <a:srgbClr val="843C0C"/>
                </a:solidFill>
              </a:rPr>
              <a:t>Pachetul COMSOL Multiphysics</a:t>
            </a:r>
          </a:p>
          <a:p>
            <a:pPr lvl="0"/>
            <a:r>
              <a:rPr lang="ro-RO" b="1" i="1">
                <a:solidFill>
                  <a:srgbClr val="843C0C"/>
                </a:solidFill>
              </a:rPr>
              <a:t>Rețele Petri și Rețele Petri Colorate </a:t>
            </a:r>
            <a:r>
              <a:rPr lang="ro-RO"/>
              <a:t>(CPN, Rețele Petri Colorate);</a:t>
            </a:r>
          </a:p>
          <a:p>
            <a:pPr lvl="0"/>
            <a:endParaRPr lang="ro-RO" b="1" i="1">
              <a:solidFill>
                <a:srgbClr val="0070C0"/>
              </a:solidFill>
            </a:endParaRPr>
          </a:p>
          <a:p>
            <a:pPr lvl="0"/>
            <a:endParaRPr lang="ro-RO" b="1" i="1">
              <a:solidFill>
                <a:srgbClr val="0070C0"/>
              </a:solidFill>
            </a:endParaRPr>
          </a:p>
          <a:p>
            <a:pPr lvl="0"/>
            <a:endParaRPr lang="ro-RO" b="1" i="1">
              <a:solidFill>
                <a:srgbClr val="0070C0"/>
              </a:solidFill>
            </a:endParaRPr>
          </a:p>
          <a:p>
            <a:pPr lvl="0"/>
            <a:endParaRPr lang="ru-RU"/>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name="Slide891">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53E2F26D-A995-F9BE-1238-C823E1649B53}"/>
              </a:ext>
            </a:extLst>
          </p:cNvPr>
          <p:cNvSpPr txBox="1">
            <a:spLocks noGrp="1"/>
          </p:cNvSpPr>
          <p:nvPr>
            <p:ph idx="1"/>
          </p:nvPr>
        </p:nvSpPr>
        <p:spPr>
          <a:xfrm>
            <a:off x="409303" y="401778"/>
            <a:ext cx="11277596" cy="5775176"/>
          </a:xfrm>
        </p:spPr>
        <p:txBody>
          <a:bodyPr/>
          <a:lstStyle/>
          <a:p>
            <a:pPr lvl="0">
              <a:lnSpc>
                <a:spcPct val="60000"/>
              </a:lnSpc>
            </a:pPr>
            <a:r>
              <a:rPr lang="ro-RO" sz="3300" b="1" i="1">
                <a:solidFill>
                  <a:srgbClr val="0070C0"/>
                </a:solidFill>
              </a:rPr>
              <a:t>Aplicație ANYLOGIC </a:t>
            </a:r>
          </a:p>
          <a:p>
            <a:pPr marL="0" lvl="0" indent="0">
              <a:buNone/>
            </a:pPr>
            <a:r>
              <a:rPr lang="ro-RO" sz="3100"/>
              <a:t>AnyLogic este o aplicație software </a:t>
            </a:r>
            <a:r>
              <a:rPr lang="ro-RO" sz="3100" b="1" i="1">
                <a:solidFill>
                  <a:srgbClr val="00B050"/>
                </a:solidFill>
              </a:rPr>
              <a:t>multimetodă</a:t>
            </a:r>
            <a:r>
              <a:rPr lang="ro-RO" sz="3100"/>
              <a:t>, care permite realizarea modele</a:t>
            </a:r>
            <a:r>
              <a:rPr lang="en-US" sz="3100"/>
              <a:t>lor</a:t>
            </a:r>
            <a:r>
              <a:rPr lang="ro-RO" sz="3100"/>
              <a:t> prin 3 metode, </a:t>
            </a:r>
            <a:r>
              <a:rPr lang="ro-RO" sz="3100" b="1">
                <a:solidFill>
                  <a:srgbClr val="0070C0"/>
                </a:solidFill>
              </a:rPr>
              <a:t>SD</a:t>
            </a:r>
            <a:r>
              <a:rPr lang="ro-RO" sz="3100"/>
              <a:t>, </a:t>
            </a:r>
            <a:r>
              <a:rPr lang="ro-RO" sz="3100" b="1">
                <a:solidFill>
                  <a:srgbClr val="00B050"/>
                </a:solidFill>
              </a:rPr>
              <a:t>ABM</a:t>
            </a:r>
            <a:r>
              <a:rPr lang="ro-RO" sz="3100"/>
              <a:t> sau</a:t>
            </a:r>
            <a:r>
              <a:rPr lang="ro-RO" sz="3100" b="1">
                <a:solidFill>
                  <a:srgbClr val="7F6000"/>
                </a:solidFill>
              </a:rPr>
              <a:t> DES</a:t>
            </a:r>
            <a:r>
              <a:rPr lang="ro-RO" sz="3100"/>
              <a:t>, dar și prin</a:t>
            </a:r>
            <a:br>
              <a:rPr lang="ro-RO" sz="3100"/>
            </a:br>
            <a:r>
              <a:rPr lang="ro-RO" sz="3100"/>
              <a:t>combinarea acestora în același model.</a:t>
            </a:r>
            <a:br>
              <a:rPr lang="ro-RO" sz="3100"/>
            </a:br>
            <a:r>
              <a:rPr lang="ro-RO" sz="3100" i="1">
                <a:solidFill>
                  <a:srgbClr val="0070C0"/>
                </a:solidFill>
              </a:rPr>
              <a:t>- </a:t>
            </a:r>
            <a:r>
              <a:rPr lang="ro-RO" sz="3100" b="1" i="1">
                <a:solidFill>
                  <a:srgbClr val="0070C0"/>
                </a:solidFill>
              </a:rPr>
              <a:t>Simularea Dinamica </a:t>
            </a:r>
            <a:r>
              <a:rPr lang="en-US" sz="3100" b="1" i="1">
                <a:solidFill>
                  <a:srgbClr val="0070C0"/>
                </a:solidFill>
              </a:rPr>
              <a:t>S</a:t>
            </a:r>
            <a:r>
              <a:rPr lang="ro-RO" sz="3100" i="1"/>
              <a:t>istemelor</a:t>
            </a:r>
            <a:r>
              <a:rPr lang="ro-RO" sz="3100" b="1" i="1">
                <a:solidFill>
                  <a:srgbClr val="0070C0"/>
                </a:solidFill>
              </a:rPr>
              <a:t> – SD</a:t>
            </a:r>
          </a:p>
          <a:p>
            <a:pPr marL="0" lvl="0" indent="0">
              <a:buNone/>
            </a:pPr>
            <a:r>
              <a:rPr lang="ro-RO" sz="3100" b="1" i="1">
                <a:solidFill>
                  <a:srgbClr val="00B050"/>
                </a:solidFill>
              </a:rPr>
              <a:t> - Modelarea </a:t>
            </a:r>
            <a:r>
              <a:rPr lang="en-US" sz="3100" b="1" i="1">
                <a:solidFill>
                  <a:srgbClr val="00B050"/>
                </a:solidFill>
              </a:rPr>
              <a:t>B</a:t>
            </a:r>
            <a:r>
              <a:rPr lang="ro-RO" sz="3100" b="1" i="1">
                <a:solidFill>
                  <a:srgbClr val="00B050"/>
                </a:solidFill>
              </a:rPr>
              <a:t>azată pe </a:t>
            </a:r>
            <a:r>
              <a:rPr lang="en-US" sz="3100" b="1" i="1">
                <a:solidFill>
                  <a:srgbClr val="00B050"/>
                </a:solidFill>
              </a:rPr>
              <a:t>A</a:t>
            </a:r>
            <a:r>
              <a:rPr lang="ro-RO" sz="3100" b="1" i="1">
                <a:solidFill>
                  <a:srgbClr val="00B050"/>
                </a:solidFill>
              </a:rPr>
              <a:t>genți (ABM)</a:t>
            </a:r>
          </a:p>
          <a:p>
            <a:pPr marL="0" lvl="0" indent="0">
              <a:buNone/>
            </a:pPr>
            <a:r>
              <a:rPr lang="ro-RO" sz="3100" b="1" i="1">
                <a:solidFill>
                  <a:srgbClr val="7F6000"/>
                </a:solidFill>
              </a:rPr>
              <a:t> - Simularea </a:t>
            </a:r>
            <a:r>
              <a:rPr lang="en-US" sz="3100" b="1" i="1">
                <a:solidFill>
                  <a:srgbClr val="7F6000"/>
                </a:solidFill>
              </a:rPr>
              <a:t>E</a:t>
            </a:r>
            <a:r>
              <a:rPr lang="ro-RO" sz="3100" b="1" i="1">
                <a:solidFill>
                  <a:srgbClr val="7F6000"/>
                </a:solidFill>
              </a:rPr>
              <a:t>venimentelor </a:t>
            </a:r>
            <a:r>
              <a:rPr lang="en-US" sz="3100" b="1" i="1">
                <a:solidFill>
                  <a:srgbClr val="7F6000"/>
                </a:solidFill>
              </a:rPr>
              <a:t>D</a:t>
            </a:r>
            <a:r>
              <a:rPr lang="ro-RO" sz="3100" b="1" i="1">
                <a:solidFill>
                  <a:srgbClr val="7F6000"/>
                </a:solidFill>
              </a:rPr>
              <a:t>istincte (DES)</a:t>
            </a:r>
            <a:br>
              <a:rPr lang="ro-RO" sz="3100"/>
            </a:br>
            <a:br>
              <a:rPr lang="ro-RO" sz="3100"/>
            </a:br>
            <a:r>
              <a:rPr lang="ro-RO" sz="3100" b="1">
                <a:solidFill>
                  <a:srgbClr val="0070C0"/>
                </a:solidFill>
              </a:rPr>
              <a:t>AnyLogic</a:t>
            </a:r>
            <a:r>
              <a:rPr lang="ro-RO" sz="3100"/>
              <a:t> folosește Java ceea ce îi oferă posibilitatea de a crea applet-uri Java, care pot fi deschise în orice browser obișnuit ceea ce facilitează</a:t>
            </a:r>
            <a:r>
              <a:rPr lang="en-US" sz="3100"/>
              <a:t> </a:t>
            </a:r>
            <a:r>
              <a:rPr lang="ro-RO" sz="3100"/>
              <a:t>împărtășirea și plasarea modelelor AnyLogic pe pagini web.</a:t>
            </a:r>
            <a:endParaRPr lang="ru-RU" sz="2600"/>
          </a:p>
        </p:txBody>
      </p:sp>
      <p:sp>
        <p:nvSpPr>
          <p:cNvPr id="3" name="Нижний колонтитул 3">
            <a:extLst>
              <a:ext uri="{FF2B5EF4-FFF2-40B4-BE49-F238E27FC236}">
                <a16:creationId xmlns:a16="http://schemas.microsoft.com/office/drawing/2014/main" id="{75351DE1-F883-1536-CC71-504BCDBB2A21}"/>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DAF2C2D1-BFDA-9D0F-93E1-AA458B323E64}"/>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A880BEB-EB44-4FFA-9421-B42B653E589B}" type="slidenum">
              <a:t>48</a:t>
            </a:fld>
            <a:endParaRPr lang="ru-RU" sz="1200" b="0" i="0" u="none" strike="noStrike" kern="1200" cap="none" spc="0" baseline="0">
              <a:solidFill>
                <a:srgbClr val="898989"/>
              </a:solidFill>
              <a:uFillTx/>
              <a:latin typeface="Calibri"/>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name="Slide1104">
    <p:spTree>
      <p:nvGrpSpPr>
        <p:cNvPr id="1" name=""/>
        <p:cNvGrpSpPr/>
        <p:nvPr/>
      </p:nvGrpSpPr>
      <p:grpSpPr>
        <a:xfrm>
          <a:off x="0" y="0"/>
          <a:ext cx="0" cy="0"/>
          <a:chOff x="0" y="0"/>
          <a:chExt cx="0" cy="0"/>
        </a:xfrm>
      </p:grpSpPr>
      <p:sp>
        <p:nvSpPr>
          <p:cNvPr id="2" name="Footer Placeholder 3">
            <a:extLst>
              <a:ext uri="{FF2B5EF4-FFF2-40B4-BE49-F238E27FC236}">
                <a16:creationId xmlns:a16="http://schemas.microsoft.com/office/drawing/2014/main" id="{E45E5CF1-A66E-37A1-BA6A-65F19A0A8946}"/>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3" name="Slide Number Placeholder 4">
            <a:extLst>
              <a:ext uri="{FF2B5EF4-FFF2-40B4-BE49-F238E27FC236}">
                <a16:creationId xmlns:a16="http://schemas.microsoft.com/office/drawing/2014/main" id="{93E92357-8BE7-0C60-C08F-C453A9854EA7}"/>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A835459-F764-471A-8D81-79BBFFB77523}" type="slidenum">
              <a:t>49</a:t>
            </a:fld>
            <a:endParaRPr lang="ru-RU" sz="1200" b="0" i="0" u="none" strike="noStrike" kern="1200" cap="none" spc="0" baseline="0">
              <a:solidFill>
                <a:srgbClr val="898989"/>
              </a:solidFill>
              <a:uFillTx/>
              <a:latin typeface="Calibri"/>
            </a:endParaRPr>
          </a:p>
        </p:txBody>
      </p:sp>
      <p:pic>
        <p:nvPicPr>
          <p:cNvPr id="4" name="Рисунок 6">
            <a:extLst>
              <a:ext uri="{FF2B5EF4-FFF2-40B4-BE49-F238E27FC236}">
                <a16:creationId xmlns:a16="http://schemas.microsoft.com/office/drawing/2014/main" id="{038EA0D3-EEFC-9363-9A02-E015FF593378}"/>
              </a:ext>
            </a:extLst>
          </p:cNvPr>
          <p:cNvPicPr>
            <a:picLocks noGrp="1" noChangeAspect="1"/>
          </p:cNvPicPr>
          <p:nvPr>
            <p:ph idx="1"/>
          </p:nvPr>
        </p:nvPicPr>
        <p:blipFill>
          <a:blip r:embed="rId2"/>
          <a:stretch>
            <a:fillRect/>
          </a:stretch>
        </p:blipFill>
        <p:spPr>
          <a:xfrm>
            <a:off x="2573871" y="717209"/>
            <a:ext cx="9263987" cy="5639141"/>
          </a:xfrm>
        </p:spPr>
      </p:pic>
      <p:sp>
        <p:nvSpPr>
          <p:cNvPr id="5" name="TextBox 6">
            <a:extLst>
              <a:ext uri="{FF2B5EF4-FFF2-40B4-BE49-F238E27FC236}">
                <a16:creationId xmlns:a16="http://schemas.microsoft.com/office/drawing/2014/main" id="{F89C64F1-FC77-A0BA-BAC9-FE0759555BD7}"/>
              </a:ext>
            </a:extLst>
          </p:cNvPr>
          <p:cNvSpPr txBox="1"/>
          <p:nvPr/>
        </p:nvSpPr>
        <p:spPr>
          <a:xfrm>
            <a:off x="286408" y="3632197"/>
            <a:ext cx="4768184" cy="101566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2000" b="1" i="1" u="none" strike="noStrike" kern="1200" cap="none" spc="0" baseline="0">
                <a:solidFill>
                  <a:srgbClr val="0070C0"/>
                </a:solidFill>
                <a:uFillTx/>
                <a:latin typeface="Calibri"/>
              </a:rPr>
              <a:t>-    Simularea Dinamicii </a:t>
            </a:r>
            <a:r>
              <a:rPr lang="ro-RO" sz="2000" b="0" i="1" u="none" strike="noStrike" kern="1200" cap="none" spc="0" baseline="0">
                <a:solidFill>
                  <a:srgbClr val="000000"/>
                </a:solidFill>
                <a:uFillTx/>
                <a:latin typeface="Calibri"/>
              </a:rPr>
              <a:t>sistemelor</a:t>
            </a:r>
            <a:r>
              <a:rPr lang="ro-RO" sz="2000" b="1" i="1" u="none" strike="noStrike" kern="1200" cap="none" spc="0" baseline="0">
                <a:solidFill>
                  <a:srgbClr val="0070C0"/>
                </a:solidFill>
                <a:uFillTx/>
                <a:latin typeface="Calibri"/>
              </a:rPr>
              <a:t> – SD</a:t>
            </a:r>
          </a:p>
          <a:p>
            <a:pPr marL="285750" marR="0" lvl="0" indent="-285750" algn="l" defTabSz="914400" rtl="0" fontAlgn="auto" hangingPunct="1">
              <a:lnSpc>
                <a:spcPct val="100000"/>
              </a:lnSpc>
              <a:spcBef>
                <a:spcPts val="0"/>
              </a:spcBef>
              <a:spcAft>
                <a:spcPts val="0"/>
              </a:spcAft>
              <a:buSzPct val="100000"/>
              <a:buChar char="-"/>
              <a:tabLst/>
              <a:defRPr sz="1800" b="0" i="0" u="none" strike="noStrike" kern="0" cap="none" spc="0" baseline="0">
                <a:solidFill>
                  <a:srgbClr val="000000"/>
                </a:solidFill>
                <a:uFillTx/>
              </a:defRPr>
            </a:pPr>
            <a:r>
              <a:rPr lang="ro-RO" sz="2000" b="1" i="1" u="none" strike="noStrike" kern="1200" cap="none" spc="0" baseline="0">
                <a:solidFill>
                  <a:srgbClr val="7F6000"/>
                </a:solidFill>
                <a:uFillTx/>
                <a:latin typeface="Calibri"/>
              </a:rPr>
              <a:t>Simularea evenimentelor distincte (DES)</a:t>
            </a:r>
          </a:p>
          <a:p>
            <a:pPr marL="285750" marR="0" lvl="0" indent="-285750" algn="l" defTabSz="914400" rtl="0" fontAlgn="auto" hangingPunct="1">
              <a:lnSpc>
                <a:spcPct val="100000"/>
              </a:lnSpc>
              <a:spcBef>
                <a:spcPts val="0"/>
              </a:spcBef>
              <a:spcAft>
                <a:spcPts val="0"/>
              </a:spcAft>
              <a:buSzPct val="100000"/>
              <a:buChar char="-"/>
              <a:tabLst/>
              <a:defRPr sz="1800" b="0" i="0" u="none" strike="noStrike" kern="0" cap="none" spc="0" baseline="0">
                <a:solidFill>
                  <a:srgbClr val="000000"/>
                </a:solidFill>
                <a:uFillTx/>
              </a:defRPr>
            </a:pPr>
            <a:r>
              <a:rPr lang="ro-RO" sz="2000" b="1" i="1" u="none" strike="noStrike" kern="1200" cap="none" spc="0" baseline="0">
                <a:solidFill>
                  <a:srgbClr val="00B050"/>
                </a:solidFill>
                <a:uFillTx/>
                <a:latin typeface="Calibri"/>
              </a:rPr>
              <a:t>Modelarea Bazată pe Agenți (ABM)</a:t>
            </a:r>
            <a:endParaRPr lang="en-US" sz="1800" b="0" i="0" u="none" strike="noStrike" kern="1200" cap="none" spc="0" baseline="0">
              <a:solidFill>
                <a:srgbClr val="000000"/>
              </a:solidFill>
              <a:uFillTx/>
              <a:latin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1443">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115DFF86-18AA-6840-88C0-80D7580D85B4}"/>
              </a:ext>
            </a:extLst>
          </p:cNvPr>
          <p:cNvSpPr txBox="1">
            <a:spLocks noGrp="1"/>
          </p:cNvSpPr>
          <p:nvPr>
            <p:ph idx="1"/>
          </p:nvPr>
        </p:nvSpPr>
        <p:spPr>
          <a:xfrm>
            <a:off x="1055921" y="1390198"/>
            <a:ext cx="10515600" cy="4351336"/>
          </a:xfrm>
        </p:spPr>
        <p:txBody>
          <a:bodyPr/>
          <a:lstStyle/>
          <a:p>
            <a:pPr lvl="0">
              <a:lnSpc>
                <a:spcPct val="150000"/>
              </a:lnSpc>
              <a:spcBef>
                <a:spcPts val="0"/>
              </a:spcBef>
            </a:pPr>
            <a:r>
              <a:rPr lang="ro-RO" b="1" i="1">
                <a:solidFill>
                  <a:srgbClr val="00B050"/>
                </a:solidFill>
                <a:latin typeface="Times New Roman" pitchFamily="18"/>
                <a:cs typeface="Times New Roman" pitchFamily="18"/>
              </a:rPr>
              <a:t>  </a:t>
            </a:r>
            <a:r>
              <a:rPr lang="en-US" b="1" kern="0">
                <a:solidFill>
                  <a:srgbClr val="843C0C"/>
                </a:solidFill>
                <a:latin typeface="Times New Roman" pitchFamily="18"/>
                <a:cs typeface="Times New Roman" pitchFamily="18"/>
              </a:rPr>
              <a:t>Modelarea imita</a:t>
            </a:r>
            <a:r>
              <a:rPr lang="ro-RO" b="1" kern="0">
                <a:solidFill>
                  <a:srgbClr val="843C0C"/>
                </a:solidFill>
                <a:latin typeface="Times New Roman" pitchFamily="18"/>
                <a:cs typeface="Times New Roman" pitchFamily="18"/>
              </a:rPr>
              <a:t>ț</a:t>
            </a:r>
            <a:r>
              <a:rPr lang="en-US" b="1" kern="0">
                <a:solidFill>
                  <a:srgbClr val="843C0C"/>
                </a:solidFill>
                <a:latin typeface="Times New Roman" pitchFamily="18"/>
                <a:cs typeface="Times New Roman" pitchFamily="18"/>
              </a:rPr>
              <a:t>íonal</a:t>
            </a:r>
            <a:r>
              <a:rPr lang="ro-RO" b="1" kern="0">
                <a:solidFill>
                  <a:srgbClr val="843C0C"/>
                </a:solidFill>
                <a:latin typeface="Times New Roman" pitchFamily="18"/>
                <a:cs typeface="Times New Roman" pitchFamily="18"/>
              </a:rPr>
              <a:t>ă</a:t>
            </a:r>
            <a:r>
              <a:rPr lang="en-US" b="1" kern="0">
                <a:solidFill>
                  <a:srgbClr val="843C0C"/>
                </a:solidFill>
                <a:latin typeface="Times New Roman" pitchFamily="18"/>
                <a:cs typeface="Times New Roman" pitchFamily="18"/>
              </a:rPr>
              <a:t> </a:t>
            </a:r>
            <a:r>
              <a:rPr lang="ro-RO" b="1" kern="0">
                <a:solidFill>
                  <a:srgbClr val="843C0C"/>
                </a:solidFill>
                <a:latin typeface="Times New Roman" pitchFamily="18"/>
                <a:cs typeface="Times New Roman" pitchFamily="18"/>
              </a:rPr>
              <a:t>poate fi efectuată prin trei</a:t>
            </a:r>
            <a:endParaRPr lang="ro-RO" b="1" i="1">
              <a:solidFill>
                <a:srgbClr val="00B050"/>
              </a:solidFill>
              <a:latin typeface="Times New Roman" pitchFamily="18"/>
              <a:cs typeface="Times New Roman" pitchFamily="18"/>
            </a:endParaRPr>
          </a:p>
          <a:p>
            <a:pPr lvl="0">
              <a:lnSpc>
                <a:spcPct val="150000"/>
              </a:lnSpc>
              <a:spcBef>
                <a:spcPts val="0"/>
              </a:spcBef>
              <a:buFont typeface="Wingdings" pitchFamily="2"/>
              <a:buChar char="v"/>
            </a:pPr>
            <a:r>
              <a:rPr lang="ro-RO" b="1" i="1">
                <a:solidFill>
                  <a:srgbClr val="00B050"/>
                </a:solidFill>
                <a:latin typeface="Times New Roman" pitchFamily="18"/>
                <a:cs typeface="Times New Roman" pitchFamily="18"/>
              </a:rPr>
              <a:t>Modelarea  (imitația)</a:t>
            </a:r>
            <a:r>
              <a:rPr lang="ro-RO" i="1">
                <a:latin typeface="Times New Roman" pitchFamily="18"/>
                <a:cs typeface="Times New Roman" pitchFamily="18"/>
              </a:rPr>
              <a:t> </a:t>
            </a:r>
            <a:r>
              <a:rPr lang="ro-RO" b="1" i="1" kern="0">
                <a:solidFill>
                  <a:srgbClr val="0070C0"/>
                </a:solidFill>
                <a:latin typeface="Times New Roman" pitchFamily="18"/>
                <a:cs typeface="Times New Roman" pitchFamily="18"/>
              </a:rPr>
              <a:t>S</a:t>
            </a:r>
            <a:r>
              <a:rPr lang="ro-RO" b="1" i="1">
                <a:solidFill>
                  <a:srgbClr val="0070C0"/>
                </a:solidFill>
                <a:latin typeface="Times New Roman" pitchFamily="18"/>
                <a:cs typeface="Times New Roman" pitchFamily="18"/>
              </a:rPr>
              <a:t>istemelor</a:t>
            </a:r>
            <a:r>
              <a:rPr lang="ro-RO" i="1">
                <a:latin typeface="Times New Roman" pitchFamily="18"/>
                <a:cs typeface="Times New Roman" pitchFamily="18"/>
              </a:rPr>
              <a:t> </a:t>
            </a:r>
            <a:r>
              <a:rPr lang="ro-RO" b="1" i="1">
                <a:solidFill>
                  <a:srgbClr val="0070C0"/>
                </a:solidFill>
                <a:latin typeface="Times New Roman" pitchFamily="18"/>
                <a:cs typeface="Times New Roman" pitchFamily="18"/>
              </a:rPr>
              <a:t>Dinamice – SD</a:t>
            </a:r>
          </a:p>
          <a:p>
            <a:pPr lvl="0">
              <a:lnSpc>
                <a:spcPct val="150000"/>
              </a:lnSpc>
              <a:spcBef>
                <a:spcPts val="0"/>
              </a:spcBef>
              <a:buFont typeface="Wingdings" pitchFamily="2"/>
              <a:buChar char="v"/>
            </a:pPr>
            <a:r>
              <a:rPr lang="ro-RO" b="1" i="1">
                <a:solidFill>
                  <a:srgbClr val="00B050"/>
                </a:solidFill>
                <a:latin typeface="Times New Roman" pitchFamily="18"/>
                <a:cs typeface="Times New Roman" pitchFamily="18"/>
              </a:rPr>
              <a:t>Modelarea (imitația)</a:t>
            </a:r>
            <a:r>
              <a:rPr lang="ro-RO" i="1">
                <a:latin typeface="Times New Roman" pitchFamily="18"/>
                <a:cs typeface="Times New Roman" pitchFamily="18"/>
              </a:rPr>
              <a:t> </a:t>
            </a:r>
            <a:r>
              <a:rPr lang="ro-RO" b="1" i="1">
                <a:solidFill>
                  <a:srgbClr val="7F6000"/>
                </a:solidFill>
                <a:latin typeface="Times New Roman" pitchFamily="18"/>
                <a:cs typeface="Times New Roman" pitchFamily="18"/>
              </a:rPr>
              <a:t>evenimentelor discrete - (DES)</a:t>
            </a:r>
          </a:p>
          <a:p>
            <a:pPr lvl="0">
              <a:lnSpc>
                <a:spcPct val="150000"/>
              </a:lnSpc>
              <a:spcBef>
                <a:spcPts val="0"/>
              </a:spcBef>
              <a:buFont typeface="Wingdings" pitchFamily="2"/>
              <a:buChar char="v"/>
            </a:pPr>
            <a:r>
              <a:rPr lang="ro-RO" b="1" i="1">
                <a:solidFill>
                  <a:srgbClr val="00B050"/>
                </a:solidFill>
                <a:latin typeface="Times New Roman" pitchFamily="18"/>
                <a:cs typeface="Times New Roman" pitchFamily="18"/>
              </a:rPr>
              <a:t>Modelarea (imitația)</a:t>
            </a:r>
            <a:r>
              <a:rPr lang="ro-RO" i="1">
                <a:latin typeface="Times New Roman" pitchFamily="18"/>
                <a:cs typeface="Times New Roman" pitchFamily="18"/>
              </a:rPr>
              <a:t> </a:t>
            </a:r>
            <a:r>
              <a:rPr lang="ro-RO" b="1" i="1" kern="0">
                <a:solidFill>
                  <a:srgbClr val="0070C0"/>
                </a:solidFill>
                <a:latin typeface="Times New Roman" pitchFamily="18"/>
                <a:cs typeface="Times New Roman" pitchFamily="18"/>
              </a:rPr>
              <a:t>S</a:t>
            </a:r>
            <a:r>
              <a:rPr lang="ro-RO" b="1" i="1">
                <a:solidFill>
                  <a:srgbClr val="0070C0"/>
                </a:solidFill>
                <a:latin typeface="Times New Roman" pitchFamily="18"/>
                <a:cs typeface="Times New Roman" pitchFamily="18"/>
              </a:rPr>
              <a:t>istemelor</a:t>
            </a:r>
            <a:r>
              <a:rPr lang="ro-RO" b="1" i="1">
                <a:solidFill>
                  <a:srgbClr val="00B050"/>
                </a:solidFill>
                <a:latin typeface="Times New Roman" pitchFamily="18"/>
                <a:cs typeface="Times New Roman" pitchFamily="18"/>
              </a:rPr>
              <a:t> Bazate pe Agenți (ABM)</a:t>
            </a:r>
            <a:endParaRPr lang="en-US" sz="2400">
              <a:latin typeface="Times New Roman" pitchFamily="18"/>
              <a:cs typeface="Times New Roman" pitchFamily="18"/>
            </a:endParaRPr>
          </a:p>
          <a:p>
            <a:pPr lvl="0"/>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name="Slide1411">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9B8E088D-18D0-D592-2EEB-2CB2681FE4B3}"/>
              </a:ext>
            </a:extLst>
          </p:cNvPr>
          <p:cNvSpPr txBox="1">
            <a:spLocks noGrp="1"/>
          </p:cNvSpPr>
          <p:nvPr>
            <p:ph idx="1"/>
          </p:nvPr>
        </p:nvSpPr>
        <p:spPr>
          <a:xfrm>
            <a:off x="644432" y="374465"/>
            <a:ext cx="11173099" cy="5878284"/>
          </a:xfrm>
        </p:spPr>
        <p:txBody>
          <a:bodyPr/>
          <a:lstStyle/>
          <a:p>
            <a:pPr lvl="0">
              <a:lnSpc>
                <a:spcPct val="80000"/>
              </a:lnSpc>
            </a:pPr>
            <a:r>
              <a:rPr lang="ro-RO" b="1" i="1">
                <a:solidFill>
                  <a:srgbClr val="0070C0"/>
                </a:solidFill>
              </a:rPr>
              <a:t>Produsul soft AnyLogic  -</a:t>
            </a:r>
            <a:r>
              <a:rPr lang="en-US"/>
              <a:t>Mediu de </a:t>
            </a:r>
            <a:r>
              <a:rPr lang="en-US" b="1" i="1">
                <a:solidFill>
                  <a:srgbClr val="00B050"/>
                </a:solidFill>
              </a:rPr>
              <a:t>modelare multi-abordare</a:t>
            </a:r>
          </a:p>
          <a:p>
            <a:pPr lvl="0">
              <a:lnSpc>
                <a:spcPct val="80000"/>
              </a:lnSpc>
            </a:pPr>
            <a:r>
              <a:rPr lang="en-US"/>
              <a:t>Pot fi Create modele folosind toate cele trei abordări moderne: </a:t>
            </a:r>
            <a:r>
              <a:rPr lang="ro-RO" b="1" i="1">
                <a:solidFill>
                  <a:srgbClr val="00B050"/>
                </a:solidFill>
              </a:rPr>
              <a:t>Modelarea </a:t>
            </a:r>
            <a:r>
              <a:rPr lang="en-US"/>
              <a:t>Evenimente discrete</a:t>
            </a:r>
            <a:r>
              <a:rPr lang="ro-RO"/>
              <a:t>,                                                          </a:t>
            </a:r>
            <a:r>
              <a:rPr lang="ro-RO" b="1" i="1">
                <a:solidFill>
                  <a:srgbClr val="00B050"/>
                </a:solidFill>
              </a:rPr>
              <a:t>Modelarea </a:t>
            </a:r>
            <a:r>
              <a:rPr lang="en-US" b="1" i="1">
                <a:solidFill>
                  <a:srgbClr val="00B050"/>
                </a:solidFill>
              </a:rPr>
              <a:t> pe </a:t>
            </a:r>
            <a:r>
              <a:rPr lang="en-US"/>
              <a:t>Agen</a:t>
            </a:r>
            <a:r>
              <a:rPr lang="ro-RO"/>
              <a:t>ți,                                                                           </a:t>
            </a:r>
            <a:r>
              <a:rPr lang="ro-RO" b="1" i="1">
                <a:solidFill>
                  <a:srgbClr val="00B050"/>
                </a:solidFill>
              </a:rPr>
              <a:t>Modelarea </a:t>
            </a:r>
            <a:r>
              <a:rPr lang="en-US"/>
              <a:t>Dinamic</a:t>
            </a:r>
            <a:r>
              <a:rPr lang="ro-RO"/>
              <a:t>ii</a:t>
            </a:r>
            <a:r>
              <a:rPr lang="en-US"/>
              <a:t> </a:t>
            </a:r>
            <a:r>
              <a:rPr lang="ro-RO"/>
              <a:t>S</a:t>
            </a:r>
            <a:r>
              <a:rPr lang="en-US"/>
              <a:t>istemului</a:t>
            </a:r>
            <a:endParaRPr lang="ro-RO"/>
          </a:p>
          <a:p>
            <a:pPr lvl="0">
              <a:lnSpc>
                <a:spcPct val="80000"/>
              </a:lnSpc>
              <a:buChar char="-"/>
            </a:pPr>
            <a:r>
              <a:rPr lang="en-US"/>
              <a:t>Aceste trei metode pot fi utilizate în orice combinație </a:t>
            </a:r>
            <a:r>
              <a:rPr lang="ro-RO"/>
              <a:t>utilizând același </a:t>
            </a:r>
            <a:r>
              <a:rPr lang="en-US"/>
              <a:t>software pentru a modela un sistem de afaceri de orice complexitate.</a:t>
            </a:r>
            <a:endParaRPr lang="ro-RO"/>
          </a:p>
          <a:p>
            <a:pPr lvl="0">
              <a:lnSpc>
                <a:spcPct val="80000"/>
              </a:lnSpc>
              <a:buChar char="-"/>
            </a:pPr>
            <a:r>
              <a:rPr lang="en-US"/>
              <a:t> </a:t>
            </a:r>
            <a:r>
              <a:rPr lang="ro-RO" b="1" i="1">
                <a:solidFill>
                  <a:srgbClr val="0070C0"/>
                </a:solidFill>
              </a:rPr>
              <a:t>ANYLOGIC</a:t>
            </a:r>
            <a:r>
              <a:rPr lang="en-US"/>
              <a:t> are diferite limbaje de modelare vizuală: </a:t>
            </a:r>
            <a:r>
              <a:rPr lang="ro-RO"/>
              <a:t>                        </a:t>
            </a:r>
            <a:r>
              <a:rPr lang="en-US"/>
              <a:t>diagrame de proces, </a:t>
            </a:r>
            <a:r>
              <a:rPr lang="ro-RO"/>
              <a:t>                                                                                  </a:t>
            </a:r>
            <a:r>
              <a:rPr lang="en-US"/>
              <a:t>diagrame de stare, </a:t>
            </a:r>
            <a:r>
              <a:rPr lang="ro-RO"/>
              <a:t>                                                                                     </a:t>
            </a:r>
            <a:r>
              <a:rPr lang="en-US"/>
              <a:t>diagrame bloc și </a:t>
            </a:r>
            <a:r>
              <a:rPr lang="ro-RO"/>
              <a:t>                                                                                                    </a:t>
            </a:r>
            <a:r>
              <a:rPr lang="en-US"/>
              <a:t>diagrame de flux.</a:t>
            </a:r>
            <a:r>
              <a:rPr lang="ro-RO"/>
              <a:t>  </a:t>
            </a:r>
          </a:p>
          <a:p>
            <a:pPr lvl="0">
              <a:lnSpc>
                <a:spcPct val="80000"/>
              </a:lnSpc>
              <a:buChar char="-"/>
            </a:pPr>
            <a:r>
              <a:rPr lang="en-US" b="1" i="1">
                <a:solidFill>
                  <a:srgbClr val="00B050"/>
                </a:solidFill>
              </a:rPr>
              <a:t>AnyLogic este primul și singurul instrument </a:t>
            </a:r>
            <a:r>
              <a:rPr lang="en-US"/>
              <a:t>care oferă capabilități de simulare multi-abordare.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name="Slide1415">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9337C677-75F0-7EB4-8AD0-79C6D2E8318F}"/>
              </a:ext>
            </a:extLst>
          </p:cNvPr>
          <p:cNvSpPr txBox="1">
            <a:spLocks noGrp="1"/>
          </p:cNvSpPr>
          <p:nvPr>
            <p:ph idx="1"/>
          </p:nvPr>
        </p:nvSpPr>
        <p:spPr>
          <a:xfrm>
            <a:off x="838203" y="600888"/>
            <a:ext cx="10515600" cy="5576075"/>
          </a:xfrm>
        </p:spPr>
        <p:txBody>
          <a:bodyPr/>
          <a:lstStyle/>
          <a:p>
            <a:pPr lvl="0"/>
            <a:r>
              <a:rPr lang="en-US" sz="3600"/>
              <a:t>Înainte de a construi un model, </a:t>
            </a:r>
            <a:r>
              <a:rPr lang="ro-RO" sz="3600" b="1" i="1">
                <a:solidFill>
                  <a:srgbClr val="843C0C"/>
                </a:solidFill>
              </a:rPr>
              <a:t>se</a:t>
            </a:r>
            <a:r>
              <a:rPr lang="en-US" sz="3600" b="1" i="1">
                <a:solidFill>
                  <a:srgbClr val="843C0C"/>
                </a:solidFill>
              </a:rPr>
              <a:t> determin</a:t>
            </a:r>
            <a:r>
              <a:rPr lang="ro-RO" sz="3600" b="1" i="1">
                <a:solidFill>
                  <a:srgbClr val="843C0C"/>
                </a:solidFill>
              </a:rPr>
              <a:t>ă</a:t>
            </a:r>
            <a:r>
              <a:rPr lang="en-US" sz="3600" b="1" i="1">
                <a:solidFill>
                  <a:srgbClr val="843C0C"/>
                </a:solidFill>
              </a:rPr>
              <a:t> nivelul acceptabil de simplificare. </a:t>
            </a:r>
            <a:endParaRPr lang="ro-RO" sz="3600" b="1" i="1">
              <a:solidFill>
                <a:srgbClr val="843C0C"/>
              </a:solidFill>
            </a:endParaRPr>
          </a:p>
          <a:p>
            <a:pPr lvl="0"/>
            <a:r>
              <a:rPr lang="en-US" sz="3600" b="1" i="1">
                <a:solidFill>
                  <a:srgbClr val="00B050"/>
                </a:solidFill>
              </a:rPr>
              <a:t>Va fi suficientă o vedere amplă a problemei/sistemului </a:t>
            </a:r>
            <a:r>
              <a:rPr lang="en-US" sz="3600" b="1" i="1">
                <a:solidFill>
                  <a:srgbClr val="0070C0"/>
                </a:solidFill>
              </a:rPr>
              <a:t>sau detaliile sunt importante? </a:t>
            </a:r>
            <a:endParaRPr lang="ro-RO" sz="3600" b="1" i="1">
              <a:solidFill>
                <a:srgbClr val="0070C0"/>
              </a:solidFill>
            </a:endParaRPr>
          </a:p>
          <a:p>
            <a:pPr lvl="0"/>
            <a:r>
              <a:rPr lang="en-US" sz="3600"/>
              <a:t>Răspunsul depinde de sistemul în cauză și de problema care trebuie rezolvată.</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name="Slide1416">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1B82323B-0A58-EDA7-DA9F-D0952F05ACE7}"/>
              </a:ext>
            </a:extLst>
          </p:cNvPr>
          <p:cNvSpPr txBox="1">
            <a:spLocks noGrp="1"/>
          </p:cNvSpPr>
          <p:nvPr>
            <p:ph idx="1"/>
          </p:nvPr>
        </p:nvSpPr>
        <p:spPr>
          <a:xfrm>
            <a:off x="838203" y="374465"/>
            <a:ext cx="10848697" cy="5802489"/>
          </a:xfrm>
        </p:spPr>
        <p:txBody>
          <a:bodyPr/>
          <a:lstStyle/>
          <a:p>
            <a:pPr lvl="0"/>
            <a:r>
              <a:rPr lang="en-US" sz="3600"/>
              <a:t>Problemele care trebuie rezolvate în afaceri reale </a:t>
            </a:r>
            <a:r>
              <a:rPr lang="ro-RO" sz="3600"/>
              <a:t>ca regulă </a:t>
            </a:r>
            <a:r>
              <a:rPr lang="en-US" sz="3600"/>
              <a:t>sunt </a:t>
            </a:r>
            <a:r>
              <a:rPr lang="en-US" sz="3600" b="1" i="1">
                <a:solidFill>
                  <a:srgbClr val="843C0C"/>
                </a:solidFill>
              </a:rPr>
              <a:t>cel mai adesea</a:t>
            </a:r>
            <a:r>
              <a:rPr lang="en-US" sz="3600"/>
              <a:t> complexe, așa că atunci când modelați este mai logic să  descompuneți</a:t>
            </a:r>
            <a:r>
              <a:rPr lang="ro-RO" sz="3600"/>
              <a:t> </a:t>
            </a:r>
            <a:r>
              <a:rPr lang="en-US" sz="3600"/>
              <a:t>afacer</a:t>
            </a:r>
            <a:r>
              <a:rPr lang="ro-RO" sz="3600"/>
              <a:t>ea</a:t>
            </a:r>
            <a:r>
              <a:rPr lang="en-US" sz="3600"/>
              <a:t> în părțile </a:t>
            </a:r>
            <a:r>
              <a:rPr lang="ro-RO" sz="3600"/>
              <a:t>ei</a:t>
            </a:r>
            <a:r>
              <a:rPr lang="en-US" sz="3600"/>
              <a:t> componente </a:t>
            </a:r>
            <a:r>
              <a:rPr lang="en-US" sz="3600" b="1" i="1">
                <a:solidFill>
                  <a:srgbClr val="0070C0"/>
                </a:solidFill>
              </a:rPr>
              <a:t>și să le descriem folosind diferite metode</a:t>
            </a:r>
            <a:r>
              <a:rPr lang="en-US" sz="3600"/>
              <a:t>. </a:t>
            </a:r>
            <a:endParaRPr lang="ro-RO" sz="3600"/>
          </a:p>
          <a:p>
            <a:pPr lvl="0"/>
            <a:r>
              <a:rPr lang="en-US" sz="3600"/>
              <a:t>Este imposibil să transmiteți în mod fiabil un sistem de afaceri complex și conexiunile sale interne și externe </a:t>
            </a:r>
            <a:r>
              <a:rPr lang="en-US" sz="3600" b="1" i="1">
                <a:solidFill>
                  <a:srgbClr val="843C0C"/>
                </a:solidFill>
              </a:rPr>
              <a:t>folosind </a:t>
            </a:r>
            <a:r>
              <a:rPr lang="ro-RO" sz="3600" b="1" i="1">
                <a:solidFill>
                  <a:srgbClr val="843C0C"/>
                </a:solidFill>
              </a:rPr>
              <a:t>doar </a:t>
            </a:r>
            <a:r>
              <a:rPr lang="en-US" sz="3600" b="1" i="1">
                <a:solidFill>
                  <a:srgbClr val="843C0C"/>
                </a:solidFill>
              </a:rPr>
              <a:t>o singură abordare </a:t>
            </a:r>
            <a:r>
              <a:rPr lang="en-US" sz="3600"/>
              <a:t>- unele elemente trebuie excluse sau trebuie căutate soluții în timpul modelării.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name="Slide1417">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19820428-B942-3840-3E3B-7FE09647C595}"/>
              </a:ext>
            </a:extLst>
          </p:cNvPr>
          <p:cNvSpPr txBox="1">
            <a:spLocks noGrp="1"/>
          </p:cNvSpPr>
          <p:nvPr>
            <p:ph idx="1"/>
          </p:nvPr>
        </p:nvSpPr>
        <p:spPr>
          <a:xfrm>
            <a:off x="838203" y="496391"/>
            <a:ext cx="10779029" cy="5680572"/>
          </a:xfrm>
        </p:spPr>
        <p:txBody>
          <a:bodyPr/>
          <a:lstStyle/>
          <a:p>
            <a:pPr lvl="0"/>
            <a:r>
              <a:rPr lang="en-US" b="1">
                <a:solidFill>
                  <a:srgbClr val="385723"/>
                </a:solidFill>
              </a:rPr>
              <a:t>Dacă modelul dvs. implică multe obiecte individuale</a:t>
            </a:r>
            <a:r>
              <a:rPr lang="en-US"/>
              <a:t>, utilizați </a:t>
            </a:r>
            <a:r>
              <a:rPr lang="en-US" b="1" i="1">
                <a:solidFill>
                  <a:srgbClr val="0070C0"/>
                </a:solidFill>
              </a:rPr>
              <a:t>modelarea bazată pe agenți</a:t>
            </a:r>
            <a:r>
              <a:rPr lang="en-US"/>
              <a:t>. </a:t>
            </a:r>
            <a:endParaRPr lang="ro-RO"/>
          </a:p>
          <a:p>
            <a:pPr lvl="0"/>
            <a:r>
              <a:rPr lang="en-US" b="1">
                <a:solidFill>
                  <a:srgbClr val="385723"/>
                </a:solidFill>
              </a:rPr>
              <a:t>Dacă aveți doar informații despre dependențele globale</a:t>
            </a:r>
            <a:r>
              <a:rPr lang="en-US"/>
              <a:t>, utilizați </a:t>
            </a:r>
            <a:r>
              <a:rPr lang="en-US" b="1" i="1">
                <a:solidFill>
                  <a:srgbClr val="0070C0"/>
                </a:solidFill>
              </a:rPr>
              <a:t>dinamica sistemului. </a:t>
            </a:r>
            <a:endParaRPr lang="ro-RO" b="1" i="1">
              <a:solidFill>
                <a:srgbClr val="0070C0"/>
              </a:solidFill>
            </a:endParaRPr>
          </a:p>
          <a:p>
            <a:pPr lvl="0"/>
            <a:r>
              <a:rPr lang="en-US" b="1">
                <a:solidFill>
                  <a:srgbClr val="385723"/>
                </a:solidFill>
              </a:rPr>
              <a:t>Dacă sistemul poate fi descris ca un proces</a:t>
            </a:r>
            <a:r>
              <a:rPr lang="en-US"/>
              <a:t>, utilizați </a:t>
            </a:r>
            <a:r>
              <a:rPr lang="en-US" b="1" i="1">
                <a:solidFill>
                  <a:srgbClr val="0070C0"/>
                </a:solidFill>
              </a:rPr>
              <a:t>modelarea cu evenimente discrete. </a:t>
            </a:r>
            <a:endParaRPr lang="ro-RO" b="1" i="1">
              <a:solidFill>
                <a:srgbClr val="0070C0"/>
              </a:solidFill>
            </a:endParaRPr>
          </a:p>
          <a:p>
            <a:pPr lvl="0"/>
            <a:r>
              <a:rPr lang="en-US" b="1">
                <a:solidFill>
                  <a:srgbClr val="385723"/>
                </a:solidFill>
              </a:rPr>
              <a:t>Dacă sistemul are toate aceste c</a:t>
            </a:r>
            <a:r>
              <a:rPr lang="ro-RO" b="1">
                <a:solidFill>
                  <a:srgbClr val="385723"/>
                </a:solidFill>
              </a:rPr>
              <a:t>omponente</a:t>
            </a:r>
            <a:r>
              <a:rPr lang="en-US"/>
              <a:t>, </a:t>
            </a:r>
            <a:r>
              <a:rPr lang="en-US" b="1" i="1">
                <a:solidFill>
                  <a:srgbClr val="843C0C"/>
                </a:solidFill>
              </a:rPr>
              <a:t>combinați diferite metode</a:t>
            </a:r>
            <a:r>
              <a:rPr lang="en-US"/>
              <a:t>.</a:t>
            </a:r>
            <a:endParaRPr lang="ro-RO"/>
          </a:p>
          <a:p>
            <a:pPr lvl="0"/>
            <a:r>
              <a:rPr lang="en-US"/>
              <a:t>Disponibilitatea a trei metode de modelare simultan vă oferă flexibilitatea necesară pentru a rezolva orice problemă dată.</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name="Slide1412">
    <p:spTree>
      <p:nvGrpSpPr>
        <p:cNvPr id="1" name=""/>
        <p:cNvGrpSpPr/>
        <p:nvPr/>
      </p:nvGrpSpPr>
      <p:grpSpPr>
        <a:xfrm>
          <a:off x="0" y="0"/>
          <a:ext cx="0" cy="0"/>
          <a:chOff x="0" y="0"/>
          <a:chExt cx="0" cy="0"/>
        </a:xfrm>
      </p:grpSpPr>
      <p:pic>
        <p:nvPicPr>
          <p:cNvPr id="2" name="Content Placeholder 3">
            <a:extLst>
              <a:ext uri="{FF2B5EF4-FFF2-40B4-BE49-F238E27FC236}">
                <a16:creationId xmlns:a16="http://schemas.microsoft.com/office/drawing/2014/main" id="{C3ECA08F-6870-F500-502A-5FD08255A62E}"/>
              </a:ext>
            </a:extLst>
          </p:cNvPr>
          <p:cNvPicPr>
            <a:picLocks noGrp="1" noChangeAspect="1"/>
          </p:cNvPicPr>
          <p:nvPr>
            <p:ph idx="1"/>
          </p:nvPr>
        </p:nvPicPr>
        <p:blipFill>
          <a:blip r:embed="rId2"/>
          <a:stretch>
            <a:fillRect/>
          </a:stretch>
        </p:blipFill>
        <p:spPr>
          <a:xfrm>
            <a:off x="6801389" y="1550127"/>
            <a:ext cx="5000826" cy="2908660"/>
          </a:xfrm>
        </p:spPr>
      </p:pic>
      <p:sp>
        <p:nvSpPr>
          <p:cNvPr id="3" name="TextBox 4">
            <a:extLst>
              <a:ext uri="{FF2B5EF4-FFF2-40B4-BE49-F238E27FC236}">
                <a16:creationId xmlns:a16="http://schemas.microsoft.com/office/drawing/2014/main" id="{8F905A5F-25B2-2B24-F33C-EC8CD417E749}"/>
              </a:ext>
            </a:extLst>
          </p:cNvPr>
          <p:cNvSpPr txBox="1"/>
          <p:nvPr/>
        </p:nvSpPr>
        <p:spPr>
          <a:xfrm>
            <a:off x="505096" y="428176"/>
            <a:ext cx="6296302" cy="6001646"/>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400" b="1" i="1" u="none" strike="noStrike" kern="1200" cap="none" spc="0" baseline="0">
                <a:solidFill>
                  <a:srgbClr val="00B050"/>
                </a:solidFill>
                <a:uFillTx/>
                <a:latin typeface="Calibri"/>
              </a:rPr>
              <a:t>Modelarea bazată pe agenți se concentrează pe participanții individuali într-un sistem.</a:t>
            </a:r>
            <a:endParaRPr lang="ro-RO" sz="2400" b="1" i="1" u="none" strike="noStrike" kern="1200" cap="none" spc="0" baseline="0">
              <a:solidFill>
                <a:srgbClr val="00B05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400" b="0" i="0" u="none" strike="noStrike" kern="1200" cap="none" spc="0" baseline="0">
                <a:solidFill>
                  <a:srgbClr val="000000"/>
                </a:solidFill>
                <a:uFillTx/>
                <a:latin typeface="Calibri"/>
              </a:rPr>
              <a:t> Acesta este modul în care diferă de metoda mai abstractă a </a:t>
            </a:r>
            <a:r>
              <a:rPr lang="en-US" sz="2400" b="1" i="1" u="none" strike="noStrike" kern="1200" cap="none" spc="0" baseline="0">
                <a:solidFill>
                  <a:srgbClr val="0070C0"/>
                </a:solidFill>
                <a:uFillTx/>
                <a:latin typeface="Calibri"/>
              </a:rPr>
              <a:t>dinamicii sistemului </a:t>
            </a:r>
            <a:r>
              <a:rPr lang="en-US" sz="2400" b="0" i="0" u="none" strike="noStrike" kern="1200" cap="none" spc="0" baseline="0">
                <a:solidFill>
                  <a:srgbClr val="000000"/>
                </a:solidFill>
                <a:uFillTx/>
                <a:latin typeface="Calibri"/>
              </a:rPr>
              <a:t>și metoda de </a:t>
            </a:r>
            <a:r>
              <a:rPr lang="en-US" sz="2400" b="1" i="1" u="none" strike="noStrike" kern="1200" cap="none" spc="0" baseline="0">
                <a:solidFill>
                  <a:srgbClr val="0070C0"/>
                </a:solidFill>
                <a:uFillTx/>
                <a:latin typeface="Calibri"/>
              </a:rPr>
              <a:t>evenimente discrete orientată pe proces</a:t>
            </a:r>
            <a:r>
              <a:rPr lang="en-US" sz="2400" b="0" i="0" u="none" strike="noStrike" kern="1200" cap="none" spc="0" baseline="0">
                <a:solidFill>
                  <a:srgbClr val="000000"/>
                </a:solidFill>
                <a:uFillTx/>
                <a:latin typeface="Calibri"/>
              </a:rPr>
              <a:t>.</a:t>
            </a:r>
            <a:endParaRPr lang="ro-RO" sz="24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400" b="0" i="0" u="none" strike="noStrike" kern="1200" cap="none" spc="0" baseline="0">
                <a:solidFill>
                  <a:srgbClr val="000000"/>
                </a:solidFill>
                <a:uFillTx/>
                <a:latin typeface="Calibri"/>
              </a:rPr>
              <a:t>În modelarea </a:t>
            </a:r>
            <a:r>
              <a:rPr lang="en-US" sz="2400" b="1" i="1" u="none" strike="noStrike" kern="1200" cap="none" spc="0" baseline="0">
                <a:solidFill>
                  <a:srgbClr val="00B050"/>
                </a:solidFill>
                <a:uFillTx/>
                <a:latin typeface="Calibri"/>
              </a:rPr>
              <a:t>bazată pe agenți</a:t>
            </a:r>
            <a:r>
              <a:rPr lang="en-US" sz="2400" b="0" i="0" u="none" strike="noStrike" kern="1200" cap="none" spc="0" baseline="0">
                <a:solidFill>
                  <a:srgbClr val="000000"/>
                </a:solidFill>
                <a:uFillTx/>
                <a:latin typeface="Calibri"/>
              </a:rPr>
              <a:t>, parametrii obiectelor active — agenții — sunt stabiliți mai întâi și se determină comportamentul lor. </a:t>
            </a:r>
            <a:endParaRPr lang="ro-RO" sz="24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400" b="0" i="0" u="none" strike="noStrike" kern="1200" cap="none" spc="0" baseline="0">
                <a:solidFill>
                  <a:srgbClr val="000000"/>
                </a:solidFill>
                <a:uFillTx/>
                <a:latin typeface="Calibri"/>
              </a:rPr>
              <a:t>Tot ceea ce contează pentru sistemul studiat poate fi reprezentat ca agenți: </a:t>
            </a:r>
            <a:r>
              <a:rPr lang="en-US" sz="2400" b="1" i="1" u="none" strike="noStrike" kern="1200" cap="none" spc="0" baseline="0">
                <a:solidFill>
                  <a:srgbClr val="843C0C"/>
                </a:solidFill>
                <a:uFillTx/>
                <a:latin typeface="Calibri"/>
              </a:rPr>
              <a:t>oameni, gospodării, mașini, echipamente, chiar și produse și companii</a:t>
            </a:r>
            <a:r>
              <a:rPr lang="en-US" sz="2400" b="0" i="0" u="none" strike="noStrike" kern="1200" cap="none" spc="0" baseline="0">
                <a:solidFill>
                  <a:srgbClr val="000000"/>
                </a:solidFill>
                <a:uFillTx/>
                <a:latin typeface="Calibri"/>
              </a:rPr>
              <a:t>. </a:t>
            </a:r>
            <a:endParaRPr lang="ro-RO" sz="24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400" b="0" i="0" u="none" strike="noStrike" kern="1200" cap="none" spc="0" baseline="0">
                <a:solidFill>
                  <a:srgbClr val="000000"/>
                </a:solidFill>
                <a:uFillTx/>
                <a:latin typeface="Calibri"/>
              </a:rPr>
              <a:t>Apoi se stabilesc conexiuni între agenți, se specifică mediul și se începe simularea. </a:t>
            </a:r>
            <a:endParaRPr lang="ro-RO" sz="24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400" b="0" i="1" u="none" strike="noStrike" kern="1200" cap="none" spc="0" baseline="0">
                <a:solidFill>
                  <a:srgbClr val="00B0F0"/>
                </a:solidFill>
                <a:uFillTx/>
                <a:latin typeface="Calibri"/>
              </a:rPr>
              <a:t>Acțiunile individuale ale fiecărui agent formează comportamentul global al sistemului modelat</a:t>
            </a:r>
            <a:r>
              <a:rPr lang="en-US" sz="2400" b="0" i="0" u="none" strike="noStrike" kern="1200" cap="none" spc="0" baseline="0">
                <a:solidFill>
                  <a:srgbClr val="000000"/>
                </a:solidFill>
                <a:uFillTx/>
                <a:latin typeface="Calibri"/>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5.xml><?xml version="1.0" encoding="utf-8"?>
<p:sld xmlns:a="http://schemas.openxmlformats.org/drawingml/2006/main" xmlns:r="http://schemas.openxmlformats.org/officeDocument/2006/relationships" xmlns:p="http://schemas.openxmlformats.org/presentationml/2006/main">
  <p:cSld name="Slide1413">
    <p:spTree>
      <p:nvGrpSpPr>
        <p:cNvPr id="1" name=""/>
        <p:cNvGrpSpPr/>
        <p:nvPr/>
      </p:nvGrpSpPr>
      <p:grpSpPr>
        <a:xfrm>
          <a:off x="0" y="0"/>
          <a:ext cx="0" cy="0"/>
          <a:chOff x="0" y="0"/>
          <a:chExt cx="0" cy="0"/>
        </a:xfrm>
      </p:grpSpPr>
      <p:pic>
        <p:nvPicPr>
          <p:cNvPr id="2" name="Content Placeholder 3">
            <a:extLst>
              <a:ext uri="{FF2B5EF4-FFF2-40B4-BE49-F238E27FC236}">
                <a16:creationId xmlns:a16="http://schemas.microsoft.com/office/drawing/2014/main" id="{42E84FC7-80E2-285B-BB78-1DC432117585}"/>
              </a:ext>
            </a:extLst>
          </p:cNvPr>
          <p:cNvPicPr>
            <a:picLocks noGrp="1" noChangeAspect="1"/>
          </p:cNvPicPr>
          <p:nvPr>
            <p:ph idx="1"/>
          </p:nvPr>
        </p:nvPicPr>
        <p:blipFill>
          <a:blip r:embed="rId2"/>
          <a:stretch>
            <a:fillRect/>
          </a:stretch>
        </p:blipFill>
        <p:spPr>
          <a:xfrm>
            <a:off x="6662053" y="1332408"/>
            <a:ext cx="4691749" cy="3387687"/>
          </a:xfrm>
        </p:spPr>
      </p:pic>
      <p:sp>
        <p:nvSpPr>
          <p:cNvPr id="3" name="TextBox 4">
            <a:extLst>
              <a:ext uri="{FF2B5EF4-FFF2-40B4-BE49-F238E27FC236}">
                <a16:creationId xmlns:a16="http://schemas.microsoft.com/office/drawing/2014/main" id="{248DB77A-0D3C-0222-F1D2-25977E149D15}"/>
              </a:ext>
            </a:extLst>
          </p:cNvPr>
          <p:cNvSpPr txBox="1"/>
          <p:nvPr/>
        </p:nvSpPr>
        <p:spPr>
          <a:xfrm>
            <a:off x="461552" y="896980"/>
            <a:ext cx="6200500" cy="4154987"/>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400" b="1" i="1" u="none" strike="noStrike" kern="1200" cap="none" spc="0" baseline="0">
                <a:solidFill>
                  <a:srgbClr val="843C0C"/>
                </a:solidFill>
                <a:uFillTx/>
                <a:latin typeface="Calibri"/>
              </a:rPr>
              <a:t>Modelarea cu evenimente discrete </a:t>
            </a:r>
            <a:r>
              <a:rPr lang="en-US" sz="2400" b="0" i="0" u="none" strike="noStrike" kern="1200" cap="none" spc="0" baseline="0">
                <a:solidFill>
                  <a:srgbClr val="000000"/>
                </a:solidFill>
                <a:uFillTx/>
                <a:latin typeface="Calibri"/>
              </a:rPr>
              <a:t>este procesul de formare a unui model de simulare bazat pe o </a:t>
            </a:r>
            <a:r>
              <a:rPr lang="en-US" sz="2400" b="1" i="1" u="none" strike="noStrike" kern="1200" cap="none" spc="0" baseline="0">
                <a:solidFill>
                  <a:srgbClr val="00B050"/>
                </a:solidFill>
                <a:uFillTx/>
                <a:latin typeface="Calibri"/>
              </a:rPr>
              <a:t>secvență de acțiuni operaționale</a:t>
            </a:r>
            <a:r>
              <a:rPr lang="en-US" sz="2400" b="0" i="0" u="none" strike="noStrike" kern="1200" cap="none" spc="0" baseline="0">
                <a:solidFill>
                  <a:srgbClr val="000000"/>
                </a:solidFill>
                <a:uFillTx/>
                <a:latin typeface="Calibri"/>
              </a:rPr>
              <a:t> pentru a construi un sistem dinamic </a:t>
            </a:r>
            <a:r>
              <a:rPr lang="en-US" sz="2400" b="0" i="1" u="none" strike="noStrike" kern="1200" cap="none" spc="0" baseline="0">
                <a:solidFill>
                  <a:srgbClr val="00B050"/>
                </a:solidFill>
                <a:uFillTx/>
                <a:latin typeface="Calibri"/>
              </a:rPr>
              <a:t>care să permită identificarea tuturor factorilor externi și interni care influențează funcționarea </a:t>
            </a:r>
            <a:r>
              <a:rPr lang="ro-RO" sz="2400" b="0" i="1" u="none" strike="noStrike" kern="1200" cap="none" spc="0" baseline="0">
                <a:solidFill>
                  <a:srgbClr val="00B050"/>
                </a:solidFill>
                <a:uFillTx/>
                <a:latin typeface="Calibri"/>
              </a:rPr>
              <a:t>procesului</a:t>
            </a:r>
            <a:r>
              <a:rPr lang="en-US" sz="2400" b="0" i="0" u="none" strike="noStrike" kern="1200" cap="none" spc="0" baseline="0">
                <a:solidFill>
                  <a:srgbClr val="000000"/>
                </a:solidFill>
                <a:uFillTx/>
                <a:latin typeface="Calibri"/>
              </a:rPr>
              <a:t>.</a:t>
            </a:r>
            <a:endParaRPr lang="ro-RO" sz="24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400" b="0" i="0" u="none" strike="noStrike" kern="1200" cap="none" spc="0" baseline="0">
                <a:solidFill>
                  <a:srgbClr val="000000"/>
                </a:solidFill>
                <a:uFillTx/>
                <a:latin typeface="Calibri"/>
              </a:rPr>
              <a:t> </a:t>
            </a:r>
            <a:r>
              <a:rPr lang="en-US" sz="2400" b="1" i="1" u="none" strike="noStrike" kern="1200" cap="none" spc="0" baseline="0">
                <a:solidFill>
                  <a:srgbClr val="0070C0"/>
                </a:solidFill>
                <a:uFillTx/>
                <a:latin typeface="Calibri"/>
              </a:rPr>
              <a:t>Baza modelării evenimentelor discrete este </a:t>
            </a:r>
            <a:r>
              <a:rPr lang="en-US" sz="2400" b="0" i="0" u="none" strike="noStrike" kern="1200" cap="none" spc="0" baseline="0">
                <a:solidFill>
                  <a:srgbClr val="00B050"/>
                </a:solidFill>
                <a:uFillTx/>
                <a:latin typeface="Calibri"/>
              </a:rPr>
              <a:t>dezvoltarea cronologică secvențială a unui sistem bazat pe elemente de proces </a:t>
            </a:r>
            <a:r>
              <a:rPr lang="ro-RO" sz="2400" b="0" i="0" u="none" strike="noStrike" kern="1200" cap="none" spc="0" baseline="0">
                <a:solidFill>
                  <a:srgbClr val="000000"/>
                </a:solidFill>
                <a:uFillTx/>
                <a:latin typeface="Calibri"/>
              </a:rPr>
              <a:t>ce au loc</a:t>
            </a:r>
            <a:r>
              <a:rPr lang="en-US" sz="2400" b="0" i="0" u="none" strike="noStrike" kern="1200" cap="none" spc="0" baseline="0">
                <a:solidFill>
                  <a:srgbClr val="000000"/>
                </a:solidFill>
                <a:uFillTx/>
                <a:latin typeface="Calibri"/>
              </a:rPr>
              <a:t> </a:t>
            </a:r>
            <a:r>
              <a:rPr lang="ro-RO" sz="2400" b="0" i="0" u="none" strike="noStrike" kern="1200" cap="none" spc="0" baseline="0">
                <a:solidFill>
                  <a:srgbClr val="000000"/>
                </a:solidFill>
                <a:uFillTx/>
                <a:latin typeface="Calibri"/>
              </a:rPr>
              <a:t>p</a:t>
            </a:r>
            <a:r>
              <a:rPr lang="en-US" sz="2400" b="0" i="0" u="none" strike="noStrike" kern="1200" cap="none" spc="0" baseline="0">
                <a:solidFill>
                  <a:srgbClr val="000000"/>
                </a:solidFill>
                <a:uFillTx/>
                <a:latin typeface="Calibri"/>
              </a:rPr>
              <a:t>e intervale de timp (decalaje).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6.xml><?xml version="1.0" encoding="utf-8"?>
<p:sld xmlns:a="http://schemas.openxmlformats.org/drawingml/2006/main" xmlns:r="http://schemas.openxmlformats.org/officeDocument/2006/relationships" xmlns:p="http://schemas.openxmlformats.org/presentationml/2006/main">
  <p:cSld name="Slide1414">
    <p:spTree>
      <p:nvGrpSpPr>
        <p:cNvPr id="1" name=""/>
        <p:cNvGrpSpPr/>
        <p:nvPr/>
      </p:nvGrpSpPr>
      <p:grpSpPr>
        <a:xfrm>
          <a:off x="0" y="0"/>
          <a:ext cx="0" cy="0"/>
          <a:chOff x="0" y="0"/>
          <a:chExt cx="0" cy="0"/>
        </a:xfrm>
      </p:grpSpPr>
      <p:pic>
        <p:nvPicPr>
          <p:cNvPr id="2" name="Content Placeholder 3">
            <a:extLst>
              <a:ext uri="{FF2B5EF4-FFF2-40B4-BE49-F238E27FC236}">
                <a16:creationId xmlns:a16="http://schemas.microsoft.com/office/drawing/2014/main" id="{01CDA4F3-3092-055D-29E9-BEF2D0902DDD}"/>
              </a:ext>
            </a:extLst>
          </p:cNvPr>
          <p:cNvPicPr>
            <a:picLocks noGrp="1" noChangeAspect="1"/>
          </p:cNvPicPr>
          <p:nvPr>
            <p:ph idx="1"/>
          </p:nvPr>
        </p:nvPicPr>
        <p:blipFill>
          <a:blip r:embed="rId2"/>
          <a:stretch>
            <a:fillRect/>
          </a:stretch>
        </p:blipFill>
        <p:spPr>
          <a:xfrm>
            <a:off x="7123605" y="1621971"/>
            <a:ext cx="5068391" cy="3614056"/>
          </a:xfrm>
        </p:spPr>
      </p:pic>
      <p:sp>
        <p:nvSpPr>
          <p:cNvPr id="3" name="TextBox 4">
            <a:extLst>
              <a:ext uri="{FF2B5EF4-FFF2-40B4-BE49-F238E27FC236}">
                <a16:creationId xmlns:a16="http://schemas.microsoft.com/office/drawing/2014/main" id="{FD5470EA-2382-3ED3-FA02-1B960496666F}"/>
              </a:ext>
            </a:extLst>
          </p:cNvPr>
          <p:cNvSpPr txBox="1"/>
          <p:nvPr/>
        </p:nvSpPr>
        <p:spPr>
          <a:xfrm>
            <a:off x="357045" y="940524"/>
            <a:ext cx="7741923" cy="526297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a:solidFill>
                  <a:srgbClr val="000000"/>
                </a:solidFill>
                <a:uFillTx/>
                <a:latin typeface="Calibri"/>
              </a:rPr>
              <a:t>Modela</a:t>
            </a:r>
            <a:r>
              <a:rPr lang="ro-RO" sz="2800" b="0" i="0" u="none" strike="noStrike" kern="1200" cap="none" spc="0" baseline="0">
                <a:solidFill>
                  <a:srgbClr val="000000"/>
                </a:solidFill>
                <a:uFillTx/>
                <a:latin typeface="Calibri"/>
              </a:rPr>
              <a:t>rea </a:t>
            </a:r>
            <a:r>
              <a:rPr lang="en-US" sz="2800" b="1" i="1" u="none" strike="noStrike" kern="1200" cap="none" spc="0" baseline="0">
                <a:solidFill>
                  <a:srgbClr val="0070C0"/>
                </a:solidFill>
                <a:uFillTx/>
                <a:latin typeface="Calibri"/>
              </a:rPr>
              <a:t>Dinamic</a:t>
            </a:r>
            <a:r>
              <a:rPr lang="ro-RO" sz="2800" b="1" i="1" u="none" strike="noStrike" kern="1200" cap="none" spc="0" baseline="0">
                <a:solidFill>
                  <a:srgbClr val="0070C0"/>
                </a:solidFill>
                <a:uFillTx/>
                <a:latin typeface="Calibri"/>
              </a:rPr>
              <a:t>ii</a:t>
            </a:r>
            <a:r>
              <a:rPr lang="en-US" sz="2800" b="1" i="1" u="none" strike="noStrike" kern="1200" cap="none" spc="0" baseline="0">
                <a:solidFill>
                  <a:srgbClr val="0070C0"/>
                </a:solidFill>
                <a:uFillTx/>
                <a:latin typeface="Calibri"/>
              </a:rPr>
              <a:t> sistemului </a:t>
            </a:r>
            <a:r>
              <a:rPr lang="en-US" sz="2800" b="0" i="0" u="none" strike="noStrike" kern="1200" cap="none" spc="0" baseline="0">
                <a:solidFill>
                  <a:srgbClr val="000000"/>
                </a:solidFill>
                <a:uFillTx/>
                <a:latin typeface="Calibri"/>
              </a:rPr>
              <a:t>vă permite să modelați </a:t>
            </a:r>
            <a:r>
              <a:rPr lang="en-US" sz="2800" b="0" i="0" u="none" strike="noStrike" kern="1200" cap="none" spc="0" baseline="0">
                <a:solidFill>
                  <a:srgbClr val="00B050"/>
                </a:solidFill>
                <a:uFillTx/>
                <a:latin typeface="Calibri"/>
              </a:rPr>
              <a:t>sisteme complexe la un nivel ridicat de abstractizare</a:t>
            </a:r>
            <a:r>
              <a:rPr lang="en-US" sz="2800" b="0" i="0" u="none" strike="noStrike" kern="1200" cap="none" spc="0" baseline="0">
                <a:solidFill>
                  <a:srgbClr val="000000"/>
                </a:solidFill>
                <a:uFillTx/>
                <a:latin typeface="Calibri"/>
              </a:rPr>
              <a:t>, </a:t>
            </a:r>
            <a:r>
              <a:rPr lang="en-US" sz="2800" b="1" i="0" u="none" strike="noStrike" kern="1200" cap="none" spc="0" baseline="0">
                <a:solidFill>
                  <a:srgbClr val="000000"/>
                </a:solidFill>
                <a:uFillTx/>
                <a:latin typeface="Calibri"/>
              </a:rPr>
              <a:t>fără a ține cont de mici detalii</a:t>
            </a:r>
            <a:r>
              <a:rPr lang="en-US" sz="2800" b="0" i="0" u="none" strike="noStrike" kern="1200" cap="none" spc="0" baseline="0">
                <a:solidFill>
                  <a:srgbClr val="000000"/>
                </a:solidFill>
                <a:uFillTx/>
                <a:latin typeface="Calibri"/>
              </a:rPr>
              <a:t>: </a:t>
            </a:r>
            <a:endParaRPr lang="ro-RO" sz="2800" b="0" i="0" u="none" strike="noStrike" kern="1200" cap="none" spc="0" baseline="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Char char="-"/>
              <a:tabLst/>
              <a:defRPr sz="1800" b="0" i="0" u="none" strike="noStrike" kern="0" cap="none" spc="0" baseline="0">
                <a:solidFill>
                  <a:srgbClr val="000000"/>
                </a:solidFill>
                <a:uFillTx/>
              </a:defRPr>
            </a:pPr>
            <a:r>
              <a:rPr lang="en-US" sz="2800" b="0" i="0" u="none" strike="noStrike" kern="1200" cap="none" spc="0" baseline="0">
                <a:solidFill>
                  <a:srgbClr val="000000"/>
                </a:solidFill>
                <a:uFillTx/>
                <a:latin typeface="Calibri"/>
              </a:rPr>
              <a:t>proprietățile individuale ale produselor, </a:t>
            </a:r>
            <a:endParaRPr lang="ro-RO" sz="2800" b="0" i="0" u="none" strike="noStrike" kern="1200" cap="none" spc="0" baseline="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Char char="-"/>
              <a:tabLst/>
              <a:defRPr sz="1800" b="0" i="0" u="none" strike="noStrike" kern="0" cap="none" spc="0" baseline="0">
                <a:solidFill>
                  <a:srgbClr val="000000"/>
                </a:solidFill>
                <a:uFillTx/>
              </a:defRPr>
            </a:pPr>
            <a:r>
              <a:rPr lang="en-US" sz="2800" b="0" i="0" u="none" strike="noStrike" kern="1200" cap="none" spc="0" baseline="0">
                <a:solidFill>
                  <a:srgbClr val="000000"/>
                </a:solidFill>
                <a:uFillTx/>
                <a:latin typeface="Calibri"/>
              </a:rPr>
              <a:t>proprietățile evenimentelor sau </a:t>
            </a:r>
            <a:endParaRPr lang="ro-RO" sz="2800" b="0" i="0" u="none" strike="noStrike" kern="1200" cap="none" spc="0" baseline="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Char char="-"/>
              <a:tabLst/>
              <a:defRPr sz="1800" b="0" i="0" u="none" strike="noStrike" kern="0" cap="none" spc="0" baseline="0">
                <a:solidFill>
                  <a:srgbClr val="000000"/>
                </a:solidFill>
                <a:uFillTx/>
              </a:defRPr>
            </a:pPr>
            <a:r>
              <a:rPr lang="en-US" sz="2800" b="0" i="0" u="none" strike="noStrike" kern="1200" cap="none" spc="0" baseline="0">
                <a:solidFill>
                  <a:srgbClr val="000000"/>
                </a:solidFill>
                <a:uFillTx/>
                <a:latin typeface="Calibri"/>
              </a:rPr>
              <a:t>proprietățile individuale</a:t>
            </a:r>
            <a:r>
              <a:rPr lang="ro-RO" sz="2800" b="0" i="0" u="none" strike="noStrike" kern="1200" cap="none" spc="0" baseline="0">
                <a:solidFill>
                  <a:srgbClr val="000000"/>
                </a:solidFill>
                <a:uFillTx/>
                <a:latin typeface="Calibri"/>
              </a:rPr>
              <a:t> </a:t>
            </a:r>
            <a:r>
              <a:rPr lang="en-US" sz="2800" b="0" i="0" u="none" strike="noStrike" kern="1200" cap="none" spc="0" baseline="0">
                <a:solidFill>
                  <a:srgbClr val="000000"/>
                </a:solidFill>
                <a:uFillTx/>
                <a:latin typeface="Calibri"/>
              </a:rPr>
              <a:t>oamenilor.</a:t>
            </a:r>
            <a:r>
              <a:rPr lang="ro-RO" sz="2800" b="0" i="0" u="none" strike="noStrike" kern="1200" cap="none" spc="0" baseline="0">
                <a:solidFill>
                  <a:srgbClr val="000000"/>
                </a:solidFill>
                <a:uFillTx/>
                <a:latin typeface="Calibri"/>
              </a:rPr>
              <a:t>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a:solidFill>
                  <a:srgbClr val="000000"/>
                </a:solidFill>
                <a:uFillTx/>
                <a:latin typeface="Calibri"/>
              </a:rPr>
              <a:t> </a:t>
            </a:r>
            <a:r>
              <a:rPr lang="en-US" sz="2800" b="1" i="1" u="none" strike="noStrike" kern="1200" cap="none" spc="0" baseline="0">
                <a:solidFill>
                  <a:srgbClr val="843C0C"/>
                </a:solidFill>
                <a:uFillTx/>
                <a:latin typeface="Calibri"/>
              </a:rPr>
              <a:t>Astfel de modele oferă o imagine de ansamblu asupra sistemului și sunt potrivite pentru planificarea strategică. </a:t>
            </a:r>
            <a:endParaRPr lang="ro-RO" sz="2800" b="1" i="1" u="none" strike="noStrike" kern="1200" cap="none" spc="0" baseline="0">
              <a:solidFill>
                <a:srgbClr val="843C0C"/>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1" i="1" u="none" strike="noStrike" kern="1200" cap="none" spc="0" baseline="0">
                <a:solidFill>
                  <a:srgbClr val="00B050"/>
                </a:solidFill>
                <a:uFillTx/>
                <a:latin typeface="Calibri"/>
              </a:rPr>
              <a:t>De exemplu</a:t>
            </a:r>
            <a:r>
              <a:rPr lang="en-US" sz="2800" b="0" i="0" u="none" strike="noStrike" kern="1200" cap="none" spc="0" baseline="0">
                <a:solidFill>
                  <a:srgbClr val="000000"/>
                </a:solidFill>
                <a:uFillTx/>
                <a:latin typeface="Calibri"/>
              </a:rPr>
              <a:t>, modela</a:t>
            </a:r>
            <a:r>
              <a:rPr lang="ro-RO" sz="2800" b="0" i="0" u="none" strike="noStrike" kern="1200" cap="none" spc="0" baseline="0">
                <a:solidFill>
                  <a:srgbClr val="000000"/>
                </a:solidFill>
                <a:uFillTx/>
                <a:latin typeface="Calibri"/>
              </a:rPr>
              <a:t>rea</a:t>
            </a:r>
            <a:r>
              <a:rPr lang="en-US" sz="2800" b="0" i="0" u="none" strike="noStrike" kern="1200" cap="none" spc="0" baseline="0">
                <a:solidFill>
                  <a:srgbClr val="000000"/>
                </a:solidFill>
                <a:uFillTx/>
                <a:latin typeface="Calibri"/>
              </a:rPr>
              <a:t> și analiza eficienț</a:t>
            </a:r>
            <a:r>
              <a:rPr lang="ro-RO" sz="2800" b="0" i="0" u="none" strike="noStrike" kern="1200" cap="none" spc="0" baseline="0">
                <a:solidFill>
                  <a:srgbClr val="000000"/>
                </a:solidFill>
                <a:uFillTx/>
                <a:latin typeface="Calibri"/>
              </a:rPr>
              <a:t>ei</a:t>
            </a:r>
            <a:r>
              <a:rPr lang="en-US" sz="2800" b="0" i="0" u="none" strike="noStrike" kern="1200" cap="none" spc="0" baseline="0">
                <a:solidFill>
                  <a:srgbClr val="000000"/>
                </a:solidFill>
                <a:uFillTx/>
                <a:latin typeface="Calibri"/>
              </a:rPr>
              <a:t> noilor modalități de comunicare cu clienții fără a modela comportamentul fiecărui client în mod individual.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7.xml><?xml version="1.0" encoding="utf-8"?>
<p:sld xmlns:a="http://schemas.openxmlformats.org/drawingml/2006/main" xmlns:r="http://schemas.openxmlformats.org/officeDocument/2006/relationships" xmlns:p="http://schemas.openxmlformats.org/presentationml/2006/main">
  <p:cSld name="Slide1092">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3BE6147F-D1C3-01F3-CCBD-7BA0F8AE305E}"/>
              </a:ext>
            </a:extLst>
          </p:cNvPr>
          <p:cNvSpPr txBox="1">
            <a:spLocks noGrp="1"/>
          </p:cNvSpPr>
          <p:nvPr>
            <p:ph idx="1"/>
          </p:nvPr>
        </p:nvSpPr>
        <p:spPr>
          <a:xfrm>
            <a:off x="838203" y="332512"/>
            <a:ext cx="10900946" cy="5844451"/>
          </a:xfrm>
        </p:spPr>
        <p:txBody>
          <a:bodyPr/>
          <a:lstStyle/>
          <a:p>
            <a:pPr lvl="0"/>
            <a:r>
              <a:rPr lang="ro-RO" sz="3600" b="1" i="1"/>
              <a:t>Aplicația   </a:t>
            </a:r>
            <a:r>
              <a:rPr lang="ro-RO" sz="3600" b="1" i="1">
                <a:solidFill>
                  <a:srgbClr val="0070C0"/>
                </a:solidFill>
              </a:rPr>
              <a:t>ANYLOGIC  </a:t>
            </a:r>
            <a:r>
              <a:rPr lang="ro-RO" sz="3600"/>
              <a:t>este utilizată pe larg la: </a:t>
            </a:r>
            <a:endParaRPr lang="ru-RU" sz="3600"/>
          </a:p>
          <a:p>
            <a:pPr lvl="0"/>
            <a:r>
              <a:rPr lang="ro-RO" sz="3600"/>
              <a:t>planificarea traficului, simularea modificărilor, completărilor sau scăderilor la o rețea rutieră; </a:t>
            </a:r>
            <a:endParaRPr lang="ru-RU" sz="3600"/>
          </a:p>
          <a:p>
            <a:pPr lvl="0"/>
            <a:r>
              <a:rPr lang="ro-RO" sz="3600"/>
              <a:t>sincronizare și secvențiere a semafoarelor pentru a optimiza sistemul la scară largă; </a:t>
            </a:r>
            <a:endParaRPr lang="ru-RU" sz="3600"/>
          </a:p>
          <a:p>
            <a:pPr lvl="0"/>
            <a:r>
              <a:rPr lang="ro-RO" sz="3600"/>
              <a:t>analiza fluxului, inclusiv generarea de statistici pentru congestii și blocaje de trafic; </a:t>
            </a:r>
            <a:endParaRPr lang="ru-RU" sz="3600"/>
          </a:p>
          <a:p>
            <a:pPr lvl="0"/>
            <a:r>
              <a:rPr lang="ro-RO" sz="3600"/>
              <a:t>integrarea obiectelor și clădirilor publice în rețelele rutiere, evaluarea impactului asupra traficului</a:t>
            </a:r>
            <a:endParaRPr lang="ru-RU" sz="3600"/>
          </a:p>
        </p:txBody>
      </p:sp>
      <p:sp>
        <p:nvSpPr>
          <p:cNvPr id="3" name="Нижний колонтитул 3">
            <a:extLst>
              <a:ext uri="{FF2B5EF4-FFF2-40B4-BE49-F238E27FC236}">
                <a16:creationId xmlns:a16="http://schemas.microsoft.com/office/drawing/2014/main" id="{2C0A5EB3-36A1-C7BA-6C84-8E4D3E5C0EFD}"/>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728B1DA2-1E9C-307B-EEF9-3B8CCD008231}"/>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7972862-CC0E-4D8A-8421-70BA479C2733}" type="slidenum">
              <a:t>57</a:t>
            </a:fld>
            <a:endParaRPr lang="ru-RU" sz="1200" b="0" i="0" u="none" strike="noStrike" kern="1200" cap="none" spc="0" baseline="0">
              <a:solidFill>
                <a:srgbClr val="898989"/>
              </a:solidFill>
              <a:uFillTx/>
              <a:latin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name="Slide900">
    <p:spTree>
      <p:nvGrpSpPr>
        <p:cNvPr id="1" name=""/>
        <p:cNvGrpSpPr/>
        <p:nvPr/>
      </p:nvGrpSpPr>
      <p:grpSpPr>
        <a:xfrm>
          <a:off x="0" y="0"/>
          <a:ext cx="0" cy="0"/>
          <a:chOff x="0" y="0"/>
          <a:chExt cx="0" cy="0"/>
        </a:xfrm>
      </p:grpSpPr>
      <p:pic>
        <p:nvPicPr>
          <p:cNvPr id="2" name="Объект 5">
            <a:extLst>
              <a:ext uri="{FF2B5EF4-FFF2-40B4-BE49-F238E27FC236}">
                <a16:creationId xmlns:a16="http://schemas.microsoft.com/office/drawing/2014/main" id="{D8807807-B99E-FB91-2D75-3DF2F99A98E1}"/>
              </a:ext>
            </a:extLst>
          </p:cNvPr>
          <p:cNvPicPr>
            <a:picLocks noGrp="1" noChangeAspect="1"/>
          </p:cNvPicPr>
          <p:nvPr>
            <p:ph idx="1"/>
          </p:nvPr>
        </p:nvPicPr>
        <p:blipFill>
          <a:blip r:embed="rId2"/>
          <a:stretch>
            <a:fillRect/>
          </a:stretch>
        </p:blipFill>
        <p:spPr>
          <a:xfrm>
            <a:off x="685800" y="205968"/>
            <a:ext cx="10515600" cy="5542626"/>
          </a:xfrm>
        </p:spPr>
      </p:pic>
      <p:sp>
        <p:nvSpPr>
          <p:cNvPr id="3" name="Нижний колонтитул 3">
            <a:extLst>
              <a:ext uri="{FF2B5EF4-FFF2-40B4-BE49-F238E27FC236}">
                <a16:creationId xmlns:a16="http://schemas.microsoft.com/office/drawing/2014/main" id="{BF7E94DE-0BA2-6D60-4076-06806054FBEA}"/>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8AA1C853-2B55-7BEA-FFD3-6E60B79F752F}"/>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2384540-E8AA-4641-9022-F6CE4AB6B089}" type="slidenum">
              <a:t>58</a:t>
            </a:fld>
            <a:endParaRPr lang="ru-RU" sz="1200" b="0" i="0" u="none" strike="noStrike" kern="1200" cap="none" spc="0" baseline="0">
              <a:solidFill>
                <a:srgbClr val="898989"/>
              </a:solidFill>
              <a:uFillTx/>
              <a:latin typeface="Calibri"/>
            </a:endParaRPr>
          </a:p>
        </p:txBody>
      </p:sp>
      <p:sp>
        <p:nvSpPr>
          <p:cNvPr id="5" name="TextBox 6">
            <a:extLst>
              <a:ext uri="{FF2B5EF4-FFF2-40B4-BE49-F238E27FC236}">
                <a16:creationId xmlns:a16="http://schemas.microsoft.com/office/drawing/2014/main" id="{706E3638-28EB-1092-A73F-C532F3FFEB22}"/>
              </a:ext>
            </a:extLst>
          </p:cNvPr>
          <p:cNvSpPr txBox="1"/>
          <p:nvPr/>
        </p:nvSpPr>
        <p:spPr>
          <a:xfrm>
            <a:off x="2092037" y="5902040"/>
            <a:ext cx="7647712" cy="646334"/>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800" b="0" i="0" u="none" strike="noStrike" kern="1200" cap="none" spc="0" baseline="0">
                <a:solidFill>
                  <a:srgbClr val="000000"/>
                </a:solidFill>
                <a:uFillTx/>
                <a:latin typeface="Calibri"/>
              </a:rPr>
              <a:t>Poate fi descărcat: </a:t>
            </a:r>
            <a:r>
              <a:rPr lang="ro-RO" sz="1800" b="0" i="0" u="none" strike="noStrike" kern="1200" cap="none" spc="0" baseline="0">
                <a:solidFill>
                  <a:srgbClr val="000000"/>
                </a:solidFill>
                <a:uFillTx/>
                <a:latin typeface="Calibri"/>
                <a:hlinkClick r:id="rId3">
                  <a:extLst>
                    <a:ext uri="{A12FA001-AC4F-418D-AE19-62706E023703}">
                      <ahyp:hlinkClr xmlns:ahyp="http://schemas.microsoft.com/office/drawing/2018/hyperlinkcolor" val="tx"/>
                    </a:ext>
                  </a:extLst>
                </a:hlinkClick>
              </a:rPr>
              <a:t>https://www.anylogic.com/downloads/personal-learning-edition-download/?software=Winx64</a:t>
            </a:r>
            <a:endParaRPr lang="ru-RU" sz="1800" b="0" i="0" u="none" strike="noStrike" kern="1200" cap="none" spc="0" baseline="0">
              <a:solidFill>
                <a:srgbClr val="000000"/>
              </a:solidFill>
              <a:uFillTx/>
              <a:latin typeface="Calibri"/>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name="Slide1418">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BF2B1F2-DFE9-1A72-9232-5529F009598A}"/>
              </a:ext>
            </a:extLst>
          </p:cNvPr>
          <p:cNvSpPr txBox="1">
            <a:spLocks noGrp="1"/>
          </p:cNvSpPr>
          <p:nvPr>
            <p:ph idx="1"/>
          </p:nvPr>
        </p:nvSpPr>
        <p:spPr>
          <a:xfrm>
            <a:off x="838203" y="740225"/>
            <a:ext cx="10515600" cy="5436729"/>
          </a:xfrm>
        </p:spPr>
        <p:txBody>
          <a:bodyPr/>
          <a:lstStyle/>
          <a:p>
            <a:pPr lvl="0"/>
            <a:r>
              <a:rPr lang="ro-RO">
                <a:solidFill>
                  <a:srgbClr val="843C0C"/>
                </a:solidFill>
              </a:rPr>
              <a:t>Instrument accesibile:</a:t>
            </a:r>
          </a:p>
          <a:p>
            <a:pPr lvl="0"/>
            <a:r>
              <a:rPr lang="en-US" b="1">
                <a:solidFill>
                  <a:srgbClr val="0070C0"/>
                </a:solidFill>
              </a:rPr>
              <a:t>AnyLogic</a:t>
            </a:r>
            <a:r>
              <a:rPr lang="en-US" b="1"/>
              <a:t> P</a:t>
            </a:r>
            <a:r>
              <a:rPr lang="ro-RO" b="1"/>
              <a:t>ersonal </a:t>
            </a:r>
            <a:r>
              <a:rPr lang="en-US" b="1"/>
              <a:t>L</a:t>
            </a:r>
            <a:r>
              <a:rPr lang="ro-RO" b="1"/>
              <a:t>earning </a:t>
            </a:r>
            <a:r>
              <a:rPr lang="en-US" b="1"/>
              <a:t>E</a:t>
            </a:r>
            <a:r>
              <a:rPr lang="ro-RO" b="1"/>
              <a:t>edition </a:t>
            </a:r>
            <a:r>
              <a:rPr lang="en-US">
                <a:hlinkClick r:id="rId2">
                  <a:extLst>
                    <a:ext uri="{A12FA001-AC4F-418D-AE19-62706E023703}">
                      <ahyp:hlinkClr xmlns:ahyp="http://schemas.microsoft.com/office/drawing/2018/hyperlinkcolor" val="tx"/>
                    </a:ext>
                  </a:extLst>
                </a:hlinkClick>
              </a:rPr>
              <a:t>https://www.anylogic.com/downloads/personal-learning-edition-download/</a:t>
            </a:r>
            <a:endParaRPr lang="ro-RO"/>
          </a:p>
          <a:p>
            <a:pPr lvl="0"/>
            <a:endParaRPr lang="ro-RO"/>
          </a:p>
          <a:p>
            <a:pPr lvl="0"/>
            <a:r>
              <a:rPr lang="en-US" b="1">
                <a:solidFill>
                  <a:srgbClr val="0070C0"/>
                </a:solidFill>
              </a:rPr>
              <a:t>AnyLogic</a:t>
            </a:r>
            <a:r>
              <a:rPr lang="ro-RO" b="1">
                <a:solidFill>
                  <a:srgbClr val="0070C0"/>
                </a:solidFill>
              </a:rPr>
              <a:t> Cloud  -  </a:t>
            </a:r>
            <a:r>
              <a:rPr lang="ro-RO" b="1">
                <a:solidFill>
                  <a:srgbClr val="0070C0"/>
                </a:solidFill>
                <a:hlinkClick r:id="rId3">
                  <a:extLst>
                    <a:ext uri="{A12FA001-AC4F-418D-AE19-62706E023703}">
                      <ahyp:hlinkClr xmlns:ahyp="http://schemas.microsoft.com/office/drawing/2018/hyperlinkcolor" val="tx"/>
                    </a:ext>
                  </a:extLst>
                </a:hlinkClick>
              </a:rPr>
              <a:t>https://cloud.anylogic.com/models</a:t>
            </a:r>
            <a:r>
              <a:rPr lang="ro-RO" b="1">
                <a:solidFill>
                  <a:srgbClr val="0070C0"/>
                </a:solidFill>
              </a:rPr>
              <a:t>                    </a:t>
            </a:r>
            <a:r>
              <a:rPr lang="ro-RO">
                <a:solidFill>
                  <a:srgbClr val="00B050"/>
                </a:solidFill>
              </a:rPr>
              <a:t>Unde veți găsi 16685 de model</a:t>
            </a:r>
          </a:p>
          <a:p>
            <a:pPr lvl="0"/>
            <a:r>
              <a:rPr lang="en-US" b="1"/>
              <a:t>Transporters Moving in Free Space</a:t>
            </a:r>
            <a:r>
              <a:rPr lang="ro-RO" b="1"/>
              <a:t>                                                </a:t>
            </a:r>
            <a:r>
              <a:rPr lang="en-US" b="1">
                <a:solidFill>
                  <a:srgbClr val="843C0C"/>
                </a:solidFill>
              </a:rPr>
              <a:t>Demo</a:t>
            </a:r>
            <a:r>
              <a:rPr lang="en-US"/>
              <a:t> — A Custom User Interface built for a Cloud-based AnyLogic Model</a:t>
            </a:r>
            <a:r>
              <a:rPr lang="ro-RO"/>
              <a:t>. </a:t>
            </a:r>
            <a:r>
              <a:rPr lang="ro-RO">
                <a:hlinkClick r:id="rId4">
                  <a:extLst>
                    <a:ext uri="{A12FA001-AC4F-418D-AE19-62706E023703}">
                      <ahyp:hlinkClr xmlns:ahyp="http://schemas.microsoft.com/office/drawing/2018/hyperlinkcolor" val="tx"/>
                    </a:ext>
                  </a:extLst>
                </a:hlinkClick>
              </a:rPr>
              <a:t>https://cloud.anylogic.com/custom-ui-demo/index.html</a:t>
            </a:r>
            <a:r>
              <a:rPr lang="ro-RO"/>
              <a:t> </a:t>
            </a:r>
            <a:endParaRPr lang="en-US"/>
          </a:p>
          <a:p>
            <a:pPr lvl="0"/>
            <a:endParaRPr lang="en-US">
              <a:solidFill>
                <a:srgbClr val="00B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name="Slide1442">
    <p:spTree>
      <p:nvGrpSpPr>
        <p:cNvPr id="1" name=""/>
        <p:cNvGrpSpPr/>
        <p:nvPr/>
      </p:nvGrpSpPr>
      <p:grpSpPr>
        <a:xfrm>
          <a:off x="0" y="0"/>
          <a:ext cx="0" cy="0"/>
          <a:chOff x="0" y="0"/>
          <a:chExt cx="0" cy="0"/>
        </a:xfrm>
      </p:grpSpPr>
      <p:sp>
        <p:nvSpPr>
          <p:cNvPr id="2" name="Footer Placeholder 3">
            <a:extLst>
              <a:ext uri="{FF2B5EF4-FFF2-40B4-BE49-F238E27FC236}">
                <a16:creationId xmlns:a16="http://schemas.microsoft.com/office/drawing/2014/main" id="{A1F0F4F6-ED9E-7E51-D16E-0C8E75C7BC1A}"/>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3" name="Slide Number Placeholder 4">
            <a:extLst>
              <a:ext uri="{FF2B5EF4-FFF2-40B4-BE49-F238E27FC236}">
                <a16:creationId xmlns:a16="http://schemas.microsoft.com/office/drawing/2014/main" id="{E7E2FEA0-8F80-1ADA-224F-2E9A0AEA5926}"/>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4A363B0-10F0-4564-857B-B3E11B4E8788}" type="slidenum">
              <a:t>6</a:t>
            </a:fld>
            <a:endParaRPr lang="ru-RU" sz="1200" b="0" i="0" u="none" strike="noStrike" kern="1200" cap="none" spc="0" baseline="0">
              <a:solidFill>
                <a:srgbClr val="898989"/>
              </a:solidFill>
              <a:uFillTx/>
              <a:latin typeface="Calibri"/>
            </a:endParaRPr>
          </a:p>
        </p:txBody>
      </p:sp>
      <p:pic>
        <p:nvPicPr>
          <p:cNvPr id="4" name="Рисунок 6">
            <a:extLst>
              <a:ext uri="{FF2B5EF4-FFF2-40B4-BE49-F238E27FC236}">
                <a16:creationId xmlns:a16="http://schemas.microsoft.com/office/drawing/2014/main" id="{D427FB69-1EF3-C41C-B252-C6391D376BBF}"/>
              </a:ext>
            </a:extLst>
          </p:cNvPr>
          <p:cNvPicPr>
            <a:picLocks noGrp="1" noChangeAspect="1"/>
          </p:cNvPicPr>
          <p:nvPr>
            <p:ph idx="1"/>
          </p:nvPr>
        </p:nvPicPr>
        <p:blipFill>
          <a:blip r:embed="rId2"/>
          <a:stretch>
            <a:fillRect/>
          </a:stretch>
        </p:blipFill>
        <p:spPr>
          <a:xfrm>
            <a:off x="1717517" y="516910"/>
            <a:ext cx="9263987" cy="5639141"/>
          </a:xfrm>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name="Slide1016">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581E4B5-75E6-E9E4-CE70-6743ED36107F}"/>
              </a:ext>
            </a:extLst>
          </p:cNvPr>
          <p:cNvSpPr txBox="1">
            <a:spLocks noGrp="1"/>
          </p:cNvSpPr>
          <p:nvPr>
            <p:ph type="title"/>
          </p:nvPr>
        </p:nvSpPr>
        <p:spPr>
          <a:xfrm>
            <a:off x="838203" y="1994260"/>
            <a:ext cx="10515600" cy="2699299"/>
          </a:xfrm>
        </p:spPr>
        <p:txBody>
          <a:bodyPr anchorCtr="1"/>
          <a:lstStyle/>
          <a:p>
            <a:pPr lvl="0" algn="ctr"/>
            <a:r>
              <a:rPr lang="ro-RO" sz="3600" b="1" i="1">
                <a:solidFill>
                  <a:srgbClr val="843C0C"/>
                </a:solidFill>
              </a:rPr>
              <a:t>Pachetul COMSOL Multiphysics</a:t>
            </a:r>
            <a:br>
              <a:rPr lang="ro-RO" sz="3600" b="1" i="1">
                <a:solidFill>
                  <a:srgbClr val="0070C0"/>
                </a:solidFill>
              </a:rPr>
            </a:br>
            <a:br>
              <a:rPr lang="ro-RO" sz="3600" b="1" i="1">
                <a:solidFill>
                  <a:srgbClr val="0070C0"/>
                </a:solidFill>
              </a:rPr>
            </a:br>
            <a:r>
              <a:rPr lang="en-US" sz="3600" b="1"/>
              <a:t>COMSOL Client 6.2</a:t>
            </a:r>
            <a:r>
              <a:rPr lang="ro-RO" sz="3600" b="1"/>
              <a:t> </a:t>
            </a:r>
            <a:r>
              <a:rPr lang="ro-RO" sz="3600" b="1">
                <a:hlinkClick r:id="rId2">
                  <a:extLst>
                    <a:ext uri="{A12FA001-AC4F-418D-AE19-62706E023703}">
                      <ahyp:hlinkClr xmlns:ahyp="http://schemas.microsoft.com/office/drawing/2018/hyperlinkcolor" val="tx"/>
                    </a:ext>
                  </a:extLst>
                </a:hlinkClick>
              </a:rPr>
              <a:t>https://www.comsol.com/client-download</a:t>
            </a:r>
            <a:r>
              <a:rPr lang="ro-RO" sz="3600" b="1"/>
              <a:t> </a:t>
            </a:r>
            <a:br>
              <a:rPr lang="en-US" sz="3600" b="1"/>
            </a:br>
            <a:endParaRPr lang="ru-RU" sz="3600"/>
          </a:p>
        </p:txBody>
      </p:sp>
      <p:sp>
        <p:nvSpPr>
          <p:cNvPr id="3" name="Нижний колонтитул 3">
            <a:extLst>
              <a:ext uri="{FF2B5EF4-FFF2-40B4-BE49-F238E27FC236}">
                <a16:creationId xmlns:a16="http://schemas.microsoft.com/office/drawing/2014/main" id="{33404FDA-D597-4472-85B4-0C5931BA97A8}"/>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5D67B4B8-4F68-4EC8-2A18-965AD4FB060E}"/>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72EAE9A-A203-42F1-BC06-24EC14E03733}" type="slidenum">
              <a:t>60</a:t>
            </a:fld>
            <a:endParaRPr lang="ru-RU" sz="1200" b="0" i="0" u="none" strike="noStrike" kern="1200" cap="none" spc="0" baseline="0">
              <a:solidFill>
                <a:srgbClr val="898989"/>
              </a:solidFill>
              <a:uFillTx/>
              <a:latin typeface="Calibri"/>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name="Slide905">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F0F22A24-7957-BC0B-34C7-87F1E5F681B1}"/>
              </a:ext>
            </a:extLst>
          </p:cNvPr>
          <p:cNvSpPr txBox="1">
            <a:spLocks noGrp="1"/>
          </p:cNvSpPr>
          <p:nvPr>
            <p:ph idx="1"/>
          </p:nvPr>
        </p:nvSpPr>
        <p:spPr>
          <a:xfrm>
            <a:off x="401787" y="374071"/>
            <a:ext cx="11263743" cy="5802892"/>
          </a:xfrm>
        </p:spPr>
        <p:txBody>
          <a:bodyPr/>
          <a:lstStyle/>
          <a:p>
            <a:pPr lvl="0">
              <a:lnSpc>
                <a:spcPct val="80000"/>
              </a:lnSpc>
            </a:pPr>
            <a:r>
              <a:rPr lang="ro-RO" sz="3200" b="1" i="1">
                <a:solidFill>
                  <a:srgbClr val="0070C0"/>
                </a:solidFill>
              </a:rPr>
              <a:t>Pachetul COMSOL Multiphysics</a:t>
            </a:r>
          </a:p>
          <a:p>
            <a:pPr marL="0" lvl="0" indent="0">
              <a:lnSpc>
                <a:spcPct val="80000"/>
              </a:lnSpc>
              <a:buNone/>
            </a:pPr>
            <a:r>
              <a:rPr lang="ro-RO" sz="3200"/>
              <a:t>Este un instrument puternic care vă permite să simulați procesele fizice ale unui dispozitiv din diferite domenii ale științei și tehnologiei, inclusiv sarcini conexe: </a:t>
            </a:r>
          </a:p>
          <a:p>
            <a:pPr lvl="0">
              <a:lnSpc>
                <a:spcPct val="80000"/>
              </a:lnSpc>
              <a:buChar char="-"/>
            </a:pPr>
            <a:r>
              <a:rPr lang="ro-RO" sz="3200" b="1" i="1">
                <a:solidFill>
                  <a:srgbClr val="C00000"/>
                </a:solidFill>
              </a:rPr>
              <a:t>inginerie electrică și electrodinamică, </a:t>
            </a:r>
          </a:p>
          <a:p>
            <a:pPr lvl="0">
              <a:lnSpc>
                <a:spcPct val="80000"/>
              </a:lnSpc>
              <a:buChar char="-"/>
            </a:pPr>
            <a:r>
              <a:rPr lang="ro-RO" sz="3200" b="1" i="1">
                <a:solidFill>
                  <a:srgbClr val="C00000"/>
                </a:solidFill>
              </a:rPr>
              <a:t>hidrodinamică și transfer de căldură, </a:t>
            </a:r>
          </a:p>
          <a:p>
            <a:pPr lvl="0">
              <a:lnSpc>
                <a:spcPct val="80000"/>
              </a:lnSpc>
              <a:buChar char="-"/>
            </a:pPr>
            <a:r>
              <a:rPr lang="ro-RO" sz="3200" b="1" i="1">
                <a:solidFill>
                  <a:srgbClr val="C00000"/>
                </a:solidFill>
              </a:rPr>
              <a:t>mecanică și acustică, </a:t>
            </a:r>
          </a:p>
          <a:p>
            <a:pPr lvl="0">
              <a:lnSpc>
                <a:spcPct val="80000"/>
              </a:lnSpc>
              <a:buChar char="-"/>
            </a:pPr>
            <a:r>
              <a:rPr lang="ro-RO" sz="3200" b="1" i="1">
                <a:solidFill>
                  <a:srgbClr val="C00000"/>
                </a:solidFill>
              </a:rPr>
              <a:t>chimie și electrochimie. </a:t>
            </a:r>
          </a:p>
          <a:p>
            <a:pPr marL="0" lvl="0" indent="0">
              <a:lnSpc>
                <a:spcPct val="80000"/>
              </a:lnSpc>
              <a:buNone/>
            </a:pPr>
            <a:r>
              <a:rPr lang="ro-RO" sz="3200"/>
              <a:t>Capabilitățile unice de modelare oferite de COMSOL Multiphysics® permit inginerilor să creeze soluții inovatoare, să optimizeze performanța, să reducă timpul și costurile de dezvoltare pentru produsul final.</a:t>
            </a:r>
            <a:endParaRPr lang="ru-RU" sz="3200"/>
          </a:p>
        </p:txBody>
      </p:sp>
      <p:sp>
        <p:nvSpPr>
          <p:cNvPr id="3" name="Нижний колонтитул 3">
            <a:extLst>
              <a:ext uri="{FF2B5EF4-FFF2-40B4-BE49-F238E27FC236}">
                <a16:creationId xmlns:a16="http://schemas.microsoft.com/office/drawing/2014/main" id="{81F28C9D-AC89-94B3-F06A-DCC2051095DC}"/>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97D0A5B3-0499-8075-DF0D-0C6FF1606054}"/>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5786215-5D6D-4B18-9C92-E0E77746A1D4}" type="slidenum">
              <a:t>61</a:t>
            </a:fld>
            <a:endParaRPr lang="ru-RU" sz="1200" b="0" i="0" u="none" strike="noStrike" kern="1200" cap="none" spc="0" baseline="0">
              <a:solidFill>
                <a:srgbClr val="898989"/>
              </a:solidFill>
              <a:uFillTx/>
              <a:latin typeface="Calibri"/>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name="Slide906">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C343E26D-FE70-55CE-B57D-0931932BC9A3}"/>
              </a:ext>
            </a:extLst>
          </p:cNvPr>
          <p:cNvSpPr txBox="1">
            <a:spLocks noGrp="1"/>
          </p:cNvSpPr>
          <p:nvPr>
            <p:ph idx="1"/>
          </p:nvPr>
        </p:nvSpPr>
        <p:spPr>
          <a:xfrm>
            <a:off x="838203" y="263237"/>
            <a:ext cx="11007437" cy="5913726"/>
          </a:xfrm>
        </p:spPr>
        <p:txBody>
          <a:bodyPr/>
          <a:lstStyle/>
          <a:p>
            <a:pPr lvl="0"/>
            <a:r>
              <a:rPr lang="ro-RO" b="1" i="1">
                <a:solidFill>
                  <a:srgbClr val="0070C0"/>
                </a:solidFill>
              </a:rPr>
              <a:t>Modelarea multiphysics oferă rezultate exacte</a:t>
            </a:r>
          </a:p>
          <a:p>
            <a:pPr marL="0" lvl="0" indent="0">
              <a:buNone/>
            </a:pPr>
            <a:r>
              <a:rPr lang="ro-RO"/>
              <a:t>Adesea, cheia pentru simulări de succes în inginerie este dezvoltarea modelelor validate experimental care înlocuiesc experimente și prototipuri și oferă o înțelegere mai profundă a designului sau procesului studiat. </a:t>
            </a:r>
          </a:p>
          <a:p>
            <a:pPr marL="0" lvl="0" indent="0">
              <a:buNone/>
            </a:pPr>
            <a:r>
              <a:rPr lang="ro-RO"/>
              <a:t>Ca utilizator al COMSOL Multiphysics®, sunteți liberi de restricții în general asociate cu software-ul de simulare și aveți un control complet asupra tuturor aspectelor modelului dumneavoastră. </a:t>
            </a:r>
          </a:p>
          <a:p>
            <a:pPr marL="0" lvl="0" indent="0">
              <a:buNone/>
            </a:pPr>
            <a:r>
              <a:rPr lang="ro-RO"/>
              <a:t>Puteți fi, de asemenea, creativ (într-un mod imposibil sau mult mai greu cu abordări tradiționale), datorită capacității de a cupla un număr de fenomene fizice împreună și de a introduce descrieri fizice definite de utilizator, cu ecuații și expresii asociate, direct în interfața grafică a utilizatorului (GUI).</a:t>
            </a:r>
            <a:endParaRPr lang="ru-RU"/>
          </a:p>
        </p:txBody>
      </p:sp>
      <p:sp>
        <p:nvSpPr>
          <p:cNvPr id="3" name="Нижний колонтитул 3">
            <a:extLst>
              <a:ext uri="{FF2B5EF4-FFF2-40B4-BE49-F238E27FC236}">
                <a16:creationId xmlns:a16="http://schemas.microsoft.com/office/drawing/2014/main" id="{B1F3C9FA-7CC5-732B-5F1B-2127A676D08D}"/>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2DF57152-81E6-7867-6E3B-6273E08BF16F}"/>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BEB7FD1-6A57-4C8C-8FB0-47887EF136BD}" type="slidenum">
              <a:t>62</a:t>
            </a:fld>
            <a:endParaRPr lang="ru-RU" sz="1200" b="0" i="0" u="none" strike="noStrike" kern="1200" cap="none" spc="0" baseline="0">
              <a:solidFill>
                <a:srgbClr val="898989"/>
              </a:solidFill>
              <a:uFillTx/>
              <a:latin typeface="Calibri"/>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name="Slide1105">
    <p:spTree>
      <p:nvGrpSpPr>
        <p:cNvPr id="1" name=""/>
        <p:cNvGrpSpPr/>
        <p:nvPr/>
      </p:nvGrpSpPr>
      <p:grpSpPr>
        <a:xfrm>
          <a:off x="0" y="0"/>
          <a:ext cx="0" cy="0"/>
          <a:chOff x="0" y="0"/>
          <a:chExt cx="0" cy="0"/>
        </a:xfrm>
      </p:grpSpPr>
      <p:pic>
        <p:nvPicPr>
          <p:cNvPr id="2" name="Content Placeholder 6">
            <a:extLst>
              <a:ext uri="{FF2B5EF4-FFF2-40B4-BE49-F238E27FC236}">
                <a16:creationId xmlns:a16="http://schemas.microsoft.com/office/drawing/2014/main" id="{02863841-CC11-AD22-793A-2F6A605C5F37}"/>
              </a:ext>
            </a:extLst>
          </p:cNvPr>
          <p:cNvPicPr>
            <a:picLocks noGrp="1" noChangeAspect="1"/>
          </p:cNvPicPr>
          <p:nvPr>
            <p:ph idx="1"/>
          </p:nvPr>
        </p:nvPicPr>
        <p:blipFill>
          <a:blip r:embed="rId2"/>
          <a:stretch>
            <a:fillRect/>
          </a:stretch>
        </p:blipFill>
        <p:spPr>
          <a:xfrm>
            <a:off x="888997" y="622304"/>
            <a:ext cx="2542644" cy="2185653"/>
          </a:xfrm>
        </p:spPr>
      </p:pic>
      <p:sp>
        <p:nvSpPr>
          <p:cNvPr id="3" name="Footer Placeholder 3">
            <a:extLst>
              <a:ext uri="{FF2B5EF4-FFF2-40B4-BE49-F238E27FC236}">
                <a16:creationId xmlns:a16="http://schemas.microsoft.com/office/drawing/2014/main" id="{A5E77BC9-AE98-BB2A-419A-6CF4808F13F6}"/>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Slide Number Placeholder 4">
            <a:extLst>
              <a:ext uri="{FF2B5EF4-FFF2-40B4-BE49-F238E27FC236}">
                <a16:creationId xmlns:a16="http://schemas.microsoft.com/office/drawing/2014/main" id="{A35AB283-FA3F-CB66-635D-D3C1880112F6}"/>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4BACF71-3EC4-4708-9EA6-22BA12843924}" type="slidenum">
              <a:t>63</a:t>
            </a:fld>
            <a:endParaRPr lang="ru-RU" sz="1200" b="0" i="0" u="none" strike="noStrike" kern="1200" cap="none" spc="0" baseline="0">
              <a:solidFill>
                <a:srgbClr val="898989"/>
              </a:solidFill>
              <a:uFillTx/>
              <a:latin typeface="Calibri"/>
            </a:endParaRPr>
          </a:p>
        </p:txBody>
      </p:sp>
      <p:sp>
        <p:nvSpPr>
          <p:cNvPr id="5" name="TextBox 7">
            <a:extLst>
              <a:ext uri="{FF2B5EF4-FFF2-40B4-BE49-F238E27FC236}">
                <a16:creationId xmlns:a16="http://schemas.microsoft.com/office/drawing/2014/main" id="{C1D7B81B-11D9-0F27-25D0-D840B8F59234}"/>
              </a:ext>
            </a:extLst>
          </p:cNvPr>
          <p:cNvSpPr txBox="1"/>
          <p:nvPr/>
        </p:nvSpPr>
        <p:spPr>
          <a:xfrm>
            <a:off x="618070" y="3014136"/>
            <a:ext cx="2810929" cy="36933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Calibri"/>
              </a:rPr>
              <a:t>Izolator de înaltă tensiune</a:t>
            </a:r>
          </a:p>
        </p:txBody>
      </p:sp>
      <p:pic>
        <p:nvPicPr>
          <p:cNvPr id="6" name="Picture 9">
            <a:extLst>
              <a:ext uri="{FF2B5EF4-FFF2-40B4-BE49-F238E27FC236}">
                <a16:creationId xmlns:a16="http://schemas.microsoft.com/office/drawing/2014/main" id="{EC0B9439-9335-4336-92CE-6C23DC024865}"/>
              </a:ext>
            </a:extLst>
          </p:cNvPr>
          <p:cNvPicPr>
            <a:picLocks noChangeAspect="1"/>
          </p:cNvPicPr>
          <p:nvPr/>
        </p:nvPicPr>
        <p:blipFill>
          <a:blip/>
          <a:stretch>
            <a:fillRect/>
          </a:stretch>
        </p:blipFill>
        <p:spPr>
          <a:xfrm>
            <a:off x="3683002" y="815013"/>
            <a:ext cx="2912528" cy="1992943"/>
          </a:xfrm>
          <a:prstGeom prst="rect">
            <a:avLst/>
          </a:prstGeom>
          <a:noFill/>
          <a:ln cap="flat">
            <a:noFill/>
          </a:ln>
        </p:spPr>
      </p:pic>
      <p:sp>
        <p:nvSpPr>
          <p:cNvPr id="7" name="TextBox 10">
            <a:extLst>
              <a:ext uri="{FF2B5EF4-FFF2-40B4-BE49-F238E27FC236}">
                <a16:creationId xmlns:a16="http://schemas.microsoft.com/office/drawing/2014/main" id="{3CD50A4C-CE34-B0BF-8557-DD8BE688C8C2}"/>
              </a:ext>
            </a:extLst>
          </p:cNvPr>
          <p:cNvSpPr txBox="1"/>
          <p:nvPr/>
        </p:nvSpPr>
        <p:spPr>
          <a:xfrm>
            <a:off x="3683002" y="3014136"/>
            <a:ext cx="2997202" cy="36933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Calibri"/>
              </a:rPr>
              <a:t>Dispozitive cu cristale fotonice</a:t>
            </a:r>
          </a:p>
        </p:txBody>
      </p:sp>
      <p:pic>
        <p:nvPicPr>
          <p:cNvPr id="8" name="Picture 12">
            <a:extLst>
              <a:ext uri="{FF2B5EF4-FFF2-40B4-BE49-F238E27FC236}">
                <a16:creationId xmlns:a16="http://schemas.microsoft.com/office/drawing/2014/main" id="{59149952-96A6-6C07-7304-B32A42934B91}"/>
              </a:ext>
            </a:extLst>
          </p:cNvPr>
          <p:cNvPicPr>
            <a:picLocks noChangeAspect="1"/>
          </p:cNvPicPr>
          <p:nvPr/>
        </p:nvPicPr>
        <p:blipFill>
          <a:blip/>
          <a:stretch>
            <a:fillRect/>
          </a:stretch>
        </p:blipFill>
        <p:spPr>
          <a:xfrm>
            <a:off x="7552267" y="751033"/>
            <a:ext cx="3439579" cy="2056924"/>
          </a:xfrm>
          <a:prstGeom prst="rect">
            <a:avLst/>
          </a:prstGeom>
          <a:noFill/>
          <a:ln cap="flat">
            <a:noFill/>
          </a:ln>
        </p:spPr>
      </p:pic>
      <p:sp>
        <p:nvSpPr>
          <p:cNvPr id="9" name="TextBox 13">
            <a:extLst>
              <a:ext uri="{FF2B5EF4-FFF2-40B4-BE49-F238E27FC236}">
                <a16:creationId xmlns:a16="http://schemas.microsoft.com/office/drawing/2014/main" id="{A484851E-F68E-2D75-2147-3851F2027D5B}"/>
              </a:ext>
            </a:extLst>
          </p:cNvPr>
          <p:cNvSpPr txBox="1"/>
          <p:nvPr/>
        </p:nvSpPr>
        <p:spPr>
          <a:xfrm>
            <a:off x="7543800" y="3107268"/>
            <a:ext cx="3479804" cy="36933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Calibri"/>
              </a:rPr>
              <a:t>Curgerea printr-un cot de țeavă</a:t>
            </a:r>
          </a:p>
        </p:txBody>
      </p:sp>
      <p:pic>
        <p:nvPicPr>
          <p:cNvPr id="10" name="Picture 15">
            <a:extLst>
              <a:ext uri="{FF2B5EF4-FFF2-40B4-BE49-F238E27FC236}">
                <a16:creationId xmlns:a16="http://schemas.microsoft.com/office/drawing/2014/main" id="{F347E891-3E6A-51FE-9631-272ABA4C4E9C}"/>
              </a:ext>
            </a:extLst>
          </p:cNvPr>
          <p:cNvPicPr>
            <a:picLocks noChangeAspect="1"/>
          </p:cNvPicPr>
          <p:nvPr/>
        </p:nvPicPr>
        <p:blipFill>
          <a:blip/>
          <a:stretch>
            <a:fillRect/>
          </a:stretch>
        </p:blipFill>
        <p:spPr>
          <a:xfrm>
            <a:off x="618070" y="3681410"/>
            <a:ext cx="2582329" cy="1728792"/>
          </a:xfrm>
          <a:prstGeom prst="rect">
            <a:avLst/>
          </a:prstGeom>
          <a:noFill/>
          <a:ln cap="flat">
            <a:noFill/>
          </a:ln>
        </p:spPr>
      </p:pic>
      <p:sp>
        <p:nvSpPr>
          <p:cNvPr id="11" name="TextBox 16">
            <a:extLst>
              <a:ext uri="{FF2B5EF4-FFF2-40B4-BE49-F238E27FC236}">
                <a16:creationId xmlns:a16="http://schemas.microsoft.com/office/drawing/2014/main" id="{2C87903C-2070-1C7B-504D-7C51995E7CF2}"/>
              </a:ext>
            </a:extLst>
          </p:cNvPr>
          <p:cNvSpPr txBox="1"/>
          <p:nvPr/>
        </p:nvSpPr>
        <p:spPr>
          <a:xfrm>
            <a:off x="503770" y="5494867"/>
            <a:ext cx="2810929" cy="923333"/>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Calibri"/>
              </a:rPr>
              <a:t>Modelarea dispozitivelor piezoelectrice  transmițători</a:t>
            </a:r>
            <a:r>
              <a:rPr lang="ro-RO" sz="1800" b="0" i="0" u="none" strike="noStrike" kern="1200" cap="none" spc="0" baseline="0">
                <a:solidFill>
                  <a:srgbClr val="000000"/>
                </a:solidFill>
                <a:uFillTx/>
                <a:latin typeface="Calibri"/>
              </a:rPr>
              <a:t>/</a:t>
            </a:r>
            <a:r>
              <a:rPr lang="en-US" sz="1800" b="0" i="0" u="none" strike="noStrike" kern="1200" cap="none" spc="0" baseline="0">
                <a:solidFill>
                  <a:srgbClr val="000000"/>
                </a:solidFill>
                <a:uFillTx/>
                <a:latin typeface="Calibri"/>
              </a:rPr>
              <a:t> receptori</a:t>
            </a:r>
          </a:p>
        </p:txBody>
      </p:sp>
      <p:pic>
        <p:nvPicPr>
          <p:cNvPr id="12" name="Picture 19">
            <a:extLst>
              <a:ext uri="{FF2B5EF4-FFF2-40B4-BE49-F238E27FC236}">
                <a16:creationId xmlns:a16="http://schemas.microsoft.com/office/drawing/2014/main" id="{702687C4-2B5E-66FC-CF04-B5E57E18928B}"/>
              </a:ext>
            </a:extLst>
          </p:cNvPr>
          <p:cNvPicPr>
            <a:picLocks noChangeAspect="1"/>
          </p:cNvPicPr>
          <p:nvPr/>
        </p:nvPicPr>
        <p:blipFill>
          <a:blip r:embed="rId3"/>
          <a:stretch>
            <a:fillRect/>
          </a:stretch>
        </p:blipFill>
        <p:spPr>
          <a:xfrm>
            <a:off x="3683002" y="3727670"/>
            <a:ext cx="2726265" cy="1682523"/>
          </a:xfrm>
          <a:prstGeom prst="rect">
            <a:avLst/>
          </a:prstGeom>
          <a:noFill/>
          <a:ln cap="flat">
            <a:noFill/>
          </a:ln>
        </p:spPr>
      </p:pic>
      <p:sp>
        <p:nvSpPr>
          <p:cNvPr id="13" name="TextBox 20">
            <a:extLst>
              <a:ext uri="{FF2B5EF4-FFF2-40B4-BE49-F238E27FC236}">
                <a16:creationId xmlns:a16="http://schemas.microsoft.com/office/drawing/2014/main" id="{6043F250-A95E-4B18-5CF2-5A839115468D}"/>
              </a:ext>
            </a:extLst>
          </p:cNvPr>
          <p:cNvSpPr txBox="1"/>
          <p:nvPr/>
        </p:nvSpPr>
        <p:spPr>
          <a:xfrm>
            <a:off x="3496729" y="5554815"/>
            <a:ext cx="3098801" cy="646334"/>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800" b="0" i="0" u="none" strike="noStrike" kern="1200" cap="none" spc="0" baseline="0">
                <a:solidFill>
                  <a:srgbClr val="000000"/>
                </a:solidFill>
                <a:uFillTx/>
                <a:latin typeface="Calibri"/>
              </a:rPr>
              <a:t>Deformarea unei plăci de fier prin forță magnetică</a:t>
            </a:r>
            <a:endParaRPr lang="en-US" sz="1800" b="0" i="0" u="none" strike="noStrike" kern="1200" cap="none" spc="0" baseline="0">
              <a:solidFill>
                <a:srgbClr val="000000"/>
              </a:solidFill>
              <a:uFillTx/>
              <a:latin typeface="Calibri"/>
            </a:endParaRPr>
          </a:p>
        </p:txBody>
      </p:sp>
      <p:sp>
        <p:nvSpPr>
          <p:cNvPr id="14" name="TextBox 21">
            <a:extLst>
              <a:ext uri="{FF2B5EF4-FFF2-40B4-BE49-F238E27FC236}">
                <a16:creationId xmlns:a16="http://schemas.microsoft.com/office/drawing/2014/main" id="{049B3889-98BB-29EC-C3B0-15B28CEB2AF5}"/>
              </a:ext>
            </a:extLst>
          </p:cNvPr>
          <p:cNvSpPr txBox="1"/>
          <p:nvPr/>
        </p:nvSpPr>
        <p:spPr>
          <a:xfrm>
            <a:off x="7078132" y="4682742"/>
            <a:ext cx="4495803" cy="646334"/>
          </a:xfrm>
          <a:prstGeom prst="rect">
            <a:avLst/>
          </a:prstGeom>
          <a:noFill/>
          <a:ln cap="flat">
            <a:noFill/>
          </a:ln>
        </p:spPr>
        <p:txBody>
          <a:bodyPr vert="horz" wrap="square" lIns="91440" tIns="45720" rIns="91440" bIns="45720" anchor="t" anchorCtr="0"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2000" b="0" i="0" u="none" strike="noStrike" kern="1200" cap="none" spc="0" baseline="0">
                <a:solidFill>
                  <a:srgbClr val="000000"/>
                </a:solidFill>
                <a:uFillTx/>
                <a:latin typeface="Calibri"/>
              </a:rPr>
              <a:t>Altele </a:t>
            </a:r>
            <a:r>
              <a:rPr lang="en-US" sz="2000" b="0" i="0" u="none" strike="noStrike" kern="1200" cap="none" spc="0" baseline="0">
                <a:solidFill>
                  <a:srgbClr val="000000"/>
                </a:solidFill>
                <a:uFillTx/>
                <a:latin typeface="Calibri"/>
              </a:rPr>
              <a:t>1653</a:t>
            </a:r>
            <a:r>
              <a:rPr lang="ro-RO" sz="2000" b="0" i="0" u="none" strike="noStrike" kern="1200" cap="none" spc="0" baseline="0">
                <a:solidFill>
                  <a:srgbClr val="000000"/>
                </a:solidFill>
                <a:uFillTx/>
                <a:latin typeface="Calibri"/>
              </a:rPr>
              <a:t>  exemple de modele le găsiți</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0" i="0" u="none" strike="noStrike" kern="1200" cap="none" spc="0" baseline="0">
                <a:solidFill>
                  <a:srgbClr val="000000"/>
                </a:solidFill>
                <a:uFillTx/>
                <a:latin typeface="Calibri"/>
                <a:hlinkClick r:id="rId4">
                  <a:extLst>
                    <a:ext uri="{A12FA001-AC4F-418D-AE19-62706E023703}">
                      <ahyp:hlinkClr xmlns:ahyp="http://schemas.microsoft.com/office/drawing/2018/hyperlinkcolor" val="tx"/>
                    </a:ext>
                  </a:extLst>
                </a:hlinkClick>
              </a:rPr>
              <a:t>https://www.comsol.com/models/?sort=popularity</a:t>
            </a:r>
            <a:r>
              <a:rPr lang="ro-RO" sz="1600" b="0" i="0" u="none" strike="noStrike" kern="1200" cap="none" spc="0" baseline="0">
                <a:solidFill>
                  <a:srgbClr val="000000"/>
                </a:solidFill>
                <a:uFillTx/>
                <a:latin typeface="Calibri"/>
              </a:rPr>
              <a:t> </a:t>
            </a:r>
            <a:endParaRPr lang="en-US" sz="1600" b="0" i="0" u="none" strike="noStrike" kern="1200" cap="none" spc="0" baseline="0">
              <a:solidFill>
                <a:srgbClr val="000000"/>
              </a:solidFill>
              <a:uFillTx/>
              <a:latin typeface="Calibri"/>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name="Slide1419">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7DE8-568A-B39F-A6A1-EAB2B2D43C7D}"/>
              </a:ext>
            </a:extLst>
          </p:cNvPr>
          <p:cNvSpPr txBox="1">
            <a:spLocks noGrp="1"/>
          </p:cNvSpPr>
          <p:nvPr>
            <p:ph type="title"/>
          </p:nvPr>
        </p:nvSpPr>
        <p:spPr>
          <a:xfrm>
            <a:off x="698866" y="2524859"/>
            <a:ext cx="10515600" cy="1325559"/>
          </a:xfrm>
        </p:spPr>
        <p:txBody>
          <a:bodyPr anchorCtr="1"/>
          <a:lstStyle/>
          <a:p>
            <a:pPr lvl="0" algn="ctr"/>
            <a:r>
              <a:rPr lang="ro-RO"/>
              <a:t>PAUZĂ</a:t>
            </a:r>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name="Slide901">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47D573A2-4162-F5CE-7595-C0B042EB56F8}"/>
              </a:ext>
            </a:extLst>
          </p:cNvPr>
          <p:cNvSpPr txBox="1">
            <a:spLocks noGrp="1"/>
          </p:cNvSpPr>
          <p:nvPr>
            <p:ph idx="1"/>
          </p:nvPr>
        </p:nvSpPr>
        <p:spPr>
          <a:xfrm>
            <a:off x="484906" y="263237"/>
            <a:ext cx="11388431" cy="6093113"/>
          </a:xfrm>
        </p:spPr>
        <p:txBody>
          <a:bodyPr/>
          <a:lstStyle/>
          <a:p>
            <a:pPr lvl="0"/>
            <a:r>
              <a:rPr lang="ro-RO" sz="4000" b="1" i="1">
                <a:solidFill>
                  <a:srgbClr val="C00000"/>
                </a:solidFill>
              </a:rPr>
              <a:t>Platforma de simulare SimScale</a:t>
            </a:r>
          </a:p>
          <a:p>
            <a:pPr lvl="0"/>
            <a:r>
              <a:rPr lang="ro-RO" sz="3600"/>
              <a:t>SimScale este o platformă de simulare de inginerie 3D bazată pe cloud care permite oricui din echipa de dezvoltare a produsului să simuleze comportamentul fizic al produselor sale într-un browser web standard.</a:t>
            </a:r>
          </a:p>
          <a:p>
            <a:pPr lvl="0"/>
            <a:r>
              <a:rPr lang="ro-RO" sz="3600"/>
              <a:t>Misiunea SimScale este de a ajuta inginerii, oamenii de știință și întreprinderile din întreaga lume să își dezvolte produsele mai bine, mai rapid și mai ieftin, oferindu-le acces la o tehnologie de simulare puternică și putere de calcul nelimitată - la cerere, colaborativă și bazată pe un model de prețuri flexibil.</a:t>
            </a:r>
          </a:p>
        </p:txBody>
      </p:sp>
      <p:sp>
        <p:nvSpPr>
          <p:cNvPr id="3" name="Нижний колонтитул 3">
            <a:extLst>
              <a:ext uri="{FF2B5EF4-FFF2-40B4-BE49-F238E27FC236}">
                <a16:creationId xmlns:a16="http://schemas.microsoft.com/office/drawing/2014/main" id="{CCB62E58-3EA9-4E86-57FF-CF0E355E6FEB}"/>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1898C0CE-B3C6-00B5-FD40-9BBA2CF2EF7C}"/>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E8BD20C-10B6-4A9F-B6A3-35848D51A409}" type="slidenum">
              <a:t>65</a:t>
            </a:fld>
            <a:endParaRPr lang="ru-RU" sz="1200" b="0" i="0" u="none" strike="noStrike" kern="1200" cap="none" spc="0" baseline="0">
              <a:solidFill>
                <a:srgbClr val="898989"/>
              </a:solidFill>
              <a:uFillTx/>
              <a:latin typeface="Calibri"/>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name="Slide902">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8BD955DA-5950-F008-65AC-BA71569ADDDA}"/>
              </a:ext>
            </a:extLst>
          </p:cNvPr>
          <p:cNvSpPr txBox="1">
            <a:spLocks noGrp="1"/>
          </p:cNvSpPr>
          <p:nvPr>
            <p:ph idx="1"/>
          </p:nvPr>
        </p:nvSpPr>
        <p:spPr>
          <a:xfrm>
            <a:off x="838203" y="415640"/>
            <a:ext cx="11132125" cy="5940710"/>
          </a:xfrm>
        </p:spPr>
        <p:txBody>
          <a:bodyPr/>
          <a:lstStyle/>
          <a:p>
            <a:pPr lvl="0"/>
            <a:r>
              <a:rPr lang="ro-RO" b="1" i="1">
                <a:solidFill>
                  <a:srgbClr val="0070C0"/>
                </a:solidFill>
              </a:rPr>
              <a:t>SimScale</a:t>
            </a:r>
            <a:r>
              <a:rPr lang="ro-RO"/>
              <a:t> </a:t>
            </a:r>
            <a:r>
              <a:rPr lang="ro-RO" b="1" i="1">
                <a:solidFill>
                  <a:srgbClr val="C00000"/>
                </a:solidFill>
              </a:rPr>
              <a:t>este un serviciu complet bazat pe cloud</a:t>
            </a:r>
            <a:r>
              <a:rPr lang="ro-RO"/>
              <a:t>. Toate lucrările se desfășoară prin intermediul browserului dvs. web la alegere. </a:t>
            </a:r>
          </a:p>
          <a:p>
            <a:pPr lvl="0"/>
            <a:r>
              <a:rPr lang="ro-RO"/>
              <a:t>Primul pas în utilizarea instrumentelor oferite este să vă aduceți </a:t>
            </a:r>
            <a:r>
              <a:rPr lang="ro-RO" b="1" i="1">
                <a:solidFill>
                  <a:srgbClr val="C00000"/>
                </a:solidFill>
              </a:rPr>
              <a:t>geometria obiectului </a:t>
            </a:r>
            <a:r>
              <a:rPr lang="ro-RO"/>
              <a:t>în mediul SimScale. La fel ca în cazul tuturor cloud, înseamnă că îl încărcați prin Internet pe serverele companiei.</a:t>
            </a:r>
          </a:p>
          <a:p>
            <a:pPr lvl="0"/>
            <a:r>
              <a:rPr lang="ro-RO" b="1" i="1">
                <a:solidFill>
                  <a:srgbClr val="C00000"/>
                </a:solidFill>
              </a:rPr>
              <a:t>Discretizarea</a:t>
            </a:r>
            <a:r>
              <a:rPr lang="ro-RO"/>
              <a:t>. Odată ce geometria dvs. este încărcată, următoarea etapă este Discretizarea. Procesul de Discretizare are loc în cloud și aveți posibilitatea de a defini numărul de nuclee utilizate pentru a face acest lucru. </a:t>
            </a:r>
          </a:p>
          <a:p>
            <a:pPr lvl="0"/>
            <a:r>
              <a:rPr lang="ro-RO"/>
              <a:t>Desigur, acest proces nu leagă stația de lucru și poate fi făcut de pe orice computer cu conexiune la Internet. Puteți monitoriza progresul pe web sau să așteptați e-mailul de notificare care va fi trimis odată ce procesul va fi finalizat. De asemenea, veți fi informat dacă procesul a eșuat din orice motiv</a:t>
            </a:r>
            <a:endParaRPr lang="ru-RU"/>
          </a:p>
        </p:txBody>
      </p:sp>
      <p:sp>
        <p:nvSpPr>
          <p:cNvPr id="3" name="Нижний колонтитул 3">
            <a:extLst>
              <a:ext uri="{FF2B5EF4-FFF2-40B4-BE49-F238E27FC236}">
                <a16:creationId xmlns:a16="http://schemas.microsoft.com/office/drawing/2014/main" id="{9DEAFB47-6762-F0DB-3197-7C942D726BE3}"/>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43C82322-0DAB-323E-5AAF-81B747E1FD00}"/>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8ACF05F-DA80-47F6-A20C-F6C22E79B6CC}" type="slidenum">
              <a:t>66</a:t>
            </a:fld>
            <a:endParaRPr lang="ru-RU" sz="1200" b="0" i="0" u="none" strike="noStrike" kern="1200" cap="none" spc="0" baseline="0">
              <a:solidFill>
                <a:srgbClr val="898989"/>
              </a:solidFill>
              <a:uFillTx/>
              <a:latin typeface="Calibri"/>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name="Slide903">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5229BFAB-DE1D-93E8-BEEF-CBBF9BE75483}"/>
              </a:ext>
            </a:extLst>
          </p:cNvPr>
          <p:cNvSpPr txBox="1">
            <a:spLocks noGrp="1"/>
          </p:cNvSpPr>
          <p:nvPr>
            <p:ph idx="1"/>
          </p:nvPr>
        </p:nvSpPr>
        <p:spPr>
          <a:xfrm>
            <a:off x="838203" y="401778"/>
            <a:ext cx="11007437" cy="5775176"/>
          </a:xfrm>
        </p:spPr>
        <p:txBody>
          <a:bodyPr/>
          <a:lstStyle/>
          <a:p>
            <a:pPr lvl="0"/>
            <a:r>
              <a:rPr lang="ro-RO" b="1" i="1">
                <a:solidFill>
                  <a:srgbClr val="C00000"/>
                </a:solidFill>
              </a:rPr>
              <a:t>Pre-procesare și configurare</a:t>
            </a:r>
          </a:p>
          <a:p>
            <a:pPr lvl="0"/>
            <a:r>
              <a:rPr lang="ro-RO"/>
              <a:t>După terminarea procesului de </a:t>
            </a:r>
            <a:r>
              <a:rPr lang="ro-RO" b="1" i="1">
                <a:solidFill>
                  <a:srgbClr val="C00000"/>
                </a:solidFill>
              </a:rPr>
              <a:t>Discretizarea</a:t>
            </a:r>
            <a:r>
              <a:rPr lang="ro-RO"/>
              <a:t>, următorul pas este să comutați în fila Designer de simulare. Acest lucru vă permite să începeți să descrieți studiul, alocând condiții de limitare, materiale și alte variabile de studiu. </a:t>
            </a:r>
          </a:p>
          <a:p>
            <a:pPr lvl="0"/>
            <a:r>
              <a:rPr lang="ro-RO"/>
              <a:t>Următorul pas este să comutați la tabelul de Proiectare simulare. Acest lucru vă permite să începeți să descrieți studiul, alocând condiții de limitare, materiale și alte variabile ale obiectului de studiu. După ce configurarea este completă, atunci trimiteți lucrarea pentru a calcula. Din nou, sistemul vă oferă controlul asupra numărului de procesoare utilizate pentru a vă calcula rezultatele.</a:t>
            </a:r>
          </a:p>
          <a:p>
            <a:pPr lvl="0"/>
            <a:r>
              <a:rPr lang="ro-RO"/>
              <a:t>Procesul și pașii ce trebuie de parcurs le găsiți:</a:t>
            </a:r>
          </a:p>
          <a:p>
            <a:pPr marL="0" lvl="0" indent="0">
              <a:buNone/>
            </a:pPr>
            <a:r>
              <a:rPr lang="ro-RO">
                <a:hlinkClick r:id="rId2">
                  <a:extLst>
                    <a:ext uri="{A12FA001-AC4F-418D-AE19-62706E023703}">
                      <ahyp:hlinkClr xmlns:ahyp="http://schemas.microsoft.com/office/drawing/2018/hyperlinkcolor" val="tx"/>
                    </a:ext>
                  </a:extLst>
                </a:hlinkClick>
              </a:rPr>
              <a:t>E:/Downloads/Multi-Phase%20Flow-Water%20Fall-SimScale.pdf</a:t>
            </a:r>
            <a:endParaRPr lang="ru-RU"/>
          </a:p>
        </p:txBody>
      </p:sp>
      <p:sp>
        <p:nvSpPr>
          <p:cNvPr id="3" name="Нижний колонтитул 3">
            <a:extLst>
              <a:ext uri="{FF2B5EF4-FFF2-40B4-BE49-F238E27FC236}">
                <a16:creationId xmlns:a16="http://schemas.microsoft.com/office/drawing/2014/main" id="{77151A4E-8A9A-A1C0-582F-B53524B67F5F}"/>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5AE98D4B-C6A6-24EF-20BE-854F9F8629B6}"/>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1951A3E-E452-488E-945F-DD8B69C8AA13}" type="slidenum">
              <a:t>67</a:t>
            </a:fld>
            <a:endParaRPr lang="ru-RU" sz="1200" b="0" i="0" u="none" strike="noStrike" kern="1200" cap="none" spc="0" baseline="0">
              <a:solidFill>
                <a:srgbClr val="898989"/>
              </a:solidFill>
              <a:uFillTx/>
              <a:latin typeface="Calibri"/>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name="Slide1013">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0849336-A670-B514-B92D-D4EA851436BF}"/>
              </a:ext>
            </a:extLst>
          </p:cNvPr>
          <p:cNvSpPr txBox="1">
            <a:spLocks noGrp="1"/>
          </p:cNvSpPr>
          <p:nvPr>
            <p:ph type="title"/>
          </p:nvPr>
        </p:nvSpPr>
        <p:spPr>
          <a:xfrm>
            <a:off x="1198421" y="2540285"/>
            <a:ext cx="10515600" cy="1325559"/>
          </a:xfrm>
        </p:spPr>
        <p:txBody>
          <a:bodyPr anchorCtr="1"/>
          <a:lstStyle/>
          <a:p>
            <a:pPr lvl="0" algn="ctr"/>
            <a:r>
              <a:rPr lang="ro-RO" b="1"/>
              <a:t>Limbajul  specializat de modelare GPSS (General Purpose Simulation System)</a:t>
            </a:r>
            <a:endParaRPr lang="ru-RU" b="1"/>
          </a:p>
        </p:txBody>
      </p:sp>
      <p:sp>
        <p:nvSpPr>
          <p:cNvPr id="3" name="Нижний колонтитул 3">
            <a:extLst>
              <a:ext uri="{FF2B5EF4-FFF2-40B4-BE49-F238E27FC236}">
                <a16:creationId xmlns:a16="http://schemas.microsoft.com/office/drawing/2014/main" id="{EF4C7824-1426-35C6-8989-CA18E428DA1D}"/>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92D674C3-A6CA-7522-CE36-BB8AB2EA0712}"/>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B4A3743-C113-4980-9222-89150BDF330C}" type="slidenum">
              <a:t>68</a:t>
            </a:fld>
            <a:endParaRPr lang="ru-RU" sz="1200" b="0" i="0" u="none" strike="noStrike" kern="1200" cap="none" spc="0" baseline="0">
              <a:solidFill>
                <a:srgbClr val="898989"/>
              </a:solidFill>
              <a:uFillTx/>
              <a:latin typeface="Calibri"/>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name="Slide885">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21C73FC2-555E-3CF9-0514-BDA8D1ABCB42}"/>
              </a:ext>
            </a:extLst>
          </p:cNvPr>
          <p:cNvSpPr txBox="1">
            <a:spLocks noGrp="1"/>
          </p:cNvSpPr>
          <p:nvPr>
            <p:ph idx="1"/>
          </p:nvPr>
        </p:nvSpPr>
        <p:spPr>
          <a:xfrm>
            <a:off x="838203" y="387925"/>
            <a:ext cx="10924309" cy="5789038"/>
          </a:xfrm>
        </p:spPr>
        <p:txBody>
          <a:bodyPr/>
          <a:lstStyle/>
          <a:p>
            <a:pPr marL="0" lvl="0" indent="0">
              <a:buNone/>
            </a:pPr>
            <a:r>
              <a:rPr lang="ro-RO" b="1" i="1"/>
              <a:t>Generalități despre limbajul GPSS - </a:t>
            </a:r>
            <a:r>
              <a:rPr lang="ro-RO"/>
              <a:t>Limbajul  specializat de modelare GPSS (General Purpose Simulation System) este un limbaj special care este </a:t>
            </a:r>
            <a:r>
              <a:rPr lang="ro-RO" b="1" i="1">
                <a:solidFill>
                  <a:srgbClr val="0070C0"/>
                </a:solidFill>
              </a:rPr>
              <a:t>utilizat în principal pentru a simula sisteme discrete</a:t>
            </a:r>
            <a:r>
              <a:rPr lang="ro-RO"/>
              <a:t>. </a:t>
            </a:r>
          </a:p>
          <a:p>
            <a:pPr marL="0" lvl="0" indent="0">
              <a:buNone/>
            </a:pPr>
            <a:r>
              <a:rPr lang="ro-RO" b="1"/>
              <a:t>După cum cunoaștem </a:t>
            </a:r>
            <a:r>
              <a:rPr lang="ro-RO" b="1">
                <a:solidFill>
                  <a:srgbClr val="C00000"/>
                </a:solidFill>
              </a:rPr>
              <a:t>Limbajele de simulare </a:t>
            </a:r>
            <a:r>
              <a:rPr lang="ro-RO">
                <a:solidFill>
                  <a:srgbClr val="C00000"/>
                </a:solidFill>
              </a:rPr>
              <a:t>sunt in acelaș timp </a:t>
            </a:r>
            <a:r>
              <a:rPr lang="ro-RO" b="1">
                <a:solidFill>
                  <a:srgbClr val="C00000"/>
                </a:solidFill>
              </a:rPr>
              <a:t>limbaje de programare</a:t>
            </a:r>
            <a:r>
              <a:rPr lang="ro-RO">
                <a:solidFill>
                  <a:srgbClr val="C00000"/>
                </a:solidFill>
              </a:rPr>
              <a:t> și </a:t>
            </a:r>
            <a:r>
              <a:rPr lang="ro-RO" b="1">
                <a:solidFill>
                  <a:srgbClr val="C00000"/>
                </a:solidFill>
              </a:rPr>
              <a:t>limbaje de modelare</a:t>
            </a:r>
            <a:r>
              <a:rPr lang="ro-RO" b="1"/>
              <a:t>; </a:t>
            </a:r>
          </a:p>
          <a:p>
            <a:pPr marL="0" lvl="0" indent="0">
              <a:buNone/>
            </a:pPr>
            <a:r>
              <a:rPr lang="ro-RO"/>
              <a:t>ele implementează elementele esențiale ale simulării: </a:t>
            </a:r>
          </a:p>
          <a:p>
            <a:pPr marL="0" lvl="0" indent="0">
              <a:buNone/>
            </a:pPr>
            <a:r>
              <a:rPr lang="ro-RO"/>
              <a:t>manipularea </a:t>
            </a:r>
            <a:r>
              <a:rPr lang="ro-RO" b="1"/>
              <a:t>ceasului </a:t>
            </a:r>
            <a:r>
              <a:rPr lang="ro-RO"/>
              <a:t>și </a:t>
            </a:r>
            <a:r>
              <a:rPr lang="ro-RO" b="1"/>
              <a:t>gestionarea memoriei. </a:t>
            </a:r>
          </a:p>
          <a:p>
            <a:pPr marL="0" lvl="0" indent="0">
              <a:buNone/>
            </a:pPr>
            <a:r>
              <a:rPr lang="ro-RO"/>
              <a:t>Utilizatorul are numai grija descrierii </a:t>
            </a:r>
            <a:r>
              <a:rPr lang="ro-RO" b="1"/>
              <a:t>evenimentelor </a:t>
            </a:r>
            <a:r>
              <a:rPr lang="ro-RO"/>
              <a:t>și a </a:t>
            </a:r>
            <a:r>
              <a:rPr lang="ro-RO" b="1"/>
              <a:t>prelucrării lor.</a:t>
            </a:r>
            <a:r>
              <a:rPr lang="ro-RO"/>
              <a:t> Programele in limbaj de simulare sunt </a:t>
            </a:r>
            <a:r>
              <a:rPr lang="ro-RO" i="1"/>
              <a:t>mai scurte </a:t>
            </a:r>
            <a:r>
              <a:rPr lang="ro-RO"/>
              <a:t>dar și </a:t>
            </a:r>
            <a:r>
              <a:rPr lang="ro-RO" i="1"/>
              <a:t>mai puțin</a:t>
            </a:r>
            <a:br>
              <a:rPr lang="ro-RO"/>
            </a:br>
            <a:r>
              <a:rPr lang="ro-RO" i="1"/>
              <a:t>flexibile. </a:t>
            </a:r>
          </a:p>
          <a:p>
            <a:pPr marL="0" lvl="0" indent="0">
              <a:buNone/>
            </a:pPr>
            <a:r>
              <a:rPr lang="ro-RO"/>
              <a:t>Sunt limitate in privința prelucrării și interpretării experimentelor de simulare.</a:t>
            </a:r>
            <a:endParaRPr lang="ru-RU"/>
          </a:p>
        </p:txBody>
      </p:sp>
      <p:sp>
        <p:nvSpPr>
          <p:cNvPr id="3" name="Нижний колонтитул 3">
            <a:extLst>
              <a:ext uri="{FF2B5EF4-FFF2-40B4-BE49-F238E27FC236}">
                <a16:creationId xmlns:a16="http://schemas.microsoft.com/office/drawing/2014/main" id="{5C48616C-2E6B-33B9-4B47-8130E24067C1}"/>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B898F5B0-7888-BADE-3C01-4AB7E9708038}"/>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BDA4FA4-78AB-4AF3-AEFD-0C66BB84BFEE}" type="slidenum">
              <a:t>69</a:t>
            </a:fld>
            <a:endParaRPr lang="ru-RU" sz="1200" b="0" i="0" u="none" strike="noStrike" kern="1200" cap="none" spc="0" baseline="0">
              <a:solidFill>
                <a:srgbClr val="898989"/>
              </a:solidFill>
              <a:uFillTx/>
              <a:latin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1154">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947767-49ED-E05F-7B49-A89CD5E8064E}"/>
              </a:ext>
            </a:extLst>
          </p:cNvPr>
          <p:cNvSpPr txBox="1">
            <a:spLocks noGrp="1"/>
          </p:cNvSpPr>
          <p:nvPr>
            <p:ph idx="1"/>
          </p:nvPr>
        </p:nvSpPr>
        <p:spPr>
          <a:xfrm>
            <a:off x="838203" y="663543"/>
            <a:ext cx="10744200" cy="5513420"/>
          </a:xfrm>
        </p:spPr>
        <p:txBody>
          <a:bodyPr/>
          <a:lstStyle/>
          <a:p>
            <a:pPr lvl="0"/>
            <a:r>
              <a:rPr lang="ro-RO" sz="3300" b="1" i="1">
                <a:solidFill>
                  <a:srgbClr val="002060"/>
                </a:solidFill>
                <a:latin typeface="Times New Roman" pitchFamily="18"/>
                <a:cs typeface="Times New Roman" pitchFamily="18"/>
              </a:rPr>
              <a:t>Un model de simulare este </a:t>
            </a:r>
            <a:r>
              <a:rPr lang="ro-RO" sz="3300" b="1" i="1">
                <a:solidFill>
                  <a:srgbClr val="00B050"/>
                </a:solidFill>
                <a:latin typeface="Times New Roman" pitchFamily="18"/>
                <a:cs typeface="Times New Roman" pitchFamily="18"/>
              </a:rPr>
              <a:t>o descriere logică și matematică </a:t>
            </a:r>
            <a:r>
              <a:rPr lang="ro-RO" sz="3300" b="1" i="1">
                <a:solidFill>
                  <a:srgbClr val="002060"/>
                </a:solidFill>
                <a:latin typeface="Times New Roman" pitchFamily="18"/>
                <a:cs typeface="Times New Roman" pitchFamily="18"/>
              </a:rPr>
              <a:t>a unui obiect </a:t>
            </a:r>
            <a:r>
              <a:rPr lang="ro-RO" sz="3300" b="1" i="1">
                <a:solidFill>
                  <a:srgbClr val="00B050"/>
                </a:solidFill>
                <a:latin typeface="Times New Roman" pitchFamily="18"/>
                <a:cs typeface="Times New Roman" pitchFamily="18"/>
              </a:rPr>
              <a:t>care poate fi utilizat pentru: </a:t>
            </a:r>
            <a:r>
              <a:rPr lang="ro-RO" sz="3300" b="1" i="1">
                <a:solidFill>
                  <a:srgbClr val="0070C0"/>
                </a:solidFill>
                <a:latin typeface="Times New Roman" pitchFamily="18"/>
                <a:cs typeface="Times New Roman" pitchFamily="18"/>
              </a:rPr>
              <a:t>a experimenta, a analiza, proiecta, și evalua funcționarea </a:t>
            </a:r>
            <a:r>
              <a:rPr lang="ro-RO" sz="3300" b="1" i="1">
                <a:solidFill>
                  <a:srgbClr val="002060"/>
                </a:solidFill>
                <a:latin typeface="Times New Roman" pitchFamily="18"/>
                <a:cs typeface="Times New Roman" pitchFamily="18"/>
              </a:rPr>
              <a:t>unui obiect </a:t>
            </a:r>
            <a:r>
              <a:rPr lang="ro-RO" sz="3300" b="1" i="1">
                <a:solidFill>
                  <a:srgbClr val="00B050"/>
                </a:solidFill>
                <a:latin typeface="Times New Roman" pitchFamily="18"/>
                <a:cs typeface="Times New Roman" pitchFamily="18"/>
              </a:rPr>
              <a:t>pe un computer</a:t>
            </a:r>
            <a:r>
              <a:rPr lang="ro-RO" sz="3300" b="1" i="1">
                <a:solidFill>
                  <a:srgbClr val="002060"/>
                </a:solidFill>
                <a:latin typeface="Times New Roman" pitchFamily="18"/>
                <a:cs typeface="Times New Roman" pitchFamily="18"/>
              </a:rPr>
              <a:t>.</a:t>
            </a:r>
          </a:p>
          <a:p>
            <a:pPr marL="0" lvl="0" indent="0">
              <a:buNone/>
            </a:pPr>
            <a:r>
              <a:rPr lang="ro-RO" sz="3300" b="1" i="1">
                <a:solidFill>
                  <a:srgbClr val="0070C0"/>
                </a:solidFill>
                <a:latin typeface="Times New Roman" pitchFamily="18"/>
                <a:cs typeface="Times New Roman" pitchFamily="18"/>
              </a:rPr>
              <a:t>O experimentare </a:t>
            </a:r>
            <a:r>
              <a:rPr lang="ro-RO" sz="3300">
                <a:latin typeface="Times New Roman" pitchFamily="18"/>
                <a:cs typeface="Times New Roman" pitchFamily="18"/>
              </a:rPr>
              <a:t>la calculator a unui model are două componente:                                                                                   </a:t>
            </a:r>
            <a:r>
              <a:rPr lang="ro-RO" sz="3300" b="1" i="1">
                <a:solidFill>
                  <a:srgbClr val="002060"/>
                </a:solidFill>
                <a:latin typeface="Times New Roman" pitchFamily="18"/>
                <a:cs typeface="Times New Roman" pitchFamily="18"/>
              </a:rPr>
              <a:t> componenta analitică  </a:t>
            </a:r>
            <a:r>
              <a:rPr lang="ro-RO" sz="3300">
                <a:latin typeface="Times New Roman" pitchFamily="18"/>
                <a:cs typeface="Times New Roman" pitchFamily="18"/>
              </a:rPr>
              <a:t>și                                                             </a:t>
            </a:r>
            <a:r>
              <a:rPr lang="ro-RO" sz="3300" b="1" i="1">
                <a:solidFill>
                  <a:srgbClr val="002060"/>
                </a:solidFill>
                <a:latin typeface="Times New Roman" pitchFamily="18"/>
                <a:cs typeface="Times New Roman" pitchFamily="18"/>
              </a:rPr>
              <a:t> componenta imitativ. </a:t>
            </a:r>
          </a:p>
          <a:p>
            <a:pPr lvl="0"/>
            <a:r>
              <a:rPr lang="ro-RO" sz="3600" b="1" i="1">
                <a:solidFill>
                  <a:srgbClr val="385723"/>
                </a:solidFill>
                <a:latin typeface="Times New Roman" pitchFamily="18"/>
                <a:cs typeface="Times New Roman" pitchFamily="18"/>
              </a:rPr>
              <a:t>Principala sarcină </a:t>
            </a:r>
            <a:r>
              <a:rPr lang="ro-RO" sz="3300">
                <a:latin typeface="Times New Roman" pitchFamily="18"/>
                <a:cs typeface="Times New Roman" pitchFamily="18"/>
              </a:rPr>
              <a:t>este: </a:t>
            </a:r>
            <a:r>
              <a:rPr lang="ro-RO" sz="3300" b="1" i="1">
                <a:solidFill>
                  <a:srgbClr val="00B050"/>
                </a:solidFill>
                <a:latin typeface="Times New Roman" pitchFamily="18"/>
                <a:cs typeface="Times New Roman" pitchFamily="18"/>
              </a:rPr>
              <a:t>analiza structurală și dinamică a proprietăților modelelor și dezvoltarea procedurilor de operare cu acestea</a:t>
            </a:r>
            <a:r>
              <a:rPr lang="ro-RO" sz="3300">
                <a:latin typeface="Times New Roman" pitchFamily="18"/>
                <a:cs typeface="Times New Roman" pitchFamily="18"/>
              </a:rPr>
              <a:t>.</a:t>
            </a:r>
          </a:p>
          <a:p>
            <a:pPr lvl="0">
              <a:lnSpc>
                <a:spcPct val="60000"/>
              </a:lnSpc>
            </a:pPr>
            <a:endParaRPr lang="ru-RU" sz="2500"/>
          </a:p>
          <a:p>
            <a:pPr lvl="0">
              <a:lnSpc>
                <a:spcPct val="60000"/>
              </a:lnSpc>
            </a:pPr>
            <a:endParaRPr lang="en-US" sz="2200"/>
          </a:p>
        </p:txBody>
      </p:sp>
      <p:sp>
        <p:nvSpPr>
          <p:cNvPr id="3" name="Footer Placeholder 3">
            <a:extLst>
              <a:ext uri="{FF2B5EF4-FFF2-40B4-BE49-F238E27FC236}">
                <a16:creationId xmlns:a16="http://schemas.microsoft.com/office/drawing/2014/main" id="{7602FE5B-B5E4-9627-53C0-281E59FFCF77}"/>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Slide Number Placeholder 4">
            <a:extLst>
              <a:ext uri="{FF2B5EF4-FFF2-40B4-BE49-F238E27FC236}">
                <a16:creationId xmlns:a16="http://schemas.microsoft.com/office/drawing/2014/main" id="{0C31C05E-0F87-729E-79E7-1754EB404CD6}"/>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128BB24-CBA6-4D9D-9FE1-3D5BD26DDB0B}" type="slidenum">
              <a:t>7</a:t>
            </a:fld>
            <a:endParaRPr lang="ru-RU" sz="1200" b="0" i="0" u="none" strike="noStrike" kern="1200" cap="none" spc="0" baseline="0">
              <a:solidFill>
                <a:srgbClr val="898989"/>
              </a:solidFill>
              <a:uFillTx/>
              <a:latin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name="Slide886">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2FA081CA-031C-F61B-943D-86D03FED43C3}"/>
              </a:ext>
            </a:extLst>
          </p:cNvPr>
          <p:cNvSpPr txBox="1">
            <a:spLocks noGrp="1"/>
          </p:cNvSpPr>
          <p:nvPr>
            <p:ph idx="1"/>
          </p:nvPr>
        </p:nvSpPr>
        <p:spPr>
          <a:xfrm>
            <a:off x="415640" y="401778"/>
            <a:ext cx="11215253" cy="5705910"/>
          </a:xfrm>
        </p:spPr>
        <p:txBody>
          <a:bodyPr/>
          <a:lstStyle/>
          <a:p>
            <a:pPr lvl="0"/>
            <a:r>
              <a:rPr lang="ro-RO" sz="3600" b="1" i="1">
                <a:solidFill>
                  <a:srgbClr val="0070C0"/>
                </a:solidFill>
              </a:rPr>
              <a:t>Entitățile limbajului GPSS. </a:t>
            </a:r>
          </a:p>
          <a:p>
            <a:pPr marL="0" lvl="0" indent="0">
              <a:buNone/>
            </a:pPr>
            <a:r>
              <a:rPr lang="ro-RO" sz="3200" b="1" i="1">
                <a:solidFill>
                  <a:srgbClr val="C00000"/>
                </a:solidFill>
              </a:rPr>
              <a:t>Limbajul GPSS se compune din 16 tipuri de entități </a:t>
            </a:r>
            <a:r>
              <a:rPr lang="ro-RO" sz="3200"/>
              <a:t>(elemente de abstractizare). </a:t>
            </a:r>
          </a:p>
          <a:p>
            <a:pPr marL="0" lvl="0" indent="0">
              <a:buNone/>
            </a:pPr>
            <a:r>
              <a:rPr lang="ro-RO" sz="3200"/>
              <a:t>La fiecare entitate se asociază un numar de proprietăți sau </a:t>
            </a:r>
            <a:r>
              <a:rPr lang="ro-RO" sz="3200" b="1"/>
              <a:t>atribute</a:t>
            </a:r>
            <a:r>
              <a:rPr lang="ro-RO" sz="3200"/>
              <a:t> in majoritatea lor </a:t>
            </a:r>
            <a:r>
              <a:rPr lang="ro-RO" sz="3200" b="1"/>
              <a:t>adresabile intern </a:t>
            </a:r>
            <a:r>
              <a:rPr lang="ro-RO" sz="3200"/>
              <a:t>(de către GPSS), dar unele sunt</a:t>
            </a:r>
            <a:r>
              <a:rPr lang="ro-RO" sz="3200" b="1"/>
              <a:t>adresabile si de către utilizator</a:t>
            </a:r>
            <a:r>
              <a:rPr lang="ro-RO" sz="3200"/>
              <a:t>; </a:t>
            </a:r>
          </a:p>
          <a:p>
            <a:pPr marL="0" lvl="0" indent="0">
              <a:buNone/>
            </a:pPr>
            <a:r>
              <a:rPr lang="ro-RO" sz="3200" b="1" i="1">
                <a:solidFill>
                  <a:srgbClr val="C00000"/>
                </a:solidFill>
              </a:rPr>
              <a:t>Atributele sunt</a:t>
            </a:r>
            <a:r>
              <a:rPr lang="ro-RO" sz="3200"/>
              <a:t>: </a:t>
            </a:r>
            <a:r>
              <a:rPr lang="ro-RO" sz="3200" b="1"/>
              <a:t>standard numerice </a:t>
            </a:r>
            <a:r>
              <a:rPr lang="ro-RO" sz="3200"/>
              <a:t>(numere) sau </a:t>
            </a:r>
            <a:r>
              <a:rPr lang="ro-RO" sz="3200" b="1"/>
              <a:t>standard logice </a:t>
            </a:r>
            <a:r>
              <a:rPr lang="ro-RO" sz="3200"/>
              <a:t>(valori logice);</a:t>
            </a:r>
            <a:br>
              <a:rPr lang="ro-RO"/>
            </a:br>
            <a:endParaRPr lang="ru-RU"/>
          </a:p>
        </p:txBody>
      </p:sp>
      <p:sp>
        <p:nvSpPr>
          <p:cNvPr id="3" name="Нижний колонтитул 3">
            <a:extLst>
              <a:ext uri="{FF2B5EF4-FFF2-40B4-BE49-F238E27FC236}">
                <a16:creationId xmlns:a16="http://schemas.microsoft.com/office/drawing/2014/main" id="{FB9E16F1-711C-EF2A-B0E1-3BC6900171D3}"/>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12919C86-D060-4DD3-51AC-720F8B7B2FAC}"/>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C438073-C8BB-4753-A686-45F26358D88B}" type="slidenum">
              <a:t>70</a:t>
            </a:fld>
            <a:endParaRPr lang="ru-RU" sz="1200" b="0" i="0" u="none" strike="noStrike" kern="1200" cap="none" spc="0" baseline="0">
              <a:solidFill>
                <a:srgbClr val="898989"/>
              </a:solidFill>
              <a:uFillTx/>
              <a:latin typeface="Calibri"/>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name="Slide887">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8485CEFF-D1E8-BF60-2B81-D659D7CAC2C3}"/>
              </a:ext>
            </a:extLst>
          </p:cNvPr>
          <p:cNvSpPr txBox="1">
            <a:spLocks noGrp="1"/>
          </p:cNvSpPr>
          <p:nvPr>
            <p:ph idx="1"/>
          </p:nvPr>
        </p:nvSpPr>
        <p:spPr>
          <a:xfrm>
            <a:off x="387925" y="387925"/>
            <a:ext cx="11346871" cy="5789038"/>
          </a:xfrm>
        </p:spPr>
        <p:txBody>
          <a:bodyPr/>
          <a:lstStyle/>
          <a:p>
            <a:pPr marL="0" lvl="0" indent="0">
              <a:buNone/>
            </a:pPr>
            <a:r>
              <a:rPr lang="ro-RO" sz="3300" b="1" i="1">
                <a:solidFill>
                  <a:srgbClr val="0070C0"/>
                </a:solidFill>
              </a:rPr>
              <a:t>Entitățile de bază</a:t>
            </a:r>
            <a:r>
              <a:rPr lang="ro-RO" sz="3300" i="1">
                <a:solidFill>
                  <a:srgbClr val="0070C0"/>
                </a:solidFill>
              </a:rPr>
              <a:t>: </a:t>
            </a:r>
          </a:p>
          <a:p>
            <a:pPr marL="0" lvl="0" indent="0">
              <a:buNone/>
            </a:pPr>
            <a:r>
              <a:rPr lang="ro-RO" sz="3300" b="1" i="1">
                <a:solidFill>
                  <a:srgbClr val="C00000"/>
                </a:solidFill>
              </a:rPr>
              <a:t>1) Blocuri </a:t>
            </a:r>
            <a:r>
              <a:rPr lang="ro-RO" sz="3300"/>
              <a:t>(entități care descriu </a:t>
            </a:r>
            <a:r>
              <a:rPr lang="ro-RO" sz="3300" b="1"/>
              <a:t>activități);</a:t>
            </a:r>
            <a:r>
              <a:rPr lang="ro-RO" sz="3300"/>
              <a:t> </a:t>
            </a:r>
          </a:p>
          <a:p>
            <a:pPr marL="0" lvl="0" indent="0">
              <a:buNone/>
            </a:pPr>
            <a:r>
              <a:rPr lang="ro-RO" sz="3300" b="1" i="1">
                <a:solidFill>
                  <a:srgbClr val="C00000"/>
                </a:solidFill>
              </a:rPr>
              <a:t>2) Tranzactți </a:t>
            </a:r>
            <a:r>
              <a:rPr lang="ro-RO" sz="3300"/>
              <a:t>(elemente </a:t>
            </a:r>
            <a:r>
              <a:rPr lang="ro-RO" sz="3300" b="1"/>
              <a:t>circulante</a:t>
            </a:r>
            <a:r>
              <a:rPr lang="ro-RO" sz="3300"/>
              <a:t>);ele sunt creiate (printr-un bloc special GENERATE) și circulă prin model (sistem!), ca urmare a acțiunii altor blocuri. Blocurile au asociate caracteristici numerice sau logice și posed˘ a argumente necesare descrierii activit˘ at ¸ilor. Tranzact ¸iile posedă un număr de parametri standard dar și parametri introduși de utilizator. Prin programul de simulare utilizatorul poate accesa parametrii tranzacțiilor.</a:t>
            </a:r>
            <a:br>
              <a:rPr lang="ro-RO" sz="3300"/>
            </a:br>
            <a:endParaRPr lang="ro-RO" sz="3300"/>
          </a:p>
          <a:p>
            <a:pPr marL="0" lvl="0" indent="0">
              <a:buNone/>
            </a:pPr>
            <a:br>
              <a:rPr lang="ro-RO" sz="2600"/>
            </a:br>
            <a:endParaRPr lang="ru-RU" sz="2600"/>
          </a:p>
        </p:txBody>
      </p:sp>
      <p:sp>
        <p:nvSpPr>
          <p:cNvPr id="3" name="Нижний колонтитул 3">
            <a:extLst>
              <a:ext uri="{FF2B5EF4-FFF2-40B4-BE49-F238E27FC236}">
                <a16:creationId xmlns:a16="http://schemas.microsoft.com/office/drawing/2014/main" id="{9D82BDD3-C2CB-5028-9BBC-4FF22AB069AD}"/>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1A8C50CA-E417-A6F7-F844-BFEF5F733E21}"/>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62A6332-C1BC-417C-B623-37A81E9271B8}" type="slidenum">
              <a:t>71</a:t>
            </a:fld>
            <a:endParaRPr lang="ru-RU" sz="1200" b="0" i="0" u="none" strike="noStrike" kern="1200" cap="none" spc="0" baseline="0">
              <a:solidFill>
                <a:srgbClr val="898989"/>
              </a:solidFill>
              <a:uFillTx/>
              <a:latin typeface="Calibri"/>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name="Slide921">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FB9A9BB6-A107-67B5-C4CB-F499A404EC4D}"/>
              </a:ext>
            </a:extLst>
          </p:cNvPr>
          <p:cNvSpPr txBox="1">
            <a:spLocks noGrp="1"/>
          </p:cNvSpPr>
          <p:nvPr>
            <p:ph idx="1"/>
          </p:nvPr>
        </p:nvSpPr>
        <p:spPr>
          <a:xfrm>
            <a:off x="838203" y="526474"/>
            <a:ext cx="10515600" cy="5650489"/>
          </a:xfrm>
        </p:spPr>
        <p:txBody>
          <a:bodyPr/>
          <a:lstStyle/>
          <a:p>
            <a:pPr marL="0" lvl="0" indent="0">
              <a:lnSpc>
                <a:spcPct val="80000"/>
              </a:lnSpc>
              <a:buNone/>
            </a:pPr>
            <a:r>
              <a:rPr lang="ro-RO" sz="3600" b="1" i="1">
                <a:solidFill>
                  <a:srgbClr val="0070C0"/>
                </a:solidFill>
              </a:rPr>
              <a:t>Entități de echipament:</a:t>
            </a:r>
            <a:r>
              <a:rPr lang="ro-RO" sz="3600" i="1">
                <a:solidFill>
                  <a:srgbClr val="0070C0"/>
                </a:solidFill>
              </a:rPr>
              <a:t> </a:t>
            </a:r>
          </a:p>
          <a:p>
            <a:pPr marL="0" lvl="0" indent="0">
              <a:lnSpc>
                <a:spcPct val="80000"/>
              </a:lnSpc>
              <a:buNone/>
            </a:pPr>
            <a:r>
              <a:rPr lang="ro-RO" sz="3600" b="1" i="1">
                <a:solidFill>
                  <a:srgbClr val="C00000"/>
                </a:solidFill>
              </a:rPr>
              <a:t>3) Stații de serviciu sau facilități</a:t>
            </a:r>
            <a:r>
              <a:rPr lang="ro-RO" sz="3600"/>
              <a:t>; (ele corespund subsistemelor cu o componentă care tratează de regulă o singură tranzacție!); </a:t>
            </a:r>
          </a:p>
          <a:p>
            <a:pPr marL="0" lvl="0" indent="0">
              <a:lnSpc>
                <a:spcPct val="80000"/>
              </a:lnSpc>
              <a:buNone/>
            </a:pPr>
            <a:r>
              <a:rPr lang="ro-RO" sz="3600" b="1" i="1">
                <a:solidFill>
                  <a:srgbClr val="C00000"/>
                </a:solidFill>
              </a:rPr>
              <a:t>4) Multistații de serviciu sau depozite</a:t>
            </a:r>
            <a:r>
              <a:rPr lang="ro-RO" sz="3600"/>
              <a:t>; acestea tratează de regulă mai multe tranzacții (de ex. liftul, autobuzul, pot transporta mai multi clienti considerati ca tranzactii, etc!); </a:t>
            </a:r>
          </a:p>
          <a:p>
            <a:pPr marL="0" lvl="0" indent="0">
              <a:lnSpc>
                <a:spcPct val="80000"/>
              </a:lnSpc>
              <a:buNone/>
            </a:pPr>
            <a:r>
              <a:rPr lang="ro-RO" sz="3600" b="1" i="1">
                <a:solidFill>
                  <a:srgbClr val="C00000"/>
                </a:solidFill>
              </a:rPr>
              <a:t>5) Comutatorii logici</a:t>
            </a:r>
            <a:r>
              <a:rPr lang="ro-RO" sz="3600" b="1"/>
              <a:t> </a:t>
            </a:r>
            <a:r>
              <a:rPr lang="ro-RO" sz="3600"/>
              <a:t>sunt variabile logice care permit utilizatorului să realizeze ramificarea după dorință a fluxului de execuție în programul de simulare.</a:t>
            </a:r>
            <a:endParaRPr lang="ru-RU" sz="3600"/>
          </a:p>
        </p:txBody>
      </p:sp>
      <p:sp>
        <p:nvSpPr>
          <p:cNvPr id="3" name="Нижний колонтитул 3">
            <a:extLst>
              <a:ext uri="{FF2B5EF4-FFF2-40B4-BE49-F238E27FC236}">
                <a16:creationId xmlns:a16="http://schemas.microsoft.com/office/drawing/2014/main" id="{404F5DEB-2353-AD0B-464E-662311863576}"/>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7B6E02BB-EDFA-FCA4-ED3E-147DBA77FB83}"/>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51D4BA7-E9B0-40FB-B4AA-5BB0EDEDF309}" type="slidenum">
              <a:t>72</a:t>
            </a:fld>
            <a:endParaRPr lang="ru-RU" sz="1200" b="0" i="0" u="none" strike="noStrike" kern="1200" cap="none" spc="0" baseline="0">
              <a:solidFill>
                <a:srgbClr val="898989"/>
              </a:solidFill>
              <a:uFillTx/>
              <a:latin typeface="Calibri"/>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name="Slide888">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A47BFA97-BD27-E877-9B5B-FE95E8AC6321}"/>
              </a:ext>
            </a:extLst>
          </p:cNvPr>
          <p:cNvSpPr txBox="1">
            <a:spLocks noGrp="1"/>
          </p:cNvSpPr>
          <p:nvPr>
            <p:ph idx="1"/>
          </p:nvPr>
        </p:nvSpPr>
        <p:spPr>
          <a:xfrm>
            <a:off x="471053" y="443346"/>
            <a:ext cx="11319165" cy="5913004"/>
          </a:xfrm>
        </p:spPr>
        <p:txBody>
          <a:bodyPr/>
          <a:lstStyle/>
          <a:p>
            <a:pPr lvl="0"/>
            <a:r>
              <a:rPr lang="ro-RO" sz="3200" b="1" i="1">
                <a:solidFill>
                  <a:srgbClr val="0070C0"/>
                </a:solidFill>
              </a:rPr>
              <a:t>Entități de calcul </a:t>
            </a:r>
            <a:r>
              <a:rPr lang="ro-RO" sz="3200"/>
              <a:t>ce permit efectuarea (limitat!) a unor calcule: </a:t>
            </a:r>
          </a:p>
          <a:p>
            <a:pPr marL="0" lvl="0" indent="0">
              <a:buNone/>
            </a:pPr>
            <a:r>
              <a:rPr lang="ro-RO" sz="3200" b="1" i="1">
                <a:solidFill>
                  <a:srgbClr val="C00000"/>
                </a:solidFill>
              </a:rPr>
              <a:t>6) Variabile aritmetice</a:t>
            </a:r>
            <a:r>
              <a:rPr lang="ro-RO" sz="3200"/>
              <a:t>; permit evaluarea unor expresii aritmetice, iar rezultatul este memorat de o variabilă aritmetică; </a:t>
            </a:r>
          </a:p>
          <a:p>
            <a:pPr marL="0" lvl="0" indent="0">
              <a:buNone/>
            </a:pPr>
            <a:r>
              <a:rPr lang="ro-RO" sz="3200" b="1" i="1">
                <a:solidFill>
                  <a:srgbClr val="C00000"/>
                </a:solidFill>
              </a:rPr>
              <a:t>7) Variabile booleene</a:t>
            </a:r>
            <a:r>
              <a:rPr lang="ro-RO" sz="3200"/>
              <a:t>; permit evaluarea unor expresii booleene, iar rezultatul este memorat de o variabilă booleeană; </a:t>
            </a:r>
          </a:p>
          <a:p>
            <a:pPr marL="0" lvl="0" indent="0">
              <a:buNone/>
            </a:pPr>
            <a:r>
              <a:rPr lang="ro-RO" sz="3200" b="1" i="1">
                <a:solidFill>
                  <a:srgbClr val="C00000"/>
                </a:solidFill>
              </a:rPr>
              <a:t>8) Funcții descrise prin tabele sau prin segmente de dreaptă </a:t>
            </a:r>
            <a:r>
              <a:rPr lang="ro-RO" sz="3200"/>
              <a:t>(liniare pe porțiuni); </a:t>
            </a:r>
          </a:p>
          <a:p>
            <a:pPr marL="0" lvl="0" indent="0">
              <a:buNone/>
            </a:pPr>
            <a:r>
              <a:rPr lang="ro-RO" sz="3200" b="1" i="1">
                <a:solidFill>
                  <a:srgbClr val="C00000"/>
                </a:solidFill>
              </a:rPr>
              <a:t>9) Funcții analitice descrise prin expresii mai complicate</a:t>
            </a:r>
            <a:r>
              <a:rPr lang="ro-RO" sz="3200"/>
              <a:t>; (ele există numai in SIMUB i au rolul de a facilita simularea diverselor variabile aleatoare prin </a:t>
            </a:r>
            <a:r>
              <a:rPr lang="ro-RO" sz="3200" i="1"/>
              <a:t>metoda inversa</a:t>
            </a:r>
            <a:r>
              <a:rPr lang="ro-RO" sz="3200"/>
              <a:t>);</a:t>
            </a:r>
            <a:endParaRPr lang="ru-RU"/>
          </a:p>
        </p:txBody>
      </p:sp>
      <p:sp>
        <p:nvSpPr>
          <p:cNvPr id="3" name="Нижний колонтитул 3">
            <a:extLst>
              <a:ext uri="{FF2B5EF4-FFF2-40B4-BE49-F238E27FC236}">
                <a16:creationId xmlns:a16="http://schemas.microsoft.com/office/drawing/2014/main" id="{CDFD7EAE-99FC-448F-3594-612735BF9AC1}"/>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F9FD1F9F-FDCD-A7B0-47AE-9EAFB5BB9A78}"/>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6539008-2C49-41AE-A32A-23D7E0BDE897}" type="slidenum">
              <a:t>73</a:t>
            </a:fld>
            <a:endParaRPr lang="ru-RU" sz="1200" b="0" i="0" u="none" strike="noStrike" kern="1200" cap="none" spc="0" baseline="0">
              <a:solidFill>
                <a:srgbClr val="898989"/>
              </a:solidFill>
              <a:uFillTx/>
              <a:latin typeface="Calibri"/>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name="Slide889">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8BC599C1-58E8-9929-D508-2B6182FEDA85}"/>
              </a:ext>
            </a:extLst>
          </p:cNvPr>
          <p:cNvSpPr txBox="1">
            <a:spLocks noGrp="1"/>
          </p:cNvSpPr>
          <p:nvPr>
            <p:ph idx="1"/>
          </p:nvPr>
        </p:nvSpPr>
        <p:spPr>
          <a:xfrm>
            <a:off x="838203" y="401778"/>
            <a:ext cx="10827328" cy="5775176"/>
          </a:xfrm>
        </p:spPr>
        <p:txBody>
          <a:bodyPr/>
          <a:lstStyle/>
          <a:p>
            <a:pPr lvl="0"/>
            <a:r>
              <a:rPr lang="ro-RO" sz="3600" b="1" i="1">
                <a:solidFill>
                  <a:srgbClr val="0070C0"/>
                </a:solidFill>
              </a:rPr>
              <a:t>Entități statistice</a:t>
            </a:r>
            <a:r>
              <a:rPr lang="ro-RO" sz="3600"/>
              <a:t>, permit colectarea unor </a:t>
            </a:r>
            <a:r>
              <a:rPr lang="ro-RO" sz="3600" b="1"/>
              <a:t>statistici </a:t>
            </a:r>
            <a:r>
              <a:rPr lang="ro-RO" sz="3600"/>
              <a:t>sau </a:t>
            </a:r>
            <a:r>
              <a:rPr lang="ro-RO" sz="3600" b="1"/>
              <a:t>estimații  </a:t>
            </a:r>
            <a:r>
              <a:rPr lang="ro-RO" sz="3600"/>
              <a:t>privind VE sau PE; printre acestea se remarcă:</a:t>
            </a:r>
          </a:p>
          <a:p>
            <a:pPr marL="0" lvl="0" indent="0">
              <a:buNone/>
            </a:pPr>
            <a:r>
              <a:rPr lang="ro-RO" sz="3600" b="1" i="1">
                <a:solidFill>
                  <a:srgbClr val="C00000"/>
                </a:solidFill>
              </a:rPr>
              <a:t>10) Cozile </a:t>
            </a:r>
            <a:r>
              <a:rPr lang="ro-RO" sz="3600"/>
              <a:t>care sunt entităti statistice ce memorează tranzacțiile intârziate în sistem; </a:t>
            </a:r>
          </a:p>
          <a:p>
            <a:pPr marL="0" lvl="0" indent="0">
              <a:buNone/>
            </a:pPr>
            <a:r>
              <a:rPr lang="ro-RO" sz="3600" b="1" i="1">
                <a:solidFill>
                  <a:srgbClr val="C00000"/>
                </a:solidFill>
              </a:rPr>
              <a:t>11) Tabele de frecvențe </a:t>
            </a:r>
            <a:r>
              <a:rPr lang="ro-RO" sz="3600"/>
              <a:t>care descriu </a:t>
            </a:r>
            <a:r>
              <a:rPr lang="ro-RO" sz="3600" b="1"/>
              <a:t>histograme </a:t>
            </a:r>
            <a:r>
              <a:rPr lang="ro-RO" sz="3600"/>
              <a:t>ale VE; </a:t>
            </a:r>
          </a:p>
          <a:p>
            <a:pPr marL="0" lvl="0" indent="0">
              <a:buNone/>
            </a:pPr>
            <a:r>
              <a:rPr lang="ro-RO" sz="3600" b="1" i="1">
                <a:solidFill>
                  <a:srgbClr val="C00000"/>
                </a:solidFill>
              </a:rPr>
              <a:t>12) Tabele de frecvența bidimensionale</a:t>
            </a:r>
            <a:r>
              <a:rPr lang="ro-RO" sz="3600" b="1"/>
              <a:t>, </a:t>
            </a:r>
            <a:r>
              <a:rPr lang="ro-RO" sz="3600"/>
              <a:t>sau </a:t>
            </a:r>
            <a:r>
              <a:rPr lang="ro-RO" sz="3600" b="1"/>
              <a:t>tabele de contingență</a:t>
            </a:r>
            <a:r>
              <a:rPr lang="ro-RO" sz="3600"/>
              <a:t>; (</a:t>
            </a:r>
            <a:r>
              <a:rPr lang="ro-RO" sz="3600">
                <a:solidFill>
                  <a:srgbClr val="C00000"/>
                </a:solidFill>
              </a:rPr>
              <a:t>acestea sunt disponibile numai in SIMUB</a:t>
            </a:r>
            <a:r>
              <a:rPr lang="ro-RO" sz="3600"/>
              <a:t>);</a:t>
            </a:r>
            <a:br>
              <a:rPr lang="ro-RO"/>
            </a:br>
            <a:br>
              <a:rPr lang="ro-RO"/>
            </a:br>
            <a:endParaRPr lang="ru-RU"/>
          </a:p>
        </p:txBody>
      </p:sp>
      <p:sp>
        <p:nvSpPr>
          <p:cNvPr id="3" name="Нижний колонтитул 3">
            <a:extLst>
              <a:ext uri="{FF2B5EF4-FFF2-40B4-BE49-F238E27FC236}">
                <a16:creationId xmlns:a16="http://schemas.microsoft.com/office/drawing/2014/main" id="{20AEFE6A-BB01-A370-27DC-BF1B9B1A5569}"/>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376904CA-8266-47EE-EAE1-E992C7133830}"/>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1C63656-8E45-4C8D-99B2-C82B19275EF4}" type="slidenum">
              <a:t>74</a:t>
            </a:fld>
            <a:endParaRPr lang="ru-RU" sz="1200" b="0" i="0" u="none" strike="noStrike" kern="1200" cap="none" spc="0" baseline="0">
              <a:solidFill>
                <a:srgbClr val="898989"/>
              </a:solidFill>
              <a:uFillTx/>
              <a:latin typeface="Calibri"/>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name="Slide922">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A47E9C9D-412D-F79D-D5D2-6E1868A46A6D}"/>
              </a:ext>
            </a:extLst>
          </p:cNvPr>
          <p:cNvSpPr txBox="1">
            <a:spLocks noGrp="1"/>
          </p:cNvSpPr>
          <p:nvPr>
            <p:ph idx="1"/>
          </p:nvPr>
        </p:nvSpPr>
        <p:spPr>
          <a:xfrm>
            <a:off x="838203" y="304796"/>
            <a:ext cx="10515600" cy="5872167"/>
          </a:xfrm>
        </p:spPr>
        <p:txBody>
          <a:bodyPr/>
          <a:lstStyle/>
          <a:p>
            <a:pPr marL="0" lvl="0" indent="0">
              <a:buNone/>
            </a:pPr>
            <a:r>
              <a:rPr lang="ro-RO" sz="3600" b="1" i="1">
                <a:solidFill>
                  <a:srgbClr val="0070C0"/>
                </a:solidFill>
              </a:rPr>
              <a:t>Entități de referință </a:t>
            </a:r>
            <a:r>
              <a:rPr lang="ro-RO" sz="3600"/>
              <a:t>care memorează anumite informații pe care le dorește utilizatorul și anume: </a:t>
            </a:r>
          </a:p>
          <a:p>
            <a:pPr marL="0" lvl="0" indent="0">
              <a:buNone/>
            </a:pPr>
            <a:r>
              <a:rPr lang="ro-RO" sz="3600" b="1" i="1">
                <a:solidFill>
                  <a:srgbClr val="C00000"/>
                </a:solidFill>
              </a:rPr>
              <a:t>13)Cuvinte de salvare </a:t>
            </a:r>
            <a:r>
              <a:rPr lang="ro-RO" sz="3600"/>
              <a:t>care memorează valori ce corespund câte unui cuvânt de memorie al calculatorului; </a:t>
            </a:r>
          </a:p>
          <a:p>
            <a:pPr marL="0" lvl="0" indent="0">
              <a:buNone/>
            </a:pPr>
            <a:r>
              <a:rPr lang="ro-RO" sz="3600" b="1" i="1">
                <a:solidFill>
                  <a:srgbClr val="C00000"/>
                </a:solidFill>
              </a:rPr>
              <a:t>14) Matrice de cuvinte de salvare </a:t>
            </a:r>
            <a:r>
              <a:rPr lang="ro-RO" sz="3600"/>
              <a:t>care memorează matrici;</a:t>
            </a:r>
            <a:endParaRPr lang="ru-RU" sz="3600"/>
          </a:p>
        </p:txBody>
      </p:sp>
      <p:sp>
        <p:nvSpPr>
          <p:cNvPr id="3" name="Нижний колонтитул 3">
            <a:extLst>
              <a:ext uri="{FF2B5EF4-FFF2-40B4-BE49-F238E27FC236}">
                <a16:creationId xmlns:a16="http://schemas.microsoft.com/office/drawing/2014/main" id="{9267F02B-8AD8-2CB1-98C2-A44709A89E47}"/>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CBBE6D30-EB94-0204-E0D5-722373BF2852}"/>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6AE6D73-2C67-4D61-9C91-DB3274AB735B}" type="slidenum">
              <a:t>75</a:t>
            </a:fld>
            <a:endParaRPr lang="ru-RU" sz="1200" b="0" i="0" u="none" strike="noStrike" kern="1200" cap="none" spc="0" baseline="0">
              <a:solidFill>
                <a:srgbClr val="898989"/>
              </a:solidFill>
              <a:uFillTx/>
              <a:latin typeface="Calibri"/>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name="Slide890">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0E2E06E0-55D0-C475-E29E-41FCB116BA18}"/>
              </a:ext>
            </a:extLst>
          </p:cNvPr>
          <p:cNvSpPr txBox="1">
            <a:spLocks noGrp="1"/>
          </p:cNvSpPr>
          <p:nvPr>
            <p:ph idx="1"/>
          </p:nvPr>
        </p:nvSpPr>
        <p:spPr>
          <a:xfrm>
            <a:off x="838203" y="374071"/>
            <a:ext cx="10515600" cy="5802892"/>
          </a:xfrm>
        </p:spPr>
        <p:txBody>
          <a:bodyPr/>
          <a:lstStyle/>
          <a:p>
            <a:pPr lvl="0"/>
            <a:r>
              <a:rPr lang="ro-RO" sz="3600" b="1" i="1">
                <a:solidFill>
                  <a:srgbClr val="0070C0"/>
                </a:solidFill>
              </a:rPr>
              <a:t>Entități de tip lanț</a:t>
            </a:r>
            <a:r>
              <a:rPr lang="ro-RO" sz="3600" i="1">
                <a:solidFill>
                  <a:srgbClr val="0070C0"/>
                </a:solidFill>
              </a:rPr>
              <a:t>,</a:t>
            </a:r>
            <a:r>
              <a:rPr lang="ro-RO" sz="3600"/>
              <a:t>care sunt de două tipuri: </a:t>
            </a:r>
          </a:p>
          <a:p>
            <a:pPr marL="0" lvl="0" indent="0">
              <a:buNone/>
            </a:pPr>
            <a:r>
              <a:rPr lang="ro-RO" sz="3600" b="1" i="1">
                <a:solidFill>
                  <a:srgbClr val="C00000"/>
                </a:solidFill>
              </a:rPr>
              <a:t>15) Lanțuri ale utilizatorilor </a:t>
            </a:r>
            <a:r>
              <a:rPr lang="ro-RO" sz="3600"/>
              <a:t>în care se pot depune sau scoate tranzații după dorința utilizatorului; </a:t>
            </a:r>
          </a:p>
          <a:p>
            <a:pPr marL="0" lvl="0" indent="0">
              <a:buNone/>
            </a:pPr>
            <a:r>
              <a:rPr lang="ro-RO" sz="3600"/>
              <a:t>Există și lanțuri ale sistemului, manipulate intern de către GPSS, care nu pot fi accesate de utilizator.</a:t>
            </a:r>
            <a:br>
              <a:rPr lang="ro-RO" sz="3600"/>
            </a:br>
            <a:r>
              <a:rPr lang="ro-RO" sz="3600" b="1" i="1">
                <a:solidFill>
                  <a:srgbClr val="C00000"/>
                </a:solidFill>
              </a:rPr>
              <a:t>16) Grupuri care separă tranzacții </a:t>
            </a:r>
            <a:r>
              <a:rPr lang="ro-RO" sz="3600"/>
              <a:t>(cu anume scopuri de prelucrare dorite de utilizator, sau cu anumite proprietăți).</a:t>
            </a:r>
            <a:br>
              <a:rPr lang="ro-RO"/>
            </a:br>
            <a:endParaRPr lang="ru-RU"/>
          </a:p>
        </p:txBody>
      </p:sp>
      <p:sp>
        <p:nvSpPr>
          <p:cNvPr id="3" name="Нижний колонтитул 3">
            <a:extLst>
              <a:ext uri="{FF2B5EF4-FFF2-40B4-BE49-F238E27FC236}">
                <a16:creationId xmlns:a16="http://schemas.microsoft.com/office/drawing/2014/main" id="{634D0416-1B7E-0EB0-CD9C-F8DB100D7F3B}"/>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05AC778E-E9B5-6AF4-DA8F-F8465C5F05B5}"/>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9790062-A513-4B5F-B19B-7A3E9C40C22E}" type="slidenum">
              <a:t>76</a:t>
            </a:fld>
            <a:endParaRPr lang="ru-RU" sz="1200" b="0" i="0" u="none" strike="noStrike" kern="1200" cap="none" spc="0" baseline="0">
              <a:solidFill>
                <a:srgbClr val="898989"/>
              </a:solidFill>
              <a:uFillTx/>
              <a:latin typeface="Calibri"/>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name="Slide904">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E5F7CBC9-3FA6-7B2E-5316-0A3F884615D7}"/>
              </a:ext>
            </a:extLst>
          </p:cNvPr>
          <p:cNvSpPr txBox="1">
            <a:spLocks noGrp="1"/>
          </p:cNvSpPr>
          <p:nvPr>
            <p:ph idx="1"/>
          </p:nvPr>
        </p:nvSpPr>
        <p:spPr>
          <a:xfrm>
            <a:off x="955959" y="553458"/>
            <a:ext cx="10875818" cy="5802892"/>
          </a:xfrm>
        </p:spPr>
        <p:txBody>
          <a:bodyPr/>
          <a:lstStyle/>
          <a:p>
            <a:pPr marL="0" lvl="0" indent="0" algn="ctr">
              <a:buNone/>
            </a:pPr>
            <a:r>
              <a:rPr lang="ro-RO"/>
              <a:t> </a:t>
            </a:r>
            <a:r>
              <a:rPr lang="ro-RO" sz="5400" b="1" i="1">
                <a:solidFill>
                  <a:srgbClr val="C00000"/>
                </a:solidFill>
              </a:rPr>
              <a:t>Platforma Simul 8</a:t>
            </a:r>
            <a:br>
              <a:rPr lang="ro-RO" sz="5400" b="1" i="1">
                <a:solidFill>
                  <a:srgbClr val="C00000"/>
                </a:solidFill>
              </a:rPr>
            </a:br>
            <a:r>
              <a:rPr lang="ro-RO" sz="3600" b="1">
                <a:hlinkClick r:id="rId2">
                  <a:extLst>
                    <a:ext uri="{A12FA001-AC4F-418D-AE19-62706E023703}">
                      <ahyp:hlinkClr xmlns:ahyp="http://schemas.microsoft.com/office/drawing/2018/hyperlinkcolor" val="tx"/>
                    </a:ext>
                  </a:extLst>
                </a:hlinkClick>
              </a:rPr>
              <a:t>https://www.simul8.com/online/</a:t>
            </a:r>
            <a:br>
              <a:rPr lang="ro-RO" sz="3600" b="1"/>
            </a:br>
            <a:r>
              <a:rPr lang="ro-RO" sz="3600" b="1">
                <a:hlinkClick r:id="rId3">
                  <a:extLst>
                    <a:ext uri="{A12FA001-AC4F-418D-AE19-62706E023703}">
                      <ahyp:hlinkClr xmlns:ahyp="http://schemas.microsoft.com/office/drawing/2018/hyperlinkcolor" val="tx"/>
                    </a:ext>
                  </a:extLst>
                </a:hlinkClick>
              </a:rPr>
              <a:t>www.visual8.com/demonstrations</a:t>
            </a:r>
            <a:endParaRPr lang="ro-RO" sz="3600" b="1"/>
          </a:p>
          <a:p>
            <a:pPr marL="0" lvl="0" indent="0">
              <a:buNone/>
            </a:pPr>
            <a:endParaRPr lang="ro-RO" sz="3600"/>
          </a:p>
          <a:p>
            <a:pPr marL="0" lvl="0" indent="0">
              <a:buNone/>
            </a:pPr>
            <a:r>
              <a:rPr lang="ro-RO" sz="3600"/>
              <a:t>SIMUL 8-Planner este un pachet software care combină simularea și planificare cu instrumente de planificare.</a:t>
            </a:r>
          </a:p>
          <a:p>
            <a:pPr marL="0" lvl="0" indent="0">
              <a:buNone/>
            </a:pPr>
            <a:r>
              <a:rPr lang="ro-RO" sz="3600" b="1" i="1">
                <a:solidFill>
                  <a:srgbClr val="C00000"/>
                </a:solidFill>
              </a:rPr>
              <a:t>Dacă analistul (proiectantul) </a:t>
            </a:r>
            <a:r>
              <a:rPr lang="ro-RO" sz="3600" b="1" i="1">
                <a:solidFill>
                  <a:srgbClr val="002060"/>
                </a:solidFill>
              </a:rPr>
              <a:t>poate defini și verbaliza un proces și regulile care îl guvernează,</a:t>
            </a:r>
            <a:r>
              <a:rPr lang="ro-RO" sz="3600"/>
              <a:t> sistemul poate fi simulat folosind SIMUL8.</a:t>
            </a:r>
          </a:p>
        </p:txBody>
      </p:sp>
      <p:sp>
        <p:nvSpPr>
          <p:cNvPr id="3" name="Нижний колонтитул 3">
            <a:extLst>
              <a:ext uri="{FF2B5EF4-FFF2-40B4-BE49-F238E27FC236}">
                <a16:creationId xmlns:a16="http://schemas.microsoft.com/office/drawing/2014/main" id="{5224DD8A-C549-F577-08BD-6F01211FA190}"/>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F3A808DF-4C3B-CF82-9C8A-504FBDC03180}"/>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218B19CF-C364-4285-9905-72775E4B4F29}" type="slidenum">
              <a:t>77</a:t>
            </a:fld>
            <a:endParaRPr lang="ru-RU" sz="1200" b="0" i="0" u="none" strike="noStrike" kern="1200" cap="none" spc="0" baseline="0">
              <a:solidFill>
                <a:srgbClr val="898989"/>
              </a:solidFill>
              <a:uFillTx/>
              <a:latin typeface="Calibri"/>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name="Slide952">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DFD0FD1B-B3D9-4414-8F83-B38AC6E64908}"/>
              </a:ext>
            </a:extLst>
          </p:cNvPr>
          <p:cNvSpPr txBox="1">
            <a:spLocks noGrp="1"/>
          </p:cNvSpPr>
          <p:nvPr>
            <p:ph idx="1"/>
          </p:nvPr>
        </p:nvSpPr>
        <p:spPr>
          <a:xfrm>
            <a:off x="838203" y="443346"/>
            <a:ext cx="10515600" cy="5733617"/>
          </a:xfrm>
        </p:spPr>
        <p:txBody>
          <a:bodyPr/>
          <a:lstStyle/>
          <a:p>
            <a:pPr lvl="0"/>
            <a:r>
              <a:rPr lang="ro-RO"/>
              <a:t>SIMUL8 folosește un generator de numere pseudo aleatoriu multiplicativ-congruențial modificat. </a:t>
            </a:r>
          </a:p>
          <a:p>
            <a:pPr lvl="0"/>
            <a:r>
              <a:rPr lang="ro-RO"/>
              <a:t>Există 30.000 de seturi de fluxuri de numere aleatorii disponibile în SIMUL8.</a:t>
            </a:r>
          </a:p>
          <a:p>
            <a:pPr lvl="0"/>
            <a:r>
              <a:rPr lang="ro-RO"/>
              <a:t>Din 2006, SIMUL8 acceptă înlocuirea generatorului propriu cu orice codificat într-o bibliotecă de legături dinamice. </a:t>
            </a:r>
          </a:p>
          <a:p>
            <a:pPr lvl="0"/>
            <a:r>
              <a:rPr lang="ro-RO" b="1" i="1">
                <a:solidFill>
                  <a:srgbClr val="002060"/>
                </a:solidFill>
              </a:rPr>
              <a:t>Programare în acest software de simulare obiectul simulat implică cele cinci elemente fundamentale: punct de intrare a lucrării, coș de depozitare, centru de lucru, lucru complet și resursă.</a:t>
            </a:r>
            <a:endParaRPr lang="ru-RU" b="1" i="1">
              <a:solidFill>
                <a:srgbClr val="002060"/>
              </a:solidFill>
            </a:endParaRPr>
          </a:p>
        </p:txBody>
      </p:sp>
      <p:sp>
        <p:nvSpPr>
          <p:cNvPr id="3" name="Нижний колонтитул 3">
            <a:extLst>
              <a:ext uri="{FF2B5EF4-FFF2-40B4-BE49-F238E27FC236}">
                <a16:creationId xmlns:a16="http://schemas.microsoft.com/office/drawing/2014/main" id="{D7DC93B2-1A89-DED1-F24D-81E3EDD8FD02}"/>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C4C462A4-8550-373A-852D-268BFD3A88AE}"/>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95C0F84-4B10-4BC1-8B7C-59F99D5AA806}" type="slidenum">
              <a:t>78</a:t>
            </a:fld>
            <a:endParaRPr lang="ru-RU" sz="1200" b="0" i="0" u="none" strike="noStrike" kern="1200" cap="none" spc="0" baseline="0">
              <a:solidFill>
                <a:srgbClr val="898989"/>
              </a:solidFill>
              <a:uFillTx/>
              <a:latin typeface="Calibri"/>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name="Slide951">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4FDBE36F-C2A2-62E0-462D-555F1416B3F0}"/>
              </a:ext>
            </a:extLst>
          </p:cNvPr>
          <p:cNvSpPr txBox="1">
            <a:spLocks noGrp="1"/>
          </p:cNvSpPr>
          <p:nvPr>
            <p:ph idx="1"/>
          </p:nvPr>
        </p:nvSpPr>
        <p:spPr>
          <a:xfrm>
            <a:off x="838203" y="554181"/>
            <a:ext cx="10515600" cy="5622782"/>
          </a:xfrm>
        </p:spPr>
        <p:txBody>
          <a:bodyPr/>
          <a:lstStyle/>
          <a:p>
            <a:pPr lvl="0"/>
            <a:r>
              <a:rPr lang="ro-RO" b="1" i="1">
                <a:solidFill>
                  <a:srgbClr val="002060"/>
                </a:solidFill>
              </a:rPr>
              <a:t>obiectele de simulare de bază în </a:t>
            </a:r>
            <a:r>
              <a:rPr lang="ro-RO" b="1" i="1">
                <a:solidFill>
                  <a:srgbClr val="0070C0"/>
                </a:solidFill>
              </a:rPr>
              <a:t>SIMUL8</a:t>
            </a:r>
            <a:r>
              <a:rPr lang="ro-RO"/>
              <a:t> </a:t>
            </a:r>
            <a:r>
              <a:rPr lang="ro-RO" b="1" i="1">
                <a:solidFill>
                  <a:srgbClr val="002060"/>
                </a:solidFill>
              </a:rPr>
              <a:t>:</a:t>
            </a:r>
          </a:p>
          <a:p>
            <a:pPr marL="0" lvl="0" indent="0">
              <a:buNone/>
            </a:pPr>
            <a:r>
              <a:rPr lang="ro-RO" b="1" i="1">
                <a:solidFill>
                  <a:srgbClr val="002060"/>
                </a:solidFill>
              </a:rPr>
              <a:t> </a:t>
            </a:r>
            <a:r>
              <a:rPr lang="ro-RO"/>
              <a:t>- </a:t>
            </a:r>
            <a:r>
              <a:rPr lang="ro-RO" b="1" i="1">
                <a:solidFill>
                  <a:srgbClr val="C00000"/>
                </a:solidFill>
              </a:rPr>
              <a:t>Întrare de Lucru,  -</a:t>
            </a:r>
            <a:r>
              <a:rPr lang="en-US"/>
              <a:t> Work Entry</a:t>
            </a:r>
            <a:endParaRPr lang="ro-RO" b="1" i="1">
              <a:solidFill>
                <a:srgbClr val="C00000"/>
              </a:solidFill>
            </a:endParaRPr>
          </a:p>
          <a:p>
            <a:pPr lvl="0">
              <a:buChar char="-"/>
            </a:pPr>
            <a:r>
              <a:rPr lang="ro-RO" b="1" i="1">
                <a:solidFill>
                  <a:srgbClr val="C00000"/>
                </a:solidFill>
              </a:rPr>
              <a:t>Coș de Depozitare, - </a:t>
            </a:r>
            <a:r>
              <a:rPr lang="en-US"/>
              <a:t>Storage Bin, </a:t>
            </a:r>
            <a:endParaRPr lang="ro-RO" b="1" i="1">
              <a:solidFill>
                <a:srgbClr val="C00000"/>
              </a:solidFill>
            </a:endParaRPr>
          </a:p>
          <a:p>
            <a:pPr lvl="0">
              <a:buChar char="-"/>
            </a:pPr>
            <a:r>
              <a:rPr lang="ro-RO" b="1" i="1">
                <a:solidFill>
                  <a:srgbClr val="C00000"/>
                </a:solidFill>
              </a:rPr>
              <a:t>Centru de Lucru,  - </a:t>
            </a:r>
            <a:r>
              <a:rPr lang="en-US"/>
              <a:t>Work</a:t>
            </a:r>
            <a:r>
              <a:rPr lang="ro-RO"/>
              <a:t> </a:t>
            </a:r>
            <a:r>
              <a:rPr lang="en-US"/>
              <a:t>Center</a:t>
            </a:r>
            <a:endParaRPr lang="ro-RO" b="1" i="1">
              <a:solidFill>
                <a:srgbClr val="C00000"/>
              </a:solidFill>
            </a:endParaRPr>
          </a:p>
          <a:p>
            <a:pPr lvl="0">
              <a:buChar char="-"/>
            </a:pPr>
            <a:r>
              <a:rPr lang="ro-RO" b="1" i="1">
                <a:solidFill>
                  <a:srgbClr val="C00000"/>
                </a:solidFill>
              </a:rPr>
              <a:t>Ieșire de Lucru  - </a:t>
            </a:r>
            <a:r>
              <a:rPr lang="en-US"/>
              <a:t>Work Exit</a:t>
            </a:r>
            <a:endParaRPr lang="ro-RO" b="1" i="1">
              <a:solidFill>
                <a:srgbClr val="C00000"/>
              </a:solidFill>
            </a:endParaRPr>
          </a:p>
          <a:p>
            <a:pPr lvl="0">
              <a:buChar char="-"/>
            </a:pPr>
            <a:r>
              <a:rPr lang="ro-RO" b="1" i="1">
                <a:solidFill>
                  <a:srgbClr val="C00000"/>
                </a:solidFill>
              </a:rPr>
              <a:t>Resurse </a:t>
            </a:r>
            <a:r>
              <a:rPr lang="ro-RO"/>
              <a:t>– </a:t>
            </a:r>
            <a:r>
              <a:rPr lang="en-US"/>
              <a:t>Resource</a:t>
            </a:r>
            <a:endParaRPr lang="ro-RO"/>
          </a:p>
          <a:p>
            <a:pPr lvl="0">
              <a:buChar char="-"/>
            </a:pPr>
            <a:endParaRPr lang="ro-RO"/>
          </a:p>
          <a:p>
            <a:pPr marL="0" lvl="0" indent="0">
              <a:buNone/>
            </a:pPr>
            <a:r>
              <a:rPr lang="ro-RO"/>
              <a:t>(</a:t>
            </a:r>
            <a:r>
              <a:rPr lang="en-US"/>
              <a:t>the basic simulation objects – Work Entry, Storage Bin, Work</a:t>
            </a:r>
            <a:r>
              <a:rPr lang="ro-RO"/>
              <a:t> </a:t>
            </a:r>
            <a:r>
              <a:rPr lang="en-US"/>
              <a:t>Center, Work Exit, and Resource</a:t>
            </a:r>
            <a:r>
              <a:rPr lang="ro-RO"/>
              <a:t>)</a:t>
            </a:r>
            <a:r>
              <a:rPr lang="en-US"/>
              <a:t> </a:t>
            </a:r>
            <a:br>
              <a:rPr lang="en-US"/>
            </a:br>
            <a:endParaRPr lang="ru-RU"/>
          </a:p>
          <a:p>
            <a:pPr lvl="0"/>
            <a:endParaRPr lang="ru-RU"/>
          </a:p>
        </p:txBody>
      </p:sp>
      <p:sp>
        <p:nvSpPr>
          <p:cNvPr id="3" name="Нижний колонтитул 3">
            <a:extLst>
              <a:ext uri="{FF2B5EF4-FFF2-40B4-BE49-F238E27FC236}">
                <a16:creationId xmlns:a16="http://schemas.microsoft.com/office/drawing/2014/main" id="{15835F93-B3D6-4BF2-9AFB-5F02C3002703}"/>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7971430E-6EC2-62FC-D96C-E3C38DAC72BA}"/>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BE7B127-204A-4FE3-A33B-368394691B72}" type="slidenum">
              <a:t>79</a:t>
            </a:fld>
            <a:endParaRPr lang="ru-RU" sz="1200" b="0" i="0" u="none" strike="noStrike" kern="1200" cap="none" spc="0" baseline="0">
              <a:solidFill>
                <a:srgbClr val="898989"/>
              </a:solidFill>
              <a:uFillTx/>
              <a:latin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1409">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C90C5D5C-92EA-3096-A47D-50E1995EA59D}"/>
              </a:ext>
            </a:extLst>
          </p:cNvPr>
          <p:cNvSpPr txBox="1">
            <a:spLocks noGrp="1"/>
          </p:cNvSpPr>
          <p:nvPr>
            <p:ph idx="1"/>
          </p:nvPr>
        </p:nvSpPr>
        <p:spPr>
          <a:xfrm>
            <a:off x="548640" y="766349"/>
            <a:ext cx="11068592" cy="5410605"/>
          </a:xfrm>
        </p:spPr>
        <p:txBody>
          <a:bodyPr/>
          <a:lstStyle/>
          <a:p>
            <a:pPr marL="0" lvl="0" indent="0">
              <a:lnSpc>
                <a:spcPct val="70000"/>
              </a:lnSpc>
              <a:buNone/>
            </a:pPr>
            <a:r>
              <a:rPr lang="ro-RO" sz="3600" b="1" i="1">
                <a:solidFill>
                  <a:srgbClr val="0070C0"/>
                </a:solidFill>
                <a:latin typeface="Times New Roman" pitchFamily="18"/>
                <a:cs typeface="Times New Roman" pitchFamily="18"/>
              </a:rPr>
              <a:t>Schema tehnologică de modelare include</a:t>
            </a:r>
            <a:r>
              <a:rPr lang="ro-RO" sz="3600">
                <a:latin typeface="Times New Roman" pitchFamily="18"/>
                <a:cs typeface="Times New Roman" pitchFamily="18"/>
              </a:rPr>
              <a:t>:</a:t>
            </a:r>
          </a:p>
          <a:p>
            <a:pPr marL="0" lvl="0" indent="0">
              <a:lnSpc>
                <a:spcPct val="70000"/>
              </a:lnSpc>
              <a:buNone/>
            </a:pPr>
            <a:r>
              <a:rPr lang="ro-RO" sz="3600">
                <a:latin typeface="Times New Roman" pitchFamily="18"/>
                <a:cs typeface="Times New Roman" pitchFamily="18"/>
              </a:rPr>
              <a:t>- </a:t>
            </a:r>
            <a:r>
              <a:rPr lang="ro-RO" sz="3600" b="1" i="1">
                <a:solidFill>
                  <a:srgbClr val="00B050"/>
                </a:solidFill>
                <a:latin typeface="Times New Roman" pitchFamily="18"/>
                <a:cs typeface="Times New Roman" pitchFamily="18"/>
              </a:rPr>
              <a:t>studiul domeniului </a:t>
            </a:r>
            <a:r>
              <a:rPr lang="ro-RO" sz="3600">
                <a:latin typeface="Times New Roman" pitchFamily="18"/>
                <a:cs typeface="Times New Roman" pitchFamily="18"/>
              </a:rPr>
              <a:t>și determinarea obiectivelor de modelare;</a:t>
            </a:r>
          </a:p>
          <a:p>
            <a:pPr lvl="0">
              <a:lnSpc>
                <a:spcPct val="70000"/>
              </a:lnSpc>
              <a:buChar char="-"/>
            </a:pPr>
            <a:r>
              <a:rPr lang="ro-RO" sz="3600" b="1" i="1">
                <a:solidFill>
                  <a:srgbClr val="00B050"/>
                </a:solidFill>
                <a:latin typeface="Times New Roman" pitchFamily="18"/>
                <a:cs typeface="Times New Roman" pitchFamily="18"/>
              </a:rPr>
              <a:t>studiul analitic al modelului</a:t>
            </a:r>
            <a:r>
              <a:rPr lang="ro-RO" sz="3600">
                <a:latin typeface="Times New Roman" pitchFamily="18"/>
                <a:cs typeface="Times New Roman" pitchFamily="18"/>
              </a:rPr>
              <a:t>, </a:t>
            </a:r>
          </a:p>
          <a:p>
            <a:pPr lvl="0">
              <a:lnSpc>
                <a:spcPct val="70000"/>
              </a:lnSpc>
              <a:buChar char="-"/>
            </a:pPr>
            <a:r>
              <a:rPr lang="ro-RO" sz="3600" b="1" i="1">
                <a:solidFill>
                  <a:srgbClr val="00B050"/>
                </a:solidFill>
                <a:latin typeface="Times New Roman" pitchFamily="18"/>
                <a:cs typeface="Times New Roman" pitchFamily="18"/>
              </a:rPr>
              <a:t>construcția unui model </a:t>
            </a:r>
            <a:r>
              <a:rPr lang="ro-RO" sz="3600">
                <a:latin typeface="Times New Roman" pitchFamily="18"/>
                <a:cs typeface="Times New Roman" pitchFamily="18"/>
              </a:rPr>
              <a:t>matematic;</a:t>
            </a:r>
          </a:p>
          <a:p>
            <a:pPr marL="0" lvl="0" indent="0">
              <a:lnSpc>
                <a:spcPct val="70000"/>
              </a:lnSpc>
              <a:buNone/>
            </a:pPr>
            <a:r>
              <a:rPr lang="ro-RO" sz="3600">
                <a:latin typeface="Times New Roman" pitchFamily="18"/>
                <a:cs typeface="Times New Roman" pitchFamily="18"/>
              </a:rPr>
              <a:t>- </a:t>
            </a:r>
            <a:r>
              <a:rPr lang="ro-RO" sz="3600" b="1" i="1">
                <a:solidFill>
                  <a:srgbClr val="00B050"/>
                </a:solidFill>
                <a:latin typeface="Times New Roman" pitchFamily="18"/>
                <a:cs typeface="Times New Roman" pitchFamily="18"/>
              </a:rPr>
              <a:t>dezvoltarea unui algoritm </a:t>
            </a:r>
            <a:r>
              <a:rPr lang="ro-RO" sz="3600">
                <a:latin typeface="Times New Roman" pitchFamily="18"/>
                <a:cs typeface="Times New Roman" pitchFamily="18"/>
              </a:rPr>
              <a:t>de modelare,</a:t>
            </a:r>
          </a:p>
          <a:p>
            <a:pPr lvl="0">
              <a:lnSpc>
                <a:spcPct val="70000"/>
              </a:lnSpc>
              <a:buChar char="-"/>
            </a:pPr>
            <a:r>
              <a:rPr lang="ro-RO" sz="3600" b="1" i="1">
                <a:solidFill>
                  <a:srgbClr val="0070C0"/>
                </a:solidFill>
                <a:latin typeface="Times New Roman" pitchFamily="18"/>
                <a:cs typeface="Times New Roman" pitchFamily="18"/>
              </a:rPr>
              <a:t>construcția unui model la calculator</a:t>
            </a:r>
            <a:r>
              <a:rPr lang="ro-RO" sz="3600">
                <a:latin typeface="Times New Roman" pitchFamily="18"/>
                <a:cs typeface="Times New Roman" pitchFamily="18"/>
              </a:rPr>
              <a:t>, </a:t>
            </a:r>
          </a:p>
          <a:p>
            <a:pPr lvl="0">
              <a:lnSpc>
                <a:spcPct val="70000"/>
              </a:lnSpc>
              <a:buChar char="-"/>
            </a:pPr>
            <a:r>
              <a:rPr lang="ro-RO" sz="3600" b="1" i="1">
                <a:solidFill>
                  <a:srgbClr val="0070C0"/>
                </a:solidFill>
                <a:latin typeface="Times New Roman" pitchFamily="18"/>
                <a:cs typeface="Times New Roman" pitchFamily="18"/>
              </a:rPr>
              <a:t>efectuarea simulării și analiza </a:t>
            </a:r>
            <a:r>
              <a:rPr lang="ro-RO" sz="3600">
                <a:latin typeface="Times New Roman" pitchFamily="18"/>
                <a:cs typeface="Times New Roman" pitchFamily="18"/>
              </a:rPr>
              <a:t>rezultatelor.</a:t>
            </a:r>
            <a:endParaRPr lang="ru-RU" sz="3600">
              <a:latin typeface="Times New Roman" pitchFamily="18"/>
              <a:cs typeface="Times New Roman" pitchFamily="18"/>
            </a:endParaRPr>
          </a:p>
          <a:p>
            <a:pPr lvl="0"/>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name="Slide928">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536C7990-B531-D9A0-64F5-578A9551BDB0}"/>
              </a:ext>
            </a:extLst>
          </p:cNvPr>
          <p:cNvSpPr txBox="1">
            <a:spLocks noGrp="1"/>
          </p:cNvSpPr>
          <p:nvPr>
            <p:ph idx="1"/>
          </p:nvPr>
        </p:nvSpPr>
        <p:spPr>
          <a:xfrm>
            <a:off x="838203" y="387925"/>
            <a:ext cx="10855034" cy="5789038"/>
          </a:xfrm>
        </p:spPr>
        <p:txBody>
          <a:bodyPr/>
          <a:lstStyle/>
          <a:p>
            <a:pPr lvl="0"/>
            <a:r>
              <a:rPr lang="ro-RO" b="1" i="1">
                <a:solidFill>
                  <a:srgbClr val="C00000"/>
                </a:solidFill>
              </a:rPr>
              <a:t>Work Item </a:t>
            </a:r>
            <a:r>
              <a:rPr lang="ro-RO" b="1"/>
              <a:t>- </a:t>
            </a:r>
            <a:r>
              <a:rPr lang="ro-RO"/>
              <a:t> </a:t>
            </a:r>
            <a:r>
              <a:rPr lang="ro-RO" b="1" i="1">
                <a:solidFill>
                  <a:srgbClr val="002060"/>
                </a:solidFill>
              </a:rPr>
              <a:t>Element de lucru</a:t>
            </a:r>
          </a:p>
          <a:p>
            <a:pPr marL="0" lvl="0" indent="0">
              <a:buNone/>
            </a:pPr>
            <a:r>
              <a:rPr lang="ro-RO" i="1">
                <a:solidFill>
                  <a:srgbClr val="C00000"/>
                </a:solidFill>
              </a:rPr>
              <a:t>Elementele de lucru sunt părțile „în mișcare” </a:t>
            </a:r>
            <a:r>
              <a:rPr lang="ro-RO"/>
              <a:t>ale unui model de simulare. Acestea </a:t>
            </a:r>
            <a:r>
              <a:rPr lang="ro-RO" i="1">
                <a:solidFill>
                  <a:srgbClr val="C00000"/>
                </a:solidFill>
              </a:rPr>
              <a:t>sunt utilizate pentru a simula „fluxul” de articole prin procesul simulat. </a:t>
            </a:r>
          </a:p>
          <a:p>
            <a:pPr marL="0" lvl="0" indent="0">
              <a:buNone/>
            </a:pPr>
            <a:r>
              <a:rPr lang="ro-RO"/>
              <a:t>Ele pot reprezenta: </a:t>
            </a:r>
            <a:r>
              <a:rPr lang="ro-RO" b="1" i="1">
                <a:solidFill>
                  <a:srgbClr val="002060"/>
                </a:solidFill>
              </a:rPr>
              <a:t>asamblări, subansambluri, echipamente de transport, oameni, hârtie sau orice alt lucru procesat prin simulare.</a:t>
            </a:r>
          </a:p>
          <a:p>
            <a:pPr marL="0" lvl="0" indent="0">
              <a:buNone/>
            </a:pPr>
            <a:r>
              <a:rPr lang="ro-RO"/>
              <a:t>Proprietățile </a:t>
            </a:r>
            <a:r>
              <a:rPr lang="ro-RO" b="1" i="1">
                <a:solidFill>
                  <a:srgbClr val="C00000"/>
                </a:solidFill>
              </a:rPr>
              <a:t>Elementelor de Lucru</a:t>
            </a:r>
          </a:p>
          <a:p>
            <a:pPr marL="0" lvl="0" indent="0">
              <a:buNone/>
            </a:pPr>
            <a:r>
              <a:rPr lang="ro-RO"/>
              <a:t>- Etichete (atribute)</a:t>
            </a:r>
          </a:p>
          <a:p>
            <a:pPr marL="0" lvl="0" indent="0">
              <a:buNone/>
            </a:pPr>
            <a:r>
              <a:rPr lang="ro-RO"/>
              <a:t>- Imaginea articolului de lucru</a:t>
            </a:r>
          </a:p>
          <a:p>
            <a:pPr marL="0" lvl="0" indent="0">
              <a:buNone/>
            </a:pPr>
            <a:r>
              <a:rPr lang="ro-RO"/>
              <a:t>-  Dimensiuni</a:t>
            </a:r>
          </a:p>
          <a:p>
            <a:pPr marL="0" lvl="0" indent="0">
              <a:buNone/>
            </a:pPr>
            <a:r>
              <a:rPr lang="ro-RO"/>
              <a:t>- Avansat - mai multe tipuri de </a:t>
            </a:r>
            <a:r>
              <a:rPr lang="ro-RO" i="1">
                <a:solidFill>
                  <a:srgbClr val="C00000"/>
                </a:solidFill>
              </a:rPr>
              <a:t>Elemente de Lucru</a:t>
            </a:r>
            <a:endParaRPr lang="ru-RU" i="1">
              <a:solidFill>
                <a:srgbClr val="C00000"/>
              </a:solidFill>
            </a:endParaRPr>
          </a:p>
        </p:txBody>
      </p:sp>
      <p:sp>
        <p:nvSpPr>
          <p:cNvPr id="3" name="Нижний колонтитул 3">
            <a:extLst>
              <a:ext uri="{FF2B5EF4-FFF2-40B4-BE49-F238E27FC236}">
                <a16:creationId xmlns:a16="http://schemas.microsoft.com/office/drawing/2014/main" id="{0A02E552-8D2A-FA15-0C51-09D71B129043}"/>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47A44C49-3F37-5826-30AF-B9C4A5A182A9}"/>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756246C-D261-4C5E-9A4E-B95D33517F34}" type="slidenum">
              <a:t>80</a:t>
            </a:fld>
            <a:endParaRPr lang="ru-RU" sz="1200" b="0" i="0" u="none" strike="noStrike" kern="1200" cap="none" spc="0" baseline="0">
              <a:solidFill>
                <a:srgbClr val="898989"/>
              </a:solidFill>
              <a:uFillTx/>
              <a:latin typeface="Calibri"/>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name="Slide927">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872FC9A9-A8AE-8AF6-0673-066FA6F1EBF3}"/>
              </a:ext>
            </a:extLst>
          </p:cNvPr>
          <p:cNvSpPr txBox="1">
            <a:spLocks noGrp="1"/>
          </p:cNvSpPr>
          <p:nvPr>
            <p:ph idx="1"/>
          </p:nvPr>
        </p:nvSpPr>
        <p:spPr>
          <a:xfrm>
            <a:off x="585353" y="457200"/>
            <a:ext cx="11246425" cy="5899151"/>
          </a:xfrm>
        </p:spPr>
        <p:txBody>
          <a:bodyPr/>
          <a:lstStyle/>
          <a:p>
            <a:pPr lvl="0">
              <a:lnSpc>
                <a:spcPct val="70000"/>
              </a:lnSpc>
            </a:pPr>
            <a:r>
              <a:rPr lang="ro-RO" sz="2600" b="1" i="1">
                <a:solidFill>
                  <a:srgbClr val="C00000"/>
                </a:solidFill>
              </a:rPr>
              <a:t>Work Entry Point </a:t>
            </a:r>
            <a:r>
              <a:rPr lang="ro-RO" sz="2600" b="1"/>
              <a:t>- </a:t>
            </a:r>
            <a:r>
              <a:rPr lang="ro-RO" sz="2600" b="1" i="1">
                <a:solidFill>
                  <a:srgbClr val="002060"/>
                </a:solidFill>
              </a:rPr>
              <a:t>Punctul de intrare în lucru</a:t>
            </a:r>
          </a:p>
          <a:p>
            <a:pPr marL="0" lvl="0" indent="0">
              <a:lnSpc>
                <a:spcPct val="70000"/>
              </a:lnSpc>
              <a:buNone/>
            </a:pPr>
            <a:r>
              <a:rPr lang="ro-RO" sz="2600"/>
              <a:t>Punctele de intrare în lucru sunt obiecte care creează sau generează elemente de lucru în modelul de simulare. </a:t>
            </a:r>
          </a:p>
          <a:p>
            <a:pPr marL="0" lvl="0" indent="0">
              <a:lnSpc>
                <a:spcPct val="70000"/>
              </a:lnSpc>
              <a:buNone/>
            </a:pPr>
            <a:r>
              <a:rPr lang="ro-RO" sz="2600"/>
              <a:t>Acestea sunt de obicei punctul de plecare al unui proces sau subproces în care obiectele în mișcare intră în simulare. Utilizatorii pot specifica rata la care sosesc aici articolele de lucru. Punctele de intrare în lucru sunt obiecte active, pe măsură ce împing munca în model.</a:t>
            </a:r>
          </a:p>
          <a:p>
            <a:pPr lvl="0">
              <a:lnSpc>
                <a:spcPct val="70000"/>
              </a:lnSpc>
            </a:pPr>
            <a:r>
              <a:rPr lang="ro-RO" sz="2600"/>
              <a:t>Proprietăți</a:t>
            </a:r>
          </a:p>
          <a:p>
            <a:pPr marL="0" lvl="0" indent="0">
              <a:lnSpc>
                <a:spcPct val="70000"/>
              </a:lnSpc>
              <a:buNone/>
            </a:pPr>
            <a:r>
              <a:rPr lang="ro-RO" sz="2600"/>
              <a:t>- </a:t>
            </a:r>
            <a:r>
              <a:rPr lang="ro-RO" sz="2600" b="1" i="1">
                <a:solidFill>
                  <a:srgbClr val="002060"/>
                </a:solidFill>
              </a:rPr>
              <a:t>Nume</a:t>
            </a:r>
          </a:p>
          <a:p>
            <a:pPr marL="0" lvl="0" indent="0">
              <a:lnSpc>
                <a:spcPct val="70000"/>
              </a:lnSpc>
              <a:buNone/>
            </a:pPr>
            <a:r>
              <a:rPr lang="ro-RO" sz="2600"/>
              <a:t>- </a:t>
            </a:r>
            <a:r>
              <a:rPr lang="ro-RO" sz="2600" b="1" i="1">
                <a:solidFill>
                  <a:srgbClr val="002060"/>
                </a:solidFill>
              </a:rPr>
              <a:t>Timpuri inter-sosire </a:t>
            </a:r>
            <a:r>
              <a:rPr lang="ro-RO" sz="2600"/>
              <a:t>- timpul dintre Elementele de Lucru care intră în sistem</a:t>
            </a:r>
          </a:p>
          <a:p>
            <a:pPr marL="0" lvl="0" indent="0">
              <a:lnSpc>
                <a:spcPct val="70000"/>
              </a:lnSpc>
              <a:buNone/>
            </a:pPr>
            <a:r>
              <a:rPr lang="ro-RO" sz="2600" b="1" i="1">
                <a:solidFill>
                  <a:srgbClr val="002060"/>
                </a:solidFill>
              </a:rPr>
              <a:t>- Rezultate </a:t>
            </a:r>
            <a:r>
              <a:rPr lang="ro-RO" sz="2600"/>
              <a:t>- rezultate despre obiect</a:t>
            </a:r>
          </a:p>
          <a:p>
            <a:pPr marL="0" lvl="0" indent="0">
              <a:lnSpc>
                <a:spcPct val="70000"/>
              </a:lnSpc>
              <a:buNone/>
            </a:pPr>
            <a:r>
              <a:rPr lang="ro-RO" sz="2600" b="1" i="1">
                <a:solidFill>
                  <a:srgbClr val="002060"/>
                </a:solidFill>
              </a:rPr>
              <a:t>- Prelucrare</a:t>
            </a:r>
            <a:r>
              <a:rPr lang="ro-RO" sz="2600"/>
              <a:t> - numărul de Elemente de lucru intrate la fiecare interval de timp</a:t>
            </a:r>
          </a:p>
          <a:p>
            <a:pPr marL="0" lvl="0" indent="0">
              <a:lnSpc>
                <a:spcPct val="70000"/>
              </a:lnSpc>
              <a:buNone/>
            </a:pPr>
            <a:r>
              <a:rPr lang="ro-RO" sz="2600"/>
              <a:t>- </a:t>
            </a:r>
            <a:r>
              <a:rPr lang="ro-RO" sz="2600" b="1" i="1">
                <a:solidFill>
                  <a:srgbClr val="002060"/>
                </a:solidFill>
              </a:rPr>
              <a:t>Calea de ieșire </a:t>
            </a:r>
            <a:r>
              <a:rPr lang="ro-RO" sz="2600"/>
              <a:t>- formele prin care lucrarea părăsește obiectul</a:t>
            </a:r>
          </a:p>
          <a:p>
            <a:pPr marL="0" lvl="0" indent="0">
              <a:lnSpc>
                <a:spcPct val="70000"/>
              </a:lnSpc>
              <a:buNone/>
            </a:pPr>
            <a:r>
              <a:rPr lang="ro-RO" sz="2600"/>
              <a:t>- </a:t>
            </a:r>
            <a:r>
              <a:rPr lang="ro-RO" sz="2600" b="1" i="1">
                <a:solidFill>
                  <a:srgbClr val="002060"/>
                </a:solidFill>
              </a:rPr>
              <a:t>Acțiuni etichetei etichetă </a:t>
            </a:r>
            <a:r>
              <a:rPr lang="ro-RO" sz="2600"/>
              <a:t>- valorile etichetelor Elementului de Lucru s-au schimbat aici</a:t>
            </a:r>
          </a:p>
          <a:p>
            <a:pPr marL="0" lvl="0" indent="0">
              <a:lnSpc>
                <a:spcPct val="70000"/>
              </a:lnSpc>
              <a:buNone/>
            </a:pPr>
            <a:r>
              <a:rPr lang="ro-RO" sz="2600" b="1" i="1">
                <a:solidFill>
                  <a:srgbClr val="002060"/>
                </a:solidFill>
              </a:rPr>
              <a:t>- Grafică</a:t>
            </a:r>
            <a:r>
              <a:rPr lang="ro-RO" sz="2600"/>
              <a:t> - schimbă aspectul obiectului</a:t>
            </a:r>
          </a:p>
        </p:txBody>
      </p:sp>
      <p:sp>
        <p:nvSpPr>
          <p:cNvPr id="3" name="Нижний колонтитул 3">
            <a:extLst>
              <a:ext uri="{FF2B5EF4-FFF2-40B4-BE49-F238E27FC236}">
                <a16:creationId xmlns:a16="http://schemas.microsoft.com/office/drawing/2014/main" id="{FADA5C2C-558E-EAC5-7A8B-8CD05EEBD175}"/>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06B7C2B0-BBFC-FF92-2C32-E61F8035917D}"/>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6FEDF45-D3FD-4144-8B87-0556F4F9C97D}" type="slidenum">
              <a:t>81</a:t>
            </a:fld>
            <a:endParaRPr lang="ru-RU" sz="1200" b="0" i="0" u="none" strike="noStrike" kern="1200" cap="none" spc="0" baseline="0">
              <a:solidFill>
                <a:srgbClr val="898989"/>
              </a:solidFill>
              <a:uFillTx/>
              <a:latin typeface="Calibri"/>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name="Slide935">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50A99DDB-F2AD-0010-F0D4-72C4C77E3299}"/>
              </a:ext>
            </a:extLst>
          </p:cNvPr>
          <p:cNvSpPr txBox="1">
            <a:spLocks noGrp="1"/>
          </p:cNvSpPr>
          <p:nvPr>
            <p:ph idx="1"/>
          </p:nvPr>
        </p:nvSpPr>
        <p:spPr>
          <a:xfrm>
            <a:off x="498759" y="332512"/>
            <a:ext cx="11180615" cy="5844451"/>
          </a:xfrm>
        </p:spPr>
        <p:txBody>
          <a:bodyPr/>
          <a:lstStyle/>
          <a:p>
            <a:pPr lvl="0">
              <a:lnSpc>
                <a:spcPct val="70000"/>
              </a:lnSpc>
            </a:pPr>
            <a:r>
              <a:rPr lang="ro-RO" sz="2400" b="1" i="1">
                <a:solidFill>
                  <a:srgbClr val="C00000"/>
                </a:solidFill>
              </a:rPr>
              <a:t>Storage Bin </a:t>
            </a:r>
            <a:r>
              <a:rPr lang="ro-RO" sz="2400" b="1"/>
              <a:t>- </a:t>
            </a:r>
            <a:r>
              <a:rPr lang="ro-RO" sz="2400" b="1" i="1">
                <a:solidFill>
                  <a:srgbClr val="002060"/>
                </a:solidFill>
              </a:rPr>
              <a:t>Loc de depozitare</a:t>
            </a:r>
          </a:p>
          <a:p>
            <a:pPr lvl="0">
              <a:lnSpc>
                <a:spcPct val="70000"/>
              </a:lnSpc>
            </a:pPr>
            <a:r>
              <a:rPr lang="ro-RO" sz="2400"/>
              <a:t>Un loc de stocare este un spațiu în care Elementele de Lucru fac „coada”. loc de stocare acționează ca buffere / cozi între pașii dintr-un proces sau ca zone de stocare pentru inventar sau lucrări în proces.</a:t>
            </a:r>
          </a:p>
          <a:p>
            <a:pPr lvl="0">
              <a:lnSpc>
                <a:spcPct val="70000"/>
              </a:lnSpc>
            </a:pPr>
            <a:r>
              <a:rPr lang="ro-RO" sz="2400"/>
              <a:t>Proprietăți</a:t>
            </a:r>
          </a:p>
          <a:p>
            <a:pPr marL="0" lvl="0" indent="0">
              <a:lnSpc>
                <a:spcPct val="70000"/>
              </a:lnSpc>
              <a:buNone/>
            </a:pPr>
            <a:r>
              <a:rPr lang="ro-RO" sz="2400"/>
              <a:t> </a:t>
            </a:r>
            <a:r>
              <a:rPr lang="ro-RO" sz="2400" b="1" i="1">
                <a:solidFill>
                  <a:srgbClr val="002060"/>
                </a:solidFill>
              </a:rPr>
              <a:t>Nume spațiului</a:t>
            </a:r>
          </a:p>
          <a:p>
            <a:pPr marL="0" lvl="0" indent="0">
              <a:lnSpc>
                <a:spcPct val="70000"/>
              </a:lnSpc>
              <a:buNone/>
            </a:pPr>
            <a:r>
              <a:rPr lang="ro-RO" sz="2400" b="1" i="1">
                <a:solidFill>
                  <a:srgbClr val="002060"/>
                </a:solidFill>
              </a:rPr>
              <a:t>Capacitatea spațiului</a:t>
            </a:r>
            <a:r>
              <a:rPr lang="ro-RO" sz="2400"/>
              <a:t> - limitează numărul de Elemente de Lucru care se pot stoca în acest spațiu</a:t>
            </a:r>
          </a:p>
          <a:p>
            <a:pPr marL="0" lvl="0" indent="0">
              <a:lnSpc>
                <a:spcPct val="70000"/>
              </a:lnSpc>
              <a:buNone/>
            </a:pPr>
            <a:r>
              <a:rPr lang="ro-RO" sz="2400" b="1" i="1">
                <a:solidFill>
                  <a:srgbClr val="002060"/>
                </a:solidFill>
              </a:rPr>
              <a:t>Perioada de valabilitate </a:t>
            </a:r>
            <a:r>
              <a:rPr lang="ro-RO" sz="2400"/>
              <a:t>- numărul de unități de timp până la expirare pentru Elementele de lucru</a:t>
            </a:r>
          </a:p>
          <a:p>
            <a:pPr marL="0" lvl="0" indent="0">
              <a:lnSpc>
                <a:spcPct val="70000"/>
              </a:lnSpc>
              <a:buNone/>
            </a:pPr>
            <a:r>
              <a:rPr lang="ro-RO" sz="2400" b="1" i="1">
                <a:solidFill>
                  <a:srgbClr val="002060"/>
                </a:solidFill>
              </a:rPr>
              <a:t>Timp minim de așteptare </a:t>
            </a:r>
            <a:r>
              <a:rPr lang="ro-RO" sz="2400"/>
              <a:t>- Timpul minim în care  Elementele de lucru trebuie să staționeze în Depozit</a:t>
            </a:r>
          </a:p>
          <a:p>
            <a:pPr marL="0" lvl="0" indent="0">
              <a:lnSpc>
                <a:spcPct val="70000"/>
              </a:lnSpc>
              <a:buNone/>
            </a:pPr>
            <a:r>
              <a:rPr lang="ro-RO" sz="2400" b="1" i="1">
                <a:solidFill>
                  <a:srgbClr val="002060"/>
                </a:solidFill>
              </a:rPr>
              <a:t>Rezultate</a:t>
            </a:r>
            <a:r>
              <a:rPr lang="ro-RO" sz="2400"/>
              <a:t> - rezultate despre obiect</a:t>
            </a:r>
          </a:p>
          <a:p>
            <a:pPr marL="0" lvl="0" indent="0">
              <a:lnSpc>
                <a:spcPct val="70000"/>
              </a:lnSpc>
              <a:buNone/>
            </a:pPr>
            <a:r>
              <a:rPr lang="ro-RO" sz="2400" b="1" i="1">
                <a:solidFill>
                  <a:srgbClr val="002060"/>
                </a:solidFill>
              </a:rPr>
              <a:t>Pornire</a:t>
            </a:r>
            <a:r>
              <a:rPr lang="ro-RO" sz="2400"/>
              <a:t> - Start-Up - conținutul inițial al spațiului de stocare la începutul modelului</a:t>
            </a:r>
          </a:p>
          <a:p>
            <a:pPr marL="0" lvl="0" indent="0">
              <a:lnSpc>
                <a:spcPct val="70000"/>
              </a:lnSpc>
              <a:buNone/>
            </a:pPr>
            <a:r>
              <a:rPr lang="ro-RO" sz="2400" b="1" i="1">
                <a:solidFill>
                  <a:srgbClr val="002060"/>
                </a:solidFill>
              </a:rPr>
              <a:t> Conținut </a:t>
            </a:r>
            <a:r>
              <a:rPr lang="ro-RO" sz="2400"/>
              <a:t>- afișează conținutul curent al spațiului de stocare</a:t>
            </a:r>
          </a:p>
          <a:p>
            <a:pPr marL="0" lvl="0" indent="0">
              <a:lnSpc>
                <a:spcPct val="70000"/>
              </a:lnSpc>
              <a:buNone/>
            </a:pPr>
            <a:r>
              <a:rPr lang="ro-RO" sz="2400" b="1" i="1">
                <a:solidFill>
                  <a:srgbClr val="002060"/>
                </a:solidFill>
              </a:rPr>
              <a:t> Grafică </a:t>
            </a:r>
            <a:r>
              <a:rPr lang="ro-RO" sz="2400"/>
              <a:t>- schimbarea aspectul coșului de stocare</a:t>
            </a:r>
            <a:endParaRPr lang="ru-RU" sz="2400"/>
          </a:p>
        </p:txBody>
      </p:sp>
      <p:sp>
        <p:nvSpPr>
          <p:cNvPr id="3" name="Нижний колонтитул 3">
            <a:extLst>
              <a:ext uri="{FF2B5EF4-FFF2-40B4-BE49-F238E27FC236}">
                <a16:creationId xmlns:a16="http://schemas.microsoft.com/office/drawing/2014/main" id="{AC67D808-6024-045B-B2AC-32F2ACA6FA24}"/>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AF2B75F2-FE45-A018-4AC8-AE8523AC82E6}"/>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1052B7F-6BFE-49D7-846D-C165CAD8A091}" type="slidenum">
              <a:t>82</a:t>
            </a:fld>
            <a:endParaRPr lang="ru-RU" sz="1200" b="0" i="0" u="none" strike="noStrike" kern="1200" cap="none" spc="0" baseline="0">
              <a:solidFill>
                <a:srgbClr val="898989"/>
              </a:solidFill>
              <a:uFillTx/>
              <a:latin typeface="Calibri"/>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name="Slide939">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93D06EC2-9EE0-F3F8-30CB-126253A6C1A7}"/>
              </a:ext>
            </a:extLst>
          </p:cNvPr>
          <p:cNvSpPr txBox="1">
            <a:spLocks noGrp="1"/>
          </p:cNvSpPr>
          <p:nvPr>
            <p:ph idx="1"/>
          </p:nvPr>
        </p:nvSpPr>
        <p:spPr>
          <a:xfrm>
            <a:off x="387925" y="221677"/>
            <a:ext cx="11402293" cy="6134673"/>
          </a:xfrm>
        </p:spPr>
        <p:txBody>
          <a:bodyPr/>
          <a:lstStyle/>
          <a:p>
            <a:pPr lvl="0">
              <a:lnSpc>
                <a:spcPct val="70000"/>
              </a:lnSpc>
            </a:pPr>
            <a:r>
              <a:rPr lang="ro-RO" sz="2200" b="1">
                <a:solidFill>
                  <a:srgbClr val="C00000"/>
                </a:solidFill>
              </a:rPr>
              <a:t>Work Center </a:t>
            </a:r>
            <a:r>
              <a:rPr lang="ro-RO" sz="2200" b="1"/>
              <a:t>- </a:t>
            </a:r>
            <a:r>
              <a:rPr lang="ro-RO" sz="2200"/>
              <a:t> </a:t>
            </a:r>
            <a:r>
              <a:rPr lang="ro-RO" sz="2200" b="1" i="1">
                <a:solidFill>
                  <a:srgbClr val="002060"/>
                </a:solidFill>
              </a:rPr>
              <a:t>Centru de lucru</a:t>
            </a:r>
          </a:p>
          <a:p>
            <a:pPr marL="0" lvl="0" indent="0">
              <a:lnSpc>
                <a:spcPct val="70000"/>
              </a:lnSpc>
              <a:buNone/>
            </a:pPr>
            <a:r>
              <a:rPr lang="ro-RO" sz="2200"/>
              <a:t>Centrele de lucru sunt locul în care sunt prelucrate Elementele de lucru. De obicei, este nevoie de ceva timp pentru a îndeplini sarcina și uneori, aceasta necesită una sau mai multe resurse.</a:t>
            </a:r>
          </a:p>
          <a:p>
            <a:pPr lvl="0">
              <a:lnSpc>
                <a:spcPct val="70000"/>
              </a:lnSpc>
            </a:pPr>
            <a:r>
              <a:rPr lang="ro-RO" sz="2200"/>
              <a:t>Proprietăți</a:t>
            </a:r>
          </a:p>
          <a:p>
            <a:pPr marL="0" lvl="0" indent="0">
              <a:lnSpc>
                <a:spcPct val="70000"/>
              </a:lnSpc>
              <a:buNone/>
            </a:pPr>
            <a:r>
              <a:rPr lang="ro-RO" sz="2200"/>
              <a:t> Nume</a:t>
            </a:r>
          </a:p>
          <a:p>
            <a:pPr marL="0" lvl="0" indent="0">
              <a:lnSpc>
                <a:spcPct val="70000"/>
              </a:lnSpc>
              <a:buNone/>
            </a:pPr>
            <a:r>
              <a:rPr lang="ro-RO" sz="2200"/>
              <a:t> </a:t>
            </a:r>
            <a:r>
              <a:rPr lang="ro-RO" sz="2200" b="1" i="1">
                <a:solidFill>
                  <a:srgbClr val="002060"/>
                </a:solidFill>
              </a:rPr>
              <a:t>Timing -</a:t>
            </a:r>
            <a:r>
              <a:rPr lang="ro-RO" sz="2200"/>
              <a:t> timp pentru procesarea Elementelor de lucru setate printr-o distribuție</a:t>
            </a:r>
          </a:p>
          <a:p>
            <a:pPr marL="0" lvl="0" indent="0">
              <a:lnSpc>
                <a:spcPct val="70000"/>
              </a:lnSpc>
              <a:buNone/>
            </a:pPr>
            <a:r>
              <a:rPr lang="ro-RO" sz="2200" b="1" i="1">
                <a:solidFill>
                  <a:srgbClr val="002060"/>
                </a:solidFill>
              </a:rPr>
              <a:t> Rezultate </a:t>
            </a:r>
            <a:r>
              <a:rPr lang="ro-RO" sz="2200"/>
              <a:t>- rezultate despre obiect</a:t>
            </a:r>
          </a:p>
          <a:p>
            <a:pPr marL="0" lvl="0" indent="0">
              <a:lnSpc>
                <a:spcPct val="70000"/>
              </a:lnSpc>
              <a:buNone/>
            </a:pPr>
            <a:r>
              <a:rPr lang="ro-RO" sz="2200" b="1" i="1">
                <a:solidFill>
                  <a:srgbClr val="002060"/>
                </a:solidFill>
              </a:rPr>
              <a:t>Resurse</a:t>
            </a:r>
            <a:r>
              <a:rPr lang="ro-RO" sz="2200"/>
              <a:t> - setul cerut de resurse pentru a efectua sarcina</a:t>
            </a:r>
          </a:p>
          <a:p>
            <a:pPr marL="0" lvl="0" indent="0">
              <a:lnSpc>
                <a:spcPct val="70000"/>
              </a:lnSpc>
              <a:buNone/>
            </a:pPr>
            <a:r>
              <a:rPr lang="ro-RO" sz="2200" b="1" i="1">
                <a:solidFill>
                  <a:srgbClr val="002060"/>
                </a:solidFill>
              </a:rPr>
              <a:t>Eficiență </a:t>
            </a:r>
            <a:r>
              <a:rPr lang="ro-RO" sz="2200"/>
              <a:t>- specifica defecțiuni, reparații</a:t>
            </a:r>
          </a:p>
          <a:p>
            <a:pPr marL="0" lvl="0" indent="0">
              <a:lnSpc>
                <a:spcPct val="70000"/>
              </a:lnSpc>
              <a:buNone/>
            </a:pPr>
            <a:r>
              <a:rPr lang="ro-RO" sz="2200" b="1" i="1">
                <a:solidFill>
                  <a:srgbClr val="002060"/>
                </a:solidFill>
              </a:rPr>
              <a:t>Routing In </a:t>
            </a:r>
            <a:r>
              <a:rPr lang="ro-RO" sz="2200"/>
              <a:t>- modul în care Elementele de lucru intră în centrul de lucru</a:t>
            </a:r>
          </a:p>
          <a:p>
            <a:pPr marL="0" lvl="0" indent="0">
              <a:lnSpc>
                <a:spcPct val="70000"/>
              </a:lnSpc>
              <a:buNone/>
            </a:pPr>
            <a:r>
              <a:rPr lang="ro-RO" sz="2200" b="1" i="1">
                <a:solidFill>
                  <a:srgbClr val="002060"/>
                </a:solidFill>
              </a:rPr>
              <a:t>Routing Out </a:t>
            </a:r>
            <a:r>
              <a:rPr lang="ro-RO" sz="2200"/>
              <a:t>– modalitățile prin care Elementul de lucru părăsește obiectul</a:t>
            </a:r>
          </a:p>
          <a:p>
            <a:pPr marL="0" lvl="0" indent="0">
              <a:lnSpc>
                <a:spcPct val="70000"/>
              </a:lnSpc>
              <a:buNone/>
            </a:pPr>
            <a:r>
              <a:rPr lang="ro-RO" sz="2200" b="1" i="1">
                <a:solidFill>
                  <a:srgbClr val="002060"/>
                </a:solidFill>
              </a:rPr>
              <a:t>Acțiuni pentru etichetă </a:t>
            </a:r>
            <a:r>
              <a:rPr lang="ro-RO" sz="2200"/>
              <a:t>- valorile etichetelor Elementului de lucru s-au schimbat aici</a:t>
            </a:r>
          </a:p>
          <a:p>
            <a:pPr marL="0" lvl="0" indent="0">
              <a:lnSpc>
                <a:spcPct val="70000"/>
              </a:lnSpc>
              <a:buNone/>
            </a:pPr>
            <a:r>
              <a:rPr lang="ro-RO" sz="2200" b="1" i="1">
                <a:solidFill>
                  <a:srgbClr val="002060"/>
                </a:solidFill>
              </a:rPr>
              <a:t>Prioritate</a:t>
            </a:r>
            <a:r>
              <a:rPr lang="ro-RO" sz="2200"/>
              <a:t> - modul în care acest centru de lucru concurează față de alte resurse</a:t>
            </a:r>
          </a:p>
          <a:p>
            <a:pPr marL="0" lvl="0" indent="0">
              <a:lnSpc>
                <a:spcPct val="70000"/>
              </a:lnSpc>
              <a:buNone/>
            </a:pPr>
            <a:r>
              <a:rPr lang="ro-RO" sz="2200" b="1" i="1">
                <a:solidFill>
                  <a:srgbClr val="002060"/>
                </a:solidFill>
              </a:rPr>
              <a:t>Replicare</a:t>
            </a:r>
            <a:r>
              <a:rPr lang="ro-RO" sz="2200"/>
              <a:t> - o modalitate simplă de a copia centrul de lucru</a:t>
            </a:r>
          </a:p>
          <a:p>
            <a:pPr marL="0" lvl="0" indent="0">
              <a:lnSpc>
                <a:spcPct val="70000"/>
              </a:lnSpc>
              <a:buNone/>
            </a:pPr>
            <a:r>
              <a:rPr lang="ro-RO" sz="2200" b="1" i="1">
                <a:solidFill>
                  <a:srgbClr val="002060"/>
                </a:solidFill>
              </a:rPr>
              <a:t>Cuprins</a:t>
            </a:r>
            <a:r>
              <a:rPr lang="ro-RO" sz="2200"/>
              <a:t> - afișează conținutul curent al Centrului de lucru</a:t>
            </a:r>
          </a:p>
          <a:p>
            <a:pPr marL="0" lvl="0" indent="0">
              <a:lnSpc>
                <a:spcPct val="70000"/>
              </a:lnSpc>
              <a:buNone/>
            </a:pPr>
            <a:r>
              <a:rPr lang="ro-RO" sz="2200" b="1" i="1">
                <a:solidFill>
                  <a:srgbClr val="002060"/>
                </a:solidFill>
              </a:rPr>
              <a:t>Grafică </a:t>
            </a:r>
            <a:r>
              <a:rPr lang="ro-RO" sz="2200"/>
              <a:t>- schimbarea aspectului și animația Centrului de lucru</a:t>
            </a:r>
            <a:endParaRPr lang="ru-RU" sz="2200"/>
          </a:p>
        </p:txBody>
      </p:sp>
      <p:sp>
        <p:nvSpPr>
          <p:cNvPr id="3" name="Нижний колонтитул 3">
            <a:extLst>
              <a:ext uri="{FF2B5EF4-FFF2-40B4-BE49-F238E27FC236}">
                <a16:creationId xmlns:a16="http://schemas.microsoft.com/office/drawing/2014/main" id="{B8F9BDD4-54EE-A516-3358-726E0E9114CF}"/>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EFDA8A05-7813-47FF-3333-586552000B3F}"/>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9D2D1A0-4B31-49E2-86F9-A4D6E36F36EE}" type="slidenum">
              <a:t>83</a:t>
            </a:fld>
            <a:endParaRPr lang="ru-RU" sz="1200" b="0" i="0" u="none" strike="noStrike" kern="1200" cap="none" spc="0" baseline="0">
              <a:solidFill>
                <a:srgbClr val="898989"/>
              </a:solidFill>
              <a:uFillTx/>
              <a:latin typeface="Calibri"/>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name="Slide943">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4471B553-731F-BA22-9798-AF9F70A4CF3D}"/>
              </a:ext>
            </a:extLst>
          </p:cNvPr>
          <p:cNvSpPr txBox="1">
            <a:spLocks noGrp="1"/>
          </p:cNvSpPr>
          <p:nvPr>
            <p:ph idx="1"/>
          </p:nvPr>
        </p:nvSpPr>
        <p:spPr>
          <a:xfrm>
            <a:off x="838203" y="346365"/>
            <a:ext cx="10515600" cy="5830598"/>
          </a:xfrm>
        </p:spPr>
        <p:txBody>
          <a:bodyPr/>
          <a:lstStyle/>
          <a:p>
            <a:pPr lvl="0"/>
            <a:r>
              <a:rPr lang="ro-RO" b="1" i="1">
                <a:solidFill>
                  <a:srgbClr val="C00000"/>
                </a:solidFill>
              </a:rPr>
              <a:t>Work Exit Point </a:t>
            </a:r>
            <a:r>
              <a:rPr lang="ro-RO" b="1"/>
              <a:t>- </a:t>
            </a:r>
            <a:r>
              <a:rPr lang="ro-RO"/>
              <a:t> </a:t>
            </a:r>
            <a:r>
              <a:rPr lang="ro-RO" b="1" i="1">
                <a:solidFill>
                  <a:srgbClr val="002060"/>
                </a:solidFill>
              </a:rPr>
              <a:t>Punctul de ieșire din lucru</a:t>
            </a:r>
          </a:p>
          <a:p>
            <a:pPr lvl="0"/>
            <a:r>
              <a:rPr lang="ro-RO"/>
              <a:t>Punctele de ieșire de lucru oferă un mijloc pentru ca Elementele de lucru să părăsească modelul de simulare. SIMUL8 înregistrează în general aceste statistici ale procesului de lucru și rezumate ale Elementului de lucru.</a:t>
            </a:r>
          </a:p>
          <a:p>
            <a:pPr lvl="0"/>
            <a:r>
              <a:rPr lang="ro-RO"/>
              <a:t>Proprietăți</a:t>
            </a:r>
          </a:p>
          <a:p>
            <a:pPr marL="0" lvl="0" indent="0">
              <a:buNone/>
            </a:pPr>
            <a:r>
              <a:rPr lang="ro-RO"/>
              <a:t> - Numele puctului de ieșire</a:t>
            </a:r>
          </a:p>
          <a:p>
            <a:pPr marL="0" lvl="0" indent="0">
              <a:buNone/>
            </a:pPr>
            <a:r>
              <a:rPr lang="ro-RO"/>
              <a:t> - Rezultate - rezultate despre obiect</a:t>
            </a:r>
          </a:p>
          <a:p>
            <a:pPr marL="0" lvl="0" indent="0">
              <a:buNone/>
            </a:pPr>
            <a:r>
              <a:rPr lang="ro-RO"/>
              <a:t>- Grafică - schimbarea aspectului obiectului</a:t>
            </a:r>
          </a:p>
          <a:p>
            <a:pPr marL="0" lvl="0" indent="0">
              <a:buNone/>
            </a:pPr>
            <a:r>
              <a:rPr lang="ro-RO"/>
              <a:t>- Oprire Model la limită - oprește modelul la atingerea numărului specificat</a:t>
            </a:r>
            <a:endParaRPr lang="ru-RU"/>
          </a:p>
        </p:txBody>
      </p:sp>
      <p:sp>
        <p:nvSpPr>
          <p:cNvPr id="3" name="Нижний колонтитул 3">
            <a:extLst>
              <a:ext uri="{FF2B5EF4-FFF2-40B4-BE49-F238E27FC236}">
                <a16:creationId xmlns:a16="http://schemas.microsoft.com/office/drawing/2014/main" id="{F760C28F-5933-9541-0718-48E8896E2A7F}"/>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870F6740-49E5-7F83-A4F5-9EE1AFAE4C2C}"/>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30416BF-D525-4358-B7FE-C3E652C57C8B}" type="slidenum">
              <a:t>84</a:t>
            </a:fld>
            <a:endParaRPr lang="ru-RU" sz="1200" b="0" i="0" u="none" strike="noStrike" kern="1200" cap="none" spc="0" baseline="0">
              <a:solidFill>
                <a:srgbClr val="898989"/>
              </a:solidFill>
              <a:uFillTx/>
              <a:latin typeface="Calibri"/>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name="Slide955">
    <p:spTree>
      <p:nvGrpSpPr>
        <p:cNvPr id="1" name=""/>
        <p:cNvGrpSpPr/>
        <p:nvPr/>
      </p:nvGrpSpPr>
      <p:grpSpPr>
        <a:xfrm>
          <a:off x="0" y="0"/>
          <a:ext cx="0" cy="0"/>
          <a:chOff x="0" y="0"/>
          <a:chExt cx="0" cy="0"/>
        </a:xfrm>
      </p:grpSpPr>
      <p:pic>
        <p:nvPicPr>
          <p:cNvPr id="2" name="Объект 5">
            <a:extLst>
              <a:ext uri="{FF2B5EF4-FFF2-40B4-BE49-F238E27FC236}">
                <a16:creationId xmlns:a16="http://schemas.microsoft.com/office/drawing/2014/main" id="{055C98B7-E183-254A-0A0F-3CE2EFB445FE}"/>
              </a:ext>
            </a:extLst>
          </p:cNvPr>
          <p:cNvPicPr>
            <a:picLocks noGrp="1" noChangeAspect="1"/>
          </p:cNvPicPr>
          <p:nvPr>
            <p:ph idx="1"/>
          </p:nvPr>
        </p:nvPicPr>
        <p:blipFill>
          <a:blip r:embed="rId2"/>
          <a:stretch>
            <a:fillRect/>
          </a:stretch>
        </p:blipFill>
        <p:spPr>
          <a:xfrm>
            <a:off x="415585" y="180109"/>
            <a:ext cx="10641814" cy="5264731"/>
          </a:xfrm>
        </p:spPr>
      </p:pic>
      <p:sp>
        <p:nvSpPr>
          <p:cNvPr id="3" name="Нижний колонтитул 3">
            <a:extLst>
              <a:ext uri="{FF2B5EF4-FFF2-40B4-BE49-F238E27FC236}">
                <a16:creationId xmlns:a16="http://schemas.microsoft.com/office/drawing/2014/main" id="{5377CF40-5A3E-AA5B-3FDE-5FEE09EB4644}"/>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75B77C1C-7151-290A-AB5A-A53C0BC7BDF9}"/>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20417CDB-90A7-4243-823B-2C5671D5A94A}" type="slidenum">
              <a:t>85</a:t>
            </a:fld>
            <a:endParaRPr lang="ru-RU" sz="1200" b="0" i="0" u="none" strike="noStrike" kern="1200" cap="none" spc="0" baseline="0">
              <a:solidFill>
                <a:srgbClr val="898989"/>
              </a:solidFill>
              <a:uFillTx/>
              <a:latin typeface="Calibri"/>
            </a:endParaRPr>
          </a:p>
        </p:txBody>
      </p:sp>
      <p:sp>
        <p:nvSpPr>
          <p:cNvPr id="5" name="TextBox 6">
            <a:extLst>
              <a:ext uri="{FF2B5EF4-FFF2-40B4-BE49-F238E27FC236}">
                <a16:creationId xmlns:a16="http://schemas.microsoft.com/office/drawing/2014/main" id="{235856EB-7D2B-6B0C-CD96-5CA42FBD8F21}"/>
              </a:ext>
            </a:extLst>
          </p:cNvPr>
          <p:cNvSpPr txBox="1"/>
          <p:nvPr/>
        </p:nvSpPr>
        <p:spPr>
          <a:xfrm>
            <a:off x="2258293" y="5638985"/>
            <a:ext cx="6179131" cy="523219"/>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2800" b="0" i="0" u="none" strike="noStrike" kern="1200" cap="none" spc="0" baseline="0">
                <a:solidFill>
                  <a:srgbClr val="000000"/>
                </a:solidFill>
                <a:uFillTx/>
                <a:latin typeface="Calibri"/>
              </a:rPr>
              <a:t>Fluxul de trafic curent modelat în Simul8</a:t>
            </a:r>
            <a:endParaRPr lang="ru-RU" sz="2800" b="0" i="0" u="none" strike="noStrike" kern="1200" cap="none" spc="0" baseline="0">
              <a:solidFill>
                <a:srgbClr val="000000"/>
              </a:solidFill>
              <a:uFillTx/>
              <a:latin typeface="Calibri"/>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name="Slide907">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17851A3B-3E3B-2442-8A24-06D5EECC8EAA}"/>
              </a:ext>
            </a:extLst>
          </p:cNvPr>
          <p:cNvSpPr txBox="1">
            <a:spLocks noGrp="1"/>
          </p:cNvSpPr>
          <p:nvPr>
            <p:ph idx="1"/>
          </p:nvPr>
        </p:nvSpPr>
        <p:spPr>
          <a:xfrm>
            <a:off x="838203" y="277090"/>
            <a:ext cx="10515600" cy="5899873"/>
          </a:xfrm>
        </p:spPr>
        <p:txBody>
          <a:bodyPr/>
          <a:lstStyle/>
          <a:p>
            <a:pPr lvl="0"/>
            <a:r>
              <a:rPr lang="ro-RO" sz="3200" b="1" i="1">
                <a:solidFill>
                  <a:srgbClr val="C00000"/>
                </a:solidFill>
              </a:rPr>
              <a:t>Modelarea și simularea discrete în mediul  ARENA</a:t>
            </a:r>
          </a:p>
          <a:p>
            <a:pPr marL="0" lvl="0" indent="0">
              <a:buNone/>
            </a:pPr>
            <a:r>
              <a:rPr lang="ro-RO"/>
              <a:t>Modelul de simulare în sistemul Arena este un grafic (figura 1), ale cărui noduri sunt module. </a:t>
            </a:r>
          </a:p>
          <a:p>
            <a:pPr marL="0" lvl="0" indent="0">
              <a:buNone/>
            </a:pPr>
            <a:r>
              <a:rPr lang="ro-RO"/>
              <a:t>Modulele sunt interconectate </a:t>
            </a:r>
          </a:p>
          <a:p>
            <a:pPr marL="0" lvl="0" indent="0">
              <a:buNone/>
            </a:pPr>
            <a:r>
              <a:rPr lang="ro-RO"/>
              <a:t>folosind conexiuni prin care tranzacțiile sunt mutate între modulele 2.</a:t>
            </a:r>
          </a:p>
          <a:p>
            <a:pPr marL="0" lvl="0" indent="0">
              <a:buNone/>
            </a:pPr>
            <a:r>
              <a:rPr lang="ro-RO"/>
              <a:t>Pentru a crea un model în limbajul Arena este suficient:</a:t>
            </a:r>
          </a:p>
          <a:p>
            <a:pPr marL="0" lvl="0" indent="0">
              <a:buNone/>
            </a:pPr>
            <a:r>
              <a:rPr lang="ro-RO"/>
              <a:t>1) specificați tranzacțiile, resursele și alte obiecte;</a:t>
            </a:r>
          </a:p>
          <a:p>
            <a:pPr marL="0" lvl="0" indent="0">
              <a:buNone/>
            </a:pPr>
            <a:r>
              <a:rPr lang="ro-RO"/>
              <a:t>2) selectați modulele necesare;</a:t>
            </a:r>
          </a:p>
          <a:p>
            <a:pPr marL="0" lvl="0" indent="0">
              <a:buNone/>
            </a:pPr>
            <a:r>
              <a:rPr lang="ro-RO"/>
              <a:t>3) legarea modulelor folosind conexiuni;</a:t>
            </a:r>
          </a:p>
          <a:p>
            <a:pPr marL="0" lvl="0" indent="0">
              <a:buNone/>
            </a:pPr>
            <a:r>
              <a:rPr lang="ro-RO"/>
              <a:t>4) setați parametrii fiecăruia dintre module;</a:t>
            </a:r>
          </a:p>
          <a:p>
            <a:pPr marL="0" lvl="0" indent="0">
              <a:buNone/>
            </a:pPr>
            <a:r>
              <a:rPr lang="ro-RO"/>
              <a:t>5) stabiliți caracteristicile modelului în ansamblu.</a:t>
            </a:r>
            <a:endParaRPr lang="ru-RU"/>
          </a:p>
        </p:txBody>
      </p:sp>
      <p:sp>
        <p:nvSpPr>
          <p:cNvPr id="3" name="Нижний колонтитул 3">
            <a:extLst>
              <a:ext uri="{FF2B5EF4-FFF2-40B4-BE49-F238E27FC236}">
                <a16:creationId xmlns:a16="http://schemas.microsoft.com/office/drawing/2014/main" id="{AC3FEE5E-1F4E-DDE7-ACF4-8D03DB7E5FA7}"/>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743A5BA8-1DF9-B5AF-8625-EE88326770CF}"/>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01A9CEA-F6A1-4A97-ABC6-FCBAD8C21804}" type="slidenum">
              <a:t>86</a:t>
            </a:fld>
            <a:endParaRPr lang="ru-RU" sz="1200" b="0" i="0" u="none" strike="noStrike" kern="1200" cap="none" spc="0" baseline="0">
              <a:solidFill>
                <a:srgbClr val="898989"/>
              </a:solidFill>
              <a:uFillTx/>
              <a:latin typeface="Calibri"/>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name="Slide923">
    <p:spTree>
      <p:nvGrpSpPr>
        <p:cNvPr id="1" name=""/>
        <p:cNvGrpSpPr/>
        <p:nvPr/>
      </p:nvGrpSpPr>
      <p:grpSpPr>
        <a:xfrm>
          <a:off x="0" y="0"/>
          <a:ext cx="0" cy="0"/>
          <a:chOff x="0" y="0"/>
          <a:chExt cx="0" cy="0"/>
        </a:xfrm>
      </p:grpSpPr>
      <p:pic>
        <p:nvPicPr>
          <p:cNvPr id="2" name="Объект 5">
            <a:extLst>
              <a:ext uri="{FF2B5EF4-FFF2-40B4-BE49-F238E27FC236}">
                <a16:creationId xmlns:a16="http://schemas.microsoft.com/office/drawing/2014/main" id="{ED0BB004-DB66-A695-41B0-76907641D45F}"/>
              </a:ext>
            </a:extLst>
          </p:cNvPr>
          <p:cNvPicPr>
            <a:picLocks noGrp="1" noChangeAspect="1"/>
          </p:cNvPicPr>
          <p:nvPr>
            <p:ph idx="1"/>
          </p:nvPr>
        </p:nvPicPr>
        <p:blipFill>
          <a:blip/>
          <a:stretch>
            <a:fillRect/>
          </a:stretch>
        </p:blipFill>
        <p:spPr>
          <a:xfrm>
            <a:off x="838203" y="276103"/>
            <a:ext cx="10515600" cy="3532729"/>
          </a:xfrm>
        </p:spPr>
      </p:pic>
      <p:sp>
        <p:nvSpPr>
          <p:cNvPr id="3" name="Нижний колонтитул 3">
            <a:extLst>
              <a:ext uri="{FF2B5EF4-FFF2-40B4-BE49-F238E27FC236}">
                <a16:creationId xmlns:a16="http://schemas.microsoft.com/office/drawing/2014/main" id="{C33EDF99-1F66-7D6D-3EE3-D7398689F615}"/>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7F6BEEBF-CA85-CE8F-994C-2B3B60066AAE}"/>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D34F113-F0CC-4F14-B325-0E8EE41FAC79}" type="slidenum">
              <a:t>87</a:t>
            </a:fld>
            <a:endParaRPr lang="ru-RU" sz="1200" b="0" i="0" u="none" strike="noStrike" kern="1200" cap="none" spc="0" baseline="0">
              <a:solidFill>
                <a:srgbClr val="898989"/>
              </a:solidFill>
              <a:uFillTx/>
              <a:latin typeface="Calibri"/>
            </a:endParaRPr>
          </a:p>
        </p:txBody>
      </p:sp>
      <p:sp>
        <p:nvSpPr>
          <p:cNvPr id="5" name="TextBox 6">
            <a:extLst>
              <a:ext uri="{FF2B5EF4-FFF2-40B4-BE49-F238E27FC236}">
                <a16:creationId xmlns:a16="http://schemas.microsoft.com/office/drawing/2014/main" id="{064B53C8-7256-3FAF-25CE-B8F7A387525E}"/>
              </a:ext>
            </a:extLst>
          </p:cNvPr>
          <p:cNvSpPr txBox="1"/>
          <p:nvPr/>
        </p:nvSpPr>
        <p:spPr>
          <a:xfrm>
            <a:off x="471053" y="4156359"/>
            <a:ext cx="11194468" cy="2246772"/>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2800" b="1" i="1" u="none" strike="noStrike" kern="1200" cap="none" spc="0" baseline="0">
                <a:solidFill>
                  <a:srgbClr val="C00000"/>
                </a:solidFill>
                <a:uFillTx/>
                <a:latin typeface="Calibri"/>
              </a:rPr>
              <a:t>Modelele din sistemul Arena sunt orientate spre proces</a:t>
            </a:r>
            <a:r>
              <a:rPr lang="ro-RO" sz="2800" b="0" i="0" u="none" strike="noStrike" kern="1200" cap="none" spc="0" baseline="0">
                <a:solidFill>
                  <a:srgbClr val="000000"/>
                </a:solidFill>
                <a:uFillTx/>
                <a:latin typeface="Calibri"/>
              </a:rPr>
              <a:t>, graful modelului arată calea unei tranzacții individuale. O tranzacție este creată, așteaptă în linie, captează resurse, procesată, eliberează resurse și este distrusă.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2800" b="0" i="0" u="none" strike="noStrike" kern="1200" cap="none" spc="0" baseline="0">
                <a:solidFill>
                  <a:srgbClr val="000000"/>
                </a:solidFill>
                <a:uFillTx/>
                <a:latin typeface="Calibri"/>
              </a:rPr>
              <a:t>Alte tranzacții pot rula în paralel, în acest caz sistemul își asumă sarcina de control al procesului.</a:t>
            </a:r>
            <a:endParaRPr lang="ru-RU" sz="2800" b="0" i="0" u="none" strike="noStrike" kern="1200" cap="none" spc="0" baseline="0">
              <a:solidFill>
                <a:srgbClr val="000000"/>
              </a:solidFill>
              <a:uFillTx/>
              <a:latin typeface="Calibri"/>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name="Slide924">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5141787F-8065-F351-BDC7-4383EEB0613A}"/>
              </a:ext>
            </a:extLst>
          </p:cNvPr>
          <p:cNvSpPr txBox="1">
            <a:spLocks noGrp="1"/>
          </p:cNvSpPr>
          <p:nvPr>
            <p:ph idx="1"/>
          </p:nvPr>
        </p:nvSpPr>
        <p:spPr>
          <a:xfrm>
            <a:off x="838203" y="429493"/>
            <a:ext cx="10515600" cy="5747470"/>
          </a:xfrm>
        </p:spPr>
        <p:txBody>
          <a:bodyPr/>
          <a:lstStyle/>
          <a:p>
            <a:pPr marL="0" lvl="0" indent="0">
              <a:buNone/>
            </a:pPr>
            <a:r>
              <a:rPr lang="ro-RO" sz="3200"/>
              <a:t>Concepte de bază utilizate la  construcția modelelor în sistemul Arena. Aceste concepte includ:</a:t>
            </a:r>
          </a:p>
          <a:p>
            <a:pPr marL="0" lvl="0" indent="0">
              <a:buNone/>
            </a:pPr>
            <a:r>
              <a:rPr lang="ro-RO" sz="3200"/>
              <a:t>- tranzact (entitate - </a:t>
            </a:r>
            <a:r>
              <a:rPr lang="it-IT" sz="3200"/>
              <a:t>obiect dinamic al modelului de simulare</a:t>
            </a:r>
            <a:r>
              <a:rPr lang="ro-RO" sz="3200"/>
              <a:t>);</a:t>
            </a:r>
          </a:p>
          <a:p>
            <a:pPr marL="0" lvl="0" indent="0">
              <a:buNone/>
            </a:pPr>
            <a:r>
              <a:rPr lang="ro-RO" sz="3200"/>
              <a:t>- resursă;</a:t>
            </a:r>
          </a:p>
          <a:p>
            <a:pPr marL="0" lvl="0" indent="0">
              <a:buNone/>
            </a:pPr>
            <a:r>
              <a:rPr lang="ro-RO" sz="3200"/>
              <a:t>- atribut;</a:t>
            </a:r>
          </a:p>
          <a:p>
            <a:pPr marL="0" lvl="0" indent="0">
              <a:buNone/>
            </a:pPr>
            <a:r>
              <a:rPr lang="ro-RO" sz="3200"/>
              <a:t>- variabilă;</a:t>
            </a:r>
          </a:p>
          <a:p>
            <a:pPr marL="0" lvl="0" indent="0">
              <a:buNone/>
            </a:pPr>
            <a:r>
              <a:rPr lang="ro-RO" sz="3200"/>
              <a:t>- coada;</a:t>
            </a:r>
          </a:p>
          <a:p>
            <a:pPr marL="0" lvl="0" indent="0">
              <a:buNone/>
            </a:pPr>
            <a:r>
              <a:rPr lang="ro-RO" sz="3200"/>
              <a:t>- program</a:t>
            </a:r>
          </a:p>
          <a:p>
            <a:pPr marL="0" lvl="0" indent="0">
              <a:buNone/>
            </a:pPr>
            <a:r>
              <a:rPr lang="ro-RO" sz="3200"/>
              <a:t>- blocuri</a:t>
            </a:r>
          </a:p>
          <a:p>
            <a:pPr marL="0" lvl="0" indent="0">
              <a:buNone/>
            </a:pPr>
            <a:r>
              <a:rPr lang="ro-RO" sz="3200"/>
              <a:t>- modul.</a:t>
            </a:r>
            <a:endParaRPr lang="ru-RU" sz="3200"/>
          </a:p>
        </p:txBody>
      </p:sp>
      <p:sp>
        <p:nvSpPr>
          <p:cNvPr id="3" name="Нижний колонтитул 3">
            <a:extLst>
              <a:ext uri="{FF2B5EF4-FFF2-40B4-BE49-F238E27FC236}">
                <a16:creationId xmlns:a16="http://schemas.microsoft.com/office/drawing/2014/main" id="{483E863E-A92B-9155-30BA-83C9BD7C95DE}"/>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EF0542AA-EBDA-EE05-F7C3-17C1381EFACF}"/>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AAEEEAB-E1ED-4BA9-9B2A-3CFE07AFAC9B}" type="slidenum">
              <a:t>88</a:t>
            </a:fld>
            <a:endParaRPr lang="ru-RU" sz="1200" b="0" i="0" u="none" strike="noStrike" kern="1200" cap="none" spc="0" baseline="0">
              <a:solidFill>
                <a:srgbClr val="898989"/>
              </a:solidFill>
              <a:uFillTx/>
              <a:latin typeface="Calibri"/>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name="Slide925">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ADB9244A-8C98-0BE7-44B8-0D4543B97C17}"/>
              </a:ext>
            </a:extLst>
          </p:cNvPr>
          <p:cNvSpPr txBox="1">
            <a:spLocks noGrp="1"/>
          </p:cNvSpPr>
          <p:nvPr>
            <p:ph idx="1"/>
          </p:nvPr>
        </p:nvSpPr>
        <p:spPr>
          <a:xfrm>
            <a:off x="838203" y="443346"/>
            <a:ext cx="10515600" cy="5733617"/>
          </a:xfrm>
        </p:spPr>
        <p:txBody>
          <a:bodyPr/>
          <a:lstStyle/>
          <a:p>
            <a:pPr lvl="0"/>
            <a:endParaRPr lang="ro-RO"/>
          </a:p>
          <a:p>
            <a:pPr lvl="0"/>
            <a:r>
              <a:rPr lang="ro-RO">
                <a:hlinkClick r:id="" action="ppaction://hlinkfile">
                  <a:extLst>
                    <a:ext uri="{A12FA001-AC4F-418D-AE19-62706E023703}">
                      <ahyp:hlinkClr xmlns:ahyp="http://schemas.microsoft.com/office/drawing/2018/hyperlinkcolor" val="tx"/>
                    </a:ext>
                  </a:extLst>
                </a:hlinkClick>
              </a:rPr>
              <a:t>https://www.arenasimulation.com/simulation-software-download</a:t>
            </a:r>
          </a:p>
          <a:p>
            <a:pPr marL="0" lvl="0" indent="0">
              <a:buNone/>
            </a:pPr>
            <a:r>
              <a:rPr lang="ro-RO">
                <a:hlinkClick r:id="" action="ppaction://hlinkfile">
                  <a:extLst>
                    <a:ext uri="{A12FA001-AC4F-418D-AE19-62706E023703}">
                      <ahyp:hlinkClr xmlns:ahyp="http://schemas.microsoft.com/office/drawing/2018/hyperlinkcolor" val="tx"/>
                    </a:ext>
                  </a:extLst>
                </a:hlinkClick>
              </a:rPr>
              <a:t>Pentru student</a:t>
            </a:r>
          </a:p>
          <a:p>
            <a:pPr lvl="0"/>
            <a:r>
              <a:rPr lang="ro-RO">
                <a:hlinkClick r:id="rId2">
                  <a:extLst>
                    <a:ext uri="{A12FA001-AC4F-418D-AE19-62706E023703}">
                      <ahyp:hlinkClr xmlns:ahyp="http://schemas.microsoft.com/office/drawing/2018/hyperlinkcolor" val="tx"/>
                    </a:ext>
                  </a:extLst>
                </a:hlinkClick>
              </a:rPr>
              <a:t>https://info.arenasimulation.com/e2t/c/*W6x_Tkl5LDxk0W2G_Frd5bGg5w0/*W8PP_wD7pxHhQW877QZ51b1jHh0/5/f18dQhb0S1V3</a:t>
            </a:r>
            <a:endParaRPr lang="ru-RU"/>
          </a:p>
        </p:txBody>
      </p:sp>
      <p:sp>
        <p:nvSpPr>
          <p:cNvPr id="3" name="Нижний колонтитул 3">
            <a:extLst>
              <a:ext uri="{FF2B5EF4-FFF2-40B4-BE49-F238E27FC236}">
                <a16:creationId xmlns:a16="http://schemas.microsoft.com/office/drawing/2014/main" id="{964550F3-1968-E9E6-428A-36122D162C80}"/>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09E6E09B-FE98-0800-9FB3-1A63BD20FDFC}"/>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C901F0E-19F3-4B42-B0A9-C1BFDAF30C7F}" type="slidenum">
              <a:t>89</a:t>
            </a:fld>
            <a:endParaRPr lang="ru-RU" sz="1200" b="0" i="0" u="none" strike="noStrike" kern="1200" cap="none" spc="0" baseline="0">
              <a:solidFill>
                <a:srgbClr val="898989"/>
              </a:solidFill>
              <a:uFillTx/>
              <a:latin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915">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332E93E7-E8F7-9B19-F327-6948FCDD26C5}"/>
              </a:ext>
            </a:extLst>
          </p:cNvPr>
          <p:cNvSpPr txBox="1">
            <a:spLocks noGrp="1"/>
          </p:cNvSpPr>
          <p:nvPr>
            <p:ph idx="1"/>
          </p:nvPr>
        </p:nvSpPr>
        <p:spPr>
          <a:xfrm>
            <a:off x="907871" y="950418"/>
            <a:ext cx="10515600" cy="4957154"/>
          </a:xfrm>
        </p:spPr>
        <p:txBody>
          <a:bodyPr/>
          <a:lstStyle/>
          <a:p>
            <a:pPr lvl="0"/>
            <a:r>
              <a:rPr lang="it-IT" b="1" i="1">
                <a:solidFill>
                  <a:srgbClr val="002060"/>
                </a:solidFill>
                <a:latin typeface="Times New Roman" pitchFamily="18"/>
                <a:cs typeface="Times New Roman" pitchFamily="18"/>
              </a:rPr>
              <a:t>Modelul de simulare se construie</a:t>
            </a:r>
            <a:r>
              <a:rPr lang="ro-RO" b="1" i="1">
                <a:solidFill>
                  <a:srgbClr val="002060"/>
                </a:solidFill>
                <a:latin typeface="Times New Roman" pitchFamily="18"/>
                <a:cs typeface="Times New Roman" pitchFamily="18"/>
              </a:rPr>
              <a:t>ș</a:t>
            </a:r>
            <a:r>
              <a:rPr lang="it-IT" b="1" i="1">
                <a:solidFill>
                  <a:srgbClr val="002060"/>
                </a:solidFill>
                <a:latin typeface="Times New Roman" pitchFamily="18"/>
                <a:cs typeface="Times New Roman" pitchFamily="18"/>
              </a:rPr>
              <a:t>te </a:t>
            </a:r>
            <a:r>
              <a:rPr lang="ro-RO" b="1" i="1">
                <a:solidFill>
                  <a:srgbClr val="002060"/>
                </a:solidFill>
                <a:latin typeface="Times New Roman" pitchFamily="18"/>
                <a:cs typeface="Times New Roman" pitchFamily="18"/>
              </a:rPr>
              <a:t>în baza</a:t>
            </a:r>
            <a:r>
              <a:rPr lang="it-IT" b="1" i="1">
                <a:solidFill>
                  <a:srgbClr val="002060"/>
                </a:solidFill>
                <a:latin typeface="Times New Roman" pitchFamily="18"/>
                <a:cs typeface="Times New Roman" pitchFamily="18"/>
              </a:rPr>
              <a:t> unui model matematic </a:t>
            </a:r>
            <a:r>
              <a:rPr lang="ro-RO" b="1" i="1">
                <a:solidFill>
                  <a:srgbClr val="002060"/>
                </a:solidFill>
                <a:latin typeface="Times New Roman" pitchFamily="18"/>
                <a:cs typeface="Times New Roman" pitchFamily="18"/>
              </a:rPr>
              <a:t>ș</a:t>
            </a:r>
            <a:r>
              <a:rPr lang="it-IT" b="1" i="1">
                <a:solidFill>
                  <a:srgbClr val="002060"/>
                </a:solidFill>
                <a:latin typeface="Times New Roman" pitchFamily="18"/>
                <a:cs typeface="Times New Roman" pitchFamily="18"/>
              </a:rPr>
              <a:t>i se finalizeaz</a:t>
            </a:r>
            <a:r>
              <a:rPr lang="ro-RO" b="1" i="1">
                <a:solidFill>
                  <a:srgbClr val="002060"/>
                </a:solidFill>
                <a:latin typeface="Times New Roman" pitchFamily="18"/>
                <a:cs typeface="Times New Roman" pitchFamily="18"/>
              </a:rPr>
              <a:t>ă</a:t>
            </a:r>
            <a:r>
              <a:rPr lang="it-IT" b="1" i="1">
                <a:solidFill>
                  <a:srgbClr val="002060"/>
                </a:solidFill>
                <a:latin typeface="Times New Roman" pitchFamily="18"/>
                <a:cs typeface="Times New Roman" pitchFamily="18"/>
              </a:rPr>
              <a:t> intr-un algoritm</a:t>
            </a:r>
            <a:r>
              <a:rPr lang="ro-RO">
                <a:latin typeface="Times New Roman" pitchFamily="18"/>
                <a:cs typeface="Times New Roman" pitchFamily="18"/>
              </a:rPr>
              <a:t>, pornind de la descrierea principalelor elemente ale unui model matematic.</a:t>
            </a:r>
          </a:p>
          <a:p>
            <a:pPr lvl="0"/>
            <a:r>
              <a:rPr lang="ro-RO" b="1" i="1">
                <a:solidFill>
                  <a:srgbClr val="002060"/>
                </a:solidFill>
                <a:latin typeface="Times New Roman" pitchFamily="18"/>
                <a:cs typeface="Times New Roman" pitchFamily="18"/>
              </a:rPr>
              <a:t>Modelul matematic</a:t>
            </a:r>
            <a:r>
              <a:rPr lang="ro-RO">
                <a:latin typeface="Times New Roman" pitchFamily="18"/>
                <a:cs typeface="Times New Roman" pitchFamily="18"/>
              </a:rPr>
              <a:t>. - </a:t>
            </a:r>
            <a:r>
              <a:rPr lang="ro-RO" i="1">
                <a:solidFill>
                  <a:srgbClr val="00B050"/>
                </a:solidFill>
                <a:latin typeface="Times New Roman" pitchFamily="18"/>
                <a:cs typeface="Times New Roman" pitchFamily="18"/>
              </a:rPr>
              <a:t>Prin definiție, este un model  de </a:t>
            </a:r>
            <a:r>
              <a:rPr lang="ro-RO" b="1" i="1">
                <a:solidFill>
                  <a:srgbClr val="0070C0"/>
                </a:solidFill>
                <a:latin typeface="Times New Roman" pitchFamily="18"/>
                <a:cs typeface="Times New Roman" pitchFamily="18"/>
              </a:rPr>
              <a:t>analogie</a:t>
            </a:r>
            <a:r>
              <a:rPr lang="ro-RO" i="1">
                <a:solidFill>
                  <a:srgbClr val="00B050"/>
                </a:solidFill>
                <a:latin typeface="Times New Roman" pitchFamily="18"/>
                <a:cs typeface="Times New Roman" pitchFamily="18"/>
              </a:rPr>
              <a:t> ce reprezinta </a:t>
            </a:r>
            <a:r>
              <a:rPr lang="ro-RO" b="1" i="1">
                <a:solidFill>
                  <a:srgbClr val="0070C0"/>
                </a:solidFill>
                <a:latin typeface="Times New Roman" pitchFamily="18"/>
                <a:cs typeface="Times New Roman" pitchFamily="18"/>
              </a:rPr>
              <a:t>o parte a lumii reale</a:t>
            </a:r>
            <a:r>
              <a:rPr lang="ro-RO" i="1">
                <a:solidFill>
                  <a:srgbClr val="00B050"/>
                </a:solidFill>
                <a:latin typeface="Times New Roman" pitchFamily="18"/>
                <a:cs typeface="Times New Roman" pitchFamily="18"/>
              </a:rPr>
              <a:t> intr-un mod ușor de perceput de catre noi. </a:t>
            </a:r>
          </a:p>
          <a:p>
            <a:pPr lvl="0"/>
            <a:r>
              <a:rPr lang="ro-RO">
                <a:latin typeface="Times New Roman" pitchFamily="18"/>
                <a:cs typeface="Times New Roman" pitchFamily="18"/>
              </a:rPr>
              <a:t>Modelul reprezintă uneori realitatea prin scheme, figuri geometrice sau alte obiecte ce ne sunt cunoscute și pe care le intelegem ușor</a:t>
            </a:r>
          </a:p>
          <a:p>
            <a:pPr lvl="0"/>
            <a:r>
              <a:rPr lang="it-IT">
                <a:latin typeface="Times New Roman" pitchFamily="18"/>
                <a:cs typeface="Times New Roman" pitchFamily="18"/>
              </a:rPr>
              <a:t>Modelul matematic reprezint</a:t>
            </a:r>
            <a:r>
              <a:rPr lang="ro-RO">
                <a:latin typeface="Times New Roman" pitchFamily="18"/>
                <a:cs typeface="Times New Roman" pitchFamily="18"/>
              </a:rPr>
              <a:t>ă</a:t>
            </a:r>
            <a:r>
              <a:rPr lang="it-IT">
                <a:latin typeface="Times New Roman" pitchFamily="18"/>
                <a:cs typeface="Times New Roman" pitchFamily="18"/>
              </a:rPr>
              <a:t> realitatea folosind elemente sau abstrac</a:t>
            </a:r>
            <a:r>
              <a:rPr lang="ro-RO">
                <a:latin typeface="Times New Roman" pitchFamily="18"/>
                <a:cs typeface="Times New Roman" pitchFamily="18"/>
              </a:rPr>
              <a:t>ț</a:t>
            </a:r>
            <a:r>
              <a:rPr lang="it-IT">
                <a:latin typeface="Times New Roman" pitchFamily="18"/>
                <a:cs typeface="Times New Roman" pitchFamily="18"/>
              </a:rPr>
              <a:t>iuni matematice.</a:t>
            </a:r>
            <a:endParaRPr lang="ru-RU">
              <a:latin typeface="Times New Roman" pitchFamily="18"/>
              <a:cs typeface="Times New Roman" pitchFamily="18"/>
            </a:endParaRPr>
          </a:p>
        </p:txBody>
      </p:sp>
      <p:sp>
        <p:nvSpPr>
          <p:cNvPr id="3" name="Нижний колонтитул 3">
            <a:extLst>
              <a:ext uri="{FF2B5EF4-FFF2-40B4-BE49-F238E27FC236}">
                <a16:creationId xmlns:a16="http://schemas.microsoft.com/office/drawing/2014/main" id="{81417C75-5C32-A9B7-341E-4B1551D568C4}"/>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AD41AC6A-1D0C-7148-8744-974B55C26782}"/>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2375D24-3FFF-472F-971B-618AC63D4030}" type="slidenum">
              <a:t>9</a:t>
            </a:fld>
            <a:endParaRPr lang="ru-RU" sz="1200" b="0" i="0" u="none" strike="noStrike" kern="1200" cap="none" spc="0" baseline="0">
              <a:solidFill>
                <a:srgbClr val="898989"/>
              </a:solidFill>
              <a:uFillTx/>
              <a:latin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name="Slide1019">
    <p:spTree>
      <p:nvGrpSpPr>
        <p:cNvPr id="1" name=""/>
        <p:cNvGrpSpPr/>
        <p:nvPr/>
      </p:nvGrpSpPr>
      <p:grpSpPr>
        <a:xfrm>
          <a:off x="0" y="0"/>
          <a:ext cx="0" cy="0"/>
          <a:chOff x="0" y="0"/>
          <a:chExt cx="0" cy="0"/>
        </a:xfrm>
      </p:grpSpPr>
      <p:pic>
        <p:nvPicPr>
          <p:cNvPr id="2" name="Объект 5">
            <a:extLst>
              <a:ext uri="{FF2B5EF4-FFF2-40B4-BE49-F238E27FC236}">
                <a16:creationId xmlns:a16="http://schemas.microsoft.com/office/drawing/2014/main" id="{516C8E80-D84C-0EBA-26FC-1E481745566D}"/>
              </a:ext>
            </a:extLst>
          </p:cNvPr>
          <p:cNvPicPr>
            <a:picLocks noGrp="1" noChangeAspect="1"/>
          </p:cNvPicPr>
          <p:nvPr>
            <p:ph idx="1"/>
          </p:nvPr>
        </p:nvPicPr>
        <p:blipFill>
          <a:blip r:embed="rId2"/>
          <a:stretch>
            <a:fillRect/>
          </a:stretch>
        </p:blipFill>
        <p:spPr>
          <a:xfrm>
            <a:off x="1566147" y="2871216"/>
            <a:ext cx="2213890" cy="2852799"/>
          </a:xfrm>
        </p:spPr>
      </p:pic>
      <p:sp>
        <p:nvSpPr>
          <p:cNvPr id="3" name="Нижний колонтитул 3">
            <a:extLst>
              <a:ext uri="{FF2B5EF4-FFF2-40B4-BE49-F238E27FC236}">
                <a16:creationId xmlns:a16="http://schemas.microsoft.com/office/drawing/2014/main" id="{10624CB8-1441-31F9-9DAC-787D08A34482}"/>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37C9965A-6F9A-5E21-3C4A-2DA5D57198C5}"/>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0AF2032-5566-4A9D-A7E4-90FC70D8C5FB}" type="slidenum">
              <a:t>90</a:t>
            </a:fld>
            <a:endParaRPr lang="ru-RU" sz="1200" b="0" i="0" u="none" strike="noStrike" kern="1200" cap="none" spc="0" baseline="0">
              <a:solidFill>
                <a:srgbClr val="898989"/>
              </a:solidFill>
              <a:uFillTx/>
              <a:latin typeface="Calibri"/>
            </a:endParaRPr>
          </a:p>
        </p:txBody>
      </p:sp>
      <p:sp>
        <p:nvSpPr>
          <p:cNvPr id="5" name="TextBox 6">
            <a:extLst>
              <a:ext uri="{FF2B5EF4-FFF2-40B4-BE49-F238E27FC236}">
                <a16:creationId xmlns:a16="http://schemas.microsoft.com/office/drawing/2014/main" id="{8EFEE34B-3CB9-CE73-456C-64BA6FB1B908}"/>
              </a:ext>
            </a:extLst>
          </p:cNvPr>
          <p:cNvSpPr txBox="1"/>
          <p:nvPr/>
        </p:nvSpPr>
        <p:spPr>
          <a:xfrm>
            <a:off x="4233672" y="2871216"/>
            <a:ext cx="7839452" cy="255454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3200" b="0" i="0" u="none" strike="noStrike" kern="1200" cap="none" spc="0" baseline="0">
                <a:solidFill>
                  <a:srgbClr val="000000"/>
                </a:solidFill>
                <a:uFillTx/>
                <a:latin typeface="Calibri"/>
              </a:rPr>
              <a:t>Un instrument de modelare a sistemelor concurente și a interacțiunilor îtrere ele sunt Rețelele Petri.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ro-RO" sz="32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3200" b="0" i="0" u="none" strike="noStrike" kern="1200" cap="none" spc="0" baseline="0">
                <a:solidFill>
                  <a:srgbClr val="000000"/>
                </a:solidFill>
                <a:uFillTx/>
                <a:latin typeface="Calibri"/>
              </a:rPr>
              <a:t>• </a:t>
            </a:r>
            <a:r>
              <a:rPr lang="ro-RO" sz="3200" b="0" i="0" u="none" strike="noStrike" kern="1200" cap="none" spc="0" baseline="0">
                <a:solidFill>
                  <a:srgbClr val="000000"/>
                </a:solidFill>
                <a:uFillTx/>
                <a:latin typeface="Calibri"/>
              </a:rPr>
              <a:t>Metodă propusă</a:t>
            </a:r>
            <a:r>
              <a:rPr lang="en-US" sz="3200" b="0" i="0" u="none" strike="noStrike" kern="1200" cap="none" spc="0" baseline="0">
                <a:solidFill>
                  <a:srgbClr val="000000"/>
                </a:solidFill>
                <a:uFillTx/>
                <a:latin typeface="Calibri"/>
              </a:rPr>
              <a:t> in 1962 </a:t>
            </a:r>
            <a:r>
              <a:rPr lang="ro-RO" sz="3200" b="0" i="0" u="none" strike="noStrike" kern="1200" cap="none" spc="0" baseline="0">
                <a:solidFill>
                  <a:srgbClr val="000000"/>
                </a:solidFill>
                <a:uFillTx/>
                <a:latin typeface="Calibri"/>
              </a:rPr>
              <a:t>de</a:t>
            </a:r>
            <a:r>
              <a:rPr lang="en-US" sz="3200" b="0" i="0" u="none" strike="noStrike" kern="1200" cap="none" spc="0" baseline="0">
                <a:solidFill>
                  <a:srgbClr val="000000"/>
                </a:solidFill>
                <a:uFillTx/>
                <a:latin typeface="Calibri"/>
              </a:rPr>
              <a:t> C</a:t>
            </a:r>
            <a:r>
              <a:rPr lang="ro-RO" sz="3200" b="0" i="0" u="none" strike="noStrike" kern="1200" cap="none" spc="0" baseline="0">
                <a:solidFill>
                  <a:srgbClr val="000000"/>
                </a:solidFill>
                <a:uFillTx/>
                <a:latin typeface="Calibri"/>
              </a:rPr>
              <a:t>arl </a:t>
            </a:r>
            <a:r>
              <a:rPr lang="en-US" sz="3200" b="0" i="0" u="none" strike="noStrike" kern="1200" cap="none" spc="0" baseline="0">
                <a:solidFill>
                  <a:srgbClr val="000000"/>
                </a:solidFill>
                <a:uFillTx/>
                <a:latin typeface="Calibri"/>
              </a:rPr>
              <a:t>A</a:t>
            </a:r>
            <a:r>
              <a:rPr lang="ro-RO" sz="3200" b="0" i="0" u="none" strike="noStrike" kern="1200" cap="none" spc="0" baseline="0">
                <a:solidFill>
                  <a:srgbClr val="000000"/>
                </a:solidFill>
                <a:uFillTx/>
                <a:latin typeface="Calibri"/>
              </a:rPr>
              <a:t>dam </a:t>
            </a:r>
            <a:r>
              <a:rPr lang="en-US" sz="3200" b="0" i="0" u="none" strike="noStrike" kern="1200" cap="none" spc="0" baseline="0">
                <a:solidFill>
                  <a:srgbClr val="000000"/>
                </a:solidFill>
                <a:uFillTx/>
                <a:latin typeface="Calibri"/>
              </a:rPr>
              <a:t>Petri.</a:t>
            </a:r>
            <a:endParaRPr lang="ru-RU" sz="3200" b="0" i="0" u="none" strike="noStrike" kern="1200" cap="none" spc="0" baseline="0">
              <a:solidFill>
                <a:srgbClr val="000000"/>
              </a:solidFill>
              <a:uFillTx/>
              <a:latin typeface="Calibri"/>
            </a:endParaRPr>
          </a:p>
        </p:txBody>
      </p:sp>
      <p:sp>
        <p:nvSpPr>
          <p:cNvPr id="6" name="TextBox 1">
            <a:extLst>
              <a:ext uri="{FF2B5EF4-FFF2-40B4-BE49-F238E27FC236}">
                <a16:creationId xmlns:a16="http://schemas.microsoft.com/office/drawing/2014/main" id="{FE2D6E9E-0538-E28C-5C3C-9EAECF76BCAE}"/>
              </a:ext>
            </a:extLst>
          </p:cNvPr>
          <p:cNvSpPr txBox="1"/>
          <p:nvPr/>
        </p:nvSpPr>
        <p:spPr>
          <a:xfrm>
            <a:off x="1795552" y="365760"/>
            <a:ext cx="8927872" cy="584777"/>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3200" b="1" i="0" u="none" strike="noStrike" kern="1200" cap="none" spc="0" baseline="0">
                <a:solidFill>
                  <a:srgbClr val="000000"/>
                </a:solidFill>
                <a:uFillTx/>
                <a:latin typeface="Calibri"/>
              </a:rPr>
              <a:t>Reţele Petri şi modelarea sistemelor concurente</a:t>
            </a:r>
            <a:endParaRPr lang="en-US" sz="3200" b="0" i="0" u="none" strike="noStrike" kern="1200" cap="none" spc="0" baseline="0">
              <a:solidFill>
                <a:srgbClr val="000000"/>
              </a:solidFill>
              <a:uFillTx/>
              <a:latin typeface="Calibri"/>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name="Slide1020">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C5ABAABA-B2F4-4093-A578-B01D1A08A863}"/>
              </a:ext>
            </a:extLst>
          </p:cNvPr>
          <p:cNvSpPr txBox="1">
            <a:spLocks noGrp="1"/>
          </p:cNvSpPr>
          <p:nvPr>
            <p:ph idx="1"/>
          </p:nvPr>
        </p:nvSpPr>
        <p:spPr>
          <a:xfrm>
            <a:off x="448888" y="332512"/>
            <a:ext cx="11321936" cy="6151415"/>
          </a:xfrm>
        </p:spPr>
        <p:txBody>
          <a:bodyPr/>
          <a:lstStyle/>
          <a:p>
            <a:pPr lvl="0"/>
            <a:r>
              <a:rPr lang="ro-RO" sz="3200" b="1" i="1">
                <a:solidFill>
                  <a:srgbClr val="C00000"/>
                </a:solidFill>
              </a:rPr>
              <a:t>Metoda rețelelor petri este o metoda formală (matematică) folosită pentru modelarea şi verificarea sistemelor concurente/distribuite). </a:t>
            </a:r>
          </a:p>
          <a:p>
            <a:pPr lvl="0"/>
            <a:r>
              <a:rPr lang="ro-RO" sz="3200" b="1"/>
              <a:t>Petri Nets şi conceptele acestora au fost extinse, dezvoltate şi aplicare </a:t>
            </a:r>
            <a:r>
              <a:rPr lang="ro-RO" sz="3200" b="1">
                <a:solidFill>
                  <a:srgbClr val="0070C0"/>
                </a:solidFill>
              </a:rPr>
              <a:t>într-o varietate de domenii:</a:t>
            </a:r>
          </a:p>
          <a:p>
            <a:pPr marL="0" lvl="0" indent="0">
              <a:buNone/>
            </a:pPr>
            <a:r>
              <a:rPr lang="ro-RO" sz="3200" b="1"/>
              <a:t> - automatizări pentru birou; </a:t>
            </a:r>
          </a:p>
          <a:p>
            <a:pPr lvl="0">
              <a:buChar char="-"/>
            </a:pPr>
            <a:r>
              <a:rPr lang="ro-RO" sz="3200" b="1"/>
              <a:t>sarcini de lucru, fluxuri de procese; </a:t>
            </a:r>
          </a:p>
          <a:p>
            <a:pPr lvl="0">
              <a:buChar char="-"/>
            </a:pPr>
            <a:r>
              <a:rPr lang="ro-RO" sz="3200" b="1"/>
              <a:t>producerea flexibilă; </a:t>
            </a:r>
          </a:p>
          <a:p>
            <a:pPr lvl="0">
              <a:buChar char="-"/>
            </a:pPr>
            <a:r>
              <a:rPr lang="ro-RO" sz="3200" b="1"/>
              <a:t>limbaje de programare; </a:t>
            </a:r>
          </a:p>
          <a:p>
            <a:pPr lvl="0">
              <a:buChar char="-"/>
            </a:pPr>
            <a:r>
              <a:rPr lang="ro-RO" sz="3200" b="1"/>
              <a:t>protocoale şi reţele; </a:t>
            </a:r>
          </a:p>
          <a:p>
            <a:pPr lvl="0">
              <a:buChar char="-"/>
            </a:pPr>
            <a:r>
              <a:rPr lang="ro-RO" sz="3200" b="1"/>
              <a:t>structuri hardware; </a:t>
            </a:r>
          </a:p>
        </p:txBody>
      </p:sp>
      <p:sp>
        <p:nvSpPr>
          <p:cNvPr id="3" name="Нижний колонтитул 3">
            <a:extLst>
              <a:ext uri="{FF2B5EF4-FFF2-40B4-BE49-F238E27FC236}">
                <a16:creationId xmlns:a16="http://schemas.microsoft.com/office/drawing/2014/main" id="{7450C00B-73D8-79F9-578E-0A6FC8C1A523}"/>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E67A3BB1-D0C5-F479-CB0B-74CCDF1DBA7D}"/>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8F8FEB4-411D-4C27-9C44-D7862BEF1CE9}" type="slidenum">
              <a:t>91</a:t>
            </a:fld>
            <a:endParaRPr lang="ru-RU" sz="1200" b="0" i="0" u="none" strike="noStrike" kern="1200" cap="none" spc="0" baseline="0">
              <a:solidFill>
                <a:srgbClr val="898989"/>
              </a:solidFill>
              <a:uFillTx/>
              <a:latin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2.xml><?xml version="1.0" encoding="utf-8"?>
<p:sld xmlns:a="http://schemas.openxmlformats.org/drawingml/2006/main" xmlns:r="http://schemas.openxmlformats.org/officeDocument/2006/relationships" xmlns:p="http://schemas.openxmlformats.org/presentationml/2006/main">
  <p:cSld name="Slide1064">
    <p:spTree>
      <p:nvGrpSpPr>
        <p:cNvPr id="1" name=""/>
        <p:cNvGrpSpPr/>
        <p:nvPr/>
      </p:nvGrpSpPr>
      <p:grpSpPr>
        <a:xfrm>
          <a:off x="0" y="0"/>
          <a:ext cx="0" cy="0"/>
          <a:chOff x="0" y="0"/>
          <a:chExt cx="0" cy="0"/>
        </a:xfrm>
      </p:grpSpPr>
      <p:sp>
        <p:nvSpPr>
          <p:cNvPr id="2" name="Объект 2">
            <a:extLst>
              <a:ext uri="{FF2B5EF4-FFF2-40B4-BE49-F238E27FC236}">
                <a16:creationId xmlns:a16="http://schemas.microsoft.com/office/drawing/2014/main" id="{E1243AB7-9E55-A827-E5E2-EFBD88C2E2B9}"/>
              </a:ext>
            </a:extLst>
          </p:cNvPr>
          <p:cNvSpPr txBox="1">
            <a:spLocks noGrp="1"/>
          </p:cNvSpPr>
          <p:nvPr>
            <p:ph idx="1"/>
          </p:nvPr>
        </p:nvSpPr>
        <p:spPr>
          <a:xfrm>
            <a:off x="277090" y="401778"/>
            <a:ext cx="5742706" cy="5775176"/>
          </a:xfrm>
        </p:spPr>
        <p:txBody>
          <a:bodyPr/>
          <a:lstStyle/>
          <a:p>
            <a:pPr marL="0" lvl="0" indent="0">
              <a:buNone/>
            </a:pPr>
            <a:r>
              <a:rPr lang="ro-RO" sz="3200" b="1" i="1"/>
              <a:t>- sisteme automatizate de producție</a:t>
            </a:r>
            <a:br>
              <a:rPr lang="ro-RO" sz="3200" b="1" i="1"/>
            </a:br>
            <a:r>
              <a:rPr lang="ro-RO" sz="3200" b="1" i="1"/>
              <a:t>- sisteme de control al traficului (terestru,aerian)</a:t>
            </a:r>
            <a:br>
              <a:rPr lang="ro-RO" sz="3200" b="1" i="1"/>
            </a:br>
            <a:r>
              <a:rPr lang="ro-RO" sz="3200" b="1" i="1"/>
              <a:t>- sisteme de monitorizare și control în industrie</a:t>
            </a:r>
            <a:br>
              <a:rPr lang="ro-RO" sz="3200" b="1" i="1"/>
            </a:br>
            <a:r>
              <a:rPr lang="ro-RO" sz="3200" b="1" i="1"/>
              <a:t>- sistemele în timp real; </a:t>
            </a:r>
          </a:p>
          <a:p>
            <a:pPr lvl="0">
              <a:buChar char="-"/>
            </a:pPr>
            <a:r>
              <a:rPr lang="ro-RO" sz="3200" b="1" i="1"/>
              <a:t>evaluarea performanţei; </a:t>
            </a:r>
          </a:p>
          <a:p>
            <a:pPr lvl="0">
              <a:buChar char="-"/>
            </a:pPr>
            <a:r>
              <a:rPr lang="ro-RO" sz="3200" b="1" i="1"/>
              <a:t>operaţiuni de cercetare; </a:t>
            </a:r>
          </a:p>
          <a:p>
            <a:pPr lvl="0">
              <a:buChar char="-"/>
            </a:pPr>
            <a:r>
              <a:rPr lang="ro-RO" sz="3200" b="1" i="1"/>
              <a:t>sisteme integrate; </a:t>
            </a:r>
          </a:p>
          <a:p>
            <a:pPr lvl="0">
              <a:buChar char="-"/>
            </a:pPr>
            <a:r>
              <a:rPr lang="ro-RO" sz="3200" b="1" i="1"/>
              <a:t>sisteme de apărare; </a:t>
            </a:r>
          </a:p>
          <a:p>
            <a:pPr marL="0" lvl="0" indent="0">
              <a:buNone/>
            </a:pPr>
            <a:endParaRPr lang="ru-RU"/>
          </a:p>
        </p:txBody>
      </p:sp>
      <p:sp>
        <p:nvSpPr>
          <p:cNvPr id="3" name="Объект 3">
            <a:extLst>
              <a:ext uri="{FF2B5EF4-FFF2-40B4-BE49-F238E27FC236}">
                <a16:creationId xmlns:a16="http://schemas.microsoft.com/office/drawing/2014/main" id="{15A75C23-9A9E-6379-FFC3-9DE70359ECD9}"/>
              </a:ext>
            </a:extLst>
          </p:cNvPr>
          <p:cNvSpPr txBox="1">
            <a:spLocks noGrp="1"/>
          </p:cNvSpPr>
          <p:nvPr>
            <p:ph idx="2"/>
          </p:nvPr>
        </p:nvSpPr>
        <p:spPr>
          <a:xfrm>
            <a:off x="6172200" y="304796"/>
            <a:ext cx="5451762" cy="5872167"/>
          </a:xfrm>
        </p:spPr>
        <p:txBody>
          <a:bodyPr/>
          <a:lstStyle/>
          <a:p>
            <a:pPr lvl="0">
              <a:buChar char="-"/>
            </a:pPr>
            <a:r>
              <a:rPr lang="ro-RO" sz="3200" b="1" i="1"/>
              <a:t>Sisteme de telecomunicaţii; </a:t>
            </a:r>
          </a:p>
          <a:p>
            <a:pPr lvl="0">
              <a:buChar char="-"/>
            </a:pPr>
            <a:r>
              <a:rPr lang="ro-RO" sz="3200" b="1" i="1"/>
              <a:t>Rețele Internet; </a:t>
            </a:r>
          </a:p>
          <a:p>
            <a:pPr lvl="0">
              <a:buChar char="-"/>
            </a:pPr>
            <a:r>
              <a:rPr lang="ro-RO" sz="3200" b="1" i="1"/>
              <a:t>comerţ electronic; </a:t>
            </a:r>
          </a:p>
          <a:p>
            <a:pPr lvl="0">
              <a:buChar char="-"/>
            </a:pPr>
            <a:r>
              <a:rPr lang="ro-RO" sz="3200" b="1" i="1"/>
              <a:t>reţele feroviare; </a:t>
            </a:r>
          </a:p>
          <a:p>
            <a:pPr lvl="0">
              <a:buChar char="-"/>
            </a:pPr>
            <a:r>
              <a:rPr lang="ro-RO" sz="3200" b="1" i="1"/>
              <a:t>sisteme biologice; </a:t>
            </a:r>
          </a:p>
          <a:p>
            <a:pPr lvl="0">
              <a:buChar char="-"/>
            </a:pPr>
            <a:r>
              <a:rPr lang="ro-RO" sz="3200" b="1" i="1"/>
              <a:t>Chimie, Medicina; </a:t>
            </a:r>
          </a:p>
          <a:p>
            <a:pPr lvl="0">
              <a:buChar char="-"/>
            </a:pPr>
            <a:r>
              <a:rPr lang="ro-RO" sz="3200" b="1" i="1"/>
              <a:t>Economie (fluxuri de lucru); </a:t>
            </a:r>
          </a:p>
          <a:p>
            <a:pPr lvl="0">
              <a:buChar char="-"/>
            </a:pPr>
            <a:r>
              <a:rPr lang="ro-RO" sz="3200" b="1" i="1"/>
              <a:t>etc....</a:t>
            </a:r>
            <a:endParaRPr lang="ru-RU" sz="3200" b="1" i="1"/>
          </a:p>
        </p:txBody>
      </p:sp>
      <p:sp>
        <p:nvSpPr>
          <p:cNvPr id="4" name="Нижний колонтитул 4">
            <a:extLst>
              <a:ext uri="{FF2B5EF4-FFF2-40B4-BE49-F238E27FC236}">
                <a16:creationId xmlns:a16="http://schemas.microsoft.com/office/drawing/2014/main" id="{C61E1A59-5AD7-F14B-E987-8DF0164131C3}"/>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5" name="Номер слайда 5">
            <a:extLst>
              <a:ext uri="{FF2B5EF4-FFF2-40B4-BE49-F238E27FC236}">
                <a16:creationId xmlns:a16="http://schemas.microsoft.com/office/drawing/2014/main" id="{90985F85-21F6-AE36-007D-FE67967ACD2F}"/>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F80978C-CC19-4E2F-ABCE-5A0CB0EA53BB}" type="slidenum">
              <a:t>92</a:t>
            </a:fld>
            <a:endParaRPr lang="ru-RU" sz="1200" b="0" i="0" u="none" strike="noStrike" kern="1200" cap="none" spc="0" baseline="0">
              <a:solidFill>
                <a:srgbClr val="898989"/>
              </a:solidFill>
              <a:uFillTx/>
              <a:latin typeface="Calibri"/>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name="Slide1022">
    <p:spTree>
      <p:nvGrpSpPr>
        <p:cNvPr id="1" name=""/>
        <p:cNvGrpSpPr/>
        <p:nvPr/>
      </p:nvGrpSpPr>
      <p:grpSpPr>
        <a:xfrm>
          <a:off x="0" y="0"/>
          <a:ext cx="0" cy="0"/>
          <a:chOff x="0" y="0"/>
          <a:chExt cx="0" cy="0"/>
        </a:xfrm>
      </p:grpSpPr>
      <p:pic>
        <p:nvPicPr>
          <p:cNvPr id="2" name="Объект 5">
            <a:extLst>
              <a:ext uri="{FF2B5EF4-FFF2-40B4-BE49-F238E27FC236}">
                <a16:creationId xmlns:a16="http://schemas.microsoft.com/office/drawing/2014/main" id="{E833D367-0058-B8B7-442F-12A751DBFFEE}"/>
              </a:ext>
            </a:extLst>
          </p:cNvPr>
          <p:cNvPicPr>
            <a:picLocks noGrp="1" noChangeAspect="1"/>
          </p:cNvPicPr>
          <p:nvPr>
            <p:ph idx="1"/>
          </p:nvPr>
        </p:nvPicPr>
        <p:blipFill>
          <a:blip/>
          <a:stretch>
            <a:fillRect/>
          </a:stretch>
        </p:blipFill>
        <p:spPr>
          <a:xfrm>
            <a:off x="838203" y="460885"/>
            <a:ext cx="10515600" cy="5633014"/>
          </a:xfrm>
        </p:spPr>
      </p:pic>
      <p:sp>
        <p:nvSpPr>
          <p:cNvPr id="3" name="Нижний колонтитул 3">
            <a:extLst>
              <a:ext uri="{FF2B5EF4-FFF2-40B4-BE49-F238E27FC236}">
                <a16:creationId xmlns:a16="http://schemas.microsoft.com/office/drawing/2014/main" id="{87407C4A-D1CD-F09E-2F8C-ED499E71E108}"/>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F10579C3-F926-6A33-F409-FED8F673B7AB}"/>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2FB5713-9462-4717-97B0-4A012783D62A}" type="slidenum">
              <a:t>93</a:t>
            </a:fld>
            <a:endParaRPr lang="ru-RU" sz="1200" b="0" i="0" u="none" strike="noStrike" kern="1200" cap="none" spc="0" baseline="0">
              <a:solidFill>
                <a:srgbClr val="898989"/>
              </a:solidFill>
              <a:uFillTx/>
              <a:latin typeface="Calibri"/>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name="Slide1023">
    <p:spTree>
      <p:nvGrpSpPr>
        <p:cNvPr id="1" name=""/>
        <p:cNvGrpSpPr/>
        <p:nvPr/>
      </p:nvGrpSpPr>
      <p:grpSpPr>
        <a:xfrm>
          <a:off x="0" y="0"/>
          <a:ext cx="0" cy="0"/>
          <a:chOff x="0" y="0"/>
          <a:chExt cx="0" cy="0"/>
        </a:xfrm>
      </p:grpSpPr>
      <p:pic>
        <p:nvPicPr>
          <p:cNvPr id="2" name="Объект 5">
            <a:extLst>
              <a:ext uri="{FF2B5EF4-FFF2-40B4-BE49-F238E27FC236}">
                <a16:creationId xmlns:a16="http://schemas.microsoft.com/office/drawing/2014/main" id="{261AF6EF-5F93-6F3A-2D9F-0A9C83C36F5C}"/>
              </a:ext>
            </a:extLst>
          </p:cNvPr>
          <p:cNvPicPr>
            <a:picLocks noGrp="1" noChangeAspect="1"/>
          </p:cNvPicPr>
          <p:nvPr>
            <p:ph idx="1"/>
          </p:nvPr>
        </p:nvPicPr>
        <p:blipFill>
          <a:blip/>
          <a:stretch>
            <a:fillRect/>
          </a:stretch>
        </p:blipFill>
        <p:spPr>
          <a:xfrm>
            <a:off x="5813206" y="847895"/>
            <a:ext cx="5432532" cy="2955176"/>
          </a:xfrm>
        </p:spPr>
      </p:pic>
      <p:sp>
        <p:nvSpPr>
          <p:cNvPr id="3" name="Нижний колонтитул 3">
            <a:extLst>
              <a:ext uri="{FF2B5EF4-FFF2-40B4-BE49-F238E27FC236}">
                <a16:creationId xmlns:a16="http://schemas.microsoft.com/office/drawing/2014/main" id="{EB6E64EE-9966-38AB-0B64-1012E604CCE4}"/>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200" b="0" i="0" u="none" strike="noStrike" kern="1200" cap="none" spc="0" baseline="0">
                <a:solidFill>
                  <a:srgbClr val="898989"/>
                </a:solidFill>
                <a:uFillTx/>
                <a:latin typeface="Calibri"/>
              </a:rPr>
              <a:t>CURS PSI,  Pavel CHIREV</a:t>
            </a:r>
            <a:endParaRPr lang="ru-RU" sz="1200" b="0" i="0" u="none" strike="noStrike" kern="1200" cap="none" spc="0" baseline="0">
              <a:solidFill>
                <a:srgbClr val="898989"/>
              </a:solidFill>
              <a:uFillTx/>
              <a:latin typeface="Calibri"/>
            </a:endParaRPr>
          </a:p>
        </p:txBody>
      </p:sp>
      <p:sp>
        <p:nvSpPr>
          <p:cNvPr id="4" name="Номер слайда 4">
            <a:extLst>
              <a:ext uri="{FF2B5EF4-FFF2-40B4-BE49-F238E27FC236}">
                <a16:creationId xmlns:a16="http://schemas.microsoft.com/office/drawing/2014/main" id="{F58EBDEF-4169-65A8-E898-09C42518DE29}"/>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C376426-DFAF-4BD3-8064-812E28BB8066}" type="slidenum">
              <a:t>94</a:t>
            </a:fld>
            <a:endParaRPr lang="ru-RU" sz="1200" b="0" i="0" u="none" strike="noStrike" kern="1200" cap="none" spc="0" baseline="0">
              <a:solidFill>
                <a:srgbClr val="898989"/>
              </a:solidFill>
              <a:uFillTx/>
              <a:latin typeface="Calibri"/>
            </a:endParaRPr>
          </a:p>
        </p:txBody>
      </p:sp>
      <p:pic>
        <p:nvPicPr>
          <p:cNvPr id="5" name="Объект 5">
            <a:extLst>
              <a:ext uri="{FF2B5EF4-FFF2-40B4-BE49-F238E27FC236}">
                <a16:creationId xmlns:a16="http://schemas.microsoft.com/office/drawing/2014/main" id="{BD52F6AF-609B-2E9E-4FF9-18EA3F90AED1}"/>
              </a:ext>
            </a:extLst>
          </p:cNvPr>
          <p:cNvPicPr>
            <a:picLocks noChangeAspect="1"/>
          </p:cNvPicPr>
          <p:nvPr/>
        </p:nvPicPr>
        <p:blipFill>
          <a:blip/>
          <a:stretch>
            <a:fillRect/>
          </a:stretch>
        </p:blipFill>
        <p:spPr>
          <a:xfrm>
            <a:off x="494224" y="597999"/>
            <a:ext cx="4476792" cy="2823822"/>
          </a:xfrm>
          <a:prstGeom prst="rect">
            <a:avLst/>
          </a:prstGeom>
          <a:noFill/>
          <a:ln cap="flat">
            <a:noFill/>
          </a:ln>
        </p:spPr>
      </p:pic>
      <p:sp>
        <p:nvSpPr>
          <p:cNvPr id="6" name="TextBox 2">
            <a:extLst>
              <a:ext uri="{FF2B5EF4-FFF2-40B4-BE49-F238E27FC236}">
                <a16:creationId xmlns:a16="http://schemas.microsoft.com/office/drawing/2014/main" id="{7BF328F6-3DBC-E0C6-A7AF-4B9196604BE3}"/>
              </a:ext>
            </a:extLst>
          </p:cNvPr>
          <p:cNvSpPr txBox="1"/>
          <p:nvPr/>
        </p:nvSpPr>
        <p:spPr>
          <a:xfrm>
            <a:off x="714896" y="4364184"/>
            <a:ext cx="10257903" cy="2092878"/>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2000" b="1" i="1" u="none" strike="noStrike" kern="1200" cap="none" spc="0" baseline="0">
                <a:solidFill>
                  <a:srgbClr val="002060"/>
                </a:solidFill>
                <a:uFillTx/>
                <a:latin typeface="Calibri"/>
              </a:rPr>
              <a:t>Concurenta într-un sistem</a:t>
            </a:r>
            <a:r>
              <a:rPr lang="ro-RO" sz="2000" b="1" i="0" u="none" strike="noStrike" kern="1200" cap="none" spc="0" baseline="0">
                <a:solidFill>
                  <a:srgbClr val="002060"/>
                </a:solidFill>
                <a:uFillTx/>
                <a:latin typeface="Calibri"/>
              </a:rPr>
              <a:t> Este proprietatea unui "sistem" în care </a:t>
            </a:r>
            <a:r>
              <a:rPr lang="ro-RO" sz="2000" b="1" i="1" u="none" strike="noStrike" kern="1200" cap="none" spc="0" baseline="0">
                <a:solidFill>
                  <a:srgbClr val="002060"/>
                </a:solidFill>
                <a:uFillTx/>
                <a:latin typeface="Calibri"/>
              </a:rPr>
              <a:t>mai multe "entităţi" acţionează şi interacţionează în acelaşi timp.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ro-RO" sz="1800" b="1" i="1" u="none" strike="noStrike" kern="1200" cap="none" spc="0" baseline="0">
                <a:solidFill>
                  <a:srgbClr val="00B050"/>
                </a:solidFill>
                <a:uFillTx/>
                <a:latin typeface="Calibri"/>
              </a:rPr>
              <a:t>Acest fenomen deseori se manifestă în multe aplicaţii:</a:t>
            </a:r>
            <a:br>
              <a:rPr lang="ro-RO" sz="1800" b="1" i="1" u="none" strike="noStrike" kern="1200" cap="none" spc="0" baseline="0">
                <a:solidFill>
                  <a:srgbClr val="00B050"/>
                </a:solidFill>
                <a:uFillTx/>
                <a:latin typeface="Calibri"/>
              </a:rPr>
            </a:br>
            <a:r>
              <a:rPr lang="ro-RO" sz="1800" b="1" i="0" u="none" strike="noStrike" kern="1200" cap="none" spc="0" baseline="0">
                <a:solidFill>
                  <a:srgbClr val="00B050"/>
                </a:solidFill>
                <a:uFillTx/>
                <a:latin typeface="Calibri"/>
              </a:rPr>
              <a:t>• </a:t>
            </a:r>
            <a:r>
              <a:rPr lang="ro-RO" sz="1800" b="1" i="1" u="none" strike="noStrike" kern="1200" cap="none" spc="0" baseline="0">
                <a:solidFill>
                  <a:srgbClr val="00B050"/>
                </a:solidFill>
                <a:uFillTx/>
                <a:latin typeface="Calibri"/>
              </a:rPr>
              <a:t>ştiinţa informaticii (de exemplu: calculul paralel);</a:t>
            </a:r>
            <a:br>
              <a:rPr lang="ro-RO" sz="1800" b="1" i="0" u="none" strike="noStrike" kern="1200" cap="none" spc="0" baseline="0">
                <a:solidFill>
                  <a:srgbClr val="00B050"/>
                </a:solidFill>
                <a:uFillTx/>
                <a:latin typeface="Calibri"/>
              </a:rPr>
            </a:br>
            <a:r>
              <a:rPr lang="ro-RO" sz="1800" b="1" i="0" u="none" strike="noStrike" kern="1200" cap="none" spc="0" baseline="0">
                <a:solidFill>
                  <a:srgbClr val="00B050"/>
                </a:solidFill>
                <a:uFillTx/>
                <a:latin typeface="Calibri"/>
              </a:rPr>
              <a:t>• </a:t>
            </a:r>
            <a:r>
              <a:rPr lang="ro-RO" sz="1800" b="1" i="1" u="none" strike="noStrike" kern="1200" cap="none" spc="0" baseline="0">
                <a:solidFill>
                  <a:srgbClr val="00B050"/>
                </a:solidFill>
                <a:uFillTx/>
                <a:latin typeface="Calibri"/>
              </a:rPr>
              <a:t>fluxuri de activităţi;</a:t>
            </a:r>
            <a:br>
              <a:rPr lang="ro-RO" sz="1800" b="1" i="0" u="none" strike="noStrike" kern="1200" cap="none" spc="0" baseline="0">
                <a:solidFill>
                  <a:srgbClr val="00B050"/>
                </a:solidFill>
                <a:uFillTx/>
                <a:latin typeface="Calibri"/>
              </a:rPr>
            </a:br>
            <a:r>
              <a:rPr lang="ro-RO" sz="1800" b="1" i="0" u="none" strike="noStrike" kern="1200" cap="none" spc="0" baseline="0">
                <a:solidFill>
                  <a:srgbClr val="00B050"/>
                </a:solidFill>
                <a:uFillTx/>
                <a:latin typeface="Calibri"/>
              </a:rPr>
              <a:t>• </a:t>
            </a:r>
            <a:r>
              <a:rPr lang="ro-RO" sz="1800" b="1" i="1" u="none" strike="noStrike" kern="1200" cap="none" spc="0" baseline="0">
                <a:solidFill>
                  <a:srgbClr val="00B050"/>
                </a:solidFill>
                <a:uFillTx/>
                <a:latin typeface="Calibri"/>
              </a:rPr>
              <a:t>sisteme de fabricaţie...</a:t>
            </a:r>
            <a:r>
              <a:rPr lang="ro-RO" sz="1800" b="1" i="0" u="none" strike="noStrike" kern="1200" cap="none" spc="0" baseline="0">
                <a:solidFill>
                  <a:srgbClr val="00B050"/>
                </a:solidFill>
                <a:uFillTx/>
                <a:latin typeface="Calibri"/>
              </a:rPr>
              <a:t>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2931</TotalTime>
  <Words>7395</Words>
  <Application>Microsoft Office PowerPoint</Application>
  <PresentationFormat>Widescreen</PresentationFormat>
  <Paragraphs>531</Paragraphs>
  <Slides>94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94</vt:i4>
      </vt:variant>
    </vt:vector>
  </HeadingPairs>
  <TitlesOfParts>
    <vt:vector size="100" baseType="lpstr">
      <vt:lpstr>Arial</vt:lpstr>
      <vt:lpstr>Calibri</vt:lpstr>
      <vt:lpstr>Calibri Light</vt:lpstr>
      <vt:lpstr>Times New Roman</vt:lpstr>
      <vt:lpstr>Wingdings</vt:lpstr>
      <vt:lpstr>Office Theme</vt:lpstr>
      <vt:lpstr>Tema 2.3  Modelarea imitațíonală a proceselor busines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Modalități de studiu a unui sistem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Modelarea și Simularea sistemelor cu  evenimentelor discrete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Modelarea bazată pe agenți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Pachetul COMSOL Multiphysics  COMSOL Client 6.2 https://www.comsol.com/client-download  </vt:lpstr>
      <vt:lpstr>PowerPoint Presentation</vt:lpstr>
      <vt:lpstr>PowerPoint Presentation</vt:lpstr>
      <vt:lpstr>PowerPoint Presentation</vt:lpstr>
      <vt:lpstr>PAUZĂ</vt:lpstr>
      <vt:lpstr>PowerPoint Presentation</vt:lpstr>
      <vt:lpstr>PowerPoint Presentation</vt:lpstr>
      <vt:lpstr>PowerPoint Presentation</vt:lpstr>
      <vt:lpstr>Limbajul  specializat de modelare GPSS (General Purpose Simulation System)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Chirev Pavel</dc:creator>
  <cp:lastModifiedBy>Chirev Pavel</cp:lastModifiedBy>
  <cp:revision>35</cp:revision>
  <dcterms:created xsi:type="dcterms:W3CDTF">2024-09-27T17:44:35Z</dcterms:created>
  <dcterms:modified xsi:type="dcterms:W3CDTF">2025-03-11T08:59:37Z</dcterms:modified>
</cp:coreProperties>
</file>