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9DA16-EDA3-462F-8729-B65EA7956EE1}" type="datetimeFigureOut">
              <a:rPr lang="ro-RO" smtClean="0"/>
              <a:t>12.04.2024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7831C-8349-4406-A64B-99C6E6394EF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555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17831C-8349-4406-A64B-99C6E6394EF3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7809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0C78-C27F-43B1-8252-20DEA76664B0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3833-505D-47CF-8FC2-ED754B0740FA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3778-9DF6-4BDB-A662-B4F5F6179ED2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4C97-1231-4E8C-92DF-6977CE321178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B0A5-1D58-4987-A3A3-40C5CA0509F7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4ED0-1C82-439C-A433-76B153CC58F4}" type="datetime1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89A5-B8AC-48DB-9180-39A297899D84}" type="datetime1">
              <a:rPr lang="ru-RU" smtClean="0"/>
              <a:t>12.04.2024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093-E8F0-44DC-ACE7-ED2622D2777E}" type="datetime1">
              <a:rPr lang="ru-RU" smtClean="0"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2A68-31FE-4C71-AFC7-6F92CCBB926F}" type="datetime1">
              <a:rPr lang="ru-RU" smtClean="0"/>
              <a:t>12.04.2024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BBBF-8528-4D8D-9A65-DE6FC07D4BB4}" type="datetime1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5197-CDE6-421E-B374-F53DCD8B9588}" type="datetime1">
              <a:rPr lang="ru-RU" smtClean="0"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E4098-2C43-4E7A-9B60-C29E274D8A4E}" type="datetime1">
              <a:rPr lang="ru-RU" smtClean="0"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ro-RO" b="1" dirty="0">
                <a:solidFill>
                  <a:srgbClr val="002060"/>
                </a:solidFill>
              </a:rPr>
              <a:t>Limbaje Formale și Compilatoare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8496944" cy="1080120"/>
          </a:xfrm>
        </p:spPr>
        <p:txBody>
          <a:bodyPr>
            <a:normAutofit fontScale="85000" lnSpcReduction="20000"/>
          </a:bodyPr>
          <a:lstStyle/>
          <a:p>
            <a:r>
              <a:rPr lang="ro-RO" sz="4000" b="1" dirty="0">
                <a:solidFill>
                  <a:schemeClr val="tx1"/>
                </a:solidFill>
              </a:rPr>
              <a:t>Prelegere nr.</a:t>
            </a:r>
            <a:r>
              <a:rPr lang="en-US" sz="4000" b="1" dirty="0">
                <a:solidFill>
                  <a:schemeClr val="tx1"/>
                </a:solidFill>
              </a:rPr>
              <a:t>8</a:t>
            </a:r>
            <a:endParaRPr lang="ro-RO" sz="4000" b="1" dirty="0">
              <a:solidFill>
                <a:schemeClr val="tx1"/>
              </a:solidFill>
            </a:endParaRPr>
          </a:p>
          <a:p>
            <a:r>
              <a:rPr lang="ro-RO" sz="4000" b="1" dirty="0">
                <a:solidFill>
                  <a:schemeClr val="tx1"/>
                </a:solidFill>
              </a:rPr>
              <a:t>Tema: </a:t>
            </a:r>
            <a:r>
              <a:rPr lang="en-US" sz="4000" b="1" dirty="0" err="1">
                <a:solidFill>
                  <a:srgbClr val="002060"/>
                </a:solidFill>
              </a:rPr>
              <a:t>Expresii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ro-RO" sz="4000" b="1" dirty="0">
                <a:solidFill>
                  <a:srgbClr val="002060"/>
                </a:solidFill>
              </a:rPr>
              <a:t>regulate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4CD89-1A7E-40B4-9150-19186B5D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0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28984D-A5C6-44E8-B3B2-B26AEEEFA7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7"/>
                <a:ext cx="8229600" cy="43204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b="1" dirty="0"/>
                  <a:t>Exemplu</a:t>
                </a:r>
                <a:r>
                  <a:rPr lang="ro-RO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ro-RO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0+1</m:t>
                              </m:r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 </m:t>
                      </m:r>
                      <m:sSup>
                        <m:sSup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0+1</m:t>
                              </m:r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Vom construi limbajul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o-RO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dirty="0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b="0" i="1" dirty="0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</a:rPr>
                                    <m:t>0+1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b="0" i="1" dirty="0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0+1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0+1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0+1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0 0</m:t>
                          </m:r>
                        </m:e>
                      </m:d>
                      <m:r>
                        <a:rPr lang="ro-RO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ro-RO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28984D-A5C6-44E8-B3B2-B26AEEEFA7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7"/>
                <a:ext cx="8229600" cy="4320480"/>
              </a:xfrm>
              <a:blipFill>
                <a:blip r:embed="rId2"/>
                <a:stretch>
                  <a:fillRect l="-1852" t="-169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36CE66-5E27-45E8-8AF9-8A483825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37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62DBE39-C9B2-4723-86B1-2D980D82924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064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ro-RO" sz="3100" b="1" dirty="0">
                    <a:latin typeface="+mn-lt"/>
                  </a:rPr>
                  <a:t>Pentru orice expresie regulată se poate construi un AF echivalent</a:t>
                </a:r>
                <a:br>
                  <a:rPr lang="ro-RO" sz="3100" b="1" dirty="0"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31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sz="3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3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ro-RO" sz="3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31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ro-RO" sz="3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o-RO" sz="3100" b="0" i="1" smtClean="0">
                          <a:latin typeface="Cambria Math" panose="02040503050406030204" pitchFamily="18" charset="0"/>
                        </a:rPr>
                        <m:t>𝐴𝐹</m:t>
                      </m:r>
                      <m:r>
                        <a:rPr lang="ro-RO" sz="3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ro-RO" sz="3100" dirty="0">
                    <a:latin typeface="+mn-lt"/>
                  </a:rPr>
                </a:br>
                <a:endParaRPr lang="ro-RO" sz="31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62DBE39-C9B2-4723-86B1-2D980D8292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0648"/>
                <a:ext cx="8229600" cy="1143000"/>
              </a:xfrm>
              <a:blipFill>
                <a:blip r:embed="rId3"/>
                <a:stretch>
                  <a:fillRect l="-1481" t="-14973" r="-1407" b="-534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6122D8-AF46-41C6-B470-0B2690286C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34849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b="1" dirty="0"/>
                  <a:t>Exemplu</a:t>
                </a:r>
                <a:r>
                  <a:rPr lang="ro-RO" dirty="0"/>
                  <a:t>: </a:t>
                </a:r>
                <a:r>
                  <a:rPr lang="en-US" dirty="0"/>
                  <a:t>Fie </a:t>
                </a:r>
                <a:r>
                  <a:rPr lang="en-US" dirty="0" err="1"/>
                  <a:t>avem</a:t>
                </a:r>
                <a:r>
                  <a:rPr lang="en-US" dirty="0"/>
                  <a:t> </a:t>
                </a:r>
                <a:r>
                  <a:rPr lang="en-US" dirty="0" err="1"/>
                  <a:t>expresia</a:t>
                </a:r>
                <a:r>
                  <a:rPr lang="en-US" dirty="0"/>
                  <a:t> </a:t>
                </a:r>
                <a:r>
                  <a:rPr lang="en-US" dirty="0" err="1"/>
                  <a:t>regulat</a:t>
                </a:r>
                <a:r>
                  <a:rPr lang="ro-RO" dirty="0"/>
                  <a:t>ă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0 0</m:t>
                          </m:r>
                        </m:e>
                      </m:d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Vom construi AF echivalent</a:t>
                </a:r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6122D8-AF46-41C6-B470-0B2690286C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3484984"/>
              </a:xfrm>
              <a:blipFill>
                <a:blip r:embed="rId4"/>
                <a:stretch>
                  <a:fillRect l="-1852" t="-227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BCC92BA8-BCCA-42D0-9D3A-7A8DAB6BC935}"/>
              </a:ext>
            </a:extLst>
          </p:cNvPr>
          <p:cNvSpPr/>
          <p:nvPr/>
        </p:nvSpPr>
        <p:spPr>
          <a:xfrm>
            <a:off x="1187624" y="378904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2A423F3-B0F7-46B5-9098-4FD51D1552FE}"/>
              </a:ext>
            </a:extLst>
          </p:cNvPr>
          <p:cNvSpPr/>
          <p:nvPr/>
        </p:nvSpPr>
        <p:spPr>
          <a:xfrm>
            <a:off x="3353544" y="377666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D66DA3D-E81C-4D35-A539-93A6FD7E0552}"/>
              </a:ext>
            </a:extLst>
          </p:cNvPr>
          <p:cNvSpPr/>
          <p:nvPr/>
        </p:nvSpPr>
        <p:spPr>
          <a:xfrm>
            <a:off x="5364088" y="375760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7F3E86-3A5F-4308-B965-83D5D4696EB2}"/>
                  </a:ext>
                </a:extLst>
              </p:cNvPr>
              <p:cNvSpPr txBox="1"/>
              <p:nvPr/>
            </p:nvSpPr>
            <p:spPr>
              <a:xfrm>
                <a:off x="1439925" y="4061574"/>
                <a:ext cx="4654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7F3E86-3A5F-4308-B965-83D5D4696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925" y="4061574"/>
                <a:ext cx="46544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B0EEEE-317D-4F92-8C11-613E5591AB04}"/>
                  </a:ext>
                </a:extLst>
              </p:cNvPr>
              <p:cNvSpPr txBox="1"/>
              <p:nvPr/>
            </p:nvSpPr>
            <p:spPr>
              <a:xfrm>
                <a:off x="3618220" y="4029120"/>
                <a:ext cx="4601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B0EEEE-317D-4F92-8C11-613E5591A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220" y="4029120"/>
                <a:ext cx="460126" cy="369332"/>
              </a:xfrm>
              <a:prstGeom prst="rect">
                <a:avLst/>
              </a:prstGeom>
              <a:blipFill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485196-2674-46B0-9F9C-CC92238C86A7}"/>
                  </a:ext>
                </a:extLst>
              </p:cNvPr>
              <p:cNvSpPr txBox="1"/>
              <p:nvPr/>
            </p:nvSpPr>
            <p:spPr>
              <a:xfrm>
                <a:off x="5591225" y="3910580"/>
                <a:ext cx="4654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485196-2674-46B0-9F9C-CC92238C8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225" y="3910580"/>
                <a:ext cx="465447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CF06BAC0-1D62-4C7B-9CAB-70DBF244934A}"/>
              </a:ext>
            </a:extLst>
          </p:cNvPr>
          <p:cNvCxnSpPr>
            <a:cxnSpLocks/>
          </p:cNvCxnSpPr>
          <p:nvPr/>
        </p:nvCxnSpPr>
        <p:spPr>
          <a:xfrm>
            <a:off x="1534724" y="3777478"/>
            <a:ext cx="635324" cy="317768"/>
          </a:xfrm>
          <a:prstGeom prst="curvedConnector3">
            <a:avLst>
              <a:gd name="adj1" fmla="val 1763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F2C558EA-667D-401E-974B-EB820F7A818D}"/>
              </a:ext>
            </a:extLst>
          </p:cNvPr>
          <p:cNvCxnSpPr>
            <a:cxnSpLocks/>
            <a:stCxn id="4" idx="0"/>
          </p:cNvCxnSpPr>
          <p:nvPr/>
        </p:nvCxnSpPr>
        <p:spPr>
          <a:xfrm rot="16200000" flipH="1" flipV="1">
            <a:off x="1342110" y="3633647"/>
            <a:ext cx="147322" cy="458107"/>
          </a:xfrm>
          <a:prstGeom prst="curvedConnector4">
            <a:avLst>
              <a:gd name="adj1" fmla="val -155170"/>
              <a:gd name="adj2" fmla="val 99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1856395D-0961-42AD-A7D1-BC9B7C53D97F}"/>
              </a:ext>
            </a:extLst>
          </p:cNvPr>
          <p:cNvSpPr/>
          <p:nvPr/>
        </p:nvSpPr>
        <p:spPr>
          <a:xfrm flipV="1">
            <a:off x="5456075" y="3820764"/>
            <a:ext cx="730425" cy="7614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109CD5A5-9AF4-4439-B7F9-306C39E023C5}"/>
              </a:ext>
            </a:extLst>
          </p:cNvPr>
          <p:cNvCxnSpPr>
            <a:stCxn id="6" idx="7"/>
            <a:endCxn id="6" idx="6"/>
          </p:cNvCxnSpPr>
          <p:nvPr/>
        </p:nvCxnSpPr>
        <p:spPr>
          <a:xfrm rot="16200000" flipH="1">
            <a:off x="6049887" y="3986200"/>
            <a:ext cx="323289" cy="133911"/>
          </a:xfrm>
          <a:prstGeom prst="curvedConnector4">
            <a:avLst>
              <a:gd name="adj1" fmla="val -112132"/>
              <a:gd name="adj2" fmla="val 2707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Curved 53">
            <a:extLst>
              <a:ext uri="{FF2B5EF4-FFF2-40B4-BE49-F238E27FC236}">
                <a16:creationId xmlns:a16="http://schemas.microsoft.com/office/drawing/2014/main" id="{69D6FB97-0D66-4FC4-905F-A61AEBFD45D1}"/>
              </a:ext>
            </a:extLst>
          </p:cNvPr>
          <p:cNvCxnSpPr>
            <a:cxnSpLocks/>
          </p:cNvCxnSpPr>
          <p:nvPr/>
        </p:nvCxnSpPr>
        <p:spPr>
          <a:xfrm rot="10800000" flipV="1">
            <a:off x="5868145" y="4540900"/>
            <a:ext cx="276435" cy="220915"/>
          </a:xfrm>
          <a:prstGeom prst="curvedConnector3">
            <a:avLst>
              <a:gd name="adj1" fmla="val -15252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E8C5DB8-A8E5-469E-8FFB-F7D08115CDCE}"/>
              </a:ext>
            </a:extLst>
          </p:cNvPr>
          <p:cNvCxnSpPr>
            <a:stCxn id="4" idx="6"/>
            <a:endCxn id="5" idx="2"/>
          </p:cNvCxnSpPr>
          <p:nvPr/>
        </p:nvCxnSpPr>
        <p:spPr>
          <a:xfrm flipV="1">
            <a:off x="2102024" y="4233867"/>
            <a:ext cx="1251520" cy="12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6798571-EAE1-4414-927D-B269EE66D5B8}"/>
              </a:ext>
            </a:extLst>
          </p:cNvPr>
          <p:cNvCxnSpPr>
            <a:stCxn id="5" idx="6"/>
            <a:endCxn id="6" idx="2"/>
          </p:cNvCxnSpPr>
          <p:nvPr/>
        </p:nvCxnSpPr>
        <p:spPr>
          <a:xfrm flipV="1">
            <a:off x="4267944" y="4214800"/>
            <a:ext cx="1096144" cy="19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5473136-0388-4548-B8B0-9355F8906351}"/>
              </a:ext>
            </a:extLst>
          </p:cNvPr>
          <p:cNvSpPr txBox="1"/>
          <p:nvPr/>
        </p:nvSpPr>
        <p:spPr>
          <a:xfrm>
            <a:off x="1264928" y="3257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80F2E9C-AB7C-410D-B20E-15F8C6447622}"/>
              </a:ext>
            </a:extLst>
          </p:cNvPr>
          <p:cNvSpPr txBox="1"/>
          <p:nvPr/>
        </p:nvSpPr>
        <p:spPr>
          <a:xfrm>
            <a:off x="2416434" y="3541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3ECC66F-D785-46C6-8330-F25E25B12655}"/>
              </a:ext>
            </a:extLst>
          </p:cNvPr>
          <p:cNvSpPr txBox="1"/>
          <p:nvPr/>
        </p:nvSpPr>
        <p:spPr>
          <a:xfrm>
            <a:off x="6447726" y="34933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863A589-A6B8-4E85-85AE-6F735D3561FD}"/>
              </a:ext>
            </a:extLst>
          </p:cNvPr>
          <p:cNvSpPr txBox="1"/>
          <p:nvPr/>
        </p:nvSpPr>
        <p:spPr>
          <a:xfrm>
            <a:off x="6598569" y="4487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B5F5D83-9396-4F7E-8348-87B61CC2CF2C}"/>
              </a:ext>
            </a:extLst>
          </p:cNvPr>
          <p:cNvSpPr txBox="1"/>
          <p:nvPr/>
        </p:nvSpPr>
        <p:spPr>
          <a:xfrm>
            <a:off x="2768462" y="39428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F80448D-F23C-4E7B-BA00-B7E666F6A31E}"/>
              </a:ext>
            </a:extLst>
          </p:cNvPr>
          <p:cNvSpPr txBox="1"/>
          <p:nvPr/>
        </p:nvSpPr>
        <p:spPr>
          <a:xfrm>
            <a:off x="4805602" y="38999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ECC369E-8640-45A5-9F7E-5AA15CB1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464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CE1E-CE2B-4517-934D-7F2B7B95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o-RO" b="1" dirty="0"/>
            </a:br>
            <a:r>
              <a:rPr lang="ro-RO" b="1" dirty="0"/>
              <a:t>Pentru următoarele expresii regulate construiți AF echivalent</a:t>
            </a:r>
            <a:r>
              <a:rPr lang="ro-RO" dirty="0"/>
              <a:t> – </a:t>
            </a:r>
            <a:br>
              <a:rPr lang="ro-RO" dirty="0"/>
            </a:br>
            <a:r>
              <a:rPr lang="ro-RO" dirty="0">
                <a:solidFill>
                  <a:srgbClr val="0070C0"/>
                </a:solidFill>
              </a:rPr>
              <a:t>de sine stătător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8FEF8E-40D6-474B-B495-D424F96BE0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2385796"/>
                <a:ext cx="8229600" cy="20864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dirty="0"/>
                  <a:t>1.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𝑑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2.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𝑑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𝑏𝑐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𝑎𝑎</m:t>
                        </m:r>
                      </m:e>
                    </m:d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𝑏𝑐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ro-RO" dirty="0"/>
                  <a:t>,  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=0,1,2,…</m:t>
                    </m:r>
                  </m:oMath>
                </a14:m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8FEF8E-40D6-474B-B495-D424F96BE0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2385796"/>
                <a:ext cx="8229600" cy="2086408"/>
              </a:xfrm>
              <a:blipFill>
                <a:blip r:embed="rId2"/>
                <a:stretch>
                  <a:fillRect l="-1926" t="-349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7A160-0818-405E-9799-5089C867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CABD-99BA-4C46-9FBE-61583C84B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90"/>
            <a:ext cx="8229600" cy="994260"/>
          </a:xfrm>
        </p:spPr>
        <p:txBody>
          <a:bodyPr>
            <a:normAutofit fontScale="90000"/>
          </a:bodyPr>
          <a:lstStyle/>
          <a:p>
            <a:r>
              <a:rPr lang="ro-RO" dirty="0"/>
              <a:t>Pentru orice AF se poate construi o expresie regulată echivalentă: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1AFAA3D-C5F4-4B30-993D-C10B1684BD5E}"/>
              </a:ext>
            </a:extLst>
          </p:cNvPr>
          <p:cNvSpPr/>
          <p:nvPr/>
        </p:nvSpPr>
        <p:spPr>
          <a:xfrm>
            <a:off x="492291" y="290324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B6CF35C-37EE-426A-ACE4-3C0A23B01D4B}"/>
              </a:ext>
            </a:extLst>
          </p:cNvPr>
          <p:cNvSpPr/>
          <p:nvPr/>
        </p:nvSpPr>
        <p:spPr>
          <a:xfrm>
            <a:off x="3419872" y="1700808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924FD6-228E-4C83-BC9B-271169456DD5}"/>
              </a:ext>
            </a:extLst>
          </p:cNvPr>
          <p:cNvSpPr/>
          <p:nvPr/>
        </p:nvSpPr>
        <p:spPr>
          <a:xfrm>
            <a:off x="3203848" y="4581128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D080C27-896B-43B8-89F2-F7B54BE7F2A0}"/>
              </a:ext>
            </a:extLst>
          </p:cNvPr>
          <p:cNvSpPr/>
          <p:nvPr/>
        </p:nvSpPr>
        <p:spPr>
          <a:xfrm>
            <a:off x="6876256" y="3177381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3BF9E6-B2AB-4302-83C8-71AC5D5EA1E6}"/>
              </a:ext>
            </a:extLst>
          </p:cNvPr>
          <p:cNvSpPr/>
          <p:nvPr/>
        </p:nvSpPr>
        <p:spPr>
          <a:xfrm>
            <a:off x="7020272" y="32849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E9374E-2434-430E-9CE5-D292B2083929}"/>
                  </a:ext>
                </a:extLst>
              </p:cNvPr>
              <p:cNvSpPr txBox="1"/>
              <p:nvPr/>
            </p:nvSpPr>
            <p:spPr>
              <a:xfrm>
                <a:off x="774063" y="3100318"/>
                <a:ext cx="3508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E9374E-2434-430E-9CE5-D292B2083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63" y="3100318"/>
                <a:ext cx="350856" cy="369332"/>
              </a:xfrm>
              <a:prstGeom prst="rect">
                <a:avLst/>
              </a:prstGeom>
              <a:blipFill>
                <a:blip r:embed="rId2"/>
                <a:stretch>
                  <a:fillRect r="-1724" b="-6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3FA2EF6-0904-42B2-BC8F-9ACAC8C85A74}"/>
                  </a:ext>
                </a:extLst>
              </p:cNvPr>
              <p:cNvSpPr txBox="1"/>
              <p:nvPr/>
            </p:nvSpPr>
            <p:spPr>
              <a:xfrm>
                <a:off x="3709628" y="1916832"/>
                <a:ext cx="408620" cy="375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3FA2EF6-0904-42B2-BC8F-9ACAC8C85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628" y="1916832"/>
                <a:ext cx="408620" cy="375538"/>
              </a:xfrm>
              <a:prstGeom prst="rect">
                <a:avLst/>
              </a:prstGeom>
              <a:blipFill>
                <a:blip r:embed="rId3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C5C090-F6F2-47A5-9B0F-0F37587777E0}"/>
                  </a:ext>
                </a:extLst>
              </p:cNvPr>
              <p:cNvSpPr txBox="1"/>
              <p:nvPr/>
            </p:nvSpPr>
            <p:spPr>
              <a:xfrm>
                <a:off x="3419873" y="47878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DC5C090-F6F2-47A5-9B0F-0F3758777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3" y="47878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E5471D9-C744-4589-A7AC-2E8DC9061D08}"/>
                  </a:ext>
                </a:extLst>
              </p:cNvPr>
              <p:cNvSpPr txBox="1"/>
              <p:nvPr/>
            </p:nvSpPr>
            <p:spPr>
              <a:xfrm>
                <a:off x="7191837" y="3360440"/>
                <a:ext cx="2832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E5471D9-C744-4589-A7AC-2E8DC9061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837" y="3360440"/>
                <a:ext cx="283238" cy="369332"/>
              </a:xfrm>
              <a:prstGeom prst="rect">
                <a:avLst/>
              </a:prstGeom>
              <a:blipFill>
                <a:blip r:embed="rId5"/>
                <a:stretch>
                  <a:fillRect r="-28261" b="-655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6CD1E256-0A1E-49FF-8809-B6D321F8076B}"/>
              </a:ext>
            </a:extLst>
          </p:cNvPr>
          <p:cNvCxnSpPr>
            <a:cxnSpLocks/>
            <a:stCxn id="7" idx="0"/>
          </p:cNvCxnSpPr>
          <p:nvPr/>
        </p:nvCxnSpPr>
        <p:spPr>
          <a:xfrm rot="16200000" flipH="1">
            <a:off x="7470526" y="3040310"/>
            <a:ext cx="183061" cy="457202"/>
          </a:xfrm>
          <a:prstGeom prst="curvedConnector4">
            <a:avLst>
              <a:gd name="adj1" fmla="val -124876"/>
              <a:gd name="adj2" fmla="val 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41B647E2-6B29-4F3B-B654-371FE4FA34C9}"/>
              </a:ext>
            </a:extLst>
          </p:cNvPr>
          <p:cNvCxnSpPr>
            <a:cxnSpLocks/>
            <a:stCxn id="7" idx="6"/>
            <a:endCxn id="7" idx="4"/>
          </p:cNvCxnSpPr>
          <p:nvPr/>
        </p:nvCxnSpPr>
        <p:spPr>
          <a:xfrm flipH="1">
            <a:off x="7333456" y="3634581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D9B3B17-96B4-4E24-95B4-5CE43CD8A0B3}"/>
              </a:ext>
            </a:extLst>
          </p:cNvPr>
          <p:cNvSpPr txBox="1"/>
          <p:nvPr/>
        </p:nvSpPr>
        <p:spPr>
          <a:xfrm>
            <a:off x="7591301" y="26771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B0BCB3-27A0-44F4-9990-BA45C7D1B38B}"/>
              </a:ext>
            </a:extLst>
          </p:cNvPr>
          <p:cNvSpPr txBox="1"/>
          <p:nvPr/>
        </p:nvSpPr>
        <p:spPr>
          <a:xfrm>
            <a:off x="7952997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00BAA8C-7C0B-4657-B9FD-2A93D8EB1289}"/>
              </a:ext>
            </a:extLst>
          </p:cNvPr>
          <p:cNvCxnSpPr/>
          <p:nvPr/>
        </p:nvCxnSpPr>
        <p:spPr>
          <a:xfrm flipV="1">
            <a:off x="1406691" y="2348880"/>
            <a:ext cx="2013181" cy="828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690DC40-C653-4397-BCCE-B64FEA892C6B}"/>
              </a:ext>
            </a:extLst>
          </p:cNvPr>
          <p:cNvCxnSpPr>
            <a:endCxn id="7" idx="1"/>
          </p:cNvCxnSpPr>
          <p:nvPr/>
        </p:nvCxnSpPr>
        <p:spPr>
          <a:xfrm>
            <a:off x="4334272" y="1986348"/>
            <a:ext cx="2675895" cy="1324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16C0A7C-2827-40D9-8C03-18FF7CC29F7A}"/>
              </a:ext>
            </a:extLst>
          </p:cNvPr>
          <p:cNvCxnSpPr>
            <a:stCxn id="6" idx="5"/>
            <a:endCxn id="7" idx="3"/>
          </p:cNvCxnSpPr>
          <p:nvPr/>
        </p:nvCxnSpPr>
        <p:spPr>
          <a:xfrm flipV="1">
            <a:off x="3984337" y="3957870"/>
            <a:ext cx="3025830" cy="1403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25577DF-98CF-4DB4-928B-B435BEEF7D86}"/>
              </a:ext>
            </a:extLst>
          </p:cNvPr>
          <p:cNvCxnSpPr>
            <a:stCxn id="4" idx="4"/>
          </p:cNvCxnSpPr>
          <p:nvPr/>
        </p:nvCxnSpPr>
        <p:spPr>
          <a:xfrm>
            <a:off x="949491" y="3817640"/>
            <a:ext cx="2204055" cy="1339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7871FA0-F95E-4D1C-94B3-2770EAA3EA65}"/>
              </a:ext>
            </a:extLst>
          </p:cNvPr>
          <p:cNvSpPr txBox="1"/>
          <p:nvPr/>
        </p:nvSpPr>
        <p:spPr>
          <a:xfrm>
            <a:off x="2317186" y="2422195"/>
            <a:ext cx="214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2ED708-4A98-49D9-8D47-56D5D8D0A174}"/>
              </a:ext>
            </a:extLst>
          </p:cNvPr>
          <p:cNvSpPr txBox="1"/>
          <p:nvPr/>
        </p:nvSpPr>
        <p:spPr>
          <a:xfrm>
            <a:off x="5684795" y="23909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A7C117-898C-4441-B6BD-2D8802985C61}"/>
              </a:ext>
            </a:extLst>
          </p:cNvPr>
          <p:cNvSpPr txBox="1"/>
          <p:nvPr/>
        </p:nvSpPr>
        <p:spPr>
          <a:xfrm>
            <a:off x="5835638" y="44874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2F496A-68EB-477D-8342-FEACACDC1928}"/>
              </a:ext>
            </a:extLst>
          </p:cNvPr>
          <p:cNvSpPr txBox="1"/>
          <p:nvPr/>
        </p:nvSpPr>
        <p:spPr>
          <a:xfrm>
            <a:off x="1777799" y="45166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FA68C83-3BE4-4DA1-BFE8-039746353C45}"/>
              </a:ext>
            </a:extLst>
          </p:cNvPr>
          <p:cNvCxnSpPr>
            <a:endCxn id="6" idx="0"/>
          </p:cNvCxnSpPr>
          <p:nvPr/>
        </p:nvCxnSpPr>
        <p:spPr>
          <a:xfrm flipH="1">
            <a:off x="3661048" y="2575634"/>
            <a:ext cx="48580" cy="2005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BAFA070-2DE7-42FA-BBA9-6CCC286E101F}"/>
              </a:ext>
            </a:extLst>
          </p:cNvPr>
          <p:cNvCxnSpPr>
            <a:stCxn id="6" idx="7"/>
            <a:endCxn id="5" idx="5"/>
          </p:cNvCxnSpPr>
          <p:nvPr/>
        </p:nvCxnSpPr>
        <p:spPr>
          <a:xfrm flipV="1">
            <a:off x="3984337" y="2481297"/>
            <a:ext cx="216024" cy="2233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131685F-D326-46F8-B975-16EDF042703C}"/>
              </a:ext>
            </a:extLst>
          </p:cNvPr>
          <p:cNvSpPr txBox="1"/>
          <p:nvPr/>
        </p:nvSpPr>
        <p:spPr>
          <a:xfrm>
            <a:off x="3382082" y="3339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AED4C9D-8BDC-4212-BBDF-97162AA2A299}"/>
              </a:ext>
            </a:extLst>
          </p:cNvPr>
          <p:cNvSpPr txBox="1"/>
          <p:nvPr/>
        </p:nvSpPr>
        <p:spPr>
          <a:xfrm>
            <a:off x="4126275" y="37224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974E86-7406-41CC-ADA3-E21402B582C6}"/>
                  </a:ext>
                </a:extLst>
              </p:cNvPr>
              <p:cNvSpPr txBox="1"/>
              <p:nvPr/>
            </p:nvSpPr>
            <p:spPr>
              <a:xfrm>
                <a:off x="409836" y="5758449"/>
                <a:ext cx="7416824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∙0∙</m:t>
                              </m:r>
                              <m:sSup>
                                <m:sSup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∙1∙</m:t>
                              </m:r>
                              <m:sSup>
                                <m:sSup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eqAr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d>
                            <m:d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0∙</m:t>
                              </m:r>
                              <m:sSup>
                                <m:sSup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∙0+1∙</m:t>
                              </m:r>
                              <m:sSup>
                                <m:sSup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o-RO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</m:t>
                              </m:r>
                            </m:e>
                          </m:d>
                          <m:sSup>
                            <m:sSup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0+1</m:t>
                                  </m:r>
                                </m:e>
                              </m:d>
                            </m:e>
                            <m:sup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6974E86-7406-41CC-ADA3-E21402B58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36" y="5758449"/>
                <a:ext cx="7416824" cy="7101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5A223D-F683-4A94-A821-AAB17B10C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18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5A7B9-BE39-450F-BDCB-65F21474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487E"/>
                </a:solidFill>
              </a:rPr>
              <a:t>Expresii</a:t>
            </a:r>
            <a:r>
              <a:rPr lang="en-US" b="1" dirty="0">
                <a:solidFill>
                  <a:srgbClr val="00487E"/>
                </a:solidFill>
              </a:rPr>
              <a:t> regulate</a:t>
            </a:r>
            <a:endParaRPr lang="ro-RO" b="1" dirty="0">
              <a:solidFill>
                <a:srgbClr val="00487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1F2F9-D35C-4FB2-B242-B3FAEFF97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3762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 </a:t>
            </a:r>
            <a:r>
              <a:rPr lang="en-US" dirty="0" err="1"/>
              <a:t>expresie</a:t>
            </a:r>
            <a:r>
              <a:rPr lang="en-US" dirty="0"/>
              <a:t> </a:t>
            </a:r>
            <a:r>
              <a:rPr lang="ro-RO" dirty="0"/>
              <a:t>regulată este un șir de caractere, care descrie o mulțime de cuvinte posibile (poate chiar o mulțime infinită).</a:t>
            </a:r>
          </a:p>
          <a:p>
            <a:pPr marL="0" indent="0">
              <a:buNone/>
            </a:pPr>
            <a:r>
              <a:rPr lang="ro-RO" dirty="0"/>
              <a:t>Se definește asupra unui vocabular.</a:t>
            </a: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FE4F7-1CFC-40A2-91E9-F1823B78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07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64C10BE-BFD7-4209-8C24-849013CB032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16632"/>
                <a:ext cx="8229600" cy="562074"/>
              </a:xfrm>
            </p:spPr>
            <p:txBody>
              <a:bodyPr>
                <a:normAutofit fontScale="90000"/>
              </a:bodyPr>
              <a:lstStyle/>
              <a:p>
                <a:r>
                  <a:rPr lang="ro-RO" sz="3600" b="1" dirty="0"/>
                  <a:t>Expresie regulată peste vocabularul </a:t>
                </a:r>
                <a14:m>
                  <m:oMath xmlns:m="http://schemas.openxmlformats.org/officeDocument/2006/math">
                    <m:r>
                      <a:rPr lang="el-GR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𝜮</m:t>
                    </m:r>
                  </m:oMath>
                </a14:m>
                <a:r>
                  <a:rPr lang="ro-RO" sz="3600" b="1" dirty="0"/>
                  <a:t>: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64C10BE-BFD7-4209-8C24-849013CB03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16632"/>
                <a:ext cx="8229600" cy="562074"/>
              </a:xfrm>
              <a:blipFill>
                <a:blip r:embed="rId2"/>
                <a:stretch>
                  <a:fillRect t="-14130" b="-3913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8FC83A-644F-496F-9DE5-14DEF87917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684994"/>
                <a:ext cx="8784976" cy="605637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o-RO" sz="2400" dirty="0"/>
                  <a:t>1.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ro-RO" sz="2400" dirty="0"/>
                  <a:t> este expresie regulată – descrie limbajul, care nu are nici un cuvânt.</a:t>
                </a:r>
              </a:p>
              <a:p>
                <a:pPr marL="0" indent="0">
                  <a:buNone/>
                </a:pPr>
                <a:r>
                  <a:rPr lang="ro-RO" sz="2400" dirty="0"/>
                  <a:t>2.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ro-RO" sz="2400" dirty="0"/>
                  <a:t> este expresie regulată – descrie limbajul, în care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ro-RO" sz="2400" dirty="0"/>
                  <a:t> un singur cuvânt, care nu are nici o literă. </a:t>
                </a:r>
              </a:p>
              <a:p>
                <a:pPr marL="0" indent="0">
                  <a:buNone/>
                </a:pPr>
                <a:r>
                  <a:rPr lang="ro-RO" sz="2400" dirty="0"/>
                  <a:t>3. </a:t>
                </a:r>
                <a:r>
                  <a:rPr lang="ro-RO" sz="2400" i="1" dirty="0"/>
                  <a:t>a</a:t>
                </a:r>
                <a:r>
                  <a:rPr lang="ro-RO" sz="2400" dirty="0"/>
                  <a:t> este expresie regulată – o expresie formată dintr-un singur cuvânt, care are o singură literă – limbajul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/>
                  <a:t>4. Dacă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o-RO" sz="2400" dirty="0"/>
                  <a:t> și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o-RO" sz="2400" dirty="0"/>
                  <a:t> sunt expresii regulate, atunci: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ro-RO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d>
                                <m:dPr>
                                  <m:ctrlPr>
                                    <a:rPr lang="ro-RO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o-RO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ro-RO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Sup>
                                <m:sSubSup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e>
                          </m:eqArr>
                        </m:e>
                      </m:d>
                    </m:oMath>
                  </m:oMathPara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/>
                  <a:t>sunt expresii regulate. </a:t>
                </a:r>
              </a:p>
              <a:p>
                <a:pPr marL="0" indent="0">
                  <a:buNone/>
                </a:pPr>
                <a:r>
                  <a:rPr lang="ro-RO" sz="2400" dirty="0"/>
                  <a:t>5. Alte expresii regulate peste vocabularul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ro-RO" sz="2400" dirty="0"/>
                  <a:t> nu există.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8FC83A-644F-496F-9DE5-14DEF87917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684994"/>
                <a:ext cx="8784976" cy="6056374"/>
              </a:xfrm>
              <a:blipFill>
                <a:blip r:embed="rId3"/>
                <a:stretch>
                  <a:fillRect l="-1041" t="-805" b="-191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E3E24-3DD9-4A5D-B86F-76112432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40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39B4281-1A76-47CE-B7A6-23728637CA2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634082"/>
              </a:xfrm>
            </p:spPr>
            <p:txBody>
              <a:bodyPr>
                <a:normAutofit fontScale="90000"/>
              </a:bodyPr>
              <a:lstStyle/>
              <a:p>
                <a:r>
                  <a:rPr lang="ro-RO" b="1" dirty="0"/>
                  <a:t>Operații </a:t>
                </a:r>
                <a14:m>
                  <m:oMath xmlns:m="http://schemas.openxmlformats.org/officeDocument/2006/math">
                    <m:r>
                      <a:rPr lang="ro-RO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∗, ∙, +(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|)</m:t>
                    </m:r>
                  </m:oMath>
                </a14:m>
                <a:endParaRPr lang="ro-RO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39B4281-1A76-47CE-B7A6-23728637CA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634082"/>
              </a:xfrm>
              <a:blipFill>
                <a:blip r:embed="rId2"/>
                <a:stretch>
                  <a:fillRect t="-22115" b="-47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81299C-95EF-417B-9D6A-315328BF45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52736"/>
                <a:ext cx="8435280" cy="5530626"/>
              </a:xfrm>
            </p:spPr>
            <p:txBody>
              <a:bodyPr/>
              <a:lstStyle/>
              <a:p>
                <a:r>
                  <a:rPr lang="ro-RO" dirty="0"/>
                  <a:t>s</a:t>
                </a:r>
                <a:r>
                  <a:rPr lang="en-US" dirty="0" err="1"/>
                  <a:t>emnul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ro-RO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 dirty="0"/>
                  <a:t> - opera</a:t>
                </a:r>
                <a:r>
                  <a:rPr lang="ro-RO" dirty="0" err="1"/>
                  <a:t>ția</a:t>
                </a:r>
                <a:r>
                  <a:rPr lang="ro-RO" dirty="0"/>
                  <a:t> </a:t>
                </a:r>
                <a:r>
                  <a:rPr lang="en-US" dirty="0"/>
                  <a:t>“star” </a:t>
                </a:r>
                <a:r>
                  <a:rPr lang="en-US" dirty="0" err="1"/>
                  <a:t>este</a:t>
                </a:r>
                <a:r>
                  <a:rPr lang="en-US" dirty="0"/>
                  <a:t> </a:t>
                </a:r>
                <a:r>
                  <a:rPr lang="en-US" dirty="0" err="1"/>
                  <a:t>singurul</a:t>
                </a:r>
                <a:r>
                  <a:rPr lang="en-US" dirty="0"/>
                  <a:t> </a:t>
                </a:r>
                <a:r>
                  <a:rPr lang="en-US" dirty="0" err="1"/>
                  <a:t>semn</a:t>
                </a:r>
                <a:r>
                  <a:rPr lang="en-US" dirty="0"/>
                  <a:t> care ne </a:t>
                </a:r>
                <a:r>
                  <a:rPr lang="en-US" dirty="0" err="1"/>
                  <a:t>permite</a:t>
                </a:r>
                <a:r>
                  <a:rPr lang="en-US" dirty="0"/>
                  <a:t> s</a:t>
                </a:r>
                <a:r>
                  <a:rPr lang="ro-RO" dirty="0"/>
                  <a:t>ă descriem limbaje infinite. Operația se aplică unei singure expresii regulate, se scrie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dirty="0"/>
                  <a:t>.</a:t>
                </a:r>
              </a:p>
              <a:p>
                <a:pPr marL="0" indent="0">
                  <a:buNone/>
                </a:pPr>
                <a:r>
                  <a:rPr lang="ro-RO" dirty="0"/>
                  <a:t>Limbajul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dirty="0"/>
                  <a:t> este un limbaj ale cărui cuvinte sunt formate dintr-un număr arbitrar (inclusiv 0) de cuvinte din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ro-RO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dirty="0"/>
                  <a:t>, concatenate. </a:t>
                </a:r>
              </a:p>
              <a:p>
                <a:pPr marL="0" indent="0">
                  <a:buNone/>
                </a:pPr>
                <a:r>
                  <a:rPr lang="ro-RO" b="1" dirty="0"/>
                  <a:t>Exemplu: </a:t>
                </a:r>
                <a:r>
                  <a:rPr lang="ro-RO" dirty="0"/>
                  <a:t>Limbajul descris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dirty="0"/>
                  <a:t> este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𝑎𝑎𝑎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𝑎𝑎𝑎𝑎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……..</m:t>
                          </m:r>
                        </m:e>
                      </m:d>
                    </m:oMath>
                  </m:oMathPara>
                </a14:m>
                <a:endParaRPr lang="ro-RO" dirty="0"/>
              </a:p>
              <a:p>
                <a:endParaRPr lang="ro-RO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81299C-95EF-417B-9D6A-315328BF45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52736"/>
                <a:ext cx="8435280" cy="5530626"/>
              </a:xfrm>
              <a:blipFill>
                <a:blip r:embed="rId3"/>
                <a:stretch>
                  <a:fillRect l="-1806" t="-132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8CC54-5E38-4C5F-ACEC-88E306CB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39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9951B4-2E2D-41D8-8D8F-5AB9350C86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4320480"/>
              </a:xfrm>
            </p:spPr>
            <p:txBody>
              <a:bodyPr/>
              <a:lstStyle/>
              <a:p>
                <a:r>
                  <a:rPr lang="ro-RO" dirty="0"/>
                  <a:t>Semnul </a:t>
                </a:r>
                <a14:m>
                  <m:oMath xmlns:m="http://schemas.openxmlformats.org/officeDocument/2006/math">
                    <m:r>
                      <a:rPr lang="ro-RO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o-RO" dirty="0"/>
                  <a:t> - concatenare, se folosește între 2 expresii regulate.</a:t>
                </a:r>
              </a:p>
              <a:p>
                <a:pPr marL="0" indent="0">
                  <a:buNone/>
                </a:pPr>
                <a:r>
                  <a:rPr lang="ro-RO" b="1" dirty="0"/>
                  <a:t>Exemplu</a:t>
                </a:r>
                <a:r>
                  <a:rPr lang="ro-RO" dirty="0"/>
                  <a:t>: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 – un limbaj, în care fiecare cuvânt este compus dintr-un cuvânt din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o-RO" dirty="0"/>
                  <a:t> atașat în fața unui cuvânt din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. </a:t>
                </a:r>
              </a:p>
              <a:p>
                <a:pPr marL="0" indent="0">
                  <a:buNone/>
                </a:pPr>
                <a:r>
                  <a:rPr lang="ro-RO" b="1" dirty="0"/>
                  <a:t>Exemplu:</a:t>
                </a:r>
                <a:r>
                  <a:rPr lang="ro-RO" dirty="0"/>
                  <a:t> expresia regulată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descrie</a:t>
                </a:r>
                <a:r>
                  <a:rPr lang="en-US" dirty="0"/>
                  <a:t> un </a:t>
                </a:r>
                <a:r>
                  <a:rPr lang="en-US" dirty="0" err="1"/>
                  <a:t>limbaj</a:t>
                </a:r>
                <a:r>
                  <a:rPr lang="en-US" dirty="0"/>
                  <a:t> </a:t>
                </a:r>
                <a:r>
                  <a:rPr lang="en-US" dirty="0" err="1"/>
                  <a:t>compus</a:t>
                </a:r>
                <a:r>
                  <a:rPr lang="en-US" dirty="0"/>
                  <a:t> din 4 </a:t>
                </a:r>
                <a:r>
                  <a:rPr lang="en-US" dirty="0" err="1"/>
                  <a:t>cuvinte</a:t>
                </a:r>
                <a:r>
                  <a:rPr lang="ro-RO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𝑎𝑎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𝑎𝑐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𝑏𝑎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𝑏𝑐</m:t>
                          </m:r>
                        </m:e>
                      </m:d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9951B4-2E2D-41D8-8D8F-5AB9350C86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4320480"/>
              </a:xfrm>
              <a:blipFill>
                <a:blip r:embed="rId2"/>
                <a:stretch>
                  <a:fillRect l="-1852" t="-1695" r="-222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D36871-2CB3-4C44-BFF9-3D2C39FA9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78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86EF57-BB89-4F3A-AF1E-A6FDD94BD1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260648"/>
                <a:ext cx="8712968" cy="6336704"/>
              </a:xfrm>
            </p:spPr>
            <p:txBody>
              <a:bodyPr/>
              <a:lstStyle/>
              <a:p>
                <a:r>
                  <a:rPr lang="ro-RO" dirty="0"/>
                  <a:t>Semnul </a:t>
                </a:r>
                <a14:m>
                  <m:oMath xmlns:m="http://schemas.openxmlformats.org/officeDocument/2006/math">
                    <m:r>
                      <a:rPr lang="ro-RO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ro-RO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/>
                  <a:t>– </a:t>
                </a:r>
                <a:r>
                  <a:rPr lang="en-US" dirty="0" err="1"/>
                  <a:t>alterna</a:t>
                </a:r>
                <a:r>
                  <a:rPr lang="ro-RO" dirty="0" err="1"/>
                  <a:t>nță</a:t>
                </a:r>
                <a:r>
                  <a:rPr lang="ro-RO" dirty="0"/>
                  <a:t>, se pune între 2 expresii regulate. </a:t>
                </a:r>
              </a:p>
              <a:p>
                <a:pPr marL="0" indent="0">
                  <a:buNone/>
                </a:pPr>
                <a:r>
                  <a:rPr lang="ro-RO" dirty="0"/>
                  <a:t>Dacă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o-RO" dirty="0"/>
                  <a:t> și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 sunt astfel de expresii, putem scrie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 err="1"/>
                  <a:t>Dac</a:t>
                </a:r>
                <a:r>
                  <a:rPr lang="ro-RO" dirty="0"/>
                  <a:t>ă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o-RO" dirty="0"/>
                  <a:t> descrie un limbaj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o-RO" dirty="0"/>
                  <a:t>, iar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 </a:t>
                </a:r>
                <a:r>
                  <a:rPr lang="ro-RO" dirty="0" err="1"/>
                  <a:t>decrie</a:t>
                </a:r>
                <a:r>
                  <a:rPr lang="ro-RO" dirty="0"/>
                  <a:t> un limbaj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, atunci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 descrie limbajul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ro-RO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o-RO" dirty="0"/>
                  <a:t>adică limbajul format din toate cuvintele care sunt fie în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o-RO" dirty="0"/>
                  <a:t>, fie în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ro-RO" dirty="0"/>
                  <a:t>. </a:t>
                </a:r>
              </a:p>
              <a:p>
                <a:pPr marL="0" indent="0">
                  <a:buNone/>
                </a:pPr>
                <a:r>
                  <a:rPr lang="ro-RO" b="1" dirty="0"/>
                  <a:t>Exemplu:</a:t>
                </a:r>
                <a:r>
                  <a:rPr lang="ro-RO" dirty="0"/>
                  <a:t> expresia regulată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descrie</a:t>
                </a:r>
                <a:r>
                  <a:rPr lang="en-US" dirty="0"/>
                  <a:t> un </a:t>
                </a:r>
                <a:r>
                  <a:rPr lang="en-US" dirty="0" err="1"/>
                  <a:t>limbaj</a:t>
                </a:r>
                <a:r>
                  <a:rPr lang="en-US" dirty="0"/>
                  <a:t> format din 3 </a:t>
                </a:r>
                <a:r>
                  <a:rPr lang="en-US" dirty="0" err="1"/>
                  <a:t>cuvinte</a:t>
                </a:r>
                <a:r>
                  <a:rPr lang="ro-RO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</m:d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86EF57-BB89-4F3A-AF1E-A6FDD94BD1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260648"/>
                <a:ext cx="8712968" cy="6336704"/>
              </a:xfrm>
              <a:blipFill>
                <a:blip r:embed="rId2"/>
                <a:stretch>
                  <a:fillRect l="-1748" t="-1155" r="-97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8E5034-CA1B-4756-AE08-A0702C78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3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E2F8C0-8F3B-4765-A226-48C82785A5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332656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dirty="0"/>
                  <a:t>Se mai utilizează parantezele () ca în matematică, pentru a indica căror expresii li se aplică anumite operații. </a:t>
                </a:r>
              </a:p>
              <a:p>
                <a:pPr marL="0" indent="0">
                  <a:buNone/>
                </a:pPr>
                <a:r>
                  <a:rPr lang="ro-RO" b="1" dirty="0"/>
                  <a:t>Exemplu: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ro-R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o-RO" dirty="0"/>
                  <a:t> – mai întâi se </a:t>
                </a:r>
                <a:r>
                  <a:rPr lang="ro-RO" dirty="0" err="1"/>
                  <a:t>efectuiază</a:t>
                </a:r>
                <a:r>
                  <a:rPr lang="ro-RO" dirty="0"/>
                  <a:t> adunarea, apoi înmulțirea.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– </a:t>
                </a:r>
                <a:r>
                  <a:rPr lang="en-US" dirty="0" err="1"/>
                  <a:t>mai</a:t>
                </a:r>
                <a:r>
                  <a:rPr lang="en-US" dirty="0"/>
                  <a:t> </a:t>
                </a:r>
                <a:r>
                  <a:rPr lang="ro-RO" dirty="0"/>
                  <a:t>întâi aplicăm operația </a:t>
                </a:r>
                <a:r>
                  <a:rPr lang="en-US" dirty="0"/>
                  <a:t>|, </a:t>
                </a:r>
                <a:r>
                  <a:rPr lang="en-US" dirty="0" err="1"/>
                  <a:t>apoi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ro-RO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E2F8C0-8F3B-4765-A226-48C82785A5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332656"/>
                <a:ext cx="8229600" cy="4525963"/>
              </a:xfrm>
              <a:blipFill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5B5FE3-8A18-4938-9222-761254AD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14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D319-3748-49AB-A44C-9D68A91C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Propriet</a:t>
            </a:r>
            <a:r>
              <a:rPr lang="ro-RO" b="1" dirty="0" err="1"/>
              <a:t>ățile</a:t>
            </a:r>
            <a:r>
              <a:rPr lang="ro-RO" b="1" dirty="0"/>
              <a:t> operațiilor: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457490-A165-4B64-82B5-2C88C8402F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1268760"/>
                <a:ext cx="8229600" cy="20162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dirty="0"/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ro-RO" dirty="0"/>
                  <a:t> - distributivitate</a:t>
                </a:r>
              </a:p>
              <a:p>
                <a:pPr marL="0" indent="0">
                  <a:buNone/>
                </a:pPr>
                <a:r>
                  <a:rPr lang="ro-RO" dirty="0"/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o-RO" dirty="0"/>
                  <a:t> - comutativitate</a:t>
                </a:r>
              </a:p>
              <a:p>
                <a:pPr marL="0" indent="0">
                  <a:buNone/>
                </a:pPr>
                <a:r>
                  <a:rPr lang="ro-RO" dirty="0"/>
                  <a:t>3.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ro-R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o-RO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457490-A165-4B64-82B5-2C88C8402F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268760"/>
                <a:ext cx="8229600" cy="2016224"/>
              </a:xfrm>
              <a:blipFill>
                <a:blip r:embed="rId2"/>
                <a:stretch>
                  <a:fillRect l="-1926" t="-362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07AF7-19A2-4106-BAE1-6318B4F13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671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992653-600A-4107-849C-7D1C3910F0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7"/>
                <a:ext cx="8229600" cy="547260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dirty="0"/>
                  <a:t>Fie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o-RO" dirty="0"/>
                  <a:t> – mulțimea tuturor expresii regulate peste vocabularul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ro-RO" dirty="0"/>
                  <a:t>. </a:t>
                </a:r>
              </a:p>
              <a:p>
                <a:pPr marL="0" indent="0">
                  <a:buNone/>
                </a:pPr>
                <a:r>
                  <a:rPr lang="ro-RO" dirty="0"/>
                  <a:t>Vom defini limbajul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o-RO" dirty="0"/>
                  <a:t>: </a:t>
                </a:r>
              </a:p>
              <a:p>
                <a:pPr marL="0" indent="0">
                  <a:buNone/>
                </a:pPr>
                <a:r>
                  <a:rPr lang="ro-RO" dirty="0"/>
                  <a:t>1.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=∅⇒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2.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d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3.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4.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)∙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5.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6.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992653-600A-4107-849C-7D1C3910F0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7"/>
                <a:ext cx="8229600" cy="5472608"/>
              </a:xfrm>
              <a:blipFill>
                <a:blip r:embed="rId2"/>
                <a:stretch>
                  <a:fillRect l="-1852" t="-133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C228CB-54B0-42AA-AE05-62572650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52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3170</TotalTime>
  <Words>744</Words>
  <Application>Microsoft Office PowerPoint</Application>
  <PresentationFormat>On-screen Show (4:3)</PresentationFormat>
  <Paragraphs>91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Тема Office</vt:lpstr>
      <vt:lpstr>Limbaje Formale și Compilatoare</vt:lpstr>
      <vt:lpstr>Expresii regulate</vt:lpstr>
      <vt:lpstr>Expresie regulată peste vocabularul Σ:</vt:lpstr>
      <vt:lpstr>Operații ∗, ∙, +(|)</vt:lpstr>
      <vt:lpstr>PowerPoint Presentation</vt:lpstr>
      <vt:lpstr>PowerPoint Presentation</vt:lpstr>
      <vt:lpstr>PowerPoint Presentation</vt:lpstr>
      <vt:lpstr>Proprietățile operațiilor:</vt:lpstr>
      <vt:lpstr>PowerPoint Presentation</vt:lpstr>
      <vt:lpstr>PowerPoint Presentation</vt:lpstr>
      <vt:lpstr>Pentru orice expresie regulată se poate construi un AF echivalent L(e)=L(AF) </vt:lpstr>
      <vt:lpstr> Pentru următoarele expresii regulate construiți AF echivalent –  de sine stătător</vt:lpstr>
      <vt:lpstr>Pentru orice AF se poate construi o expresie regulată echivalentă: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Limbaje Formale și Compilatoare</dc:title>
  <dc:creator>Abracadabra</dc:creator>
  <cp:lastModifiedBy>Galina Marusic</cp:lastModifiedBy>
  <cp:revision>42</cp:revision>
  <dcterms:created xsi:type="dcterms:W3CDTF">2020-02-12T16:28:04Z</dcterms:created>
  <dcterms:modified xsi:type="dcterms:W3CDTF">2024-04-12T09:33:34Z</dcterms:modified>
</cp:coreProperties>
</file>