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4B85-A4A0-412F-8E7F-52FD7554C28E}" type="datetimeFigureOut">
              <a:rPr lang="ro-RO" smtClean="0"/>
              <a:t>12.03.2023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63346-FB6F-4568-914F-710A0D1B67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6477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ro-RO" b="1" dirty="0">
                <a:solidFill>
                  <a:srgbClr val="002060"/>
                </a:solidFill>
              </a:rPr>
              <a:t>Limbaje Formale și Compilatoare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496944" cy="1080120"/>
          </a:xfrm>
        </p:spPr>
        <p:txBody>
          <a:bodyPr>
            <a:normAutofit fontScale="77500" lnSpcReduction="20000"/>
          </a:bodyPr>
          <a:lstStyle/>
          <a:p>
            <a:r>
              <a:rPr lang="ro-RO" sz="4000" b="1" dirty="0">
                <a:solidFill>
                  <a:schemeClr val="tx1"/>
                </a:solidFill>
              </a:rPr>
              <a:t>Prelegere nr.7</a:t>
            </a:r>
          </a:p>
          <a:p>
            <a:r>
              <a:rPr lang="ro-RO" sz="4000" b="1" dirty="0">
                <a:solidFill>
                  <a:schemeClr val="tx1"/>
                </a:solidFill>
              </a:rPr>
              <a:t>Tema: </a:t>
            </a:r>
            <a:r>
              <a:rPr lang="ro-RO" sz="4000" b="1" dirty="0">
                <a:solidFill>
                  <a:srgbClr val="002060"/>
                </a:solidFill>
              </a:rPr>
              <a:t>Lema de pompare pentru limbaje regulate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o-RO" sz="4000" b="1" dirty="0">
                <a:solidFill>
                  <a:srgbClr val="002060"/>
                </a:solidFill>
              </a:rPr>
              <a:t>Lema de pompare pentru limbaje regulate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8712967" cy="3096344"/>
          </a:xfrm>
        </p:spPr>
      </p:pic>
    </p:spTree>
    <p:extLst>
      <p:ext uri="{BB962C8B-B14F-4D97-AF65-F5344CB8AC3E}">
        <p14:creationId xmlns:p14="http://schemas.microsoft.com/office/powerpoint/2010/main" val="7494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002060"/>
                </a:solidFill>
              </a:rPr>
              <a:t>Lema de pompare pentru limbaje regulate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o-RO" b="1" i="1" dirty="0"/>
                  <a:t>Lema</a:t>
                </a:r>
                <a:r>
                  <a:rPr lang="ro-RO" dirty="0"/>
                  <a:t>: Pentru orice limbaj regulat </a:t>
                </a:r>
                <a:r>
                  <a:rPr lang="ro-RO" i="1" dirty="0"/>
                  <a:t>L</a:t>
                </a:r>
                <a:r>
                  <a:rPr lang="ro-RO" dirty="0"/>
                  <a:t> se poate găsi o constantă </a:t>
                </a:r>
                <a:r>
                  <a:rPr lang="ro-RO" i="1" dirty="0"/>
                  <a:t>n</a:t>
                </a:r>
                <a:r>
                  <a:rPr lang="ro-RO" dirty="0"/>
                  <a:t> astfel încât orice cuvânt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𝑧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𝐿</m:t>
                    </m:r>
                  </m:oMath>
                </a14:m>
                <a:r>
                  <a:rPr lang="ro-RO" dirty="0"/>
                  <a:t>,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ro-RO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ro-RO" dirty="0"/>
                  <a:t>, 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𝑛</m:t>
                    </m:r>
                    <m:r>
                      <a:rPr lang="ro-RO" b="0" i="1" smtClean="0">
                        <a:latin typeface="Cambria Math"/>
                      </a:rPr>
                      <m:t>=</m:t>
                    </m:r>
                    <m:r>
                      <a:rPr lang="ro-RO" b="0" i="1" smtClean="0">
                        <a:latin typeface="Cambria Math"/>
                      </a:rPr>
                      <m:t>𝑐𝑎𝑟𝑑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ro-RO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</a:rPr>
                          <m:t>𝑄</m:t>
                        </m:r>
                      </m:e>
                    </m:d>
                  </m:oMath>
                </a14:m>
                <a:r>
                  <a:rPr lang="ro-RO" dirty="0"/>
                  <a:t> </a:t>
                </a:r>
              </a:p>
              <a:p>
                <a:pPr marL="0" indent="0">
                  <a:buNone/>
                </a:pPr>
                <a:r>
                  <a:rPr lang="ro-RO" dirty="0"/>
                  <a:t>poate fi reprezentat sub forma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𝑧</m:t>
                    </m:r>
                    <m:r>
                      <a:rPr lang="ro-RO" b="0" i="1" smtClean="0">
                        <a:latin typeface="Cambria Math"/>
                      </a:rPr>
                      <m:t>=</m:t>
                    </m:r>
                    <m:r>
                      <a:rPr lang="ro-RO" b="0" i="1" smtClean="0">
                        <a:latin typeface="Cambria Math"/>
                      </a:rPr>
                      <m:t>𝑢𝑣𝑤</m:t>
                    </m:r>
                  </m:oMath>
                </a14:m>
                <a:r>
                  <a:rPr lang="ro-RO" dirty="0"/>
                  <a:t>,</a:t>
                </a:r>
              </a:p>
              <a:p>
                <a:pPr marL="0" indent="0">
                  <a:buNone/>
                </a:pPr>
                <a:r>
                  <a:rPr lang="ro-RO" dirty="0"/>
                  <a:t>cu proprietățile:</a:t>
                </a:r>
              </a:p>
              <a:p>
                <a:pPr marL="0" indent="0">
                  <a:buNone/>
                </a:pPr>
                <a:r>
                  <a:rPr lang="ro-RO" dirty="0"/>
                  <a:t>1.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</a:rPr>
                          <m:t>𝑢𝑣</m:t>
                        </m:r>
                      </m:e>
                    </m:d>
                    <m:r>
                      <a:rPr lang="ro-RO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2.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ro-RO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3.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𝑢</m:t>
                    </m:r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ro-RO" b="0" i="1" smtClean="0">
                            <a:latin typeface="Cambria Math"/>
                          </a:rPr>
                          <m:t>𝑖</m:t>
                        </m:r>
                      </m:sup>
                    </m:sSup>
                    <m:r>
                      <a:rPr lang="ro-RO" b="0" i="1" smtClean="0">
                        <a:latin typeface="Cambria Math"/>
                      </a:rPr>
                      <m:t>𝑤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𝐿</m:t>
                    </m:r>
                  </m:oMath>
                </a14:m>
                <a:r>
                  <a:rPr lang="ro-RO" dirty="0"/>
                  <a:t>,  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𝑖</m:t>
                    </m:r>
                    <m:r>
                      <a:rPr lang="ro-RO" b="0" i="1" smtClean="0">
                        <a:latin typeface="Cambria Math"/>
                      </a:rPr>
                      <m:t>=0,1,2,3,…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695" b="-256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12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2B33-5F84-4E6D-A9FD-784B4C2A6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 algn="l"/>
            <a:br>
              <a:rPr lang="en-US" sz="3600" dirty="0">
                <a:latin typeface="+mn-lt"/>
              </a:rPr>
            </a:br>
            <a:r>
              <a:rPr lang="en-US" sz="3600" dirty="0" err="1">
                <a:latin typeface="+mn-lt"/>
              </a:rPr>
              <a:t>Exemplu</a:t>
            </a:r>
            <a:r>
              <a:rPr lang="en-US" sz="3600" dirty="0">
                <a:latin typeface="+mn-lt"/>
              </a:rPr>
              <a:t>: </a:t>
            </a:r>
            <a:br>
              <a:rPr lang="en-US" sz="3600" dirty="0">
                <a:latin typeface="+mn-lt"/>
              </a:rPr>
            </a:br>
            <a:r>
              <a:rPr lang="en-US" sz="2000" dirty="0">
                <a:latin typeface="+mn-lt"/>
              </a:rPr>
              <a:t>Fie </a:t>
            </a:r>
            <a:r>
              <a:rPr lang="en-US" sz="2000" dirty="0" err="1">
                <a:latin typeface="+mn-lt"/>
              </a:rPr>
              <a:t>avem</a:t>
            </a:r>
            <a:r>
              <a:rPr lang="en-US" sz="2000" dirty="0">
                <a:latin typeface="+mn-lt"/>
              </a:rPr>
              <a:t> un AF.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1.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Reprezenta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automatul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graf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000" dirty="0">
                <a:latin typeface="+mn-lt"/>
              </a:rPr>
              <a:t>C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onstruiţi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3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şiruri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acceptate de automat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Lungimea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şirurilor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nu fie 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mai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mică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decât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 n+2, 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unde n este numărul de stări din 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Q.</a:t>
            </a:r>
            <a:br>
              <a:rPr lang="en-US" sz="20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3. 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Pentru fiecare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şir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+mn-lt"/>
                <a:ea typeface="Times New Roman" panose="02020603050405020304" pitchFamily="18" charset="0"/>
              </a:rPr>
              <a:t>x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scrieţi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secvenţa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de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configuraţii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pentru acceptarea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şirului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, adică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(q</a:t>
            </a:r>
            <a:r>
              <a:rPr lang="en-US" sz="2000" baseline="-25000" dirty="0">
                <a:effectLst/>
                <a:latin typeface="+mn-lt"/>
                <a:ea typeface="Times New Roman" panose="02020603050405020304" pitchFamily="18" charset="0"/>
              </a:rPr>
              <a:t>0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, x) </a:t>
            </a:r>
            <a:r>
              <a:rPr lang="ru-RU" sz="20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—  (q</a:t>
            </a:r>
            <a:r>
              <a:rPr lang="en-US" sz="2000" baseline="-25000" dirty="0">
                <a:effectLst/>
                <a:latin typeface="+mn-lt"/>
                <a:ea typeface="Times New Roman" panose="02020603050405020304" pitchFamily="18" charset="0"/>
              </a:rPr>
              <a:t>i1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, x</a:t>
            </a:r>
            <a:r>
              <a:rPr lang="en-US" sz="2000" baseline="-25000" dirty="0"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)  </a:t>
            </a:r>
            <a:r>
              <a:rPr lang="ru-RU" sz="20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— (q</a:t>
            </a:r>
            <a:r>
              <a:rPr lang="en-US" sz="2000" baseline="-25000" dirty="0">
                <a:effectLst/>
                <a:latin typeface="+mn-lt"/>
                <a:ea typeface="Times New Roman" panose="02020603050405020304" pitchFamily="18" charset="0"/>
              </a:rPr>
              <a:t>i2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, x</a:t>
            </a:r>
            <a:r>
              <a:rPr lang="en-US" sz="2000" baseline="-25000" dirty="0"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) </a:t>
            </a:r>
            <a:r>
              <a:rPr lang="ru-RU" sz="20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—  …  </a:t>
            </a:r>
            <a:r>
              <a:rPr lang="ru-RU" sz="20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— (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q</a:t>
            </a:r>
            <a:r>
              <a:rPr lang="en-US" sz="2000" baseline="-25000" dirty="0" err="1">
                <a:effectLst/>
                <a:latin typeface="+mn-lt"/>
                <a:ea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ru-RU" sz="20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), 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unde 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q</a:t>
            </a:r>
            <a:r>
              <a:rPr lang="en-US" sz="2000" baseline="-25000" dirty="0" err="1">
                <a:effectLst/>
                <a:latin typeface="+mn-lt"/>
                <a:ea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ru-RU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F.</a:t>
            </a:r>
            <a:br>
              <a:rPr lang="ro-RO" sz="20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000" dirty="0">
                <a:latin typeface="+mn-lt"/>
                <a:ea typeface="Times New Roman" panose="02020603050405020304" pitchFamily="18" charset="0"/>
              </a:rPr>
              <a:t>4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. 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Petru toate cele 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3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şiruri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obţinute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+mn-lt"/>
                <a:ea typeface="Times New Roman" panose="02020603050405020304" pitchFamily="18" charset="0"/>
              </a:rPr>
              <a:t>construiţi</a:t>
            </a:r>
            <a:r>
              <a:rPr lang="ro-RO" sz="2000" dirty="0">
                <a:effectLst/>
                <a:latin typeface="+mn-lt"/>
                <a:ea typeface="Times New Roman" panose="02020603050405020304" pitchFamily="18" charset="0"/>
              </a:rPr>
              <a:t> aplicând lema de pompare descompunerea 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x=</a:t>
            </a:r>
            <a:r>
              <a:rPr lang="en-US" sz="2000" dirty="0" err="1">
                <a:effectLst/>
                <a:latin typeface="+mn-lt"/>
                <a:ea typeface="Times New Roman" panose="02020603050405020304" pitchFamily="18" charset="0"/>
              </a:rPr>
              <a:t>uvw</a:t>
            </a:r>
            <a:r>
              <a:rPr lang="en-US" sz="2000" dirty="0">
                <a:effectLst/>
                <a:latin typeface="+mn-lt"/>
                <a:ea typeface="Times New Roman" panose="02020603050405020304" pitchFamily="18" charset="0"/>
              </a:rPr>
              <a:t>.</a:t>
            </a:r>
            <a:br>
              <a:rPr lang="ro-RO" sz="2000" dirty="0">
                <a:effectLst/>
                <a:latin typeface="+mn-lt"/>
                <a:ea typeface="Times New Roman" panose="02020603050405020304" pitchFamily="18" charset="0"/>
              </a:rPr>
            </a:br>
            <a:endParaRPr lang="ro-RO" sz="2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56296-0775-4F8B-8470-0A3AAA5BE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59" y="299695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(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)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{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{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                                   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 = {q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,a) ={q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         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,b) ={q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,b) ={q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        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,c) ={q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,d) ={q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,d) ={q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866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8CA4C6-224C-4C67-8BDB-875F3C432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7803369" cy="3030693"/>
          </a:xfrm>
        </p:spPr>
      </p:pic>
    </p:spTree>
    <p:extLst>
      <p:ext uri="{BB962C8B-B14F-4D97-AF65-F5344CB8AC3E}">
        <p14:creationId xmlns:p14="http://schemas.microsoft.com/office/powerpoint/2010/main" val="403549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58418-B81E-4583-A7B3-891D0BBFC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>
                <a:latin typeface="+mn-lt"/>
              </a:rPr>
              <a:t>C</a:t>
            </a:r>
            <a:r>
              <a:rPr lang="ro-RO" sz="2700" dirty="0" err="1">
                <a:effectLst/>
                <a:latin typeface="+mn-lt"/>
                <a:ea typeface="Times New Roman" panose="02020603050405020304" pitchFamily="18" charset="0"/>
              </a:rPr>
              <a:t>onstrui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m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700" dirty="0">
                <a:latin typeface="+mn-lt"/>
                <a:ea typeface="Times New Roman" panose="02020603050405020304" pitchFamily="18" charset="0"/>
              </a:rPr>
              <a:t>3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o-RO" sz="2700" dirty="0" err="1">
                <a:effectLst/>
                <a:latin typeface="+mn-lt"/>
                <a:ea typeface="Times New Roman" panose="02020603050405020304" pitchFamily="18" charset="0"/>
              </a:rPr>
              <a:t>şiruri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 acceptate de automat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. </a:t>
            </a:r>
            <a:r>
              <a:rPr lang="en-US" sz="2700" dirty="0" err="1">
                <a:effectLst/>
                <a:latin typeface="+mn-lt"/>
                <a:ea typeface="Times New Roman" panose="02020603050405020304" pitchFamily="18" charset="0"/>
              </a:rPr>
              <a:t>Lungimea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+mn-lt"/>
                <a:ea typeface="Times New Roman" panose="02020603050405020304" pitchFamily="18" charset="0"/>
              </a:rPr>
              <a:t>şirurilor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+mn-lt"/>
                <a:ea typeface="Times New Roman" panose="02020603050405020304" pitchFamily="18" charset="0"/>
              </a:rPr>
              <a:t>să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nu fie </a:t>
            </a:r>
            <a:r>
              <a:rPr lang="en-US" sz="2700" dirty="0" err="1">
                <a:effectLst/>
                <a:latin typeface="+mn-lt"/>
                <a:ea typeface="Times New Roman" panose="02020603050405020304" pitchFamily="18" charset="0"/>
              </a:rPr>
              <a:t>mai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+mn-lt"/>
                <a:ea typeface="Times New Roman" panose="02020603050405020304" pitchFamily="18" charset="0"/>
              </a:rPr>
              <a:t>mică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+mn-lt"/>
                <a:ea typeface="Times New Roman" panose="02020603050405020304" pitchFamily="18" charset="0"/>
              </a:rPr>
              <a:t>decât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 n+2, 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unde n este numărul de stări din 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Q.</a:t>
            </a:r>
            <a:br>
              <a:rPr lang="en-US" sz="2700" dirty="0">
                <a:effectLst/>
                <a:latin typeface="+mn-lt"/>
                <a:ea typeface="Times New Roman" panose="02020603050405020304" pitchFamily="18" charset="0"/>
              </a:rPr>
            </a:br>
            <a:endParaRPr lang="ro-RO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029A4-4D50-4537-BE70-857428634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808" y="1772816"/>
            <a:ext cx="2530624" cy="208823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1. x =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abbcddd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2. x =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ababbcd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3. x =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abcdddd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283117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1189-7DB6-43B4-B650-A0A4DF35B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3. 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Pentru fiecare </a:t>
            </a:r>
            <a:r>
              <a:rPr lang="ro-RO" sz="2700" dirty="0" err="1">
                <a:effectLst/>
                <a:latin typeface="+mn-lt"/>
                <a:ea typeface="Times New Roman" panose="02020603050405020304" pitchFamily="18" charset="0"/>
              </a:rPr>
              <a:t>şir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 x scrie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m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o-RO" sz="2700" dirty="0" err="1">
                <a:effectLst/>
                <a:latin typeface="+mn-lt"/>
                <a:ea typeface="Times New Roman" panose="02020603050405020304" pitchFamily="18" charset="0"/>
              </a:rPr>
              <a:t>secvenţa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 de </a:t>
            </a:r>
            <a:r>
              <a:rPr lang="ro-RO" sz="2700" dirty="0" err="1">
                <a:effectLst/>
                <a:latin typeface="+mn-lt"/>
                <a:ea typeface="Times New Roman" panose="02020603050405020304" pitchFamily="18" charset="0"/>
              </a:rPr>
              <a:t>configuraţii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 pentru acceptarea </a:t>
            </a:r>
            <a:r>
              <a:rPr lang="ro-RO" sz="2700" dirty="0" err="1">
                <a:effectLst/>
                <a:latin typeface="+mn-lt"/>
                <a:ea typeface="Times New Roman" panose="02020603050405020304" pitchFamily="18" charset="0"/>
              </a:rPr>
              <a:t>şirului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, adică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(q</a:t>
            </a:r>
            <a:r>
              <a:rPr lang="en-US" sz="2700" baseline="-25000" dirty="0">
                <a:effectLst/>
                <a:latin typeface="+mn-lt"/>
                <a:ea typeface="Times New Roman" panose="02020603050405020304" pitchFamily="18" charset="0"/>
              </a:rPr>
              <a:t>0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, x) </a:t>
            </a:r>
            <a:r>
              <a:rPr lang="ru-RU" sz="27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—  (q</a:t>
            </a:r>
            <a:r>
              <a:rPr lang="en-US" sz="2700" baseline="-25000" dirty="0">
                <a:effectLst/>
                <a:latin typeface="+mn-lt"/>
                <a:ea typeface="Times New Roman" panose="02020603050405020304" pitchFamily="18" charset="0"/>
              </a:rPr>
              <a:t>i1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, x</a:t>
            </a:r>
            <a:r>
              <a:rPr lang="en-US" sz="2700" baseline="-25000" dirty="0"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)  </a:t>
            </a:r>
            <a:r>
              <a:rPr lang="ru-RU" sz="27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— (q</a:t>
            </a:r>
            <a:r>
              <a:rPr lang="en-US" sz="2700" baseline="-25000" dirty="0">
                <a:effectLst/>
                <a:latin typeface="+mn-lt"/>
                <a:ea typeface="Times New Roman" panose="02020603050405020304" pitchFamily="18" charset="0"/>
              </a:rPr>
              <a:t>i2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, x</a:t>
            </a:r>
            <a:r>
              <a:rPr lang="en-US" sz="2700" baseline="-25000" dirty="0"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) </a:t>
            </a:r>
            <a:r>
              <a:rPr lang="ru-RU" sz="27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—  …  </a:t>
            </a:r>
            <a:r>
              <a:rPr lang="ru-RU" sz="27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— (</a:t>
            </a:r>
            <a:r>
              <a:rPr lang="en-US" sz="2700" dirty="0" err="1">
                <a:effectLst/>
                <a:latin typeface="+mn-lt"/>
                <a:ea typeface="Times New Roman" panose="02020603050405020304" pitchFamily="18" charset="0"/>
              </a:rPr>
              <a:t>q</a:t>
            </a:r>
            <a:r>
              <a:rPr lang="en-US" sz="2700" baseline="-25000" dirty="0" err="1">
                <a:effectLst/>
                <a:latin typeface="+mn-lt"/>
                <a:ea typeface="Times New Roman" panose="02020603050405020304" pitchFamily="18" charset="0"/>
              </a:rPr>
              <a:t>f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ru-RU" sz="27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), </a:t>
            </a:r>
            <a:r>
              <a:rPr lang="ro-RO" sz="2700" dirty="0">
                <a:effectLst/>
                <a:latin typeface="+mn-lt"/>
                <a:ea typeface="Times New Roman" panose="02020603050405020304" pitchFamily="18" charset="0"/>
              </a:rPr>
              <a:t>unde </a:t>
            </a:r>
            <a:r>
              <a:rPr lang="en-US" sz="2700" dirty="0" err="1">
                <a:effectLst/>
                <a:latin typeface="+mn-lt"/>
                <a:ea typeface="Times New Roman" panose="02020603050405020304" pitchFamily="18" charset="0"/>
              </a:rPr>
              <a:t>q</a:t>
            </a:r>
            <a:r>
              <a:rPr lang="en-US" sz="2700" baseline="-25000" dirty="0" err="1">
                <a:effectLst/>
                <a:latin typeface="+mn-lt"/>
                <a:ea typeface="Times New Roman" panose="02020603050405020304" pitchFamily="18" charset="0"/>
              </a:rPr>
              <a:t>f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700" dirty="0"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ru-RU" sz="27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700" dirty="0">
                <a:effectLst/>
                <a:latin typeface="+mn-lt"/>
                <a:ea typeface="Times New Roman" panose="02020603050405020304" pitchFamily="18" charset="0"/>
              </a:rPr>
              <a:t>F.</a:t>
            </a:r>
            <a:br>
              <a:rPr lang="ro-RO" sz="2700" dirty="0">
                <a:effectLst/>
                <a:latin typeface="+mn-lt"/>
                <a:ea typeface="Times New Roman" panose="02020603050405020304" pitchFamily="18" charset="0"/>
              </a:rPr>
            </a:br>
            <a:endParaRPr lang="ro-RO" sz="2700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76F1F08-66ED-4D00-8ABA-9FDFD6D732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33" y="1916832"/>
            <a:ext cx="8824934" cy="2662174"/>
          </a:xfrm>
        </p:spPr>
      </p:pic>
    </p:spTree>
    <p:extLst>
      <p:ext uri="{BB962C8B-B14F-4D97-AF65-F5344CB8AC3E}">
        <p14:creationId xmlns:p14="http://schemas.microsoft.com/office/powerpoint/2010/main" val="239425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B24F6F-7F89-4362-99AE-94079F550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84976" cy="267724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0D7882-F034-4F60-9C2A-B08961479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0" y="2996952"/>
            <a:ext cx="8938839" cy="324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31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832E7D-1CF8-426D-836F-571988288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80" y="116632"/>
            <a:ext cx="8905639" cy="288032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E72D8B-7AE2-41A7-BBE4-056C4062C4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80" y="3501008"/>
            <a:ext cx="8893311" cy="27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85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423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Тема Office</vt:lpstr>
      <vt:lpstr>Equation.3</vt:lpstr>
      <vt:lpstr>Limbaje Formale și Compilatoare</vt:lpstr>
      <vt:lpstr>Lema de pompare pentru limbaje regulate</vt:lpstr>
      <vt:lpstr>Lema de pompare pentru limbaje regulate</vt:lpstr>
      <vt:lpstr> Exemplu:  Fie avem un AF.  1. Reprezentați  automatul sub formă de graf. 2. Construiţi 3 şiruri acceptate de automat. Lungimea şirurilor să nu fie mai mică decât  n+2, unde n este numărul de stări din Q. 3. Pentru fiecare şir x scrieţi secvenţa de configuraţii pentru acceptarea şirului, adică (q0, x) —  (qi1, x1)  — (qi2, x2) —  …  — (qf, ), unde qf  F. 4. Petru toate cele 3 şiruri obţinute construiţi aplicând lema de pompare descompunerea x=uvw. </vt:lpstr>
      <vt:lpstr>PowerPoint Presentation</vt:lpstr>
      <vt:lpstr>2. Construim 3 şiruri acceptate de automat. Lungimea şirurilor să nu fie mai mică decât  n+2, unde n este numărul de stări din Q. </vt:lpstr>
      <vt:lpstr>3. Pentru fiecare şir x scriem secvenţa de configuraţii pentru acceptarea şirului, adică (q0, x) —  (qi1, x1)  — (qi2, x2) —  …  — (qf, ), unde qf  F.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Limbaje Formale și Compilatoare</dc:title>
  <dc:creator>Abracadabra</dc:creator>
  <cp:lastModifiedBy>Galina Marusic</cp:lastModifiedBy>
  <cp:revision>25</cp:revision>
  <dcterms:created xsi:type="dcterms:W3CDTF">2020-02-12T16:28:04Z</dcterms:created>
  <dcterms:modified xsi:type="dcterms:W3CDTF">2023-03-12T14:44:21Z</dcterms:modified>
</cp:coreProperties>
</file>