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9" r:id="rId4"/>
    <p:sldId id="262" r:id="rId5"/>
    <p:sldId id="263" r:id="rId6"/>
    <p:sldId id="265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5A262-976F-4664-AC5E-9FC53AB882FE}" type="datetimeFigureOut">
              <a:rPr lang="ro-RO" smtClean="0"/>
              <a:t>27.02.2024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80B60-63C6-4063-8C30-9AF28146AD5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571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BF03-CBF3-411F-AA42-84AFB05B3244}" type="datetime1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D717-C6D3-4F29-AB25-E6EF2567966A}" type="datetime1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89B9-2E6A-41D9-9A71-589156EA4A73}" type="datetime1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F66B-03E4-4522-B41A-6F8222C60AA3}" type="datetime1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0B895-7298-4424-B756-80EC9CD56329}" type="datetime1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6A1DF-1102-44B6-ADF2-1FC2D74A7D62}" type="datetime1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F2A98-BE37-4BB3-ACAC-B4A73E40F07F}" type="datetime1">
              <a:rPr lang="ru-RU" smtClean="0"/>
              <a:t>27.02.2024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E430-EE6E-4459-88D0-AEBD1C7FCF93}" type="datetime1">
              <a:rPr lang="ru-RU" smtClean="0"/>
              <a:t>27.02.2024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D55F-C337-4802-89E0-39B40A907204}" type="datetime1">
              <a:rPr lang="ru-RU" smtClean="0"/>
              <a:t>27.02.2024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0A6C5-FC4A-4C7D-8005-20F6D4189A37}" type="datetime1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6AF8-3BEE-4D28-8B42-389E6177D6A4}" type="datetime1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B1C80-5D2C-414F-837F-FF6117C31794}" type="datetime1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9431" y="260648"/>
            <a:ext cx="8206680" cy="936104"/>
          </a:xfrm>
        </p:spPr>
        <p:txBody>
          <a:bodyPr>
            <a:normAutofit/>
          </a:bodyPr>
          <a:lstStyle/>
          <a:p>
            <a:r>
              <a:rPr lang="ro-RO" sz="4000" b="1" dirty="0">
                <a:solidFill>
                  <a:srgbClr val="002060"/>
                </a:solidFill>
              </a:rPr>
              <a:t>Limbaje Formale și Compilatoare</a:t>
            </a:r>
            <a:endParaRPr lang="en-US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2371" y="1556792"/>
            <a:ext cx="6400800" cy="69021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Prelegere</a:t>
            </a:r>
            <a:r>
              <a:rPr lang="ro-RO" b="1" dirty="0">
                <a:solidFill>
                  <a:schemeClr val="tx1"/>
                </a:solidFill>
              </a:rPr>
              <a:t> nr. </a:t>
            </a:r>
            <a:r>
              <a:rPr lang="en-US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15831A-CB53-4D8E-813B-5FAAED3CEBE5}"/>
              </a:ext>
            </a:extLst>
          </p:cNvPr>
          <p:cNvSpPr txBox="1"/>
          <p:nvPr/>
        </p:nvSpPr>
        <p:spPr>
          <a:xfrm>
            <a:off x="239046" y="2767280"/>
            <a:ext cx="86659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 err="1">
                <a:latin typeface="+mj-lt"/>
                <a:ea typeface="+mj-ea"/>
                <a:cs typeface="+mj-cs"/>
              </a:rPr>
              <a:t>Tema</a:t>
            </a:r>
            <a:r>
              <a:rPr lang="en-US" sz="3600" b="1" i="1" dirty="0">
                <a:latin typeface="+mj-lt"/>
                <a:ea typeface="+mj-ea"/>
                <a:cs typeface="+mj-cs"/>
              </a:rPr>
              <a:t>. </a:t>
            </a:r>
            <a:r>
              <a:rPr lang="ro-RO" sz="3600" b="1" dirty="0" err="1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Echivalenţa</a:t>
            </a:r>
            <a:r>
              <a:rPr lang="ro-RO" sz="36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 automatelor finite și gramaticilor regulate.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6CC7F-A6F6-45CF-B368-AEB15CD6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9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B26F6-513B-494F-A752-EFE1BDFF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34082"/>
          </a:xfrm>
        </p:spPr>
        <p:txBody>
          <a:bodyPr>
            <a:noAutofit/>
          </a:bodyPr>
          <a:lstStyle/>
          <a:p>
            <a:pPr algn="l"/>
            <a:r>
              <a:rPr lang="ro-RO" sz="3600" b="1" dirty="0">
                <a:latin typeface="+mn-lt"/>
              </a:rPr>
              <a:t>Teorema: </a:t>
            </a:r>
            <a:r>
              <a:rPr lang="ro-RO" sz="3600" dirty="0">
                <a:latin typeface="+mn-lt"/>
              </a:rPr>
              <a:t>Pentru </a:t>
            </a:r>
            <a:r>
              <a:rPr lang="ro-RO" sz="3600" b="1" dirty="0">
                <a:latin typeface="+mn-lt"/>
              </a:rPr>
              <a:t> </a:t>
            </a:r>
            <a:r>
              <a:rPr lang="ro-RO" sz="3600" dirty="0">
                <a:latin typeface="+mn-lt"/>
              </a:rPr>
              <a:t>orice AF se poate construi o gramatică regulată echivalentă.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5E4DCC-AED7-498F-9AFE-5D7217F862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6792"/>
                <a:ext cx="8229600" cy="5112568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o-RO" sz="2600" i="1" dirty="0"/>
                  <a:t>Demonstrație</a:t>
                </a:r>
                <a:r>
                  <a:rPr lang="ro-RO" sz="2600" dirty="0"/>
                  <a:t>: Fie avem </a:t>
                </a:r>
                <a14:m>
                  <m:oMath xmlns:m="http://schemas.openxmlformats.org/officeDocument/2006/math"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𝐴𝐹</m:t>
                    </m:r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o-RO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sz="2600" b="0" i="1" smtClean="0">
                            <a:latin typeface="Cambria Math" panose="02040503050406030204" pitchFamily="18" charset="0"/>
                            <a:ea typeface="Cambria Math"/>
                          </a:rPr>
                          <m:t>Σ</m:t>
                        </m:r>
                        <m:r>
                          <a:rPr lang="ro-RO" sz="26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r>
                          <a:rPr lang="ro-RO" sz="26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𝛿</m:t>
                        </m:r>
                        <m:r>
                          <a:rPr lang="ro-RO" sz="26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ro-RO" sz="2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ro-RO" sz="26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r>
                          <a:rPr lang="ro-RO" sz="26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𝐹</m:t>
                        </m:r>
                      </m:e>
                    </m:d>
                    <m:r>
                      <a:rPr lang="ro-RO" sz="2600" b="0" i="1" smtClean="0">
                        <a:latin typeface="Cambria Math" panose="02040503050406030204" pitchFamily="18" charset="0"/>
                        <a:ea typeface="Cambria Math"/>
                      </a:rPr>
                      <m:t>, </m:t>
                    </m:r>
                  </m:oMath>
                </a14:m>
                <a:r>
                  <a:rPr lang="ro-RO" sz="2600" dirty="0"/>
                  <a:t>unde: </a:t>
                </a:r>
              </a:p>
              <a:p>
                <a:pPr marL="0" indent="0">
                  <a:buNone/>
                </a:pPr>
                <a:r>
                  <a:rPr lang="ro-RO" sz="2600" i="1" dirty="0"/>
                  <a:t>Q</a:t>
                </a:r>
                <a:r>
                  <a:rPr lang="ro-RO" sz="2600" dirty="0"/>
                  <a:t>- mulțimea finită de stări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600" i="1">
                        <a:latin typeface="Cambria Math" panose="02040503050406030204" pitchFamily="18" charset="0"/>
                        <a:ea typeface="Cambria Math"/>
                      </a:rPr>
                      <m:t>Σ</m:t>
                    </m:r>
                  </m:oMath>
                </a14:m>
                <a:r>
                  <a:rPr lang="ro-RO" sz="2600" dirty="0"/>
                  <a:t> – vocabular sau alfabet de intrare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600" i="1">
                        <a:latin typeface="Cambria Math" panose="02040503050406030204" pitchFamily="18" charset="0"/>
                        <a:ea typeface="Cambria Math"/>
                      </a:rPr>
                      <m:t>𝛿</m:t>
                    </m:r>
                  </m:oMath>
                </a14:m>
                <a:r>
                  <a:rPr lang="ro-RO" sz="2600" dirty="0"/>
                  <a:t> – funcția de tranziție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26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600" i="1">
                            <a:latin typeface="Cambria Math" panose="02040503050406030204" pitchFamily="18" charset="0"/>
                            <a:ea typeface="Cambria Math"/>
                          </a:rPr>
                          <m:t>𝑞</m:t>
                        </m:r>
                      </m:e>
                      <m:sub>
                        <m:r>
                          <a:rPr lang="ro-RO" sz="2600" i="1">
                            <a:latin typeface="Cambria Math" panose="02040503050406030204" pitchFamily="18" charset="0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ro-RO" sz="2600" dirty="0"/>
                  <a:t>- starea inițială</a:t>
                </a:r>
              </a:p>
              <a:p>
                <a:pPr marL="0" indent="0">
                  <a:buNone/>
                </a:pPr>
                <a:r>
                  <a:rPr lang="ro-RO" sz="2600" i="1" dirty="0"/>
                  <a:t>F</a:t>
                </a:r>
                <a:r>
                  <a:rPr lang="ro-RO" sz="2600" dirty="0"/>
                  <a:t> – mulțimea stărilor finale.</a:t>
                </a:r>
              </a:p>
              <a:p>
                <a:pPr marL="0" indent="0">
                  <a:buNone/>
                </a:pPr>
                <a:r>
                  <a:rPr lang="ro-RO" sz="2600" i="1" dirty="0"/>
                  <a:t>Vom construi gramatica regulată echivalentă cu AF dat</a:t>
                </a:r>
              </a:p>
              <a:p>
                <a:pPr marL="0" indent="0">
                  <a:buNone/>
                </a:pPr>
                <a:r>
                  <a:rPr lang="pt-BR" sz="2600" dirty="0"/>
                  <a:t>G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o-RO" sz="2600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o-RO" sz="26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ro-RO" sz="2600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o-RO" sz="2600" b="0" i="0" dirty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o-RO" sz="2600" b="0" i="0" dirty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ro-RO" sz="2600" dirty="0"/>
                  <a:t>,</a:t>
                </a:r>
                <a:r>
                  <a:rPr lang="pt-BR" sz="2600" dirty="0"/>
                  <a:t> S</a:t>
                </a:r>
                <a:r>
                  <a:rPr lang="ro-RO" sz="2600" dirty="0"/>
                  <a:t>,</a:t>
                </a:r>
                <a:r>
                  <a:rPr lang="pt-BR" sz="2600" dirty="0"/>
                  <a:t> P)</a:t>
                </a:r>
                <a:r>
                  <a:rPr lang="ro-RO" sz="2600" dirty="0"/>
                  <a:t>, unde: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ro-RO" sz="2400" b="0" i="1" smtClean="0">
                            <a:latin typeface="Cambria Math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o-RO" sz="2400" dirty="0"/>
                  <a:t>- alfabet neterminal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ro-RO" sz="2400" b="0" i="1" smtClean="0"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ro-RO" sz="2400" dirty="0"/>
                  <a:t> - alfabet terminal</a:t>
                </a:r>
              </a:p>
              <a:p>
                <a:pPr marL="0" indent="0">
                  <a:buNone/>
                </a:pPr>
                <a:r>
                  <a:rPr lang="ro-RO" sz="2400" dirty="0"/>
                  <a:t>P – mulţimea finită de producţii de forma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r>
                  <a:rPr lang="ro-RO" sz="2400" dirty="0"/>
                  <a:t>, unde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𝑁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𝑉</m:t>
                        </m:r>
                      </m:e>
                      <m:sub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𝑁</m:t>
                        </m:r>
                      </m:sub>
                    </m:sSub>
                    <m:sSup>
                      <m:sSup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𝑁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sz="2400" dirty="0"/>
                  <a:t> - cel puţin 1 simbol neterminal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400" i="1" smtClean="0">
                        <a:latin typeface="Cambria Math"/>
                        <a:ea typeface="Cambria Math"/>
                      </a:rPr>
                      <m:t>𝛽</m:t>
                    </m:r>
                    <m:r>
                      <a:rPr lang="ro-RO" sz="240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𝑁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∪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ro-RO" sz="2400" b="0" i="1" smtClean="0">
                            <a:latin typeface="Cambria Math"/>
                            <a:ea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ro-RO" sz="2400" dirty="0"/>
                  <a:t> - un şir de simboluri terminale şi/sau neterminale</a:t>
                </a:r>
              </a:p>
              <a:p>
                <a:pPr marL="0" indent="0">
                  <a:buNone/>
                </a:pPr>
                <a:r>
                  <a:rPr lang="ro-RO" sz="2400" dirty="0"/>
                  <a:t>S – axioma, simbol de start</a:t>
                </a:r>
              </a:p>
              <a:p>
                <a:pPr marL="0" indent="0">
                  <a:buNone/>
                </a:pPr>
                <a:endParaRPr lang="ro-RO" sz="2600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5E4DCC-AED7-498F-9AFE-5D7217F862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6792"/>
                <a:ext cx="8229600" cy="5112568"/>
              </a:xfrm>
              <a:blipFill>
                <a:blip r:embed="rId2"/>
                <a:stretch>
                  <a:fillRect l="-1111" t="-226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9B23B-17CF-4A25-966E-915B84BDD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55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F4FE1-0D72-490E-B7FF-FF27EFCBE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Autofit/>
          </a:bodyPr>
          <a:lstStyle/>
          <a:p>
            <a:r>
              <a:rPr lang="ro-RO" sz="3600" b="1" dirty="0">
                <a:latin typeface="+mn-lt"/>
              </a:rPr>
              <a:t>Algoritmul de construire a gramaticii regulate echivalente cu AF: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D8582-53B5-47C4-AA12-D6B8E70B66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9512" y="1412777"/>
                <a:ext cx="8856984" cy="417646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o-RO" sz="3000" dirty="0"/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sz="30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ro-RO" sz="3000" dirty="0"/>
                  <a:t>   </a:t>
                </a:r>
              </a:p>
              <a:p>
                <a:pPr marL="0" indent="0">
                  <a:buNone/>
                </a:pPr>
                <a:r>
                  <a:rPr lang="ro-RO" sz="3000" dirty="0"/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ro-RO" sz="3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ro-RO" sz="3000" dirty="0"/>
                  <a:t>   </a:t>
                </a:r>
              </a:p>
              <a:p>
                <a:pPr marL="0" indent="0">
                  <a:buNone/>
                </a:pPr>
                <a:r>
                  <a:rPr lang="ro-RO" sz="3000" dirty="0"/>
                  <a:t>3. </a:t>
                </a:r>
                <a14:m>
                  <m:oMath xmlns:m="http://schemas.openxmlformats.org/officeDocument/2006/math">
                    <m:r>
                      <a:rPr lang="ro-RO" sz="3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ro-RO" sz="3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3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0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ro-RO" sz="3000" dirty="0"/>
              </a:p>
              <a:p>
                <a:pPr marL="0" indent="0">
                  <a:buNone/>
                </a:pPr>
                <a:r>
                  <a:rPr lang="ro-RO" sz="3000" dirty="0"/>
                  <a:t>4.</a:t>
                </a:r>
                <a:r>
                  <a:rPr lang="en-US" sz="3000" dirty="0"/>
                  <a:t> </a:t>
                </a:r>
                <a:r>
                  <a:rPr lang="ro-RO" sz="3000" dirty="0"/>
                  <a:t>a) Dacă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ro-RO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3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3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ro-RO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ro-RO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o-RO" sz="3000" dirty="0"/>
                  <a:t> atunci includem în </a:t>
                </a:r>
                <a:r>
                  <a:rPr lang="ro-RO" sz="3000" i="1" dirty="0"/>
                  <a:t>P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3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o-RO" sz="3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ro-RO" sz="3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ro-RO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3000" i="1" dirty="0"/>
              </a:p>
              <a:p>
                <a:pPr marL="0" indent="0" algn="ctr">
                  <a:buNone/>
                </a:pPr>
                <a:r>
                  <a:rPr lang="ro-RO" sz="3000" dirty="0"/>
                  <a:t>  b) Dacă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ro-RO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3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3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3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ro-RO" sz="3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ro-RO" sz="3000" dirty="0"/>
                  <a:t> și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o-RO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ro-RO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ro-RO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ro-RO" sz="3000" dirty="0"/>
                  <a:t> atunci includem în </a:t>
                </a:r>
                <a:r>
                  <a:rPr lang="ro-RO" sz="3000" i="1" dirty="0"/>
                  <a:t>P</a:t>
                </a:r>
                <a:r>
                  <a:rPr lang="ro-RO" sz="3000" dirty="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3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ro-RO" sz="3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o-RO" sz="3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ro-RO" sz="3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o-RO" sz="3000" dirty="0"/>
                  <a:t>.</a:t>
                </a:r>
              </a:p>
              <a:p>
                <a:pPr marL="0" indent="0">
                  <a:buNone/>
                </a:pPr>
                <a:r>
                  <a:rPr lang="ro-RO" sz="3000" dirty="0"/>
                  <a:t>5. STOP</a:t>
                </a:r>
              </a:p>
              <a:p>
                <a:pPr marL="0" indent="0">
                  <a:buNone/>
                </a:pPr>
                <a:endParaRPr lang="ro-RO" dirty="0"/>
              </a:p>
              <a:p>
                <a:pPr marL="0" indent="0">
                  <a:buNone/>
                </a:pPr>
                <a:endParaRPr lang="ro-RO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FD8582-53B5-47C4-AA12-D6B8E70B66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412777"/>
                <a:ext cx="8856984" cy="4176464"/>
              </a:xfrm>
              <a:blipFill>
                <a:blip r:embed="rId2"/>
                <a:stretch>
                  <a:fillRect l="-1583" t="-292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74922-6F09-4D6F-AE44-39DE75DE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170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332656"/>
                <a:ext cx="8363272" cy="612068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400" b="1" i="1" dirty="0"/>
                  <a:t>Exemplu</a:t>
                </a:r>
                <a:r>
                  <a:rPr lang="ro-RO" sz="2400" b="1" dirty="0"/>
                  <a:t>:</a:t>
                </a:r>
                <a:r>
                  <a:rPr lang="ro-RO" sz="2400" dirty="0"/>
                  <a:t> Fie avem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𝐴𝐹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l-GR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Σ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𝛿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, 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𝐹</m:t>
                        </m:r>
                      </m:e>
                    </m:d>
                  </m:oMath>
                </a14:m>
                <a:r>
                  <a:rPr lang="ro-RO" sz="2400" dirty="0"/>
                  <a:t>,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ro-RO" sz="2400" dirty="0"/>
                  <a:t>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ro-RO" sz="2400" dirty="0"/>
                  <a:t>,  </a:t>
                </a:r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ro-RO" sz="2400" dirty="0"/>
                  <a:t>.</a:t>
                </a:r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1.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3.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/>
                  <a:t>4.</a:t>
                </a:r>
                <a:r>
                  <a:rPr lang="ro-RO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/>
                  <a:t>5.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/>
                  <a:t>6.</a:t>
                </a:r>
                <a:r>
                  <a:rPr lang="ro-RO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ro-RO" sz="2400" dirty="0">
                    <a:ea typeface="Cambria Math" panose="02040503050406030204" pitchFamily="18" charset="0"/>
                  </a:rPr>
                  <a:t>7.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ro-RO" sz="2400" dirty="0"/>
              </a:p>
              <a:p>
                <a:pPr marL="0" indent="0">
                  <a:buNone/>
                </a:pPr>
                <a:r>
                  <a:rPr lang="ro-RO" sz="2400" dirty="0"/>
                  <a:t>8. </a:t>
                </a:r>
                <a14:m>
                  <m:oMath xmlns:m="http://schemas.openxmlformats.org/officeDocument/2006/math">
                    <m:r>
                      <a:rPr lang="ro-R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,0</m:t>
                        </m:r>
                      </m:e>
                    </m:d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457200" indent="-457200">
                  <a:buAutoNum type="alphaLcParenR"/>
                </a:pPr>
                <a:r>
                  <a:rPr lang="ro-RO" sz="2400" dirty="0"/>
                  <a:t>Reprezentați AF în forma de matricea de tranziție;</a:t>
                </a:r>
              </a:p>
              <a:p>
                <a:pPr marL="457200" indent="-457200">
                  <a:buAutoNum type="alphaLcParenR"/>
                </a:pPr>
                <a:r>
                  <a:rPr lang="ro-RO" sz="2400" dirty="0"/>
                  <a:t>Reprezentați AF în forma grafică;</a:t>
                </a:r>
              </a:p>
              <a:p>
                <a:pPr marL="0" indent="0">
                  <a:buNone/>
                </a:pPr>
                <a:r>
                  <a:rPr lang="ro-RO" sz="2400" dirty="0"/>
                  <a:t>c)    </a:t>
                </a:r>
                <a:r>
                  <a:rPr lang="en-US" sz="2400" dirty="0" err="1"/>
                  <a:t>Determina</a:t>
                </a:r>
                <a:r>
                  <a:rPr lang="ro-RO" sz="2400" dirty="0"/>
                  <a:t>ți gramatica regulată echivalentă.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332656"/>
                <a:ext cx="8363272" cy="6120680"/>
              </a:xfrm>
              <a:blipFill>
                <a:blip r:embed="rId2"/>
                <a:stretch>
                  <a:fillRect l="-1166" t="-797" b="-298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FC901-5B4A-4A5B-B7B7-E1E73BF4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45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o-RO" sz="3600" b="1" i="1" dirty="0">
                <a:latin typeface="+mn-lt"/>
              </a:rPr>
              <a:t>Rezolvare</a:t>
            </a:r>
            <a:r>
              <a:rPr lang="ro-RO" sz="3600" b="1" dirty="0">
                <a:solidFill>
                  <a:srgbClr val="002060"/>
                </a:solidFill>
              </a:rPr>
              <a:t>:</a:t>
            </a:r>
            <a:endParaRPr lang="en-US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980728"/>
                <a:ext cx="8568952" cy="5544616"/>
              </a:xfrm>
            </p:spPr>
            <p:txBody>
              <a:bodyPr/>
              <a:lstStyle/>
              <a:p>
                <a:pPr marL="514350" indent="-514350">
                  <a:buAutoNum type="alphaLcParenR"/>
                </a:pPr>
                <a:r>
                  <a:rPr lang="en-US" i="1" dirty="0"/>
                  <a:t>Matricea de </a:t>
                </a:r>
                <a:r>
                  <a:rPr lang="en-US" i="1" dirty="0" err="1"/>
                  <a:t>tranzi</a:t>
                </a:r>
                <a:r>
                  <a:rPr lang="ro-RO" i="1" dirty="0"/>
                  <a:t>ț</a:t>
                </a:r>
                <a:r>
                  <a:rPr lang="en-US" i="1" dirty="0" err="1"/>
                  <a:t>ie</a:t>
                </a:r>
                <a:r>
                  <a:rPr lang="en-US" i="1" dirty="0"/>
                  <a:t>:</a:t>
                </a:r>
                <a:endParaRPr lang="ro-RO" i="1" dirty="0"/>
              </a:p>
              <a:p>
                <a:pPr marL="0" indent="0">
                  <a:buNone/>
                </a:pPr>
                <a:r>
                  <a:rPr lang="ro-RO" dirty="0"/>
                  <a:t>coloanele – simbolurile din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endParaRPr lang="ro-RO" dirty="0"/>
              </a:p>
              <a:p>
                <a:pPr marL="0" indent="0">
                  <a:buNone/>
                </a:pPr>
                <a:r>
                  <a:rPr lang="ro-RO" dirty="0"/>
                  <a:t>liniile – stări din </a:t>
                </a:r>
                <a:r>
                  <a:rPr lang="ro-RO" i="1" dirty="0"/>
                  <a:t>Q</a:t>
                </a:r>
              </a:p>
              <a:p>
                <a:pPr marL="0" indent="0">
                  <a:buNone/>
                </a:pPr>
                <a:r>
                  <a:rPr lang="ro-RO" dirty="0"/>
                  <a:t>Intersecția (</a:t>
                </a:r>
                <a:r>
                  <a:rPr lang="ro-RO" i="1" dirty="0"/>
                  <a:t>i, j</a:t>
                </a:r>
                <a:r>
                  <a:rPr lang="ro-RO" dirty="0"/>
                  <a:t>) = valoarea </a:t>
                </a:r>
                <a14:m>
                  <m:oMath xmlns:m="http://schemas.openxmlformats.org/officeDocument/2006/math">
                    <m:r>
                      <a:rPr lang="ro-RO" i="1" smtClean="0">
                        <a:latin typeface="Cambria Math"/>
                        <a:ea typeface="Cambria Math"/>
                      </a:rPr>
                      <m:t>𝛿</m:t>
                    </m:r>
                    <m:d>
                      <m:dPr>
                        <m:ctrlPr>
                          <a:rPr lang="ro-RO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ro-RO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</m:d>
                  </m:oMath>
                </a14:m>
                <a:endParaRPr lang="ro-RO" dirty="0"/>
              </a:p>
              <a:p>
                <a:pPr marL="0" indent="0">
                  <a:buNone/>
                </a:pPr>
                <a:endParaRPr lang="en-US" b="1" dirty="0"/>
              </a:p>
              <a:p>
                <a:pPr marL="0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980728"/>
                <a:ext cx="8568952" cy="5544616"/>
              </a:xfrm>
              <a:blipFill>
                <a:blip r:embed="rId2"/>
                <a:stretch>
                  <a:fillRect l="-1849" t="-176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BAC5D5C5-27D4-4CCE-A274-12FCEFE0CF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1240917"/>
                  </p:ext>
                </p:extLst>
              </p:nvPr>
            </p:nvGraphicFramePr>
            <p:xfrm>
              <a:off x="3131840" y="3645024"/>
              <a:ext cx="3384376" cy="24482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4096">
                      <a:extLst>
                        <a:ext uri="{9D8B030D-6E8A-4147-A177-3AD203B41FA5}">
                          <a16:colId xmlns:a16="http://schemas.microsoft.com/office/drawing/2014/main" val="1398546682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937525753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319843282"/>
                        </a:ext>
                      </a:extLst>
                    </a:gridCol>
                  </a:tblGrid>
                  <a:tr h="486819">
                    <a:tc>
                      <a:txBody>
                        <a:bodyPr/>
                        <a:lstStyle/>
                        <a:p>
                          <a:endParaRPr lang="ro-R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ro-RO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ro-RO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8696926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𝟎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𝟏</m:t>
                                        </m:r>
                                      </m:sub>
                                    </m:sSub>
                                    <m: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 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10112973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56965228"/>
                      </a:ext>
                    </a:extLst>
                  </a:tr>
                  <a:tr h="50099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𝟎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00179648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𝒒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ro-RO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𝒒</m:t>
                                        </m:r>
                                      </m:e>
                                      <m:sub>
                                        <m:r>
                                          <a:rPr lang="ro-RO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𝟑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o-RO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61892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BAC5D5C5-27D4-4CCE-A274-12FCEFE0CF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11240917"/>
                  </p:ext>
                </p:extLst>
              </p:nvPr>
            </p:nvGraphicFramePr>
            <p:xfrm>
              <a:off x="3131840" y="3645024"/>
              <a:ext cx="3384376" cy="244827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64096">
                      <a:extLst>
                        <a:ext uri="{9D8B030D-6E8A-4147-A177-3AD203B41FA5}">
                          <a16:colId xmlns:a16="http://schemas.microsoft.com/office/drawing/2014/main" val="1398546682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937525753"/>
                        </a:ext>
                      </a:extLst>
                    </a:gridCol>
                    <a:gridCol w="1152128">
                      <a:extLst>
                        <a:ext uri="{9D8B030D-6E8A-4147-A177-3AD203B41FA5}">
                          <a16:colId xmlns:a16="http://schemas.microsoft.com/office/drawing/2014/main" val="1319843282"/>
                        </a:ext>
                      </a:extLst>
                    </a:gridCol>
                  </a:tblGrid>
                  <a:tr h="486819">
                    <a:tc>
                      <a:txBody>
                        <a:bodyPr/>
                        <a:lstStyle/>
                        <a:p>
                          <a:endParaRPr lang="ro-RO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solidFill>
                                <a:schemeClr val="tx1"/>
                              </a:solidFill>
                            </a:rPr>
                            <a:t>0</a:t>
                          </a:r>
                          <a:endParaRPr lang="ro-RO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>
                              <a:solidFill>
                                <a:schemeClr val="tx1"/>
                              </a:solidFill>
                            </a:rPr>
                            <a:t>1</a:t>
                          </a:r>
                          <a:endParaRPr lang="ro-RO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8696926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106250" r="-295070" b="-3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106250" r="-86222" b="-3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106250" r="-2646" b="-3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10112973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206250" r="-295070" b="-2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206250" r="-86222" b="-20625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206250" r="-2646" b="-20625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6965228"/>
                      </a:ext>
                    </a:extLst>
                  </a:tr>
                  <a:tr h="500997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295181" r="-295070" b="-98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295181" r="-86222" b="-987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295181" r="-2646" b="-987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00179648"/>
                      </a:ext>
                    </a:extLst>
                  </a:tr>
                  <a:tr h="486819"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704" t="-410000" r="-295070" b="-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63556" t="-410000" r="-86222" b="-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o-RO"/>
                        </a:p>
                      </a:txBody>
                      <a:tcPr>
                        <a:blipFill>
                          <a:blip r:embed="rId3"/>
                          <a:stretch>
                            <a:fillRect l="-194709" t="-410000" r="-2646" b="-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7618929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5285-AE17-4293-AF72-EE2E9F5B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92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2DB0D-2DEC-47F4-A36D-19B49E1B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o-RO" dirty="0"/>
              <a:t>b) </a:t>
            </a:r>
            <a:r>
              <a:rPr lang="ro-RO" i="1" dirty="0"/>
              <a:t>Metoda grafică</a:t>
            </a:r>
          </a:p>
          <a:p>
            <a:endParaRPr lang="ro-R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35AFADB0-39BC-4460-8D46-B0C353ADB4A2}"/>
                  </a:ext>
                </a:extLst>
              </p:cNvPr>
              <p:cNvSpPr/>
              <p:nvPr/>
            </p:nvSpPr>
            <p:spPr>
              <a:xfrm>
                <a:off x="971600" y="2498477"/>
                <a:ext cx="914400" cy="9144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ro-RO" sz="3200" dirty="0"/>
              </a:p>
            </p:txBody>
          </p:sp>
        </mc:Choice>
        <mc:Fallback xmlns=""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35AFADB0-39BC-4460-8D46-B0C353ADB4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498477"/>
                <a:ext cx="914400" cy="914400"/>
              </a:xfrm>
              <a:prstGeom prst="ellipse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FCD84329-B567-4102-8862-AB3B0815862B}"/>
              </a:ext>
            </a:extLst>
          </p:cNvPr>
          <p:cNvSpPr/>
          <p:nvPr/>
        </p:nvSpPr>
        <p:spPr>
          <a:xfrm>
            <a:off x="4355976" y="1346038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445929D-8E8D-4C4C-88E6-27457D13111B}"/>
              </a:ext>
            </a:extLst>
          </p:cNvPr>
          <p:cNvSpPr/>
          <p:nvPr/>
        </p:nvSpPr>
        <p:spPr>
          <a:xfrm>
            <a:off x="7710736" y="270892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38D9E31-B96F-4468-A37F-DD4F8345BCFF}"/>
              </a:ext>
            </a:extLst>
          </p:cNvPr>
          <p:cNvSpPr/>
          <p:nvPr/>
        </p:nvSpPr>
        <p:spPr>
          <a:xfrm>
            <a:off x="3779912" y="4509120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9D0C149-BD12-44A9-AF29-418AF580E7CC}"/>
                  </a:ext>
                </a:extLst>
              </p:cNvPr>
              <p:cNvSpPr txBox="1"/>
              <p:nvPr/>
            </p:nvSpPr>
            <p:spPr>
              <a:xfrm>
                <a:off x="4498268" y="1436619"/>
                <a:ext cx="62981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ro-RO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ro-RO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𝑞</m:t>
                          </m:r>
                        </m:e>
                        <m:sub>
                          <m:r>
                            <a:rPr kumimoji="0" lang="ro-RO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9D0C149-BD12-44A9-AF29-418AF580E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268" y="1436619"/>
                <a:ext cx="62981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CC85F5-5E08-4A3B-A1E0-9F838D439010}"/>
                  </a:ext>
                </a:extLst>
              </p:cNvPr>
              <p:cNvSpPr txBox="1"/>
              <p:nvPr/>
            </p:nvSpPr>
            <p:spPr>
              <a:xfrm>
                <a:off x="3863076" y="4609746"/>
                <a:ext cx="77383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CC85F5-5E08-4A3B-A1E0-9F838D439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076" y="4609746"/>
                <a:ext cx="77383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008F6E6-C042-48FD-98F9-51B07DD4812F}"/>
                  </a:ext>
                </a:extLst>
              </p:cNvPr>
              <p:cNvSpPr txBox="1"/>
              <p:nvPr/>
            </p:nvSpPr>
            <p:spPr>
              <a:xfrm>
                <a:off x="7823313" y="2726770"/>
                <a:ext cx="77383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o-RO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o-RO" sz="3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008F6E6-C042-48FD-98F9-51B07DD481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313" y="2726770"/>
                <a:ext cx="77383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19">
            <a:extLst>
              <a:ext uri="{FF2B5EF4-FFF2-40B4-BE49-F238E27FC236}">
                <a16:creationId xmlns:a16="http://schemas.microsoft.com/office/drawing/2014/main" id="{DB52B737-C4E3-4CC4-91E4-DB47ACDB9125}"/>
              </a:ext>
            </a:extLst>
          </p:cNvPr>
          <p:cNvSpPr/>
          <p:nvPr/>
        </p:nvSpPr>
        <p:spPr>
          <a:xfrm>
            <a:off x="7781019" y="2817182"/>
            <a:ext cx="773833" cy="697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99E2D2E-EAC3-4B18-BCC6-0776F664AD6C}"/>
              </a:ext>
            </a:extLst>
          </p:cNvPr>
          <p:cNvCxnSpPr>
            <a:cxnSpLocks/>
          </p:cNvCxnSpPr>
          <p:nvPr/>
        </p:nvCxnSpPr>
        <p:spPr>
          <a:xfrm flipH="1">
            <a:off x="1922105" y="1891106"/>
            <a:ext cx="2361863" cy="817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A219D43-D3AD-485D-BB26-ABFB10DEBE1E}"/>
              </a:ext>
            </a:extLst>
          </p:cNvPr>
          <p:cNvCxnSpPr>
            <a:cxnSpLocks/>
          </p:cNvCxnSpPr>
          <p:nvPr/>
        </p:nvCxnSpPr>
        <p:spPr>
          <a:xfrm flipV="1">
            <a:off x="4777476" y="3489409"/>
            <a:ext cx="3031471" cy="1476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BCF2921-D9D4-4E83-9CF3-03A84E12600D}"/>
              </a:ext>
            </a:extLst>
          </p:cNvPr>
          <p:cNvCxnSpPr>
            <a:cxnSpLocks/>
          </p:cNvCxnSpPr>
          <p:nvPr/>
        </p:nvCxnSpPr>
        <p:spPr>
          <a:xfrm flipH="1" flipV="1">
            <a:off x="1547664" y="3445124"/>
            <a:ext cx="2232248" cy="142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A76534C-6456-4D23-A185-0985ADC829DF}"/>
              </a:ext>
            </a:extLst>
          </p:cNvPr>
          <p:cNvSpPr txBox="1"/>
          <p:nvPr/>
        </p:nvSpPr>
        <p:spPr>
          <a:xfrm>
            <a:off x="2970145" y="20213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o-RO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CD792B-F556-448A-8969-6489E0181F7E}"/>
              </a:ext>
            </a:extLst>
          </p:cNvPr>
          <p:cNvSpPr txBox="1"/>
          <p:nvPr/>
        </p:nvSpPr>
        <p:spPr>
          <a:xfrm>
            <a:off x="1922105" y="39330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9F46701-3FE9-4B08-9217-205F49789A25}"/>
              </a:ext>
            </a:extLst>
          </p:cNvPr>
          <p:cNvSpPr txBox="1"/>
          <p:nvPr/>
        </p:nvSpPr>
        <p:spPr>
          <a:xfrm>
            <a:off x="6209424" y="41997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ro-RO" dirty="0"/>
          </a:p>
        </p:txBody>
      </p:sp>
      <p:cxnSp>
        <p:nvCxnSpPr>
          <p:cNvPr id="57" name="Connector: Curved 56">
            <a:extLst>
              <a:ext uri="{FF2B5EF4-FFF2-40B4-BE49-F238E27FC236}">
                <a16:creationId xmlns:a16="http://schemas.microsoft.com/office/drawing/2014/main" id="{374C6203-6649-4A32-BA77-B6807D4AE9B7}"/>
              </a:ext>
            </a:extLst>
          </p:cNvPr>
          <p:cNvCxnSpPr>
            <a:cxnSpLocks/>
            <a:endCxn id="4" idx="2"/>
          </p:cNvCxnSpPr>
          <p:nvPr/>
        </p:nvCxnSpPr>
        <p:spPr>
          <a:xfrm rot="5400000">
            <a:off x="815010" y="2655067"/>
            <a:ext cx="457201" cy="144019"/>
          </a:xfrm>
          <a:prstGeom prst="curvedConnector4">
            <a:avLst>
              <a:gd name="adj1" fmla="val -140816"/>
              <a:gd name="adj2" fmla="val 2587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661B55E1-AE13-415D-8B70-0EAF973DD293}"/>
              </a:ext>
            </a:extLst>
          </p:cNvPr>
          <p:cNvSpPr txBox="1"/>
          <p:nvPr/>
        </p:nvSpPr>
        <p:spPr>
          <a:xfrm>
            <a:off x="617797" y="15217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endParaRPr lang="ro-RO" dirty="0"/>
          </a:p>
        </p:txBody>
      </p:sp>
      <p:cxnSp>
        <p:nvCxnSpPr>
          <p:cNvPr id="63" name="Connector: Curved 62">
            <a:extLst>
              <a:ext uri="{FF2B5EF4-FFF2-40B4-BE49-F238E27FC236}">
                <a16:creationId xmlns:a16="http://schemas.microsoft.com/office/drawing/2014/main" id="{0A42E2C4-70F1-4C16-8509-EEDAB613FB6A}"/>
              </a:ext>
            </a:extLst>
          </p:cNvPr>
          <p:cNvCxnSpPr>
            <a:cxnSpLocks/>
            <a:stCxn id="17" idx="3"/>
            <a:endCxn id="6" idx="0"/>
          </p:cNvCxnSpPr>
          <p:nvPr/>
        </p:nvCxnSpPr>
        <p:spPr>
          <a:xfrm flipH="1" flipV="1">
            <a:off x="8167936" y="2708920"/>
            <a:ext cx="429209" cy="310238"/>
          </a:xfrm>
          <a:prstGeom prst="curvedConnector4">
            <a:avLst>
              <a:gd name="adj1" fmla="val -59782"/>
              <a:gd name="adj2" fmla="val 17368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3CCCBDC-EFA8-4655-A32B-022B1E790650}"/>
              </a:ext>
            </a:extLst>
          </p:cNvPr>
          <p:cNvSpPr txBox="1"/>
          <p:nvPr/>
        </p:nvSpPr>
        <p:spPr>
          <a:xfrm>
            <a:off x="8216358" y="2134727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0, 1</a:t>
            </a:r>
            <a:endParaRPr lang="ro-RO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3282D69-F788-4FC3-8131-F53D7434EDA9}"/>
              </a:ext>
            </a:extLst>
          </p:cNvPr>
          <p:cNvSpPr/>
          <p:nvPr/>
        </p:nvSpPr>
        <p:spPr>
          <a:xfrm>
            <a:off x="1884784" y="2183363"/>
            <a:ext cx="2631232" cy="821094"/>
          </a:xfrm>
          <a:custGeom>
            <a:avLst/>
            <a:gdLst>
              <a:gd name="connsiteX0" fmla="*/ 0 w 2631232"/>
              <a:gd name="connsiteY0" fmla="*/ 821094 h 821094"/>
              <a:gd name="connsiteX1" fmla="*/ 793102 w 2631232"/>
              <a:gd name="connsiteY1" fmla="*/ 821094 h 821094"/>
              <a:gd name="connsiteX2" fmla="*/ 1511559 w 2631232"/>
              <a:gd name="connsiteY2" fmla="*/ 811764 h 821094"/>
              <a:gd name="connsiteX3" fmla="*/ 1567543 w 2631232"/>
              <a:gd name="connsiteY3" fmla="*/ 793102 h 821094"/>
              <a:gd name="connsiteX4" fmla="*/ 1595534 w 2631232"/>
              <a:gd name="connsiteY4" fmla="*/ 783772 h 821094"/>
              <a:gd name="connsiteX5" fmla="*/ 1642187 w 2631232"/>
              <a:gd name="connsiteY5" fmla="*/ 774441 h 821094"/>
              <a:gd name="connsiteX6" fmla="*/ 1716832 w 2631232"/>
              <a:gd name="connsiteY6" fmla="*/ 746449 h 821094"/>
              <a:gd name="connsiteX7" fmla="*/ 1782147 w 2631232"/>
              <a:gd name="connsiteY7" fmla="*/ 727788 h 821094"/>
              <a:gd name="connsiteX8" fmla="*/ 1894114 w 2631232"/>
              <a:gd name="connsiteY8" fmla="*/ 681135 h 821094"/>
              <a:gd name="connsiteX9" fmla="*/ 1922106 w 2631232"/>
              <a:gd name="connsiteY9" fmla="*/ 662474 h 821094"/>
              <a:gd name="connsiteX10" fmla="*/ 1978089 w 2631232"/>
              <a:gd name="connsiteY10" fmla="*/ 643813 h 821094"/>
              <a:gd name="connsiteX11" fmla="*/ 2006081 w 2631232"/>
              <a:gd name="connsiteY11" fmla="*/ 625151 h 821094"/>
              <a:gd name="connsiteX12" fmla="*/ 2034073 w 2631232"/>
              <a:gd name="connsiteY12" fmla="*/ 615821 h 821094"/>
              <a:gd name="connsiteX13" fmla="*/ 2099387 w 2631232"/>
              <a:gd name="connsiteY13" fmla="*/ 559837 h 821094"/>
              <a:gd name="connsiteX14" fmla="*/ 2127379 w 2631232"/>
              <a:gd name="connsiteY14" fmla="*/ 550506 h 821094"/>
              <a:gd name="connsiteX15" fmla="*/ 2164702 w 2631232"/>
              <a:gd name="connsiteY15" fmla="*/ 531845 h 821094"/>
              <a:gd name="connsiteX16" fmla="*/ 2192694 w 2631232"/>
              <a:gd name="connsiteY16" fmla="*/ 503853 h 821094"/>
              <a:gd name="connsiteX17" fmla="*/ 2248677 w 2631232"/>
              <a:gd name="connsiteY17" fmla="*/ 466531 h 821094"/>
              <a:gd name="connsiteX18" fmla="*/ 2276669 w 2631232"/>
              <a:gd name="connsiteY18" fmla="*/ 447870 h 821094"/>
              <a:gd name="connsiteX19" fmla="*/ 2313992 w 2631232"/>
              <a:gd name="connsiteY19" fmla="*/ 410547 h 821094"/>
              <a:gd name="connsiteX20" fmla="*/ 2332653 w 2631232"/>
              <a:gd name="connsiteY20" fmla="*/ 382555 h 821094"/>
              <a:gd name="connsiteX21" fmla="*/ 2360645 w 2631232"/>
              <a:gd name="connsiteY21" fmla="*/ 363894 h 821094"/>
              <a:gd name="connsiteX22" fmla="*/ 2425959 w 2631232"/>
              <a:gd name="connsiteY22" fmla="*/ 289249 h 821094"/>
              <a:gd name="connsiteX23" fmla="*/ 2453951 w 2631232"/>
              <a:gd name="connsiteY23" fmla="*/ 242596 h 821094"/>
              <a:gd name="connsiteX24" fmla="*/ 2519265 w 2631232"/>
              <a:gd name="connsiteY24" fmla="*/ 167951 h 821094"/>
              <a:gd name="connsiteX25" fmla="*/ 2547257 w 2631232"/>
              <a:gd name="connsiteY25" fmla="*/ 158621 h 821094"/>
              <a:gd name="connsiteX26" fmla="*/ 2612571 w 2631232"/>
              <a:gd name="connsiteY26" fmla="*/ 55984 h 821094"/>
              <a:gd name="connsiteX27" fmla="*/ 2621902 w 2631232"/>
              <a:gd name="connsiteY27" fmla="*/ 27992 h 821094"/>
              <a:gd name="connsiteX28" fmla="*/ 2631232 w 2631232"/>
              <a:gd name="connsiteY28" fmla="*/ 0 h 821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31232" h="821094">
                <a:moveTo>
                  <a:pt x="0" y="821094"/>
                </a:moveTo>
                <a:cubicBezTo>
                  <a:pt x="293694" y="762359"/>
                  <a:pt x="-16849" y="821094"/>
                  <a:pt x="793102" y="821094"/>
                </a:cubicBezTo>
                <a:cubicBezTo>
                  <a:pt x="1032608" y="821094"/>
                  <a:pt x="1272073" y="814874"/>
                  <a:pt x="1511559" y="811764"/>
                </a:cubicBezTo>
                <a:lnTo>
                  <a:pt x="1567543" y="793102"/>
                </a:lnTo>
                <a:cubicBezTo>
                  <a:pt x="1576873" y="789992"/>
                  <a:pt x="1585890" y="785701"/>
                  <a:pt x="1595534" y="783772"/>
                </a:cubicBezTo>
                <a:cubicBezTo>
                  <a:pt x="1611085" y="780662"/>
                  <a:pt x="1626802" y="778288"/>
                  <a:pt x="1642187" y="774441"/>
                </a:cubicBezTo>
                <a:cubicBezTo>
                  <a:pt x="1668391" y="767890"/>
                  <a:pt x="1691150" y="755009"/>
                  <a:pt x="1716832" y="746449"/>
                </a:cubicBezTo>
                <a:cubicBezTo>
                  <a:pt x="1743568" y="737537"/>
                  <a:pt x="1757427" y="739024"/>
                  <a:pt x="1782147" y="727788"/>
                </a:cubicBezTo>
                <a:cubicBezTo>
                  <a:pt x="1887398" y="679947"/>
                  <a:pt x="1820983" y="699419"/>
                  <a:pt x="1894114" y="681135"/>
                </a:cubicBezTo>
                <a:cubicBezTo>
                  <a:pt x="1903445" y="674915"/>
                  <a:pt x="1911859" y="667028"/>
                  <a:pt x="1922106" y="662474"/>
                </a:cubicBezTo>
                <a:cubicBezTo>
                  <a:pt x="1940081" y="654485"/>
                  <a:pt x="1978089" y="643813"/>
                  <a:pt x="1978089" y="643813"/>
                </a:cubicBezTo>
                <a:cubicBezTo>
                  <a:pt x="1987420" y="637592"/>
                  <a:pt x="1996051" y="630166"/>
                  <a:pt x="2006081" y="625151"/>
                </a:cubicBezTo>
                <a:cubicBezTo>
                  <a:pt x="2014878" y="620753"/>
                  <a:pt x="2025889" y="621277"/>
                  <a:pt x="2034073" y="615821"/>
                </a:cubicBezTo>
                <a:cubicBezTo>
                  <a:pt x="2133363" y="549629"/>
                  <a:pt x="1980443" y="627806"/>
                  <a:pt x="2099387" y="559837"/>
                </a:cubicBezTo>
                <a:cubicBezTo>
                  <a:pt x="2107926" y="554957"/>
                  <a:pt x="2118339" y="554380"/>
                  <a:pt x="2127379" y="550506"/>
                </a:cubicBezTo>
                <a:cubicBezTo>
                  <a:pt x="2140164" y="545027"/>
                  <a:pt x="2152261" y="538065"/>
                  <a:pt x="2164702" y="531845"/>
                </a:cubicBezTo>
                <a:cubicBezTo>
                  <a:pt x="2174033" y="522514"/>
                  <a:pt x="2182278" y="511954"/>
                  <a:pt x="2192694" y="503853"/>
                </a:cubicBezTo>
                <a:cubicBezTo>
                  <a:pt x="2210397" y="490084"/>
                  <a:pt x="2230016" y="478972"/>
                  <a:pt x="2248677" y="466531"/>
                </a:cubicBezTo>
                <a:cubicBezTo>
                  <a:pt x="2258008" y="460311"/>
                  <a:pt x="2268740" y="455799"/>
                  <a:pt x="2276669" y="447870"/>
                </a:cubicBezTo>
                <a:cubicBezTo>
                  <a:pt x="2289110" y="435429"/>
                  <a:pt x="2304233" y="425186"/>
                  <a:pt x="2313992" y="410547"/>
                </a:cubicBezTo>
                <a:cubicBezTo>
                  <a:pt x="2320212" y="401216"/>
                  <a:pt x="2324724" y="390484"/>
                  <a:pt x="2332653" y="382555"/>
                </a:cubicBezTo>
                <a:cubicBezTo>
                  <a:pt x="2340582" y="374626"/>
                  <a:pt x="2352206" y="371278"/>
                  <a:pt x="2360645" y="363894"/>
                </a:cubicBezTo>
                <a:cubicBezTo>
                  <a:pt x="2404311" y="325686"/>
                  <a:pt x="2400665" y="327190"/>
                  <a:pt x="2425959" y="289249"/>
                </a:cubicBezTo>
                <a:cubicBezTo>
                  <a:pt x="2442162" y="240636"/>
                  <a:pt x="2424675" y="279191"/>
                  <a:pt x="2453951" y="242596"/>
                </a:cubicBezTo>
                <a:cubicBezTo>
                  <a:pt x="2472987" y="218801"/>
                  <a:pt x="2487871" y="178415"/>
                  <a:pt x="2519265" y="167951"/>
                </a:cubicBezTo>
                <a:lnTo>
                  <a:pt x="2547257" y="158621"/>
                </a:lnTo>
                <a:cubicBezTo>
                  <a:pt x="2607820" y="98058"/>
                  <a:pt x="2586955" y="132833"/>
                  <a:pt x="2612571" y="55984"/>
                </a:cubicBezTo>
                <a:lnTo>
                  <a:pt x="2621902" y="27992"/>
                </a:lnTo>
                <a:lnTo>
                  <a:pt x="2631232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CB8EDD5-699C-46E6-A336-1BD065DA2A68}"/>
              </a:ext>
            </a:extLst>
          </p:cNvPr>
          <p:cNvSpPr/>
          <p:nvPr/>
        </p:nvSpPr>
        <p:spPr>
          <a:xfrm>
            <a:off x="4366727" y="2211306"/>
            <a:ext cx="172829" cy="214653"/>
          </a:xfrm>
          <a:custGeom>
            <a:avLst/>
            <a:gdLst>
              <a:gd name="connsiteX0" fmla="*/ 0 w 172829"/>
              <a:gd name="connsiteY0" fmla="*/ 93355 h 214653"/>
              <a:gd name="connsiteX1" fmla="*/ 55983 w 172829"/>
              <a:gd name="connsiteY1" fmla="*/ 84025 h 214653"/>
              <a:gd name="connsiteX2" fmla="*/ 111967 w 172829"/>
              <a:gd name="connsiteY2" fmla="*/ 46702 h 214653"/>
              <a:gd name="connsiteX3" fmla="*/ 130628 w 172829"/>
              <a:gd name="connsiteY3" fmla="*/ 18710 h 214653"/>
              <a:gd name="connsiteX4" fmla="*/ 149289 w 172829"/>
              <a:gd name="connsiteY4" fmla="*/ 186661 h 214653"/>
              <a:gd name="connsiteX5" fmla="*/ 149289 w 172829"/>
              <a:gd name="connsiteY5" fmla="*/ 214653 h 214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2829" h="214653">
                <a:moveTo>
                  <a:pt x="0" y="93355"/>
                </a:moveTo>
                <a:cubicBezTo>
                  <a:pt x="18661" y="90245"/>
                  <a:pt x="38520" y="91301"/>
                  <a:pt x="55983" y="84025"/>
                </a:cubicBezTo>
                <a:cubicBezTo>
                  <a:pt x="76686" y="75399"/>
                  <a:pt x="111967" y="46702"/>
                  <a:pt x="111967" y="46702"/>
                </a:cubicBezTo>
                <a:cubicBezTo>
                  <a:pt x="118187" y="37371"/>
                  <a:pt x="122699" y="26639"/>
                  <a:pt x="130628" y="18710"/>
                </a:cubicBezTo>
                <a:cubicBezTo>
                  <a:pt x="211894" y="-62556"/>
                  <a:pt x="151114" y="144680"/>
                  <a:pt x="149289" y="186661"/>
                </a:cubicBezTo>
                <a:cubicBezTo>
                  <a:pt x="148884" y="195983"/>
                  <a:pt x="149289" y="205322"/>
                  <a:pt x="149289" y="2146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E46F1FF-58FF-4667-AF2A-B7E5BF8E668C}"/>
              </a:ext>
            </a:extLst>
          </p:cNvPr>
          <p:cNvSpPr txBox="1"/>
          <p:nvPr/>
        </p:nvSpPr>
        <p:spPr>
          <a:xfrm>
            <a:off x="3547461" y="290725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  <a:endParaRPr lang="ro-RO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436FBCF-5585-4E1D-85D0-B5055B3D4C4F}"/>
              </a:ext>
            </a:extLst>
          </p:cNvPr>
          <p:cNvCxnSpPr>
            <a:stCxn id="5" idx="5"/>
          </p:cNvCxnSpPr>
          <p:nvPr/>
        </p:nvCxnSpPr>
        <p:spPr>
          <a:xfrm flipH="1">
            <a:off x="4366727" y="2126527"/>
            <a:ext cx="769738" cy="2382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526AF90-3ACB-4CB2-87AC-E68CB1C7185C}"/>
              </a:ext>
            </a:extLst>
          </p:cNvPr>
          <p:cNvSpPr txBox="1"/>
          <p:nvPr/>
        </p:nvSpPr>
        <p:spPr>
          <a:xfrm>
            <a:off x="4744203" y="33519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0</a:t>
            </a:r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3C9D12A-F2B3-4658-8348-72E00B7C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45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41134E-3B93-43F3-BEA4-D855038A56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612068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o-RO" sz="2600" dirty="0"/>
                  <a:t>c) </a:t>
                </a:r>
                <a:r>
                  <a:rPr lang="pt-BR" sz="2600" dirty="0"/>
                  <a:t>G 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o-RO" sz="2600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o-RO" sz="26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  <m:r>
                      <a:rPr lang="ro-RO" sz="2600" b="0" i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2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o-RO" sz="2600" b="0" i="0" dirty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ro-RO" sz="2600" b="0" i="0" dirty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ro-RO" sz="2600" dirty="0"/>
                  <a:t>,</a:t>
                </a:r>
                <a:r>
                  <a:rPr lang="pt-BR" sz="2600" dirty="0"/>
                  <a:t> S</a:t>
                </a:r>
                <a:r>
                  <a:rPr lang="ro-RO" sz="2600" dirty="0"/>
                  <a:t>,</a:t>
                </a:r>
                <a:r>
                  <a:rPr lang="pt-BR" sz="2600" dirty="0"/>
                  <a:t> P)  </a:t>
                </a:r>
                <a:endParaRPr lang="ro-RO" sz="2600" dirty="0"/>
              </a:p>
              <a:p>
                <a:pPr marL="0" indent="0">
                  <a:buNone/>
                </a:pPr>
                <a:r>
                  <a:rPr lang="ro-RO" sz="2600" dirty="0"/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o-RO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o-RO" sz="2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o-RO" sz="2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o-RO" sz="26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o-RO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ro-RO" sz="2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ro-RO" sz="2600" dirty="0"/>
                  <a:t>   </a:t>
                </a:r>
              </a:p>
              <a:p>
                <a:pPr marL="0" indent="0">
                  <a:buNone/>
                </a:pPr>
                <a:r>
                  <a:rPr lang="ro-RO" sz="2600" dirty="0"/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ro-RO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ro-RO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ro-RO" sz="2600" dirty="0"/>
              </a:p>
              <a:p>
                <a:pPr marL="0" indent="0">
                  <a:buNone/>
                </a:pPr>
                <a:r>
                  <a:rPr lang="ro-RO" sz="2600" dirty="0"/>
                  <a:t>3. </a:t>
                </a:r>
                <a14:m>
                  <m:oMath xmlns:m="http://schemas.openxmlformats.org/officeDocument/2006/math"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ro-RO" sz="2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ro-RO" sz="2600" dirty="0"/>
              </a:p>
              <a:p>
                <a:pPr marL="0" indent="0">
                  <a:buNone/>
                </a:pPr>
                <a:r>
                  <a:rPr lang="ro-RO" sz="2600" dirty="0"/>
                  <a:t>4. </a:t>
                </a:r>
                <a14:m>
                  <m:oMath xmlns:m="http://schemas.openxmlformats.org/officeDocument/2006/math"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ro-RO" sz="2600" b="0" i="1" smtClean="0">
                        <a:latin typeface="Cambria Math" panose="02040503050406030204" pitchFamily="18" charset="0"/>
                      </a:rPr>
                      <m:t>={ 1. 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→1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3.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4.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5.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6.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7.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8.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sSub>
                      <m:sSubPr>
                        <m:ctrlP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600" dirty="0"/>
                  <a:t> </a:t>
                </a:r>
              </a:p>
              <a:p>
                <a:pPr marL="0" indent="0">
                  <a:buNone/>
                </a:pPr>
                <a:r>
                  <a:rPr lang="en-US" sz="2600" dirty="0"/>
                  <a:t>                9.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10.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600" dirty="0"/>
              </a:p>
              <a:p>
                <a:pPr marL="0" indent="0">
                  <a:buNone/>
                </a:pPr>
                <a:r>
                  <a:rPr lang="en-US" sz="2600" dirty="0"/>
                  <a:t>                11.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600" dirty="0"/>
                  <a:t>     } </a:t>
                </a:r>
              </a:p>
              <a:p>
                <a:pPr marL="0" indent="0">
                  <a:buNone/>
                </a:pPr>
                <a:endParaRPr lang="en-US" sz="3200" dirty="0"/>
              </a:p>
              <a:p>
                <a:pPr marL="0" indent="0">
                  <a:buNone/>
                </a:pPr>
                <a:endParaRPr lang="ro-RO" sz="3200" dirty="0"/>
              </a:p>
              <a:p>
                <a:pPr marL="0" indent="0">
                  <a:buNone/>
                </a:pPr>
                <a:endParaRPr lang="ro-R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41134E-3B93-43F3-BEA4-D855038A56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6120680"/>
              </a:xfrm>
              <a:blipFill>
                <a:blip r:embed="rId2"/>
                <a:stretch>
                  <a:fillRect l="-1111" t="-1394" b="-119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BFE19-4A7D-4B6D-A6E4-0FED7CC4F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769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2173</TotalTime>
  <Words>481</Words>
  <Application>Microsoft Office PowerPoint</Application>
  <PresentationFormat>On-screen Show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Тема Office</vt:lpstr>
      <vt:lpstr>Limbaje Formale și Compilatoare</vt:lpstr>
      <vt:lpstr>Teorema: Pentru  orice AF se poate construi o gramatică regulată echivalentă. </vt:lpstr>
      <vt:lpstr>Algoritmul de construire a gramaticii regulate echivalente cu AF:</vt:lpstr>
      <vt:lpstr>PowerPoint Presentation</vt:lpstr>
      <vt:lpstr>Rezolvare: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Limbaje Formale și Compilatoare</dc:title>
  <dc:creator>Abracadabra</dc:creator>
  <cp:lastModifiedBy>Galina Marusic</cp:lastModifiedBy>
  <cp:revision>41</cp:revision>
  <dcterms:created xsi:type="dcterms:W3CDTF">2020-02-06T16:05:28Z</dcterms:created>
  <dcterms:modified xsi:type="dcterms:W3CDTF">2024-02-27T17:05:24Z</dcterms:modified>
</cp:coreProperties>
</file>