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8" r:id="rId4"/>
    <p:sldId id="269" r:id="rId5"/>
    <p:sldId id="270" r:id="rId6"/>
    <p:sldId id="285" r:id="rId7"/>
    <p:sldId id="287" r:id="rId8"/>
    <p:sldId id="289" r:id="rId9"/>
    <p:sldId id="291" r:id="rId10"/>
    <p:sldId id="293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9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431" y="260648"/>
            <a:ext cx="8206680" cy="936104"/>
          </a:xfrm>
        </p:spPr>
        <p:txBody>
          <a:bodyPr>
            <a:normAutofit/>
          </a:bodyPr>
          <a:lstStyle/>
          <a:p>
            <a:r>
              <a:rPr lang="ro-RO" sz="4000" b="1" dirty="0">
                <a:solidFill>
                  <a:srgbClr val="002060"/>
                </a:solidFill>
              </a:rPr>
              <a:t>Limbaje Formale și Compilatoare</a:t>
            </a:r>
            <a:endParaRPr lang="en-US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2371" y="1556792"/>
            <a:ext cx="6400800" cy="690215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Prelegere</a:t>
            </a:r>
            <a:r>
              <a:rPr lang="ro-RO" b="1" dirty="0">
                <a:solidFill>
                  <a:schemeClr val="tx1"/>
                </a:solidFill>
              </a:rPr>
              <a:t> nr. </a:t>
            </a: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5831A-CB53-4D8E-813B-5FAAED3CEBE5}"/>
              </a:ext>
            </a:extLst>
          </p:cNvPr>
          <p:cNvSpPr txBox="1"/>
          <p:nvPr/>
        </p:nvSpPr>
        <p:spPr>
          <a:xfrm>
            <a:off x="239046" y="2767280"/>
            <a:ext cx="86659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 err="1">
                <a:latin typeface="+mj-lt"/>
                <a:ea typeface="+mj-ea"/>
                <a:cs typeface="+mj-cs"/>
              </a:rPr>
              <a:t>Tema</a:t>
            </a:r>
            <a:r>
              <a:rPr lang="en-US" sz="3600" b="1" i="1" dirty="0">
                <a:latin typeface="+mj-lt"/>
                <a:ea typeface="+mj-ea"/>
                <a:cs typeface="+mj-cs"/>
              </a:rPr>
              <a:t>. </a:t>
            </a:r>
            <a:r>
              <a:rPr lang="ro-RO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Algoritmul de reducere a AFN la AFD echivalent. </a:t>
            </a:r>
          </a:p>
          <a:p>
            <a:r>
              <a:rPr lang="ro-RO" sz="3600" b="1" dirty="0"/>
              <a:t>Automate Finite Deterministe (AFD) </a:t>
            </a:r>
            <a:endParaRPr lang="ro-RO" sz="3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09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6105A7-DCB3-45ED-AE37-657F2A404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0648"/>
            <a:ext cx="4801171" cy="6114787"/>
          </a:xfrm>
        </p:spPr>
      </p:pic>
    </p:spTree>
    <p:extLst>
      <p:ext uri="{BB962C8B-B14F-4D97-AF65-F5344CB8AC3E}">
        <p14:creationId xmlns:p14="http://schemas.microsoft.com/office/powerpoint/2010/main" val="37421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EC4F-E53C-4E9A-B7A8-5350056B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o-RO" sz="2800" b="1" dirty="0"/>
              <a:t>Exemplu</a:t>
            </a:r>
            <a:r>
              <a:rPr lang="en-US" sz="2800" b="1" dirty="0"/>
              <a:t> (</a:t>
            </a:r>
            <a:r>
              <a:rPr lang="en-US" sz="2800" b="1" dirty="0">
                <a:solidFill>
                  <a:srgbClr val="FF0000"/>
                </a:solidFill>
              </a:rPr>
              <a:t>de sine </a:t>
            </a:r>
            <a:r>
              <a:rPr lang="en-US" sz="2800" b="1" dirty="0" err="1">
                <a:solidFill>
                  <a:srgbClr val="FF0000"/>
                </a:solidFill>
              </a:rPr>
              <a:t>st</a:t>
            </a:r>
            <a:r>
              <a:rPr lang="ro-RO" sz="2800" b="1" dirty="0" err="1">
                <a:solidFill>
                  <a:srgbClr val="FF0000"/>
                </a:solidFill>
              </a:rPr>
              <a:t>ătător</a:t>
            </a:r>
            <a:r>
              <a:rPr lang="ro-RO" sz="2800" b="1" dirty="0"/>
              <a:t>):</a:t>
            </a:r>
            <a:r>
              <a:rPr lang="en-US" sz="2800" b="1" dirty="0">
                <a:latin typeface="+mn-lt"/>
              </a:rPr>
              <a:t> </a:t>
            </a:r>
            <a:r>
              <a:rPr lang="ro-RO" sz="2800" dirty="0">
                <a:latin typeface="+mn-lt"/>
              </a:rPr>
              <a:t>Fie avem un AF. Verificați dacă AF este nedeterminist, atunci obțineți AFD echivalent</a:t>
            </a:r>
            <a:r>
              <a:rPr lang="ro-RO" sz="2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4928C-56D4-4EE7-AEB7-70D706772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AF=(Q,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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q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F),</a:t>
            </a:r>
            <a:endParaRPr lang="ro-R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 = { q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q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q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q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},  </a:t>
            </a:r>
            <a:endParaRPr lang="ro-R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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{ a, b }, F = { q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}.</a:t>
            </a:r>
            <a:endParaRPr lang="ro-R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(q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 ) = {q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  </a:t>
            </a:r>
            <a:endParaRPr lang="ro-R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(q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 ) = {q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 </a:t>
            </a:r>
            <a:endParaRPr lang="ro-R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(q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 ) = {q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   </a:t>
            </a:r>
            <a:endParaRPr lang="ro-R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(q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 ) ={q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  </a:t>
            </a:r>
            <a:endParaRPr lang="ro-R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(q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 ) = {q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 </a:t>
            </a:r>
            <a:endParaRPr lang="ro-R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(q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 ) = {q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endParaRPr lang="ro-R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372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A870-B0A8-4F65-8A7F-AE448C32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/>
              <a:t>Automate Finite Deterministe(AFD) și Automate Finite Nedeterministe (AFN)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25B9FD-7F5C-4EE8-A273-49C62D481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894635" cy="5235413"/>
          </a:xfrm>
        </p:spPr>
      </p:pic>
    </p:spTree>
    <p:extLst>
      <p:ext uri="{BB962C8B-B14F-4D97-AF65-F5344CB8AC3E}">
        <p14:creationId xmlns:p14="http://schemas.microsoft.com/office/powerpoint/2010/main" val="403052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E316-DFC8-4C49-967C-41CB6F97E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57199"/>
          </a:xfrm>
        </p:spPr>
        <p:txBody>
          <a:bodyPr>
            <a:noAutofit/>
          </a:bodyPr>
          <a:lstStyle/>
          <a:p>
            <a:pPr algn="l"/>
            <a:r>
              <a:rPr lang="ro-RO" sz="3600" b="1" dirty="0">
                <a:latin typeface="+mn-lt"/>
              </a:rPr>
              <a:t>Definiție: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3F027-6997-43FB-BEE1-271F37E217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507288" cy="302433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o-RO" b="0" i="1" smtClean="0">
                        <a:latin typeface="Cambria Math"/>
                      </a:rPr>
                      <m:t>𝐴𝐹</m:t>
                    </m:r>
                    <m:r>
                      <a:rPr lang="ro-RO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o-R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b="0" i="1" smtClean="0">
                            <a:latin typeface="Cambria Math"/>
                          </a:rPr>
                          <m:t>𝑄</m:t>
                        </m:r>
                        <m:r>
                          <a:rPr lang="ro-RO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ro-RO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ro-RO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ro-RO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ro-RO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ro-RO" dirty="0"/>
                  <a:t> se numește </a:t>
                </a:r>
                <a:r>
                  <a:rPr lang="ro-RO" i="1" dirty="0"/>
                  <a:t>determinist</a:t>
                </a:r>
                <a:r>
                  <a:rPr lang="ro-RO" dirty="0"/>
                  <a:t>, dacă fiecare </a:t>
                </a:r>
                <a14:m>
                  <m:oMath xmlns:m="http://schemas.openxmlformats.org/officeDocument/2006/math">
                    <m:r>
                      <a:rPr lang="ro-RO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ro-R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ro-R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ro-R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o-R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o-R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o-RO" dirty="0"/>
                  <a:t> conține cel mult o stare.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o-RO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ro-R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ro-R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ro-R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ro-R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o-R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ro-RO" dirty="0"/>
                  <a:t> sau </a:t>
                </a:r>
                <a14:m>
                  <m:oMath xmlns:m="http://schemas.openxmlformats.org/officeDocument/2006/math">
                    <m:r>
                      <a:rPr lang="ro-R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ro-R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ro-R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ro-R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ro-R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ro-RO" dirty="0"/>
                  <a:t>.</a:t>
                </a:r>
              </a:p>
              <a:p>
                <a:pPr marL="0" indent="0">
                  <a:buNone/>
                </a:pPr>
                <a:r>
                  <a:rPr lang="ro-RO" i="1" dirty="0"/>
                  <a:t>Demonstrație</a:t>
                </a:r>
                <a:r>
                  <a:rPr lang="ro-RO" dirty="0"/>
                  <a:t>: </a:t>
                </a:r>
                <a14:m>
                  <m:oMath xmlns:m="http://schemas.openxmlformats.org/officeDocument/2006/math">
                    <m:r>
                      <a:rPr lang="ro-RO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ro-R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o-RO" dirty="0"/>
                  <a:t> este echivalent cu </a:t>
                </a:r>
                <a14:m>
                  <m:oMath xmlns:m="http://schemas.openxmlformats.org/officeDocument/2006/math">
                    <m:r>
                      <a:rPr lang="ro-RO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ro-R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o-RO" dirty="0"/>
                  <a:t>, dacă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o-RO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ro-R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o-R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o-R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o-R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ro-R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o-R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o-RO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3F027-6997-43FB-BEE1-271F37E217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507288" cy="3024336"/>
              </a:xfrm>
              <a:blipFill>
                <a:blip r:embed="rId2"/>
                <a:stretch>
                  <a:fillRect l="-1791" t="-2419" b="-202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21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C0EC3-66FC-414A-8325-A8C9EFB2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o-RO" sz="3600" b="1" dirty="0">
                <a:latin typeface="+mn-lt"/>
              </a:rPr>
              <a:t>Algoritmul de construire a AFD: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632A92-96BB-4B8E-BC50-FC01DF31AC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908720"/>
                <a:ext cx="8363272" cy="567464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3000" b="0" i="1" smtClean="0">
                          <a:latin typeface="Cambria Math" panose="02040503050406030204" pitchFamily="18" charset="0"/>
                        </a:rPr>
                        <m:t>𝐴𝐹𝐷</m:t>
                      </m:r>
                      <m:r>
                        <a:rPr lang="ro-RO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3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o-RO" sz="3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3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3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Σ</m:t>
                          </m:r>
                          <m:r>
                            <a:rPr lang="ro-RO" sz="3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ro-RO" sz="3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o-RO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ro-RO" sz="3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3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ro-RO" sz="3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ro-RO" sz="3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ro-RO" sz="3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′</m:t>
                              </m:r>
                            </m:sup>
                          </m:sSubSup>
                          <m:r>
                            <a:rPr lang="ro-RO" sz="3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ro-RO" sz="3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r>
                  <a:rPr lang="ro-RO" sz="3000" dirty="0"/>
                  <a:t>Stările automatului vor fi submulțimi din </a:t>
                </a:r>
                <a:r>
                  <a:rPr lang="ro-RO" sz="3000" i="1" dirty="0"/>
                  <a:t>Q</a:t>
                </a:r>
                <a:r>
                  <a:rPr lang="ro-RO" sz="300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o-RO" sz="3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o-RO" sz="3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ro-RO" sz="3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2. </a:t>
                </a:r>
                <a:r>
                  <a:rPr lang="en-US" sz="3000" dirty="0" err="1"/>
                  <a:t>Pentru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toate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st</a:t>
                </a:r>
                <a:r>
                  <a:rPr lang="ro-RO" sz="3000" dirty="0"/>
                  <a:t>ă</a:t>
                </a:r>
                <a:r>
                  <a:rPr lang="en-US" sz="3000" dirty="0"/>
                  <a:t>rile</a:t>
                </a:r>
                <a:r>
                  <a:rPr lang="ro-RO" sz="3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o-RO" sz="3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3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3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sz="3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o-RO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o-RO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3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sz="3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o-RO" sz="3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ro-RO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3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sz="3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ro-RO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ro-RO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o-RO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o-RO" sz="3000" dirty="0"/>
              </a:p>
              <a:p>
                <a:pPr marL="0" indent="0">
                  <a:buNone/>
                </a:pPr>
                <a:r>
                  <a:rPr lang="ro-RO" sz="3000" dirty="0"/>
                  <a:t>și toate </a:t>
                </a:r>
                <a:r>
                  <a:rPr lang="en-US" sz="3000" dirty="0"/>
                  <a:t> </a:t>
                </a:r>
                <a:r>
                  <a:rPr lang="ro-RO" sz="3000" dirty="0"/>
                  <a:t>elementele </a:t>
                </a:r>
                <a14:m>
                  <m:oMath xmlns:m="http://schemas.openxmlformats.org/officeDocument/2006/math">
                    <m:r>
                      <a:rPr lang="ro-RO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ro-RO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ro-RO" sz="3000" dirty="0"/>
                  <a:t>    vom determina: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ro-RO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ro-RO" sz="3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sz="3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o-RO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ro-RO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o-RO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ro-RO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ro-RO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ro-RO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ro-RO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o-RO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ro-RO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ro-RO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o-RO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o-RO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ro-RO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ro-RO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o-RO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o-RO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ro-RO" sz="3000" dirty="0"/>
              </a:p>
              <a:p>
                <a:pPr marL="0" indent="0">
                  <a:buNone/>
                </a:pPr>
                <a:endParaRPr lang="ro-RO" sz="3000" dirty="0"/>
              </a:p>
              <a:p>
                <a:pPr marL="0" indent="0">
                  <a:buNone/>
                </a:pPr>
                <a:endParaRPr lang="ro-R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632A92-96BB-4B8E-BC50-FC01DF31AC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908720"/>
                <a:ext cx="8363272" cy="5674642"/>
              </a:xfrm>
              <a:blipFill>
                <a:blip r:embed="rId2"/>
                <a:stretch>
                  <a:fillRect l="-167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05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41A6-3C28-435E-9F13-63268332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600" b="1" dirty="0">
                <a:latin typeface="+mn-lt"/>
              </a:rPr>
              <a:t>Algoritmul de construire a AFD (continuare)</a:t>
            </a:r>
            <a:endParaRPr lang="ro-RO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2A357D-C9E7-4D8F-9B2A-08D184771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91703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o-R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ro-R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o-R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o-R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ro-R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o-R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ro-R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o-R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𝑖𝑚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ro-RO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o-R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o-RO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o-R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o-R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o-R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o-R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ro-R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o-R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ro-R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o-R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ro-R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o-R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ro-R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 dirty="0"/>
              </a:p>
              <a:p>
                <a:pPr marL="0" indent="0">
                  <a:buNone/>
                </a:pPr>
                <a:r>
                  <a:rPr lang="ro-RO" dirty="0"/>
                  <a:t>3. Dacă la pasul 2 au fost modificări în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o-RO" dirty="0"/>
                  <a:t>, atunci trecem la pasul 2.</a:t>
                </a:r>
              </a:p>
              <a:p>
                <a:pPr marL="0" indent="0">
                  <a:buNone/>
                </a:pPr>
                <a:r>
                  <a:rPr lang="ro-RO" dirty="0"/>
                  <a:t>Astfel – la pasul 4.</a:t>
                </a:r>
              </a:p>
              <a:p>
                <a:pPr marL="0" indent="0">
                  <a:buNone/>
                </a:pPr>
                <a:r>
                  <a:rPr lang="ro-RO" dirty="0"/>
                  <a:t>4.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o-R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o-R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o-R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ro-R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ro-RO" dirty="0"/>
              </a:p>
              <a:p>
                <a:pPr marL="0" indent="0">
                  <a:buNone/>
                </a:pPr>
                <a:r>
                  <a:rPr lang="ro-RO" dirty="0"/>
                  <a:t>5. STOP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2A357D-C9E7-4D8F-9B2A-08D184771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917032"/>
              </a:xfrm>
              <a:blipFill>
                <a:blip r:embed="rId2"/>
                <a:stretch>
                  <a:fillRect l="-1852" r="-2074" b="-451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47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ADDBCC-F1E6-4E85-BA60-529BDC62CD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61662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200" b="1" i="1" dirty="0"/>
                  <a:t>Exemplu</a:t>
                </a:r>
                <a:r>
                  <a:rPr lang="ro-RO" sz="3200" b="1" dirty="0"/>
                  <a:t>:</a:t>
                </a:r>
                <a:r>
                  <a:rPr lang="ro-RO" sz="3200" dirty="0"/>
                  <a:t> Fie avem </a:t>
                </a:r>
                <a14:m>
                  <m:oMath xmlns:m="http://schemas.openxmlformats.org/officeDocument/2006/math">
                    <m:r>
                      <a:rPr lang="ro-RO" sz="3200" b="0" i="1" smtClean="0">
                        <a:latin typeface="Cambria Math" panose="02040503050406030204" pitchFamily="18" charset="0"/>
                      </a:rPr>
                      <m:t>𝐴𝐹</m:t>
                    </m:r>
                    <m:r>
                      <a:rPr lang="ro-RO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o-RO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ro-RO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3200" b="0" i="1" smtClean="0">
                            <a:latin typeface="Cambria Math" panose="02040503050406030204" pitchFamily="18" charset="0"/>
                            <a:ea typeface="Cambria Math"/>
                          </a:rPr>
                          <m:t>Σ</m:t>
                        </m:r>
                        <m:r>
                          <a:rPr lang="ro-RO" sz="3200" b="0" i="1" smtClean="0">
                            <a:latin typeface="Cambria Math" panose="02040503050406030204" pitchFamily="18" charset="0"/>
                            <a:ea typeface="Cambria Math"/>
                          </a:rPr>
                          <m:t>, </m:t>
                        </m:r>
                        <m:r>
                          <a:rPr lang="ro-RO" sz="3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𝛿</m:t>
                        </m:r>
                        <m:r>
                          <a:rPr lang="ro-RO" sz="3200" b="0" i="1" smtClean="0">
                            <a:latin typeface="Cambria Math" panose="02040503050406030204" pitchFamily="18" charset="0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ro-RO" sz="3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ro-RO" sz="3200" b="0" i="1" smtClean="0">
                            <a:latin typeface="Cambria Math" panose="02040503050406030204" pitchFamily="18" charset="0"/>
                            <a:ea typeface="Cambria Math"/>
                          </a:rPr>
                          <m:t>, </m:t>
                        </m:r>
                        <m:r>
                          <a:rPr lang="ro-RO" sz="3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ro-RO" sz="3200" dirty="0"/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o-RO" sz="32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ro-RO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o-RO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RO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o-RO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o-RO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o-RO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o-RO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o-RO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ro-RO" sz="3200" dirty="0"/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ro-RO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o-RO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ro-RO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ro-RO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ro-RO" sz="3200" dirty="0"/>
                  <a:t>,  </a:t>
                </a:r>
                <a14:m>
                  <m:oMath xmlns:m="http://schemas.openxmlformats.org/officeDocument/2006/math">
                    <m:r>
                      <a:rPr lang="ro-RO" sz="3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ro-RO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o-RO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ro-RO" sz="3200" dirty="0"/>
                  <a:t>.</a:t>
                </a:r>
              </a:p>
              <a:p>
                <a:pPr marL="0" indent="0">
                  <a:buNone/>
                </a:pPr>
                <a:r>
                  <a:rPr lang="ro-RO" sz="3200" dirty="0">
                    <a:ea typeface="Cambria Math" panose="02040503050406030204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ro-RO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ro-RO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RO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ro-RO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ro-RO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o-RO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ro-RO" sz="3200" dirty="0"/>
              </a:p>
              <a:p>
                <a:pPr marL="0" indent="0">
                  <a:buNone/>
                </a:pPr>
                <a:r>
                  <a:rPr lang="ro-RO" sz="3200" dirty="0">
                    <a:ea typeface="Cambria Math" panose="02040503050406030204" pitchFamily="18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ro-RO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ro-RO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RO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ro-RO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ro-RO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o-RO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ro-RO" sz="3200" dirty="0"/>
              </a:p>
              <a:p>
                <a:pPr marL="0" indent="0">
                  <a:buNone/>
                </a:pPr>
                <a:r>
                  <a:rPr lang="ro-RO" sz="3200" dirty="0">
                    <a:ea typeface="Cambria Math" panose="020405030504060302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ro-RO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ro-RO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o-RO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ro-RO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ro-RO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o-RO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ro-RO" sz="3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o-RO" sz="3200" dirty="0"/>
                  <a:t>4.</a:t>
                </a:r>
                <a:r>
                  <a:rPr lang="ro-RO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o-RO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ro-RO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o-RO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ro-RO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ro-RO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o-R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ro-RO" sz="3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o-RO" sz="3200" dirty="0"/>
                  <a:t>5. </a:t>
                </a:r>
                <a14:m>
                  <m:oMath xmlns:m="http://schemas.openxmlformats.org/officeDocument/2006/math">
                    <m:r>
                      <a:rPr lang="ro-RO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ro-RO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o-RO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ro-RO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ro-RO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o-R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ro-RO" sz="3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o-RO" sz="3200" dirty="0"/>
                  <a:t>6.</a:t>
                </a:r>
                <a:r>
                  <a:rPr lang="ro-RO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o-RO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ro-RO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ro-RO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ro-RO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ro-RO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o-RO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ro-RO" sz="3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ro-RO" sz="3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o-RO" sz="3200" dirty="0">
                    <a:latin typeface="+mn-lt"/>
                  </a:rPr>
                  <a:t>Verificați dacă AF este nedeterminist, atunci obțineți AFD echivalent.</a:t>
                </a:r>
                <a:endParaRPr lang="ro-RO" sz="3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ro-R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ADDBCC-F1E6-4E85-BA60-529BDC62CD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616624"/>
              </a:xfrm>
              <a:blipFill>
                <a:blip r:embed="rId2"/>
                <a:stretch>
                  <a:fillRect l="-1704" t="-2172" b="-32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98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42E167-5870-4145-B9A6-FA60A3409D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154785"/>
                <a:ext cx="6192688" cy="537911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o-RO" sz="2000" dirty="0">
                    <a:latin typeface="+mn-lt"/>
                  </a:rPr>
                  <a:t>AF dat este nedeterminist, deoarece </a:t>
                </a:r>
                <a14:m>
                  <m:oMath xmlns:m="http://schemas.openxmlformats.org/officeDocument/2006/math">
                    <m:r>
                      <a:rPr lang="ro-RO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ro-RO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R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ro-R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o-R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o-R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o-R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o-R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ro-RO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42E167-5870-4145-B9A6-FA60A3409D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154785"/>
                <a:ext cx="6192688" cy="537911"/>
              </a:xfrm>
              <a:blipFill>
                <a:blip r:embed="rId2"/>
                <a:stretch>
                  <a:fillRect l="-984" b="-6742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D0420C-FAA0-4C11-B124-487A062B3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92696"/>
            <a:ext cx="5040559" cy="5817316"/>
          </a:xfrm>
        </p:spPr>
      </p:pic>
    </p:spTree>
    <p:extLst>
      <p:ext uri="{BB962C8B-B14F-4D97-AF65-F5344CB8AC3E}">
        <p14:creationId xmlns:p14="http://schemas.microsoft.com/office/powerpoint/2010/main" val="1888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B146F8-FA29-40AF-953B-B9386B19D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4580"/>
            <a:ext cx="4899696" cy="6352772"/>
          </a:xfrm>
        </p:spPr>
      </p:pic>
    </p:spTree>
    <p:extLst>
      <p:ext uri="{BB962C8B-B14F-4D97-AF65-F5344CB8AC3E}">
        <p14:creationId xmlns:p14="http://schemas.microsoft.com/office/powerpoint/2010/main" val="85465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39733E-2BF4-4710-B764-D62CA36E5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188640"/>
            <a:ext cx="4926822" cy="6307899"/>
          </a:xfrm>
        </p:spPr>
      </p:pic>
    </p:spTree>
    <p:extLst>
      <p:ext uri="{BB962C8B-B14F-4D97-AF65-F5344CB8AC3E}">
        <p14:creationId xmlns:p14="http://schemas.microsoft.com/office/powerpoint/2010/main" val="29012628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382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Тема Office</vt:lpstr>
      <vt:lpstr>Limbaje Formale și Compilatoare</vt:lpstr>
      <vt:lpstr>Automate Finite Deterministe(AFD) și Automate Finite Nedeterministe (AFN) </vt:lpstr>
      <vt:lpstr>Definiție: </vt:lpstr>
      <vt:lpstr>Algoritmul de construire a AFD:</vt:lpstr>
      <vt:lpstr>Algoritmul de construire a AFD (continuare)</vt:lpstr>
      <vt:lpstr>PowerPoint Presentation</vt:lpstr>
      <vt:lpstr>AF dat este nedeterminist, deoarece δ(q_0,a)={q_0,q_1 }</vt:lpstr>
      <vt:lpstr>PowerPoint Presentation</vt:lpstr>
      <vt:lpstr>PowerPoint Presentation</vt:lpstr>
      <vt:lpstr>PowerPoint Presentation</vt:lpstr>
      <vt:lpstr>Exemplu (de sine stătător): Fie avem un AF. Verificați dacă AF este nedeterminist, atunci obțineți AFD echivalent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Limbaje Formale și Compilatoare</dc:title>
  <dc:creator>Abracadabra</dc:creator>
  <cp:lastModifiedBy>Galina Marusic</cp:lastModifiedBy>
  <cp:revision>33</cp:revision>
  <dcterms:created xsi:type="dcterms:W3CDTF">2020-02-06T16:05:28Z</dcterms:created>
  <dcterms:modified xsi:type="dcterms:W3CDTF">2024-02-20T10:02:54Z</dcterms:modified>
</cp:coreProperties>
</file>