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187D-C699-4A8B-95DB-541F0C5BC7E9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B32DF-24A6-4673-BDE1-0A53879E5C1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4998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4A75-21FC-497D-998D-06AE2CB411BC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BE93A-D8F9-414E-9EEB-B26B2E6689B3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DB00-4278-46C0-BBDC-A476919969FA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C564-3F61-439D-BD32-EB3B77A128F6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D89-BED3-498B-BB58-09AB9A14EF23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0B20-A809-4480-96AD-593B8B45C58B}" type="datetime1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B7367-7357-42B0-803D-791288AC8E6E}" type="datetime1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3B83-8876-4780-B909-D9456BD03962}" type="datetime1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DE3AC-1027-43F6-9597-737728E2EFD8}" type="datetime1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760-EF25-46C4-8331-CCD72BCE6954}" type="datetime1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33DE-7C59-44E6-A735-E934C34A4AA2}" type="datetime1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BD8C7-C4B9-46A6-A356-F33EEECC60ED}" type="datetime1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9431" y="260648"/>
            <a:ext cx="8206680" cy="936104"/>
          </a:xfrm>
        </p:spPr>
        <p:txBody>
          <a:bodyPr>
            <a:normAutofit/>
          </a:bodyPr>
          <a:lstStyle/>
          <a:p>
            <a:r>
              <a:rPr lang="ro-RO" sz="4000" b="1" dirty="0">
                <a:solidFill>
                  <a:srgbClr val="002060"/>
                </a:solidFill>
              </a:rPr>
              <a:t>Limbaje Formale și Compilatoare</a:t>
            </a: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2371" y="1556792"/>
            <a:ext cx="6400800" cy="69021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Prelegere</a:t>
            </a:r>
            <a:r>
              <a:rPr lang="ro-RO" b="1" dirty="0">
                <a:solidFill>
                  <a:schemeClr val="tx1"/>
                </a:solidFill>
              </a:rPr>
              <a:t> nr. </a:t>
            </a:r>
            <a:r>
              <a:rPr lang="ru-RU" b="1" dirty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15831A-CB53-4D8E-813B-5FAAED3CEBE5}"/>
              </a:ext>
            </a:extLst>
          </p:cNvPr>
          <p:cNvSpPr txBox="1"/>
          <p:nvPr/>
        </p:nvSpPr>
        <p:spPr>
          <a:xfrm>
            <a:off x="239046" y="2767280"/>
            <a:ext cx="86659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+mj-lt"/>
                <a:ea typeface="+mj-ea"/>
                <a:cs typeface="+mj-cs"/>
              </a:rPr>
              <a:t>Tema</a:t>
            </a:r>
            <a:r>
              <a:rPr lang="en-US" sz="3600" b="1" i="1" dirty="0">
                <a:latin typeface="+mj-lt"/>
                <a:ea typeface="+mj-ea"/>
                <a:cs typeface="+mj-cs"/>
              </a:rPr>
              <a:t>. </a:t>
            </a:r>
            <a:r>
              <a:rPr lang="ro-RO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Gramatici și limbaje regulate. </a:t>
            </a:r>
            <a:br>
              <a:rPr lang="ro-RO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r>
              <a:rPr lang="ro-RO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Automate finite (AF)</a:t>
            </a:r>
            <a:r>
              <a:rPr lang="en-US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.</a:t>
            </a:r>
            <a:endParaRPr lang="ro-RO" sz="3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6A520-A03E-49D2-B125-19AF7792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5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 de </a:t>
            </a:r>
            <a:r>
              <a:rPr lang="en-US" b="1" dirty="0" err="1">
                <a:solidFill>
                  <a:srgbClr val="002060"/>
                </a:solidFill>
              </a:rPr>
              <a:t>reprezentare</a:t>
            </a:r>
            <a:r>
              <a:rPr lang="en-US" b="1" dirty="0">
                <a:solidFill>
                  <a:srgbClr val="002060"/>
                </a:solidFill>
              </a:rPr>
              <a:t> a AF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896143"/>
                <a:ext cx="6768752" cy="5040560"/>
              </a:xfrm>
            </p:spPr>
            <p:txBody>
              <a:bodyPr/>
              <a:lstStyle/>
              <a:p>
                <a:pPr marL="514350" indent="-514350">
                  <a:buAutoNum type="alphaLcParenR"/>
                </a:pPr>
                <a:r>
                  <a:rPr lang="en-US" sz="3000" i="1" dirty="0"/>
                  <a:t>Matricea de </a:t>
                </a:r>
                <a:r>
                  <a:rPr lang="en-US" sz="3000" i="1" dirty="0" err="1"/>
                  <a:t>tranzi</a:t>
                </a:r>
                <a:r>
                  <a:rPr lang="ro-RO" sz="3000" i="1" dirty="0"/>
                  <a:t>ț</a:t>
                </a:r>
                <a:r>
                  <a:rPr lang="en-US" sz="3000" i="1" dirty="0" err="1"/>
                  <a:t>ie</a:t>
                </a:r>
                <a:r>
                  <a:rPr lang="en-US" sz="3000" i="1" dirty="0"/>
                  <a:t>:</a:t>
                </a:r>
                <a:endParaRPr lang="ro-RO" sz="3000" i="1" dirty="0"/>
              </a:p>
              <a:p>
                <a:pPr marL="0" indent="0">
                  <a:buNone/>
                </a:pPr>
                <a:r>
                  <a:rPr lang="ro-RO" sz="3000" dirty="0"/>
                  <a:t>coloanele – simbolurile din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000" i="1" smtClean="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endParaRPr lang="ro-RO" sz="3000" dirty="0"/>
              </a:p>
              <a:p>
                <a:pPr marL="0" indent="0">
                  <a:buNone/>
                </a:pPr>
                <a:r>
                  <a:rPr lang="ro-RO" sz="3000" dirty="0"/>
                  <a:t>liniile – stări din </a:t>
                </a:r>
                <a:r>
                  <a:rPr lang="ro-RO" sz="3000" i="1" dirty="0"/>
                  <a:t>Q</a:t>
                </a:r>
              </a:p>
              <a:p>
                <a:pPr marL="0" indent="0">
                  <a:buNone/>
                </a:pPr>
                <a:r>
                  <a:rPr lang="ro-RO" sz="3000" dirty="0"/>
                  <a:t>Intersecția (</a:t>
                </a:r>
                <a:r>
                  <a:rPr lang="ro-RO" sz="3000" i="1" dirty="0"/>
                  <a:t>i, j</a:t>
                </a:r>
                <a:r>
                  <a:rPr lang="ro-RO" sz="3000" dirty="0"/>
                  <a:t>) = valoarea </a:t>
                </a:r>
                <a14:m>
                  <m:oMath xmlns:m="http://schemas.openxmlformats.org/officeDocument/2006/math">
                    <m:r>
                      <a:rPr lang="ro-RO" sz="3000" i="1" smtClean="0">
                        <a:latin typeface="Cambria Math"/>
                        <a:ea typeface="Cambria Math"/>
                      </a:rPr>
                      <m:t>𝛿</m:t>
                    </m:r>
                    <m:d>
                      <m:dPr>
                        <m:ctrlPr>
                          <a:rPr lang="ro-RO" sz="3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ro-RO" sz="30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ro-RO" sz="3000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ro-RO" sz="30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</m:d>
                  </m:oMath>
                </a14:m>
                <a:endParaRPr lang="ro-RO" sz="3000" dirty="0"/>
              </a:p>
              <a:p>
                <a:pPr marL="0" indent="0">
                  <a:buNone/>
                </a:pPr>
                <a:r>
                  <a:rPr lang="ro-RO" sz="3000" b="1" i="1" dirty="0"/>
                  <a:t>Exemplu</a:t>
                </a:r>
                <a:r>
                  <a:rPr lang="en-US" sz="3000" b="1" dirty="0"/>
                  <a:t>: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896143"/>
                <a:ext cx="6768752" cy="5040560"/>
              </a:xfrm>
              <a:blipFill>
                <a:blip r:embed="rId2"/>
                <a:stretch>
                  <a:fillRect l="-2160" t="-157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BAC5D5C5-27D4-4CCE-A274-12FCEFE0CF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9591607"/>
                  </p:ext>
                </p:extLst>
              </p:nvPr>
            </p:nvGraphicFramePr>
            <p:xfrm>
              <a:off x="3142921" y="3416423"/>
              <a:ext cx="3384376" cy="2448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4096">
                      <a:extLst>
                        <a:ext uri="{9D8B030D-6E8A-4147-A177-3AD203B41FA5}">
                          <a16:colId xmlns:a16="http://schemas.microsoft.com/office/drawing/2014/main" val="1398546682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937525753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319843282"/>
                        </a:ext>
                      </a:extLst>
                    </a:gridCol>
                  </a:tblGrid>
                  <a:tr h="486819">
                    <a:tc>
                      <a:txBody>
                        <a:bodyPr/>
                        <a:lstStyle/>
                        <a:p>
                          <a:endParaRPr lang="ro-R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ro-RO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ro-RO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8696926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  <m: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0112973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o-RO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965228"/>
                      </a:ext>
                    </a:extLst>
                  </a:tr>
                  <a:tr h="5009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o-RO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179648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618929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BAC5D5C5-27D4-4CCE-A274-12FCEFE0CF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9591607"/>
                  </p:ext>
                </p:extLst>
              </p:nvPr>
            </p:nvGraphicFramePr>
            <p:xfrm>
              <a:off x="3142921" y="3416423"/>
              <a:ext cx="3384376" cy="2448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4096">
                      <a:extLst>
                        <a:ext uri="{9D8B030D-6E8A-4147-A177-3AD203B41FA5}">
                          <a16:colId xmlns:a16="http://schemas.microsoft.com/office/drawing/2014/main" val="1398546682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937525753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319843282"/>
                        </a:ext>
                      </a:extLst>
                    </a:gridCol>
                  </a:tblGrid>
                  <a:tr h="486819">
                    <a:tc>
                      <a:txBody>
                        <a:bodyPr/>
                        <a:lstStyle/>
                        <a:p>
                          <a:endParaRPr lang="ro-R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ro-RO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ro-RO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8696926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106250" r="-294366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106250" r="-85778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106250" r="-2116" b="-3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10112973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206250" r="-294366" b="-2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206250" r="-85778" b="-2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206250" r="-2116" b="-2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6965228"/>
                      </a:ext>
                    </a:extLst>
                  </a:tr>
                  <a:tr h="500997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295181" r="-294366" b="-98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295181" r="-85778" b="-98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295181" r="-2116" b="-987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179648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410000" r="-294366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410000" r="-85778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410000" r="-2116" b="-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61892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50C4B-8068-46F3-92BF-0EBAEC29B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21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DB0D-2DEC-47F4-A36D-19B49E1B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o-RO" sz="3000" dirty="0"/>
              <a:t>b) </a:t>
            </a:r>
            <a:r>
              <a:rPr lang="ro-RO" sz="3000" i="1" dirty="0"/>
              <a:t>Metoda grafică</a:t>
            </a:r>
          </a:p>
          <a:p>
            <a:endParaRPr lang="ro-R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5AFADB0-39BC-4460-8D46-B0C353ADB4A2}"/>
                  </a:ext>
                </a:extLst>
              </p:cNvPr>
              <p:cNvSpPr/>
              <p:nvPr/>
            </p:nvSpPr>
            <p:spPr>
              <a:xfrm>
                <a:off x="971600" y="2498477"/>
                <a:ext cx="914400" cy="914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5AFADB0-39BC-4460-8D46-B0C353ADB4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498477"/>
                <a:ext cx="914400" cy="91440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CD84329-B567-4102-8862-AB3B0815862B}"/>
              </a:ext>
            </a:extLst>
          </p:cNvPr>
          <p:cNvSpPr/>
          <p:nvPr/>
        </p:nvSpPr>
        <p:spPr>
          <a:xfrm>
            <a:off x="4355976" y="134603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445929D-8E8D-4C4C-88E6-27457D13111B}"/>
              </a:ext>
            </a:extLst>
          </p:cNvPr>
          <p:cNvSpPr/>
          <p:nvPr/>
        </p:nvSpPr>
        <p:spPr>
          <a:xfrm>
            <a:off x="7710736" y="270892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38D9E31-B96F-4468-A37F-DD4F8345BCFF}"/>
              </a:ext>
            </a:extLst>
          </p:cNvPr>
          <p:cNvSpPr/>
          <p:nvPr/>
        </p:nvSpPr>
        <p:spPr>
          <a:xfrm>
            <a:off x="3779912" y="450912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D0C149-BD12-44A9-AF29-418AF580E7CC}"/>
                  </a:ext>
                </a:extLst>
              </p:cNvPr>
              <p:cNvSpPr txBox="1"/>
              <p:nvPr/>
            </p:nvSpPr>
            <p:spPr>
              <a:xfrm>
                <a:off x="4498268" y="1436619"/>
                <a:ext cx="62981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𝑞</m:t>
                          </m:r>
                        </m:e>
                        <m:sub>
                          <m: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D0C149-BD12-44A9-AF29-418AF580E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268" y="1436619"/>
                <a:ext cx="62981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C85F5-5E08-4A3B-A1E0-9F838D439010}"/>
                  </a:ext>
                </a:extLst>
              </p:cNvPr>
              <p:cNvSpPr txBox="1"/>
              <p:nvPr/>
            </p:nvSpPr>
            <p:spPr>
              <a:xfrm>
                <a:off x="3863076" y="4609746"/>
                <a:ext cx="77383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C85F5-5E08-4A3B-A1E0-9F838D439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076" y="4609746"/>
                <a:ext cx="77383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08F6E6-C042-48FD-98F9-51B07DD4812F}"/>
                  </a:ext>
                </a:extLst>
              </p:cNvPr>
              <p:cNvSpPr txBox="1"/>
              <p:nvPr/>
            </p:nvSpPr>
            <p:spPr>
              <a:xfrm>
                <a:off x="7823313" y="2726770"/>
                <a:ext cx="77383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08F6E6-C042-48FD-98F9-51B07DD48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313" y="2726770"/>
                <a:ext cx="77383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DB52B737-C4E3-4CC4-91E4-DB47ACDB9125}"/>
              </a:ext>
            </a:extLst>
          </p:cNvPr>
          <p:cNvSpPr/>
          <p:nvPr/>
        </p:nvSpPr>
        <p:spPr>
          <a:xfrm>
            <a:off x="7781019" y="2817182"/>
            <a:ext cx="773833" cy="697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99E2D2E-EAC3-4B18-BCC6-0776F664AD6C}"/>
              </a:ext>
            </a:extLst>
          </p:cNvPr>
          <p:cNvCxnSpPr/>
          <p:nvPr/>
        </p:nvCxnSpPr>
        <p:spPr>
          <a:xfrm flipV="1">
            <a:off x="1886000" y="2021394"/>
            <a:ext cx="2469976" cy="687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275697-2D1E-4754-B5F9-70E97D5BE763}"/>
              </a:ext>
            </a:extLst>
          </p:cNvPr>
          <p:cNvCxnSpPr>
            <a:stCxn id="5" idx="6"/>
          </p:cNvCxnSpPr>
          <p:nvPr/>
        </p:nvCxnSpPr>
        <p:spPr>
          <a:xfrm>
            <a:off x="5270376" y="1803238"/>
            <a:ext cx="2440360" cy="1049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A219D43-D3AD-485D-BB26-ABFB10DEBE1E}"/>
              </a:ext>
            </a:extLst>
          </p:cNvPr>
          <p:cNvCxnSpPr>
            <a:cxnSpLocks/>
          </p:cNvCxnSpPr>
          <p:nvPr/>
        </p:nvCxnSpPr>
        <p:spPr>
          <a:xfrm flipV="1">
            <a:off x="4777476" y="3489409"/>
            <a:ext cx="3031471" cy="1476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BCF2921-D9D4-4E83-9CF3-03A84E12600D}"/>
              </a:ext>
            </a:extLst>
          </p:cNvPr>
          <p:cNvCxnSpPr/>
          <p:nvPr/>
        </p:nvCxnSpPr>
        <p:spPr>
          <a:xfrm>
            <a:off x="1619672" y="3429000"/>
            <a:ext cx="2088232" cy="1537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A76534C-6456-4D23-A185-0985ADC829DF}"/>
              </a:ext>
            </a:extLst>
          </p:cNvPr>
          <p:cNvSpPr txBox="1"/>
          <p:nvPr/>
        </p:nvSpPr>
        <p:spPr>
          <a:xfrm>
            <a:off x="2970145" y="20213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o-RO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D792B-F556-448A-8969-6489E0181F7E}"/>
              </a:ext>
            </a:extLst>
          </p:cNvPr>
          <p:cNvSpPr txBox="1"/>
          <p:nvPr/>
        </p:nvSpPr>
        <p:spPr>
          <a:xfrm>
            <a:off x="1922105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ro-RO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F46701-3FE9-4B08-9217-205F49789A25}"/>
              </a:ext>
            </a:extLst>
          </p:cNvPr>
          <p:cNvSpPr txBox="1"/>
          <p:nvPr/>
        </p:nvSpPr>
        <p:spPr>
          <a:xfrm>
            <a:off x="6209424" y="41997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ro-RO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A1C8E4-B341-4D67-91E1-E955423CC6C2}"/>
              </a:ext>
            </a:extLst>
          </p:cNvPr>
          <p:cNvSpPr txBox="1"/>
          <p:nvPr/>
        </p:nvSpPr>
        <p:spPr>
          <a:xfrm>
            <a:off x="6142368" y="18911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o-RO" dirty="0"/>
          </a:p>
        </p:txBody>
      </p: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374C6203-6649-4A32-BA77-B6807D4AE9B7}"/>
              </a:ext>
            </a:extLst>
          </p:cNvPr>
          <p:cNvCxnSpPr>
            <a:cxnSpLocks/>
            <a:endCxn id="4" idx="2"/>
          </p:cNvCxnSpPr>
          <p:nvPr/>
        </p:nvCxnSpPr>
        <p:spPr>
          <a:xfrm rot="5400000">
            <a:off x="815010" y="2655067"/>
            <a:ext cx="457201" cy="144019"/>
          </a:xfrm>
          <a:prstGeom prst="curvedConnector4">
            <a:avLst>
              <a:gd name="adj1" fmla="val -140816"/>
              <a:gd name="adj2" fmla="val 2587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61B55E1-AE13-415D-8B70-0EAF973DD293}"/>
              </a:ext>
            </a:extLst>
          </p:cNvPr>
          <p:cNvSpPr txBox="1"/>
          <p:nvPr/>
        </p:nvSpPr>
        <p:spPr>
          <a:xfrm>
            <a:off x="617797" y="152177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0, 1</a:t>
            </a:r>
            <a:endParaRPr lang="ro-RO" dirty="0"/>
          </a:p>
        </p:txBody>
      </p: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0A42E2C4-70F1-4C16-8509-EEDAB613FB6A}"/>
              </a:ext>
            </a:extLst>
          </p:cNvPr>
          <p:cNvCxnSpPr>
            <a:cxnSpLocks/>
            <a:stCxn id="17" idx="3"/>
            <a:endCxn id="6" idx="0"/>
          </p:cNvCxnSpPr>
          <p:nvPr/>
        </p:nvCxnSpPr>
        <p:spPr>
          <a:xfrm flipH="1" flipV="1">
            <a:off x="8167936" y="2708920"/>
            <a:ext cx="429209" cy="310238"/>
          </a:xfrm>
          <a:prstGeom prst="curvedConnector4">
            <a:avLst>
              <a:gd name="adj1" fmla="val -59782"/>
              <a:gd name="adj2" fmla="val 1736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3CCCBDC-EFA8-4655-A32B-022B1E790650}"/>
              </a:ext>
            </a:extLst>
          </p:cNvPr>
          <p:cNvSpPr txBox="1"/>
          <p:nvPr/>
        </p:nvSpPr>
        <p:spPr>
          <a:xfrm>
            <a:off x="8216358" y="21347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0, 1</a:t>
            </a:r>
            <a:endParaRPr lang="ro-RO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DC3479-7B02-4080-883A-4E5855C9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5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solidFill>
                  <a:srgbClr val="002060"/>
                </a:solidFill>
              </a:rPr>
              <a:t>Gramatici și limbaje regulate. </a:t>
            </a:r>
            <a:br>
              <a:rPr lang="ro-RO" sz="4000" b="1" dirty="0">
                <a:solidFill>
                  <a:srgbClr val="002060"/>
                </a:solidFill>
              </a:rPr>
            </a:br>
            <a:r>
              <a:rPr lang="ro-RO" sz="4000" b="1" dirty="0">
                <a:solidFill>
                  <a:srgbClr val="002060"/>
                </a:solidFill>
              </a:rPr>
              <a:t>Automate finite (AF)</a:t>
            </a:r>
            <a:endParaRPr lang="en-US" sz="4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340768"/>
                <a:ext cx="8640960" cy="44644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sz="3000" dirty="0"/>
                  <a:t>Conform clasificării Chomsky – </a:t>
                </a:r>
                <a:r>
                  <a:rPr lang="ro-RO" sz="3000" i="1" dirty="0"/>
                  <a:t>gramatici regulate </a:t>
                </a:r>
                <a:r>
                  <a:rPr lang="ro-RO" sz="3000" dirty="0"/>
                  <a:t>sunt gramatici de tip 3 – corespund automatelor finite. </a:t>
                </a:r>
              </a:p>
              <a:p>
                <a:pPr marL="0" indent="0">
                  <a:buNone/>
                </a:pPr>
                <a:r>
                  <a:rPr lang="ro-RO" sz="3000" dirty="0"/>
                  <a:t>Toate producțiile sunt de forma </a:t>
                </a:r>
              </a:p>
              <a:p>
                <a:pPr marL="514350" indent="-514350">
                  <a:buAutoNum type="alphaLcParenR"/>
                </a:pPr>
                <a14:m>
                  <m:oMath xmlns:m="http://schemas.openxmlformats.org/officeDocument/2006/math">
                    <m:r>
                      <a:rPr lang="ro-RO" sz="3000" i="1">
                        <a:latin typeface="Cambria Math"/>
                      </a:rPr>
                      <m:t>𝐴</m:t>
                    </m:r>
                    <m:r>
                      <a:rPr lang="ro-RO" sz="30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3000" i="1">
                        <a:latin typeface="Cambria Math"/>
                        <a:ea typeface="Cambria Math"/>
                      </a:rPr>
                      <m:t>𝑎</m:t>
                    </m:r>
                  </m:oMath>
                </a14:m>
                <a:endParaRPr lang="ro-RO" sz="3000" i="1" dirty="0">
                  <a:ea typeface="Cambria Math"/>
                </a:endParaRPr>
              </a:p>
              <a:p>
                <a:pPr marL="514350" indent="-514350">
                  <a:buAutoNum type="alphaLcParenR"/>
                  <a:tabLst>
                    <a:tab pos="1773238" algn="l"/>
                  </a:tabLst>
                </a:pPr>
                <a14:m>
                  <m:oMath xmlns:m="http://schemas.openxmlformats.org/officeDocument/2006/math">
                    <m:r>
                      <a:rPr lang="ro-RO" sz="3000" i="1">
                        <a:latin typeface="Cambria Math"/>
                      </a:rPr>
                      <m:t>𝐴</m:t>
                    </m:r>
                    <m:r>
                      <a:rPr lang="ro-RO" sz="3000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3000" i="1">
                        <a:latin typeface="Cambria Math"/>
                        <a:ea typeface="Cambria Math"/>
                      </a:rPr>
                      <m:t>𝑏𝐵</m:t>
                    </m:r>
                  </m:oMath>
                </a14:m>
                <a:endParaRPr lang="en-US" sz="3000" i="1" dirty="0">
                  <a:ea typeface="Cambria Math"/>
                </a:endParaRPr>
              </a:p>
              <a:p>
                <a:pPr marL="514350" indent="-514350">
                  <a:buAutoNum type="alphaLcParenR"/>
                  <a:tabLst>
                    <a:tab pos="1773238" algn="l"/>
                  </a:tabLst>
                </a:pPr>
                <a:endParaRPr lang="ro-RO" i="1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o-RO" dirty="0"/>
                  <a:t>  </a:t>
                </a:r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340768"/>
                <a:ext cx="8640960" cy="4464496"/>
              </a:xfrm>
              <a:blipFill>
                <a:blip r:embed="rId2"/>
                <a:stretch>
                  <a:fillRect l="-1622" t="-1639" r="-21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B97C2-1B00-443D-8F24-347D5046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59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4B58-E9F2-43C3-A914-50CE3945D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3627"/>
            <a:ext cx="8229600" cy="562074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Domenii</a:t>
            </a:r>
            <a:r>
              <a:rPr lang="en-US" sz="2800" b="1" dirty="0">
                <a:solidFill>
                  <a:srgbClr val="002060"/>
                </a:solidFill>
              </a:rPr>
              <a:t> de </a:t>
            </a:r>
            <a:r>
              <a:rPr lang="en-US" sz="2800" b="1" dirty="0" err="1">
                <a:solidFill>
                  <a:srgbClr val="002060"/>
                </a:solidFill>
              </a:rPr>
              <a:t>aplicare</a:t>
            </a:r>
            <a:r>
              <a:rPr lang="en-US" sz="2800" b="1" dirty="0">
                <a:solidFill>
                  <a:srgbClr val="002060"/>
                </a:solidFill>
              </a:rPr>
              <a:t> a </a:t>
            </a:r>
            <a:r>
              <a:rPr lang="en-US" sz="2800" b="1" dirty="0" err="1">
                <a:solidFill>
                  <a:srgbClr val="002060"/>
                </a:solidFill>
              </a:rPr>
              <a:t>Automatelor</a:t>
            </a:r>
            <a:r>
              <a:rPr lang="en-US" sz="2800" b="1" dirty="0">
                <a:solidFill>
                  <a:srgbClr val="002060"/>
                </a:solidFill>
              </a:rPr>
              <a:t> finite</a:t>
            </a:r>
            <a:endParaRPr lang="ro-RO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2493-BB90-4111-AA46-A56D1A853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85701"/>
            <a:ext cx="8568952" cy="576763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informatică, inginerie electrică, lingvistică computațională, matematică și multe alte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b="0" i="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domenii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sz="1900" b="0" i="0" dirty="0" err="1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1900" b="0" i="0" dirty="0"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Compilatoare și interpretatoare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În dezvoltarea software-ului, 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sunt folosite pentru a analiza și a interpreta codul sursă în timpul compilării sau interpretării acestuia.</a:t>
            </a:r>
          </a:p>
          <a:p>
            <a:pPr marL="514350" indent="-514350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Procesarea limbajului natural (NLP)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pentru a modela gramaticile formale și pentru a implementa algoritmi de analiză sintactică și morfologică a limbajului natural.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Proiectarea circuitelor digitale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pentru a modela și analiza comportamentul sistemelor digitale, cum ar fi circuitele integrate, procesoarele și alte dispozitive electronice.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Analiza și recunoașterea șabloanelor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recunoașterea de șabloane în imagini, recunoașterea vocală și recunoașterea de caractere.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Protocolul de comunicație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pentru a modela și a implementa protocoalele de comunicație utilizate în rețelele de calculatoare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1900" b="0" i="0" dirty="0"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ro-RO" sz="1900" b="1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Analiza și verificarea sistemelor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În ingineria software-ului și în alte domenii ale ingineriei, </a:t>
            </a:r>
            <a:r>
              <a:rPr lang="en-US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</a:t>
            </a:r>
            <a:r>
              <a:rPr lang="ro-RO" sz="19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sunt folosite pentru a analiza și a verifica corectitudinea sistemelor hardware și software.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462ED-DCF6-473C-B83F-51471434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7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8640"/>
                <a:ext cx="8784976" cy="56166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sz="2200" dirty="0">
                    <a:ea typeface="Cambria Math"/>
                  </a:rPr>
                  <a:t>AF sunt mecanisme pentru recunoașterea limbajelor regulate (tip 3)</a:t>
                </a:r>
                <a:r>
                  <a:rPr lang="en-US" sz="2200" dirty="0">
                    <a:ea typeface="Cambria Math"/>
                  </a:rPr>
                  <a:t>. </a:t>
                </a:r>
                <a:endParaRPr lang="ro-RO" sz="220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o-RO" sz="2200" dirty="0"/>
                  <a:t>Un AF este  </a:t>
                </a:r>
                <a:r>
                  <a:rPr lang="en-US" sz="2200" dirty="0" err="1"/>
                  <a:t>compus</a:t>
                </a:r>
                <a:r>
                  <a:rPr lang="en-US" sz="2200" dirty="0"/>
                  <a:t> </a:t>
                </a:r>
                <a:r>
                  <a:rPr lang="ro-RO" sz="2200" dirty="0"/>
                  <a:t>dintr-o bandă de intrare (BI) și un dispozitiv de comandă (bloc de control)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:r>
                  <a:rPr lang="ro-RO" sz="2200" dirty="0"/>
                  <a:t>BI este împărțită în celule, limitată la stânga și nelimitată la dreapta. În fiecare celulă se poate înscrie un singur simbol al unui alfabet de intrare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 smtClean="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ro-RO" sz="2200" dirty="0"/>
                  <a:t>. Simbolurile înscrise constituie un cuvânt. </a:t>
                </a:r>
              </a:p>
              <a:p>
                <a:pPr marL="0" indent="0">
                  <a:buNone/>
                </a:pPr>
                <a:r>
                  <a:rPr lang="ro-RO" sz="2200" dirty="0"/>
                  <a:t>La fiecare pas de funcționare banda se deplasează cu o poziție spre stânga. </a:t>
                </a:r>
                <a:endParaRPr lang="en-US" sz="22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8640"/>
                <a:ext cx="8784976" cy="5616624"/>
              </a:xfrm>
              <a:blipFill>
                <a:blip r:embed="rId2"/>
                <a:stretch>
                  <a:fillRect l="-902" t="-76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E1583B4-0D0B-41E2-81B2-ECEF62F88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740" y="1340768"/>
            <a:ext cx="4680520" cy="245211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04FE0B-F20E-4148-B800-0B5D2830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16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500" dirty="0"/>
              <a:t>Dispozitivul de comandă posedă un </a:t>
            </a:r>
            <a:r>
              <a:rPr lang="ro-RO" sz="2500" i="1" dirty="0"/>
              <a:t>dispozitiv de citire</a:t>
            </a:r>
            <a:r>
              <a:rPr lang="ro-RO" sz="2500" dirty="0"/>
              <a:t> de pe bandă (cap de citire).</a:t>
            </a:r>
          </a:p>
          <a:p>
            <a:pPr marL="0" indent="0">
              <a:buNone/>
            </a:pPr>
            <a:r>
              <a:rPr lang="ro-RO" sz="2500" dirty="0"/>
              <a:t>AF </a:t>
            </a:r>
            <a:r>
              <a:rPr lang="ro-RO" sz="2500" i="1" dirty="0"/>
              <a:t>funcționează în pași discreți</a:t>
            </a:r>
            <a:r>
              <a:rPr lang="ro-RO" sz="2500" dirty="0"/>
              <a:t>: dispozitivul de citire citește de pe bandă simbolul aflat în dreptul dispozitivului de citire. În funcție de starea internă și de simbolul citit, AF trece într-o nouă stare și mută banda cu o poziție spre stânga. </a:t>
            </a:r>
          </a:p>
          <a:p>
            <a:pPr marL="0" indent="0">
              <a:buNone/>
            </a:pPr>
            <a:r>
              <a:rPr lang="ro-RO" sz="2500" dirty="0"/>
              <a:t>AF își încetează funcționarea după ce s-a citit ultimul simbol înregistrat pe bandă. În acest moment el se va afla într-o stare finală. </a:t>
            </a:r>
          </a:p>
          <a:p>
            <a:pPr marL="0" indent="0">
              <a:buNone/>
            </a:pPr>
            <a:r>
              <a:rPr lang="ro-RO" sz="2500" b="1" dirty="0">
                <a:solidFill>
                  <a:srgbClr val="00B050"/>
                </a:solidFill>
              </a:rPr>
              <a:t>AF </a:t>
            </a:r>
            <a:r>
              <a:rPr lang="ro-RO" sz="2500" b="1" i="1" dirty="0">
                <a:solidFill>
                  <a:srgbClr val="00B050"/>
                </a:solidFill>
              </a:rPr>
              <a:t>acceptă un șir, </a:t>
            </a:r>
            <a:r>
              <a:rPr lang="ro-RO" sz="2500" b="1" dirty="0">
                <a:solidFill>
                  <a:srgbClr val="00B050"/>
                </a:solidFill>
              </a:rPr>
              <a:t>dacă pornind din starea inițială, după un număr finit de pași, ajunge într-o stare finală.  </a:t>
            </a:r>
            <a:endParaRPr lang="en-US" sz="2500" b="1" dirty="0">
              <a:solidFill>
                <a:srgbClr val="00B05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87F272-49BD-4EE4-852A-09E9F293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42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579296" cy="37444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o-RO" sz="2800" dirty="0"/>
                  <a:t>Din punct de vedere matematic un AF este un sistem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o-RO" sz="2800" b="0" i="1" smtClean="0">
                        <a:latin typeface="Cambria Math"/>
                      </a:rPr>
                      <m:t>𝐴𝐹</m:t>
                    </m:r>
                    <m:r>
                      <a:rPr lang="ro-RO" sz="2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ro-RO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800" b="0" i="1" smtClean="0">
                            <a:latin typeface="Cambria Math"/>
                          </a:rPr>
                          <m:t>𝑄</m:t>
                        </m:r>
                        <m:r>
                          <a:rPr lang="ro-RO" sz="2800" b="0" i="1" smtClean="0">
                            <a:latin typeface="Cambria Math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2800" b="0" i="1" smtClean="0">
                            <a:latin typeface="Cambria Math"/>
                            <a:ea typeface="Cambria Math"/>
                          </a:rPr>
                          <m:t>Σ</m:t>
                        </m:r>
                        <m:r>
                          <a:rPr lang="ro-RO" sz="2800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ro-RO" sz="2800" b="0" i="1" smtClean="0"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ro-RO" sz="2800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ro-RO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800" b="0" i="1" smtClean="0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ro-RO" sz="2800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ro-RO" sz="2800" b="0" i="1" smtClean="0">
                            <a:latin typeface="Cambria Math"/>
                            <a:ea typeface="Cambria Math"/>
                          </a:rPr>
                          <m:t>𝐹</m:t>
                        </m:r>
                      </m:e>
                    </m:d>
                    <m:r>
                      <a:rPr lang="ro-RO" sz="2800" b="0" i="1" smtClean="0"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US" sz="2800" dirty="0"/>
                  <a:t>   </a:t>
                </a:r>
                <a:r>
                  <a:rPr lang="ro-RO" sz="2800" dirty="0"/>
                  <a:t>unde </a:t>
                </a:r>
              </a:p>
              <a:p>
                <a:pPr marL="0" indent="0">
                  <a:buNone/>
                </a:pPr>
                <a:r>
                  <a:rPr lang="ro-RO" sz="2800" i="1" dirty="0"/>
                  <a:t>Q</a:t>
                </a:r>
                <a:r>
                  <a:rPr lang="ro-RO" sz="2800" dirty="0"/>
                  <a:t>- mulțimea finită de stări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ro-RO" sz="2800" dirty="0"/>
                  <a:t> – vocabular sau alfabet de intrare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800" i="1">
                        <a:latin typeface="Cambria Math"/>
                        <a:ea typeface="Cambria Math"/>
                      </a:rPr>
                      <m:t>𝛿</m:t>
                    </m:r>
                  </m:oMath>
                </a14:m>
                <a:r>
                  <a:rPr lang="ro-RO" sz="2800" dirty="0"/>
                  <a:t> – funcția de tranziție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800" i="1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ro-RO" sz="2800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o-RO" sz="2800" dirty="0"/>
                  <a:t>- starea inițială</a:t>
                </a:r>
              </a:p>
              <a:p>
                <a:pPr marL="0" indent="0">
                  <a:buNone/>
                </a:pPr>
                <a:r>
                  <a:rPr lang="ro-RO" sz="2800" i="1" dirty="0"/>
                  <a:t>F</a:t>
                </a:r>
                <a:r>
                  <a:rPr lang="ro-RO" sz="2800" dirty="0"/>
                  <a:t> – mulțimea stărilor finale</a:t>
                </a:r>
                <a:endParaRPr lang="en-US" sz="2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579296" cy="3744416"/>
              </a:xfrm>
              <a:blipFill>
                <a:blip r:embed="rId2"/>
                <a:stretch>
                  <a:fillRect l="-1421" t="-1629" b="-65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4CA6A4-4EC0-4039-AB8C-B73CB736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94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60648"/>
                <a:ext cx="8856984" cy="6048672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o-RO" sz="2800" b="1" i="1" dirty="0"/>
                  <a:t>Configurație AF</a:t>
                </a:r>
                <a:r>
                  <a:rPr lang="ro-RO" sz="2800" dirty="0"/>
                  <a:t>: perechea (stare, șir)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o-RO" sz="2800" dirty="0"/>
                  <a:t>				</a:t>
                </a:r>
                <a:r>
                  <a:rPr lang="en-US" sz="2800" dirty="0"/>
                  <a:t>        </a:t>
                </a:r>
                <a:r>
                  <a:rPr lang="ro-RO" sz="2800" dirty="0"/>
                  <a:t>(</a:t>
                </a:r>
                <a:r>
                  <a:rPr lang="ro-RO" sz="2800" i="1" dirty="0"/>
                  <a:t>q, x</a:t>
                </a:r>
                <a:r>
                  <a:rPr lang="ro-RO" sz="2800" dirty="0"/>
                  <a:t>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o-RO" sz="2800" dirty="0"/>
                  <a:t>				     (</a:t>
                </a:r>
                <a:r>
                  <a:rPr lang="ro-RO" sz="2800" i="1" dirty="0"/>
                  <a:t>q</a:t>
                </a:r>
                <a:r>
                  <a:rPr lang="ro-RO" sz="2800" dirty="0"/>
                  <a:t>, aabbc)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ro-RO" sz="2800" dirty="0"/>
                  <a:t>- configurație inițială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o-RO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o-RO" sz="2800" dirty="0"/>
                  <a:t>- configurație finală</a:t>
                </a:r>
              </a:p>
              <a:p>
                <a:pPr marL="0" indent="0">
                  <a:buNone/>
                </a:pPr>
                <a:r>
                  <a:rPr lang="ro-RO" sz="2800" b="1" i="1" dirty="0"/>
                  <a:t>Definiție</a:t>
                </a:r>
                <a:r>
                  <a:rPr lang="ro-RO" sz="2800" dirty="0"/>
                  <a:t>: AF trece din configurația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o-RO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800" dirty="0"/>
                  <a:t> în configurația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o-RO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ro-RO" sz="28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ro-RO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o-RO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800" dirty="0"/>
                  <a:t>, dacă există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o-R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800" b="0" i="1" smtClean="0">
                          <a:latin typeface="Cambria Math" panose="02040503050406030204" pitchFamily="18" charset="0"/>
                        </a:rPr>
                        <m:t>, …, </m:t>
                      </m:r>
                      <m:sSub>
                        <m:sSubPr>
                          <m:ctrlPr>
                            <a:rPr lang="ro-R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ro-RO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𝜖</m:t>
                      </m:r>
                      <m:r>
                        <a:rPr lang="ro-RO" sz="2800" b="0" i="1" smtClean="0">
                          <a:latin typeface="Cambria Math" panose="02040503050406030204" pitchFamily="18" charset="0"/>
                          <a:ea typeface="Cambria Math"/>
                        </a:rPr>
                        <m:t>𝑄</m:t>
                      </m:r>
                    </m:oMath>
                  </m:oMathPara>
                </a14:m>
                <a:endParaRPr lang="ro-RO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o-RO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o-R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800" b="0" i="1" smtClean="0">
                          <a:latin typeface="Cambria Math" panose="020405030504060302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ro-R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endParaRPr lang="ro-RO" sz="1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…⊢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800" i="1" dirty="0"/>
                  <a:t>n</a:t>
                </a:r>
                <a:r>
                  <a:rPr lang="ro-RO" sz="2800" dirty="0"/>
                  <a:t> – numărul de pași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ro-R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o-R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o-R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60648"/>
                <a:ext cx="8856984" cy="6048672"/>
              </a:xfrm>
              <a:blipFill>
                <a:blip r:embed="rId2"/>
                <a:stretch>
                  <a:fillRect l="-1376" t="-100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0FD28B8-9308-4187-8ACA-9AA7DB6F5630}"/>
              </a:ext>
            </a:extLst>
          </p:cNvPr>
          <p:cNvSpPr txBox="1"/>
          <p:nvPr/>
        </p:nvSpPr>
        <p:spPr>
          <a:xfrm>
            <a:off x="4463988" y="53012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66973-95F2-45BC-B5F1-7DE16BEB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14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332656"/>
                <a:ext cx="8363272" cy="612068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o-RO" sz="2400" b="1" i="1" dirty="0"/>
                  <a:t>Definiție:</a:t>
                </a:r>
                <a:r>
                  <a:rPr lang="ro-RO" sz="2400" dirty="0"/>
                  <a:t> Se numește limbaj acceptat de către AF mulțimea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𝐴𝐹</m:t>
                          </m:r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𝜖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, 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𝜀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𝐹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i="1" dirty="0" err="1"/>
                  <a:t>Exemplu</a:t>
                </a:r>
                <a:r>
                  <a:rPr lang="ro-RO" sz="2400" b="1" dirty="0"/>
                  <a:t>:</a:t>
                </a:r>
                <a:r>
                  <a:rPr lang="ro-RO" sz="2400" dirty="0"/>
                  <a:t> Fie avem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𝐴𝐹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Σ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𝛿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𝐹</m:t>
                        </m:r>
                      </m:e>
                    </m:d>
                  </m:oMath>
                </a14:m>
                <a:r>
                  <a:rPr lang="ro-RO" sz="2400" dirty="0"/>
                  <a:t>,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400" dirty="0"/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ro-RO" sz="2400" dirty="0"/>
                  <a:t>, 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400" dirty="0"/>
                  <a:t>.</a:t>
                </a:r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4.</a:t>
                </a:r>
                <a:r>
                  <a:rPr lang="ro-RO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5.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6.</a:t>
                </a:r>
                <a:r>
                  <a:rPr lang="ro-RO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7.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/>
                  <a:t>8.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332656"/>
                <a:ext cx="8363272" cy="6120680"/>
              </a:xfrm>
              <a:blipFill>
                <a:blip r:embed="rId2"/>
                <a:stretch>
                  <a:fillRect l="-1093" t="-79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C813F6F-EED8-4B2E-980F-C39D5395B9FB}"/>
              </a:ext>
            </a:extLst>
          </p:cNvPr>
          <p:cNvSpPr txBox="1"/>
          <p:nvPr/>
        </p:nvSpPr>
        <p:spPr>
          <a:xfrm>
            <a:off x="5076056" y="6926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91DEC6-C864-456A-8951-CAC106DF4138}"/>
              </a:ext>
            </a:extLst>
          </p:cNvPr>
          <p:cNvSpPr txBox="1"/>
          <p:nvPr/>
        </p:nvSpPr>
        <p:spPr>
          <a:xfrm>
            <a:off x="3635896" y="4221088"/>
            <a:ext cx="4834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i="1" dirty="0">
                <a:solidFill>
                  <a:srgbClr val="002060"/>
                </a:solidFill>
              </a:rPr>
              <a:t>Verificați dacă cuvântul </a:t>
            </a:r>
          </a:p>
          <a:p>
            <a:r>
              <a:rPr lang="ro-RO" sz="2400" b="1" i="1" dirty="0"/>
              <a:t>x</a:t>
            </a:r>
            <a:r>
              <a:rPr lang="ro-RO" sz="2400" b="1" dirty="0"/>
              <a:t> = 1001  </a:t>
            </a:r>
          </a:p>
          <a:p>
            <a:r>
              <a:rPr lang="ro-RO" sz="2400" b="1" dirty="0">
                <a:solidFill>
                  <a:srgbClr val="002060"/>
                </a:solidFill>
              </a:rPr>
              <a:t>este acceptat de către automatul dat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B825D-5084-4C27-B2E7-A8679C34C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45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AF83AD-C70B-4813-9700-C38F718F7E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96753"/>
                <a:ext cx="8784976" cy="24482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 1001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r>
                  <a:rPr lang="ro-RO" sz="2400" dirty="0"/>
                  <a:t> - neacceptat</a:t>
                </a:r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 1001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r>
                  <a:rPr lang="ro-RO" sz="2400" dirty="0"/>
                  <a:t> - acceptat</a:t>
                </a:r>
              </a:p>
              <a:p>
                <a:pPr marL="0" indent="0">
                  <a:buNone/>
                </a:pPr>
                <a:endParaRPr lang="ro-RO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 1001</m:t>
                        </m:r>
                      </m:e>
                    </m:d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001</m:t>
                        </m:r>
                      </m:e>
                    </m:d>
                  </m:oMath>
                </a14:m>
                <a:r>
                  <a:rPr lang="ro-RO" sz="2400" dirty="0"/>
                  <a:t> - neacceptat</a:t>
                </a:r>
              </a:p>
              <a:p>
                <a:pPr marL="0" indent="0">
                  <a:buNone/>
                </a:pPr>
                <a:endParaRPr lang="ro-RO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AF83AD-C70B-4813-9700-C38F718F7E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96753"/>
                <a:ext cx="8784976" cy="2448272"/>
              </a:xfrm>
              <a:blipFill>
                <a:blip r:embed="rId2"/>
                <a:stretch>
                  <a:fillRect t="-199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43A7A7-1A1F-4D84-8E31-BD3C561C9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240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742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Тема Office</vt:lpstr>
      <vt:lpstr>Limbaje Formale și Compilatoare</vt:lpstr>
      <vt:lpstr>Gramatici și limbaje regulate.  Automate finite (AF)</vt:lpstr>
      <vt:lpstr>Domenii de aplicare a Automatelor finite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Metode de reprezentare a AF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Limbaje Formale și Compilatoare</dc:title>
  <dc:creator>Abracadabra</dc:creator>
  <cp:lastModifiedBy>Galina Marusic</cp:lastModifiedBy>
  <cp:revision>32</cp:revision>
  <dcterms:created xsi:type="dcterms:W3CDTF">2020-02-06T16:05:28Z</dcterms:created>
  <dcterms:modified xsi:type="dcterms:W3CDTF">2024-02-13T08:48:31Z</dcterms:modified>
</cp:coreProperties>
</file>