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66" r:id="rId4"/>
    <p:sldId id="258" r:id="rId5"/>
    <p:sldId id="259" r:id="rId6"/>
    <p:sldId id="260" r:id="rId7"/>
    <p:sldId id="261" r:id="rId8"/>
    <p:sldId id="262" r:id="rId9"/>
    <p:sldId id="264" r:id="rId10"/>
    <p:sldId id="263" r:id="rId11"/>
    <p:sldId id="265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o-R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28187D-C699-4A8B-95DB-541F0C5BC7E9}" type="datetimeFigureOut">
              <a:rPr lang="ro-RO" smtClean="0"/>
              <a:t>13.02.2024</a:t>
            </a:fld>
            <a:endParaRPr lang="ro-R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o-R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DB32DF-24A6-4673-BDE1-0A53879E5C1E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0549983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F4A75-21FC-497D-998D-06AE2CB411BC}" type="datetime1">
              <a:rPr lang="ru-RU" smtClean="0"/>
              <a:t>13.02.2024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BE93A-D8F9-414E-9EEB-B26B2E6689B3}" type="datetime1">
              <a:rPr lang="ru-RU" smtClean="0"/>
              <a:t>13.02.2024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2DB00-4278-46C0-BBDC-A476919969FA}" type="datetime1">
              <a:rPr lang="ru-RU" smtClean="0"/>
              <a:t>13.02.2024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CC564-3F61-439D-BD32-EB3B77A128F6}" type="datetime1">
              <a:rPr lang="ru-RU" smtClean="0"/>
              <a:t>13.02.2024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FD89-BED3-498B-BB58-09AB9A14EF23}" type="datetime1">
              <a:rPr lang="ru-RU" smtClean="0"/>
              <a:t>13.02.2024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90B20-A809-4480-96AD-593B8B45C58B}" type="datetime1">
              <a:rPr lang="ru-RU" smtClean="0"/>
              <a:t>13.02.2024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B7367-7357-42B0-803D-791288AC8E6E}" type="datetime1">
              <a:rPr lang="ru-RU" smtClean="0"/>
              <a:t>13.02.2024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C3B83-8876-4780-B909-D9456BD03962}" type="datetime1">
              <a:rPr lang="ru-RU" smtClean="0"/>
              <a:t>13.02.2024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DE3AC-1027-43F6-9597-737728E2EFD8}" type="datetime1">
              <a:rPr lang="ru-RU" smtClean="0"/>
              <a:t>13.02.2024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3F760-EF25-46C4-8331-CCD72BCE6954}" type="datetime1">
              <a:rPr lang="ru-RU" smtClean="0"/>
              <a:t>13.02.2024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933DE-7C59-44E6-A735-E934C34A4AA2}" type="datetime1">
              <a:rPr lang="ru-RU" smtClean="0"/>
              <a:t>13.02.2024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EBD8C7-C4B9-46A6-A356-F33EEECC60ED}" type="datetime1">
              <a:rPr lang="ru-RU" smtClean="0"/>
              <a:t>13.02.2024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9431" y="260648"/>
            <a:ext cx="8206680" cy="936104"/>
          </a:xfrm>
        </p:spPr>
        <p:txBody>
          <a:bodyPr>
            <a:normAutofit/>
          </a:bodyPr>
          <a:lstStyle/>
          <a:p>
            <a:r>
              <a:rPr lang="ro-RO" sz="4000" b="1" dirty="0">
                <a:solidFill>
                  <a:srgbClr val="002060"/>
                </a:solidFill>
              </a:rPr>
              <a:t>Limbaje Formale și Compilatoare</a:t>
            </a:r>
            <a:endParaRPr lang="en-US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62371" y="1556792"/>
            <a:ext cx="6400800" cy="690215"/>
          </a:xfrm>
        </p:spPr>
        <p:txBody>
          <a:bodyPr/>
          <a:lstStyle/>
          <a:p>
            <a:r>
              <a:rPr lang="en-US" b="1" dirty="0" err="1">
                <a:solidFill>
                  <a:schemeClr val="tx1"/>
                </a:solidFill>
              </a:rPr>
              <a:t>Prelegere</a:t>
            </a:r>
            <a:r>
              <a:rPr lang="ro-RO" b="1" dirty="0">
                <a:solidFill>
                  <a:schemeClr val="tx1"/>
                </a:solidFill>
              </a:rPr>
              <a:t> nr. </a:t>
            </a:r>
            <a:r>
              <a:rPr lang="ru-RU" b="1" dirty="0">
                <a:solidFill>
                  <a:schemeClr val="tx1"/>
                </a:solidFill>
              </a:rPr>
              <a:t>3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F15831A-CB53-4D8E-813B-5FAAED3CEBE5}"/>
              </a:ext>
            </a:extLst>
          </p:cNvPr>
          <p:cNvSpPr txBox="1"/>
          <p:nvPr/>
        </p:nvSpPr>
        <p:spPr>
          <a:xfrm>
            <a:off x="239046" y="2767280"/>
            <a:ext cx="8665908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b="1" i="1" dirty="0" err="1">
                <a:latin typeface="+mj-lt"/>
                <a:ea typeface="+mj-ea"/>
                <a:cs typeface="+mj-cs"/>
              </a:rPr>
              <a:t>Tema</a:t>
            </a:r>
            <a:r>
              <a:rPr lang="en-US" sz="3600" b="1" i="1" dirty="0">
                <a:latin typeface="+mj-lt"/>
                <a:ea typeface="+mj-ea"/>
                <a:cs typeface="+mj-cs"/>
              </a:rPr>
              <a:t>. </a:t>
            </a:r>
            <a:r>
              <a:rPr lang="ro-RO" sz="3600" b="1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Gramatici și limbaje regulate. </a:t>
            </a:r>
            <a:br>
              <a:rPr lang="ro-RO" sz="3600" b="1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</a:br>
            <a:r>
              <a:rPr lang="ro-RO" sz="3600" b="1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Automate finite (AF)</a:t>
            </a:r>
            <a:r>
              <a:rPr lang="en-US" sz="3600" b="1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.</a:t>
            </a:r>
            <a:endParaRPr lang="ro-RO" sz="3600" b="1" dirty="0">
              <a:solidFill>
                <a:srgbClr val="00206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B66A520-A03E-49D2-B125-19AF779276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0951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en-US" b="1" dirty="0" err="1">
                <a:solidFill>
                  <a:srgbClr val="002060"/>
                </a:solidFill>
              </a:rPr>
              <a:t>Metode</a:t>
            </a:r>
            <a:r>
              <a:rPr lang="en-US" b="1" dirty="0">
                <a:solidFill>
                  <a:srgbClr val="002060"/>
                </a:solidFill>
              </a:rPr>
              <a:t> de </a:t>
            </a:r>
            <a:r>
              <a:rPr lang="en-US" b="1" dirty="0" err="1">
                <a:solidFill>
                  <a:srgbClr val="002060"/>
                </a:solidFill>
              </a:rPr>
              <a:t>reprezentare</a:t>
            </a:r>
            <a:r>
              <a:rPr lang="en-US" b="1" dirty="0">
                <a:solidFill>
                  <a:srgbClr val="002060"/>
                </a:solidFill>
              </a:rPr>
              <a:t> a AF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971600" y="896143"/>
                <a:ext cx="6768752" cy="5040560"/>
              </a:xfrm>
            </p:spPr>
            <p:txBody>
              <a:bodyPr/>
              <a:lstStyle/>
              <a:p>
                <a:pPr marL="514350" indent="-514350">
                  <a:buAutoNum type="alphaLcParenR"/>
                </a:pPr>
                <a:r>
                  <a:rPr lang="en-US" sz="3000" i="1" dirty="0"/>
                  <a:t>Matricea de </a:t>
                </a:r>
                <a:r>
                  <a:rPr lang="en-US" sz="3000" i="1" dirty="0" err="1"/>
                  <a:t>tranzi</a:t>
                </a:r>
                <a:r>
                  <a:rPr lang="ro-RO" sz="3000" i="1" dirty="0"/>
                  <a:t>ț</a:t>
                </a:r>
                <a:r>
                  <a:rPr lang="en-US" sz="3000" i="1" dirty="0" err="1"/>
                  <a:t>ie</a:t>
                </a:r>
                <a:r>
                  <a:rPr lang="en-US" sz="3000" i="1" dirty="0"/>
                  <a:t>:</a:t>
                </a:r>
                <a:endParaRPr lang="ro-RO" sz="3000" i="1" dirty="0"/>
              </a:p>
              <a:p>
                <a:pPr marL="0" indent="0">
                  <a:buNone/>
                </a:pPr>
                <a:r>
                  <a:rPr lang="ro-RO" sz="3000" dirty="0"/>
                  <a:t>coloanele – simbolurile din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sz="3000" i="1" smtClean="0">
                        <a:latin typeface="Cambria Math"/>
                        <a:ea typeface="Cambria Math"/>
                      </a:rPr>
                      <m:t>Σ</m:t>
                    </m:r>
                  </m:oMath>
                </a14:m>
                <a:endParaRPr lang="ro-RO" sz="3000" dirty="0"/>
              </a:p>
              <a:p>
                <a:pPr marL="0" indent="0">
                  <a:buNone/>
                </a:pPr>
                <a:r>
                  <a:rPr lang="ro-RO" sz="3000" dirty="0"/>
                  <a:t>liniile – stări din </a:t>
                </a:r>
                <a:r>
                  <a:rPr lang="ro-RO" sz="3000" i="1" dirty="0"/>
                  <a:t>Q</a:t>
                </a:r>
              </a:p>
              <a:p>
                <a:pPr marL="0" indent="0">
                  <a:buNone/>
                </a:pPr>
                <a:r>
                  <a:rPr lang="ro-RO" sz="3000" dirty="0"/>
                  <a:t>Intersecția (</a:t>
                </a:r>
                <a:r>
                  <a:rPr lang="ro-RO" sz="3000" i="1" dirty="0"/>
                  <a:t>i, j</a:t>
                </a:r>
                <a:r>
                  <a:rPr lang="ro-RO" sz="3000" dirty="0"/>
                  <a:t>) = valoarea </a:t>
                </a:r>
                <a14:m>
                  <m:oMath xmlns:m="http://schemas.openxmlformats.org/officeDocument/2006/math">
                    <m:r>
                      <a:rPr lang="ro-RO" sz="3000" i="1" smtClean="0">
                        <a:latin typeface="Cambria Math"/>
                        <a:ea typeface="Cambria Math"/>
                      </a:rPr>
                      <m:t>𝛿</m:t>
                    </m:r>
                    <m:d>
                      <m:dPr>
                        <m:ctrlPr>
                          <a:rPr lang="ro-RO" sz="300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dPr>
                      <m:e>
                        <m:r>
                          <a:rPr lang="ro-RO" sz="3000" b="0" i="1" smtClean="0">
                            <a:latin typeface="Cambria Math"/>
                            <a:ea typeface="Cambria Math"/>
                          </a:rPr>
                          <m:t>𝑞</m:t>
                        </m:r>
                        <m:r>
                          <a:rPr lang="ro-RO" sz="3000" b="0" i="1" smtClean="0">
                            <a:latin typeface="Cambria Math"/>
                            <a:ea typeface="Cambria Math"/>
                          </a:rPr>
                          <m:t>, </m:t>
                        </m:r>
                        <m:r>
                          <a:rPr lang="ro-RO" sz="3000" b="0" i="1" smtClean="0">
                            <a:latin typeface="Cambria Math"/>
                            <a:ea typeface="Cambria Math"/>
                          </a:rPr>
                          <m:t>𝑎</m:t>
                        </m:r>
                      </m:e>
                    </m:d>
                  </m:oMath>
                </a14:m>
                <a:endParaRPr lang="ro-RO" sz="3000" dirty="0"/>
              </a:p>
              <a:p>
                <a:pPr marL="0" indent="0">
                  <a:buNone/>
                </a:pPr>
                <a:r>
                  <a:rPr lang="ro-RO" sz="3000" b="1" i="1" dirty="0"/>
                  <a:t>Exemplu</a:t>
                </a:r>
                <a:r>
                  <a:rPr lang="en-US" sz="3000" b="1" dirty="0"/>
                  <a:t>:</a:t>
                </a:r>
              </a:p>
              <a:p>
                <a:pPr marL="0" indent="0">
                  <a:buNone/>
                </a:pPr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971600" y="896143"/>
                <a:ext cx="6768752" cy="5040560"/>
              </a:xfrm>
              <a:blipFill>
                <a:blip r:embed="rId2"/>
                <a:stretch>
                  <a:fillRect l="-2160" t="-1572"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5" name="Table 5">
                <a:extLst>
                  <a:ext uri="{FF2B5EF4-FFF2-40B4-BE49-F238E27FC236}">
                    <a16:creationId xmlns:a16="http://schemas.microsoft.com/office/drawing/2014/main" id="{BAC5D5C5-27D4-4CCE-A274-12FCEFE0CF19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669591607"/>
                  </p:ext>
                </p:extLst>
              </p:nvPr>
            </p:nvGraphicFramePr>
            <p:xfrm>
              <a:off x="3142921" y="3416423"/>
              <a:ext cx="3384376" cy="2448273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864096">
                      <a:extLst>
                        <a:ext uri="{9D8B030D-6E8A-4147-A177-3AD203B41FA5}">
                          <a16:colId xmlns:a16="http://schemas.microsoft.com/office/drawing/2014/main" val="1398546682"/>
                        </a:ext>
                      </a:extLst>
                    </a:gridCol>
                    <a:gridCol w="1368152">
                      <a:extLst>
                        <a:ext uri="{9D8B030D-6E8A-4147-A177-3AD203B41FA5}">
                          <a16:colId xmlns:a16="http://schemas.microsoft.com/office/drawing/2014/main" val="3937525753"/>
                        </a:ext>
                      </a:extLst>
                    </a:gridCol>
                    <a:gridCol w="1152128">
                      <a:extLst>
                        <a:ext uri="{9D8B030D-6E8A-4147-A177-3AD203B41FA5}">
                          <a16:colId xmlns:a16="http://schemas.microsoft.com/office/drawing/2014/main" val="1319843282"/>
                        </a:ext>
                      </a:extLst>
                    </a:gridCol>
                  </a:tblGrid>
                  <a:tr h="486819">
                    <a:tc>
                      <a:txBody>
                        <a:bodyPr/>
                        <a:lstStyle/>
                        <a:p>
                          <a:endParaRPr lang="ro-RO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1" dirty="0">
                              <a:solidFill>
                                <a:schemeClr val="tx1"/>
                              </a:solidFill>
                            </a:rPr>
                            <a:t>0</a:t>
                          </a:r>
                          <a:endParaRPr lang="ro-RO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  <a:endParaRPr lang="ro-RO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178696926"/>
                      </a:ext>
                    </a:extLst>
                  </a:tr>
                  <a:tr h="486819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ro-RO" b="1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1" i="1" smtClean="0">
                                        <a:latin typeface="Cambria Math" panose="02040503050406030204" pitchFamily="18" charset="0"/>
                                      </a:rPr>
                                      <m:t>𝒒</m:t>
                                    </m:r>
                                  </m:e>
                                  <m:sub>
                                    <m:r>
                                      <a:rPr lang="en-US" b="1" i="1" smtClean="0">
                                        <a:latin typeface="Cambria Math" panose="02040503050406030204" pitchFamily="18" charset="0"/>
                                      </a:rPr>
                                      <m:t>𝟎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ro-RO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begChr m:val="{"/>
                                    <m:endChr m:val="}"/>
                                    <m:ctrlPr>
                                      <a:rPr lang="ro-RO" b="1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ro-RO" b="1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ro-RO" b="1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𝒒</m:t>
                                        </m:r>
                                      </m:e>
                                      <m:sub>
                                        <m:r>
                                          <a:rPr lang="ro-RO" b="1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𝟎</m:t>
                                        </m:r>
                                      </m:sub>
                                    </m:sSub>
                                    <m:r>
                                      <a:rPr lang="ro-RO" b="1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,</m:t>
                                    </m:r>
                                    <m:sSub>
                                      <m:sSubPr>
                                        <m:ctrlPr>
                                          <a:rPr lang="ro-RO" b="1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ro-RO" b="1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𝒒</m:t>
                                        </m:r>
                                      </m:e>
                                      <m:sub>
                                        <m:r>
                                          <a:rPr lang="ro-RO" b="1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𝟐</m:t>
                                        </m:r>
                                      </m:sub>
                                    </m:sSub>
                                  </m:e>
                                </m:d>
                              </m:oMath>
                            </m:oMathPara>
                          </a14:m>
                          <a:endParaRPr lang="ro-RO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begChr m:val="{"/>
                                    <m:endChr m:val="}"/>
                                    <m:ctrlPr>
                                      <a:rPr lang="ro-RO" b="1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ro-RO" b="1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ro-RO" b="1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𝒒</m:t>
                                        </m:r>
                                      </m:e>
                                      <m:sub>
                                        <m:r>
                                          <a:rPr lang="ro-RO" b="1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𝟎</m:t>
                                        </m:r>
                                      </m:sub>
                                    </m:sSub>
                                    <m:r>
                                      <a:rPr lang="ro-RO" b="1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,</m:t>
                                    </m:r>
                                    <m:sSub>
                                      <m:sSubPr>
                                        <m:ctrlPr>
                                          <a:rPr lang="ro-RO" b="1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ro-RO" b="1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𝒒</m:t>
                                        </m:r>
                                      </m:e>
                                      <m:sub>
                                        <m:r>
                                          <a:rPr lang="ro-RO" b="1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𝟏</m:t>
                                        </m:r>
                                      </m:sub>
                                    </m:sSub>
                                  </m:e>
                                </m:d>
                              </m:oMath>
                            </m:oMathPara>
                          </a14:m>
                          <a:endParaRPr lang="ro-RO" b="1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310112973"/>
                      </a:ext>
                    </a:extLst>
                  </a:tr>
                  <a:tr h="486819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ro-RO" b="1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1" i="1" smtClean="0">
                                        <a:latin typeface="Cambria Math" panose="02040503050406030204" pitchFamily="18" charset="0"/>
                                      </a:rPr>
                                      <m:t>𝒒</m:t>
                                    </m:r>
                                  </m:e>
                                  <m:sub>
                                    <m:r>
                                      <a:rPr lang="en-US" b="1" i="1" smtClean="0"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ro-RO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ro-RO" b="1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∅</m:t>
                                </m:r>
                              </m:oMath>
                            </m:oMathPara>
                          </a14:m>
                          <a:endParaRPr lang="ro-RO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begChr m:val="{"/>
                                    <m:endChr m:val="}"/>
                                    <m:ctrlPr>
                                      <a:rPr lang="ro-RO" b="1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ro-RO" b="1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ro-RO" b="1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𝒒</m:t>
                                        </m:r>
                                      </m:e>
                                      <m:sub>
                                        <m:r>
                                          <a:rPr lang="ro-RO" b="1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𝟑</m:t>
                                        </m:r>
                                      </m:sub>
                                    </m:sSub>
                                  </m:e>
                                </m:d>
                              </m:oMath>
                            </m:oMathPara>
                          </a14:m>
                          <a:endParaRPr lang="ro-RO" b="1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156965228"/>
                      </a:ext>
                    </a:extLst>
                  </a:tr>
                  <a:tr h="500997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ro-RO" b="1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1" i="1" smtClean="0">
                                        <a:latin typeface="Cambria Math" panose="02040503050406030204" pitchFamily="18" charset="0"/>
                                      </a:rPr>
                                      <m:t>𝒒</m:t>
                                    </m:r>
                                  </m:e>
                                  <m:sub>
                                    <m:r>
                                      <a:rPr lang="en-US" b="1" i="1" smtClean="0"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ro-RO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begChr m:val="{"/>
                                    <m:endChr m:val="}"/>
                                    <m:ctrlPr>
                                      <a:rPr lang="ro-RO" b="1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ro-RO" b="1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ro-RO" b="1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𝒒</m:t>
                                        </m:r>
                                      </m:e>
                                      <m:sub>
                                        <m:r>
                                          <a:rPr lang="ro-RO" b="1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𝟑</m:t>
                                        </m:r>
                                      </m:sub>
                                    </m:sSub>
                                  </m:e>
                                </m:d>
                              </m:oMath>
                            </m:oMathPara>
                          </a14:m>
                          <a:endParaRPr lang="ro-RO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ro-RO" b="1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∅</m:t>
                                </m:r>
                              </m:oMath>
                            </m:oMathPara>
                          </a14:m>
                          <a:endParaRPr lang="ro-RO" b="1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600179648"/>
                      </a:ext>
                    </a:extLst>
                  </a:tr>
                  <a:tr h="486819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ro-RO" b="1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1" i="1" smtClean="0">
                                        <a:latin typeface="Cambria Math" panose="02040503050406030204" pitchFamily="18" charset="0"/>
                                      </a:rPr>
                                      <m:t>𝒒</m:t>
                                    </m:r>
                                  </m:e>
                                  <m:sub>
                                    <m:r>
                                      <a:rPr lang="en-US" b="1" i="1" smtClean="0">
                                        <a:latin typeface="Cambria Math" panose="02040503050406030204" pitchFamily="18" charset="0"/>
                                      </a:rPr>
                                      <m:t>𝟑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ro-RO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begChr m:val="{"/>
                                    <m:endChr m:val="}"/>
                                    <m:ctrlPr>
                                      <a:rPr lang="ro-RO" b="1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ro-RO" b="1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ro-RO" b="1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𝒒</m:t>
                                        </m:r>
                                      </m:e>
                                      <m:sub>
                                        <m:r>
                                          <a:rPr lang="ro-RO" b="1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𝟑</m:t>
                                        </m:r>
                                      </m:sub>
                                    </m:sSub>
                                  </m:e>
                                </m:d>
                              </m:oMath>
                            </m:oMathPara>
                          </a14:m>
                          <a:endParaRPr lang="ro-RO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begChr m:val="{"/>
                                    <m:endChr m:val="}"/>
                                    <m:ctrlPr>
                                      <a:rPr lang="ro-RO" b="1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ro-RO" b="1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ro-RO" b="1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𝒒</m:t>
                                        </m:r>
                                      </m:e>
                                      <m:sub>
                                        <m:r>
                                          <a:rPr lang="ro-RO" b="1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𝟑</m:t>
                                        </m:r>
                                      </m:sub>
                                    </m:sSub>
                                  </m:e>
                                </m:d>
                              </m:oMath>
                            </m:oMathPara>
                          </a14:m>
                          <a:endParaRPr lang="ro-RO" b="1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076189297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5" name="Table 5">
                <a:extLst>
                  <a:ext uri="{FF2B5EF4-FFF2-40B4-BE49-F238E27FC236}">
                    <a16:creationId xmlns:a16="http://schemas.microsoft.com/office/drawing/2014/main" id="{BAC5D5C5-27D4-4CCE-A274-12FCEFE0CF19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669591607"/>
                  </p:ext>
                </p:extLst>
              </p:nvPr>
            </p:nvGraphicFramePr>
            <p:xfrm>
              <a:off x="3142921" y="3416423"/>
              <a:ext cx="3384376" cy="2448273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864096">
                      <a:extLst>
                        <a:ext uri="{9D8B030D-6E8A-4147-A177-3AD203B41FA5}">
                          <a16:colId xmlns:a16="http://schemas.microsoft.com/office/drawing/2014/main" val="1398546682"/>
                        </a:ext>
                      </a:extLst>
                    </a:gridCol>
                    <a:gridCol w="1368152">
                      <a:extLst>
                        <a:ext uri="{9D8B030D-6E8A-4147-A177-3AD203B41FA5}">
                          <a16:colId xmlns:a16="http://schemas.microsoft.com/office/drawing/2014/main" val="3937525753"/>
                        </a:ext>
                      </a:extLst>
                    </a:gridCol>
                    <a:gridCol w="1152128">
                      <a:extLst>
                        <a:ext uri="{9D8B030D-6E8A-4147-A177-3AD203B41FA5}">
                          <a16:colId xmlns:a16="http://schemas.microsoft.com/office/drawing/2014/main" val="1319843282"/>
                        </a:ext>
                      </a:extLst>
                    </a:gridCol>
                  </a:tblGrid>
                  <a:tr h="486819">
                    <a:tc>
                      <a:txBody>
                        <a:bodyPr/>
                        <a:lstStyle/>
                        <a:p>
                          <a:endParaRPr lang="ro-RO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1" dirty="0">
                              <a:solidFill>
                                <a:schemeClr val="tx1"/>
                              </a:solidFill>
                            </a:rPr>
                            <a:t>0</a:t>
                          </a:r>
                          <a:endParaRPr lang="ro-RO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  <a:endParaRPr lang="ro-RO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178696926"/>
                      </a:ext>
                    </a:extLst>
                  </a:tr>
                  <a:tr h="486819">
                    <a:tc>
                      <a:txBody>
                        <a:bodyPr/>
                        <a:lstStyle/>
                        <a:p>
                          <a:endParaRPr lang="ro-RO"/>
                        </a:p>
                      </a:txBody>
                      <a:tcPr>
                        <a:blipFill>
                          <a:blip r:embed="rId3"/>
                          <a:stretch>
                            <a:fillRect l="-704" t="-106250" r="-294366" b="-30625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o-RO"/>
                        </a:p>
                      </a:txBody>
                      <a:tcPr>
                        <a:blipFill>
                          <a:blip r:embed="rId3"/>
                          <a:stretch>
                            <a:fillRect l="-63556" t="-106250" r="-85778" b="-30625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o-RO"/>
                        </a:p>
                      </a:txBody>
                      <a:tcPr>
                        <a:blipFill>
                          <a:blip r:embed="rId3"/>
                          <a:stretch>
                            <a:fillRect l="-194709" t="-106250" r="-2116" b="-30625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310112973"/>
                      </a:ext>
                    </a:extLst>
                  </a:tr>
                  <a:tr h="486819">
                    <a:tc>
                      <a:txBody>
                        <a:bodyPr/>
                        <a:lstStyle/>
                        <a:p>
                          <a:endParaRPr lang="ro-RO"/>
                        </a:p>
                      </a:txBody>
                      <a:tcPr>
                        <a:blipFill>
                          <a:blip r:embed="rId3"/>
                          <a:stretch>
                            <a:fillRect l="-704" t="-206250" r="-294366" b="-20625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o-RO"/>
                        </a:p>
                      </a:txBody>
                      <a:tcPr>
                        <a:blipFill>
                          <a:blip r:embed="rId3"/>
                          <a:stretch>
                            <a:fillRect l="-63556" t="-206250" r="-85778" b="-20625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o-RO"/>
                        </a:p>
                      </a:txBody>
                      <a:tcPr>
                        <a:blipFill>
                          <a:blip r:embed="rId3"/>
                          <a:stretch>
                            <a:fillRect l="-194709" t="-206250" r="-2116" b="-20625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156965228"/>
                      </a:ext>
                    </a:extLst>
                  </a:tr>
                  <a:tr h="500997">
                    <a:tc>
                      <a:txBody>
                        <a:bodyPr/>
                        <a:lstStyle/>
                        <a:p>
                          <a:endParaRPr lang="ro-RO"/>
                        </a:p>
                      </a:txBody>
                      <a:tcPr>
                        <a:blipFill>
                          <a:blip r:embed="rId3"/>
                          <a:stretch>
                            <a:fillRect l="-704" t="-295181" r="-294366" b="-9879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o-RO"/>
                        </a:p>
                      </a:txBody>
                      <a:tcPr>
                        <a:blipFill>
                          <a:blip r:embed="rId3"/>
                          <a:stretch>
                            <a:fillRect l="-63556" t="-295181" r="-85778" b="-9879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o-RO"/>
                        </a:p>
                      </a:txBody>
                      <a:tcPr>
                        <a:blipFill>
                          <a:blip r:embed="rId3"/>
                          <a:stretch>
                            <a:fillRect l="-194709" t="-295181" r="-2116" b="-9879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600179648"/>
                      </a:ext>
                    </a:extLst>
                  </a:tr>
                  <a:tr h="486819">
                    <a:tc>
                      <a:txBody>
                        <a:bodyPr/>
                        <a:lstStyle/>
                        <a:p>
                          <a:endParaRPr lang="ro-RO"/>
                        </a:p>
                      </a:txBody>
                      <a:tcPr>
                        <a:blipFill>
                          <a:blip r:embed="rId3"/>
                          <a:stretch>
                            <a:fillRect l="-704" t="-410000" r="-294366" b="-25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o-RO"/>
                        </a:p>
                      </a:txBody>
                      <a:tcPr>
                        <a:blipFill>
                          <a:blip r:embed="rId3"/>
                          <a:stretch>
                            <a:fillRect l="-63556" t="-410000" r="-85778" b="-25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o-RO"/>
                        </a:p>
                      </a:txBody>
                      <a:tcPr>
                        <a:blipFill>
                          <a:blip r:embed="rId3"/>
                          <a:stretch>
                            <a:fillRect l="-194709" t="-410000" r="-2116" b="-25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076189297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FC50C4B-8068-46F3-92BF-0EBAEC29BA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79212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C2DB0D-2DEC-47F4-A36D-19B49E1B64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536" y="692696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ro-RO" sz="3000" dirty="0"/>
              <a:t>b) </a:t>
            </a:r>
            <a:r>
              <a:rPr lang="ro-RO" sz="3000" i="1" dirty="0"/>
              <a:t>Metoda grafică</a:t>
            </a:r>
          </a:p>
          <a:p>
            <a:endParaRPr lang="ro-RO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Oval 3">
                <a:extLst>
                  <a:ext uri="{FF2B5EF4-FFF2-40B4-BE49-F238E27FC236}">
                    <a16:creationId xmlns:a16="http://schemas.microsoft.com/office/drawing/2014/main" id="{35AFADB0-39BC-4460-8D46-B0C353ADB4A2}"/>
                  </a:ext>
                </a:extLst>
              </p:cNvPr>
              <p:cNvSpPr/>
              <p:nvPr/>
            </p:nvSpPr>
            <p:spPr>
              <a:xfrm>
                <a:off x="971600" y="2498477"/>
                <a:ext cx="914400" cy="91440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o-RO" sz="32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32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𝑞</m:t>
                          </m:r>
                        </m:e>
                        <m:sub>
                          <m:r>
                            <a:rPr lang="ro-RO" sz="32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ro-RO" sz="3200" dirty="0"/>
              </a:p>
            </p:txBody>
          </p:sp>
        </mc:Choice>
        <mc:Fallback xmlns="">
          <p:sp>
            <p:nvSpPr>
              <p:cNvPr id="4" name="Oval 3">
                <a:extLst>
                  <a:ext uri="{FF2B5EF4-FFF2-40B4-BE49-F238E27FC236}">
                    <a16:creationId xmlns:a16="http://schemas.microsoft.com/office/drawing/2014/main" id="{35AFADB0-39BC-4460-8D46-B0C353ADB4A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1600" y="2498477"/>
                <a:ext cx="914400" cy="914400"/>
              </a:xfrm>
              <a:prstGeom prst="ellipse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Oval 4">
            <a:extLst>
              <a:ext uri="{FF2B5EF4-FFF2-40B4-BE49-F238E27FC236}">
                <a16:creationId xmlns:a16="http://schemas.microsoft.com/office/drawing/2014/main" id="{FCD84329-B567-4102-8862-AB3B0815862B}"/>
              </a:ext>
            </a:extLst>
          </p:cNvPr>
          <p:cNvSpPr/>
          <p:nvPr/>
        </p:nvSpPr>
        <p:spPr>
          <a:xfrm>
            <a:off x="4355976" y="1346038"/>
            <a:ext cx="914400" cy="914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F445929D-8E8D-4C4C-88E6-27457D13111B}"/>
              </a:ext>
            </a:extLst>
          </p:cNvPr>
          <p:cNvSpPr/>
          <p:nvPr/>
        </p:nvSpPr>
        <p:spPr>
          <a:xfrm>
            <a:off x="7710736" y="2708920"/>
            <a:ext cx="914400" cy="914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538D9E31-B96F-4468-A37F-DD4F8345BCFF}"/>
              </a:ext>
            </a:extLst>
          </p:cNvPr>
          <p:cNvSpPr/>
          <p:nvPr/>
        </p:nvSpPr>
        <p:spPr>
          <a:xfrm>
            <a:off x="3779912" y="4509120"/>
            <a:ext cx="914400" cy="914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E9D0C149-BD12-44A9-AF29-418AF580E7CC}"/>
                  </a:ext>
                </a:extLst>
              </p:cNvPr>
              <p:cNvSpPr txBox="1"/>
              <p:nvPr/>
            </p:nvSpPr>
            <p:spPr>
              <a:xfrm>
                <a:off x="4498268" y="1436619"/>
                <a:ext cx="629816" cy="58477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0" lang="ro-RO" sz="3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</m:ctrlPr>
                        </m:sSubPr>
                        <m:e>
                          <m:r>
                            <a:rPr kumimoji="0" lang="ro-RO" sz="3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𝑞</m:t>
                          </m:r>
                        </m:e>
                        <m:sub>
                          <m:r>
                            <a:rPr kumimoji="0" lang="ro-RO" sz="3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ro-RO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E9D0C149-BD12-44A9-AF29-418AF580E7C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8268" y="1436619"/>
                <a:ext cx="629816" cy="58477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9ACC85F5-5E08-4A3B-A1E0-9F838D439010}"/>
                  </a:ext>
                </a:extLst>
              </p:cNvPr>
              <p:cNvSpPr txBox="1"/>
              <p:nvPr/>
            </p:nvSpPr>
            <p:spPr>
              <a:xfrm>
                <a:off x="3863076" y="4609746"/>
                <a:ext cx="773832" cy="58477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o-RO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𝑞</m:t>
                          </m:r>
                        </m:e>
                        <m:sub>
                          <m:r>
                            <a:rPr lang="ro-RO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ro-RO" sz="3200" dirty="0"/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9ACC85F5-5E08-4A3B-A1E0-9F838D43901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63076" y="4609746"/>
                <a:ext cx="773832" cy="58477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E008F6E6-C042-48FD-98F9-51B07DD4812F}"/>
                  </a:ext>
                </a:extLst>
              </p:cNvPr>
              <p:cNvSpPr txBox="1"/>
              <p:nvPr/>
            </p:nvSpPr>
            <p:spPr>
              <a:xfrm>
                <a:off x="7823313" y="2726770"/>
                <a:ext cx="773832" cy="58477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o-RO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𝑞</m:t>
                          </m:r>
                        </m:e>
                        <m:sub>
                          <m:r>
                            <a:rPr lang="ro-RO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ro-RO" sz="3200" dirty="0"/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E008F6E6-C042-48FD-98F9-51B07DD4812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23313" y="2726770"/>
                <a:ext cx="773832" cy="58477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Oval 19">
            <a:extLst>
              <a:ext uri="{FF2B5EF4-FFF2-40B4-BE49-F238E27FC236}">
                <a16:creationId xmlns:a16="http://schemas.microsoft.com/office/drawing/2014/main" id="{DB52B737-C4E3-4CC4-91E4-DB47ACDB9125}"/>
              </a:ext>
            </a:extLst>
          </p:cNvPr>
          <p:cNvSpPr/>
          <p:nvPr/>
        </p:nvSpPr>
        <p:spPr>
          <a:xfrm>
            <a:off x="7781019" y="2817182"/>
            <a:ext cx="773833" cy="69787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999E2D2E-EAC3-4B18-BCC6-0776F664AD6C}"/>
              </a:ext>
            </a:extLst>
          </p:cNvPr>
          <p:cNvCxnSpPr/>
          <p:nvPr/>
        </p:nvCxnSpPr>
        <p:spPr>
          <a:xfrm flipV="1">
            <a:off x="1886000" y="2021394"/>
            <a:ext cx="2469976" cy="6875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E8275697-2D1E-4754-B5F9-70E97D5BE763}"/>
              </a:ext>
            </a:extLst>
          </p:cNvPr>
          <p:cNvCxnSpPr>
            <a:stCxn id="5" idx="6"/>
          </p:cNvCxnSpPr>
          <p:nvPr/>
        </p:nvCxnSpPr>
        <p:spPr>
          <a:xfrm>
            <a:off x="5270376" y="1803238"/>
            <a:ext cx="2440360" cy="104969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AA219D43-D3AD-485D-BB26-ABFB10DEBE1E}"/>
              </a:ext>
            </a:extLst>
          </p:cNvPr>
          <p:cNvCxnSpPr>
            <a:cxnSpLocks/>
          </p:cNvCxnSpPr>
          <p:nvPr/>
        </p:nvCxnSpPr>
        <p:spPr>
          <a:xfrm flipV="1">
            <a:off x="4777476" y="3489409"/>
            <a:ext cx="3031471" cy="147691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9BCF2921-D9D4-4E83-9CF3-03A84E12600D}"/>
              </a:ext>
            </a:extLst>
          </p:cNvPr>
          <p:cNvCxnSpPr/>
          <p:nvPr/>
        </p:nvCxnSpPr>
        <p:spPr>
          <a:xfrm>
            <a:off x="1619672" y="3429000"/>
            <a:ext cx="2088232" cy="15373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4A76534C-6456-4D23-A185-0985ADC829DF}"/>
              </a:ext>
            </a:extLst>
          </p:cNvPr>
          <p:cNvSpPr txBox="1"/>
          <p:nvPr/>
        </p:nvSpPr>
        <p:spPr>
          <a:xfrm>
            <a:off x="2970145" y="202139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  <a:endParaRPr lang="ro-RO" dirty="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D2CD792B-F556-448A-8969-6489E0181F7E}"/>
              </a:ext>
            </a:extLst>
          </p:cNvPr>
          <p:cNvSpPr txBox="1"/>
          <p:nvPr/>
        </p:nvSpPr>
        <p:spPr>
          <a:xfrm>
            <a:off x="1922105" y="393305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  <a:endParaRPr lang="ro-RO" dirty="0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29F46701-3FE9-4B08-9217-205F49789A25}"/>
              </a:ext>
            </a:extLst>
          </p:cNvPr>
          <p:cNvSpPr txBox="1"/>
          <p:nvPr/>
        </p:nvSpPr>
        <p:spPr>
          <a:xfrm>
            <a:off x="6209424" y="419974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  <a:endParaRPr lang="ro-RO" dirty="0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C5A1C8E4-B341-4D67-91E1-E955423CC6C2}"/>
              </a:ext>
            </a:extLst>
          </p:cNvPr>
          <p:cNvSpPr txBox="1"/>
          <p:nvPr/>
        </p:nvSpPr>
        <p:spPr>
          <a:xfrm>
            <a:off x="6142368" y="189110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  <a:endParaRPr lang="ro-RO" dirty="0"/>
          </a:p>
        </p:txBody>
      </p:sp>
      <p:cxnSp>
        <p:nvCxnSpPr>
          <p:cNvPr id="57" name="Connector: Curved 56">
            <a:extLst>
              <a:ext uri="{FF2B5EF4-FFF2-40B4-BE49-F238E27FC236}">
                <a16:creationId xmlns:a16="http://schemas.microsoft.com/office/drawing/2014/main" id="{374C6203-6649-4A32-BA77-B6807D4AE9B7}"/>
              </a:ext>
            </a:extLst>
          </p:cNvPr>
          <p:cNvCxnSpPr>
            <a:cxnSpLocks/>
            <a:endCxn id="4" idx="2"/>
          </p:cNvCxnSpPr>
          <p:nvPr/>
        </p:nvCxnSpPr>
        <p:spPr>
          <a:xfrm rot="5400000">
            <a:off x="815010" y="2655067"/>
            <a:ext cx="457201" cy="144019"/>
          </a:xfrm>
          <a:prstGeom prst="curvedConnector4">
            <a:avLst>
              <a:gd name="adj1" fmla="val -140816"/>
              <a:gd name="adj2" fmla="val 258729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>
            <a:extLst>
              <a:ext uri="{FF2B5EF4-FFF2-40B4-BE49-F238E27FC236}">
                <a16:creationId xmlns:a16="http://schemas.microsoft.com/office/drawing/2014/main" id="{661B55E1-AE13-415D-8B70-0EAF973DD293}"/>
              </a:ext>
            </a:extLst>
          </p:cNvPr>
          <p:cNvSpPr txBox="1"/>
          <p:nvPr/>
        </p:nvSpPr>
        <p:spPr>
          <a:xfrm>
            <a:off x="617797" y="1521774"/>
            <a:ext cx="5293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0, 1</a:t>
            </a:r>
            <a:endParaRPr lang="ro-RO" dirty="0"/>
          </a:p>
        </p:txBody>
      </p:sp>
      <p:cxnSp>
        <p:nvCxnSpPr>
          <p:cNvPr id="63" name="Connector: Curved 62">
            <a:extLst>
              <a:ext uri="{FF2B5EF4-FFF2-40B4-BE49-F238E27FC236}">
                <a16:creationId xmlns:a16="http://schemas.microsoft.com/office/drawing/2014/main" id="{0A42E2C4-70F1-4C16-8509-EEDAB613FB6A}"/>
              </a:ext>
            </a:extLst>
          </p:cNvPr>
          <p:cNvCxnSpPr>
            <a:cxnSpLocks/>
            <a:stCxn id="17" idx="3"/>
            <a:endCxn id="6" idx="0"/>
          </p:cNvCxnSpPr>
          <p:nvPr/>
        </p:nvCxnSpPr>
        <p:spPr>
          <a:xfrm flipH="1" flipV="1">
            <a:off x="8167936" y="2708920"/>
            <a:ext cx="429209" cy="310238"/>
          </a:xfrm>
          <a:prstGeom prst="curvedConnector4">
            <a:avLst>
              <a:gd name="adj1" fmla="val -59782"/>
              <a:gd name="adj2" fmla="val 173685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TextBox 76">
            <a:extLst>
              <a:ext uri="{FF2B5EF4-FFF2-40B4-BE49-F238E27FC236}">
                <a16:creationId xmlns:a16="http://schemas.microsoft.com/office/drawing/2014/main" id="{C3CCCBDC-EFA8-4655-A32B-022B1E790650}"/>
              </a:ext>
            </a:extLst>
          </p:cNvPr>
          <p:cNvSpPr txBox="1"/>
          <p:nvPr/>
        </p:nvSpPr>
        <p:spPr>
          <a:xfrm>
            <a:off x="8216358" y="2134727"/>
            <a:ext cx="5293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0, 1</a:t>
            </a:r>
            <a:endParaRPr lang="ro-RO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EDC3479-7B02-4080-883A-4E5855C906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84525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ro-RO" sz="4000" b="1" dirty="0">
                <a:solidFill>
                  <a:srgbClr val="002060"/>
                </a:solidFill>
              </a:rPr>
              <a:t>Gramatici și limbaje regulate. </a:t>
            </a:r>
            <a:br>
              <a:rPr lang="ro-RO" sz="4000" b="1" dirty="0">
                <a:solidFill>
                  <a:srgbClr val="002060"/>
                </a:solidFill>
              </a:rPr>
            </a:br>
            <a:r>
              <a:rPr lang="ro-RO" sz="4000" b="1" dirty="0">
                <a:solidFill>
                  <a:srgbClr val="002060"/>
                </a:solidFill>
              </a:rPr>
              <a:t>Automate finite (AF)</a:t>
            </a:r>
            <a:endParaRPr lang="en-US" sz="4000" b="1" dirty="0">
              <a:solidFill>
                <a:srgbClr val="00206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251520" y="1340768"/>
                <a:ext cx="8640960" cy="4464496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ro-RO" sz="3000" dirty="0"/>
                  <a:t>Conform clasificării Chomsky – </a:t>
                </a:r>
                <a:r>
                  <a:rPr lang="ro-RO" sz="3000" i="1" dirty="0"/>
                  <a:t>gramatici regulate </a:t>
                </a:r>
                <a:r>
                  <a:rPr lang="ro-RO" sz="3000" dirty="0"/>
                  <a:t>sunt gramatici de tip 3 – corespund automatelor finite. </a:t>
                </a:r>
              </a:p>
              <a:p>
                <a:pPr marL="0" indent="0">
                  <a:buNone/>
                </a:pPr>
                <a:r>
                  <a:rPr lang="ro-RO" sz="3000" dirty="0"/>
                  <a:t>Toate producțiile sunt de forma </a:t>
                </a:r>
              </a:p>
              <a:p>
                <a:pPr marL="514350" indent="-514350">
                  <a:buAutoNum type="alphaLcParenR"/>
                </a:pPr>
                <a14:m>
                  <m:oMath xmlns:m="http://schemas.openxmlformats.org/officeDocument/2006/math">
                    <m:r>
                      <a:rPr lang="ro-RO" sz="3000" i="1">
                        <a:latin typeface="Cambria Math"/>
                      </a:rPr>
                      <m:t>𝐴</m:t>
                    </m:r>
                    <m:r>
                      <a:rPr lang="ro-RO" sz="3000" i="1">
                        <a:latin typeface="Cambria Math"/>
                        <a:ea typeface="Cambria Math"/>
                      </a:rPr>
                      <m:t>→</m:t>
                    </m:r>
                    <m:r>
                      <a:rPr lang="ro-RO" sz="3000" i="1">
                        <a:latin typeface="Cambria Math"/>
                        <a:ea typeface="Cambria Math"/>
                      </a:rPr>
                      <m:t>𝑎</m:t>
                    </m:r>
                  </m:oMath>
                </a14:m>
                <a:endParaRPr lang="ro-RO" sz="3000" i="1" dirty="0">
                  <a:ea typeface="Cambria Math"/>
                </a:endParaRPr>
              </a:p>
              <a:p>
                <a:pPr marL="514350" indent="-514350">
                  <a:buAutoNum type="alphaLcParenR"/>
                  <a:tabLst>
                    <a:tab pos="1773238" algn="l"/>
                  </a:tabLst>
                </a:pPr>
                <a14:m>
                  <m:oMath xmlns:m="http://schemas.openxmlformats.org/officeDocument/2006/math">
                    <m:r>
                      <a:rPr lang="ro-RO" sz="3000" i="1">
                        <a:latin typeface="Cambria Math"/>
                      </a:rPr>
                      <m:t>𝐴</m:t>
                    </m:r>
                    <m:r>
                      <a:rPr lang="ro-RO" sz="3000" i="1">
                        <a:latin typeface="Cambria Math"/>
                        <a:ea typeface="Cambria Math"/>
                      </a:rPr>
                      <m:t>→</m:t>
                    </m:r>
                    <m:r>
                      <a:rPr lang="ro-RO" sz="3000" i="1">
                        <a:latin typeface="Cambria Math"/>
                        <a:ea typeface="Cambria Math"/>
                      </a:rPr>
                      <m:t>𝑏𝐵</m:t>
                    </m:r>
                  </m:oMath>
                </a14:m>
                <a:endParaRPr lang="en-US" sz="3000" i="1" dirty="0">
                  <a:ea typeface="Cambria Math"/>
                </a:endParaRPr>
              </a:p>
              <a:p>
                <a:pPr marL="514350" indent="-514350">
                  <a:buAutoNum type="alphaLcParenR"/>
                  <a:tabLst>
                    <a:tab pos="1773238" algn="l"/>
                  </a:tabLst>
                </a:pPr>
                <a:endParaRPr lang="ro-RO" i="1" dirty="0">
                  <a:ea typeface="Cambria Math"/>
                </a:endParaRPr>
              </a:p>
              <a:p>
                <a:pPr marL="0" indent="0">
                  <a:buNone/>
                </a:pPr>
                <a:r>
                  <a:rPr lang="ro-RO" dirty="0"/>
                  <a:t>  </a:t>
                </a:r>
                <a:endParaRPr lang="en-US" dirty="0"/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51520" y="1340768"/>
                <a:ext cx="8640960" cy="4464496"/>
              </a:xfrm>
              <a:blipFill>
                <a:blip r:embed="rId2"/>
                <a:stretch>
                  <a:fillRect l="-1622" t="-1639" r="-2186"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19B97C2-1B00-443D-8F24-347D504619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45941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AD4B58-E9F2-43C3-A914-50CE3945D1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23627"/>
            <a:ext cx="8229600" cy="562074"/>
          </a:xfrm>
        </p:spPr>
        <p:txBody>
          <a:bodyPr>
            <a:normAutofit/>
          </a:bodyPr>
          <a:lstStyle/>
          <a:p>
            <a:r>
              <a:rPr lang="en-US" sz="2800" b="1" dirty="0" err="1">
                <a:solidFill>
                  <a:srgbClr val="002060"/>
                </a:solidFill>
              </a:rPr>
              <a:t>Domenii</a:t>
            </a:r>
            <a:r>
              <a:rPr lang="en-US" sz="2800" b="1" dirty="0">
                <a:solidFill>
                  <a:srgbClr val="002060"/>
                </a:solidFill>
              </a:rPr>
              <a:t> de </a:t>
            </a:r>
            <a:r>
              <a:rPr lang="en-US" sz="2800" b="1" dirty="0" err="1">
                <a:solidFill>
                  <a:srgbClr val="002060"/>
                </a:solidFill>
              </a:rPr>
              <a:t>aplicare</a:t>
            </a:r>
            <a:r>
              <a:rPr lang="en-US" sz="2800" b="1" dirty="0">
                <a:solidFill>
                  <a:srgbClr val="002060"/>
                </a:solidFill>
              </a:rPr>
              <a:t> a </a:t>
            </a:r>
            <a:r>
              <a:rPr lang="en-US" sz="2800" b="1" dirty="0" err="1">
                <a:solidFill>
                  <a:srgbClr val="002060"/>
                </a:solidFill>
              </a:rPr>
              <a:t>Automatelor</a:t>
            </a:r>
            <a:r>
              <a:rPr lang="en-US" sz="2800" b="1" dirty="0">
                <a:solidFill>
                  <a:srgbClr val="002060"/>
                </a:solidFill>
              </a:rPr>
              <a:t> finite</a:t>
            </a:r>
            <a:endParaRPr lang="ro-RO" sz="2800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612493-BB90-4111-AA46-A56D1A853B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685701"/>
            <a:ext cx="8568952" cy="5767635"/>
          </a:xfrm>
        </p:spPr>
        <p:txBody>
          <a:bodyPr>
            <a:noAutofit/>
          </a:bodyPr>
          <a:lstStyle/>
          <a:p>
            <a:pPr marL="0" indent="0" algn="l">
              <a:buNone/>
            </a:pPr>
            <a:r>
              <a:rPr lang="ro-RO" sz="1900" b="0" i="0" dirty="0">
                <a:solidFill>
                  <a:srgbClr val="0D0D0D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informatică, inginerie electrică, lingvistică computațională, matematică și multe alte</a:t>
            </a:r>
            <a:r>
              <a:rPr lang="en-US" sz="1900" b="0" i="0" dirty="0">
                <a:solidFill>
                  <a:srgbClr val="0D0D0D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900" b="0" i="0" dirty="0" err="1">
                <a:solidFill>
                  <a:srgbClr val="0D0D0D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domenii</a:t>
            </a:r>
            <a:r>
              <a:rPr lang="en-US" sz="1900" b="0" i="0" dirty="0">
                <a:solidFill>
                  <a:srgbClr val="0D0D0D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de</a:t>
            </a:r>
            <a:r>
              <a:rPr lang="ro-RO" sz="1900" b="0" i="0" dirty="0">
                <a:solidFill>
                  <a:srgbClr val="0D0D0D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o-RO" sz="1900" b="0" i="0" dirty="0" err="1">
                <a:solidFill>
                  <a:srgbClr val="0D0D0D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exempl</a:t>
            </a:r>
            <a:r>
              <a:rPr lang="en-US" sz="1900" b="0" i="0" dirty="0">
                <a:solidFill>
                  <a:srgbClr val="0D0D0D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</a:t>
            </a:r>
            <a:r>
              <a:rPr lang="ro-RO" sz="1900" b="0" i="0" dirty="0">
                <a:solidFill>
                  <a:srgbClr val="0D0D0D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</a:t>
            </a:r>
            <a:endParaRPr lang="en-US" sz="1900" b="0" i="0" dirty="0">
              <a:solidFill>
                <a:srgbClr val="0D0D0D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ro-RO" sz="1900" b="1" i="0" dirty="0">
                <a:solidFill>
                  <a:srgbClr val="0D0D0D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Compilatoare și interpretatoare</a:t>
            </a:r>
            <a:r>
              <a:rPr lang="ro-RO" sz="1900" b="0" i="0" dirty="0">
                <a:solidFill>
                  <a:srgbClr val="0D0D0D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În dezvoltarea software-ului, </a:t>
            </a:r>
            <a:r>
              <a:rPr lang="en-US" sz="1900" b="0" i="0" dirty="0">
                <a:solidFill>
                  <a:srgbClr val="0D0D0D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AF</a:t>
            </a:r>
            <a:r>
              <a:rPr lang="ro-RO" sz="1900" b="0" i="0" dirty="0">
                <a:solidFill>
                  <a:srgbClr val="0D0D0D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sunt folosite pentru a analiza și a interpreta codul sursă în timpul compilării sau interpretării acestuia.</a:t>
            </a:r>
          </a:p>
          <a:p>
            <a:pPr marL="514350" indent="-514350">
              <a:buFont typeface="+mj-lt"/>
              <a:buAutoNum type="arabicPeriod"/>
            </a:pPr>
            <a:r>
              <a:rPr lang="ro-RO" sz="1900" b="1" i="0" dirty="0">
                <a:solidFill>
                  <a:srgbClr val="0D0D0D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Procesarea limbajului natural (NLP)</a:t>
            </a:r>
            <a:r>
              <a:rPr lang="ro-RO" sz="1900" b="0" i="0" dirty="0">
                <a:solidFill>
                  <a:srgbClr val="0D0D0D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pentru a modela gramaticile formale și pentru a implementa algoritmi de analiză sintactică și morfologică a limbajului natural.</a:t>
            </a:r>
          </a:p>
          <a:p>
            <a:pPr marL="514350" indent="-514350" algn="l">
              <a:buFont typeface="+mj-lt"/>
              <a:buAutoNum type="arabicPeriod"/>
            </a:pPr>
            <a:r>
              <a:rPr lang="ro-RO" sz="1900" b="1" i="0" dirty="0">
                <a:solidFill>
                  <a:srgbClr val="0D0D0D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Proiectarea circuitelor digitale</a:t>
            </a:r>
            <a:r>
              <a:rPr lang="ro-RO" sz="1900" b="0" i="0" dirty="0">
                <a:solidFill>
                  <a:srgbClr val="0D0D0D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pentru a modela și analiza comportamentul sistemelor digitale, cum ar fi circuitele integrate, procesoarele și alte dispozitive electronice.</a:t>
            </a:r>
          </a:p>
          <a:p>
            <a:pPr marL="514350" indent="-514350" algn="l">
              <a:buFont typeface="+mj-lt"/>
              <a:buAutoNum type="arabicPeriod"/>
            </a:pPr>
            <a:r>
              <a:rPr lang="ro-RO" sz="1900" b="1" i="0" dirty="0">
                <a:solidFill>
                  <a:srgbClr val="0D0D0D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Analiza și recunoașterea șabloanelor</a:t>
            </a:r>
            <a:r>
              <a:rPr lang="ro-RO" sz="1900" b="0" i="0" dirty="0">
                <a:solidFill>
                  <a:srgbClr val="0D0D0D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recunoașterea de șabloane în imagini, recunoașterea vocală și recunoașterea de caractere.</a:t>
            </a:r>
          </a:p>
          <a:p>
            <a:pPr marL="514350" indent="-514350" algn="l">
              <a:buFont typeface="+mj-lt"/>
              <a:buAutoNum type="arabicPeriod"/>
            </a:pPr>
            <a:r>
              <a:rPr lang="ro-RO" sz="1900" b="1" i="0" dirty="0">
                <a:solidFill>
                  <a:srgbClr val="0D0D0D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Protocolul de comunicație</a:t>
            </a:r>
            <a:r>
              <a:rPr lang="ro-RO" sz="1900" b="0" i="0" dirty="0">
                <a:solidFill>
                  <a:srgbClr val="0D0D0D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pentru a modela și a implementa protocoalele de comunicație utilizate în rețelele de calculatoare</a:t>
            </a:r>
            <a:r>
              <a:rPr lang="en-US" sz="1900" b="0" i="0" dirty="0">
                <a:solidFill>
                  <a:srgbClr val="0D0D0D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ro-RO" sz="1900" b="0" i="0" dirty="0">
              <a:solidFill>
                <a:srgbClr val="0D0D0D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 algn="l">
              <a:buFont typeface="+mj-lt"/>
              <a:buAutoNum type="arabicPeriod"/>
            </a:pPr>
            <a:r>
              <a:rPr lang="ro-RO" sz="1900" b="1" i="0" dirty="0">
                <a:solidFill>
                  <a:srgbClr val="0D0D0D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Analiza și verificarea sistemelor</a:t>
            </a:r>
            <a:r>
              <a:rPr lang="ro-RO" sz="1900" b="0" i="0" dirty="0">
                <a:solidFill>
                  <a:srgbClr val="0D0D0D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În ingineria software-ului și în alte domenii ale ingineriei, </a:t>
            </a:r>
            <a:r>
              <a:rPr lang="en-US" sz="1900" b="0" i="0" dirty="0">
                <a:solidFill>
                  <a:srgbClr val="0D0D0D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AF</a:t>
            </a:r>
            <a:r>
              <a:rPr lang="ro-RO" sz="1900" b="0" i="0" dirty="0">
                <a:solidFill>
                  <a:srgbClr val="0D0D0D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sunt folosite pentru a analiza și a verifica corectitudinea sistemelor hardware și software.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5A462ED-DCF6-473C-B83F-51471434D3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19701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251520" y="188640"/>
                <a:ext cx="8784976" cy="5616624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ro-RO" sz="2200" dirty="0">
                    <a:ea typeface="Cambria Math"/>
                  </a:rPr>
                  <a:t>AF sunt mecanisme pentru recunoașterea limbajelor regulate (tip 3)</a:t>
                </a:r>
                <a:r>
                  <a:rPr lang="en-US" sz="2200" dirty="0">
                    <a:ea typeface="Cambria Math"/>
                  </a:rPr>
                  <a:t>. </a:t>
                </a:r>
                <a:endParaRPr lang="ro-RO" sz="2200" dirty="0">
                  <a:ea typeface="Cambria Math"/>
                </a:endParaRPr>
              </a:p>
              <a:p>
                <a:pPr marL="0" indent="0">
                  <a:buNone/>
                </a:pPr>
                <a:r>
                  <a:rPr lang="ro-RO" sz="2200" dirty="0"/>
                  <a:t>Un AF este  </a:t>
                </a:r>
                <a:r>
                  <a:rPr lang="en-US" sz="2200" dirty="0" err="1"/>
                  <a:t>compus</a:t>
                </a:r>
                <a:r>
                  <a:rPr lang="en-US" sz="2200" dirty="0"/>
                  <a:t> </a:t>
                </a:r>
                <a:r>
                  <a:rPr lang="ro-RO" sz="2200" dirty="0"/>
                  <a:t>dintr-o bandă de intrare (BI) și un dispozitiv de comandă (bloc de control)</a:t>
                </a:r>
              </a:p>
              <a:p>
                <a:pPr marL="0" indent="0">
                  <a:buNone/>
                </a:pPr>
                <a:endParaRPr lang="en-US" sz="2400" dirty="0"/>
              </a:p>
              <a:p>
                <a:pPr marL="0" indent="0">
                  <a:buNone/>
                </a:pPr>
                <a:endParaRPr lang="ro-RO" sz="2400" dirty="0"/>
              </a:p>
              <a:p>
                <a:pPr marL="0" indent="0">
                  <a:buNone/>
                </a:pPr>
                <a:endParaRPr lang="en-US" sz="2400" dirty="0"/>
              </a:p>
              <a:p>
                <a:pPr marL="0" indent="0">
                  <a:buNone/>
                </a:pPr>
                <a:endParaRPr lang="ro-RO" sz="2400" dirty="0"/>
              </a:p>
              <a:p>
                <a:pPr marL="0" indent="0">
                  <a:buNone/>
                </a:pPr>
                <a:endParaRPr lang="en-US" sz="2400" dirty="0"/>
              </a:p>
              <a:p>
                <a:pPr marL="0" indent="0">
                  <a:buNone/>
                </a:pPr>
                <a:endParaRPr lang="ro-RO" sz="2400" dirty="0"/>
              </a:p>
              <a:p>
                <a:pPr marL="0" indent="0">
                  <a:buNone/>
                </a:pPr>
                <a:r>
                  <a:rPr lang="ro-RO" sz="2200" dirty="0"/>
                  <a:t>BI este împărțită în celule, limitată la stânga și nelimitată la dreapta. În fiecare celulă se poate înscrie un singur simbol al unui alfabet de intrare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sz="2200" i="1" smtClean="0">
                        <a:latin typeface="Cambria Math"/>
                        <a:ea typeface="Cambria Math"/>
                      </a:rPr>
                      <m:t>Σ</m:t>
                    </m:r>
                  </m:oMath>
                </a14:m>
                <a:r>
                  <a:rPr lang="ro-RO" sz="2200" dirty="0"/>
                  <a:t>. Simbolurile înscrise constituie un cuvânt. </a:t>
                </a:r>
              </a:p>
              <a:p>
                <a:pPr marL="0" indent="0">
                  <a:buNone/>
                </a:pPr>
                <a:r>
                  <a:rPr lang="ro-RO" sz="2200" dirty="0"/>
                  <a:t>La fiecare pas de funcționare banda se deplasează cu o poziție spre stânga. </a:t>
                </a:r>
                <a:endParaRPr lang="en-US" sz="2200" dirty="0"/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51520" y="188640"/>
                <a:ext cx="8784976" cy="5616624"/>
              </a:xfrm>
              <a:blipFill>
                <a:blip r:embed="rId2"/>
                <a:stretch>
                  <a:fillRect l="-902" t="-760"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5">
            <a:extLst>
              <a:ext uri="{FF2B5EF4-FFF2-40B4-BE49-F238E27FC236}">
                <a16:creationId xmlns:a16="http://schemas.microsoft.com/office/drawing/2014/main" id="{3E1583B4-0D0B-41E2-81B2-ECEF62F88F7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1740" y="1340768"/>
            <a:ext cx="4680520" cy="2452111"/>
          </a:xfrm>
          <a:prstGeom prst="rect">
            <a:avLst/>
          </a:prstGeom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204FE0B-F20E-4148-B800-0B5D28301B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61680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404664"/>
            <a:ext cx="8496944" cy="45365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o-RO" sz="2500" dirty="0"/>
              <a:t>Dispozitivul de comandă posedă un </a:t>
            </a:r>
            <a:r>
              <a:rPr lang="ro-RO" sz="2500" i="1" dirty="0"/>
              <a:t>dispozitiv de citire</a:t>
            </a:r>
            <a:r>
              <a:rPr lang="ro-RO" sz="2500" dirty="0"/>
              <a:t> de pe bandă (cap de citire).</a:t>
            </a:r>
          </a:p>
          <a:p>
            <a:pPr marL="0" indent="0">
              <a:buNone/>
            </a:pPr>
            <a:r>
              <a:rPr lang="ro-RO" sz="2500" dirty="0"/>
              <a:t>AF </a:t>
            </a:r>
            <a:r>
              <a:rPr lang="ro-RO" sz="2500" i="1" dirty="0"/>
              <a:t>funcționează în pași discreți</a:t>
            </a:r>
            <a:r>
              <a:rPr lang="ro-RO" sz="2500" dirty="0"/>
              <a:t>: dispozitivul de citire citește de pe bandă simbolul aflat în dreptul dispozitivului de citire. În funcție de starea internă și de simbolul citit, AF trece într-o nouă stare și mută banda cu o poziție spre stânga. </a:t>
            </a:r>
          </a:p>
          <a:p>
            <a:pPr marL="0" indent="0">
              <a:buNone/>
            </a:pPr>
            <a:r>
              <a:rPr lang="ro-RO" sz="2500" dirty="0"/>
              <a:t>AF își încetează funcționarea după ce s-a citit ultimul simbol înregistrat pe bandă. În acest moment el se va afla într-o stare finală. </a:t>
            </a:r>
          </a:p>
          <a:p>
            <a:pPr marL="0" indent="0">
              <a:buNone/>
            </a:pPr>
            <a:r>
              <a:rPr lang="ro-RO" sz="2500" b="1" dirty="0">
                <a:solidFill>
                  <a:srgbClr val="00B050"/>
                </a:solidFill>
              </a:rPr>
              <a:t>AF </a:t>
            </a:r>
            <a:r>
              <a:rPr lang="ro-RO" sz="2500" b="1" i="1" dirty="0">
                <a:solidFill>
                  <a:srgbClr val="00B050"/>
                </a:solidFill>
              </a:rPr>
              <a:t>acceptă un șir, </a:t>
            </a:r>
            <a:r>
              <a:rPr lang="ro-RO" sz="2500" b="1" dirty="0">
                <a:solidFill>
                  <a:srgbClr val="00B050"/>
                </a:solidFill>
              </a:rPr>
              <a:t>dacă pornind din starea inițială, după un număr finit de pași, ajunge într-o stare finală.  </a:t>
            </a:r>
            <a:endParaRPr lang="en-US" sz="2500" b="1" dirty="0">
              <a:solidFill>
                <a:srgbClr val="00B050"/>
              </a:solidFill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B87F272-49BD-4EE4-852A-09E9F29376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754257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332656"/>
                <a:ext cx="8579296" cy="3744416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ro-RO" sz="2800" dirty="0"/>
                  <a:t>Din punct de vedere matematic un AF este un sistem</a:t>
                </a: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r>
                      <a:rPr lang="ro-RO" sz="2800" b="0" i="1" smtClean="0">
                        <a:latin typeface="Cambria Math"/>
                      </a:rPr>
                      <m:t>𝐴𝐹</m:t>
                    </m:r>
                    <m:r>
                      <a:rPr lang="ro-RO" sz="2800" b="0" i="1" smtClean="0">
                        <a:latin typeface="Cambria Math"/>
                      </a:rPr>
                      <m:t>=</m:t>
                    </m:r>
                    <m:d>
                      <m:dPr>
                        <m:ctrlPr>
                          <a:rPr lang="ro-RO" sz="2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ro-RO" sz="2800" b="0" i="1" smtClean="0">
                            <a:latin typeface="Cambria Math"/>
                          </a:rPr>
                          <m:t>𝑄</m:t>
                        </m:r>
                        <m:r>
                          <a:rPr lang="ro-RO" sz="2800" b="0" i="1" smtClean="0">
                            <a:latin typeface="Cambria Math"/>
                          </a:rPr>
                          <m:t>,</m:t>
                        </m:r>
                        <m:r>
                          <m:rPr>
                            <m:sty m:val="p"/>
                          </m:rPr>
                          <a:rPr lang="el-GR" sz="2800" b="0" i="1" smtClean="0">
                            <a:latin typeface="Cambria Math"/>
                            <a:ea typeface="Cambria Math"/>
                          </a:rPr>
                          <m:t>Σ</m:t>
                        </m:r>
                        <m:r>
                          <a:rPr lang="ro-RO" sz="2800" b="0" i="1" smtClean="0">
                            <a:latin typeface="Cambria Math"/>
                            <a:ea typeface="Cambria Math"/>
                          </a:rPr>
                          <m:t>, </m:t>
                        </m:r>
                        <m:r>
                          <a:rPr lang="ro-RO" sz="2800" b="0" i="1" smtClean="0">
                            <a:latin typeface="Cambria Math"/>
                            <a:ea typeface="Cambria Math"/>
                          </a:rPr>
                          <m:t>𝛿</m:t>
                        </m:r>
                        <m:r>
                          <a:rPr lang="ro-RO" sz="2800" b="0" i="1" smtClean="0">
                            <a:latin typeface="Cambria Math"/>
                            <a:ea typeface="Cambria Math"/>
                          </a:rPr>
                          <m:t>, </m:t>
                        </m:r>
                        <m:sSub>
                          <m:sSubPr>
                            <m:ctrlPr>
                              <a:rPr lang="ro-RO" sz="2800" b="0" i="1" smtClean="0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ro-RO" sz="2800" b="0" i="1" smtClean="0">
                                <a:latin typeface="Cambria Math"/>
                                <a:ea typeface="Cambria Math"/>
                              </a:rPr>
                              <m:t>𝑞</m:t>
                            </m:r>
                          </m:e>
                          <m:sub>
                            <m:r>
                              <a:rPr lang="ro-RO" sz="2800" b="0" i="1" smtClean="0">
                                <a:latin typeface="Cambria Math"/>
                                <a:ea typeface="Cambria Math"/>
                              </a:rPr>
                              <m:t>0</m:t>
                            </m:r>
                          </m:sub>
                        </m:sSub>
                        <m:r>
                          <a:rPr lang="ro-RO" sz="2800" b="0" i="1" smtClean="0">
                            <a:latin typeface="Cambria Math"/>
                            <a:ea typeface="Cambria Math"/>
                          </a:rPr>
                          <m:t>, </m:t>
                        </m:r>
                        <m:r>
                          <a:rPr lang="ro-RO" sz="2800" b="0" i="1" smtClean="0">
                            <a:latin typeface="Cambria Math"/>
                            <a:ea typeface="Cambria Math"/>
                          </a:rPr>
                          <m:t>𝐹</m:t>
                        </m:r>
                      </m:e>
                    </m:d>
                    <m:r>
                      <a:rPr lang="ro-RO" sz="2800" b="0" i="1" smtClean="0">
                        <a:latin typeface="Cambria Math"/>
                        <a:ea typeface="Cambria Math"/>
                      </a:rPr>
                      <m:t>, </m:t>
                    </m:r>
                  </m:oMath>
                </a14:m>
                <a:r>
                  <a:rPr lang="en-US" sz="2800" dirty="0"/>
                  <a:t>   </a:t>
                </a:r>
                <a:r>
                  <a:rPr lang="ro-RO" sz="2800" dirty="0"/>
                  <a:t>unde </a:t>
                </a:r>
              </a:p>
              <a:p>
                <a:pPr marL="0" indent="0">
                  <a:buNone/>
                </a:pPr>
                <a:r>
                  <a:rPr lang="ro-RO" sz="2800" i="1" dirty="0"/>
                  <a:t>Q</a:t>
                </a:r>
                <a:r>
                  <a:rPr lang="ro-RO" sz="2800" dirty="0"/>
                  <a:t>- mulțimea finită de stări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sz="2800" i="1">
                        <a:latin typeface="Cambria Math"/>
                        <a:ea typeface="Cambria Math"/>
                      </a:rPr>
                      <m:t>Σ</m:t>
                    </m:r>
                  </m:oMath>
                </a14:m>
                <a:r>
                  <a:rPr lang="ro-RO" sz="2800" dirty="0"/>
                  <a:t> – vocabular sau alfabet de intrare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ro-RO" sz="2800" i="1">
                        <a:latin typeface="Cambria Math"/>
                        <a:ea typeface="Cambria Math"/>
                      </a:rPr>
                      <m:t>𝛿</m:t>
                    </m:r>
                  </m:oMath>
                </a14:m>
                <a:r>
                  <a:rPr lang="ro-RO" sz="2800" dirty="0"/>
                  <a:t> – funcția de tranziție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ro-RO" sz="2800" i="1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bPr>
                      <m:e>
                        <m:r>
                          <a:rPr lang="ro-RO" sz="2800" i="1">
                            <a:latin typeface="Cambria Math"/>
                            <a:ea typeface="Cambria Math"/>
                          </a:rPr>
                          <m:t>𝑞</m:t>
                        </m:r>
                      </m:e>
                      <m:sub>
                        <m:r>
                          <a:rPr lang="ro-RO" sz="2800" i="1">
                            <a:latin typeface="Cambria Math"/>
                            <a:ea typeface="Cambria Math"/>
                          </a:rPr>
                          <m:t>0</m:t>
                        </m:r>
                      </m:sub>
                    </m:sSub>
                  </m:oMath>
                </a14:m>
                <a:r>
                  <a:rPr lang="ro-RO" sz="2800" dirty="0"/>
                  <a:t>- starea inițială</a:t>
                </a:r>
              </a:p>
              <a:p>
                <a:pPr marL="0" indent="0">
                  <a:buNone/>
                </a:pPr>
                <a:r>
                  <a:rPr lang="ro-RO" sz="2800" i="1" dirty="0"/>
                  <a:t>F</a:t>
                </a:r>
                <a:r>
                  <a:rPr lang="ro-RO" sz="2800" dirty="0"/>
                  <a:t> – mulțimea stărilor finale</a:t>
                </a:r>
                <a:endParaRPr lang="en-US" sz="2800" dirty="0"/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332656"/>
                <a:ext cx="8579296" cy="3744416"/>
              </a:xfrm>
              <a:blipFill>
                <a:blip r:embed="rId2"/>
                <a:stretch>
                  <a:fillRect l="-1421" t="-1629" b="-651"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E4CA6A4-4EC0-4039-AB8C-B73CB73658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69456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179512" y="260648"/>
                <a:ext cx="8856984" cy="6048672"/>
              </a:xfrm>
            </p:spPr>
            <p:txBody>
              <a:bodyPr>
                <a:noAutofit/>
              </a:bodyPr>
              <a:lstStyle/>
              <a:p>
                <a:pPr marL="0" indent="0">
                  <a:spcBef>
                    <a:spcPts val="0"/>
                  </a:spcBef>
                  <a:buNone/>
                </a:pPr>
                <a:r>
                  <a:rPr lang="ro-RO" sz="2800" b="1" i="1" dirty="0"/>
                  <a:t>Configurație AF</a:t>
                </a:r>
                <a:r>
                  <a:rPr lang="ro-RO" sz="2800" dirty="0"/>
                  <a:t>: perechea (stare, șir)</a:t>
                </a:r>
              </a:p>
              <a:p>
                <a:pPr marL="0" indent="0">
                  <a:spcBef>
                    <a:spcPts val="0"/>
                  </a:spcBef>
                  <a:buNone/>
                </a:pPr>
                <a:r>
                  <a:rPr lang="ro-RO" sz="2800" dirty="0"/>
                  <a:t>				</a:t>
                </a:r>
                <a:r>
                  <a:rPr lang="en-US" sz="2800" dirty="0"/>
                  <a:t>        </a:t>
                </a:r>
                <a:r>
                  <a:rPr lang="ro-RO" sz="2800" dirty="0"/>
                  <a:t>(</a:t>
                </a:r>
                <a:r>
                  <a:rPr lang="ro-RO" sz="2800" i="1" dirty="0"/>
                  <a:t>q, x</a:t>
                </a:r>
                <a:r>
                  <a:rPr lang="ro-RO" sz="2800" dirty="0"/>
                  <a:t>)</a:t>
                </a:r>
              </a:p>
              <a:p>
                <a:pPr marL="0" indent="0">
                  <a:spcBef>
                    <a:spcPts val="0"/>
                  </a:spcBef>
                  <a:buNone/>
                </a:pPr>
                <a:r>
                  <a:rPr lang="ro-RO" sz="2800" dirty="0"/>
                  <a:t>				     (</a:t>
                </a:r>
                <a:r>
                  <a:rPr lang="ro-RO" sz="2800" i="1" dirty="0"/>
                  <a:t>q</a:t>
                </a:r>
                <a:r>
                  <a:rPr lang="ro-RO" sz="2800" dirty="0"/>
                  <a:t>, aabbc)</a:t>
                </a:r>
              </a:p>
              <a:p>
                <a:pPr marL="0" indent="0">
                  <a:spcBef>
                    <a:spcPts val="0"/>
                  </a:spcBef>
                  <a:buNone/>
                </a:pPr>
                <a14:m>
                  <m:oMath xmlns:m="http://schemas.openxmlformats.org/officeDocument/2006/math">
                    <m:d>
                      <m:dPr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8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ro-RO" sz="2800" b="0" i="1" smtClean="0">
                                <a:latin typeface="Cambria Math" panose="02040503050406030204" pitchFamily="18" charset="0"/>
                              </a:rPr>
                              <m:t>𝑞</m:t>
                            </m:r>
                          </m:e>
                          <m:sub>
                            <m:r>
                              <a:rPr lang="ro-RO" sz="2800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r>
                          <a:rPr lang="ro-RO" sz="2800" b="0" i="1" smtClean="0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ro-RO" sz="2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r>
                  <a:rPr lang="ro-RO" sz="2800" dirty="0"/>
                  <a:t>- configurație inițială</a:t>
                </a:r>
              </a:p>
              <a:p>
                <a:pPr marL="0" indent="0">
                  <a:spcBef>
                    <a:spcPts val="0"/>
                  </a:spcBef>
                  <a:buNone/>
                </a:pPr>
                <a14:m>
                  <m:oMath xmlns:m="http://schemas.openxmlformats.org/officeDocument/2006/math">
                    <m:d>
                      <m:dPr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8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ro-RO" sz="2800" b="0" i="1" smtClean="0">
                                <a:latin typeface="Cambria Math" panose="02040503050406030204" pitchFamily="18" charset="0"/>
                              </a:rPr>
                              <m:t>𝑞</m:t>
                            </m:r>
                          </m:e>
                          <m:sub>
                            <m:r>
                              <a:rPr lang="ro-RO" sz="2800" b="0" i="1" smtClean="0">
                                <a:latin typeface="Cambria Math" panose="02040503050406030204" pitchFamily="18" charset="0"/>
                              </a:rPr>
                              <m:t>𝑓</m:t>
                            </m:r>
                          </m:sub>
                        </m:sSub>
                        <m:r>
                          <a:rPr lang="ro-RO" sz="2800" b="0" i="1" smtClean="0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ro-RO" sz="2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ro-RO" sz="28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ro-RO" sz="2800" dirty="0"/>
                  <a:t>- configurație finală</a:t>
                </a:r>
              </a:p>
              <a:p>
                <a:pPr marL="0" indent="0">
                  <a:buNone/>
                </a:pPr>
                <a:r>
                  <a:rPr lang="ro-RO" sz="2800" b="1" i="1" dirty="0"/>
                  <a:t>Definiție</a:t>
                </a:r>
                <a:r>
                  <a:rPr lang="ro-RO" sz="2800" dirty="0"/>
                  <a:t>: AF trece din configurația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ro-RO" sz="28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ro-RO" sz="28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ro-RO" sz="2800" b="0" i="1" smtClean="0">
                                <a:latin typeface="Cambria Math" panose="02040503050406030204" pitchFamily="18" charset="0"/>
                              </a:rPr>
                              <m:t>𝑞</m:t>
                            </m:r>
                          </m:e>
                          <m:sub>
                            <m:r>
                              <a:rPr lang="ro-RO" sz="28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ro-RO" sz="2800" b="0" i="1" smtClean="0">
                            <a:latin typeface="Cambria Math" panose="02040503050406030204" pitchFamily="18" charset="0"/>
                          </a:rPr>
                          <m:t>, </m:t>
                        </m:r>
                        <m:sSub>
                          <m:sSubPr>
                            <m:ctrlPr>
                              <a:rPr lang="ro-RO" sz="28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ro-RO" sz="28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ro-RO" sz="28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d>
                  </m:oMath>
                </a14:m>
                <a:r>
                  <a:rPr lang="ro-RO" sz="2800" dirty="0"/>
                  <a:t> în configurația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ro-RO" sz="2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ro-RO" sz="2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ro-RO" sz="2800" i="1">
                                <a:latin typeface="Cambria Math" panose="02040503050406030204" pitchFamily="18" charset="0"/>
                              </a:rPr>
                              <m:t>𝑞</m:t>
                            </m:r>
                          </m:e>
                          <m:sub>
                            <m:r>
                              <a:rPr lang="ro-RO" sz="28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  <m:r>
                          <a:rPr lang="ro-RO" sz="2800" i="1">
                            <a:latin typeface="Cambria Math" panose="02040503050406030204" pitchFamily="18" charset="0"/>
                          </a:rPr>
                          <m:t>, </m:t>
                        </m:r>
                        <m:sSub>
                          <m:sSubPr>
                            <m:ctrlPr>
                              <a:rPr lang="ro-RO" sz="2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ro-RO" sz="28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ro-RO" sz="28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</m:e>
                    </m:d>
                  </m:oMath>
                </a14:m>
                <a:r>
                  <a:rPr lang="ro-RO" sz="2800" dirty="0"/>
                  <a:t>, dacă există 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800" b="0" i="1" smtClean="0">
                              <a:latin typeface="Cambria Math" panose="02040503050406030204" pitchFamily="18" charset="0"/>
                            </a:rPr>
                            <m:t>𝑞</m:t>
                          </m:r>
                        </m:e>
                        <m:sub>
                          <m:r>
                            <a:rPr lang="ro-RO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ro-RO" sz="2800" b="0" i="1" smtClean="0">
                          <a:latin typeface="Cambria Math" panose="02040503050406030204" pitchFamily="18" charset="0"/>
                        </a:rPr>
                        <m:t>, </m:t>
                      </m:r>
                      <m:sSub>
                        <m:sSubPr>
                          <m:ctrlPr>
                            <a:rPr lang="ro-RO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800" b="0" i="1" smtClean="0">
                              <a:latin typeface="Cambria Math" panose="02040503050406030204" pitchFamily="18" charset="0"/>
                            </a:rPr>
                            <m:t>𝑞</m:t>
                          </m:r>
                        </m:e>
                        <m:sub>
                          <m:r>
                            <a:rPr lang="ro-RO" sz="28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ro-RO" sz="2800" b="0" i="1" smtClean="0">
                          <a:latin typeface="Cambria Math" panose="02040503050406030204" pitchFamily="18" charset="0"/>
                        </a:rPr>
                        <m:t>, …, </m:t>
                      </m:r>
                      <m:sSub>
                        <m:sSubPr>
                          <m:ctrlPr>
                            <a:rPr lang="ro-RO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800" b="0" i="1" smtClean="0">
                              <a:latin typeface="Cambria Math" panose="02040503050406030204" pitchFamily="18" charset="0"/>
                            </a:rPr>
                            <m:t>𝑞</m:t>
                          </m:r>
                        </m:e>
                        <m:sub>
                          <m:r>
                            <a:rPr lang="ro-RO" sz="28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ro-RO" sz="28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b>
                      </m:sSub>
                      <m:r>
                        <a:rPr lang="ro-RO" sz="2800" b="0" i="1" smtClean="0">
                          <a:latin typeface="Cambria Math" panose="02040503050406030204" pitchFamily="18" charset="0"/>
                          <a:ea typeface="Cambria Math"/>
                        </a:rPr>
                        <m:t>𝜖</m:t>
                      </m:r>
                      <m:r>
                        <a:rPr lang="ro-RO" sz="2800" b="0" i="1" smtClean="0">
                          <a:latin typeface="Cambria Math" panose="02040503050406030204" pitchFamily="18" charset="0"/>
                          <a:ea typeface="Cambria Math"/>
                        </a:rPr>
                        <m:t>𝑄</m:t>
                      </m:r>
                    </m:oMath>
                  </m:oMathPara>
                </a14:m>
                <a:endParaRPr lang="ro-RO" sz="28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o-RO" sz="28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ro-RO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ro-RO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ro-RO" sz="2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ro-RO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ro-RO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ro-RO" sz="2800" b="0" i="1" smtClean="0">
                          <a:latin typeface="Cambria Math" panose="02040503050406030204" pitchFamily="18" charset="0"/>
                        </a:rPr>
                        <m:t>…</m:t>
                      </m:r>
                      <m:sSub>
                        <m:sSubPr>
                          <m:ctrlPr>
                            <a:rPr lang="ro-RO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ro-RO" sz="28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  <a:p>
                <a:pPr marL="0" indent="0">
                  <a:buNone/>
                </a:pPr>
                <a:endParaRPr lang="ro-RO" sz="12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ctrlPr>
                            <a:rPr lang="ro-RO" sz="2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ro-RO" sz="24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  <m:sub>
                              <m: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r>
                        <a:rPr lang="ro-RO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⊢</m:t>
                      </m:r>
                      <m:d>
                        <m:dPr>
                          <m:ctrlPr>
                            <a:rPr lang="ro-RO" sz="2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ro-RO" sz="24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𝑞</m:t>
                              </m:r>
                            </m:e>
                            <m:sub>
                              <m:r>
                                <a:rPr lang="ro-RO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ro-RO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ro-RO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ro-RO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r>
                        <a:rPr lang="ro-RO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⊢</m:t>
                      </m:r>
                      <m:d>
                        <m:dPr>
                          <m:ctrlPr>
                            <a:rPr lang="ro-RO" sz="2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ro-RO" sz="24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𝑞</m:t>
                              </m:r>
                            </m:e>
                            <m:sub>
                              <m:r>
                                <a:rPr lang="ro-RO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  <m:r>
                            <a:rPr lang="ro-RO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ro-RO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ro-RO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</m:e>
                      </m:d>
                      <m:r>
                        <a:rPr lang="ro-RO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⊢</m:t>
                      </m:r>
                      <m:r>
                        <a:rPr lang="ro-RO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…⊢</m:t>
                      </m:r>
                      <m:d>
                        <m:dPr>
                          <m:ctrlPr>
                            <a:rPr lang="ro-RO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ro-RO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𝑞</m:t>
                              </m:r>
                            </m:e>
                            <m:sub>
                              <m:r>
                                <a:rPr lang="ro-RO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ro-RO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−1</m:t>
                              </m:r>
                            </m:sub>
                          </m:sSub>
                          <m:r>
                            <a:rPr lang="ro-RO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ro-RO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ro-RO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ro-RO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−1</m:t>
                              </m:r>
                            </m:sub>
                          </m:sSub>
                        </m:e>
                      </m:d>
                      <m:r>
                        <a:rPr lang="ro-RO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⊢</m:t>
                      </m:r>
                      <m:d>
                        <m:dPr>
                          <m:ctrlPr>
                            <a:rPr lang="ro-RO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ro-RO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𝑞</m:t>
                              </m:r>
                            </m:e>
                            <m:sub>
                              <m:r>
                                <a:rPr lang="ro-RO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  <m:r>
                            <a:rPr lang="ro-RO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ro-RO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ro-RO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ro-RO" sz="2400" dirty="0"/>
              </a:p>
              <a:p>
                <a:pPr marL="0" indent="0">
                  <a:buNone/>
                </a:pPr>
                <a:r>
                  <a:rPr lang="ro-RO" sz="2800" i="1" dirty="0"/>
                  <a:t>n</a:t>
                </a:r>
                <a:r>
                  <a:rPr lang="ro-RO" sz="2800" dirty="0"/>
                  <a:t> – numărul de pași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8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800" b="0" i="1" smtClean="0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  <m:sub>
                              <m:r>
                                <a:rPr lang="ro-RO" sz="28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ro-RO" sz="28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ro-RO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8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ro-RO" sz="28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r>
                        <a:rPr lang="en-US" sz="2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⊢</m:t>
                      </m:r>
                      <m:d>
                        <m:dPr>
                          <m:ctrlPr>
                            <a:rPr lang="en-US" sz="28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8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𝑞</m:t>
                              </m:r>
                            </m:e>
                            <m:sub>
                              <m:r>
                                <a:rPr lang="ro-RO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  <m:r>
                            <a:rPr lang="ro-RO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ro-RO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ro-RO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79512" y="260648"/>
                <a:ext cx="8856984" cy="6048672"/>
              </a:xfrm>
              <a:blipFill>
                <a:blip r:embed="rId2"/>
                <a:stretch>
                  <a:fillRect l="-1376" t="-1008"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Box 1">
            <a:extLst>
              <a:ext uri="{FF2B5EF4-FFF2-40B4-BE49-F238E27FC236}">
                <a16:creationId xmlns:a16="http://schemas.microsoft.com/office/drawing/2014/main" id="{F0FD28B8-9308-4187-8ACA-9AA7DB6F5630}"/>
              </a:ext>
            </a:extLst>
          </p:cNvPr>
          <p:cNvSpPr txBox="1"/>
          <p:nvPr/>
        </p:nvSpPr>
        <p:spPr>
          <a:xfrm>
            <a:off x="4463988" y="5301208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dirty="0"/>
              <a:t>*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C166973-95F2-45BC-B5F1-7DE16BEB4D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91472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323528" y="332656"/>
                <a:ext cx="8363272" cy="6120680"/>
              </a:xfrm>
            </p:spPr>
            <p:txBody>
              <a:bodyPr>
                <a:noAutofit/>
              </a:bodyPr>
              <a:lstStyle/>
              <a:p>
                <a:pPr marL="0" indent="0">
                  <a:buNone/>
                </a:pPr>
                <a:r>
                  <a:rPr lang="ro-RO" sz="2400" b="1" i="1" dirty="0"/>
                  <a:t>Definiție:</a:t>
                </a:r>
                <a:r>
                  <a:rPr lang="ro-RO" sz="2400" dirty="0"/>
                  <a:t> Se numește limbaj acceptat de către AF mulțimea 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o-RO" sz="2400" b="0" i="1" smtClean="0">
                          <a:latin typeface="Cambria Math" panose="02040503050406030204" pitchFamily="18" charset="0"/>
                        </a:rPr>
                        <m:t>𝐿</m:t>
                      </m:r>
                      <m:d>
                        <m:dPr>
                          <m:ctrlPr>
                            <a:rPr lang="ro-RO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𝐴𝐹</m:t>
                          </m:r>
                        </m:e>
                      </m:d>
                      <m:r>
                        <a:rPr lang="ro-RO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}"/>
                          <m:ctrlPr>
                            <a:rPr lang="ro-RO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|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/>
                            </a:rPr>
                            <m:t>𝜖</m:t>
                          </m:r>
                          <m:sSup>
                            <m:s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l-GR" sz="2400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  <m:t>Σ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  <m:t>∗</m:t>
                              </m:r>
                            </m:sup>
                          </m:sSup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/>
                            </a:rPr>
                            <m:t>, </m:t>
                          </m:r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  <m:t>𝑞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  <m:t>0</m:t>
                                  </m:r>
                                </m:sub>
                              </m:s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  <m:t>,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  <m:t>𝑥</m:t>
                              </m:r>
                            </m:e>
                          </m:d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⊢</m:t>
                          </m:r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  <m:t>𝑞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  <m:t>𝑓</m:t>
                                  </m:r>
                                </m:sub>
                              </m:s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  <m:t>, 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  <m:t>𝜀</m:t>
                              </m:r>
                            </m:e>
                          </m:d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/>
                            </a:rPr>
                            <m:t>, </m:t>
                          </m:r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  <m:t>𝑞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  <m:t>𝑓</m:t>
                              </m:r>
                            </m:sub>
                          </m:sSub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/>
                            </a:rPr>
                            <m:t>𝜖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/>
                            </a:rPr>
                            <m:t>𝐹</m:t>
                          </m:r>
                        </m:e>
                      </m:d>
                    </m:oMath>
                  </m:oMathPara>
                </a14:m>
                <a:endParaRPr lang="en-US" sz="2400" dirty="0"/>
              </a:p>
              <a:p>
                <a:pPr marL="0" indent="0">
                  <a:buNone/>
                </a:pPr>
                <a:r>
                  <a:rPr lang="en-US" sz="2400" b="1" i="1" dirty="0" err="1"/>
                  <a:t>Exemplu</a:t>
                </a:r>
                <a:r>
                  <a:rPr lang="ro-RO" sz="2400" b="1" dirty="0"/>
                  <a:t>:</a:t>
                </a:r>
                <a:r>
                  <a:rPr lang="ro-RO" sz="2400" dirty="0"/>
                  <a:t> Fie avem </a:t>
                </a:r>
                <a14:m>
                  <m:oMath xmlns:m="http://schemas.openxmlformats.org/officeDocument/2006/math">
                    <m:r>
                      <a:rPr lang="ro-RO" sz="2400" b="0" i="1" smtClean="0">
                        <a:latin typeface="Cambria Math" panose="02040503050406030204" pitchFamily="18" charset="0"/>
                      </a:rPr>
                      <m:t>𝐴𝐹</m:t>
                    </m:r>
                    <m:r>
                      <a:rPr lang="ro-RO" sz="2400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ro-RO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ro-RO" sz="2400" b="0" i="1" smtClean="0">
                            <a:latin typeface="Cambria Math" panose="02040503050406030204" pitchFamily="18" charset="0"/>
                          </a:rPr>
                          <m:t>𝑄</m:t>
                        </m:r>
                        <m:r>
                          <a:rPr lang="ro-RO" sz="24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m:rPr>
                            <m:sty m:val="p"/>
                          </m:rPr>
                          <a:rPr lang="el-GR" sz="2400" b="0" i="1" smtClean="0">
                            <a:latin typeface="Cambria Math" panose="02040503050406030204" pitchFamily="18" charset="0"/>
                            <a:ea typeface="Cambria Math"/>
                          </a:rPr>
                          <m:t>Σ</m:t>
                        </m:r>
                        <m:r>
                          <a:rPr lang="ro-RO" sz="2400" b="0" i="1" smtClean="0">
                            <a:latin typeface="Cambria Math" panose="02040503050406030204" pitchFamily="18" charset="0"/>
                            <a:ea typeface="Cambria Math"/>
                          </a:rPr>
                          <m:t>, </m:t>
                        </m:r>
                        <m:r>
                          <a:rPr lang="ro-RO" sz="2400" b="0" i="1" smtClean="0">
                            <a:latin typeface="Cambria Math" panose="02040503050406030204" pitchFamily="18" charset="0"/>
                            <a:ea typeface="Cambria Math"/>
                          </a:rPr>
                          <m:t>𝛿</m:t>
                        </m:r>
                        <m:r>
                          <a:rPr lang="ro-RO" sz="2400" b="0" i="1" smtClean="0">
                            <a:latin typeface="Cambria Math" panose="02040503050406030204" pitchFamily="18" charset="0"/>
                            <a:ea typeface="Cambria Math"/>
                          </a:rPr>
                          <m:t>, </m:t>
                        </m:r>
                        <m:sSub>
                          <m:sSubPr>
                            <m:ctrlPr>
                              <a:rPr lang="ro-RO" sz="2400" b="0" i="1" smtClean="0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ro-RO" sz="2400" b="0" i="1" smtClean="0">
                                <a:latin typeface="Cambria Math" panose="02040503050406030204" pitchFamily="18" charset="0"/>
                                <a:ea typeface="Cambria Math"/>
                              </a:rPr>
                              <m:t>𝑞</m:t>
                            </m:r>
                          </m:e>
                          <m:sub>
                            <m:r>
                              <a:rPr lang="ro-RO" sz="2400" b="0" i="1" smtClean="0">
                                <a:latin typeface="Cambria Math" panose="02040503050406030204" pitchFamily="18" charset="0"/>
                                <a:ea typeface="Cambria Math"/>
                              </a:rPr>
                              <m:t>0</m:t>
                            </m:r>
                          </m:sub>
                        </m:sSub>
                        <m:r>
                          <a:rPr lang="ro-RO" sz="2400" b="0" i="1" smtClean="0">
                            <a:latin typeface="Cambria Math" panose="02040503050406030204" pitchFamily="18" charset="0"/>
                            <a:ea typeface="Cambria Math"/>
                          </a:rPr>
                          <m:t>, </m:t>
                        </m:r>
                        <m:r>
                          <a:rPr lang="ro-RO" sz="2400" b="0" i="1" smtClean="0">
                            <a:latin typeface="Cambria Math" panose="02040503050406030204" pitchFamily="18" charset="0"/>
                            <a:ea typeface="Cambria Math"/>
                          </a:rPr>
                          <m:t>𝐹</m:t>
                        </m:r>
                      </m:e>
                    </m:d>
                  </m:oMath>
                </a14:m>
                <a:r>
                  <a:rPr lang="ro-RO" sz="2400" dirty="0"/>
                  <a:t>, 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ro-RO" sz="2400" b="0" i="1" smtClean="0">
                        <a:latin typeface="Cambria Math" panose="02040503050406030204" pitchFamily="18" charset="0"/>
                      </a:rPr>
                      <m:t>𝑄</m:t>
                    </m:r>
                    <m:r>
                      <a:rPr lang="ro-RO" sz="2400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ro-RO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ro-RO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ro-RO" sz="2400" b="0" i="1" smtClean="0">
                                <a:latin typeface="Cambria Math" panose="02040503050406030204" pitchFamily="18" charset="0"/>
                              </a:rPr>
                              <m:t>𝑞</m:t>
                            </m:r>
                          </m:e>
                          <m:sub>
                            <m:r>
                              <a:rPr lang="ro-RO" sz="2400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r>
                          <a:rPr lang="ro-RO" sz="24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ro-RO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ro-RO" sz="2400" b="0" i="1" smtClean="0">
                                <a:latin typeface="Cambria Math" panose="02040503050406030204" pitchFamily="18" charset="0"/>
                              </a:rPr>
                              <m:t>𝑞</m:t>
                            </m:r>
                          </m:e>
                          <m:sub>
                            <m:r>
                              <a:rPr lang="ro-RO" sz="24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ro-RO" sz="24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ro-RO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ro-RO" sz="2400" b="0" i="1" smtClean="0">
                                <a:latin typeface="Cambria Math" panose="02040503050406030204" pitchFamily="18" charset="0"/>
                              </a:rPr>
                              <m:t>𝑞</m:t>
                            </m:r>
                          </m:e>
                          <m:sub>
                            <m:r>
                              <a:rPr lang="ro-RO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ro-RO" sz="24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ro-RO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ro-RO" sz="2400" b="0" i="1" smtClean="0">
                                <a:latin typeface="Cambria Math" panose="02040503050406030204" pitchFamily="18" charset="0"/>
                              </a:rPr>
                              <m:t>𝑞</m:t>
                            </m:r>
                          </m:e>
                          <m:sub>
                            <m:r>
                              <a:rPr lang="ro-RO" sz="24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</m:e>
                    </m:d>
                  </m:oMath>
                </a14:m>
                <a:r>
                  <a:rPr lang="ro-RO" sz="2400" dirty="0"/>
                  <a:t>,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Σ</m:t>
                    </m:r>
                    <m:r>
                      <a:rPr lang="ro-RO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ro-RO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ro-RO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0,1</m:t>
                        </m:r>
                      </m:e>
                    </m:d>
                  </m:oMath>
                </a14:m>
                <a:r>
                  <a:rPr lang="ro-RO" sz="2400" dirty="0"/>
                  <a:t>,  </a:t>
                </a:r>
                <a14:m>
                  <m:oMath xmlns:m="http://schemas.openxmlformats.org/officeDocument/2006/math">
                    <m:r>
                      <a:rPr lang="ro-RO" sz="2400" b="0" i="1" smtClean="0">
                        <a:latin typeface="Cambria Math" panose="02040503050406030204" pitchFamily="18" charset="0"/>
                      </a:rPr>
                      <m:t>𝐹</m:t>
                    </m:r>
                    <m:r>
                      <a:rPr lang="ro-RO" sz="2400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ro-RO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ro-RO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ro-RO" sz="2400" b="0" i="1" smtClean="0">
                                <a:latin typeface="Cambria Math" panose="02040503050406030204" pitchFamily="18" charset="0"/>
                              </a:rPr>
                              <m:t>𝑞</m:t>
                            </m:r>
                          </m:e>
                          <m:sub>
                            <m:r>
                              <a:rPr lang="ro-RO" sz="24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</m:e>
                    </m:d>
                  </m:oMath>
                </a14:m>
                <a:r>
                  <a:rPr lang="ro-RO" sz="2400" dirty="0"/>
                  <a:t>.</a:t>
                </a:r>
              </a:p>
              <a:p>
                <a:pPr marL="0" indent="0">
                  <a:buNone/>
                </a:pPr>
                <a:r>
                  <a:rPr lang="ro-RO" sz="2400" dirty="0">
                    <a:ea typeface="Cambria Math" panose="02040503050406030204" pitchFamily="18" charset="0"/>
                  </a:rPr>
                  <a:t>1. </a:t>
                </a:r>
                <a14:m>
                  <m:oMath xmlns:m="http://schemas.openxmlformats.org/officeDocument/2006/math">
                    <m:r>
                      <a:rPr lang="ro-RO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𝛿</m:t>
                    </m:r>
                    <m:d>
                      <m:dPr>
                        <m:ctrlPr>
                          <a:rPr lang="ro-RO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ro-RO" sz="24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ro-RO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𝑞</m:t>
                            </m:r>
                          </m:e>
                          <m:sub>
                            <m:r>
                              <a:rPr lang="ro-RO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r>
                          <a:rPr lang="ro-RO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,1</m:t>
                        </m:r>
                      </m:e>
                    </m:d>
                    <m:r>
                      <a:rPr lang="ro-RO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ro-RO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ro-RO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ro-RO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𝑞</m:t>
                            </m:r>
                          </m:e>
                          <m:sub>
                            <m:r>
                              <a:rPr lang="ro-RO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r>
                          <a:rPr lang="ro-RO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ro-RO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ro-RO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𝑞</m:t>
                            </m:r>
                          </m:e>
                          <m:sub>
                            <m:r>
                              <a:rPr lang="ro-RO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d>
                  </m:oMath>
                </a14:m>
                <a:endParaRPr lang="ro-RO" sz="2400" dirty="0"/>
              </a:p>
              <a:p>
                <a:pPr marL="0" indent="0">
                  <a:buNone/>
                </a:pPr>
                <a:r>
                  <a:rPr lang="ro-RO" sz="2400" dirty="0">
                    <a:ea typeface="Cambria Math" panose="02040503050406030204" pitchFamily="18" charset="0"/>
                  </a:rPr>
                  <a:t>2. </a:t>
                </a:r>
                <a14:m>
                  <m:oMath xmlns:m="http://schemas.openxmlformats.org/officeDocument/2006/math">
                    <m:r>
                      <a:rPr lang="ro-RO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𝛿</m:t>
                    </m:r>
                    <m:d>
                      <m:dPr>
                        <m:ctrlPr>
                          <a:rPr lang="ro-RO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ro-RO" sz="24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ro-RO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𝑞</m:t>
                            </m:r>
                          </m:e>
                          <m:sub>
                            <m:r>
                              <a:rPr lang="ro-RO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r>
                          <a:rPr lang="ro-RO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,0</m:t>
                        </m:r>
                      </m:e>
                    </m:d>
                    <m:r>
                      <a:rPr lang="ro-RO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ro-RO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ro-RO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ro-RO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𝑞</m:t>
                            </m:r>
                          </m:e>
                          <m:sub>
                            <m:r>
                              <a:rPr lang="ro-RO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r>
                          <a:rPr lang="ro-RO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ro-RO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ro-RO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𝑞</m:t>
                            </m:r>
                          </m:e>
                          <m:sub>
                            <m:r>
                              <a:rPr lang="ro-RO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d>
                  </m:oMath>
                </a14:m>
                <a:endParaRPr lang="ro-RO" sz="2400" dirty="0"/>
              </a:p>
              <a:p>
                <a:pPr marL="0" indent="0">
                  <a:buNone/>
                </a:pPr>
                <a:r>
                  <a:rPr lang="ro-RO" sz="2400" dirty="0">
                    <a:ea typeface="Cambria Math" panose="02040503050406030204" pitchFamily="18" charset="0"/>
                  </a:rPr>
                  <a:t>3. </a:t>
                </a:r>
                <a14:m>
                  <m:oMath xmlns:m="http://schemas.openxmlformats.org/officeDocument/2006/math">
                    <m:r>
                      <a:rPr lang="ro-RO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𝛿</m:t>
                    </m:r>
                    <m:d>
                      <m:dPr>
                        <m:ctrlPr>
                          <a:rPr lang="ro-RO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ro-RO" sz="24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ro-RO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𝑞</m:t>
                            </m:r>
                          </m:e>
                          <m:sub>
                            <m:r>
                              <a:rPr lang="ro-RO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ro-RO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,1</m:t>
                        </m:r>
                      </m:e>
                    </m:d>
                    <m:r>
                      <a:rPr lang="ro-RO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ro-RO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ro-RO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ro-RO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𝑞</m:t>
                            </m:r>
                          </m:e>
                          <m:sub>
                            <m:r>
                              <a:rPr lang="ro-RO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</m:e>
                    </m:d>
                  </m:oMath>
                </a14:m>
                <a:endParaRPr lang="ro-RO" sz="2400" dirty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r>
                  <a:rPr lang="ro-RO" sz="2400" dirty="0"/>
                  <a:t>4.</a:t>
                </a:r>
                <a:r>
                  <a:rPr lang="ro-RO" sz="2400" dirty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ro-RO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𝛿</m:t>
                    </m:r>
                    <m:d>
                      <m:dPr>
                        <m:ctrlPr>
                          <a:rPr lang="ro-RO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ro-RO" sz="24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ro-RO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𝑞</m:t>
                            </m:r>
                          </m:e>
                          <m:sub>
                            <m:r>
                              <a:rPr lang="ro-RO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ro-RO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,0</m:t>
                        </m:r>
                      </m:e>
                    </m:d>
                    <m:r>
                      <a:rPr lang="ro-RO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=∅</m:t>
                    </m:r>
                  </m:oMath>
                </a14:m>
                <a:endParaRPr lang="ro-RO" sz="2400" dirty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r>
                  <a:rPr lang="ro-RO" sz="2400" dirty="0"/>
                  <a:t>5. </a:t>
                </a:r>
                <a14:m>
                  <m:oMath xmlns:m="http://schemas.openxmlformats.org/officeDocument/2006/math">
                    <m:r>
                      <a:rPr lang="ro-RO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𝛿</m:t>
                    </m:r>
                    <m:d>
                      <m:dPr>
                        <m:ctrlPr>
                          <a:rPr lang="ro-RO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ro-RO" sz="24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ro-RO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𝑞</m:t>
                            </m:r>
                          </m:e>
                          <m:sub>
                            <m:r>
                              <a:rPr lang="ro-RO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ro-RO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,1</m:t>
                        </m:r>
                      </m:e>
                    </m:d>
                    <m:r>
                      <a:rPr lang="ro-RO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=∅</m:t>
                    </m:r>
                  </m:oMath>
                </a14:m>
                <a:endParaRPr lang="ro-RO" sz="2400" dirty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r>
                  <a:rPr lang="ro-RO" sz="2400" dirty="0"/>
                  <a:t>6.</a:t>
                </a:r>
                <a:r>
                  <a:rPr lang="ro-RO" sz="2400" dirty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ro-RO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𝛿</m:t>
                    </m:r>
                    <m:d>
                      <m:dPr>
                        <m:ctrlPr>
                          <a:rPr lang="ro-RO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ro-RO" sz="24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ro-RO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𝑞</m:t>
                            </m:r>
                          </m:e>
                          <m:sub>
                            <m:r>
                              <a:rPr lang="ro-RO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ro-RO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,0</m:t>
                        </m:r>
                      </m:e>
                    </m:d>
                    <m:r>
                      <a:rPr lang="ro-RO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ro-RO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ro-RO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ro-RO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𝑞</m:t>
                            </m:r>
                          </m:e>
                          <m:sub>
                            <m:r>
                              <a:rPr lang="ro-RO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</m:e>
                    </m:d>
                  </m:oMath>
                </a14:m>
                <a:endParaRPr lang="ro-RO" sz="2400" dirty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r>
                  <a:rPr lang="ro-RO" sz="2400" dirty="0">
                    <a:ea typeface="Cambria Math" panose="02040503050406030204" pitchFamily="18" charset="0"/>
                  </a:rPr>
                  <a:t>7. </a:t>
                </a:r>
                <a14:m>
                  <m:oMath xmlns:m="http://schemas.openxmlformats.org/officeDocument/2006/math">
                    <m:r>
                      <a:rPr lang="ro-RO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𝛿</m:t>
                    </m:r>
                    <m:d>
                      <m:dPr>
                        <m:ctrlPr>
                          <a:rPr lang="ro-RO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ro-RO" sz="24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ro-RO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𝑞</m:t>
                            </m:r>
                          </m:e>
                          <m:sub>
                            <m:r>
                              <a:rPr lang="ro-RO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  <m:r>
                          <a:rPr lang="ro-RO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,1</m:t>
                        </m:r>
                      </m:e>
                    </m:d>
                    <m:r>
                      <a:rPr lang="ro-RO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ro-RO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ro-RO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ro-RO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𝑞</m:t>
                            </m:r>
                          </m:e>
                          <m:sub>
                            <m:r>
                              <a:rPr lang="ro-RO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</m:e>
                    </m:d>
                  </m:oMath>
                </a14:m>
                <a:endParaRPr lang="ro-RO" sz="2400" dirty="0"/>
              </a:p>
              <a:p>
                <a:pPr marL="0" indent="0">
                  <a:buNone/>
                </a:pPr>
                <a:r>
                  <a:rPr lang="ro-RO" sz="2400" dirty="0"/>
                  <a:t>8. </a:t>
                </a:r>
                <a14:m>
                  <m:oMath xmlns:m="http://schemas.openxmlformats.org/officeDocument/2006/math">
                    <m:r>
                      <a:rPr lang="ro-RO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𝛿</m:t>
                    </m:r>
                    <m:d>
                      <m:dPr>
                        <m:ctrlPr>
                          <a:rPr lang="ro-RO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ro-RO" sz="24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ro-RO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𝑞</m:t>
                            </m:r>
                          </m:e>
                          <m:sub>
                            <m:r>
                              <a:rPr lang="ro-RO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  <m:r>
                          <a:rPr lang="ro-RO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,0</m:t>
                        </m:r>
                      </m:e>
                    </m:d>
                    <m:r>
                      <a:rPr lang="ro-RO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ro-RO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ro-RO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ro-RO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𝑞</m:t>
                            </m:r>
                          </m:e>
                          <m:sub>
                            <m:r>
                              <a:rPr lang="ro-RO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</m:e>
                    </m:d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23528" y="332656"/>
                <a:ext cx="8363272" cy="6120680"/>
              </a:xfrm>
              <a:blipFill>
                <a:blip r:embed="rId2"/>
                <a:stretch>
                  <a:fillRect l="-1093" t="-797"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>
            <a:extLst>
              <a:ext uri="{FF2B5EF4-FFF2-40B4-BE49-F238E27FC236}">
                <a16:creationId xmlns:a16="http://schemas.microsoft.com/office/drawing/2014/main" id="{7C813F6F-EED8-4B2E-980F-C39D5395B9FB}"/>
              </a:ext>
            </a:extLst>
          </p:cNvPr>
          <p:cNvSpPr txBox="1"/>
          <p:nvPr/>
        </p:nvSpPr>
        <p:spPr>
          <a:xfrm>
            <a:off x="5076056" y="692696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dirty="0"/>
              <a:t>*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A91DEC6-C864-456A-8951-CAC106DF4138}"/>
              </a:ext>
            </a:extLst>
          </p:cNvPr>
          <p:cNvSpPr txBox="1"/>
          <p:nvPr/>
        </p:nvSpPr>
        <p:spPr>
          <a:xfrm>
            <a:off x="3635896" y="4221088"/>
            <a:ext cx="48348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2400" b="1" i="1" dirty="0">
                <a:solidFill>
                  <a:srgbClr val="002060"/>
                </a:solidFill>
              </a:rPr>
              <a:t>Verificați dacă cuvântul </a:t>
            </a:r>
          </a:p>
          <a:p>
            <a:r>
              <a:rPr lang="ro-RO" sz="2400" b="1" i="1" dirty="0"/>
              <a:t>x</a:t>
            </a:r>
            <a:r>
              <a:rPr lang="ro-RO" sz="2400" b="1" dirty="0"/>
              <a:t> = 1001  </a:t>
            </a:r>
          </a:p>
          <a:p>
            <a:r>
              <a:rPr lang="ro-RO" sz="2400" b="1" dirty="0">
                <a:solidFill>
                  <a:srgbClr val="002060"/>
                </a:solidFill>
              </a:rPr>
              <a:t>este acceptat de către automatul dat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54B825D-5084-4C27-B2E7-A8679C34C2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44512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FAF83AD-C70B-4813-9700-C38F718F7E6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07504" y="1196753"/>
                <a:ext cx="8784976" cy="2448272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 xmlns:m="http://schemas.openxmlformats.org/officeDocument/2006/math">
                    <m:d>
                      <m:dPr>
                        <m:ctrlPr>
                          <a:rPr lang="ro-RO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ro-RO" sz="24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ro-RO" sz="2400" b="0" i="1" smtClean="0">
                                <a:latin typeface="Cambria Math" panose="02040503050406030204" pitchFamily="18" charset="0"/>
                              </a:rPr>
                              <m:t>𝑞</m:t>
                            </m:r>
                          </m:e>
                          <m:sub>
                            <m:r>
                              <a:rPr lang="ro-RO" sz="2400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r>
                          <a:rPr lang="ro-RO" sz="2400" b="0" i="1" smtClean="0">
                            <a:latin typeface="Cambria Math" panose="02040503050406030204" pitchFamily="18" charset="0"/>
                          </a:rPr>
                          <m:t>, 1001</m:t>
                        </m:r>
                      </m:e>
                    </m:d>
                    <m:r>
                      <a:rPr lang="ro-RO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⊢</m:t>
                    </m:r>
                    <m:d>
                      <m:dPr>
                        <m:ctrlPr>
                          <a:rPr lang="ro-RO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ro-RO" sz="24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ro-RO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𝑞</m:t>
                            </m:r>
                          </m:e>
                          <m:sub>
                            <m:r>
                              <a:rPr lang="ro-RO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r>
                          <a:rPr lang="ro-RO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 001</m:t>
                        </m:r>
                      </m:e>
                    </m:d>
                    <m:r>
                      <a:rPr lang="ro-RO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⊢</m:t>
                    </m:r>
                    <m:d>
                      <m:dPr>
                        <m:ctrlPr>
                          <a:rPr lang="ro-RO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ro-RO" sz="24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ro-RO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𝑞</m:t>
                            </m:r>
                          </m:e>
                          <m:sub>
                            <m:r>
                              <a:rPr lang="ro-RO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r>
                          <a:rPr lang="ro-RO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 01</m:t>
                        </m:r>
                      </m:e>
                    </m:d>
                    <m:r>
                      <a:rPr lang="ro-RO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⊢</m:t>
                    </m:r>
                    <m:d>
                      <m:dPr>
                        <m:ctrlPr>
                          <a:rPr lang="ro-RO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ro-RO" sz="24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ro-RO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𝑞</m:t>
                            </m:r>
                          </m:e>
                          <m:sub>
                            <m:r>
                              <a:rPr lang="ro-RO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r>
                          <a:rPr lang="ro-RO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 1</m:t>
                        </m:r>
                      </m:e>
                    </m:d>
                    <m:r>
                      <a:rPr lang="ro-RO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⊢</m:t>
                    </m:r>
                    <m:d>
                      <m:dPr>
                        <m:ctrlPr>
                          <a:rPr lang="ro-RO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ro-RO" sz="24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ro-RO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𝑞</m:t>
                            </m:r>
                          </m:e>
                          <m:sub>
                            <m:r>
                              <a:rPr lang="ro-RO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r>
                          <a:rPr lang="ro-RO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 </m:t>
                        </m:r>
                        <m:r>
                          <a:rPr lang="ro-RO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𝜀</m:t>
                        </m:r>
                      </m:e>
                    </m:d>
                  </m:oMath>
                </a14:m>
                <a:r>
                  <a:rPr lang="ro-RO" sz="2400" dirty="0"/>
                  <a:t> - neacceptat</a:t>
                </a:r>
              </a:p>
              <a:p>
                <a:pPr marL="0" indent="0">
                  <a:buNone/>
                </a:pPr>
                <a:endParaRPr lang="ro-RO" sz="2400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d>
                      <m:dPr>
                        <m:ctrlPr>
                          <a:rPr lang="ro-RO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ro-RO" sz="24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ro-RO" sz="2400" b="0" i="1" smtClean="0">
                                <a:latin typeface="Cambria Math" panose="02040503050406030204" pitchFamily="18" charset="0"/>
                              </a:rPr>
                              <m:t>𝑞</m:t>
                            </m:r>
                          </m:e>
                          <m:sub>
                            <m:r>
                              <a:rPr lang="ro-RO" sz="2400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r>
                          <a:rPr lang="ro-RO" sz="2400" b="0" i="1" smtClean="0">
                            <a:latin typeface="Cambria Math" panose="02040503050406030204" pitchFamily="18" charset="0"/>
                          </a:rPr>
                          <m:t>, 1001</m:t>
                        </m:r>
                      </m:e>
                    </m:d>
                    <m:r>
                      <a:rPr lang="ro-RO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⊢</m:t>
                    </m:r>
                    <m:d>
                      <m:dPr>
                        <m:ctrlPr>
                          <a:rPr lang="ro-RO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ro-RO" sz="24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ro-RO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𝑞</m:t>
                            </m:r>
                          </m:e>
                          <m:sub>
                            <m:r>
                              <a:rPr lang="ro-RO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r>
                          <a:rPr lang="ro-RO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 001</m:t>
                        </m:r>
                      </m:e>
                    </m:d>
                    <m:r>
                      <a:rPr lang="ro-RO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⊢</m:t>
                    </m:r>
                    <m:d>
                      <m:dPr>
                        <m:ctrlPr>
                          <a:rPr lang="ro-RO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ro-RO" sz="24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ro-RO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𝑞</m:t>
                            </m:r>
                          </m:e>
                          <m:sub>
                            <m:r>
                              <a:rPr lang="ro-RO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ro-RO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 01</m:t>
                        </m:r>
                      </m:e>
                    </m:d>
                    <m:r>
                      <a:rPr lang="ro-RO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⊢</m:t>
                    </m:r>
                    <m:d>
                      <m:dPr>
                        <m:ctrlPr>
                          <a:rPr lang="ro-RO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ro-RO" sz="24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ro-RO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𝑞</m:t>
                            </m:r>
                          </m:e>
                          <m:sub>
                            <m:r>
                              <a:rPr lang="ro-RO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  <m:r>
                          <a:rPr lang="ro-RO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 1</m:t>
                        </m:r>
                      </m:e>
                    </m:d>
                    <m:r>
                      <a:rPr lang="ro-RO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⊢</m:t>
                    </m:r>
                    <m:d>
                      <m:dPr>
                        <m:ctrlPr>
                          <a:rPr lang="ro-RO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ro-RO" sz="24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ro-RO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𝑞</m:t>
                            </m:r>
                          </m:e>
                          <m:sub>
                            <m:r>
                              <a:rPr lang="ro-RO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  <m:r>
                          <a:rPr lang="ro-RO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 </m:t>
                        </m:r>
                        <m:r>
                          <a:rPr lang="ro-RO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𝜀</m:t>
                        </m:r>
                      </m:e>
                    </m:d>
                  </m:oMath>
                </a14:m>
                <a:r>
                  <a:rPr lang="ro-RO" sz="2400" dirty="0"/>
                  <a:t> - acceptat</a:t>
                </a:r>
              </a:p>
              <a:p>
                <a:pPr marL="0" indent="0">
                  <a:buNone/>
                </a:pPr>
                <a:endParaRPr lang="ro-RO" sz="2400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d>
                      <m:dPr>
                        <m:ctrlPr>
                          <a:rPr lang="ro-RO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ro-RO" sz="24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ro-RO" sz="2400" b="0" i="1" smtClean="0">
                                <a:latin typeface="Cambria Math" panose="02040503050406030204" pitchFamily="18" charset="0"/>
                              </a:rPr>
                              <m:t>𝑞</m:t>
                            </m:r>
                          </m:e>
                          <m:sub>
                            <m:r>
                              <a:rPr lang="ro-RO" sz="2400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r>
                          <a:rPr lang="ro-RO" sz="2400" b="0" i="1" smtClean="0">
                            <a:latin typeface="Cambria Math" panose="02040503050406030204" pitchFamily="18" charset="0"/>
                          </a:rPr>
                          <m:t>, 1001</m:t>
                        </m:r>
                      </m:e>
                    </m:d>
                    <m:r>
                      <a:rPr lang="ro-RO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⊢</m:t>
                    </m:r>
                    <m:d>
                      <m:dPr>
                        <m:ctrlPr>
                          <a:rPr lang="ro-RO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ro-RO" sz="24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ro-RO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𝑞</m:t>
                            </m:r>
                          </m:e>
                          <m:sub>
                            <m:r>
                              <a:rPr lang="ro-RO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ro-RO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 001</m:t>
                        </m:r>
                      </m:e>
                    </m:d>
                  </m:oMath>
                </a14:m>
                <a:r>
                  <a:rPr lang="ro-RO" sz="2400" dirty="0"/>
                  <a:t> - neacceptat</a:t>
                </a:r>
              </a:p>
              <a:p>
                <a:pPr marL="0" indent="0">
                  <a:buNone/>
                </a:pPr>
                <a:endParaRPr lang="ro-RO" sz="2400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FAF83AD-C70B-4813-9700-C38F718F7E6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7504" y="1196753"/>
                <a:ext cx="8784976" cy="2448272"/>
              </a:xfrm>
              <a:blipFill>
                <a:blip r:embed="rId2"/>
                <a:stretch>
                  <a:fillRect t="-1990"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143A7A7-1A1F-4D84-8E31-BD3C561C99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024053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2023</TotalTime>
  <Words>742</Words>
  <Application>Microsoft Office PowerPoint</Application>
  <PresentationFormat>On-screen Show (4:3)</PresentationFormat>
  <Paragraphs>115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Cambria Math</vt:lpstr>
      <vt:lpstr>Тема Office</vt:lpstr>
      <vt:lpstr>Limbaje Formale și Compilatoare</vt:lpstr>
      <vt:lpstr>Gramatici și limbaje regulate.  Automate finite (AF)</vt:lpstr>
      <vt:lpstr>Domenii de aplicare a Automatelor finite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Metode de reprezentare a AF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Limbaje Formale și Compilatoare</dc:title>
  <dc:creator>Abracadabra</dc:creator>
  <cp:lastModifiedBy>Galina Marusic</cp:lastModifiedBy>
  <cp:revision>32</cp:revision>
  <dcterms:created xsi:type="dcterms:W3CDTF">2020-02-06T16:05:28Z</dcterms:created>
  <dcterms:modified xsi:type="dcterms:W3CDTF">2024-02-13T08:48:31Z</dcterms:modified>
</cp:coreProperties>
</file>