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2B91"/>
    <a:srgbClr val="00518E"/>
    <a:srgbClr val="19792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620689"/>
            <a:ext cx="8712968" cy="576064"/>
          </a:xfrm>
        </p:spPr>
        <p:txBody>
          <a:bodyPr>
            <a:noAutofit/>
          </a:bodyPr>
          <a:lstStyle/>
          <a:p>
            <a:r>
              <a:rPr lang="ro-RO" sz="4800" b="1" dirty="0">
                <a:solidFill>
                  <a:srgbClr val="002060"/>
                </a:solidFill>
              </a:rPr>
              <a:t>Limbaje Formale și Compilatoare</a:t>
            </a:r>
            <a:endParaRPr lang="en-US" sz="48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936104"/>
          </a:xfrm>
        </p:spPr>
        <p:txBody>
          <a:bodyPr>
            <a:normAutofit/>
          </a:bodyPr>
          <a:lstStyle/>
          <a:p>
            <a:r>
              <a:rPr lang="en-US" sz="4400" b="1" dirty="0" err="1">
                <a:solidFill>
                  <a:schemeClr val="tx1"/>
                </a:solidFill>
              </a:rPr>
              <a:t>Prelegere</a:t>
            </a:r>
            <a:r>
              <a:rPr lang="ro-RO" sz="4400" b="1" dirty="0">
                <a:solidFill>
                  <a:schemeClr val="tx1"/>
                </a:solidFill>
              </a:rPr>
              <a:t> nr. 2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2975A6-AD1F-429C-AFA9-FE9A8AC6CC08}"/>
              </a:ext>
            </a:extLst>
          </p:cNvPr>
          <p:cNvSpPr txBox="1"/>
          <p:nvPr/>
        </p:nvSpPr>
        <p:spPr>
          <a:xfrm>
            <a:off x="323528" y="3429000"/>
            <a:ext cx="86659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i="1" dirty="0" err="1">
                <a:latin typeface="+mj-lt"/>
                <a:ea typeface="+mj-ea"/>
                <a:cs typeface="+mj-cs"/>
              </a:rPr>
              <a:t>Tema</a:t>
            </a:r>
            <a:r>
              <a:rPr lang="en-US" sz="4000" b="1" i="1" dirty="0">
                <a:latin typeface="+mj-lt"/>
                <a:ea typeface="+mj-ea"/>
                <a:cs typeface="+mj-cs"/>
              </a:rPr>
              <a:t>. </a:t>
            </a:r>
            <a:r>
              <a:rPr lang="ro-RO" sz="4000" b="1" dirty="0">
                <a:solidFill>
                  <a:srgbClr val="002060"/>
                </a:solidFill>
              </a:rPr>
              <a:t>Clasificarea Chomsky</a:t>
            </a:r>
            <a:endParaRPr lang="ro-RO" sz="40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97324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4800" b="1" dirty="0">
                <a:solidFill>
                  <a:srgbClr val="002060"/>
                </a:solidFill>
              </a:rPr>
              <a:t>Clasificarea Chomsky</a:t>
            </a:r>
            <a:endParaRPr lang="en-US" sz="48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Chomsky,</a:t>
            </a:r>
            <a:r>
              <a:rPr lang="ro-RO" dirty="0"/>
              <a:t> </a:t>
            </a:r>
            <a:r>
              <a:rPr lang="en-US" dirty="0"/>
              <a:t>1958</a:t>
            </a:r>
            <a:r>
              <a:rPr lang="ro-RO" dirty="0"/>
              <a:t>, a propus i</a:t>
            </a:r>
            <a:r>
              <a:rPr lang="en-US" dirty="0" err="1"/>
              <a:t>mpunerea</a:t>
            </a:r>
            <a:r>
              <a:rPr lang="en-US" dirty="0"/>
              <a:t> </a:t>
            </a:r>
            <a:r>
              <a:rPr lang="en-US" dirty="0" err="1"/>
              <a:t>unor</a:t>
            </a:r>
            <a:r>
              <a:rPr lang="en-US" dirty="0"/>
              <a:t> </a:t>
            </a:r>
            <a:r>
              <a:rPr lang="en-US" dirty="0" err="1"/>
              <a:t>restric</a:t>
            </a:r>
            <a:r>
              <a:rPr lang="ro-RO" dirty="0"/>
              <a:t>ț</a:t>
            </a:r>
            <a:r>
              <a:rPr lang="en-US" dirty="0"/>
              <a:t>ii </a:t>
            </a:r>
            <a:r>
              <a:rPr lang="en-US" dirty="0" err="1"/>
              <a:t>asupra</a:t>
            </a:r>
            <a:r>
              <a:rPr lang="en-US" dirty="0"/>
              <a:t> </a:t>
            </a:r>
            <a:r>
              <a:rPr lang="en-US" dirty="0" err="1"/>
              <a:t>formei</a:t>
            </a:r>
            <a:r>
              <a:rPr lang="en-US" dirty="0"/>
              <a:t> </a:t>
            </a:r>
            <a:r>
              <a:rPr lang="en-US" dirty="0" err="1"/>
              <a:t>produc</a:t>
            </a:r>
            <a:r>
              <a:rPr lang="ro-RO" dirty="0"/>
              <a:t>ț</a:t>
            </a:r>
            <a:r>
              <a:rPr lang="en-US" dirty="0" err="1"/>
              <a:t>iilor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gramatici</a:t>
            </a:r>
            <a:r>
              <a:rPr lang="ro-RO" dirty="0"/>
              <a:t>, fapt care </a:t>
            </a:r>
            <a:r>
              <a:rPr lang="en-US" dirty="0"/>
              <a:t>a d</a:t>
            </a:r>
            <a:r>
              <a:rPr lang="ro-RO" dirty="0"/>
              <a:t>eterminat </a:t>
            </a:r>
            <a:r>
              <a:rPr lang="en-US" dirty="0" err="1"/>
              <a:t>apari</a:t>
            </a:r>
            <a:r>
              <a:rPr lang="ro-RO" dirty="0"/>
              <a:t>ț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unor</a:t>
            </a:r>
            <a:r>
              <a:rPr lang="en-US" dirty="0"/>
              <a:t> </a:t>
            </a:r>
            <a:r>
              <a:rPr lang="en-US" dirty="0" err="1"/>
              <a:t>familii</a:t>
            </a:r>
            <a:r>
              <a:rPr lang="en-US" dirty="0"/>
              <a:t> de </a:t>
            </a:r>
            <a:r>
              <a:rPr lang="en-US" dirty="0" err="1"/>
              <a:t>limbaje</a:t>
            </a:r>
            <a:r>
              <a:rPr lang="en-US" dirty="0"/>
              <a:t> care </a:t>
            </a:r>
            <a:r>
              <a:rPr lang="en-US" dirty="0" err="1"/>
              <a:t>ocup</a:t>
            </a:r>
            <a:r>
              <a:rPr lang="ro-RO" dirty="0"/>
              <a:t>ă</a:t>
            </a:r>
            <a:r>
              <a:rPr lang="en-US" dirty="0"/>
              <a:t> un </a:t>
            </a:r>
            <a:r>
              <a:rPr lang="en-US" dirty="0" err="1"/>
              <a:t>loc</a:t>
            </a:r>
            <a:r>
              <a:rPr lang="en-US" dirty="0"/>
              <a:t> central</a:t>
            </a:r>
          </a:p>
          <a:p>
            <a:pPr marL="0" indent="0">
              <a:buNone/>
            </a:pPr>
            <a:r>
              <a:rPr lang="en-US" dirty="0"/>
              <a:t>in </a:t>
            </a:r>
            <a:r>
              <a:rPr lang="en-US" dirty="0" err="1"/>
              <a:t>teoria</a:t>
            </a:r>
            <a:r>
              <a:rPr lang="en-US" dirty="0"/>
              <a:t> </a:t>
            </a:r>
            <a:r>
              <a:rPr lang="en-US" dirty="0" err="1"/>
              <a:t>limbajelor</a:t>
            </a:r>
            <a:r>
              <a:rPr lang="en-US" dirty="0"/>
              <a:t> </a:t>
            </a:r>
            <a:r>
              <a:rPr lang="en-US" dirty="0" err="1"/>
              <a:t>formale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5589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o-RO" b="1" dirty="0">
                <a:solidFill>
                  <a:srgbClr val="002060"/>
                </a:solidFill>
              </a:rPr>
              <a:t>Clasificarea Chomsky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15516" y="908720"/>
                <a:ext cx="8712968" cy="5246240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pt-BR" b="1" dirty="0"/>
                  <a:t>Defini</a:t>
                </a:r>
                <a:r>
                  <a:rPr lang="ro-RO" b="1" dirty="0"/>
                  <a:t>ție</a:t>
                </a:r>
                <a:r>
                  <a:rPr lang="ro-RO" dirty="0"/>
                  <a:t>:</a:t>
                </a:r>
                <a:r>
                  <a:rPr lang="pt-BR" dirty="0"/>
                  <a:t> O gramatic</a:t>
                </a:r>
                <a:r>
                  <a:rPr lang="ro-RO" dirty="0"/>
                  <a:t>ă</a:t>
                </a:r>
                <a:r>
                  <a:rPr lang="pt-BR" dirty="0"/>
                  <a:t> G =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ro-RO" b="0" i="0" smtClean="0">
                            <a:latin typeface="Cambria Math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ro-RO" b="0" i="0" smtClean="0">
                            <a:latin typeface="Cambria Math"/>
                          </a:rPr>
                          <m:t>N</m:t>
                        </m:r>
                      </m:sub>
                    </m:sSub>
                    <m:r>
                      <a:rPr lang="ro-RO" b="0" i="0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pt-BR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ro-RO" b="0" i="0" dirty="0" smtClean="0">
                            <a:latin typeface="Cambria Math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ro-RO" b="0" i="0" dirty="0" smtClean="0">
                            <a:latin typeface="Cambria Math"/>
                          </a:rPr>
                          <m:t>T</m:t>
                        </m:r>
                      </m:sub>
                    </m:sSub>
                  </m:oMath>
                </a14:m>
                <a:r>
                  <a:rPr lang="ro-RO" dirty="0"/>
                  <a:t>,</a:t>
                </a:r>
                <a:r>
                  <a:rPr lang="pt-BR" dirty="0"/>
                  <a:t> S</a:t>
                </a:r>
                <a:r>
                  <a:rPr lang="ro-RO" dirty="0"/>
                  <a:t>,</a:t>
                </a:r>
                <a:r>
                  <a:rPr lang="pt-BR" dirty="0"/>
                  <a:t> P) se nume</a:t>
                </a:r>
                <a:r>
                  <a:rPr lang="ro-RO" dirty="0"/>
                  <a:t>ș</a:t>
                </a:r>
                <a:r>
                  <a:rPr lang="pt-BR" dirty="0"/>
                  <a:t>te:</a:t>
                </a:r>
              </a:p>
              <a:p>
                <a:pPr marL="0" indent="0">
                  <a:buNone/>
                </a:pPr>
                <a:r>
                  <a:rPr lang="en-US" b="1" i="1" dirty="0"/>
                  <a:t>Tip 0</a:t>
                </a:r>
                <a:r>
                  <a:rPr lang="en-US" i="1" dirty="0"/>
                  <a:t> – </a:t>
                </a:r>
                <a:r>
                  <a:rPr lang="ro-RO" i="1" dirty="0"/>
                  <a:t>fără restricții – asupra producției </a:t>
                </a:r>
                <a14:m>
                  <m:oMath xmlns:m="http://schemas.openxmlformats.org/officeDocument/2006/math">
                    <m:r>
                      <a:rPr lang="ro-RO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ro-RO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ro-RO" i="1" smtClean="0">
                        <a:latin typeface="Cambria Math"/>
                        <a:ea typeface="Cambria Math"/>
                      </a:rPr>
                      <m:t>𝛽</m:t>
                    </m:r>
                  </m:oMath>
                </a14:m>
                <a:r>
                  <a:rPr lang="ro-RO" i="1" dirty="0"/>
                  <a:t> nu există nici o restricție.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ro-RO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ro-RO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o-RO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o-RO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ro-RO" b="0" i="1" smtClean="0">
                                      <a:latin typeface="Cambria Math"/>
                                      <a:ea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b="0" i="1" smtClean="0">
                                      <a:latin typeface="Cambria Math"/>
                                      <a:ea typeface="Cambria Math"/>
                                    </a:rPr>
                                    <m:t>𝑁</m:t>
                                  </m:r>
                                </m:sub>
                              </m:sSub>
                              <m:r>
                                <a:rPr lang="ro-RO" i="1" smtClean="0">
                                  <a:latin typeface="Cambria Math"/>
                                  <a:ea typeface="Cambria Math"/>
                                </a:rPr>
                                <m:t>∪</m:t>
                              </m:r>
                              <m:sSub>
                                <m:sSubPr>
                                  <m:ctrlPr>
                                    <a:rPr lang="ro-RO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ro-RO" b="0" i="1" smtClean="0">
                                      <a:latin typeface="Cambria Math"/>
                                      <a:ea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b="0" i="1" smtClean="0">
                                      <a:latin typeface="Cambria Math"/>
                                      <a:ea typeface="Cambria Math"/>
                                    </a:rPr>
                                    <m:t>𝑇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ro-RO" b="0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</m:sup>
                      </m:sSup>
                      <m:sSub>
                        <m:sSubPr>
                          <m:ctrlPr>
                            <a:rPr lang="ro-RO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/>
                              <a:ea typeface="Cambria Math"/>
                            </a:rPr>
                            <m:t>𝑉</m:t>
                          </m:r>
                        </m:e>
                        <m:sub>
                          <m:r>
                            <a:rPr lang="ro-RO" b="0" i="1" smtClean="0">
                              <a:latin typeface="Cambria Math"/>
                              <a:ea typeface="Cambria Math"/>
                            </a:rPr>
                            <m:t>𝑁</m:t>
                          </m:r>
                        </m:sub>
                      </m:sSub>
                      <m:sSup>
                        <m:sSupPr>
                          <m:ctrlPr>
                            <a:rPr lang="ro-RO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o-RO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o-RO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ro-RO" b="0" i="1" smtClean="0">
                                      <a:latin typeface="Cambria Math"/>
                                      <a:ea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b="0" i="1" smtClean="0">
                                      <a:latin typeface="Cambria Math"/>
                                      <a:ea typeface="Cambria Math"/>
                                    </a:rPr>
                                    <m:t>𝑁</m:t>
                                  </m:r>
                                </m:sub>
                              </m:sSub>
                              <m:r>
                                <a:rPr lang="ro-RO" i="1" smtClean="0">
                                  <a:latin typeface="Cambria Math"/>
                                  <a:ea typeface="Cambria Math"/>
                                </a:rPr>
                                <m:t>∪</m:t>
                              </m:r>
                              <m:sSub>
                                <m:sSubPr>
                                  <m:ctrlPr>
                                    <a:rPr lang="ro-RO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ro-RO" b="0" i="1" smtClean="0">
                                      <a:latin typeface="Cambria Math"/>
                                      <a:ea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b="0" i="1" smtClean="0">
                                      <a:latin typeface="Cambria Math"/>
                                      <a:ea typeface="Cambria Math"/>
                                    </a:rPr>
                                    <m:t>𝑇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ro-RO" b="0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ro-RO" i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ro-RO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ro-RO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o-RO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o-RO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ro-RO" b="0" i="1" smtClean="0">
                                      <a:latin typeface="Cambria Math"/>
                                      <a:ea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b="0" i="1" smtClean="0">
                                      <a:latin typeface="Cambria Math"/>
                                      <a:ea typeface="Cambria Math"/>
                                    </a:rPr>
                                    <m:t>𝑁</m:t>
                                  </m:r>
                                </m:sub>
                              </m:sSub>
                              <m:r>
                                <a:rPr lang="ro-RO" i="1" smtClean="0">
                                  <a:latin typeface="Cambria Math"/>
                                  <a:ea typeface="Cambria Math"/>
                                </a:rPr>
                                <m:t>∪</m:t>
                              </m:r>
                              <m:sSub>
                                <m:sSubPr>
                                  <m:ctrlPr>
                                    <a:rPr lang="ro-RO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ro-RO" b="0" i="1" smtClean="0">
                                      <a:latin typeface="Cambria Math"/>
                                      <a:ea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b="0" i="1" smtClean="0">
                                      <a:latin typeface="Cambria Math"/>
                                      <a:ea typeface="Cambria Math"/>
                                    </a:rPr>
                                    <m:t>𝑇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ro-RO" b="0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ro-RO" i="1" dirty="0"/>
              </a:p>
              <a:p>
                <a:pPr marL="0" indent="0">
                  <a:buNone/>
                </a:pPr>
                <a:r>
                  <a:rPr lang="ro-RO" b="1" i="1" dirty="0"/>
                  <a:t>Tip 1</a:t>
                </a:r>
                <a:r>
                  <a:rPr lang="ro-RO" i="1" dirty="0"/>
                  <a:t>- </a:t>
                </a:r>
                <a:r>
                  <a:rPr lang="en-US" i="1" dirty="0"/>
                  <a:t>dependent</a:t>
                </a:r>
                <a:r>
                  <a:rPr lang="ro-RO" i="1" dirty="0"/>
                  <a:t>e </a:t>
                </a:r>
                <a:r>
                  <a:rPr lang="en-US" i="1" dirty="0"/>
                  <a:t>de context (context sensitive)</a:t>
                </a:r>
                <a:r>
                  <a:rPr lang="ro-RO" i="1" dirty="0"/>
                  <a:t>. </a:t>
                </a:r>
              </a:p>
              <a:p>
                <a:pPr marL="0" indent="0">
                  <a:buNone/>
                </a:pPr>
                <a:r>
                  <a:rPr lang="ro-RO" i="1" dirty="0"/>
                  <a:t>Toate producțiile sunt de forma </a:t>
                </a:r>
              </a:p>
              <a:p>
                <a:pPr marL="514350" indent="-514350">
                  <a:buAutoNum type="alphaL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o-RO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  <m:sub>
                        <m:r>
                          <a:rPr lang="ro-RO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ro-RO" b="0" i="1" smtClean="0">
                        <a:latin typeface="Cambria Math"/>
                      </a:rPr>
                      <m:t>𝐴</m:t>
                    </m:r>
                    <m:sSub>
                      <m:sSubPr>
                        <m:ctrlPr>
                          <a:rPr lang="ro-RO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  <m:sub>
                        <m:r>
                          <a:rPr lang="ro-RO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ro-RO" b="0" i="1" smtClean="0">
                        <a:latin typeface="Cambria Math"/>
                        <a:ea typeface="Cambria Math"/>
                      </a:rPr>
                      <m:t>→</m:t>
                    </m:r>
                    <m:sSub>
                      <m:sSubPr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  <m:sub>
                        <m:r>
                          <a:rPr lang="ro-RO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ro-RO" b="0" i="1" smtClean="0">
                        <a:latin typeface="Cambria Math"/>
                        <a:ea typeface="Cambria Math"/>
                      </a:rPr>
                      <m:t>𝛽</m:t>
                    </m:r>
                    <m:sSub>
                      <m:sSubPr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  <m:sub>
                        <m:r>
                          <a:rPr lang="ro-RO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ro-RO" i="1" dirty="0"/>
                  <a:t> , unde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  <m:sub>
                        <m:r>
                          <a:rPr lang="ro-RO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ro-RO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ro-RO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  <m:sub>
                        <m:r>
                          <a:rPr lang="ro-RO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ro-RO" b="0" i="1" smtClean="0">
                        <a:latin typeface="Cambria Math"/>
                      </a:rPr>
                      <m:t>,</m:t>
                    </m:r>
                    <m:r>
                      <a:rPr lang="ro-RO" b="0" i="1" smtClean="0">
                        <a:latin typeface="Cambria Math"/>
                        <a:ea typeface="Cambria Math"/>
                      </a:rPr>
                      <m:t>𝛽𝜖</m:t>
                    </m:r>
                    <m:sSup>
                      <m:sSupPr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o-RO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ro-RO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ro-RO" b="0" i="1" smtClean="0">
                                    <a:latin typeface="Cambria Math"/>
                                    <a:ea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ro-RO" b="0" i="1" smtClean="0">
                                    <a:latin typeface="Cambria Math"/>
                                    <a:ea typeface="Cambria Math"/>
                                  </a:rPr>
                                  <m:t>𝑁</m:t>
                                </m:r>
                              </m:sub>
                            </m:sSub>
                            <m:r>
                              <a:rPr lang="ro-RO" b="0" i="1" smtClean="0">
                                <a:latin typeface="Cambria Math"/>
                                <a:ea typeface="Cambria Math"/>
                              </a:rPr>
                              <m:t>∪</m:t>
                            </m:r>
                            <m:sSub>
                              <m:sSubPr>
                                <m:ctrlPr>
                                  <a:rPr lang="ro-RO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ro-RO" b="0" i="1" smtClean="0">
                                    <a:latin typeface="Cambria Math"/>
                                    <a:ea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ro-RO" b="0" i="1" smtClean="0">
                                    <a:latin typeface="Cambria Math"/>
                                    <a:ea typeface="Cambria Math"/>
                                  </a:rPr>
                                  <m:t>𝑇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ro-RO" b="0" i="1" smtClean="0">
                            <a:latin typeface="Cambria Math"/>
                            <a:ea typeface="Cambria Math"/>
                          </a:rPr>
                          <m:t>∗</m:t>
                        </m:r>
                      </m:sup>
                    </m:sSup>
                    <m:r>
                      <a:rPr lang="ro-RO" b="0" i="1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ro-RO" b="0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ro-RO" b="0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ro-RO" b="0" i="1" smtClean="0">
                        <a:latin typeface="Cambria Math"/>
                        <a:ea typeface="Cambria Math"/>
                      </a:rPr>
                      <m:t>𝜀</m:t>
                    </m:r>
                  </m:oMath>
                </a14:m>
                <a:r>
                  <a:rPr lang="ro-RO" i="1" dirty="0"/>
                  <a:t>, </a:t>
                </a:r>
                <a14:m>
                  <m:oMath xmlns:m="http://schemas.openxmlformats.org/officeDocument/2006/math">
                    <m:r>
                      <a:rPr lang="ro-RO" b="0" i="1" smtClean="0">
                        <a:latin typeface="Cambria Math"/>
                      </a:rPr>
                      <m:t>𝐴</m:t>
                    </m:r>
                    <m:r>
                      <a:rPr lang="ro-RO" b="0" i="1" smtClean="0">
                        <a:latin typeface="Cambria Math"/>
                        <a:ea typeface="Cambria Math"/>
                      </a:rPr>
                      <m:t>𝜖</m:t>
                    </m:r>
                    <m:sSub>
                      <m:sSubPr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/>
                            <a:ea typeface="Cambria Math"/>
                          </a:rPr>
                          <m:t>𝑉</m:t>
                        </m:r>
                      </m:e>
                      <m:sub>
                        <m:r>
                          <a:rPr lang="ro-RO" b="0" i="1" smtClean="0">
                            <a:latin typeface="Cambria Math"/>
                            <a:ea typeface="Cambria Math"/>
                          </a:rPr>
                          <m:t>𝑁</m:t>
                        </m:r>
                      </m:sub>
                    </m:sSub>
                  </m:oMath>
                </a14:m>
                <a:endParaRPr lang="en-US" i="1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  <m:sub>
                        <m:r>
                          <a:rPr lang="ro-RO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i="1" dirty="0"/>
                  <a:t> - context din </a:t>
                </a:r>
                <a:r>
                  <a:rPr lang="en-US" i="1" dirty="0" err="1"/>
                  <a:t>st</a:t>
                </a:r>
                <a:r>
                  <a:rPr lang="ro-RO" i="1" dirty="0" err="1"/>
                  <a:t>ânga</a:t>
                </a:r>
                <a:r>
                  <a:rPr lang="ro-RO" i="1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i="1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  <m:sub>
                        <m:r>
                          <a:rPr lang="ro-RO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ro-RO" i="1" dirty="0"/>
                  <a:t> - context din dreapta</a:t>
                </a:r>
              </a:p>
              <a:p>
                <a:pPr marL="0" indent="0">
                  <a:buNone/>
                </a:pPr>
                <a:r>
                  <a:rPr lang="ro-RO" i="1" dirty="0"/>
                  <a:t>sau  </a:t>
                </a:r>
              </a:p>
              <a:p>
                <a:pPr marL="0" indent="0">
                  <a:buNone/>
                </a:pPr>
                <a:r>
                  <a:rPr lang="ro-RO" i="1" dirty="0"/>
                  <a:t>b) </a:t>
                </a:r>
                <a14:m>
                  <m:oMath xmlns:m="http://schemas.openxmlformats.org/officeDocument/2006/math">
                    <m:r>
                      <a:rPr lang="ro-RO" b="0" i="1" smtClean="0">
                        <a:latin typeface="Cambria Math"/>
                      </a:rPr>
                      <m:t>𝑆</m:t>
                    </m:r>
                    <m:r>
                      <a:rPr lang="ro-RO" b="0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ro-RO" b="0" i="1" smtClean="0">
                        <a:latin typeface="Cambria Math"/>
                        <a:ea typeface="Cambria Math"/>
                      </a:rPr>
                      <m:t>𝜀</m:t>
                    </m:r>
                  </m:oMath>
                </a14:m>
                <a:endParaRPr lang="ro-RO" i="1" dirty="0"/>
              </a:p>
              <a:p>
                <a:pPr marL="0" indent="0">
                  <a:buNone/>
                </a:pPr>
                <a:r>
                  <a:rPr lang="ro-RO" b="1" i="1" dirty="0"/>
                  <a:t>Tip 2</a:t>
                </a:r>
                <a:r>
                  <a:rPr lang="ro-RO" i="1" dirty="0"/>
                  <a:t> - </a:t>
                </a:r>
                <a:r>
                  <a:rPr lang="en-US" i="1" dirty="0"/>
                  <a:t>independent</a:t>
                </a:r>
                <a:r>
                  <a:rPr lang="ro-RO" i="1" dirty="0"/>
                  <a:t>e</a:t>
                </a:r>
                <a:r>
                  <a:rPr lang="en-US" i="1" dirty="0"/>
                  <a:t> de context </a:t>
                </a:r>
                <a:r>
                  <a:rPr lang="ro-RO" i="1" dirty="0"/>
                  <a:t>. Toate producțiile sunt de forma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o-RO" b="0" i="1" smtClean="0">
                        <a:latin typeface="Cambria Math"/>
                      </a:rPr>
                      <m:t>𝐴</m:t>
                    </m:r>
                    <m:r>
                      <a:rPr lang="ro-RO" b="0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ro-RO" b="0" i="1" smtClean="0">
                        <a:latin typeface="Cambria Math"/>
                        <a:ea typeface="Cambria Math"/>
                      </a:rPr>
                      <m:t>𝛽</m:t>
                    </m:r>
                  </m:oMath>
                </a14:m>
                <a:r>
                  <a:rPr lang="ro-RO" i="1" dirty="0"/>
                  <a:t>, unde </a:t>
                </a:r>
                <a14:m>
                  <m:oMath xmlns:m="http://schemas.openxmlformats.org/officeDocument/2006/math">
                    <m:r>
                      <a:rPr lang="ro-RO" b="0" i="1" smtClean="0">
                        <a:latin typeface="Cambria Math"/>
                      </a:rPr>
                      <m:t>𝐴</m:t>
                    </m:r>
                    <m:r>
                      <a:rPr lang="ro-RO" b="0" i="1" smtClean="0">
                        <a:latin typeface="Cambria Math"/>
                        <a:ea typeface="Cambria Math"/>
                      </a:rPr>
                      <m:t>𝜖</m:t>
                    </m:r>
                    <m:sSub>
                      <m:sSubPr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/>
                            <a:ea typeface="Cambria Math"/>
                          </a:rPr>
                          <m:t>𝑉</m:t>
                        </m:r>
                      </m:e>
                      <m:sub>
                        <m:r>
                          <a:rPr lang="ro-RO" b="0" i="1" smtClean="0">
                            <a:latin typeface="Cambria Math"/>
                            <a:ea typeface="Cambria Math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ro-RO" i="1" dirty="0"/>
                  <a:t>, </a:t>
                </a:r>
                <a14:m>
                  <m:oMath xmlns:m="http://schemas.openxmlformats.org/officeDocument/2006/math">
                    <m:r>
                      <a:rPr lang="ro-RO" i="1" dirty="0" smtClean="0">
                        <a:latin typeface="Cambria Math"/>
                        <a:ea typeface="Cambria Math"/>
                      </a:rPr>
                      <m:t>𝛽𝜖</m:t>
                    </m:r>
                    <m:sSup>
                      <m:sSupPr>
                        <m:ctrlPr>
                          <a:rPr lang="ro-RO" i="1" dirty="0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o-RO" i="1" dirty="0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ro-RO" i="1" dirty="0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ro-RO" b="0" i="1" dirty="0" smtClean="0">
                                    <a:latin typeface="Cambria Math"/>
                                    <a:ea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ro-RO" b="0" i="1" dirty="0" smtClean="0">
                                    <a:latin typeface="Cambria Math"/>
                                    <a:ea typeface="Cambria Math"/>
                                  </a:rPr>
                                  <m:t>𝑁</m:t>
                                </m:r>
                              </m:sub>
                            </m:sSub>
                            <m:r>
                              <a:rPr lang="ro-RO" i="1" dirty="0" smtClean="0">
                                <a:latin typeface="Cambria Math"/>
                                <a:ea typeface="Cambria Math"/>
                              </a:rPr>
                              <m:t>∪</m:t>
                            </m:r>
                            <m:sSub>
                              <m:sSubPr>
                                <m:ctrlPr>
                                  <a:rPr lang="ro-RO" i="1" dirty="0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ro-RO" b="0" i="1" dirty="0" smtClean="0">
                                    <a:latin typeface="Cambria Math"/>
                                    <a:ea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ro-RO" b="0" i="1" dirty="0" smtClean="0">
                                    <a:latin typeface="Cambria Math"/>
                                    <a:ea typeface="Cambria Math"/>
                                  </a:rPr>
                                  <m:t>𝑇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ro-RO" b="0" i="1" dirty="0" smtClean="0">
                            <a:latin typeface="Cambria Math"/>
                            <a:ea typeface="Cambria Math"/>
                          </a:rPr>
                          <m:t>∗</m:t>
                        </m:r>
                      </m:sup>
                    </m:sSup>
                  </m:oMath>
                </a14:m>
                <a:endParaRPr lang="ro-RO" i="1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516" y="908720"/>
                <a:ext cx="8712968" cy="5246240"/>
              </a:xfrm>
              <a:blipFill>
                <a:blip r:embed="rId2"/>
                <a:stretch>
                  <a:fillRect l="-1119" t="-2091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3757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o-RO" b="1" dirty="0">
                <a:solidFill>
                  <a:srgbClr val="002060"/>
                </a:solidFill>
              </a:rPr>
              <a:t>Clasificarea Chomsky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124744"/>
                <a:ext cx="8640960" cy="475252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o-RO" sz="2800" b="1" i="1" dirty="0"/>
                  <a:t>Tip 3</a:t>
                </a:r>
                <a:r>
                  <a:rPr lang="ro-RO" sz="2800" i="1" dirty="0"/>
                  <a:t> - gramatici</a:t>
                </a:r>
                <a:r>
                  <a:rPr lang="en-US" sz="2800" i="1" dirty="0"/>
                  <a:t> </a:t>
                </a:r>
                <a:r>
                  <a:rPr lang="en-US" sz="2800" i="1" dirty="0" err="1"/>
                  <a:t>regulat</a:t>
                </a:r>
                <a:r>
                  <a:rPr lang="ro-RO" sz="2800" i="1" dirty="0"/>
                  <a:t>e (care corespund  automatelor finite). Toate producțiile sunt de forma </a:t>
                </a:r>
              </a:p>
              <a:p>
                <a:pPr marL="514350" indent="-514350">
                  <a:buAutoNum type="alphaLcParenR"/>
                </a:pPr>
                <a14:m>
                  <m:oMath xmlns:m="http://schemas.openxmlformats.org/officeDocument/2006/math">
                    <m:r>
                      <a:rPr lang="ro-RO" sz="2800" i="1">
                        <a:latin typeface="Cambria Math"/>
                      </a:rPr>
                      <m:t>𝐴</m:t>
                    </m:r>
                    <m:r>
                      <a:rPr lang="ro-RO" sz="2800" i="1">
                        <a:latin typeface="Cambria Math"/>
                        <a:ea typeface="Cambria Math"/>
                      </a:rPr>
                      <m:t>→</m:t>
                    </m:r>
                    <m:r>
                      <a:rPr lang="ro-RO" sz="2800" i="1">
                        <a:latin typeface="Cambria Math"/>
                        <a:ea typeface="Cambria Math"/>
                      </a:rPr>
                      <m:t>𝑎</m:t>
                    </m:r>
                  </m:oMath>
                </a14:m>
                <a:endParaRPr lang="ro-RO" sz="2800" i="1" dirty="0">
                  <a:ea typeface="Cambria Math"/>
                </a:endParaRPr>
              </a:p>
              <a:p>
                <a:pPr marL="514350" indent="-514350">
                  <a:buAutoNum type="alphaLcParenR"/>
                  <a:tabLst>
                    <a:tab pos="1773238" algn="l"/>
                  </a:tabLst>
                </a:pPr>
                <a14:m>
                  <m:oMath xmlns:m="http://schemas.openxmlformats.org/officeDocument/2006/math">
                    <m:r>
                      <a:rPr lang="ro-RO" sz="2800" i="1">
                        <a:latin typeface="Cambria Math"/>
                      </a:rPr>
                      <m:t>𝐴</m:t>
                    </m:r>
                    <m:r>
                      <a:rPr lang="ro-RO" sz="2800" i="1">
                        <a:latin typeface="Cambria Math"/>
                        <a:ea typeface="Cambria Math"/>
                      </a:rPr>
                      <m:t>→</m:t>
                    </m:r>
                    <m:r>
                      <a:rPr lang="ro-RO" sz="28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𝑏𝐵</m:t>
                    </m:r>
                  </m:oMath>
                </a14:m>
                <a:endParaRPr lang="ro-RO" sz="2800" i="1" dirty="0">
                  <a:solidFill>
                    <a:schemeClr val="tx1"/>
                  </a:solidFill>
                  <a:ea typeface="Cambria Math"/>
                </a:endParaRPr>
              </a:p>
              <a:p>
                <a:pPr marL="0" indent="0">
                  <a:buNone/>
                  <a:tabLst>
                    <a:tab pos="1773238" algn="l"/>
                  </a:tabLst>
                </a:pPr>
                <a:r>
                  <a:rPr lang="ro-RO" sz="2800" i="1" dirty="0"/>
                  <a:t>(un simbol neterminal in dreapta) </a:t>
                </a:r>
              </a:p>
              <a:p>
                <a:pPr marL="0" indent="0">
                  <a:buNone/>
                  <a:tabLst>
                    <a:tab pos="1773238" algn="l"/>
                  </a:tabLst>
                </a:pPr>
                <a14:m>
                  <m:oMath xmlns:m="http://schemas.openxmlformats.org/officeDocument/2006/math">
                    <m:r>
                      <a:rPr lang="ro-RO" sz="2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ro-RO" sz="28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ro-RO" sz="28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ro-RO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ro-RO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ro-RO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ro-RO" sz="2800" i="1" dirty="0"/>
                  <a:t>,  </a:t>
                </a:r>
                <a14:m>
                  <m:oMath xmlns:m="http://schemas.openxmlformats.org/officeDocument/2006/math">
                    <m:r>
                      <a:rPr lang="ro-RO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ro-RO" sz="28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ro-RO" sz="28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ro-RO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ro-RO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ro-RO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endParaRPr lang="en-US" sz="2800" i="1" dirty="0"/>
              </a:p>
              <a:p>
                <a:pPr marL="0" indent="0">
                  <a:buNone/>
                  <a:tabLst>
                    <a:tab pos="1773238" algn="l"/>
                  </a:tabLst>
                </a:pPr>
                <a:endParaRPr lang="ro-RO" sz="2800" i="1" dirty="0"/>
              </a:p>
              <a:p>
                <a:pPr marL="0" indent="0">
                  <a:buNone/>
                </a:pPr>
                <a:r>
                  <a:rPr lang="en-US" sz="2800" dirty="0" err="1"/>
                  <a:t>Orice</a:t>
                </a:r>
                <a:r>
                  <a:rPr lang="en-US" sz="2800" dirty="0"/>
                  <a:t> </a:t>
                </a:r>
                <a:r>
                  <a:rPr lang="en-US" sz="2800" dirty="0" err="1"/>
                  <a:t>gramatic</a:t>
                </a:r>
                <a:r>
                  <a:rPr lang="ro-RO" sz="2800" dirty="0"/>
                  <a:t>ă</a:t>
                </a:r>
                <a:r>
                  <a:rPr lang="en-US" sz="2800" dirty="0"/>
                  <a:t> se </a:t>
                </a:r>
                <a:r>
                  <a:rPr lang="en-US" sz="2800" dirty="0" err="1"/>
                  <a:t>nume</a:t>
                </a:r>
                <a:r>
                  <a:rPr lang="ro-RO" sz="2800" dirty="0"/>
                  <a:t>ș</a:t>
                </a:r>
                <a:r>
                  <a:rPr lang="en-US" sz="2800" dirty="0" err="1"/>
                  <a:t>te</a:t>
                </a:r>
                <a:r>
                  <a:rPr lang="en-US" sz="2800" dirty="0"/>
                  <a:t> de </a:t>
                </a:r>
                <a:r>
                  <a:rPr lang="en-US" sz="2800" dirty="0" err="1"/>
                  <a:t>tipul</a:t>
                </a:r>
                <a:r>
                  <a:rPr lang="en-US" sz="2800" dirty="0"/>
                  <a:t> 0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800" b="0" i="1" smtClean="0">
                          <a:latin typeface="Cambria Math"/>
                        </a:rPr>
                        <m:t>𝑇𝑖𝑝</m:t>
                      </m:r>
                      <m:r>
                        <a:rPr lang="ro-RO" sz="2800" b="0" i="1" smtClean="0">
                          <a:latin typeface="Cambria Math"/>
                        </a:rPr>
                        <m:t> 3⊂</m:t>
                      </m:r>
                      <m:r>
                        <a:rPr lang="ro-RO" sz="2800" b="0" i="1" smtClean="0">
                          <a:latin typeface="Cambria Math"/>
                          <a:ea typeface="Cambria Math"/>
                        </a:rPr>
                        <m:t>𝑇𝑖𝑝</m:t>
                      </m:r>
                      <m:r>
                        <a:rPr lang="ro-RO" sz="2800" b="0" i="1" smtClean="0">
                          <a:latin typeface="Cambria Math"/>
                          <a:ea typeface="Cambria Math"/>
                        </a:rPr>
                        <m:t>2⊂</m:t>
                      </m:r>
                      <m:r>
                        <a:rPr lang="ro-RO" sz="2800" b="0" i="1" smtClean="0">
                          <a:latin typeface="Cambria Math"/>
                          <a:ea typeface="Cambria Math"/>
                        </a:rPr>
                        <m:t>𝑇𝑖𝑝</m:t>
                      </m:r>
                      <m:r>
                        <a:rPr lang="ro-RO" sz="2800" b="0" i="1" smtClean="0">
                          <a:latin typeface="Cambria Math"/>
                          <a:ea typeface="Cambria Math"/>
                        </a:rPr>
                        <m:t>1⊂</m:t>
                      </m:r>
                      <m:r>
                        <a:rPr lang="ro-RO" sz="2800" b="0" i="1" smtClean="0">
                          <a:latin typeface="Cambria Math"/>
                          <a:ea typeface="Cambria Math"/>
                        </a:rPr>
                        <m:t>𝑇𝑖𝑝</m:t>
                      </m:r>
                      <m:r>
                        <a:rPr lang="ro-RO" sz="2800" b="0" i="1" smtClean="0">
                          <a:latin typeface="Cambria Math"/>
                          <a:ea typeface="Cambria Math"/>
                        </a:rPr>
                        <m:t>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124744"/>
                <a:ext cx="8640960" cy="4752528"/>
              </a:xfrm>
              <a:blipFill>
                <a:blip r:embed="rId2"/>
                <a:stretch>
                  <a:fillRect l="-1410" t="-1284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9964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11560" y="620688"/>
                <a:ext cx="82296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o-RO" dirty="0"/>
                  <a:t>Chomsky a demonstrat că:</a:t>
                </a:r>
              </a:p>
              <a:p>
                <a:pPr marL="0" indent="0">
                  <a:buNone/>
                </a:pPr>
                <a:r>
                  <a:rPr lang="ro-RO" dirty="0"/>
                  <a:t>a) </a:t>
                </a:r>
                <a14:m>
                  <m:oMath xmlns:m="http://schemas.openxmlformats.org/officeDocument/2006/math">
                    <m:r>
                      <a:rPr lang="ro-RO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ro-RO" dirty="0"/>
                  <a:t> limbaje de tip 0 care nu sunt de tip 1;</a:t>
                </a:r>
              </a:p>
              <a:p>
                <a:pPr marL="0" indent="0">
                  <a:buNone/>
                </a:pPr>
                <a:r>
                  <a:rPr lang="ro-RO" dirty="0"/>
                  <a:t>b) </a:t>
                </a:r>
                <a14:m>
                  <m:oMath xmlns:m="http://schemas.openxmlformats.org/officeDocument/2006/math">
                    <m:r>
                      <a:rPr lang="ro-RO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ro-RO" dirty="0"/>
                  <a:t> limbaje de tip 1 care nu sunt de tip 2;</a:t>
                </a:r>
              </a:p>
              <a:p>
                <a:pPr marL="0" indent="0">
                  <a:buNone/>
                </a:pPr>
                <a:r>
                  <a:rPr lang="ro-RO" dirty="0"/>
                  <a:t>c) </a:t>
                </a:r>
                <a14:m>
                  <m:oMath xmlns:m="http://schemas.openxmlformats.org/officeDocument/2006/math">
                    <m:r>
                      <a:rPr lang="ro-RO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ro-RO" dirty="0"/>
                  <a:t> limbaje de tip 2 care nu sunt de tip 3.</a:t>
                </a:r>
              </a:p>
              <a:p>
                <a:pPr marL="0" indent="0">
                  <a:buNone/>
                </a:pPr>
                <a:endParaRPr lang="ro-RO" dirty="0"/>
              </a:p>
              <a:p>
                <a:pPr marL="0" indent="0">
                  <a:buNone/>
                </a:pPr>
                <a:r>
                  <a:rPr lang="ro-RO" dirty="0"/>
                  <a:t>Clasificarea lui Chomsky este fundamentală în teoria limbajelor, a fost introdusă de către </a:t>
                </a:r>
                <a:r>
                  <a:rPr lang="ro-RO" dirty="0" err="1"/>
                  <a:t>Naom</a:t>
                </a:r>
                <a:r>
                  <a:rPr lang="ro-RO" dirty="0"/>
                  <a:t> </a:t>
                </a:r>
                <a:r>
                  <a:rPr lang="ro-RO" dirty="0" err="1"/>
                  <a:t>Chomcky</a:t>
                </a:r>
                <a:r>
                  <a:rPr lang="ro-RO" dirty="0"/>
                  <a:t> în anul 1958. 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560" y="620688"/>
                <a:ext cx="8229600" cy="4525963"/>
              </a:xfrm>
              <a:blipFill>
                <a:blip r:embed="rId2"/>
                <a:stretch>
                  <a:fillRect l="-1852" t="-1752" r="-1333" b="-3504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471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1A1FD97-52B2-45D5-933B-6442389F061D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467544" y="260648"/>
                <a:ext cx="8229600" cy="1368152"/>
              </a:xfrm>
            </p:spPr>
            <p:txBody>
              <a:bodyPr>
                <a:noAutofit/>
              </a:bodyPr>
              <a:lstStyle/>
              <a:p>
                <a:pPr algn="l"/>
                <a:r>
                  <a:rPr lang="ro-RO" sz="2800" b="1" i="1" dirty="0"/>
                  <a:t>Exemplul</a:t>
                </a:r>
                <a:r>
                  <a:rPr lang="ro-RO" sz="2800" b="1" dirty="0"/>
                  <a:t> 1: </a:t>
                </a:r>
                <a:r>
                  <a:rPr lang="ro-RO" sz="2800" i="1" dirty="0"/>
                  <a:t>Fie avem o </a:t>
                </a:r>
                <a:r>
                  <a:rPr lang="pt-BR" sz="2800" i="1" dirty="0"/>
                  <a:t>gramatic</a:t>
                </a:r>
                <a:r>
                  <a:rPr lang="ro-RO" sz="2800" i="1" dirty="0"/>
                  <a:t>ă</a:t>
                </a:r>
                <a:r>
                  <a:rPr lang="pt-BR" sz="2800" i="1" dirty="0"/>
                  <a:t> </a:t>
                </a:r>
                <a:r>
                  <a:rPr lang="ro-RO" sz="2800" i="1" dirty="0"/>
                  <a:t>formală </a:t>
                </a:r>
                <a:br>
                  <a:rPr lang="ro-RO" sz="2800" i="1" dirty="0"/>
                </a:br>
                <a:r>
                  <a:rPr lang="pt-BR" sz="2800" i="1" dirty="0"/>
                  <a:t>G </a:t>
                </a:r>
                <a:r>
                  <a:rPr lang="pt-BR" sz="2800" dirty="0"/>
                  <a:t>=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8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ro-RO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ro-RO" sz="28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pt-BR" sz="2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800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ro-RO" sz="2800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ro-RO" sz="2800" i="1" dirty="0"/>
                  <a:t>,</a:t>
                </a:r>
                <a:r>
                  <a:rPr lang="pt-BR" sz="2800" i="1" dirty="0"/>
                  <a:t> S</a:t>
                </a:r>
                <a:r>
                  <a:rPr lang="ro-RO" sz="2800" i="1" dirty="0"/>
                  <a:t>,</a:t>
                </a:r>
                <a:r>
                  <a:rPr lang="pt-BR" sz="2800" i="1" dirty="0"/>
                  <a:t> P</a:t>
                </a:r>
                <a:r>
                  <a:rPr lang="pt-BR" sz="2800" dirty="0"/>
                  <a:t>)</a:t>
                </a:r>
                <a:r>
                  <a:rPr lang="ro-RO" sz="2800" dirty="0"/>
                  <a:t>. Determinați tipul gramaticii conform clasificării Chomsky.</a:t>
                </a:r>
                <a:r>
                  <a:rPr lang="pt-BR" sz="2800" dirty="0"/>
                  <a:t> </a:t>
                </a:r>
                <a:endParaRPr lang="ro-RO" sz="2800" b="1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1A1FD97-52B2-45D5-933B-6442389F061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67544" y="260648"/>
                <a:ext cx="8229600" cy="1368152"/>
              </a:xfrm>
              <a:blipFill>
                <a:blip r:embed="rId2"/>
                <a:stretch>
                  <a:fillRect l="-1556" t="-4464" b="-12946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0957FA7-D86B-4D71-B15E-C47771CDB24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7544" y="1943607"/>
                <a:ext cx="3096344" cy="4221698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 algn="ctr">
                  <a:buNone/>
                </a:pPr>
                <a:endParaRPr lang="en-US" sz="18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2200" dirty="0">
                    <a:latin typeface="+mj-lt"/>
                  </a:rPr>
                  <a:t>a)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2200" i="1" smtClean="0">
                            <a:solidFill>
                              <a:srgbClr val="00518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200" b="0" i="1" smtClean="0">
                            <a:solidFill>
                              <a:srgbClr val="00518E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ro-RO" sz="2200" b="0" i="1" smtClean="0">
                            <a:solidFill>
                              <a:srgbClr val="00518E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ro-RO" sz="2200" b="0" i="1" smtClean="0">
                        <a:solidFill>
                          <a:srgbClr val="00518E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sz="2200" b="0" i="1" smtClean="0">
                            <a:solidFill>
                              <a:srgbClr val="00518E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2200" b="0" i="1" smtClean="0">
                            <a:solidFill>
                              <a:srgbClr val="00518E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ro-RO" sz="2200" b="0" i="1" smtClean="0">
                            <a:solidFill>
                              <a:srgbClr val="00518E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o-RO" sz="2200" b="0" i="1" smtClean="0">
                            <a:solidFill>
                              <a:srgbClr val="00518E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ro-RO" sz="2200" b="0" i="1" smtClean="0">
                            <a:solidFill>
                              <a:srgbClr val="00518E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o-RO" sz="2200" b="0" i="1" smtClean="0">
                            <a:solidFill>
                              <a:srgbClr val="00518E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ro-RO" sz="2200" b="0" i="1" smtClean="0">
                            <a:solidFill>
                              <a:srgbClr val="00518E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o-RO" sz="2200" b="0" i="1" smtClean="0">
                            <a:solidFill>
                              <a:srgbClr val="00518E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ro-RO" sz="2200" b="0" i="1" smtClean="0">
                            <a:solidFill>
                              <a:srgbClr val="00518E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o-RO" sz="2200" b="0" i="1" smtClean="0">
                            <a:solidFill>
                              <a:srgbClr val="00518E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ro-RO" sz="2200" b="0" i="1" smtClean="0">
                            <a:solidFill>
                              <a:srgbClr val="00518E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o-RO" sz="2200" b="0" i="1" smtClean="0">
                            <a:solidFill>
                              <a:srgbClr val="00518E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ro-RO" sz="2200" dirty="0">
                    <a:solidFill>
                      <a:srgbClr val="00518E"/>
                    </a:solidFill>
                    <a:latin typeface="+mj-lt"/>
                  </a:rPr>
                  <a:t> 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200" i="1" smtClean="0">
                              <a:solidFill>
                                <a:srgbClr val="00518E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200" b="0" i="1" smtClean="0">
                              <a:solidFill>
                                <a:srgbClr val="00518E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200" b="0" i="1" smtClean="0">
                              <a:solidFill>
                                <a:srgbClr val="00518E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ro-RO" sz="2200" b="0" i="1" smtClean="0">
                          <a:solidFill>
                            <a:srgbClr val="00518E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ro-RO" sz="2200" b="0" i="1" smtClean="0">
                              <a:solidFill>
                                <a:srgbClr val="00518E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200" b="0" i="1" smtClean="0">
                              <a:solidFill>
                                <a:srgbClr val="00518E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ro-RO" sz="2200" b="0" i="1" smtClean="0">
                              <a:solidFill>
                                <a:srgbClr val="00518E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ro-RO" sz="2200" b="0" i="1" smtClean="0">
                              <a:solidFill>
                                <a:srgbClr val="00518E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lang="ro-RO" sz="2200" dirty="0">
                  <a:solidFill>
                    <a:srgbClr val="00518E"/>
                  </a:solidFill>
                  <a:latin typeface="+mj-lt"/>
                </a:endParaRPr>
              </a:p>
              <a:p>
                <a:pPr marL="0" indent="0" algn="l">
                  <a:buNone/>
                </a:pPr>
                <a:r>
                  <a:rPr lang="ro-RO" sz="2200" b="0" i="1" u="none" strike="noStrike" baseline="0" dirty="0">
                    <a:solidFill>
                      <a:srgbClr val="00518E"/>
                    </a:solidFill>
                    <a:latin typeface="+mj-lt"/>
                  </a:rPr>
                  <a:t>P</a:t>
                </a:r>
                <a:r>
                  <a:rPr lang="ro-RO" sz="2200" b="0" u="none" strike="noStrike" baseline="0" dirty="0">
                    <a:solidFill>
                      <a:srgbClr val="00518E"/>
                    </a:solidFill>
                    <a:latin typeface="+mj-lt"/>
                  </a:rPr>
                  <a:t>=</a:t>
                </a:r>
                <a:r>
                  <a:rPr lang="en-US" sz="2200" b="0" u="none" strike="noStrike" baseline="0" dirty="0">
                    <a:solidFill>
                      <a:srgbClr val="00518E"/>
                    </a:solidFill>
                    <a:latin typeface="+mj-lt"/>
                  </a:rPr>
                  <a:t>{ </a:t>
                </a:r>
                <a:r>
                  <a:rPr lang="ro-RO" sz="2200" b="0" u="none" strike="noStrike" baseline="0" dirty="0">
                    <a:solidFill>
                      <a:srgbClr val="00518E"/>
                    </a:solidFill>
                    <a:latin typeface="+mj-lt"/>
                  </a:rPr>
                  <a:t>1)</a:t>
                </a:r>
                <a:r>
                  <a:rPr lang="ro-RO" sz="2200" b="0" i="1" u="none" strike="noStrike" baseline="0" dirty="0">
                    <a:solidFill>
                      <a:srgbClr val="00518E"/>
                    </a:solidFill>
                    <a:latin typeface="+mj-lt"/>
                  </a:rPr>
                  <a:t> </a:t>
                </a:r>
                <a:r>
                  <a:rPr lang="en-US" sz="2200" b="0" i="1" u="none" strike="noStrike" baseline="0" dirty="0">
                    <a:solidFill>
                      <a:srgbClr val="00518E"/>
                    </a:solidFill>
                    <a:latin typeface="+mj-lt"/>
                  </a:rPr>
                  <a:t>S </a:t>
                </a:r>
                <a:r>
                  <a:rPr lang="en-US" sz="2200" b="0" i="0" u="none" strike="noStrike" baseline="0" dirty="0">
                    <a:solidFill>
                      <a:srgbClr val="00518E"/>
                    </a:solidFill>
                    <a:latin typeface="+mj-lt"/>
                  </a:rPr>
                  <a:t>→ </a:t>
                </a:r>
                <a:r>
                  <a:rPr lang="en-US" sz="2200" b="0" i="1" u="none" strike="noStrike" baseline="0" dirty="0" err="1">
                    <a:solidFill>
                      <a:srgbClr val="00518E"/>
                    </a:solidFill>
                    <a:latin typeface="+mj-lt"/>
                  </a:rPr>
                  <a:t>aaCFD</a:t>
                </a:r>
                <a:r>
                  <a:rPr lang="en-US" sz="2200" b="0" i="0" u="none" strike="noStrike" baseline="0" dirty="0">
                    <a:solidFill>
                      <a:srgbClr val="00518E"/>
                    </a:solidFill>
                    <a:latin typeface="+mj-lt"/>
                  </a:rPr>
                  <a:t>;</a:t>
                </a:r>
                <a:endParaRPr lang="ro-RO" sz="2200" b="0" i="0" u="none" strike="noStrike" baseline="0" dirty="0">
                  <a:solidFill>
                    <a:srgbClr val="00518E"/>
                  </a:solidFill>
                  <a:latin typeface="+mj-lt"/>
                </a:endParaRPr>
              </a:p>
              <a:p>
                <a:pPr marL="0" indent="0" algn="l">
                  <a:buNone/>
                </a:pPr>
                <a:r>
                  <a:rPr lang="ro-RO" sz="2200" dirty="0">
                    <a:solidFill>
                      <a:srgbClr val="00518E"/>
                    </a:solidFill>
                    <a:latin typeface="+mj-lt"/>
                  </a:rPr>
                  <a:t>     </a:t>
                </a:r>
                <a:r>
                  <a:rPr lang="en-US" sz="2200" b="0" i="0" u="none" strike="noStrike" baseline="0" dirty="0">
                    <a:solidFill>
                      <a:srgbClr val="00518E"/>
                    </a:solidFill>
                    <a:latin typeface="+mj-lt"/>
                  </a:rPr>
                  <a:t> 2) </a:t>
                </a:r>
                <a:r>
                  <a:rPr lang="en-US" sz="2200" b="0" i="1" u="none" strike="noStrike" baseline="0" dirty="0">
                    <a:solidFill>
                      <a:srgbClr val="00518E"/>
                    </a:solidFill>
                    <a:latin typeface="+mj-lt"/>
                  </a:rPr>
                  <a:t>AD </a:t>
                </a:r>
                <a:r>
                  <a:rPr lang="en-US" sz="2200" b="0" i="0" u="none" strike="noStrike" baseline="0" dirty="0">
                    <a:solidFill>
                      <a:srgbClr val="00518E"/>
                    </a:solidFill>
                    <a:latin typeface="+mj-lt"/>
                  </a:rPr>
                  <a:t>→ </a:t>
                </a:r>
                <a:r>
                  <a:rPr lang="en-US" sz="2200" b="0" i="1" u="none" strike="noStrike" baseline="0" dirty="0">
                    <a:solidFill>
                      <a:srgbClr val="00518E"/>
                    </a:solidFill>
                    <a:latin typeface="+mj-lt"/>
                  </a:rPr>
                  <a:t>D</a:t>
                </a:r>
                <a:r>
                  <a:rPr lang="en-US" sz="2200" b="0" i="0" u="none" strike="noStrike" baseline="0" dirty="0">
                    <a:solidFill>
                      <a:srgbClr val="00518E"/>
                    </a:solidFill>
                    <a:latin typeface="+mj-lt"/>
                  </a:rPr>
                  <a:t>;</a:t>
                </a:r>
              </a:p>
              <a:p>
                <a:pPr marL="0" indent="0" algn="l">
                  <a:buNone/>
                </a:pPr>
                <a:r>
                  <a:rPr lang="ro-RO" sz="2200" b="0" i="0" u="none" strike="noStrike" baseline="0" dirty="0">
                    <a:solidFill>
                      <a:srgbClr val="00518E"/>
                    </a:solidFill>
                    <a:latin typeface="+mj-lt"/>
                  </a:rPr>
                  <a:t>      3) </a:t>
                </a:r>
                <a:r>
                  <a:rPr lang="ro-RO" sz="2200" b="0" i="1" u="none" strike="noStrike" baseline="0" dirty="0">
                    <a:solidFill>
                      <a:srgbClr val="00518E"/>
                    </a:solidFill>
                    <a:latin typeface="+mj-lt"/>
                  </a:rPr>
                  <a:t>F </a:t>
                </a:r>
                <a:r>
                  <a:rPr lang="ro-RO" sz="2200" b="0" i="0" u="none" strike="noStrike" baseline="0" dirty="0">
                    <a:solidFill>
                      <a:srgbClr val="00518E"/>
                    </a:solidFill>
                    <a:latin typeface="+mj-lt"/>
                  </a:rPr>
                  <a:t>→ </a:t>
                </a:r>
                <a:r>
                  <a:rPr lang="ro-RO" sz="2200" b="0" i="1" u="none" strike="noStrike" baseline="0" dirty="0">
                    <a:solidFill>
                      <a:srgbClr val="00518E"/>
                    </a:solidFill>
                    <a:latin typeface="+mj-lt"/>
                  </a:rPr>
                  <a:t>AFB | AB</a:t>
                </a:r>
                <a:r>
                  <a:rPr lang="ro-RO" sz="2200" b="0" i="0" u="none" strike="noStrike" baseline="0" dirty="0">
                    <a:solidFill>
                      <a:srgbClr val="00518E"/>
                    </a:solidFill>
                    <a:latin typeface="+mj-lt"/>
                  </a:rPr>
                  <a:t>;</a:t>
                </a:r>
              </a:p>
              <a:p>
                <a:pPr marL="0" indent="0" algn="l">
                  <a:buNone/>
                </a:pPr>
                <a:r>
                  <a:rPr lang="ro-RO" sz="2200" dirty="0">
                    <a:solidFill>
                      <a:srgbClr val="00518E"/>
                    </a:solidFill>
                    <a:latin typeface="+mj-lt"/>
                  </a:rPr>
                  <a:t>     </a:t>
                </a:r>
                <a:r>
                  <a:rPr lang="ro-RO" sz="2200" b="0" i="0" u="none" strike="noStrike" baseline="0" dirty="0">
                    <a:solidFill>
                      <a:srgbClr val="00518E"/>
                    </a:solidFill>
                    <a:latin typeface="+mj-lt"/>
                  </a:rPr>
                  <a:t> 4) </a:t>
                </a:r>
                <a:r>
                  <a:rPr lang="ro-RO" sz="2200" b="0" i="1" u="none" strike="noStrike" baseline="0" dirty="0" err="1">
                    <a:solidFill>
                      <a:srgbClr val="00518E"/>
                    </a:solidFill>
                    <a:latin typeface="+mj-lt"/>
                  </a:rPr>
                  <a:t>Cb</a:t>
                </a:r>
                <a:r>
                  <a:rPr lang="ro-RO" sz="2200" b="0" i="1" u="none" strike="noStrike" baseline="0" dirty="0">
                    <a:solidFill>
                      <a:srgbClr val="00518E"/>
                    </a:solidFill>
                    <a:latin typeface="+mj-lt"/>
                  </a:rPr>
                  <a:t> </a:t>
                </a:r>
                <a:r>
                  <a:rPr lang="ro-RO" sz="2200" b="0" i="0" u="none" strike="noStrike" baseline="0" dirty="0">
                    <a:solidFill>
                      <a:srgbClr val="00518E"/>
                    </a:solidFill>
                    <a:latin typeface="+mj-lt"/>
                  </a:rPr>
                  <a:t>→ </a:t>
                </a:r>
                <a:r>
                  <a:rPr lang="ro-RO" sz="2200" b="0" i="1" u="none" strike="noStrike" baseline="0" dirty="0" err="1">
                    <a:solidFill>
                      <a:srgbClr val="00518E"/>
                    </a:solidFill>
                    <a:latin typeface="+mj-lt"/>
                  </a:rPr>
                  <a:t>bC</a:t>
                </a:r>
                <a:r>
                  <a:rPr lang="ro-RO" sz="2200" b="0" i="0" u="none" strike="noStrike" baseline="0" dirty="0">
                    <a:solidFill>
                      <a:srgbClr val="00518E"/>
                    </a:solidFill>
                    <a:latin typeface="+mj-lt"/>
                  </a:rPr>
                  <a:t>;</a:t>
                </a:r>
              </a:p>
              <a:p>
                <a:pPr marL="0" indent="0" algn="l">
                  <a:buNone/>
                </a:pPr>
                <a:r>
                  <a:rPr lang="ro-RO" sz="2200" b="0" i="0" u="none" strike="noStrike" baseline="0" dirty="0">
                    <a:solidFill>
                      <a:srgbClr val="00518E"/>
                    </a:solidFill>
                    <a:latin typeface="+mj-lt"/>
                  </a:rPr>
                  <a:t>      </a:t>
                </a:r>
                <a:r>
                  <a:rPr lang="de-DE" sz="2200" b="0" i="0" u="none" strike="noStrike" baseline="0" dirty="0">
                    <a:solidFill>
                      <a:srgbClr val="00518E"/>
                    </a:solidFill>
                    <a:latin typeface="+mj-lt"/>
                  </a:rPr>
                  <a:t>5) </a:t>
                </a:r>
                <a:r>
                  <a:rPr lang="de-DE" sz="2200" b="0" i="1" u="none" strike="noStrike" baseline="0" dirty="0">
                    <a:solidFill>
                      <a:srgbClr val="00518E"/>
                    </a:solidFill>
                    <a:latin typeface="+mj-lt"/>
                  </a:rPr>
                  <a:t>AB </a:t>
                </a:r>
                <a:r>
                  <a:rPr lang="de-DE" sz="2200" b="0" i="0" u="none" strike="noStrike" baseline="0" dirty="0">
                    <a:solidFill>
                      <a:srgbClr val="00518E"/>
                    </a:solidFill>
                    <a:latin typeface="+mj-lt"/>
                  </a:rPr>
                  <a:t>→ </a:t>
                </a:r>
                <a:r>
                  <a:rPr lang="de-DE" sz="2200" b="0" i="1" u="none" strike="noStrike" baseline="0" dirty="0" err="1">
                    <a:solidFill>
                      <a:srgbClr val="00518E"/>
                    </a:solidFill>
                    <a:latin typeface="+mj-lt"/>
                  </a:rPr>
                  <a:t>bBA</a:t>
                </a:r>
                <a:r>
                  <a:rPr lang="de-DE" sz="2200" b="0" i="0" u="none" strike="noStrike" baseline="0" dirty="0">
                    <a:solidFill>
                      <a:srgbClr val="00518E"/>
                    </a:solidFill>
                    <a:latin typeface="+mj-lt"/>
                  </a:rPr>
                  <a:t>;</a:t>
                </a:r>
                <a:endParaRPr lang="ro-RO" sz="2200" b="0" i="0" u="none" strike="noStrike" baseline="0" dirty="0">
                  <a:solidFill>
                    <a:srgbClr val="00518E"/>
                  </a:solidFill>
                  <a:latin typeface="+mj-lt"/>
                </a:endParaRPr>
              </a:p>
              <a:p>
                <a:pPr marL="0" indent="0" algn="l">
                  <a:buNone/>
                </a:pPr>
                <a:r>
                  <a:rPr lang="de-DE" sz="2200" b="0" i="0" u="none" strike="noStrike" baseline="0" dirty="0">
                    <a:solidFill>
                      <a:srgbClr val="00518E"/>
                    </a:solidFill>
                    <a:latin typeface="+mj-lt"/>
                  </a:rPr>
                  <a:t> </a:t>
                </a:r>
                <a:r>
                  <a:rPr lang="ro-RO" sz="2200" b="0" i="0" u="none" strike="noStrike" baseline="0" dirty="0">
                    <a:solidFill>
                      <a:srgbClr val="00518E"/>
                    </a:solidFill>
                    <a:latin typeface="+mj-lt"/>
                  </a:rPr>
                  <a:t>     </a:t>
                </a:r>
                <a:r>
                  <a:rPr lang="de-DE" sz="2200" b="0" i="0" u="none" strike="noStrike" baseline="0" dirty="0">
                    <a:solidFill>
                      <a:srgbClr val="00518E"/>
                    </a:solidFill>
                    <a:latin typeface="+mj-lt"/>
                  </a:rPr>
                  <a:t>6) </a:t>
                </a:r>
                <a:r>
                  <a:rPr lang="de-DE" sz="2200" b="0" i="1" u="none" strike="noStrike" baseline="0" dirty="0">
                    <a:solidFill>
                      <a:srgbClr val="00518E"/>
                    </a:solidFill>
                    <a:latin typeface="+mj-lt"/>
                  </a:rPr>
                  <a:t>CB </a:t>
                </a:r>
                <a:r>
                  <a:rPr lang="de-DE" sz="2200" b="0" i="0" u="none" strike="noStrike" baseline="0" dirty="0">
                    <a:solidFill>
                      <a:srgbClr val="00518E"/>
                    </a:solidFill>
                    <a:latin typeface="+mj-lt"/>
                  </a:rPr>
                  <a:t>→ </a:t>
                </a:r>
                <a:r>
                  <a:rPr lang="de-DE" sz="2200" b="0" i="1" u="none" strike="noStrike" baseline="0" dirty="0">
                    <a:solidFill>
                      <a:srgbClr val="00518E"/>
                    </a:solidFill>
                    <a:latin typeface="+mj-lt"/>
                  </a:rPr>
                  <a:t>C</a:t>
                </a:r>
                <a:r>
                  <a:rPr lang="de-DE" sz="2200" b="0" i="0" u="none" strike="noStrike" baseline="0" dirty="0">
                    <a:solidFill>
                      <a:srgbClr val="00518E"/>
                    </a:solidFill>
                    <a:latin typeface="+mj-lt"/>
                  </a:rPr>
                  <a:t>;</a:t>
                </a:r>
              </a:p>
              <a:p>
                <a:pPr marL="0" indent="0" algn="l">
                  <a:buNone/>
                </a:pPr>
                <a:r>
                  <a:rPr lang="ro-RO" sz="2200" b="0" i="0" u="none" strike="noStrike" baseline="0" dirty="0">
                    <a:solidFill>
                      <a:srgbClr val="00518E"/>
                    </a:solidFill>
                    <a:latin typeface="+mj-lt"/>
                  </a:rPr>
                  <a:t>      </a:t>
                </a:r>
                <a:r>
                  <a:rPr lang="de-DE" sz="2200" b="0" i="0" u="none" strike="noStrike" baseline="0" dirty="0">
                    <a:solidFill>
                      <a:srgbClr val="00518E"/>
                    </a:solidFill>
                    <a:latin typeface="+mj-lt"/>
                  </a:rPr>
                  <a:t>7) </a:t>
                </a:r>
                <a:r>
                  <a:rPr lang="de-DE" sz="2200" b="0" i="1" u="none" strike="noStrike" baseline="0" dirty="0">
                    <a:solidFill>
                      <a:srgbClr val="00518E"/>
                    </a:solidFill>
                    <a:latin typeface="+mj-lt"/>
                  </a:rPr>
                  <a:t>Ab </a:t>
                </a:r>
                <a:r>
                  <a:rPr lang="de-DE" sz="2200" b="0" i="0" u="none" strike="noStrike" baseline="0" dirty="0">
                    <a:solidFill>
                      <a:srgbClr val="00518E"/>
                    </a:solidFill>
                    <a:latin typeface="+mj-lt"/>
                  </a:rPr>
                  <a:t>→ </a:t>
                </a:r>
                <a:r>
                  <a:rPr lang="de-DE" sz="2200" b="0" i="1" u="none" strike="noStrike" baseline="0" dirty="0" err="1">
                    <a:solidFill>
                      <a:srgbClr val="00518E"/>
                    </a:solidFill>
                    <a:latin typeface="+mj-lt"/>
                  </a:rPr>
                  <a:t>bA</a:t>
                </a:r>
                <a:r>
                  <a:rPr lang="de-DE" sz="2200" b="0" i="0" u="none" strike="noStrike" baseline="0" dirty="0">
                    <a:solidFill>
                      <a:srgbClr val="00518E"/>
                    </a:solidFill>
                    <a:latin typeface="+mj-lt"/>
                  </a:rPr>
                  <a:t>;</a:t>
                </a:r>
                <a:endParaRPr lang="ro-RO" sz="2200" b="0" i="0" u="none" strike="noStrike" baseline="0" dirty="0">
                  <a:solidFill>
                    <a:srgbClr val="00518E"/>
                  </a:solidFill>
                  <a:latin typeface="+mj-lt"/>
                </a:endParaRPr>
              </a:p>
              <a:p>
                <a:pPr marL="0" indent="0" algn="l">
                  <a:buNone/>
                </a:pPr>
                <a:r>
                  <a:rPr lang="ro-RO" sz="2200" dirty="0">
                    <a:solidFill>
                      <a:srgbClr val="00518E"/>
                    </a:solidFill>
                    <a:latin typeface="+mj-lt"/>
                  </a:rPr>
                  <a:t>     </a:t>
                </a:r>
                <a:r>
                  <a:rPr lang="de-DE" sz="2200" b="0" i="0" u="none" strike="noStrike" baseline="0" dirty="0">
                    <a:solidFill>
                      <a:srgbClr val="00518E"/>
                    </a:solidFill>
                    <a:latin typeface="+mj-lt"/>
                  </a:rPr>
                  <a:t> 8) </a:t>
                </a:r>
                <a:r>
                  <a:rPr lang="de-DE" sz="2200" b="0" i="1" u="none" strike="noStrike" baseline="0" dirty="0" err="1">
                    <a:solidFill>
                      <a:srgbClr val="00518E"/>
                    </a:solidFill>
                    <a:latin typeface="+mj-lt"/>
                  </a:rPr>
                  <a:t>bCD</a:t>
                </a:r>
                <a:r>
                  <a:rPr lang="de-DE" sz="2200" b="0" i="1" u="none" strike="noStrike" baseline="0" dirty="0">
                    <a:solidFill>
                      <a:srgbClr val="00518E"/>
                    </a:solidFill>
                    <a:latin typeface="+mj-lt"/>
                  </a:rPr>
                  <a:t> </a:t>
                </a:r>
                <a:r>
                  <a:rPr lang="de-DE" sz="2200" b="0" i="0" u="none" strike="noStrike" baseline="0" dirty="0">
                    <a:solidFill>
                      <a:srgbClr val="00518E"/>
                    </a:solidFill>
                    <a:latin typeface="+mj-lt"/>
                  </a:rPr>
                  <a:t>→ ε  }</a:t>
                </a:r>
                <a:endParaRPr lang="ro-RO" sz="2200" b="0" i="0" u="none" strike="noStrike" baseline="0" dirty="0">
                  <a:solidFill>
                    <a:srgbClr val="00518E"/>
                  </a:solidFill>
                  <a:latin typeface="+mj-lt"/>
                </a:endParaRPr>
              </a:p>
              <a:p>
                <a:pPr marL="0" indent="0" algn="l">
                  <a:buNone/>
                </a:pPr>
                <a:endParaRPr lang="ro-RO" sz="2200" b="0" i="0" u="none" strike="noStrike" baseline="0" dirty="0">
                  <a:latin typeface="+mj-lt"/>
                </a:endParaRPr>
              </a:p>
              <a:p>
                <a:pPr marL="0" indent="0" algn="l">
                  <a:buNone/>
                </a:pPr>
                <a:r>
                  <a:rPr lang="en-US" sz="2200" b="1" i="1" dirty="0">
                    <a:latin typeface="+mj-lt"/>
                  </a:rPr>
                  <a:t>Tip 0</a:t>
                </a:r>
                <a:r>
                  <a:rPr lang="en-US" sz="2200" i="1" dirty="0">
                    <a:latin typeface="+mj-lt"/>
                  </a:rPr>
                  <a:t> – </a:t>
                </a:r>
                <a:r>
                  <a:rPr lang="ro-RO" sz="2200" i="1" dirty="0">
                    <a:latin typeface="+mj-lt"/>
                  </a:rPr>
                  <a:t>fără restricții</a:t>
                </a:r>
                <a:endParaRPr lang="ro-RO" sz="2200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0957FA7-D86B-4D71-B15E-C47771CDB24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943607"/>
                <a:ext cx="3096344" cy="4221698"/>
              </a:xfrm>
              <a:blipFill>
                <a:blip r:embed="rId3"/>
                <a:stretch>
                  <a:fillRect l="-2165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983036C-BEF3-4A8E-BD1D-085D668D6C64}"/>
                  </a:ext>
                </a:extLst>
              </p:cNvPr>
              <p:cNvSpPr txBox="1"/>
              <p:nvPr/>
            </p:nvSpPr>
            <p:spPr>
              <a:xfrm>
                <a:off x="4211960" y="2132856"/>
                <a:ext cx="4176464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>
                  <a:buNone/>
                </a:pPr>
                <a:r>
                  <a:rPr lang="en-US" sz="2000" b="0" i="0" u="none" strike="noStrike" baseline="0" dirty="0"/>
                  <a:t>b)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2000" i="1" smtClean="0">
                            <a:solidFill>
                              <a:srgbClr val="19792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197929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o-RO" sz="2000" b="0" i="1" smtClean="0">
                            <a:solidFill>
                              <a:srgbClr val="197929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ro-RO" sz="2000" b="0" i="1" smtClean="0">
                            <a:solidFill>
                              <a:srgbClr val="197929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ro-RO" sz="2000" b="0" i="1" smtClean="0">
                        <a:solidFill>
                          <a:srgbClr val="197929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sz="2000" b="0" i="1" smtClean="0">
                            <a:solidFill>
                              <a:srgbClr val="19792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2000" b="0" i="1" smtClean="0">
                            <a:solidFill>
                              <a:srgbClr val="197929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ro-RO" sz="2000" b="0" i="1" smtClean="0">
                            <a:solidFill>
                              <a:srgbClr val="197929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o-RO" sz="2000" b="0" i="1" smtClean="0">
                            <a:solidFill>
                              <a:srgbClr val="197929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000" b="0" i="1" smtClean="0">
                            <a:solidFill>
                              <a:srgbClr val="197929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solidFill>
                              <a:srgbClr val="197929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r>
                  <a:rPr lang="ro-RO" sz="2000" dirty="0">
                    <a:solidFill>
                      <a:srgbClr val="197929"/>
                    </a:solidFill>
                  </a:rPr>
                  <a:t> </a:t>
                </a:r>
                <a:endParaRPr lang="en-US" sz="2000" dirty="0">
                  <a:solidFill>
                    <a:srgbClr val="197929"/>
                  </a:solidFill>
                </a:endParaRPr>
              </a:p>
              <a:p>
                <a:pPr marL="0" indent="0">
                  <a:buNone/>
                </a:pPr>
                <a:r>
                  <a:rPr lang="en-US" sz="2000" dirty="0">
                    <a:solidFill>
                      <a:srgbClr val="197929"/>
                    </a:solidFill>
                  </a:rPr>
                  <a:t>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2000" i="1" smtClean="0">
                            <a:solidFill>
                              <a:srgbClr val="19792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000" b="0" i="1" smtClean="0">
                            <a:solidFill>
                              <a:srgbClr val="197929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ro-RO" sz="2000" b="0" i="1" smtClean="0">
                            <a:solidFill>
                              <a:srgbClr val="197929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ro-RO" sz="2000" b="0" i="1" smtClean="0">
                        <a:solidFill>
                          <a:srgbClr val="197929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sz="2000" b="0" i="1" smtClean="0">
                            <a:solidFill>
                              <a:srgbClr val="19792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2000" b="0" i="1" smtClean="0">
                            <a:solidFill>
                              <a:srgbClr val="197929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ro-RO" sz="2000" b="0" i="1" smtClean="0">
                            <a:solidFill>
                              <a:srgbClr val="197929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o-RO" sz="2000" b="0" i="1" smtClean="0">
                            <a:solidFill>
                              <a:srgbClr val="197929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000" b="0" i="1" smtClean="0">
                            <a:solidFill>
                              <a:srgbClr val="197929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solidFill>
                              <a:srgbClr val="197929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</m:oMath>
                </a14:m>
                <a:endParaRPr lang="ro-RO" sz="2000" dirty="0">
                  <a:solidFill>
                    <a:srgbClr val="197929"/>
                  </a:solidFill>
                </a:endParaRPr>
              </a:p>
              <a:p>
                <a:endParaRPr lang="en-US" sz="2000" b="0" i="0" u="none" strike="noStrike" baseline="0" dirty="0">
                  <a:solidFill>
                    <a:srgbClr val="197929"/>
                  </a:solidFill>
                </a:endParaRPr>
              </a:p>
              <a:p>
                <a:r>
                  <a:rPr lang="en-US" sz="2000" b="0" i="0" u="none" strike="noStrike" baseline="0" dirty="0">
                    <a:solidFill>
                      <a:srgbClr val="197929"/>
                    </a:solidFill>
                  </a:rPr>
                  <a:t>P={ </a:t>
                </a:r>
                <a:r>
                  <a:rPr lang="ro-RO" sz="2000" b="0" i="0" u="none" strike="noStrike" baseline="0" dirty="0">
                    <a:solidFill>
                      <a:srgbClr val="197929"/>
                    </a:solidFill>
                  </a:rPr>
                  <a:t>1) </a:t>
                </a:r>
                <a:r>
                  <a:rPr lang="ro-RO" sz="2000" b="0" i="1" u="none" strike="noStrike" baseline="0" dirty="0">
                    <a:solidFill>
                      <a:srgbClr val="197929"/>
                    </a:solidFill>
                  </a:rPr>
                  <a:t>S </a:t>
                </a:r>
                <a:r>
                  <a:rPr lang="ro-RO" sz="2000" b="0" i="0" u="none" strike="noStrike" baseline="0" dirty="0">
                    <a:solidFill>
                      <a:srgbClr val="197929"/>
                    </a:solidFill>
                  </a:rPr>
                  <a:t>→ </a:t>
                </a:r>
                <a:r>
                  <a:rPr lang="ro-RO" sz="2000" b="0" i="1" u="none" strike="noStrike" baseline="0" dirty="0" err="1">
                    <a:solidFill>
                      <a:srgbClr val="197929"/>
                    </a:solidFill>
                  </a:rPr>
                  <a:t>aSBC</a:t>
                </a:r>
                <a:r>
                  <a:rPr lang="ro-RO" sz="2000" b="0" i="1" u="none" strike="noStrike" baseline="0" dirty="0">
                    <a:solidFill>
                      <a:srgbClr val="197929"/>
                    </a:solidFill>
                  </a:rPr>
                  <a:t> | abc</a:t>
                </a:r>
                <a:r>
                  <a:rPr lang="ro-RO" sz="2000" b="0" i="0" u="none" strike="noStrike" baseline="0" dirty="0">
                    <a:solidFill>
                      <a:srgbClr val="197929"/>
                    </a:solidFill>
                  </a:rPr>
                  <a:t>;</a:t>
                </a:r>
              </a:p>
              <a:p>
                <a:r>
                  <a:rPr lang="ro-RO" sz="2000" dirty="0">
                    <a:solidFill>
                      <a:srgbClr val="197929"/>
                    </a:solidFill>
                  </a:rPr>
                  <a:t>       </a:t>
                </a:r>
                <a:r>
                  <a:rPr lang="ro-RO" sz="2000" b="0" i="0" u="none" strike="noStrike" baseline="0" dirty="0">
                    <a:solidFill>
                      <a:srgbClr val="197929"/>
                    </a:solidFill>
                  </a:rPr>
                  <a:t>2) </a:t>
                </a:r>
                <a:r>
                  <a:rPr lang="ro-RO" sz="2000" b="0" i="1" u="none" strike="noStrike" baseline="0" dirty="0" err="1">
                    <a:solidFill>
                      <a:srgbClr val="197929"/>
                    </a:solidFill>
                  </a:rPr>
                  <a:t>bC</a:t>
                </a:r>
                <a:r>
                  <a:rPr lang="ro-RO" sz="2000" b="0" i="1" u="none" strike="noStrike" baseline="0" dirty="0">
                    <a:solidFill>
                      <a:srgbClr val="197929"/>
                    </a:solidFill>
                  </a:rPr>
                  <a:t> </a:t>
                </a:r>
                <a:r>
                  <a:rPr lang="ro-RO" sz="2000" b="0" i="0" u="none" strike="noStrike" baseline="0" dirty="0">
                    <a:solidFill>
                      <a:srgbClr val="197929"/>
                    </a:solidFill>
                  </a:rPr>
                  <a:t>→ </a:t>
                </a:r>
                <a:r>
                  <a:rPr lang="ro-RO" sz="2000" b="0" i="1" u="none" strike="noStrike" baseline="0" dirty="0" err="1">
                    <a:solidFill>
                      <a:srgbClr val="197929"/>
                    </a:solidFill>
                  </a:rPr>
                  <a:t>bc</a:t>
                </a:r>
                <a:endParaRPr lang="ro-RO" sz="2000" dirty="0">
                  <a:solidFill>
                    <a:srgbClr val="197929"/>
                  </a:solidFill>
                </a:endParaRPr>
              </a:p>
              <a:p>
                <a:r>
                  <a:rPr lang="ro-RO" sz="2000" i="0" u="none" strike="noStrike" baseline="0" dirty="0">
                    <a:solidFill>
                      <a:srgbClr val="197929"/>
                    </a:solidFill>
                  </a:rPr>
                  <a:t>       3) </a:t>
                </a:r>
                <a:r>
                  <a:rPr lang="ro-RO" sz="2000" i="1" dirty="0">
                    <a:solidFill>
                      <a:srgbClr val="197929"/>
                    </a:solidFill>
                  </a:rPr>
                  <a:t>CB → BC;</a:t>
                </a:r>
              </a:p>
              <a:p>
                <a:r>
                  <a:rPr lang="ro-RO" sz="2000" i="0" u="none" strike="noStrike" baseline="0" dirty="0">
                    <a:solidFill>
                      <a:srgbClr val="197929"/>
                    </a:solidFill>
                  </a:rPr>
                  <a:t>       4) </a:t>
                </a:r>
                <a:r>
                  <a:rPr lang="ro-RO" sz="2000" i="1" u="none" strike="noStrike" baseline="0" dirty="0" err="1">
                    <a:solidFill>
                      <a:srgbClr val="197929"/>
                    </a:solidFill>
                  </a:rPr>
                  <a:t>cC</a:t>
                </a:r>
                <a:r>
                  <a:rPr lang="ro-RO" sz="2000" i="1" u="none" strike="noStrike" baseline="0" dirty="0">
                    <a:solidFill>
                      <a:srgbClr val="197929"/>
                    </a:solidFill>
                  </a:rPr>
                  <a:t> → cc;</a:t>
                </a:r>
                <a:endParaRPr lang="ro-RO" sz="2000" i="1" dirty="0">
                  <a:solidFill>
                    <a:srgbClr val="197929"/>
                  </a:solidFill>
                </a:endParaRPr>
              </a:p>
              <a:p>
                <a:r>
                  <a:rPr lang="ro-RO" sz="2000" b="0" i="0" u="none" strike="noStrike" baseline="0" dirty="0">
                    <a:solidFill>
                      <a:srgbClr val="197929"/>
                    </a:solidFill>
                  </a:rPr>
                  <a:t>       5) </a:t>
                </a:r>
                <a:r>
                  <a:rPr lang="ro-RO" sz="2000" b="0" i="1" u="none" strike="noStrike" baseline="0" dirty="0">
                    <a:solidFill>
                      <a:srgbClr val="197929"/>
                    </a:solidFill>
                  </a:rPr>
                  <a:t>BB </a:t>
                </a:r>
                <a:r>
                  <a:rPr lang="ro-RO" sz="2000" b="0" i="0" u="none" strike="noStrike" baseline="0" dirty="0">
                    <a:solidFill>
                      <a:srgbClr val="197929"/>
                    </a:solidFill>
                  </a:rPr>
                  <a:t>→ </a:t>
                </a:r>
                <a:r>
                  <a:rPr lang="ro-RO" sz="2000" b="0" i="1" u="none" strike="noStrike" baseline="0" dirty="0" err="1">
                    <a:solidFill>
                      <a:srgbClr val="197929"/>
                    </a:solidFill>
                  </a:rPr>
                  <a:t>bb</a:t>
                </a:r>
                <a:r>
                  <a:rPr lang="en-US" sz="2000" dirty="0">
                    <a:solidFill>
                      <a:srgbClr val="197929"/>
                    </a:solidFill>
                  </a:rPr>
                  <a:t>  }</a:t>
                </a:r>
                <a:endParaRPr lang="ro-RO" sz="2000" b="1" i="0" u="none" strike="noStrike" baseline="0" dirty="0">
                  <a:solidFill>
                    <a:srgbClr val="197929"/>
                  </a:solidFill>
                </a:endParaRPr>
              </a:p>
              <a:p>
                <a:endParaRPr lang="ro-RO" sz="2000" dirty="0"/>
              </a:p>
              <a:p>
                <a:pPr marL="0" indent="0">
                  <a:buNone/>
                </a:pPr>
                <a:r>
                  <a:rPr lang="ro-RO" sz="2000" b="1" i="1" dirty="0"/>
                  <a:t>Tip 1</a:t>
                </a:r>
                <a:r>
                  <a:rPr lang="ro-RO" sz="2000" i="1" dirty="0"/>
                  <a:t>- </a:t>
                </a:r>
                <a:r>
                  <a:rPr lang="en-US" sz="2000" i="1" dirty="0"/>
                  <a:t>dependent</a:t>
                </a:r>
                <a:r>
                  <a:rPr lang="ro-RO" sz="2000" i="1" dirty="0"/>
                  <a:t>e </a:t>
                </a:r>
                <a:r>
                  <a:rPr lang="en-US" sz="2000" i="1" dirty="0"/>
                  <a:t>de context (context sensitive)</a:t>
                </a:r>
                <a:r>
                  <a:rPr lang="ro-RO" sz="2000" i="1" dirty="0"/>
                  <a:t>. 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983036C-BEF3-4A8E-BD1D-085D668D6C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132856"/>
                <a:ext cx="4176464" cy="3477875"/>
              </a:xfrm>
              <a:prstGeom prst="rect">
                <a:avLst/>
              </a:prstGeom>
              <a:blipFill>
                <a:blip r:embed="rId4"/>
                <a:stretch>
                  <a:fillRect l="-1606" t="-1053" b="-2281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7400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8A92C-EF6F-4807-BBB7-D6AB32B06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ro-RO" sz="2800" b="1" i="1" dirty="0"/>
              <a:t>Exemplul</a:t>
            </a:r>
            <a:r>
              <a:rPr lang="ro-RO" sz="2800" b="1" dirty="0"/>
              <a:t> 1: </a:t>
            </a:r>
            <a:r>
              <a:rPr lang="ro-RO" sz="2800" dirty="0"/>
              <a:t>(continuare)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A269D44-43D4-4CFE-9BE3-5B833827D55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99592" y="1574033"/>
                <a:ext cx="3178696" cy="295232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dirty="0"/>
                  <a:t>c)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2000" i="1" smtClean="0">
                            <a:solidFill>
                              <a:srgbClr val="652B9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000" b="0" i="1" smtClean="0">
                            <a:solidFill>
                              <a:srgbClr val="652B9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ro-RO" sz="2000" b="0" i="1" smtClean="0">
                            <a:solidFill>
                              <a:srgbClr val="652B9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ro-RO" sz="2000" b="0" i="1" smtClean="0">
                        <a:solidFill>
                          <a:srgbClr val="652B9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sz="2000" b="0" i="1" smtClean="0">
                            <a:solidFill>
                              <a:srgbClr val="652B9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2000" b="0" i="1" smtClean="0">
                            <a:solidFill>
                              <a:srgbClr val="652B9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ro-RO" sz="2000" b="0" i="1" smtClean="0">
                            <a:solidFill>
                              <a:srgbClr val="652B9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solidFill>
                              <a:srgbClr val="652B9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</m:oMath>
                </a14:m>
                <a:r>
                  <a:rPr lang="ro-RO" sz="2000" dirty="0">
                    <a:solidFill>
                      <a:srgbClr val="652B91"/>
                    </a:solidFill>
                  </a:rPr>
                  <a:t> </a:t>
                </a:r>
                <a:endParaRPr lang="en-US" sz="2000" dirty="0">
                  <a:solidFill>
                    <a:srgbClr val="652B91"/>
                  </a:solidFill>
                </a:endParaRPr>
              </a:p>
              <a:p>
                <a:pPr marL="0" indent="0">
                  <a:buNone/>
                </a:pPr>
                <a:r>
                  <a:rPr lang="en-US" sz="2000" dirty="0">
                    <a:solidFill>
                      <a:srgbClr val="652B91"/>
                    </a:solidFill>
                  </a:rPr>
                  <a:t>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2000" i="1" smtClean="0">
                            <a:solidFill>
                              <a:srgbClr val="652B9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000" b="0" i="1" smtClean="0">
                            <a:solidFill>
                              <a:srgbClr val="652B9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ro-RO" sz="2000" b="0" i="1" smtClean="0">
                            <a:solidFill>
                              <a:srgbClr val="652B9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ro-RO" sz="2000" b="0" i="1" smtClean="0">
                        <a:solidFill>
                          <a:srgbClr val="652B9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sz="2000" b="0" i="1" smtClean="0">
                            <a:solidFill>
                              <a:srgbClr val="652B9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2000" b="0" i="1" smtClean="0">
                            <a:solidFill>
                              <a:srgbClr val="652B9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ro-RO" sz="2000" b="0" i="1" smtClean="0">
                            <a:solidFill>
                              <a:srgbClr val="652B9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o-RO" sz="2000" b="0" i="1" smtClean="0">
                            <a:solidFill>
                              <a:srgbClr val="652B9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000" b="0" i="1" smtClean="0">
                            <a:solidFill>
                              <a:srgbClr val="652B9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solidFill>
                              <a:srgbClr val="652B9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</m:oMath>
                </a14:m>
                <a:endParaRPr lang="ro-RO" sz="2000" dirty="0">
                  <a:solidFill>
                    <a:srgbClr val="652B91"/>
                  </a:solidFill>
                </a:endParaRPr>
              </a:p>
              <a:p>
                <a:pPr marL="0" indent="0" algn="l">
                  <a:buNone/>
                </a:pPr>
                <a:endParaRPr lang="en-US" sz="2000" b="0" i="0" u="none" strike="noStrike" baseline="0" dirty="0">
                  <a:solidFill>
                    <a:srgbClr val="652B91"/>
                  </a:solidFill>
                </a:endParaRPr>
              </a:p>
              <a:p>
                <a:pPr marL="0" indent="0" algn="l">
                  <a:buNone/>
                </a:pPr>
                <a:r>
                  <a:rPr lang="en-US" sz="2000" dirty="0">
                    <a:solidFill>
                      <a:srgbClr val="652B91"/>
                    </a:solidFill>
                  </a:rPr>
                  <a:t>P = {  </a:t>
                </a:r>
                <a:r>
                  <a:rPr lang="ro-RO" sz="2000" b="0" i="0" u="none" strike="noStrike" baseline="0" dirty="0">
                    <a:solidFill>
                      <a:srgbClr val="652B91"/>
                    </a:solidFill>
                  </a:rPr>
                  <a:t>1) </a:t>
                </a:r>
                <a:r>
                  <a:rPr lang="ro-RO" sz="2000" b="0" i="1" u="none" strike="noStrike" baseline="0" dirty="0">
                    <a:solidFill>
                      <a:srgbClr val="652B91"/>
                    </a:solidFill>
                  </a:rPr>
                  <a:t>S </a:t>
                </a:r>
                <a:r>
                  <a:rPr lang="ro-RO" sz="2000" b="0" i="0" u="none" strike="noStrike" baseline="0" dirty="0">
                    <a:solidFill>
                      <a:srgbClr val="652B91"/>
                    </a:solidFill>
                  </a:rPr>
                  <a:t>→ </a:t>
                </a:r>
                <a:r>
                  <a:rPr lang="ro-RO" sz="2000" b="0" i="1" u="none" strike="noStrike" baseline="0" dirty="0" err="1">
                    <a:solidFill>
                      <a:srgbClr val="652B91"/>
                    </a:solidFill>
                  </a:rPr>
                  <a:t>aQb</a:t>
                </a:r>
                <a:r>
                  <a:rPr lang="ro-RO" sz="2000" b="0" i="1" u="none" strike="noStrike" baseline="0" dirty="0">
                    <a:solidFill>
                      <a:srgbClr val="652B91"/>
                    </a:solidFill>
                  </a:rPr>
                  <a:t> | </a:t>
                </a:r>
                <a:r>
                  <a:rPr lang="ro-RO" sz="2000" b="0" i="1" u="none" strike="noStrike" baseline="0" dirty="0" err="1">
                    <a:solidFill>
                      <a:srgbClr val="652B91"/>
                    </a:solidFill>
                  </a:rPr>
                  <a:t>accb</a:t>
                </a:r>
                <a:r>
                  <a:rPr lang="ro-RO" sz="2000" b="0" i="0" u="none" strike="noStrike" baseline="0" dirty="0">
                    <a:solidFill>
                      <a:srgbClr val="652B91"/>
                    </a:solidFill>
                  </a:rPr>
                  <a:t>;</a:t>
                </a:r>
              </a:p>
              <a:p>
                <a:pPr marL="0" indent="0" algn="l">
                  <a:buNone/>
                </a:pPr>
                <a:r>
                  <a:rPr lang="ro-RO" sz="2000" b="0" i="0" u="none" strike="noStrike" baseline="0" dirty="0">
                    <a:solidFill>
                      <a:srgbClr val="652B91"/>
                    </a:solidFill>
                  </a:rPr>
                  <a:t>      </a:t>
                </a:r>
                <a:r>
                  <a:rPr lang="en-US" sz="2000" b="0" i="0" u="none" strike="noStrike" baseline="0" dirty="0">
                    <a:solidFill>
                      <a:srgbClr val="652B91"/>
                    </a:solidFill>
                  </a:rPr>
                  <a:t>   </a:t>
                </a:r>
                <a:r>
                  <a:rPr lang="ro-RO" sz="2000" b="0" i="0" u="none" strike="noStrike" baseline="0" dirty="0">
                    <a:solidFill>
                      <a:srgbClr val="652B91"/>
                    </a:solidFill>
                  </a:rPr>
                  <a:t> 2) </a:t>
                </a:r>
                <a:r>
                  <a:rPr lang="ro-RO" sz="2000" b="0" i="1" u="none" strike="noStrike" baseline="0" dirty="0">
                    <a:solidFill>
                      <a:srgbClr val="652B91"/>
                    </a:solidFill>
                  </a:rPr>
                  <a:t>Q </a:t>
                </a:r>
                <a:r>
                  <a:rPr lang="ro-RO" sz="2000" b="0" i="0" u="none" strike="noStrike" baseline="0" dirty="0">
                    <a:solidFill>
                      <a:srgbClr val="652B91"/>
                    </a:solidFill>
                  </a:rPr>
                  <a:t>→ </a:t>
                </a:r>
                <a:r>
                  <a:rPr lang="ro-RO" sz="2000" b="0" i="1" u="none" strike="noStrike" baseline="0" dirty="0" err="1">
                    <a:solidFill>
                      <a:srgbClr val="652B91"/>
                    </a:solidFill>
                  </a:rPr>
                  <a:t>cSc</a:t>
                </a:r>
                <a:r>
                  <a:rPr lang="en-US" sz="2000" dirty="0">
                    <a:solidFill>
                      <a:srgbClr val="652B91"/>
                    </a:solidFill>
                  </a:rPr>
                  <a:t>   }</a:t>
                </a:r>
                <a:endParaRPr lang="en-US" sz="2000" b="0" i="0" u="none" strike="noStrike" baseline="0" dirty="0">
                  <a:solidFill>
                    <a:srgbClr val="652B91"/>
                  </a:solidFill>
                </a:endParaRPr>
              </a:p>
              <a:p>
                <a:pPr marL="0" indent="0" algn="l">
                  <a:buNone/>
                </a:pPr>
                <a:endParaRPr lang="en-US" sz="2000" dirty="0">
                  <a:solidFill>
                    <a:srgbClr val="652B91"/>
                  </a:solidFill>
                </a:endParaRPr>
              </a:p>
              <a:p>
                <a:pPr marL="0" indent="0" algn="l">
                  <a:buNone/>
                </a:pPr>
                <a:r>
                  <a:rPr lang="ro-RO" sz="2000" b="1" i="1" dirty="0"/>
                  <a:t>Tip 2</a:t>
                </a:r>
                <a:r>
                  <a:rPr lang="ro-RO" sz="2000" i="1" dirty="0"/>
                  <a:t> - </a:t>
                </a:r>
                <a:r>
                  <a:rPr lang="en-US" sz="2000" i="1" dirty="0"/>
                  <a:t>independent</a:t>
                </a:r>
                <a:r>
                  <a:rPr lang="ro-RO" sz="2000" i="1" dirty="0"/>
                  <a:t>e</a:t>
                </a:r>
                <a:r>
                  <a:rPr lang="en-US" sz="2000" i="1" dirty="0"/>
                  <a:t> de context </a:t>
                </a:r>
                <a:r>
                  <a:rPr lang="ro-RO" sz="2000" i="1" dirty="0"/>
                  <a:t>.</a:t>
                </a:r>
                <a:endParaRPr lang="ro-RO" sz="2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A269D44-43D4-4CFE-9BE3-5B833827D5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99592" y="1574033"/>
                <a:ext cx="3178696" cy="2952328"/>
              </a:xfrm>
              <a:blipFill>
                <a:blip r:embed="rId2"/>
                <a:stretch>
                  <a:fillRect l="-2111" t="-1031" b="-1649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9342821-8BC5-4FE5-8D41-7B9031BB779F}"/>
                  </a:ext>
                </a:extLst>
              </p:cNvPr>
              <p:cNvSpPr txBox="1"/>
              <p:nvPr/>
            </p:nvSpPr>
            <p:spPr>
              <a:xfrm>
                <a:off x="4932040" y="1552531"/>
                <a:ext cx="288032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d)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20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ro-RO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ro-RO" sz="20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ro-RO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o-RO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ro-RO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o-RO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ro-RO" sz="2000" dirty="0">
                    <a:solidFill>
                      <a:srgbClr val="C00000"/>
                    </a:solidFill>
                  </a:rPr>
                  <a:t> </a:t>
                </a:r>
                <a:endParaRPr lang="en-US" sz="2000" dirty="0">
                  <a:solidFill>
                    <a:srgbClr val="C00000"/>
                  </a:solidFill>
                </a:endParaRPr>
              </a:p>
              <a:p>
                <a:r>
                  <a:rPr lang="en-US" sz="2000" dirty="0">
                    <a:solidFill>
                      <a:srgbClr val="C00000"/>
                    </a:solidFill>
                  </a:rPr>
                  <a:t>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20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ro-RO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ro-RO" sz="20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ro-RO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o-RO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,+</m:t>
                        </m:r>
                      </m:e>
                    </m:d>
                  </m:oMath>
                </a14:m>
                <a:endParaRPr lang="ro-RO" sz="2000" dirty="0">
                  <a:solidFill>
                    <a:srgbClr val="C00000"/>
                  </a:solidFill>
                </a:endParaRPr>
              </a:p>
              <a:p>
                <a:endParaRPr lang="en-US" sz="2000" b="0" i="0" u="none" strike="noStrike" baseline="0" dirty="0">
                  <a:solidFill>
                    <a:srgbClr val="C00000"/>
                  </a:solidFill>
                </a:endParaRPr>
              </a:p>
              <a:p>
                <a:r>
                  <a:rPr lang="en-US" sz="2000" b="0" i="0" u="none" strike="noStrike" baseline="0" dirty="0">
                    <a:solidFill>
                      <a:srgbClr val="C00000"/>
                    </a:solidFill>
                  </a:rPr>
                  <a:t>P = { </a:t>
                </a:r>
                <a:r>
                  <a:rPr lang="ro-RO" sz="2000" b="0" i="0" u="none" strike="noStrike" baseline="0" dirty="0">
                    <a:solidFill>
                      <a:srgbClr val="C00000"/>
                    </a:solidFill>
                  </a:rPr>
                  <a:t>1) </a:t>
                </a:r>
                <a:r>
                  <a:rPr lang="ro-RO" sz="2000" b="0" i="1" u="none" strike="noStrike" baseline="0" dirty="0">
                    <a:solidFill>
                      <a:srgbClr val="C00000"/>
                    </a:solidFill>
                  </a:rPr>
                  <a:t>S </a:t>
                </a:r>
                <a:r>
                  <a:rPr lang="ro-RO" sz="2000" dirty="0">
                    <a:solidFill>
                      <a:srgbClr val="C00000"/>
                    </a:solidFill>
                  </a:rPr>
                  <a:t>→ </a:t>
                </a:r>
                <a:r>
                  <a:rPr lang="en-US" sz="2000" dirty="0">
                    <a:solidFill>
                      <a:srgbClr val="C00000"/>
                    </a:solidFill>
                  </a:rPr>
                  <a:t>+</a:t>
                </a:r>
                <a:r>
                  <a:rPr lang="ro-RO" sz="2000" b="0" i="1" u="none" strike="noStrike" baseline="0" dirty="0">
                    <a:solidFill>
                      <a:srgbClr val="C00000"/>
                    </a:solidFill>
                  </a:rPr>
                  <a:t>A</a:t>
                </a:r>
                <a:r>
                  <a:rPr lang="ro-RO" sz="2000" b="0" i="0" u="none" strike="noStrike" baseline="0" dirty="0">
                    <a:solidFill>
                      <a:srgbClr val="C00000"/>
                    </a:solidFill>
                  </a:rPr>
                  <a:t> </a:t>
                </a:r>
                <a:r>
                  <a:rPr lang="ro-RO" sz="2000" b="0" i="1" u="none" strike="noStrike" baseline="0" dirty="0">
                    <a:solidFill>
                      <a:srgbClr val="C00000"/>
                    </a:solidFill>
                  </a:rPr>
                  <a:t>| </a:t>
                </a:r>
                <a:r>
                  <a:rPr lang="en-US" sz="2000" b="0" i="1" u="none" strike="noStrike" baseline="0" dirty="0">
                    <a:solidFill>
                      <a:srgbClr val="C00000"/>
                    </a:solidFill>
                  </a:rPr>
                  <a:t>+</a:t>
                </a:r>
                <a:r>
                  <a:rPr lang="ro-RO" sz="2000" b="0" i="1" u="none" strike="noStrike" baseline="0" dirty="0">
                    <a:solidFill>
                      <a:srgbClr val="C00000"/>
                    </a:solidFill>
                  </a:rPr>
                  <a:t>B</a:t>
                </a:r>
                <a:r>
                  <a:rPr lang="ro-RO" sz="2000" b="0" i="0" u="none" strike="noStrike" baseline="0" dirty="0">
                    <a:solidFill>
                      <a:srgbClr val="C00000"/>
                    </a:solidFill>
                  </a:rPr>
                  <a:t>;</a:t>
                </a:r>
              </a:p>
              <a:p>
                <a:pPr algn="l"/>
                <a:r>
                  <a:rPr lang="en-US" sz="2000" b="0" i="0" u="none" strike="noStrike" baseline="0" dirty="0">
                    <a:solidFill>
                      <a:srgbClr val="C00000"/>
                    </a:solidFill>
                  </a:rPr>
                  <a:t>         </a:t>
                </a:r>
                <a:r>
                  <a:rPr lang="ro-RO" sz="2000" b="0" i="0" u="none" strike="noStrike" baseline="0" dirty="0">
                    <a:solidFill>
                      <a:srgbClr val="C00000"/>
                    </a:solidFill>
                  </a:rPr>
                  <a:t>2) </a:t>
                </a:r>
                <a:r>
                  <a:rPr lang="ro-RO" sz="2000" b="0" i="1" u="none" strike="noStrike" baseline="0" dirty="0">
                    <a:solidFill>
                      <a:srgbClr val="C00000"/>
                    </a:solidFill>
                  </a:rPr>
                  <a:t>A </a:t>
                </a:r>
                <a:r>
                  <a:rPr lang="ro-RO" sz="2000" b="0" i="0" u="none" strike="noStrike" baseline="0" dirty="0">
                    <a:solidFill>
                      <a:srgbClr val="C00000"/>
                    </a:solidFill>
                  </a:rPr>
                  <a:t>→ </a:t>
                </a:r>
                <a:r>
                  <a:rPr lang="ro-RO" sz="2000" b="0" i="1" u="none" strike="noStrike" baseline="0" dirty="0">
                    <a:solidFill>
                      <a:srgbClr val="C00000"/>
                    </a:solidFill>
                  </a:rPr>
                  <a:t>a | </a:t>
                </a:r>
                <a:r>
                  <a:rPr lang="ro-RO" sz="2000" b="0" i="1" u="none" strike="noStrike" baseline="0" dirty="0" err="1">
                    <a:solidFill>
                      <a:srgbClr val="C00000"/>
                    </a:solidFill>
                  </a:rPr>
                  <a:t>aB</a:t>
                </a:r>
                <a:r>
                  <a:rPr lang="ro-RO" sz="2000" b="0" i="0" u="none" strike="noStrike" baseline="0" dirty="0">
                    <a:solidFill>
                      <a:srgbClr val="C00000"/>
                    </a:solidFill>
                  </a:rPr>
                  <a:t>;</a:t>
                </a:r>
              </a:p>
              <a:p>
                <a:pPr algn="l"/>
                <a:r>
                  <a:rPr lang="de-DE" sz="2000" b="0" i="0" u="none" strike="noStrike" baseline="0" dirty="0">
                    <a:solidFill>
                      <a:srgbClr val="C00000"/>
                    </a:solidFill>
                  </a:rPr>
                  <a:t>         3) </a:t>
                </a:r>
                <a:r>
                  <a:rPr lang="de-DE" sz="2000" b="0" i="1" u="none" strike="noStrike" baseline="0" dirty="0">
                    <a:solidFill>
                      <a:srgbClr val="C00000"/>
                    </a:solidFill>
                  </a:rPr>
                  <a:t>B </a:t>
                </a:r>
                <a:r>
                  <a:rPr lang="de-DE" sz="2000" b="0" i="0" u="none" strike="noStrike" baseline="0" dirty="0">
                    <a:solidFill>
                      <a:srgbClr val="C00000"/>
                    </a:solidFill>
                  </a:rPr>
                  <a:t>→ </a:t>
                </a:r>
                <a:r>
                  <a:rPr lang="de-DE" sz="2000" b="0" i="1" u="none" strike="noStrike" baseline="0" dirty="0">
                    <a:solidFill>
                      <a:srgbClr val="C00000"/>
                    </a:solidFill>
                  </a:rPr>
                  <a:t>b | </a:t>
                </a:r>
                <a:r>
                  <a:rPr lang="ro-RO" sz="2000" b="0" i="1" u="none" strike="noStrike" baseline="0" dirty="0">
                    <a:solidFill>
                      <a:srgbClr val="C00000"/>
                    </a:solidFill>
                  </a:rPr>
                  <a:t>b</a:t>
                </a:r>
                <a:r>
                  <a:rPr lang="de-DE" sz="2000" b="0" i="1" u="none" strike="noStrike" baseline="0" dirty="0">
                    <a:solidFill>
                      <a:srgbClr val="C00000"/>
                    </a:solidFill>
                  </a:rPr>
                  <a:t>B | </a:t>
                </a:r>
                <a:r>
                  <a:rPr lang="ro-RO" sz="2000" b="0" i="1" u="none" strike="noStrike" baseline="0" dirty="0">
                    <a:solidFill>
                      <a:srgbClr val="C00000"/>
                    </a:solidFill>
                  </a:rPr>
                  <a:t>b</a:t>
                </a:r>
                <a:r>
                  <a:rPr lang="de-DE" sz="2000" b="0" i="1" u="none" strike="noStrike" baseline="0" dirty="0">
                    <a:solidFill>
                      <a:srgbClr val="C00000"/>
                    </a:solidFill>
                  </a:rPr>
                  <a:t>A</a:t>
                </a:r>
                <a:r>
                  <a:rPr lang="de-DE" sz="2000" b="0" i="0" u="none" strike="noStrike" baseline="0" dirty="0">
                    <a:solidFill>
                      <a:srgbClr val="C00000"/>
                    </a:solidFill>
                  </a:rPr>
                  <a:t>.</a:t>
                </a:r>
              </a:p>
              <a:p>
                <a:pPr algn="l"/>
                <a:endParaRPr lang="de-DE" sz="2000" dirty="0"/>
              </a:p>
              <a:p>
                <a:pPr algn="l"/>
                <a:endParaRPr lang="ro-RO" sz="2000" b="0" i="0" u="none" strike="noStrike" baseline="0" dirty="0"/>
              </a:p>
              <a:p>
                <a:pPr algn="l"/>
                <a:r>
                  <a:rPr lang="ro-RO" sz="2000" b="1" i="1" dirty="0"/>
                  <a:t>Tip 3</a:t>
                </a:r>
                <a:r>
                  <a:rPr lang="ro-RO" sz="2000" i="1" dirty="0"/>
                  <a:t> - gramatici</a:t>
                </a:r>
                <a:r>
                  <a:rPr lang="en-US" sz="2000" i="1" dirty="0"/>
                  <a:t> </a:t>
                </a:r>
                <a:r>
                  <a:rPr lang="en-US" sz="2000" i="1" dirty="0" err="1"/>
                  <a:t>regulat</a:t>
                </a:r>
                <a:r>
                  <a:rPr lang="ro-RO" sz="2000" i="1" dirty="0"/>
                  <a:t>e</a:t>
                </a:r>
                <a:endParaRPr lang="ro-RO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9342821-8BC5-4FE5-8D41-7B9031BB77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1552531"/>
                <a:ext cx="2880320" cy="2862322"/>
              </a:xfrm>
              <a:prstGeom prst="rect">
                <a:avLst/>
              </a:prstGeom>
              <a:blipFill>
                <a:blip r:embed="rId3"/>
                <a:stretch>
                  <a:fillRect l="-2114" t="-1279" b="-2985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0117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CCFD5-655F-42D3-AC6A-0B7A1CF7D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pPr algn="l"/>
            <a:r>
              <a:rPr lang="ro-RO" sz="2400" b="1" dirty="0"/>
              <a:t>Exemplul: </a:t>
            </a:r>
            <a:r>
              <a:rPr lang="ro-RO" sz="2400" dirty="0"/>
              <a:t>Obțineți gramatica pentru limbajul dat. La ce tip conform clasificării </a:t>
            </a:r>
            <a:r>
              <a:rPr lang="ro-RO" sz="2400" dirty="0" err="1"/>
              <a:t>Chomcky</a:t>
            </a:r>
            <a:r>
              <a:rPr lang="ro-RO" sz="2400" dirty="0"/>
              <a:t> aparține gramatica obținută? </a:t>
            </a:r>
            <a:br>
              <a:rPr lang="ro-RO" sz="2400" dirty="0"/>
            </a:br>
            <a:r>
              <a:rPr lang="ro-RO" sz="2400" i="1" dirty="0"/>
              <a:t>Rezolvare</a:t>
            </a:r>
            <a:r>
              <a:rPr lang="ro-RO" sz="2400" dirty="0"/>
              <a:t>: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0C41DAF-E91D-4209-82FF-8A6C09670B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268760"/>
            <a:ext cx="5960318" cy="4857403"/>
          </a:xfrm>
        </p:spPr>
      </p:pic>
    </p:spTree>
    <p:extLst>
      <p:ext uri="{BB962C8B-B14F-4D97-AF65-F5344CB8AC3E}">
        <p14:creationId xmlns:p14="http://schemas.microsoft.com/office/powerpoint/2010/main" val="22997118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2304</TotalTime>
  <Words>587</Words>
  <Application>Microsoft Office PowerPoint</Application>
  <PresentationFormat>On-screen Show (4:3)</PresentationFormat>
  <Paragraphs>76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Тема Office</vt:lpstr>
      <vt:lpstr>Limbaje Formale și Compilatoare</vt:lpstr>
      <vt:lpstr>Clasificarea Chomsky</vt:lpstr>
      <vt:lpstr>Clasificarea Chomsky</vt:lpstr>
      <vt:lpstr>Clasificarea Chomsky</vt:lpstr>
      <vt:lpstr>PowerPoint Presentation</vt:lpstr>
      <vt:lpstr>Exemplul 1: Fie avem o gramatică formală  G = (V_N,V_T, S, P). Determinați tipul gramaticii conform clasificării Chomsky. </vt:lpstr>
      <vt:lpstr>Exemplul 1: (continuare)</vt:lpstr>
      <vt:lpstr>Exemplul: Obțineți gramatica pentru limbajul dat. La ce tip conform clasificării Chomcky aparține gramatica obținută?  Rezolvare: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Limbaje Formale și Compilatoare</dc:title>
  <dc:creator>Abracadabra</dc:creator>
  <cp:lastModifiedBy>Galina Marusic</cp:lastModifiedBy>
  <cp:revision>22</cp:revision>
  <dcterms:created xsi:type="dcterms:W3CDTF">2020-02-03T13:42:54Z</dcterms:created>
  <dcterms:modified xsi:type="dcterms:W3CDTF">2023-02-12T19:24:25Z</dcterms:modified>
</cp:coreProperties>
</file>