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3" r:id="rId3"/>
    <p:sldId id="264" r:id="rId4"/>
    <p:sldId id="265" r:id="rId5"/>
    <p:sldId id="270" r:id="rId6"/>
    <p:sldId id="271" r:id="rId7"/>
    <p:sldId id="266" r:id="rId8"/>
    <p:sldId id="267" r:id="rId9"/>
    <p:sldId id="272" r:id="rId10"/>
    <p:sldId id="275" r:id="rId11"/>
    <p:sldId id="276" r:id="rId12"/>
    <p:sldId id="27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16FC7E-4B66-4B9E-82E9-16AA4FD4ADC4}" type="datetimeFigureOut">
              <a:rPr lang="ro-RO" smtClean="0"/>
              <a:t>12.04.2024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8643A-AA99-4FCA-8679-EC443DE6ADD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77621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107A9-1DB2-4B6D-8C11-0C1681DF209B}" type="datetime1">
              <a:rPr lang="ru-RU" smtClean="0"/>
              <a:t>12.04.2024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49A4-2736-4B46-9353-3C9F84022FAA}" type="datetime1">
              <a:rPr lang="ru-RU" smtClean="0"/>
              <a:t>12.04.2024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2CB91-A8BC-4DB8-B3A3-E91044A98157}" type="datetime1">
              <a:rPr lang="ru-RU" smtClean="0"/>
              <a:t>12.04.2024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401FC-4F31-448B-A849-95B26608DE7C}" type="datetime1">
              <a:rPr lang="ru-RU" smtClean="0"/>
              <a:t>12.04.2024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4A627-32D6-481A-A675-946EA588EFC7}" type="datetime1">
              <a:rPr lang="ru-RU" smtClean="0"/>
              <a:t>12.04.2024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70ADA-D7C7-467B-9EC4-08C4A1B14BE9}" type="datetime1">
              <a:rPr lang="ru-RU" smtClean="0"/>
              <a:t>12.04.2024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E2B5-E720-48A3-B354-4E457D98CEE1}" type="datetime1">
              <a:rPr lang="ru-RU" smtClean="0"/>
              <a:t>12.04.2024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F0043-E6CC-4E49-9ED2-9E9F079FB7F9}" type="datetime1">
              <a:rPr lang="ru-RU" smtClean="0"/>
              <a:t>12.04.2024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CC23A-0E86-48BF-B886-99F006A6C95C}" type="datetime1">
              <a:rPr lang="ru-RU" smtClean="0"/>
              <a:t>12.04.2024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093EC-CE3D-47D1-A477-B8099F78B2F2}" type="datetime1">
              <a:rPr lang="ru-RU" smtClean="0"/>
              <a:t>12.04.2024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A6CE-EDDE-4087-95F9-423CBE98D62D}" type="datetime1">
              <a:rPr lang="ru-RU" smtClean="0"/>
              <a:t>12.04.2024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3C2B4-9223-4B99-8D51-D9544949B8CF}" type="datetime1">
              <a:rPr lang="ru-RU" smtClean="0"/>
              <a:t>12.04.2024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72400" cy="1470025"/>
          </a:xfrm>
        </p:spPr>
        <p:txBody>
          <a:bodyPr/>
          <a:lstStyle/>
          <a:p>
            <a:r>
              <a:rPr lang="ro-RO" b="1" dirty="0">
                <a:solidFill>
                  <a:srgbClr val="002060"/>
                </a:solidFill>
              </a:rPr>
              <a:t>Limbaje Formale și Compilatoare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251520" y="2214039"/>
                <a:ext cx="8352928" cy="2808312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ro-RO" sz="4000" b="1" dirty="0">
                    <a:solidFill>
                      <a:schemeClr val="tx1"/>
                    </a:solidFill>
                  </a:rPr>
                  <a:t>Prelegere </a:t>
                </a:r>
                <a:r>
                  <a:rPr lang="en-US" sz="4000" b="1" dirty="0">
                    <a:solidFill>
                      <a:schemeClr val="tx1"/>
                    </a:solidFill>
                  </a:rPr>
                  <a:t>9</a:t>
                </a:r>
                <a:endParaRPr lang="ro-RO" sz="4000" b="1" dirty="0">
                  <a:solidFill>
                    <a:schemeClr val="tx1"/>
                  </a:solidFill>
                </a:endParaRPr>
              </a:p>
              <a:p>
                <a:r>
                  <a:rPr lang="ro-RO" sz="4000" b="1" i="1" dirty="0">
                    <a:solidFill>
                      <a:srgbClr val="002060"/>
                    </a:solidFill>
                    <a:latin typeface="+mj-lt"/>
                    <a:ea typeface="+mj-ea"/>
                    <a:cs typeface="+mj-cs"/>
                  </a:rPr>
                  <a:t>Gramatici independente de context.</a:t>
                </a:r>
              </a:p>
              <a:p>
                <a:r>
                  <a:rPr lang="ro-RO" sz="4000" b="1" i="1" dirty="0">
                    <a:solidFill>
                      <a:srgbClr val="002060"/>
                    </a:solidFill>
                  </a:rPr>
                  <a:t>Simplificarea gramaticilor independente de context:</a:t>
                </a:r>
              </a:p>
              <a:p>
                <a:r>
                  <a:rPr lang="ro-RO" sz="4000" b="1" i="1" dirty="0">
                    <a:solidFill>
                      <a:srgbClr val="002060"/>
                    </a:solidFill>
                  </a:rPr>
                  <a:t>Eliminarea </a:t>
                </a:r>
                <a14:m>
                  <m:oMath xmlns:m="http://schemas.openxmlformats.org/officeDocument/2006/math">
                    <m:r>
                      <a:rPr lang="ro-RO" sz="4000" b="1" i="1">
                        <a:solidFill>
                          <a:srgbClr val="002060"/>
                        </a:solidFill>
                        <a:latin typeface="Cambria Math"/>
                      </a:rPr>
                      <m:t>𝜺</m:t>
                    </m:r>
                  </m:oMath>
                </a14:m>
                <a:r>
                  <a:rPr lang="ro-RO" sz="4000" b="1" i="1" dirty="0">
                    <a:solidFill>
                      <a:srgbClr val="002060"/>
                    </a:solidFill>
                  </a:rPr>
                  <a:t>- producții.</a:t>
                </a:r>
              </a:p>
              <a:p>
                <a:r>
                  <a:rPr lang="ro-RO" sz="4000" b="1" i="1" dirty="0">
                    <a:solidFill>
                      <a:srgbClr val="002060"/>
                    </a:solidFill>
                  </a:rPr>
                  <a:t>Elimina</a:t>
                </a:r>
                <a:r>
                  <a:rPr lang="en-US" sz="4000" b="1" i="1" dirty="0">
                    <a:solidFill>
                      <a:srgbClr val="002060"/>
                    </a:solidFill>
                  </a:rPr>
                  <a:t>rea </a:t>
                </a:r>
                <a:r>
                  <a:rPr lang="en-US" sz="4000" b="1" i="1" dirty="0" err="1">
                    <a:solidFill>
                      <a:srgbClr val="002060"/>
                    </a:solidFill>
                  </a:rPr>
                  <a:t>redenumirilor</a:t>
                </a:r>
                <a:endParaRPr lang="en-US" sz="4000" dirty="0"/>
              </a:p>
              <a:p>
                <a:endParaRPr lang="en-US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251520" y="2214039"/>
                <a:ext cx="8352928" cy="2808312"/>
              </a:xfrm>
              <a:blipFill>
                <a:blip r:embed="rId2"/>
                <a:stretch>
                  <a:fillRect t="-5640" b="-4772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919D5D-7461-4C71-8CDD-40A731869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06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857A2F1-F66F-4423-99FA-361F71DCCD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455461"/>
            <a:ext cx="5071621" cy="5947078"/>
          </a:xfr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D0829CC-423B-477D-A891-B39608D63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077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D60BD44-698F-467E-B3B5-941E6B3002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042" y="188640"/>
            <a:ext cx="6769310" cy="6366177"/>
          </a:xfr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10B1BA-A3E6-42A1-836F-5094D8613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7508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FA63B-7F5F-4F8C-A9FC-8F3E20A79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539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ro-RO" sz="2800" b="1" dirty="0">
                <a:latin typeface="+mn-lt"/>
              </a:rPr>
              <a:t>Exemplu 2</a:t>
            </a:r>
            <a:r>
              <a:rPr lang="ro-RO" sz="2800" dirty="0">
                <a:latin typeface="+mn-lt"/>
              </a:rPr>
              <a:t>. Eliminați </a:t>
            </a:r>
            <a:r>
              <a:rPr lang="ru-RU" sz="2800" i="1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ε </a:t>
            </a:r>
            <a:r>
              <a:rPr lang="ro-RO" sz="2800" dirty="0">
                <a:latin typeface="+mn-lt"/>
              </a:rPr>
              <a:t>producții și redenumirile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34C2DD1-0B0B-4661-AD08-87E6FF48DA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2956" y="1417638"/>
            <a:ext cx="5289364" cy="5212706"/>
          </a:xfr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8C5A2F6-C09F-4160-BAAC-80736585D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535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Autofit/>
          </a:bodyPr>
          <a:lstStyle/>
          <a:p>
            <a:r>
              <a:rPr lang="ro-RO" sz="4000" b="1" dirty="0">
                <a:solidFill>
                  <a:srgbClr val="002060"/>
                </a:solidFill>
              </a:rPr>
              <a:t>II. Gramatici și limbaje independente de context. Automate cu memorie stivă</a:t>
            </a:r>
            <a:endParaRPr lang="en-US" sz="4000" b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484784"/>
                <a:ext cx="8712968" cy="525658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o-RO" sz="3600" b="1" dirty="0">
                    <a:solidFill>
                      <a:srgbClr val="002060"/>
                    </a:solidFill>
                    <a:latin typeface="+mj-lt"/>
                    <a:ea typeface="+mj-ea"/>
                    <a:cs typeface="+mj-cs"/>
                  </a:rPr>
                  <a:t>2.1. </a:t>
                </a:r>
                <a:r>
                  <a:rPr lang="ro-RO" sz="3600" b="1" i="1" dirty="0">
                    <a:solidFill>
                      <a:srgbClr val="002060"/>
                    </a:solidFill>
                    <a:latin typeface="+mj-lt"/>
                    <a:ea typeface="+mj-ea"/>
                    <a:cs typeface="+mj-cs"/>
                  </a:rPr>
                  <a:t>Gramatici independente de context. </a:t>
                </a:r>
              </a:p>
              <a:p>
                <a:pPr marL="0" indent="0">
                  <a:buNone/>
                </a:pPr>
                <a:r>
                  <a:rPr lang="ro-RO" sz="2800" dirty="0">
                    <a:latin typeface="+mj-lt"/>
                    <a:ea typeface="+mj-ea"/>
                    <a:cs typeface="+mj-cs"/>
                  </a:rPr>
                  <a:t>Conform clasificării Chomsky</a:t>
                </a:r>
              </a:p>
              <a:p>
                <a:pPr marL="0" indent="0">
                  <a:buNone/>
                </a:pPr>
                <a:r>
                  <a:rPr lang="ro-RO" sz="2800" b="1" i="1" dirty="0"/>
                  <a:t>Tip 2</a:t>
                </a:r>
                <a:r>
                  <a:rPr lang="ro-RO" sz="2800" i="1" dirty="0"/>
                  <a:t> - </a:t>
                </a:r>
                <a:r>
                  <a:rPr lang="en-US" sz="2800" i="1" dirty="0"/>
                  <a:t>independent</a:t>
                </a:r>
                <a:r>
                  <a:rPr lang="ro-RO" sz="2800" i="1" dirty="0"/>
                  <a:t>e</a:t>
                </a:r>
                <a:r>
                  <a:rPr lang="en-US" sz="2800" i="1" dirty="0"/>
                  <a:t> de context </a:t>
                </a:r>
                <a:r>
                  <a:rPr lang="ro-RO" sz="2800" i="1" dirty="0"/>
                  <a:t>. Toate producțiile sunt de forma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o-RO" sz="2800" i="1">
                        <a:latin typeface="Cambria Math"/>
                      </a:rPr>
                      <m:t>𝐴</m:t>
                    </m:r>
                    <m:r>
                      <a:rPr lang="ro-RO" sz="2800" i="1">
                        <a:latin typeface="Cambria Math"/>
                        <a:ea typeface="Cambria Math"/>
                      </a:rPr>
                      <m:t>→</m:t>
                    </m:r>
                    <m:r>
                      <a:rPr lang="ro-RO" sz="2800" i="1">
                        <a:latin typeface="Cambria Math"/>
                        <a:ea typeface="Cambria Math"/>
                      </a:rPr>
                      <m:t>𝛽</m:t>
                    </m:r>
                  </m:oMath>
                </a14:m>
                <a:r>
                  <a:rPr lang="ro-RO" sz="2800" i="1" dirty="0"/>
                  <a:t>, unde </a:t>
                </a:r>
                <a14:m>
                  <m:oMath xmlns:m="http://schemas.openxmlformats.org/officeDocument/2006/math">
                    <m:r>
                      <a:rPr lang="ro-RO" sz="2800" i="1">
                        <a:latin typeface="Cambria Math"/>
                      </a:rPr>
                      <m:t>𝐴</m:t>
                    </m:r>
                    <m:r>
                      <a:rPr lang="ro-RO" sz="2800" i="1">
                        <a:latin typeface="Cambria Math"/>
                        <a:ea typeface="Cambria Math"/>
                      </a:rPr>
                      <m:t>𝜖</m:t>
                    </m:r>
                    <m:sSub>
                      <m:sSubPr>
                        <m:ctrlPr>
                          <a:rPr lang="ro-RO" sz="28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ro-RO" sz="2800" i="1">
                            <a:latin typeface="Cambria Math"/>
                            <a:ea typeface="Cambria Math"/>
                          </a:rPr>
                          <m:t>𝑉</m:t>
                        </m:r>
                      </m:e>
                      <m:sub>
                        <m:r>
                          <a:rPr lang="ro-RO" sz="2800" i="1">
                            <a:latin typeface="Cambria Math"/>
                            <a:ea typeface="Cambria Math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ro-RO" sz="2800" i="1" dirty="0"/>
                  <a:t>, </a:t>
                </a:r>
                <a14:m>
                  <m:oMath xmlns:m="http://schemas.openxmlformats.org/officeDocument/2006/math">
                    <m:r>
                      <a:rPr lang="ro-RO" sz="2800" i="1" dirty="0">
                        <a:latin typeface="Cambria Math"/>
                        <a:ea typeface="Cambria Math"/>
                      </a:rPr>
                      <m:t>𝛽𝜖</m:t>
                    </m:r>
                    <m:sSup>
                      <m:sSupPr>
                        <m:ctrlPr>
                          <a:rPr lang="ro-RO" sz="2800" i="1" dirty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o-RO" sz="2800" i="1" dirty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ro-RO" sz="2800" i="1" dirty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ro-RO" sz="2800" i="1" dirty="0">
                                    <a:latin typeface="Cambria Math"/>
                                    <a:ea typeface="Cambria Math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ro-RO" sz="2800" i="1" dirty="0">
                                    <a:latin typeface="Cambria Math"/>
                                    <a:ea typeface="Cambria Math"/>
                                  </a:rPr>
                                  <m:t>𝑁</m:t>
                                </m:r>
                              </m:sub>
                            </m:sSub>
                            <m:r>
                              <a:rPr lang="ro-RO" sz="2800" i="1" dirty="0">
                                <a:latin typeface="Cambria Math"/>
                                <a:ea typeface="Cambria Math"/>
                              </a:rPr>
                              <m:t>∪</m:t>
                            </m:r>
                            <m:sSub>
                              <m:sSubPr>
                                <m:ctrlPr>
                                  <a:rPr lang="ro-RO" sz="2800" i="1" dirty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ro-RO" sz="2800" i="1" dirty="0">
                                    <a:latin typeface="Cambria Math"/>
                                    <a:ea typeface="Cambria Math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ro-RO" sz="2800" i="1" dirty="0">
                                    <a:latin typeface="Cambria Math"/>
                                    <a:ea typeface="Cambria Math"/>
                                  </a:rPr>
                                  <m:t>𝑇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ro-RO" sz="2800" i="1" dirty="0">
                            <a:latin typeface="Cambria Math"/>
                            <a:ea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ro-RO" sz="2800" dirty="0">
                    <a:latin typeface="+mj-lt"/>
                    <a:ea typeface="+mj-ea"/>
                    <a:cs typeface="+mj-cs"/>
                  </a:rPr>
                  <a:t> </a:t>
                </a:r>
              </a:p>
              <a:p>
                <a:pPr marL="0" indent="0">
                  <a:buNone/>
                </a:pPr>
                <a:r>
                  <a:rPr lang="ro-RO" sz="2800" dirty="0"/>
                  <a:t>Gramatici independente de context – model real al limbajelor de programare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o-RO" sz="2800" b="0" i="1" smtClean="0">
                        <a:latin typeface="Cambria Math"/>
                        <a:ea typeface="+mj-ea"/>
                        <a:cs typeface="+mj-cs"/>
                      </a:rPr>
                      <m:t>𝐿</m:t>
                    </m:r>
                    <m:d>
                      <m:dPr>
                        <m:ctrlPr>
                          <a:rPr lang="ro-RO" sz="2800" b="0" i="1" smtClean="0"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</m:ctrlPr>
                      </m:dPr>
                      <m:e>
                        <m:r>
                          <a:rPr lang="ro-RO" sz="2800" b="0" i="1" smtClean="0">
                            <a:latin typeface="Cambria Math"/>
                            <a:ea typeface="+mj-ea"/>
                            <a:cs typeface="+mj-cs"/>
                          </a:rPr>
                          <m:t>𝐺</m:t>
                        </m:r>
                      </m:e>
                    </m:d>
                    <m:r>
                      <a:rPr lang="ro-RO" sz="2800" b="0" i="1" smtClean="0">
                        <a:latin typeface="Cambria Math"/>
                        <a:ea typeface="+mj-ea"/>
                        <a:cs typeface="+mj-cs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ro-RO" sz="2800" b="0" i="1" smtClean="0"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</m:ctrlPr>
                      </m:dPr>
                      <m:e>
                        <m:r>
                          <a:rPr lang="ro-RO" sz="2800" b="0" i="1" smtClean="0">
                            <a:latin typeface="Cambria Math"/>
                            <a:ea typeface="+mj-ea"/>
                            <a:cs typeface="+mj-cs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/>
                            <a:ea typeface="+mj-ea"/>
                            <a:cs typeface="+mj-cs"/>
                          </a:rPr>
                          <m:t>|</m:t>
                        </m:r>
                        <m:r>
                          <a:rPr lang="en-US" sz="2800" b="0" i="1" smtClean="0">
                            <a:latin typeface="Cambria Math"/>
                            <a:ea typeface="+mj-ea"/>
                            <a:cs typeface="+mj-cs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/>
                            <a:ea typeface="Cambria Math"/>
                            <a:cs typeface="+mj-cs"/>
                          </a:rPr>
                          <m:t>∈</m:t>
                        </m:r>
                        <m:sSubSup>
                          <m:sSub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 Math"/>
                                <a:cs typeface="+mj-cs"/>
                              </a:rPr>
                            </m:ctrlPr>
                          </m:sSubSupPr>
                          <m:e>
                            <m:r>
                              <a:rPr lang="en-US" sz="2800" b="0" i="1" smtClean="0">
                                <a:latin typeface="Cambria Math"/>
                                <a:ea typeface="Cambria Math"/>
                                <a:cs typeface="+mj-cs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/>
                                <a:ea typeface="Cambria Math"/>
                                <a:cs typeface="+mj-cs"/>
                              </a:rPr>
                              <m:t>𝑇</m:t>
                            </m:r>
                          </m:sub>
                          <m:sup>
                            <m:r>
                              <a:rPr lang="ro-RO" sz="2800" b="0" i="1" smtClean="0">
                                <a:latin typeface="Cambria Math" panose="02040503050406030204" pitchFamily="18" charset="0"/>
                                <a:ea typeface="Cambria Math"/>
                                <a:cs typeface="+mj-cs"/>
                              </a:rPr>
                              <m:t>∗</m:t>
                            </m:r>
                          </m:sup>
                        </m:sSubSup>
                        <m:r>
                          <a:rPr lang="en-US" sz="2800" b="0" i="1" smtClean="0">
                            <a:latin typeface="Cambria Math"/>
                            <a:ea typeface="Cambria Math"/>
                            <a:cs typeface="+mj-cs"/>
                          </a:rPr>
                          <m:t>, </m:t>
                        </m:r>
                        <m:r>
                          <a:rPr lang="en-US" sz="2800" b="0" i="1" smtClean="0">
                            <a:latin typeface="Cambria Math"/>
                            <a:ea typeface="Cambria Math"/>
                            <a:cs typeface="+mj-cs"/>
                          </a:rPr>
                          <m:t>𝑆</m:t>
                        </m:r>
                        <m:groupChr>
                          <m:groupChrPr>
                            <m:chr m:val="→"/>
                            <m:vertJc m:val="bot"/>
                            <m:ctrlPr>
                              <a:rPr lang="en-US" sz="28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groupChrPr>
                          <m:e>
                            <m:r>
                              <m:rPr>
                                <m:brk m:alnAt="2"/>
                              </m:rPr>
                              <a:rPr lang="en-US" sz="2800" i="1">
                                <a:latin typeface="Cambria Math"/>
                                <a:ea typeface="Cambria Math"/>
                              </a:rPr>
                              <m:t>∗</m:t>
                            </m:r>
                          </m:e>
                        </m:groupChr>
                        <m:r>
                          <a:rPr lang="en-US" sz="2800" b="0" i="1" smtClean="0">
                            <a:latin typeface="Cambria Math"/>
                            <a:ea typeface="Cambria Math"/>
                            <a:cs typeface="+mj-cs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800" dirty="0">
                    <a:latin typeface="+mj-lt"/>
                    <a:ea typeface="+mj-ea"/>
                    <a:cs typeface="+mj-cs"/>
                  </a:rPr>
                  <a:t> - </a:t>
                </a:r>
                <a:r>
                  <a:rPr lang="en-US" sz="2800" dirty="0" err="1">
                    <a:latin typeface="+mj-lt"/>
                    <a:ea typeface="+mj-ea"/>
                    <a:cs typeface="+mj-cs"/>
                  </a:rPr>
                  <a:t>limbaj</a:t>
                </a:r>
                <a:r>
                  <a:rPr lang="en-US" sz="2800" dirty="0">
                    <a:latin typeface="+mj-lt"/>
                    <a:ea typeface="+mj-ea"/>
                    <a:cs typeface="+mj-cs"/>
                  </a:rPr>
                  <a:t> independent de context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484784"/>
                <a:ext cx="8712968" cy="5256584"/>
              </a:xfrm>
              <a:blipFill>
                <a:blip r:embed="rId2"/>
                <a:stretch>
                  <a:fillRect l="-2098" t="-1856" r="-769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CCE1BE-A122-4330-A8E1-8B9F53AAB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941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772816"/>
                <a:ext cx="8784976" cy="331236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o-RO" i="1" dirty="0"/>
                  <a:t>Simplificarea gramaticilor independente de context</a:t>
                </a:r>
                <a:r>
                  <a:rPr lang="en-US" i="1" dirty="0"/>
                  <a:t> </a:t>
                </a:r>
                <a:r>
                  <a:rPr lang="en-US" dirty="0"/>
                  <a:t>se </a:t>
                </a:r>
                <a:r>
                  <a:rPr lang="ro-RO" dirty="0"/>
                  <a:t>realizează în scopul </a:t>
                </a:r>
                <a:r>
                  <a:rPr lang="en-US" dirty="0"/>
                  <a:t>de a </a:t>
                </a:r>
                <a:r>
                  <a:rPr lang="en-US" dirty="0" err="1"/>
                  <a:t>simplifica</a:t>
                </a:r>
                <a:r>
                  <a:rPr lang="en-US" dirty="0"/>
                  <a:t> </a:t>
                </a:r>
                <a:r>
                  <a:rPr lang="en-US" dirty="0" err="1"/>
                  <a:t>procesul</a:t>
                </a:r>
                <a:r>
                  <a:rPr lang="en-US" dirty="0"/>
                  <a:t> de </a:t>
                </a:r>
                <a:r>
                  <a:rPr lang="en-US" dirty="0" err="1"/>
                  <a:t>compilare</a:t>
                </a:r>
                <a:r>
                  <a:rPr lang="ro-RO" dirty="0"/>
                  <a:t>.</a:t>
                </a:r>
              </a:p>
              <a:p>
                <a:pPr marL="0" indent="0">
                  <a:buNone/>
                </a:pPr>
                <a:r>
                  <a:rPr lang="ro-RO" i="1" dirty="0"/>
                  <a:t>Definiție: 2 gramatici independente de context</a:t>
                </a:r>
                <a:r>
                  <a:rPr lang="en-US" i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b="0" i="1" smtClean="0"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ro-RO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ro-RO" b="0" i="1" smtClean="0">
                        <a:latin typeface="Cambria Math"/>
                      </a:rPr>
                      <m:t>  </m:t>
                    </m:r>
                  </m:oMath>
                </a14:m>
                <a:r>
                  <a:rPr lang="ro-RO" dirty="0"/>
                  <a:t>și</a:t>
                </a:r>
                <a:r>
                  <a:rPr lang="ro-RO" i="1" dirty="0"/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b="0" i="1" smtClean="0"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ro-RO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ro-RO" dirty="0"/>
                  <a:t> sunt echivalente, dacă </a:t>
                </a:r>
                <a14:m>
                  <m:oMath xmlns:m="http://schemas.openxmlformats.org/officeDocument/2006/math">
                    <m:r>
                      <a:rPr lang="ro-RO" b="0" i="1" smtClean="0">
                        <a:latin typeface="Cambria Math"/>
                      </a:rPr>
                      <m:t>𝐿</m:t>
                    </m:r>
                    <m:d>
                      <m:dPr>
                        <m:ctrlPr>
                          <a:rPr lang="ro-R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ro-RO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ro-RO" b="0" i="1" smtClean="0">
                        <a:latin typeface="Cambria Math"/>
                      </a:rPr>
                      <m:t>=</m:t>
                    </m:r>
                    <m:r>
                      <a:rPr lang="ro-RO" b="0" i="1" smtClean="0">
                        <a:latin typeface="Cambria Math"/>
                      </a:rPr>
                      <m:t>𝐿</m:t>
                    </m:r>
                    <m:d>
                      <m:dPr>
                        <m:ctrlPr>
                          <a:rPr lang="ro-R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ro-RO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endParaRPr lang="ro-RO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772816"/>
                <a:ext cx="8784976" cy="3312368"/>
              </a:xfrm>
              <a:blipFill rotWithShape="1">
                <a:blip r:embed="rId2"/>
                <a:stretch>
                  <a:fillRect l="-1734" t="-2394" r="-13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251520" y="404664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sz="3600" b="1" i="1" dirty="0">
                <a:solidFill>
                  <a:srgbClr val="002060"/>
                </a:solidFill>
              </a:rPr>
              <a:t>2.2. Simplificarea gramaticilor independente de context.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1328065-5FDB-4C88-93F4-E68A2ECA5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1122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778098"/>
              </a:xfrm>
            </p:spPr>
            <p:txBody>
              <a:bodyPr>
                <a:normAutofit/>
              </a:bodyPr>
              <a:lstStyle/>
              <a:p>
                <a:r>
                  <a:rPr lang="ro-RO" sz="4000" b="1" i="1" dirty="0">
                    <a:solidFill>
                      <a:srgbClr val="002060"/>
                    </a:solidFill>
                  </a:rPr>
                  <a:t>Eliminarea </a:t>
                </a:r>
                <a14:m>
                  <m:oMath xmlns:m="http://schemas.openxmlformats.org/officeDocument/2006/math">
                    <m:r>
                      <a:rPr lang="ro-RO" sz="4000" b="1" i="1">
                        <a:solidFill>
                          <a:srgbClr val="002060"/>
                        </a:solidFill>
                        <a:latin typeface="Cambria Math"/>
                      </a:rPr>
                      <m:t>𝜺</m:t>
                    </m:r>
                  </m:oMath>
                </a14:m>
                <a:r>
                  <a:rPr lang="ro-RO" sz="4000" b="1" i="1" dirty="0">
                    <a:solidFill>
                      <a:srgbClr val="002060"/>
                    </a:solidFill>
                  </a:rPr>
                  <a:t>- producții</a:t>
                </a:r>
                <a:endParaRPr lang="en-US" sz="4000" b="1" i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778098"/>
              </a:xfrm>
              <a:blipFill rotWithShape="1">
                <a:blip r:embed="rId2"/>
                <a:stretch>
                  <a:fillRect t="-9375" b="-28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052736"/>
                <a:ext cx="8712968" cy="554461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/>
                            </a:rPr>
                            <m:t>𝑁</m:t>
                          </m:r>
                        </m:e>
                        <m:sub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𝜀</m:t>
                          </m:r>
                        </m:sub>
                      </m:sSub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b="0" i="1" smtClean="0">
                              <a:latin typeface="Cambria Math"/>
                            </a:rPr>
                            <m:t>𝐺</m:t>
                          </m:r>
                        </m:e>
                      </m:d>
                      <m:r>
                        <a:rPr lang="ro-RO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ro-RO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b="0" i="1" smtClean="0">
                              <a:latin typeface="Cambria Math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|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∈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𝑁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  <m:groupChr>
                            <m:groupChrPr>
                              <m:chr m:val="→"/>
                              <m:vertJc m:val="bot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groupChrPr>
                            <m:e>
                              <m:r>
                                <m:rPr>
                                  <m:brk m:alnAt="2"/>
                                </m:rPr>
                                <a:rPr lang="en-US" i="1">
                                  <a:latin typeface="Cambria Math"/>
                                  <a:ea typeface="Cambria Math"/>
                                </a:rPr>
                                <m:t>∗</m:t>
                              </m:r>
                            </m:e>
                          </m:groupCh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𝜀</m:t>
                          </m:r>
                        </m:e>
                      </m:d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b="1" dirty="0" err="1"/>
                  <a:t>Algoritmul</a:t>
                </a:r>
                <a:r>
                  <a:rPr lang="en-US" b="1" dirty="0"/>
                  <a:t> de </a:t>
                </a:r>
                <a:r>
                  <a:rPr lang="en-US" b="1" dirty="0" err="1"/>
                  <a:t>construire</a:t>
                </a:r>
                <a:r>
                  <a:rPr lang="en-US" b="1" dirty="0"/>
                  <a:t> a </a:t>
                </a:r>
                <a:r>
                  <a:rPr lang="en-US" b="1" dirty="0" err="1"/>
                  <a:t>mul</a:t>
                </a:r>
                <a:r>
                  <a:rPr lang="ro-RO" b="1" dirty="0"/>
                  <a:t>ț</a:t>
                </a:r>
                <a:r>
                  <a:rPr lang="en-US" b="1" dirty="0" err="1"/>
                  <a:t>imii</a:t>
                </a:r>
                <a:r>
                  <a:rPr lang="ro-RO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b="1" i="1">
                            <a:latin typeface="Cambria Math"/>
                          </a:rPr>
                          <m:t>𝑵</m:t>
                        </m:r>
                      </m:e>
                      <m:sub>
                        <m:r>
                          <a:rPr lang="en-US" b="1" i="1">
                            <a:latin typeface="Cambria Math"/>
                            <a:ea typeface="Cambria Math"/>
                          </a:rPr>
                          <m:t>𝜺</m:t>
                        </m:r>
                      </m:sub>
                    </m:sSub>
                    <m:d>
                      <m:d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b="1" i="1">
                            <a:latin typeface="Cambria Math"/>
                          </a:rPr>
                          <m:t>𝑮</m:t>
                        </m:r>
                      </m:e>
                    </m:d>
                    <m:r>
                      <a:rPr lang="ro-RO" b="1" i="0" smtClean="0">
                        <a:latin typeface="Cambria Math"/>
                      </a:rPr>
                      <m:t>:</m:t>
                    </m:r>
                  </m:oMath>
                </a14:m>
                <a:endParaRPr lang="ro-RO" b="1" dirty="0"/>
              </a:p>
              <a:p>
                <a:pPr marL="0" indent="0">
                  <a:buNone/>
                </a:pPr>
                <a:r>
                  <a:rPr lang="ro-RO" dirty="0"/>
                  <a:t>1.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i="1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</a:rPr>
                          <m:t>𝜀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i="1">
                            <a:latin typeface="Cambria Math"/>
                          </a:rPr>
                          <m:t>𝐺</m:t>
                        </m:r>
                      </m:e>
                    </m:d>
                  </m:oMath>
                </a14:m>
                <a:r>
                  <a:rPr lang="ro-RO" dirty="0"/>
                  <a:t>=</a:t>
                </a:r>
                <a14:m>
                  <m:oMath xmlns:m="http://schemas.openxmlformats.org/officeDocument/2006/math">
                    <m:r>
                      <a:rPr lang="ro-RO" i="1" dirty="0" smtClean="0">
                        <a:latin typeface="Cambria Math"/>
                        <a:ea typeface="Cambria Math"/>
                      </a:rPr>
                      <m:t>∅</m:t>
                    </m:r>
                  </m:oMath>
                </a14:m>
                <a:endParaRPr lang="ro-RO" dirty="0"/>
              </a:p>
              <a:p>
                <a:pPr marL="0" indent="0">
                  <a:buNone/>
                </a:pPr>
                <a:r>
                  <a:rPr lang="ro-RO" dirty="0"/>
                  <a:t>2. Pentru toate producțiile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o-RO" b="0" i="1" smtClean="0">
                        <a:latin typeface="Cambria Math"/>
                      </a:rPr>
                      <m:t>𝐴</m:t>
                    </m:r>
                    <m:r>
                      <a:rPr lang="ro-RO" b="0" i="1" smtClean="0">
                        <a:latin typeface="Cambria Math"/>
                        <a:ea typeface="Cambria Math"/>
                      </a:rPr>
                      <m:t>→</m:t>
                    </m:r>
                    <m:r>
                      <a:rPr lang="ro-RO" b="0" i="1" smtClean="0">
                        <a:latin typeface="Cambria Math"/>
                        <a:ea typeface="Cambria Math"/>
                      </a:rPr>
                      <m:t>𝜀</m:t>
                    </m:r>
                  </m:oMath>
                </a14:m>
                <a:r>
                  <a:rPr lang="ro-RO" dirty="0"/>
                  <a:t>, </a:t>
                </a:r>
                <a14:m>
                  <m:oMath xmlns:m="http://schemas.openxmlformats.org/officeDocument/2006/math">
                    <m:r>
                      <a:rPr lang="ro-RO" b="0" i="0" smtClean="0">
                        <a:latin typeface="Cambria Math"/>
                      </a:rPr>
                      <m:t>      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b="0" i="1" smtClean="0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𝜀</m:t>
                        </m:r>
                      </m:sub>
                    </m:sSub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b="0" i="1" smtClean="0">
                            <a:latin typeface="Cambria Math"/>
                          </a:rPr>
                          <m:t>𝐺</m:t>
                        </m:r>
                      </m:e>
                    </m:d>
                    <m:r>
                      <a:rPr lang="ro-RO" b="0" i="1" smtClean="0">
                        <a:latin typeface="Cambria Math"/>
                      </a:rPr>
                      <m:t>≔</m:t>
                    </m:r>
                    <m:sSub>
                      <m:sSubPr>
                        <m:ctrlPr>
                          <a:rPr lang="ro-RO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b="0" i="1" smtClean="0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ro-RO" b="0" i="1" smtClean="0">
                            <a:latin typeface="Cambria Math"/>
                            <a:ea typeface="Cambria Math"/>
                          </a:rPr>
                          <m:t>𝜀</m:t>
                        </m:r>
                      </m:sub>
                    </m:sSub>
                    <m:d>
                      <m:dPr>
                        <m:ctrlPr>
                          <a:rPr lang="ro-R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b="0" i="1" smtClean="0">
                            <a:latin typeface="Cambria Math"/>
                          </a:rPr>
                          <m:t>𝐺</m:t>
                        </m:r>
                      </m:e>
                    </m:d>
                    <m:r>
                      <a:rPr lang="ro-RO" b="0" i="1" smtClean="0">
                        <a:latin typeface="Cambria Math"/>
                        <a:ea typeface="Cambria Math"/>
                      </a:rPr>
                      <m:t>∪</m:t>
                    </m:r>
                    <m:d>
                      <m:dPr>
                        <m:begChr m:val="{"/>
                        <m:endChr m:val="}"/>
                        <m:ctrlPr>
                          <a:rPr lang="ro-RO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ro-RO" b="0" i="1" smtClean="0">
                            <a:latin typeface="Cambria Math"/>
                            <a:ea typeface="Cambria Math"/>
                          </a:rPr>
                          <m:t>𝐴</m:t>
                        </m:r>
                      </m:e>
                    </m:d>
                  </m:oMath>
                </a14:m>
                <a:endParaRPr lang="ro-RO" dirty="0"/>
              </a:p>
              <a:p>
                <a:pPr marL="0" indent="0">
                  <a:buNone/>
                </a:pPr>
                <a:r>
                  <a:rPr lang="ro-RO" dirty="0"/>
                  <a:t>3. Pentru toate producțiile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o-RO" b="0" i="1" smtClean="0">
                        <a:latin typeface="Cambria Math"/>
                      </a:rPr>
                      <m:t>𝐵</m:t>
                    </m:r>
                    <m:r>
                      <a:rPr lang="ro-RO" b="0" i="1" smtClean="0">
                        <a:latin typeface="Cambria Math"/>
                        <a:ea typeface="Cambria Math"/>
                      </a:rPr>
                      <m:t>→</m:t>
                    </m:r>
                    <m:r>
                      <a:rPr lang="ro-RO" b="0" i="1" smtClean="0">
                        <a:latin typeface="Cambria Math"/>
                        <a:ea typeface="Cambria Math"/>
                      </a:rPr>
                      <m:t>𝛼</m:t>
                    </m:r>
                    <m:r>
                      <a:rPr lang="ro-RO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ro-RO" b="0" i="1" smtClean="0">
                        <a:latin typeface="Cambria Math"/>
                        <a:ea typeface="Cambria Math"/>
                      </a:rPr>
                      <m:t>𝑃</m:t>
                    </m:r>
                    <m:r>
                      <a:rPr lang="ro-RO" b="0" i="1" smtClean="0">
                        <a:latin typeface="Cambria Math"/>
                        <a:ea typeface="Cambria Math"/>
                      </a:rPr>
                      <m:t>,  </m:t>
                    </m:r>
                    <m:r>
                      <a:rPr lang="ro-RO" b="0" i="1" smtClean="0">
                        <a:latin typeface="Cambria Math"/>
                        <a:ea typeface="Cambria Math"/>
                      </a:rPr>
                      <m:t>𝛼</m:t>
                    </m:r>
                    <m:r>
                      <a:rPr lang="ro-RO" b="0" i="1" smtClean="0">
                        <a:latin typeface="Cambria Math"/>
                        <a:ea typeface="Cambria Math"/>
                      </a:rPr>
                      <m:t>∈</m:t>
                    </m:r>
                    <m:sSubSup>
                      <m:sSubSupPr>
                        <m:ctrlPr>
                          <a:rPr lang="ro-RO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Sup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/>
                          </a:rPr>
                          <m:t>𝑁</m:t>
                        </m:r>
                      </m:e>
                      <m:sub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sub>
                      <m:sup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/>
                          </a:rPr>
                          <m:t>∗</m:t>
                        </m:r>
                      </m:sup>
                    </m:sSubSup>
                    <m:r>
                      <a:rPr lang="en-US" b="0" i="1" smtClean="0">
                        <a:latin typeface="Cambria Math"/>
                        <a:ea typeface="Cambria Math"/>
                      </a:rPr>
                      <m:t>,</m:t>
                    </m:r>
                  </m:oMath>
                </a14:m>
                <a:r>
                  <a:rPr lang="en-US" dirty="0"/>
                  <a:t> </a:t>
                </a:r>
                <a:r>
                  <a:rPr lang="ro-RO" dirty="0"/>
                  <a:t>  completăm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/>
                            </a:rPr>
                            <m:t>𝑁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𝜀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i="1">
                              <a:latin typeface="Cambria Math"/>
                            </a:rPr>
                            <m:t>𝐺</m:t>
                          </m:r>
                        </m:e>
                      </m:d>
                      <m:r>
                        <a:rPr lang="ro-RO" i="1">
                          <a:latin typeface="Cambria Math"/>
                        </a:rPr>
                        <m:t>≔</m:t>
                      </m:r>
                      <m:sSub>
                        <m:sSub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/>
                            </a:rPr>
                            <m:t>𝑁</m:t>
                          </m:r>
                        </m:e>
                        <m:sub>
                          <m:r>
                            <a:rPr lang="ro-RO" i="1">
                              <a:latin typeface="Cambria Math"/>
                              <a:ea typeface="Cambria Math"/>
                            </a:rPr>
                            <m:t>𝜀</m:t>
                          </m:r>
                        </m:sub>
                      </m:sSub>
                      <m:d>
                        <m:d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i="1">
                              <a:latin typeface="Cambria Math"/>
                            </a:rPr>
                            <m:t>𝐺</m:t>
                          </m:r>
                        </m:e>
                      </m:d>
                      <m:r>
                        <a:rPr lang="ro-RO" i="1">
                          <a:latin typeface="Cambria Math"/>
                          <a:ea typeface="Cambria Math"/>
                        </a:rPr>
                        <m:t>∪</m:t>
                      </m:r>
                      <m:d>
                        <m:dPr>
                          <m:begChr m:val="{"/>
                          <m:endChr m:val="}"/>
                          <m:ctrlPr>
                            <a:rPr lang="ro-RO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ro-RO" b="0" i="1" smtClean="0">
                              <a:latin typeface="Cambria Math"/>
                              <a:ea typeface="Cambria Math"/>
                            </a:rPr>
                            <m:t>𝐵</m:t>
                          </m:r>
                        </m:e>
                      </m:d>
                    </m:oMath>
                  </m:oMathPara>
                </a14:m>
                <a:endParaRPr lang="ro-RO" dirty="0"/>
              </a:p>
              <a:p>
                <a:pPr marL="0" indent="0">
                  <a:buNone/>
                </a:pPr>
                <a:r>
                  <a:rPr lang="ro-RO" dirty="0"/>
                  <a:t>4. STOP</a:t>
                </a:r>
                <a:endParaRPr lang="en-US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052736"/>
                <a:ext cx="8712968" cy="5544616"/>
              </a:xfrm>
              <a:blipFill>
                <a:blip r:embed="rId3"/>
                <a:stretch>
                  <a:fillRect l="-1748" b="-1320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341ED6-DB04-4C4A-B62B-4A57FD0B4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905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297DDF5-D0F7-467C-A960-B318EF2CD814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490066"/>
              </a:xfrm>
            </p:spPr>
            <p:txBody>
              <a:bodyPr>
                <a:normAutofit fontScale="90000"/>
              </a:bodyPr>
              <a:lstStyle/>
              <a:p>
                <a:r>
                  <a:rPr lang="ro-RO" b="1" i="1" dirty="0">
                    <a:solidFill>
                      <a:schemeClr val="tx1"/>
                    </a:solidFill>
                  </a:rPr>
                  <a:t>Algoritmul de eliminare </a:t>
                </a:r>
                <a14:m>
                  <m:oMath xmlns:m="http://schemas.openxmlformats.org/officeDocument/2006/math">
                    <m:r>
                      <a:rPr lang="ro-RO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𝜺</m:t>
                    </m:r>
                  </m:oMath>
                </a14:m>
                <a:r>
                  <a:rPr lang="ro-RO" sz="4400" b="1" i="1" dirty="0">
                    <a:solidFill>
                      <a:schemeClr val="tx1"/>
                    </a:solidFill>
                  </a:rPr>
                  <a:t>- producții</a:t>
                </a:r>
                <a:r>
                  <a:rPr lang="ro-RO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297DDF5-D0F7-467C-A960-B318EF2CD81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490066"/>
              </a:xfrm>
              <a:blipFill>
                <a:blip r:embed="rId2"/>
                <a:stretch>
                  <a:fillRect t="-43750" b="-76250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04E667C-2E50-448A-8344-4FD00673BB4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23528" y="764704"/>
                <a:ext cx="8640960" cy="5760640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ro-RO" sz="2800" dirty="0"/>
                  <a:t>Se  dă o gramatică indep. de context </a:t>
                </a:r>
                <a:r>
                  <a:rPr lang="pt-BR" sz="2800" i="1" dirty="0"/>
                  <a:t>G </a:t>
                </a:r>
                <a:r>
                  <a:rPr lang="pt-BR" sz="2800" dirty="0"/>
                  <a:t>=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8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ro-RO" sz="2800" i="1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ro-RO" sz="28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pt-BR" sz="2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800" i="1" dirty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ro-RO" sz="2800" i="1" dirty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ro-RO" sz="2800" i="1" dirty="0"/>
                  <a:t>,</a:t>
                </a:r>
                <a:r>
                  <a:rPr lang="pt-BR" sz="2800" i="1" dirty="0"/>
                  <a:t> S</a:t>
                </a:r>
                <a:r>
                  <a:rPr lang="ro-RO" sz="2800" i="1" dirty="0"/>
                  <a:t>,</a:t>
                </a:r>
                <a:r>
                  <a:rPr lang="pt-BR" sz="2800" i="1" dirty="0"/>
                  <a:t> P</a:t>
                </a:r>
                <a:r>
                  <a:rPr lang="pt-BR" sz="2800" dirty="0"/>
                  <a:t>)</a:t>
                </a:r>
                <a:r>
                  <a:rPr lang="ro-RO" sz="2800" dirty="0"/>
                  <a:t>.</a:t>
                </a:r>
              </a:p>
              <a:p>
                <a:pPr marL="0" indent="0">
                  <a:buNone/>
                </a:pPr>
                <a:r>
                  <a:rPr lang="ro-RO" sz="2800" dirty="0"/>
                  <a:t>Vom construi: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o-RO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o-RO" sz="28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sub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Sup>
                          <m:sSub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b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</m:oMath>
                </a14:m>
                <a:r>
                  <a:rPr lang="ro-RO" sz="2800" dirty="0"/>
                  <a:t> fără </a:t>
                </a:r>
                <a14:m>
                  <m:oMath xmlns:m="http://schemas.openxmlformats.org/officeDocument/2006/math">
                    <m:r>
                      <a:rPr lang="ro-RO" sz="2800">
                        <a:latin typeface="Cambria Math" panose="02040503050406030204" pitchFamily="18" charset="0"/>
                      </a:rPr>
                      <m:t>𝜺</m:t>
                    </m:r>
                  </m:oMath>
                </a14:m>
                <a:r>
                  <a:rPr lang="ro-RO" sz="2800" dirty="0"/>
                  <a:t>- producții. </a:t>
                </a:r>
                <a:endParaRPr lang="en-US" sz="2800" dirty="0"/>
              </a:p>
              <a:p>
                <a:pPr marL="0" indent="0">
                  <a:buNone/>
                </a:pPr>
                <a:r>
                  <a:rPr lang="en-US" sz="2800" dirty="0"/>
                  <a:t>1. </a:t>
                </a:r>
                <a:r>
                  <a:rPr lang="en-US" sz="2800" dirty="0" err="1"/>
                  <a:t>Construim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dirty="0"/>
                  <a:t>.</a:t>
                </a:r>
              </a:p>
              <a:p>
                <a:pPr marL="0" indent="0">
                  <a:buNone/>
                </a:pPr>
                <a:r>
                  <a:rPr lang="en-US" sz="2800" dirty="0"/>
                  <a:t>2.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≔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m:rPr>
                        <m:lit/>
                      </m:rPr>
                      <a:rPr lang="en-US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dirty="0"/>
                  <a:t>.</a:t>
                </a:r>
              </a:p>
              <a:p>
                <a:pPr marL="0" indent="0">
                  <a:buNone/>
                </a:pPr>
                <a:r>
                  <a:rPr lang="en-US" sz="2800" dirty="0"/>
                  <a:t>3. </a:t>
                </a:r>
                <a:r>
                  <a:rPr lang="en-US" sz="2800" dirty="0" err="1"/>
                  <a:t>Pentru</a:t>
                </a:r>
                <a:r>
                  <a:rPr lang="en-US" sz="2800" dirty="0"/>
                  <a:t> </a:t>
                </a:r>
                <a:r>
                  <a:rPr lang="en-US" sz="2800" dirty="0" err="1"/>
                  <a:t>toate</a:t>
                </a:r>
                <a:r>
                  <a:rPr lang="en-US" sz="2800" dirty="0"/>
                  <a:t> </a:t>
                </a:r>
                <a:r>
                  <a:rPr lang="en-US" sz="2800" dirty="0" err="1"/>
                  <a:t>produc</a:t>
                </a:r>
                <a:r>
                  <a:rPr lang="ro-RO" sz="2800" dirty="0" err="1"/>
                  <a:t>țiile</a:t>
                </a:r>
                <a:r>
                  <a:rPr lang="ro-RO" sz="2800" dirty="0"/>
                  <a:t> din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o-RO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o-RO" sz="28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endParaRPr lang="en-US" sz="28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…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sz="28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ro-RO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sSub>
                        <m:sSubPr>
                          <m:ctrlPr>
                            <a:rPr lang="ro-RO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ro-RO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𝐺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ro-RO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sSup>
                        <m:sSupPr>
                          <m:ctrlPr>
                            <a:rPr lang="ro-RO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o-RO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ro-RO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sub>
                              </m:sSub>
                              <m:r>
                                <a:rPr lang="ro-RO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∪</m:t>
                              </m:r>
                              <m:d>
                                <m:dPr>
                                  <m:ctrlPr>
                                    <a:rPr lang="ro-RO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o-RO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𝑁</m:t>
                                      </m:r>
                                    </m:sub>
                                  </m:sSub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\</m:t>
                                  </m:r>
                                  <m:sSub>
                                    <m:sSubPr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𝜀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  <a:p>
                <a:pPr marL="0" indent="0">
                  <a:buNone/>
                </a:pPr>
                <a:r>
                  <a:rPr lang="ro-RO" sz="2800" dirty="0"/>
                  <a:t>c</a:t>
                </a:r>
                <a:r>
                  <a:rPr lang="en-US" sz="2800" dirty="0" err="1"/>
                  <a:t>omplet</a:t>
                </a:r>
                <a:r>
                  <a:rPr lang="ro-RO" sz="2800" dirty="0" err="1"/>
                  <a:t>ăm</a:t>
                </a:r>
                <a:r>
                  <a:rPr lang="ro-RO" sz="28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o-RO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o-RO" sz="28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sz="2800" dirty="0"/>
                  <a:t> cu reguli</a:t>
                </a:r>
              </a:p>
              <a:p>
                <a:pPr marL="0" indent="0">
                  <a:buNone/>
                </a:pP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2800" dirty="0"/>
                  <a:t>  </a:t>
                </a:r>
                <a:r>
                  <a:rPr lang="en-US" sz="2800" dirty="0" err="1"/>
                  <a:t>unde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sSub>
                              <m:sSub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e>
                        </m:eqArr>
                      </m:e>
                    </m:d>
                  </m:oMath>
                </a14:m>
                <a:endParaRPr lang="en-US" sz="2800" dirty="0"/>
              </a:p>
              <a:p>
                <a:pPr marL="0" indent="0">
                  <a:buNone/>
                </a:pPr>
                <a:r>
                  <a:rPr lang="en-US" sz="2800" dirty="0" err="1"/>
                  <a:t>pentru</a:t>
                </a:r>
                <a:r>
                  <a:rPr lang="en-US" sz="2800" dirty="0"/>
                  <a:t> </a:t>
                </a:r>
                <a:r>
                  <a:rPr lang="en-US" sz="2800" dirty="0" err="1"/>
                  <a:t>toate</a:t>
                </a:r>
                <a:r>
                  <a:rPr lang="en-US" sz="2800" dirty="0"/>
                  <a:t> </a:t>
                </a:r>
                <a:r>
                  <a:rPr lang="en-US" sz="2800" dirty="0" err="1"/>
                  <a:t>combina</a:t>
                </a:r>
                <a:r>
                  <a:rPr lang="ro-RO" sz="2800" dirty="0" err="1"/>
                  <a:t>țiile</a:t>
                </a:r>
                <a:r>
                  <a:rPr lang="ro-RO" sz="2800" dirty="0"/>
                  <a:t> lui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8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ro-RO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ro-RO" sz="28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ro-RO" sz="2800" dirty="0"/>
                  <a:t> în afară de </a:t>
                </a:r>
                <a14:m>
                  <m:oMath xmlns:m="http://schemas.openxmlformats.org/officeDocument/2006/math">
                    <m:r>
                      <a:rPr lang="ro-RO" sz="28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ro-RO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ro-RO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  <m:r>
                      <a:rPr lang="ro-RO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800" dirty="0"/>
              </a:p>
              <a:p>
                <a:pPr marL="0" indent="0">
                  <a:buNone/>
                </a:pPr>
                <a:endParaRPr lang="en-US" sz="2800" dirty="0"/>
              </a:p>
              <a:p>
                <a:pPr marL="0" indent="0">
                  <a:buNone/>
                </a:pPr>
                <a:endParaRPr lang="en-US" sz="2800" dirty="0"/>
              </a:p>
              <a:p>
                <a:pPr marL="0" indent="0">
                  <a:buNone/>
                </a:pPr>
                <a:endParaRPr lang="ro-RO" sz="28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04E667C-2E50-448A-8344-4FD00673BB4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528" y="764704"/>
                <a:ext cx="8640960" cy="5760640"/>
              </a:xfrm>
              <a:blipFill>
                <a:blip r:embed="rId3"/>
                <a:stretch>
                  <a:fillRect l="-1410" t="-1693" b="-2222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595A8F-2C02-4FF7-BDA4-EC3CBF79C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7776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61A59E6-D7B6-4D91-A7CB-D415B528EA1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95536" y="332657"/>
                <a:ext cx="8229600" cy="223224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o-RO" dirty="0"/>
                  <a:t>4. Dacă </a:t>
                </a:r>
                <a14:m>
                  <m:oMath xmlns:m="http://schemas.openxmlformats.org/officeDocument/2006/math">
                    <m:r>
                      <a:rPr lang="ro-RO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sSub>
                      <m:sSubPr>
                        <m:ctrlP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sub>
                    </m:sSub>
                    <m:d>
                      <m:dPr>
                        <m:ctrlP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</m:t>
                        </m:r>
                      </m:e>
                    </m:d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ro-RO" dirty="0"/>
                  <a:t> atunci adăugăm la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o-RO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endParaRPr lang="en-US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≔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∪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</m:d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:endParaRPr lang="en-US" b="0" dirty="0"/>
              </a:p>
              <a:p>
                <a:pPr marL="0" indent="0">
                  <a:buNone/>
                </a:pPr>
                <a:endParaRPr lang="en-US" b="0" dirty="0"/>
              </a:p>
              <a:p>
                <a:pPr marL="0" indent="0">
                  <a:buNone/>
                </a:pPr>
                <a:endParaRPr lang="ro-RO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61A59E6-D7B6-4D91-A7CB-D415B528EA1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332657"/>
                <a:ext cx="8229600" cy="2232248"/>
              </a:xfrm>
              <a:blipFill>
                <a:blip r:embed="rId2"/>
                <a:stretch>
                  <a:fillRect l="-1926" t="-3279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2CBA5F7-62C8-4B5C-9CD8-A163B6F53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3548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3808" y="-963488"/>
            <a:ext cx="8229600" cy="1143000"/>
          </a:xfrm>
        </p:spPr>
        <p:txBody>
          <a:bodyPr>
            <a:normAutofit/>
          </a:bodyPr>
          <a:lstStyle/>
          <a:p>
            <a:r>
              <a:rPr lang="ro-RO" sz="4000" b="1" i="1" dirty="0">
                <a:solidFill>
                  <a:srgbClr val="002060"/>
                </a:solidFill>
              </a:rPr>
              <a:t>Eliminarea redenumirilor</a:t>
            </a:r>
            <a:endParaRPr lang="en-US" sz="4000" b="1" i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883715"/>
                <a:ext cx="8856984" cy="5713637"/>
              </a:xfrm>
            </p:spPr>
            <p:txBody>
              <a:bodyPr>
                <a:normAutofit fontScale="85000" lnSpcReduction="10000"/>
              </a:bodyPr>
              <a:lstStyle/>
              <a:p>
                <a:pPr marL="0" indent="0">
                  <a:buNone/>
                </a:pPr>
                <a:r>
                  <a:rPr lang="ro-RO" b="1" i="1" dirty="0"/>
                  <a:t>Definiție:</a:t>
                </a:r>
                <a:r>
                  <a:rPr lang="ro-RO" i="1" dirty="0"/>
                  <a:t> </a:t>
                </a:r>
                <a:r>
                  <a:rPr lang="ro-RO" dirty="0"/>
                  <a:t>se numește redenumire producția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o-RO" b="0" i="1" smtClean="0">
                        <a:latin typeface="Cambria Math"/>
                      </a:rPr>
                      <m:t>𝐴</m:t>
                    </m:r>
                    <m:r>
                      <a:rPr lang="ro-RO" b="0" i="1" smtClean="0">
                        <a:latin typeface="Cambria Math"/>
                        <a:ea typeface="Cambria Math"/>
                      </a:rPr>
                      <m:t>→</m:t>
                    </m:r>
                    <m:r>
                      <a:rPr lang="ro-RO" b="0" i="1" smtClean="0">
                        <a:latin typeface="Cambria Math"/>
                        <a:ea typeface="Cambria Math"/>
                      </a:rPr>
                      <m:t>𝐵</m:t>
                    </m:r>
                  </m:oMath>
                </a14:m>
                <a:r>
                  <a:rPr lang="ro-RO" i="1" dirty="0"/>
                  <a:t>,   </a:t>
                </a:r>
                <a14:m>
                  <m:oMath xmlns:m="http://schemas.openxmlformats.org/officeDocument/2006/math">
                    <m:r>
                      <a:rPr lang="ro-RO" b="0" i="1" smtClean="0">
                        <a:latin typeface="Cambria Math"/>
                      </a:rPr>
                      <m:t>𝐴</m:t>
                    </m:r>
                    <m:r>
                      <a:rPr lang="ro-RO" b="0" i="1" smtClean="0">
                        <a:latin typeface="Cambria Math"/>
                      </a:rPr>
                      <m:t>, </m:t>
                    </m:r>
                    <m:r>
                      <a:rPr lang="ro-RO" b="0" i="1" smtClean="0">
                        <a:latin typeface="Cambria Math"/>
                      </a:rPr>
                      <m:t>𝐵</m:t>
                    </m:r>
                    <m:r>
                      <a:rPr lang="ro-RO" b="0" i="1" smtClean="0">
                        <a:latin typeface="Cambria Math"/>
                        <a:ea typeface="Cambria Math"/>
                      </a:rPr>
                      <m:t>∈</m:t>
                    </m:r>
                    <m:sSub>
                      <m:sSubPr>
                        <m:ctrlPr>
                          <a:rPr lang="ro-RO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ro-RO" b="0" i="1" smtClean="0">
                            <a:latin typeface="Cambria Math"/>
                            <a:ea typeface="Cambria Math"/>
                          </a:rPr>
                          <m:t>𝑉</m:t>
                        </m:r>
                      </m:e>
                      <m:sub>
                        <m:r>
                          <a:rPr lang="ro-RO" b="0" i="1" smtClean="0">
                            <a:latin typeface="Cambria Math"/>
                            <a:ea typeface="Cambria Math"/>
                          </a:rPr>
                          <m:t>𝑁</m:t>
                        </m:r>
                      </m:sub>
                    </m:sSub>
                  </m:oMath>
                </a14:m>
                <a:endParaRPr lang="en-US" i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ro-RO" b="0" i="1" smtClean="0">
                              <a:latin typeface="Cambria Math"/>
                            </a:rPr>
                            <m:t>𝐴</m:t>
                          </m:r>
                        </m:sub>
                      </m:sSub>
                      <m:r>
                        <a:rPr lang="ro-RO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ro-RO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b="0" i="1" smtClean="0">
                              <a:latin typeface="Cambria Math"/>
                            </a:rPr>
                            <m:t>𝐵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|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𝐵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∈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𝑁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𝐵</m:t>
                          </m:r>
                          <m:groupChr>
                            <m:groupChrPr>
                              <m:chr m:val="→"/>
                              <m:vertJc m:val="bot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groupChrPr>
                            <m:e>
                              <m:r>
                                <m:rPr>
                                  <m:brk m:alnAt="2"/>
                                </m:r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∗</m:t>
                              </m:r>
                            </m:e>
                          </m:groupCh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US" i="1" dirty="0"/>
              </a:p>
              <a:p>
                <a:pPr marL="0" indent="0">
                  <a:buNone/>
                </a:pPr>
                <a:r>
                  <a:rPr lang="en-US" b="1" dirty="0" err="1"/>
                  <a:t>Algoritmul</a:t>
                </a:r>
                <a:r>
                  <a:rPr lang="en-US" b="1" dirty="0"/>
                  <a:t> de </a:t>
                </a:r>
                <a:r>
                  <a:rPr lang="en-US" b="1" dirty="0" err="1"/>
                  <a:t>construire</a:t>
                </a:r>
                <a:r>
                  <a:rPr lang="en-US" b="1" dirty="0"/>
                  <a:t> a </a:t>
                </a:r>
                <a:r>
                  <a:rPr lang="en-US" b="1" dirty="0" err="1"/>
                  <a:t>mul</a:t>
                </a:r>
                <a:r>
                  <a:rPr lang="ro-RO" b="1" dirty="0"/>
                  <a:t>țimii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b="1" i="1">
                            <a:latin typeface="Cambria Math"/>
                          </a:rPr>
                          <m:t>𝑹</m:t>
                        </m:r>
                      </m:e>
                      <m:sub>
                        <m:r>
                          <a:rPr lang="ro-RO" b="1" i="1">
                            <a:latin typeface="Cambria Math"/>
                          </a:rPr>
                          <m:t>𝑨</m:t>
                        </m:r>
                      </m:sub>
                    </m:sSub>
                  </m:oMath>
                </a14:m>
                <a:r>
                  <a:rPr lang="ro-RO" b="1" dirty="0"/>
                  <a:t>:</a:t>
                </a:r>
              </a:p>
              <a:p>
                <a:pPr marL="0" indent="0">
                  <a:buNone/>
                </a:pPr>
                <a:r>
                  <a:rPr lang="ro-RO" dirty="0"/>
                  <a:t>Se  dă o gramatică indep. de context </a:t>
                </a:r>
                <a:r>
                  <a:rPr lang="pt-BR" i="1" dirty="0"/>
                  <a:t>G </a:t>
                </a:r>
                <a:r>
                  <a:rPr lang="pt-BR" dirty="0"/>
                  <a:t>=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ro-RO" i="1">
                            <a:latin typeface="Cambria Math"/>
                          </a:rPr>
                          <m:t>𝑁</m:t>
                        </m:r>
                      </m:sub>
                    </m:sSub>
                    <m:r>
                      <a:rPr lang="ro-RO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pt-BR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i="1" dirty="0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ro-RO" i="1" dirty="0">
                            <a:latin typeface="Cambria Math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ro-RO" i="1" dirty="0"/>
                  <a:t>,</a:t>
                </a:r>
                <a:r>
                  <a:rPr lang="pt-BR" i="1" dirty="0"/>
                  <a:t> S</a:t>
                </a:r>
                <a:r>
                  <a:rPr lang="ro-RO" i="1" dirty="0"/>
                  <a:t>,</a:t>
                </a:r>
                <a:r>
                  <a:rPr lang="pt-BR" i="1" dirty="0"/>
                  <a:t> P</a:t>
                </a:r>
                <a:r>
                  <a:rPr lang="pt-BR" dirty="0"/>
                  <a:t>)</a:t>
                </a:r>
                <a:r>
                  <a:rPr lang="ro-RO" dirty="0"/>
                  <a:t>. </a:t>
                </a:r>
              </a:p>
              <a:p>
                <a:pPr marL="0" indent="0">
                  <a:buNone/>
                </a:pPr>
                <a:r>
                  <a:rPr lang="ro-RO" dirty="0"/>
                  <a:t>Vom construi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ro-RO" b="0" i="1" smtClean="0">
                            <a:latin typeface="Cambria Math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ro-RO" dirty="0"/>
                  <a:t> pentru toate </a:t>
                </a:r>
                <a14:m>
                  <m:oMath xmlns:m="http://schemas.openxmlformats.org/officeDocument/2006/math">
                    <m:r>
                      <a:rPr lang="ro-RO" i="1" smtClean="0">
                        <a:latin typeface="Cambria Math"/>
                      </a:rPr>
                      <m:t>𝐴</m:t>
                    </m:r>
                    <m:r>
                      <a:rPr lang="ro-RO" i="1">
                        <a:latin typeface="Cambria Math"/>
                        <a:ea typeface="Cambria Math"/>
                      </a:rPr>
                      <m:t>∈</m:t>
                    </m:r>
                    <m:sSub>
                      <m:sSubPr>
                        <m:ctrlPr>
                          <a:rPr lang="ro-RO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ro-RO" i="1">
                            <a:latin typeface="Cambria Math"/>
                            <a:ea typeface="Cambria Math"/>
                          </a:rPr>
                          <m:t>𝑉</m:t>
                        </m:r>
                      </m:e>
                      <m:sub>
                        <m:r>
                          <a:rPr lang="ro-RO" i="1">
                            <a:latin typeface="Cambria Math"/>
                            <a:ea typeface="Cambria Math"/>
                          </a:rPr>
                          <m:t>𝑁</m:t>
                        </m:r>
                      </m:sub>
                    </m:sSub>
                    <m:r>
                      <a:rPr lang="ro-RO" b="0" i="0" smtClean="0">
                        <a:latin typeface="Cambria Math" panose="02040503050406030204" pitchFamily="18" charset="0"/>
                        <a:ea typeface="Cambria Math"/>
                      </a:rPr>
                      <m:t>:</m:t>
                    </m:r>
                  </m:oMath>
                </a14:m>
                <a:endParaRPr lang="ro-RO" dirty="0"/>
              </a:p>
              <a:p>
                <a:pPr marL="0" indent="0">
                  <a:buNone/>
                </a:pPr>
                <a:r>
                  <a:rPr lang="ro-RO" dirty="0"/>
                  <a:t>1.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ro-RO" b="0" i="1" smtClean="0">
                            <a:latin typeface="Cambria Math"/>
                          </a:rPr>
                          <m:t>𝐴</m:t>
                        </m:r>
                      </m:sub>
                    </m:sSub>
                    <m:r>
                      <a:rPr lang="ro-RO" b="0" i="1" smtClean="0">
                        <a:latin typeface="Cambria Math"/>
                      </a:rPr>
                      <m:t>≔</m:t>
                    </m:r>
                    <m:d>
                      <m:dPr>
                        <m:begChr m:val="{"/>
                        <m:endChr m:val="}"/>
                        <m:ctrlPr>
                          <a:rPr lang="ro-R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b="0" i="1" smtClean="0">
                            <a:latin typeface="Cambria Math"/>
                          </a:rPr>
                          <m:t>𝐴</m:t>
                        </m:r>
                      </m:e>
                    </m:d>
                  </m:oMath>
                </a14:m>
                <a:r>
                  <a:rPr lang="ro-RO" dirty="0"/>
                  <a:t>   </a:t>
                </a:r>
                <a14:m>
                  <m:oMath xmlns:m="http://schemas.openxmlformats.org/officeDocument/2006/math">
                    <m:r>
                      <a:rPr lang="ro-RO" i="1" dirty="0" smtClean="0">
                        <a:latin typeface="Cambria Math"/>
                        <a:ea typeface="Cambria Math"/>
                      </a:rPr>
                      <m:t>∀</m:t>
                    </m:r>
                  </m:oMath>
                </a14:m>
                <a:r>
                  <a:rPr lang="ro-RO" dirty="0"/>
                  <a:t> </a:t>
                </a:r>
                <a14:m>
                  <m:oMath xmlns:m="http://schemas.openxmlformats.org/officeDocument/2006/math">
                    <m:r>
                      <a:rPr lang="ro-RO" b="0" i="0" smtClean="0">
                        <a:latin typeface="Cambria Math"/>
                      </a:rPr>
                      <m:t>  </m:t>
                    </m:r>
                    <m:r>
                      <a:rPr lang="ro-RO" i="1" smtClean="0">
                        <a:latin typeface="Cambria Math"/>
                      </a:rPr>
                      <m:t>𝐴</m:t>
                    </m:r>
                    <m:r>
                      <a:rPr lang="ro-RO" i="1">
                        <a:latin typeface="Cambria Math"/>
                        <a:ea typeface="Cambria Math"/>
                      </a:rPr>
                      <m:t>∈</m:t>
                    </m:r>
                    <m:sSub>
                      <m:sSubPr>
                        <m:ctrlPr>
                          <a:rPr lang="ro-RO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ro-RO" i="1">
                            <a:latin typeface="Cambria Math"/>
                            <a:ea typeface="Cambria Math"/>
                          </a:rPr>
                          <m:t>𝑉</m:t>
                        </m:r>
                      </m:e>
                      <m:sub>
                        <m:r>
                          <a:rPr lang="ro-RO" i="1">
                            <a:latin typeface="Cambria Math"/>
                            <a:ea typeface="Cambria Math"/>
                          </a:rPr>
                          <m:t>𝑁</m:t>
                        </m:r>
                      </m:sub>
                    </m:sSub>
                  </m:oMath>
                </a14:m>
                <a:endParaRPr lang="ro-RO" dirty="0"/>
              </a:p>
              <a:p>
                <a:pPr marL="0" indent="0">
                  <a:buNone/>
                </a:pPr>
                <a:r>
                  <a:rPr lang="ro-RO" dirty="0"/>
                  <a:t>2. Pentru toate </a:t>
                </a:r>
                <a:r>
                  <a:rPr lang="en-US" dirty="0"/>
                  <a:t>regulile </a:t>
                </a:r>
                <a14:m>
                  <m:oMath xmlns:m="http://schemas.openxmlformats.org/officeDocument/2006/math">
                    <m:r>
                      <a:rPr lang="ro-RO" b="0" i="1" smtClean="0">
                        <a:latin typeface="Cambria Math"/>
                      </a:rPr>
                      <m:t>𝐶</m:t>
                    </m:r>
                    <m:r>
                      <a:rPr lang="ro-RO" b="0" i="1" smtClean="0">
                        <a:latin typeface="Cambria Math"/>
                        <a:ea typeface="Cambria Math"/>
                      </a:rPr>
                      <m:t>→</m:t>
                    </m:r>
                    <m:r>
                      <a:rPr lang="ro-RO" b="0" i="1" smtClean="0">
                        <a:latin typeface="Cambria Math"/>
                        <a:ea typeface="Cambria Math"/>
                      </a:rPr>
                      <m:t>𝐷</m:t>
                    </m:r>
                    <m:r>
                      <a:rPr lang="ro-RO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ro-RO" b="0" i="1" smtClean="0">
                        <a:latin typeface="Cambria Math"/>
                        <a:ea typeface="Cambria Math"/>
                      </a:rPr>
                      <m:t>𝑃</m:t>
                    </m:r>
                    <m:r>
                      <a:rPr lang="ro-RO" b="0" i="1" smtClean="0">
                        <a:latin typeface="Cambria Math"/>
                        <a:ea typeface="Cambria Math"/>
                      </a:rPr>
                      <m:t>,</m:t>
                    </m:r>
                  </m:oMath>
                </a14:m>
                <a:r>
                  <a:rPr lang="ro-RO" dirty="0"/>
                  <a:t>  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ro-RO" b="0" i="1" smtClean="0">
                              <a:latin typeface="Cambria Math"/>
                            </a:rPr>
                            <m:t>𝐷</m:t>
                          </m:r>
                        </m:sub>
                      </m:sSub>
                      <m:r>
                        <a:rPr lang="ro-RO" b="0" i="1" smtClean="0">
                          <a:latin typeface="Cambria Math"/>
                        </a:rPr>
                        <m:t>≔</m:t>
                      </m:r>
                      <m:sSub>
                        <m:sSubPr>
                          <m:ctrlPr>
                            <a:rPr lang="ro-RO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ro-RO" b="0" i="1" smtClean="0">
                              <a:latin typeface="Cambria Math"/>
                            </a:rPr>
                            <m:t>𝐷</m:t>
                          </m:r>
                        </m:sub>
                      </m:sSub>
                      <m:r>
                        <a:rPr lang="ro-RO" b="0" i="1" smtClean="0">
                          <a:latin typeface="Cambria Math"/>
                          <a:ea typeface="Cambria Math"/>
                        </a:rPr>
                        <m:t>∪</m:t>
                      </m:r>
                      <m:sSub>
                        <m:sSubPr>
                          <m:ctrlPr>
                            <a:rPr lang="ro-RO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</m:e>
                        <m:sub>
                          <m:r>
                            <a:rPr lang="ro-RO" b="0" i="1" smtClean="0">
                              <a:latin typeface="Cambria Math"/>
                              <a:ea typeface="Cambria Math"/>
                            </a:rPr>
                            <m:t>𝐶</m:t>
                          </m:r>
                        </m:sub>
                      </m:sSub>
                    </m:oMath>
                  </m:oMathPara>
                </a14:m>
                <a:endParaRPr lang="ro-RO" dirty="0"/>
              </a:p>
              <a:p>
                <a:pPr marL="0" indent="0">
                  <a:buNone/>
                </a:pPr>
                <a:r>
                  <a:rPr lang="ro-RO" dirty="0"/>
                  <a:t>3. Se repetă pasul 2 până când se completează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ro-RO" b="0" i="1" smtClean="0">
                            <a:latin typeface="Cambria Math"/>
                          </a:rPr>
                          <m:t>𝐷</m:t>
                        </m:r>
                      </m:sub>
                    </m:sSub>
                  </m:oMath>
                </a14:m>
                <a:r>
                  <a:rPr lang="ro-RO" dirty="0"/>
                  <a:t>.</a:t>
                </a:r>
              </a:p>
              <a:p>
                <a:pPr marL="0" indent="0">
                  <a:buNone/>
                </a:pPr>
                <a:r>
                  <a:rPr lang="ro-RO" dirty="0"/>
                  <a:t>Numărul de iterații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ro-RO" b="0" i="1" smtClean="0">
                            <a:latin typeface="Cambria Math"/>
                          </a:rPr>
                          <m:t>𝐷</m:t>
                        </m:r>
                      </m:sub>
                    </m:sSub>
                  </m:oMath>
                </a14:m>
                <a:r>
                  <a:rPr lang="ro-RO" dirty="0"/>
                  <a:t> este finit, deoarece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i="1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ro-RO" i="1">
                            <a:latin typeface="Cambria Math"/>
                          </a:rPr>
                          <m:t>𝐷</m:t>
                        </m:r>
                      </m:sub>
                    </m:sSub>
                    <m:r>
                      <a:rPr lang="ro-RO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</m:t>
                    </m:r>
                    <m:sSub>
                      <m:sSubPr>
                        <m:ctrlPr>
                          <a:rPr lang="ro-RO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endParaRPr lang="ro-RO" dirty="0"/>
              </a:p>
              <a:p>
                <a:pPr marL="0" indent="0">
                  <a:buNone/>
                </a:pPr>
                <a:r>
                  <a:rPr lang="ro-RO" dirty="0"/>
                  <a:t>4. STOP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883715"/>
                <a:ext cx="8856984" cy="5713637"/>
              </a:xfrm>
              <a:blipFill>
                <a:blip r:embed="rId2"/>
                <a:stretch>
                  <a:fillRect l="-1308" t="-1708" b="-213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755576" y="175829"/>
            <a:ext cx="64807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4000" b="1" i="1" dirty="0">
                <a:solidFill>
                  <a:srgbClr val="002060"/>
                </a:solidFill>
              </a:rPr>
              <a:t>Elimina</a:t>
            </a:r>
            <a:r>
              <a:rPr lang="en-US" sz="4000" b="1" i="1" dirty="0" err="1">
                <a:solidFill>
                  <a:srgbClr val="002060"/>
                </a:solidFill>
              </a:rPr>
              <a:t>rea</a:t>
            </a:r>
            <a:r>
              <a:rPr lang="en-US" sz="4000" b="1" i="1" dirty="0">
                <a:solidFill>
                  <a:srgbClr val="002060"/>
                </a:solidFill>
              </a:rPr>
              <a:t> </a:t>
            </a:r>
            <a:r>
              <a:rPr lang="en-US" sz="4000" b="1" i="1" dirty="0" err="1">
                <a:solidFill>
                  <a:srgbClr val="002060"/>
                </a:solidFill>
              </a:rPr>
              <a:t>redenumirilor</a:t>
            </a:r>
            <a:endParaRPr lang="en-US" sz="4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F4C029-7875-4CF0-9C34-6DEEACE30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129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ro-RO" sz="3600" b="1" i="1" dirty="0">
                <a:solidFill>
                  <a:srgbClr val="002060"/>
                </a:solidFill>
              </a:rPr>
              <a:t>Algoritmul de eliminare a redenumirilor</a:t>
            </a:r>
            <a:endParaRPr lang="en-US" sz="3600" b="1" i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052736"/>
                <a:ext cx="8856984" cy="5688632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r>
                  <a:rPr lang="ro-RO" sz="3200" dirty="0"/>
                  <a:t>Se  dă o gramatică indep. de context </a:t>
                </a:r>
                <a:r>
                  <a:rPr lang="pt-BR" sz="3200" i="1" dirty="0"/>
                  <a:t>G </a:t>
                </a:r>
                <a:r>
                  <a:rPr lang="pt-BR" sz="3200" dirty="0"/>
                  <a:t>=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32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ro-RO" sz="3200" i="1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ro-RO" sz="32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pt-BR" sz="32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3200" i="1" dirty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ro-RO" sz="3200" i="1" dirty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ro-RO" sz="3200" i="1" dirty="0"/>
                  <a:t>,</a:t>
                </a:r>
                <a:r>
                  <a:rPr lang="pt-BR" sz="3200" i="1" dirty="0"/>
                  <a:t> S</a:t>
                </a:r>
                <a:r>
                  <a:rPr lang="ro-RO" sz="3200" i="1" dirty="0"/>
                  <a:t>,</a:t>
                </a:r>
                <a:r>
                  <a:rPr lang="pt-BR" sz="3200" i="1" dirty="0"/>
                  <a:t> P</a:t>
                </a:r>
                <a:r>
                  <a:rPr lang="pt-BR" sz="3200" dirty="0"/>
                  <a:t>)</a:t>
                </a:r>
                <a:r>
                  <a:rPr lang="ro-RO" sz="3200" dirty="0"/>
                  <a:t>.</a:t>
                </a:r>
              </a:p>
              <a:p>
                <a:pPr marL="0" indent="0">
                  <a:buNone/>
                </a:pPr>
                <a:r>
                  <a:rPr lang="ro-RO" sz="3200" dirty="0"/>
                  <a:t>Vom construi: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o-RO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o-RO" sz="32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sub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Sup>
                          <m:sSub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b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o-RO" sz="3200" dirty="0"/>
                  <a:t>fără redenumiri.</a:t>
                </a:r>
                <a:endParaRPr lang="en-US" sz="3200" dirty="0"/>
              </a:p>
              <a:p>
                <a:pPr marL="514350" indent="-514350">
                  <a:buAutoNum type="arabicPeriod"/>
                </a:pPr>
                <a:r>
                  <a:rPr lang="ro-RO" dirty="0"/>
                  <a:t>Construim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i="1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ro-RO" i="1">
                            <a:latin typeface="Cambria Math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ro-RO" dirty="0"/>
                  <a:t> pentru toate elementele </a:t>
                </a:r>
                <a14:m>
                  <m:oMath xmlns:m="http://schemas.openxmlformats.org/officeDocument/2006/math">
                    <m:r>
                      <a:rPr lang="ro-RO" b="0" i="1" smtClean="0">
                        <a:latin typeface="Cambria Math"/>
                      </a:rPr>
                      <m:t>𝐴</m:t>
                    </m:r>
                    <m:r>
                      <a:rPr lang="ro-RO" b="0" i="1" smtClean="0">
                        <a:latin typeface="Cambria Math"/>
                        <a:ea typeface="Cambria Math"/>
                      </a:rPr>
                      <m:t>∈</m:t>
                    </m:r>
                    <m:sSub>
                      <m:sSubPr>
                        <m:ctrlPr>
                          <a:rPr lang="ro-RO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ro-RO" b="0" i="1" smtClean="0">
                            <a:latin typeface="Cambria Math"/>
                            <a:ea typeface="Cambria Math"/>
                          </a:rPr>
                          <m:t>𝑉</m:t>
                        </m:r>
                      </m:e>
                      <m:sub>
                        <m:r>
                          <a:rPr lang="ro-RO" b="0" i="1" smtClean="0">
                            <a:latin typeface="Cambria Math"/>
                            <a:ea typeface="Cambria Math"/>
                          </a:rPr>
                          <m:t>𝑁</m:t>
                        </m:r>
                      </m:sub>
                    </m:sSub>
                  </m:oMath>
                </a14:m>
                <a:endParaRPr lang="ro-RO" dirty="0"/>
              </a:p>
              <a:p>
                <a:pPr marL="0" indent="0">
                  <a:buNone/>
                </a:pPr>
                <a:r>
                  <a:rPr lang="en-US" dirty="0"/>
                  <a:t>2.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o-RO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o-RO" b="0" i="1" smtClean="0">
                            <a:latin typeface="Cambria Math"/>
                          </a:rPr>
                          <m:t>𝑃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≔</m:t>
                    </m:r>
                    <m:r>
                      <a:rPr lang="en-US" b="0" i="1" smtClean="0">
                        <a:latin typeface="Cambria Math"/>
                      </a:rPr>
                      <m:t>𝑃</m:t>
                    </m:r>
                    <m:r>
                      <a:rPr lang="en-US" b="0" i="1" smtClean="0">
                        <a:latin typeface="Cambria Math"/>
                      </a:rPr>
                      <m:t>\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→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𝐵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| 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𝐴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→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𝐵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∈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𝑃</m:t>
                        </m:r>
                      </m:e>
                    </m:d>
                  </m:oMath>
                </a14:m>
                <a:r>
                  <a:rPr lang="ro-RO" dirty="0"/>
                  <a:t>  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3. </a:t>
                </a:r>
                <a:r>
                  <a:rPr lang="en-US" dirty="0" err="1"/>
                  <a:t>Pentru</a:t>
                </a:r>
                <a:r>
                  <a:rPr lang="en-US" dirty="0"/>
                  <a:t> </a:t>
                </a:r>
                <a:r>
                  <a:rPr lang="en-US" dirty="0" err="1"/>
                  <a:t>toate</a:t>
                </a:r>
                <a:r>
                  <a:rPr lang="en-US" dirty="0"/>
                  <a:t> </a:t>
                </a:r>
                <a:r>
                  <a:rPr lang="en-US" dirty="0" err="1"/>
                  <a:t>produc</a:t>
                </a:r>
                <a:r>
                  <a:rPr lang="ro-RO" dirty="0"/>
                  <a:t>ț</a:t>
                </a:r>
                <a:r>
                  <a:rPr lang="en-US" dirty="0" err="1"/>
                  <a:t>iile</a:t>
                </a:r>
                <a:endParaRPr lang="ro-RO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o-RO" b="0" i="1" smtClean="0">
                        <a:latin typeface="Cambria Math"/>
                      </a:rPr>
                      <m:t>𝐴</m:t>
                    </m:r>
                    <m:r>
                      <a:rPr lang="ro-RO" b="0" i="1" smtClean="0">
                        <a:latin typeface="Cambria Math"/>
                        <a:ea typeface="Cambria Math"/>
                      </a:rPr>
                      <m:t>→</m:t>
                    </m:r>
                    <m:r>
                      <a:rPr lang="ro-RO" b="0" i="1" smtClean="0">
                        <a:latin typeface="Cambria Math"/>
                        <a:ea typeface="Cambria Math"/>
                      </a:rPr>
                      <m:t>𝛼</m:t>
                    </m:r>
                    <m:r>
                      <a:rPr lang="ro-RO" b="0" i="1" smtClean="0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ro-RO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ro-RO" b="0" i="1" smtClean="0">
                            <a:latin typeface="Cambria Math"/>
                            <a:ea typeface="Cambria Math"/>
                          </a:rPr>
                          <m:t>𝑃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dirty="0"/>
                  <a:t>  </a:t>
                </a:r>
              </a:p>
              <a:p>
                <a:pPr marL="0" indent="0">
                  <a:buNone/>
                </a:pPr>
                <a:r>
                  <a:rPr lang="ro-RO" dirty="0"/>
                  <a:t>și toate elementele </a:t>
                </a:r>
                <a14:m>
                  <m:oMath xmlns:m="http://schemas.openxmlformats.org/officeDocument/2006/math">
                    <m:r>
                      <a:rPr lang="ro-RO" b="0" i="1" smtClean="0">
                        <a:latin typeface="Cambria Math"/>
                      </a:rPr>
                      <m:t>𝐵</m:t>
                    </m:r>
                    <m:r>
                      <a:rPr lang="ro-RO" b="0" i="1" smtClean="0">
                        <a:latin typeface="Cambria Math"/>
                        <a:ea typeface="Cambria Math"/>
                      </a:rPr>
                      <m:t>∈</m:t>
                    </m:r>
                    <m:sSub>
                      <m:sSubPr>
                        <m:ctrlPr>
                          <a:rPr lang="ro-RO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ro-RO" b="0" i="1" smtClean="0">
                            <a:latin typeface="Cambria Math"/>
                            <a:ea typeface="Cambria Math"/>
                          </a:rPr>
                          <m:t>𝑅</m:t>
                        </m:r>
                      </m:e>
                      <m:sub>
                        <m:r>
                          <a:rPr lang="ro-RO" b="0" i="1" smtClean="0">
                            <a:latin typeface="Cambria Math"/>
                            <a:ea typeface="Cambria Math"/>
                          </a:rPr>
                          <m:t>𝐴</m:t>
                        </m:r>
                      </m:sub>
                    </m:sSub>
                    <m:r>
                      <a:rPr lang="ro-RO" b="0" i="1" smtClean="0">
                        <a:latin typeface="Cambria Math"/>
                        <a:ea typeface="Cambria Math"/>
                      </a:rPr>
                      <m:t>,</m:t>
                    </m:r>
                  </m:oMath>
                </a14:m>
                <a:r>
                  <a:rPr lang="ro-RO" dirty="0"/>
                  <a:t>  </a:t>
                </a:r>
                <a14:m>
                  <m:oMath xmlns:m="http://schemas.openxmlformats.org/officeDocument/2006/math">
                    <m:r>
                      <a:rPr lang="ro-RO" b="0" i="1" dirty="0" smtClean="0">
                        <a:latin typeface="Cambria Math"/>
                      </a:rPr>
                      <m:t>𝐵</m:t>
                    </m:r>
                    <m:r>
                      <a:rPr lang="ro-RO" b="0" i="1" dirty="0" smtClean="0">
                        <a:latin typeface="Cambria Math"/>
                        <a:ea typeface="Cambria Math"/>
                      </a:rPr>
                      <m:t>≠</m:t>
                    </m:r>
                    <m:r>
                      <a:rPr lang="ro-RO" b="0" i="1" dirty="0" smtClean="0">
                        <a:latin typeface="Cambria Math"/>
                        <a:ea typeface="Cambria Math"/>
                      </a:rPr>
                      <m:t>𝐴</m:t>
                    </m:r>
                  </m:oMath>
                </a14:m>
                <a:r>
                  <a:rPr lang="ro-RO" dirty="0"/>
                  <a:t>, </a:t>
                </a:r>
                <a:endParaRPr lang="en-US" dirty="0"/>
              </a:p>
              <a:p>
                <a:pPr marL="0" indent="0">
                  <a:buNone/>
                </a:pPr>
                <a:r>
                  <a:rPr lang="ro-RO" dirty="0"/>
                  <a:t>completăm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o-RO" b="0" i="1" smtClean="0">
                              <a:latin typeface="Cambria Math"/>
                            </a:rPr>
                            <m:t>𝑃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≔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∪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𝐵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d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4. STOP.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052736"/>
                <a:ext cx="8856984" cy="5688632"/>
              </a:xfrm>
              <a:blipFill>
                <a:blip r:embed="rId2"/>
                <a:stretch>
                  <a:fillRect l="-1652" t="-1286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D09FE0-6320-4FCB-96B1-C3FD8B81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488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B5671-FAD0-45D4-B73B-1C0D31E7B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l"/>
            <a:r>
              <a:rPr lang="ro-RO" dirty="0"/>
              <a:t>Exemplu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445F5939-F30B-4333-B545-E1DFA608A2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938221"/>
            <a:ext cx="5328592" cy="5420289"/>
          </a:xfr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BEEF634-D219-4073-ABB9-A07309B93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11150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1188</TotalTime>
  <Words>561</Words>
  <Application>Microsoft Office PowerPoint</Application>
  <PresentationFormat>On-screen Show (4:3)</PresentationFormat>
  <Paragraphs>84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Cambria Math</vt:lpstr>
      <vt:lpstr>Тема Office</vt:lpstr>
      <vt:lpstr>Limbaje Formale și Compilatoare</vt:lpstr>
      <vt:lpstr>II. Gramatici și limbaje independente de context. Automate cu memorie stivă</vt:lpstr>
      <vt:lpstr>PowerPoint Presentation</vt:lpstr>
      <vt:lpstr>Eliminarea ε- producții</vt:lpstr>
      <vt:lpstr>Algoritmul de eliminare ε- producții </vt:lpstr>
      <vt:lpstr>PowerPoint Presentation</vt:lpstr>
      <vt:lpstr>Eliminarea redenumirilor</vt:lpstr>
      <vt:lpstr>Algoritmul de eliminare a redenumirilor</vt:lpstr>
      <vt:lpstr>Exemplu</vt:lpstr>
      <vt:lpstr>PowerPoint Presentation</vt:lpstr>
      <vt:lpstr>PowerPoint Presentation</vt:lpstr>
      <vt:lpstr>Exemplu 2. Eliminați ε producții și redenumirile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Limbaje Formale și Compilatoare</dc:title>
  <dc:creator>Abracadabra</dc:creator>
  <cp:lastModifiedBy>Galina Marusic</cp:lastModifiedBy>
  <cp:revision>50</cp:revision>
  <dcterms:created xsi:type="dcterms:W3CDTF">2020-02-12T16:28:04Z</dcterms:created>
  <dcterms:modified xsi:type="dcterms:W3CDTF">2024-04-12T09:35:18Z</dcterms:modified>
</cp:coreProperties>
</file>