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9" r:id="rId4"/>
    <p:sldId id="264" r:id="rId5"/>
    <p:sldId id="265" r:id="rId6"/>
    <p:sldId id="270" r:id="rId7"/>
    <p:sldId id="271" r:id="rId8"/>
    <p:sldId id="272" r:id="rId9"/>
    <p:sldId id="273" r:id="rId10"/>
    <p:sldId id="278" r:id="rId11"/>
    <p:sldId id="274" r:id="rId12"/>
    <p:sldId id="275" r:id="rId13"/>
    <p:sldId id="276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95A-7119-4BB1-B02B-AAB4935E8E12}" type="datetimeFigureOut">
              <a:rPr lang="ro-RO" smtClean="0"/>
              <a:t>12.04.2024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3164D-9A9D-4C06-BD3F-8D05F18B91B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9505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5E69-B793-4719-A0F2-9B9D99C86AE0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F9DB-FD98-49A3-9E7E-894D11F0CD58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F87B-AED4-4798-A866-6D4A3E2CFE77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6805-F53A-45A4-A899-246F304AB2F4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5E09-98A9-4929-AF6E-D98A593D68FD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0E45-F876-4952-A7EC-978A4E7D2F7F}" type="datetime1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0528-2DF8-462E-8488-D70139FC633B}" type="datetime1">
              <a:rPr lang="ru-RU" smtClean="0"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B02-9990-4280-B1C2-E7F6FEB44D68}" type="datetime1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D2A1-4E76-4B16-B9D5-DDC43BF43EA3}" type="datetime1">
              <a:rPr lang="ru-RU" smtClean="0"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07FD-7A18-4F50-ACD5-42E9434D4148}" type="datetime1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04FE-5C41-4C97-8AE4-5DE0FD593E66}" type="datetime1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46CD4-BB55-4E51-9433-DC91F15ECB0F}" type="datetime1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548680"/>
            <a:ext cx="7772400" cy="1470025"/>
          </a:xfrm>
        </p:spPr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Limbaje Formale și Compilatoare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8352928" cy="3312368"/>
          </a:xfrm>
        </p:spPr>
        <p:txBody>
          <a:bodyPr>
            <a:normAutofit fontScale="47500" lnSpcReduction="20000"/>
          </a:bodyPr>
          <a:lstStyle/>
          <a:p>
            <a:r>
              <a:rPr lang="ro-RO" sz="7600" b="1" dirty="0">
                <a:solidFill>
                  <a:schemeClr val="tx1"/>
                </a:solidFill>
              </a:rPr>
              <a:t>Prelegere nr </a:t>
            </a:r>
            <a:r>
              <a:rPr lang="en-US" sz="7600" b="1" dirty="0">
                <a:solidFill>
                  <a:schemeClr val="tx1"/>
                </a:solidFill>
              </a:rPr>
              <a:t>10</a:t>
            </a:r>
            <a:endParaRPr lang="ro-RO" sz="7600" b="1" dirty="0">
              <a:solidFill>
                <a:schemeClr val="tx1"/>
              </a:solidFill>
            </a:endParaRPr>
          </a:p>
          <a:p>
            <a:endParaRPr lang="ro-RO" sz="4000" b="1" dirty="0">
              <a:solidFill>
                <a:schemeClr val="tx1"/>
              </a:solidFill>
            </a:endParaRPr>
          </a:p>
          <a:p>
            <a:r>
              <a:rPr lang="ro-RO" sz="5500" b="1" dirty="0">
                <a:solidFill>
                  <a:srgbClr val="002060"/>
                </a:solidFill>
              </a:rPr>
              <a:t>Simplificarea gramaticilor independente de context:</a:t>
            </a:r>
          </a:p>
          <a:p>
            <a:r>
              <a:rPr lang="ro-RO" sz="5400" b="1" i="1" dirty="0">
                <a:solidFill>
                  <a:srgbClr val="002060"/>
                </a:solidFill>
              </a:rPr>
              <a:t>Eliminarea</a:t>
            </a:r>
            <a:r>
              <a:rPr lang="en-US" sz="5400" b="1" i="1" dirty="0">
                <a:solidFill>
                  <a:srgbClr val="002060"/>
                </a:solidFill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</a:rPr>
              <a:t>simbolurilor</a:t>
            </a:r>
            <a:r>
              <a:rPr lang="en-US" sz="5400" b="1" i="1" dirty="0">
                <a:solidFill>
                  <a:srgbClr val="002060"/>
                </a:solidFill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</a:rPr>
              <a:t>inaccesibile</a:t>
            </a:r>
            <a:r>
              <a:rPr lang="ro-RO" sz="54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o-RO" sz="5500" b="1" i="1" dirty="0">
                <a:solidFill>
                  <a:srgbClr val="002060"/>
                </a:solidFill>
              </a:rPr>
              <a:t>Eliminarea</a:t>
            </a:r>
            <a:r>
              <a:rPr lang="en-US" sz="5500" b="1" i="1" dirty="0">
                <a:solidFill>
                  <a:srgbClr val="002060"/>
                </a:solidFill>
              </a:rPr>
              <a:t> </a:t>
            </a:r>
            <a:r>
              <a:rPr lang="ro-RO" sz="5500" b="1" i="1" dirty="0">
                <a:solidFill>
                  <a:srgbClr val="002060"/>
                </a:solidFill>
              </a:rPr>
              <a:t>simbolurilor neproductive.</a:t>
            </a:r>
          </a:p>
          <a:p>
            <a:r>
              <a:rPr lang="ro-RO" sz="5500" b="1" i="1" dirty="0">
                <a:solidFill>
                  <a:srgbClr val="002060"/>
                </a:solidFill>
              </a:rPr>
              <a:t>Forma Normală </a:t>
            </a:r>
            <a:r>
              <a:rPr lang="ro-RO" sz="5500" b="1" i="1" dirty="0" err="1">
                <a:solidFill>
                  <a:srgbClr val="002060"/>
                </a:solidFill>
              </a:rPr>
              <a:t>Chomcky</a:t>
            </a:r>
            <a:r>
              <a:rPr lang="ro-RO" sz="5500" b="1" i="1" dirty="0">
                <a:solidFill>
                  <a:srgbClr val="002060"/>
                </a:solidFill>
              </a:rPr>
              <a:t> (FNC)</a:t>
            </a:r>
          </a:p>
          <a:p>
            <a:r>
              <a:rPr lang="ro-RO" sz="5400" b="1" i="1" dirty="0">
                <a:solidFill>
                  <a:srgbClr val="0070C0"/>
                </a:solidFill>
              </a:rPr>
              <a:t> </a:t>
            </a:r>
          </a:p>
          <a:p>
            <a:endParaRPr lang="ro-RO" sz="5400" b="1" i="1" dirty="0">
              <a:solidFill>
                <a:srgbClr val="002060"/>
              </a:solidFill>
            </a:endParaRPr>
          </a:p>
          <a:p>
            <a:endParaRPr lang="ro-RO" sz="4000" b="1" dirty="0">
              <a:solidFill>
                <a:schemeClr val="tx1"/>
              </a:solidFill>
            </a:endParaRPr>
          </a:p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94EB5-0BFC-4186-9B2B-4C2F3095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F8F78A2-C41F-479D-93B1-50D51007B8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825342"/>
            <a:ext cx="678262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o-RO" altLang="ro-R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Eliminarea ε </a:t>
            </a:r>
            <a:r>
              <a:rPr kumimoji="0" lang="ro-RO" altLang="ro-RO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producţii</a:t>
            </a:r>
            <a:r>
              <a:rPr kumimoji="0" lang="ro-RO" altLang="ro-R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ru-RU" alt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o-RO" altLang="ro-R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Eliminarea redenumirilor.</a:t>
            </a:r>
            <a:endParaRPr kumimoji="0" lang="ru-RU" alt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o-RO" altLang="ro-R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Eliminarea simbolurilor neproductive.</a:t>
            </a:r>
            <a:endParaRPr kumimoji="0" lang="ru-RU" alt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o-RO" altLang="ro-R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Eliminarea simbolurilor inaccesibile.</a:t>
            </a:r>
            <a:endParaRPr kumimoji="0" lang="ru-RU" alt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o-RO" altLang="ro-R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Forma Normală Chomsky.</a:t>
            </a:r>
            <a:endParaRPr kumimoji="0" lang="ro-RO" alt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B99EE-0B74-4DB6-AE17-54843BB5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4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ro-RO" b="1" dirty="0"/>
              <a:t>Exemplu</a:t>
            </a:r>
            <a:r>
              <a:rPr lang="ro-RO" dirty="0"/>
              <a:t>: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5040560" cy="662473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EAFC9-B7BA-43FA-8BBA-492417E5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4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63"/>
            <a:ext cx="4896544" cy="68541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F906BD-22DA-4A2D-809C-7E27E6EA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19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584"/>
            <a:ext cx="5328592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40B584-B876-412B-9A21-D71AB4A8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0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D2FD-2890-42D8-B679-4944BA5A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/>
              <a:t>Exemplu</a:t>
            </a:r>
            <a:endParaRPr lang="ro-RO" sz="32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7B642DB-AACF-45B2-AA30-C55E362262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5847" y="908720"/>
            <a:ext cx="858440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Să</a:t>
            </a:r>
            <a:r>
              <a:rPr kumimoji="0" lang="en-US" alt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</a:t>
            </a:r>
            <a:r>
              <a:rPr kumimoji="0" lang="en-US" altLang="ro-RO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aducă</a:t>
            </a:r>
            <a:r>
              <a:rPr kumimoji="0" lang="en-US" alt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o-RO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gramatica</a:t>
            </a:r>
            <a:r>
              <a:rPr kumimoji="0" lang="en-US" alt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data la Forma </a:t>
            </a:r>
            <a:r>
              <a:rPr kumimoji="0" lang="en-US" altLang="ro-RO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Normală</a:t>
            </a:r>
            <a:r>
              <a:rPr kumimoji="0" lang="en-US" alt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Chomsky (FNC)</a:t>
            </a: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</a:t>
            </a:r>
            <a:r>
              <a:rPr kumimoji="0" lang="en-US" alt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(</a:t>
            </a: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en-US" altLang="ro-RO" sz="20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en-US" altLang="ro-RO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en-US" altLang="ro-RO" sz="20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en-US" altLang="ro-RO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kumimoji="0" lang="en-US" alt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en-US" alt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</a:t>
            </a: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en-US" altLang="ro-RO" sz="20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en-US" alt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{</a:t>
            </a: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S,A,B</a:t>
            </a:r>
            <a:r>
              <a:rPr kumimoji="0" lang="en-US" alt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}, </a:t>
            </a: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en-US" altLang="ro-RO" sz="20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en-US" alt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{</a:t>
            </a:r>
            <a:r>
              <a:rPr kumimoji="0" lang="en-US" altLang="ro-RO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a,b</a:t>
            </a:r>
            <a:r>
              <a:rPr kumimoji="0" lang="en-US" alt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}</a:t>
            </a: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kumimoji="0" lang="en-GB" alt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{  </a:t>
            </a: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S→ A            </a:t>
            </a:r>
            <a:endParaRPr kumimoji="0" lang="ro-RO" alt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S→   b A  </a:t>
            </a:r>
            <a:endParaRPr kumimoji="0" lang="ro-RO" alt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A→   a           </a:t>
            </a:r>
            <a:endParaRPr kumimoji="0" lang="ro-RO" alt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A→   A S  </a:t>
            </a:r>
            <a:endParaRPr kumimoji="0" lang="ro-RO" alt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A→   A b a B  </a:t>
            </a:r>
            <a:endParaRPr kumimoji="0" lang="ro-RO" alt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6. A→   a           </a:t>
            </a:r>
            <a:endParaRPr kumimoji="0" lang="ro-RO" alt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A  →  </a:t>
            </a:r>
            <a:r>
              <a:rPr kumimoji="0" lang="ru-RU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</a:t>
            </a:r>
            <a:endParaRPr kumimoji="0" lang="ro-RO" alt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8. B→   b </a:t>
            </a:r>
            <a:r>
              <a:rPr kumimoji="0" lang="en-US" alt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}</a:t>
            </a:r>
            <a:endParaRPr kumimoji="0" lang="en-US" alt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CF31C1-1247-434E-8442-585D749E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3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o-RO" b="1" i="1" dirty="0">
                <a:solidFill>
                  <a:srgbClr val="002060"/>
                </a:solidFill>
              </a:rPr>
              <a:t>Eliminarea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simbolurilor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inaccesibile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28800"/>
                <a:ext cx="8784976" cy="23762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dirty="0"/>
                  <a:t>Defini</a:t>
                </a:r>
                <a:r>
                  <a:rPr lang="ro-RO" b="1" i="1" dirty="0"/>
                  <a:t>ț</a:t>
                </a:r>
                <a:r>
                  <a:rPr lang="en-US" b="1" i="1" dirty="0" err="1"/>
                  <a:t>ie</a:t>
                </a:r>
                <a:r>
                  <a:rPr lang="ro-RO" dirty="0"/>
                  <a:t>: Simbolul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𝑥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ro-R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o-RO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o-RO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ro-R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o-RO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o-RO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dirty="0"/>
                  <a:t> se numește inaccesibil, dacă </a:t>
                </a:r>
                <a14:m>
                  <m:oMath xmlns:m="http://schemas.openxmlformats.org/officeDocument/2006/math">
                    <m:r>
                      <a:rPr lang="ro-RO" i="1" smtClean="0">
                        <a:latin typeface="Cambria Math"/>
                        <a:ea typeface="Cambria Math"/>
                      </a:rPr>
                      <m:t>∄</m:t>
                    </m:r>
                  </m:oMath>
                </a14:m>
                <a:r>
                  <a:rPr lang="ro-RO" dirty="0"/>
                  <a:t> derivare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𝑆</m:t>
                    </m:r>
                    <m:groupChr>
                      <m:groupChrPr>
                        <m:chr m:val="→"/>
                        <m:vertJc m:val="bot"/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ro-RO" b="0" i="1" smtClean="0">
                            <a:latin typeface="Cambria Math"/>
                          </a:rPr>
                          <m:t>∗</m:t>
                        </m:r>
                      </m:e>
                    </m:groupChr>
                    <m:r>
                      <a:rPr lang="ro-RO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ro-RO" dirty="0"/>
                  <a:t>         </a:t>
                </a:r>
                <a14:m>
                  <m:oMath xmlns:m="http://schemas.openxmlformats.org/officeDocument/2006/math">
                    <m:r>
                      <a:rPr lang="ro-RO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ro-RO" b="0" i="1" dirty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ro-RO" b="0" i="1" dirty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ro-RO" b="0" i="1" dirty="0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ro-RO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o-RO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o-RO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ro-RO" b="0" i="1" dirty="0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ro-RO" b="0" i="1" dirty="0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ro-RO" b="0" i="1" dirty="0" smtClean="0"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ro-RO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ro-RO" b="0" i="1" dirty="0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ro-RO" b="0" i="1" dirty="0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o-RO" b="0" i="1" dirty="0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o-RO" dirty="0"/>
                  <a:t> </a:t>
                </a:r>
              </a:p>
              <a:p>
                <a:pPr marL="0" indent="0">
                  <a:buNone/>
                </a:pPr>
                <a:endParaRPr lang="ro-RO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28800"/>
                <a:ext cx="8784976" cy="2376264"/>
              </a:xfrm>
              <a:blipFill rotWithShape="1">
                <a:blip r:embed="rId2"/>
                <a:stretch>
                  <a:fillRect l="-1734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77A3B-3DF3-4C05-80B4-B92FF71A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7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o-RO" sz="3200" b="1" i="1" dirty="0">
                <a:solidFill>
                  <a:srgbClr val="002060"/>
                </a:solidFill>
              </a:rPr>
              <a:t>Algoritmul de construire a mulțimii simbolurilor inaccesibile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24744"/>
                <a:ext cx="8856984" cy="5544616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ro-RO" dirty="0"/>
                  <a:t>Construim mulțimea simbolurilor accesibile: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/>
                        </a:rPr>
                        <m:t>𝐴𝐶𝐶𝐸𝑆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ro-RO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∃ 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Ini</a:t>
                </a:r>
                <a:r>
                  <a:rPr lang="ro-RO" dirty="0"/>
                  <a:t>țial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𝐴𝐶𝐶𝐸𝑆</m:t>
                    </m:r>
                    <m:d>
                      <m:d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ro-R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ro-RO" dirty="0"/>
              </a:p>
              <a:p>
                <a:pPr marL="0" indent="0">
                  <a:buNone/>
                </a:pPr>
                <a:r>
                  <a:rPr lang="ro-RO" dirty="0"/>
                  <a:t>2. Pentru toate producțiile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𝐴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ro-RO" b="0" i="1" smtClean="0">
                        <a:latin typeface="Cambria Math"/>
                        <a:ea typeface="Cambria Math"/>
                      </a:rPr>
                      <m:t>…</m:t>
                    </m:r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o-RO" dirty="0"/>
                  <a:t>, unde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𝐴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𝐴𝐶𝐶𝐸𝑆</m:t>
                    </m:r>
                    <m:d>
                      <m:dPr>
                        <m:ctrlPr>
                          <a:rPr lang="ro-R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ro-RO" dirty="0"/>
                  <a:t>, completăm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/>
                        </a:rPr>
                        <m:t>𝐴𝐶𝐶𝐸𝑆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ro-RO" b="0" i="1" smtClean="0">
                          <a:latin typeface="Cambria Math"/>
                        </a:rPr>
                        <m:t>≔</m:t>
                      </m:r>
                      <m:r>
                        <a:rPr lang="ro-RO" b="0" i="1" smtClean="0">
                          <a:latin typeface="Cambria Math"/>
                        </a:rPr>
                        <m:t>𝐴𝐶𝐶𝐸𝑆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ro-RO" b="0" i="1" smtClean="0"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 dirty="0"/>
              </a:p>
              <a:p>
                <a:pPr marL="0" indent="0">
                  <a:buNone/>
                </a:pPr>
                <a:r>
                  <a:rPr lang="ro-RO" dirty="0"/>
                  <a:t>3. Se repetă pasul 2 până când nu se mai modifică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o-RO" i="1">
                        <a:latin typeface="Cambria Math"/>
                      </a:rPr>
                      <m:t>𝐴𝐶𝐶𝐸𝑆</m:t>
                    </m:r>
                    <m:d>
                      <m:dPr>
                        <m:ctrlPr>
                          <a:rPr lang="ro-R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ro-RO" dirty="0"/>
                  <a:t>.</a:t>
                </a:r>
              </a:p>
              <a:p>
                <a:pPr marL="0" indent="0">
                  <a:buNone/>
                </a:pPr>
                <a:r>
                  <a:rPr lang="ro-RO" dirty="0"/>
                  <a:t>Numărul de iterații la pasul 2  este finit, deoarece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/>
                        </a:rPr>
                        <m:t>𝐴𝐶𝐶𝐸𝑆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ro-RO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∪</m:t>
                          </m:r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 dirty="0"/>
              </a:p>
              <a:p>
                <a:pPr marL="0" indent="0">
                  <a:buNone/>
                </a:pPr>
                <a:r>
                  <a:rPr lang="ro-RO" dirty="0"/>
                  <a:t>4.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𝐼𝑁𝐴𝐶𝐶𝐸𝑆</m:t>
                    </m:r>
                    <m:d>
                      <m:d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ro-RO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o-RO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ro-R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o-RO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o-RO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ACCES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24744"/>
                <a:ext cx="8856984" cy="5544616"/>
              </a:xfrm>
              <a:blipFill rotWithShape="1">
                <a:blip r:embed="rId2"/>
                <a:stretch>
                  <a:fillRect l="-1652" t="-2310" b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85E88-1250-4F5C-AB88-6CF31246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700808"/>
                <a:ext cx="8784976" cy="26184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o-RO" b="1" i="1" dirty="0"/>
                  <a:t>Definiție</a:t>
                </a:r>
                <a:r>
                  <a:rPr lang="ro-RO" i="1" dirty="0"/>
                  <a:t>: Simbolul neterminal </a:t>
                </a:r>
                <a14:m>
                  <m:oMath xmlns:m="http://schemas.openxmlformats.org/officeDocument/2006/math">
                    <m:r>
                      <a:rPr lang="ro-RO" i="1">
                        <a:latin typeface="Cambria Math"/>
                      </a:rPr>
                      <m:t>𝐴</m:t>
                    </m:r>
                    <m:r>
                      <a:rPr lang="ro-RO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ro-R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ro-RO" i="1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  <m:r>
                      <a:rPr lang="ro-RO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o-RO" i="1" dirty="0"/>
                  <a:t>se numește </a:t>
                </a:r>
                <a:r>
                  <a:rPr lang="ro-RO" b="1" i="1" dirty="0"/>
                  <a:t>neproductiv</a:t>
                </a:r>
                <a:r>
                  <a:rPr lang="ro-RO" i="1" dirty="0"/>
                  <a:t>, dacă nu există nici o derivare </a:t>
                </a:r>
              </a:p>
              <a:p>
                <a:pPr marL="0" indent="0" algn="ctr">
                  <a:buNone/>
                </a:pPr>
                <a:r>
                  <a:rPr lang="ro-RO" i="1" dirty="0"/>
                  <a:t>A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ro-RO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ro-RO" i="1">
                            <a:latin typeface="Cambria Math"/>
                          </a:rPr>
                          <m:t>∗</m:t>
                        </m:r>
                      </m:e>
                    </m:groupChr>
                    <m:r>
                      <a:rPr lang="ro-RO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ro-RO" i="1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ro-RO" i="1" dirty="0"/>
                  <a:t> </a:t>
                </a:r>
                <a14:m>
                  <m:oMath xmlns:m="http://schemas.openxmlformats.org/officeDocument/2006/math">
                    <m:r>
                      <a:rPr lang="ro-RO" b="0" i="1" dirty="0" smtClean="0">
                        <a:latin typeface="Cambria Math"/>
                        <a:ea typeface="Cambria Math"/>
                      </a:rPr>
                      <m:t>           </m:t>
                    </m:r>
                    <m:r>
                      <a:rPr lang="ro-RO" i="1" dirty="0">
                        <a:latin typeface="Cambria Math"/>
                        <a:ea typeface="Cambria Math"/>
                      </a:rPr>
                      <m:t>𝛼</m:t>
                    </m:r>
                    <m:r>
                      <a:rPr lang="ro-RO" i="1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o-RO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o-RO" i="1" dirty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ro-RO" i="1" dirty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ro-RO" i="1" dirty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o-RO" i="1" dirty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o-RO" dirty="0"/>
                  <a:t> </a:t>
                </a:r>
              </a:p>
              <a:p>
                <a:pPr marL="0" indent="0" algn="ctr">
                  <a:buNone/>
                </a:pPr>
                <a:endParaRPr lang="ro-RO" i="1" dirty="0"/>
              </a:p>
              <a:p>
                <a:pPr marL="0" indent="0">
                  <a:buNone/>
                </a:pPr>
                <a:endParaRPr lang="ro-RO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700808"/>
                <a:ext cx="8784976" cy="2618422"/>
              </a:xfrm>
              <a:blipFill>
                <a:blip r:embed="rId2"/>
                <a:stretch>
                  <a:fillRect l="-1804" t="-279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51520" y="40466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0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Eliminarea</a:t>
            </a:r>
            <a:r>
              <a:rPr lang="en-US" sz="40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o-RO" sz="40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simbolurilor neproductive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DEDDD-4FA6-4024-B0C4-9DDB27A6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2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o-RO" sz="4000" b="1" i="1" dirty="0">
                <a:solidFill>
                  <a:srgbClr val="002060"/>
                </a:solidFill>
              </a:rPr>
              <a:t>Algoritmul de construire a mulțimii simbolurilor neproductive 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40768"/>
                <a:ext cx="8712968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o-RO" dirty="0">
                    <a:latin typeface="Cambria Math"/>
                  </a:rPr>
                  <a:t>Se dă gramatica independentă de context: </a:t>
                </a:r>
                <a:endParaRPr lang="en-US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ru-RU" i="1" dirty="0"/>
                  <a:t>G  </a:t>
                </a:r>
                <a:r>
                  <a:rPr lang="ru-RU" dirty="0"/>
                  <a:t>=</a:t>
                </a:r>
                <a:r>
                  <a:rPr lang="ru-RU" i="1" dirty="0"/>
                  <a:t> </a:t>
                </a:r>
                <a:r>
                  <a:rPr lang="ru-RU" dirty="0"/>
                  <a:t>(</a:t>
                </a:r>
                <a:r>
                  <a:rPr lang="ru-RU" i="1" dirty="0"/>
                  <a:t>V</a:t>
                </a:r>
                <a:r>
                  <a:rPr lang="en-US" i="1" baseline="-25000" dirty="0"/>
                  <a:t>N</a:t>
                </a:r>
                <a:r>
                  <a:rPr lang="ru-RU" dirty="0"/>
                  <a:t>,</a:t>
                </a:r>
                <a:r>
                  <a:rPr lang="ru-RU" i="1" dirty="0"/>
                  <a:t>V</a:t>
                </a:r>
                <a:r>
                  <a:rPr lang="en-US" i="1" baseline="-25000" dirty="0"/>
                  <a:t>T</a:t>
                </a:r>
                <a:r>
                  <a:rPr lang="ru-RU" dirty="0"/>
                  <a:t>,</a:t>
                </a:r>
                <a:r>
                  <a:rPr lang="ru-RU" i="1" dirty="0"/>
                  <a:t>S</a:t>
                </a:r>
                <a:r>
                  <a:rPr lang="ru-RU" dirty="0"/>
                  <a:t>,</a:t>
                </a:r>
                <a:r>
                  <a:rPr lang="ru-RU" i="1" dirty="0"/>
                  <a:t>P</a:t>
                </a:r>
                <a:r>
                  <a:rPr lang="ru-RU" dirty="0"/>
                  <a:t>)</a:t>
                </a:r>
                <a:r>
                  <a:rPr lang="ro-RO" dirty="0"/>
                  <a:t>.</a:t>
                </a:r>
              </a:p>
              <a:p>
                <a:pPr marL="0" indent="0">
                  <a:buNone/>
                </a:pPr>
                <a:r>
                  <a:rPr lang="ro-RO" dirty="0">
                    <a:latin typeface="Cambria Math"/>
                  </a:rPr>
                  <a:t>Vom construi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o-RO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ro-RO" dirty="0">
                    <a:latin typeface="Cambria Math"/>
                  </a:rPr>
                  <a:t> </a:t>
                </a:r>
                <a:endParaRPr lang="en-US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PROD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ro-R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 ∃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  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Ini</a:t>
                </a:r>
                <a:r>
                  <a:rPr lang="ro-RO" dirty="0"/>
                  <a:t>țial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𝑃𝑅𝑂𝐷</m:t>
                    </m:r>
                    <m:d>
                      <m:d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ro-RO" b="0" i="1" smtClean="0">
                        <a:latin typeface="Cambria Math"/>
                      </a:rPr>
                      <m:t>≔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ro-RO" b="0" dirty="0">
                  <a:ea typeface="Cambria Math"/>
                </a:endParaRPr>
              </a:p>
              <a:p>
                <a:pPr marL="514350" indent="-514350">
                  <a:buAutoNum type="arabicPeriod"/>
                </a:pPr>
                <a:r>
                  <a:rPr lang="ro-RO" dirty="0"/>
                  <a:t>Pentru toate producțiile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𝐴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,   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ro-R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o-R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o-RO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o-RO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</m:e>
                      <m:sup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ro-RO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/>
                        </a:rPr>
                        <m:t>𝑃𝑅𝑂𝐷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ro-RO" b="0" i="1" smtClean="0">
                          <a:latin typeface="Cambria Math"/>
                        </a:rPr>
                        <m:t>≔</m:t>
                      </m:r>
                      <m:r>
                        <a:rPr lang="ro-RO" b="0" i="1" smtClean="0">
                          <a:latin typeface="Cambria Math"/>
                        </a:rPr>
                        <m:t>𝑃𝑅𝑂𝐷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ro-RO" b="0" i="1" smtClean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ro-RO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o-RO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ru-RU" dirty="0"/>
                  <a:t>2</a:t>
                </a:r>
                <a:r>
                  <a:rPr lang="ro-RO" dirty="0"/>
                  <a:t>. Pentru toate producțiile 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𝐴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ro-RO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o-RO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ro-RO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o-RO" b="0" i="1" smtClean="0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ro-RO" i="1" smtClean="0">
                                  <a:latin typeface="Cambria Math"/>
                                  <a:ea typeface="Cambria Math"/>
                                </a:rPr>
                                <m:t>∪</m:t>
                              </m:r>
                              <m:r>
                                <a:rPr lang="ro-RO" b="0" i="1" smtClean="0">
                                  <a:latin typeface="Cambria Math"/>
                                  <a:ea typeface="Cambria Math"/>
                                </a:rPr>
                                <m:t>𝑃𝑅𝑂𝐷</m:t>
                              </m:r>
                              <m:d>
                                <m:dPr>
                                  <m:ctrlPr>
                                    <a:rPr lang="ro-RO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o-RO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o-RO" dirty="0">
                  <a:ea typeface="Cambria Math"/>
                </a:endParaRPr>
              </a:p>
              <a:p>
                <a:pPr marL="0" indent="0">
                  <a:buNone/>
                </a:pPr>
                <a:endParaRPr lang="ro-RO" dirty="0"/>
              </a:p>
              <a:p>
                <a:pPr marL="0" indent="0">
                  <a:buNone/>
                </a:pPr>
                <a:endParaRPr lang="ro-RO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40768"/>
                <a:ext cx="8712968" cy="5256584"/>
              </a:xfrm>
              <a:blipFill>
                <a:blip r:embed="rId2"/>
                <a:stretch>
                  <a:fillRect l="-1818" t="-1508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612AA-EEC5-4061-A2D4-7326E567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0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836712"/>
                <a:ext cx="8712968" cy="432048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/>
                        </a:rPr>
                        <m:t>𝑃𝑅𝑂𝐷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ro-RO" b="0" i="1" smtClean="0">
                          <a:latin typeface="Cambria Math"/>
                        </a:rPr>
                        <m:t>≔</m:t>
                      </m:r>
                      <m:r>
                        <a:rPr lang="ro-RO" b="0" i="1" smtClean="0">
                          <a:latin typeface="Cambria Math"/>
                        </a:rPr>
                        <m:t>𝑃𝑅𝑂𝐷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ro-RO" b="0" i="1" smtClean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ro-RO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o-RO" dirty="0"/>
              </a:p>
              <a:p>
                <a:pPr marL="0" indent="0">
                  <a:buNone/>
                </a:pPr>
                <a:r>
                  <a:rPr lang="ro-RO" dirty="0"/>
                  <a:t>3. Repetăm pasul 2 până când se modifică  mulțimea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𝑃𝑅𝑂𝐷</m:t>
                    </m:r>
                    <m:d>
                      <m:d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ro-RO" b="0" dirty="0"/>
                  <a:t>.</a:t>
                </a:r>
              </a:p>
              <a:p>
                <a:pPr marL="0" indent="0">
                  <a:buNone/>
                </a:pPr>
                <a:r>
                  <a:rPr lang="ro-RO" dirty="0"/>
                  <a:t>Numărul de iterații al pasului 2 este finit, deoarece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/>
                        </a:rPr>
                        <m:t>𝑃𝑅𝑂𝐷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ro-RO" b="0" i="1" smtClean="0">
                          <a:latin typeface="Cambria Math"/>
                          <a:ea typeface="Cambria Math"/>
                        </a:rPr>
                        <m:t>⊆</m:t>
                      </m:r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ro-RO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ro-RO" dirty="0"/>
                  <a:t>4.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𝑁𝐸𝑃𝑅𝑂𝐷</m:t>
                    </m:r>
                    <m:d>
                      <m:d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ro-RO" b="0" i="1" smtClean="0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o-RO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PROD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5. STOP.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836712"/>
                <a:ext cx="8712968" cy="4320480"/>
              </a:xfrm>
              <a:blipFill>
                <a:blip r:embed="rId2"/>
                <a:stretch>
                  <a:fillRect l="-1748" r="-69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D9CED-21F5-4902-AA34-BCF2CC39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2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32656"/>
                <a:ext cx="8712968" cy="6192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Exemplu: </a:t>
                </a:r>
                <a:r>
                  <a:rPr lang="fr-FR" i="1" dirty="0"/>
                  <a:t>S</a:t>
                </a:r>
                <a:r>
                  <a:rPr lang="ro-RO" i="1" dirty="0"/>
                  <a:t>ă</a:t>
                </a:r>
                <a:r>
                  <a:rPr lang="fr-FR" i="1" dirty="0"/>
                  <a:t> se elimine simbolurile neproductive din </a:t>
                </a:r>
                <a:r>
                  <a:rPr lang="ro-RO" i="1" dirty="0"/>
                  <a:t>gramatica independentă de context</a:t>
                </a:r>
                <a:endParaRPr lang="en-US" i="1" dirty="0"/>
              </a:p>
              <a:p>
                <a:pPr marL="0" indent="0">
                  <a:buNone/>
                </a:pPr>
                <a:r>
                  <a:rPr lang="ru-RU" i="1" dirty="0"/>
                  <a:t>G  </a:t>
                </a:r>
                <a:r>
                  <a:rPr lang="ru-RU" dirty="0"/>
                  <a:t>=</a:t>
                </a:r>
                <a:r>
                  <a:rPr lang="ru-RU" i="1" dirty="0"/>
                  <a:t> </a:t>
                </a:r>
                <a:r>
                  <a:rPr lang="ru-RU" dirty="0"/>
                  <a:t>(</a:t>
                </a:r>
                <a:r>
                  <a:rPr lang="ru-RU" i="1" dirty="0"/>
                  <a:t>V</a:t>
                </a:r>
                <a:r>
                  <a:rPr lang="en-US" i="1" baseline="-25000" dirty="0"/>
                  <a:t>N</a:t>
                </a:r>
                <a:r>
                  <a:rPr lang="ru-RU" dirty="0"/>
                  <a:t>,</a:t>
                </a:r>
                <a:r>
                  <a:rPr lang="ru-RU" i="1" dirty="0"/>
                  <a:t>V</a:t>
                </a:r>
                <a:r>
                  <a:rPr lang="en-US" i="1" baseline="-25000" dirty="0"/>
                  <a:t>T</a:t>
                </a:r>
                <a:r>
                  <a:rPr lang="ru-RU" dirty="0"/>
                  <a:t>,</a:t>
                </a:r>
                <a:r>
                  <a:rPr lang="ru-RU" i="1" dirty="0"/>
                  <a:t>S</a:t>
                </a:r>
                <a:r>
                  <a:rPr lang="ru-RU" dirty="0"/>
                  <a:t>,</a:t>
                </a:r>
                <a:r>
                  <a:rPr lang="ru-RU" i="1" dirty="0"/>
                  <a:t>P</a:t>
                </a:r>
                <a:r>
                  <a:rPr lang="ru-RU" dirty="0"/>
                  <a:t>)</a:t>
                </a:r>
                <a:r>
                  <a:rPr lang="en-US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𝑎𝐴𝑏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  </m:t>
                    </m:r>
                  </m:oMath>
                </a14:m>
                <a:r>
                  <a:rPr lang="en-US" b="1" dirty="0"/>
                  <a:t>2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𝑎𝐴𝐵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/>
                  <a:t>  </a:t>
                </a:r>
                <a:r>
                  <a:rPr lang="en-US" b="1" dirty="0"/>
                  <a:t>3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𝑎𝐴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4</a:t>
                </a:r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5</a:t>
                </a:r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𝑏𝐷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6</a:t>
                </a:r>
                <a:r>
                  <a:rPr lang="en-US" dirty="0">
                    <a:solidFill>
                      <a:srgbClr val="00B0F0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𝐶𝐴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7</a:t>
                </a:r>
                <a:r>
                  <a:rPr lang="en-US" dirty="0">
                    <a:solidFill>
                      <a:srgbClr val="00B0F0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𝐷𝑏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b="1" dirty="0"/>
                  <a:t>8</a:t>
                </a:r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dirty="0"/>
                  <a:t>9</a:t>
                </a:r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𝐶𝑎</m:t>
                    </m:r>
                  </m:oMath>
                </a14:m>
                <a:endParaRPr lang="ro-RO" dirty="0"/>
              </a:p>
              <a:p>
                <a:pPr marL="0" indent="0">
                  <a:buNone/>
                </a:pPr>
                <a:r>
                  <a:rPr lang="en-US" b="1" dirty="0" err="1"/>
                  <a:t>Rezolvare</a:t>
                </a:r>
                <a:r>
                  <a:rPr lang="en-US" dirty="0"/>
                  <a:t>: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𝑃𝑅𝑂𝐷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𝑁𝐸𝑃𝑅𝑂𝐷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/>
                      </a:rPr>
                      <m:t>PROD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400" i="1" dirty="0"/>
                  <a:t>\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𝐵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𝑫</m:t>
                        </m:r>
                      </m:e>
                    </m:d>
                  </m:oMath>
                </a14:m>
                <a:endParaRPr lang="en-US" sz="24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𝑎𝐴𝑏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𝑎𝐴𝐵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𝑎𝐴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en-US" b="0" i="1" dirty="0">
                  <a:solidFill>
                    <a:srgbClr val="00B05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i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32656"/>
                <a:ext cx="8712968" cy="6192688"/>
              </a:xfrm>
              <a:blipFill>
                <a:blip r:embed="rId2"/>
                <a:stretch>
                  <a:fillRect l="-1748" t="-128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A8E503-7A51-489F-BA01-F5816746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4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4082"/>
          </a:xfrm>
        </p:spPr>
        <p:txBody>
          <a:bodyPr>
            <a:noAutofit/>
          </a:bodyPr>
          <a:lstStyle/>
          <a:p>
            <a:r>
              <a:rPr lang="ro-RO" sz="3600" b="1" i="1" dirty="0">
                <a:solidFill>
                  <a:srgbClr val="002060"/>
                </a:solidFill>
              </a:rPr>
              <a:t>Forma Normală Chomcky (FNC)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12776"/>
                <a:ext cx="8856984" cy="52565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o-RO" b="1" dirty="0"/>
                  <a:t>Definiție</a:t>
                </a:r>
                <a:r>
                  <a:rPr lang="ro-RO" dirty="0"/>
                  <a:t>: </a:t>
                </a:r>
                <a:r>
                  <a:rPr lang="ro-RO" dirty="0">
                    <a:latin typeface="Cambria Math"/>
                  </a:rPr>
                  <a:t>Gramatica independentă de context este în FNC, dacă toate producțiile ei au forma</a:t>
                </a:r>
              </a:p>
              <a:p>
                <a:pPr marL="0" indent="0">
                  <a:buNone/>
                </a:pPr>
                <a:r>
                  <a:rPr lang="ro-RO" dirty="0">
                    <a:latin typeface="Cambria Math"/>
                  </a:rPr>
                  <a:t>1.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𝐴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ro-RO" b="0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ro-RO" b="0" dirty="0">
                    <a:latin typeface="Cambria Math"/>
                    <a:ea typeface="Cambria Math"/>
                  </a:rPr>
                  <a:t>2.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𝐵𝐶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ro-RO" b="0" dirty="0">
                    <a:latin typeface="Cambria Math"/>
                    <a:ea typeface="Cambria Math"/>
                  </a:rPr>
                  <a:t>unde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  <m:r>
                      <a:rPr lang="ro-RO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ro-RO" b="0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ro-RO" dirty="0"/>
                  <a:t>Pentru orice gramatică </a:t>
                </a:r>
                <a:r>
                  <a:rPr lang="ro-RO" dirty="0">
                    <a:latin typeface="Cambria Math"/>
                  </a:rPr>
                  <a:t>independentă de context  fără </a:t>
                </a:r>
                <a14:m>
                  <m:oMath xmlns:m="http://schemas.openxmlformats.org/officeDocument/2006/math">
                    <m:r>
                      <a:rPr lang="ro-RO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ro-RO" dirty="0"/>
                  <a:t>producții, redenumiri, simbolurilor neproductive și inaccesibile se poate construi o gramatică regulată echivalentă.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12776"/>
                <a:ext cx="8856984" cy="5256584"/>
              </a:xfrm>
              <a:blipFill>
                <a:blip r:embed="rId2"/>
                <a:stretch>
                  <a:fillRect l="-1721" t="-1740" r="-192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74FD8-9729-40E1-906A-568CBB7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2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b="1" i="1" dirty="0" err="1"/>
              <a:t>Algoritmul</a:t>
            </a:r>
            <a:r>
              <a:rPr lang="en-US" sz="3200" b="1" i="1" dirty="0"/>
              <a:t> de </a:t>
            </a:r>
            <a:r>
              <a:rPr lang="en-US" sz="3200" b="1" i="1" dirty="0" err="1"/>
              <a:t>construire</a:t>
            </a:r>
            <a:r>
              <a:rPr lang="en-US" sz="3200" b="1" i="1" dirty="0"/>
              <a:t> FNC</a:t>
            </a:r>
            <a:endParaRPr lang="ru-RU" sz="3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08720"/>
                <a:ext cx="8712968" cy="576064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Orice </a:t>
                </a:r>
                <a:r>
                  <a:rPr lang="en-US" dirty="0" err="1"/>
                  <a:t>limbaj</a:t>
                </a:r>
                <a:r>
                  <a:rPr lang="en-US" dirty="0"/>
                  <a:t> independent de context </a:t>
                </a:r>
                <a:r>
                  <a:rPr lang="en-US" dirty="0" err="1"/>
                  <a:t>poate</a:t>
                </a:r>
                <a:r>
                  <a:rPr lang="en-US" dirty="0"/>
                  <a:t> fi </a:t>
                </a:r>
                <a:r>
                  <a:rPr lang="en-US" dirty="0" err="1"/>
                  <a:t>generat</a:t>
                </a:r>
                <a:r>
                  <a:rPr lang="en-US" dirty="0"/>
                  <a:t> de o </a:t>
                </a:r>
                <a:r>
                  <a:rPr lang="en-US" dirty="0" err="1"/>
                  <a:t>gramatic</a:t>
                </a:r>
                <a:r>
                  <a:rPr lang="ro-RO" dirty="0"/>
                  <a:t>ă</a:t>
                </a:r>
                <a:r>
                  <a:rPr lang="en-US" dirty="0"/>
                  <a:t> de </a:t>
                </a:r>
                <a:r>
                  <a:rPr lang="en-US" dirty="0" err="1"/>
                  <a:t>tipul</a:t>
                </a:r>
                <a:r>
                  <a:rPr lang="en-US" dirty="0"/>
                  <a:t> 2</a:t>
                </a:r>
                <a:r>
                  <a:rPr lang="ro-RO" dirty="0"/>
                  <a:t>,</a:t>
                </a:r>
                <a:r>
                  <a:rPr lang="en-US" dirty="0"/>
                  <a:t> f</a:t>
                </a:r>
                <a:r>
                  <a:rPr lang="ro-RO" dirty="0"/>
                  <a:t>ă</a:t>
                </a:r>
                <a:r>
                  <a:rPr lang="en-US" dirty="0"/>
                  <a:t>r</a:t>
                </a:r>
                <a:r>
                  <a:rPr lang="ro-RO" dirty="0"/>
                  <a:t>ă</a:t>
                </a:r>
                <a:r>
                  <a:rPr lang="en-US" dirty="0"/>
                  <a:t> </a:t>
                </a:r>
                <a:r>
                  <a:rPr lang="en-US" dirty="0" err="1"/>
                  <a:t>redenumiri</a:t>
                </a:r>
                <a:r>
                  <a:rPr lang="ro-RO" dirty="0"/>
                  <a:t>,</a:t>
                </a:r>
                <a:r>
                  <a:rPr lang="en-US" dirty="0"/>
                  <a:t> </a:t>
                </a:r>
                <a:r>
                  <a:rPr lang="ro-RO" dirty="0"/>
                  <a:t>care</a:t>
                </a:r>
                <a:r>
                  <a:rPr lang="en-US" dirty="0"/>
                  <a:t> </a:t>
                </a:r>
                <a:r>
                  <a:rPr lang="ro-RO" dirty="0"/>
                  <a:t>are </a:t>
                </a:r>
                <a:r>
                  <a:rPr lang="en-US" dirty="0" err="1"/>
                  <a:t>produc</a:t>
                </a:r>
                <a:r>
                  <a:rPr lang="ro-RO" dirty="0"/>
                  <a:t>ț</a:t>
                </a:r>
                <a:r>
                  <a:rPr lang="en-US" dirty="0"/>
                  <a:t>ii de forma: </a:t>
                </a:r>
                <a:endParaRPr lang="ro-RO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𝐴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ro-RO" b="0" i="1" smtClean="0">
                        <a:latin typeface="Cambria Math"/>
                        <a:ea typeface="Cambria Math"/>
                      </a:rPr>
                      <m:t>…</m:t>
                    </m:r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ro-RO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ro-RO" dirty="0"/>
                  <a:t>  </a:t>
                </a:r>
                <a14:m>
                  <m:oMath xmlns:m="http://schemas.openxmlformats.org/officeDocument/2006/math">
                    <m:r>
                      <a:rPr lang="ro-RO" b="0" i="1" dirty="0" smtClean="0">
                        <a:latin typeface="Cambria Math"/>
                      </a:rPr>
                      <m:t>𝑘</m:t>
                    </m:r>
                    <m:r>
                      <a:rPr lang="ro-RO" b="0" i="1" dirty="0" smtClean="0">
                        <a:latin typeface="Cambria Math"/>
                        <a:ea typeface="Cambria Math"/>
                      </a:rPr>
                      <m:t>≥2,</m:t>
                    </m:r>
                  </m:oMath>
                </a14:m>
                <a:r>
                  <a:rPr lang="ro-RO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o-RO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o-RO" i="1" dirty="0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ro-RO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o-RO" b="0" i="1" dirty="0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ro-RO" b="0" i="1" dirty="0" smtClean="0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  <m:r>
                      <a:rPr lang="ro-RO" b="0" i="1" dirty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ro-RO" dirty="0"/>
                  <a:t>  </a:t>
                </a:r>
                <a14:m>
                  <m:oMath xmlns:m="http://schemas.openxmlformats.org/officeDocument/2006/math">
                    <m:r>
                      <a:rPr lang="ro-RO" b="0" i="1" dirty="0" smtClean="0">
                        <a:latin typeface="Cambria Math"/>
                      </a:rPr>
                      <m:t>𝑖</m:t>
                    </m:r>
                    <m:r>
                      <a:rPr lang="ro-RO" b="0" i="1" dirty="0" smtClean="0">
                        <a:latin typeface="Cambria Math"/>
                      </a:rPr>
                      <m:t>=1,2,…</m:t>
                    </m:r>
                    <m:r>
                      <a:rPr lang="ro-RO" b="0" i="1" dirty="0" smtClean="0">
                        <a:latin typeface="Cambria Math"/>
                      </a:rPr>
                      <m:t>𝑘</m:t>
                    </m:r>
                    <m:r>
                      <a:rPr lang="ro-RO" b="0" i="1" dirty="0" smtClean="0">
                        <a:latin typeface="Cambria Math"/>
                      </a:rPr>
                      <m:t>,  </m:t>
                    </m:r>
                  </m:oMath>
                </a14:m>
                <a:endParaRPr lang="ro-RO" dirty="0"/>
              </a:p>
              <a:p>
                <a:pPr marL="0" indent="0" algn="ctr">
                  <a:buNone/>
                </a:pPr>
                <a:r>
                  <a:rPr lang="ro-RO" dirty="0"/>
                  <a:t>sau de forma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𝐴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ro-RO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ro-RO" dirty="0"/>
                  <a:t>  </a:t>
                </a:r>
                <a14:m>
                  <m:oMath xmlns:m="http://schemas.openxmlformats.org/officeDocument/2006/math">
                    <m:r>
                      <a:rPr lang="ro-RO" b="0" i="1" dirty="0" smtClean="0">
                        <a:latin typeface="Cambria Math"/>
                      </a:rPr>
                      <m:t>𝑎</m:t>
                    </m:r>
                    <m:r>
                      <a:rPr lang="ro-RO" b="0" i="1" dirty="0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ro-RO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o-RO" b="0" i="1" dirty="0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ro-RO" b="0" i="1" dirty="0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ro-RO" dirty="0"/>
              </a:p>
              <a:p>
                <a:pPr marL="0" indent="0">
                  <a:buNone/>
                </a:pPr>
                <a:r>
                  <a:rPr lang="ro-RO" dirty="0"/>
                  <a:t>Pentru fiecare producție de forma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o-RO" i="1">
                        <a:latin typeface="Cambria Math"/>
                      </a:rPr>
                      <m:t>𝐴</m:t>
                    </m:r>
                    <m:r>
                      <a:rPr lang="ro-RO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ro-R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ro-RO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o-R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ro-RO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ro-RO" i="1">
                        <a:latin typeface="Cambria Math"/>
                        <a:ea typeface="Cambria Math"/>
                      </a:rPr>
                      <m:t>…</m:t>
                    </m:r>
                    <m:sSub>
                      <m:sSubPr>
                        <m:ctrlPr>
                          <a:rPr lang="ro-RO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ro-RO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ro-RO" i="1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ro-RO" dirty="0"/>
                  <a:t>  </a:t>
                </a:r>
                <a14:m>
                  <m:oMath xmlns:m="http://schemas.openxmlformats.org/officeDocument/2006/math">
                    <m:r>
                      <a:rPr lang="ro-RO" i="1" dirty="0">
                        <a:latin typeface="Cambria Math"/>
                      </a:rPr>
                      <m:t>𝑘</m:t>
                    </m:r>
                    <m:r>
                      <a:rPr lang="ro-RO" i="1" dirty="0">
                        <a:latin typeface="Cambria Math"/>
                        <a:ea typeface="Cambria Math"/>
                      </a:rPr>
                      <m:t>≥2,</m:t>
                    </m:r>
                  </m:oMath>
                </a14:m>
                <a:r>
                  <a:rPr lang="ro-RO" dirty="0"/>
                  <a:t> </a:t>
                </a:r>
              </a:p>
              <a:p>
                <a:pPr marL="0" indent="0">
                  <a:buNone/>
                </a:pPr>
                <a:r>
                  <a:rPr lang="ro-RO" dirty="0"/>
                  <a:t>vom introduce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𝑘</m:t>
                    </m:r>
                    <m:r>
                      <a:rPr lang="ro-RO" b="0" i="1" smtClean="0">
                        <a:latin typeface="Cambria Math"/>
                      </a:rPr>
                      <m:t>−2 </m:t>
                    </m:r>
                  </m:oMath>
                </a14:m>
                <a:r>
                  <a:rPr lang="ro-RO" dirty="0"/>
                  <a:t>neterminale noi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o-R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o-RO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o-R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o-RO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o-RO" b="0" i="1" smtClean="0">
                            <a:latin typeface="Cambria Math"/>
                          </a:rPr>
                          <m:t>𝑘</m:t>
                        </m:r>
                        <m:r>
                          <a:rPr lang="ro-RO" b="0" i="1" smtClean="0">
                            <a:latin typeface="Cambria Math"/>
                          </a:rPr>
                          <m:t>−2 </m:t>
                        </m:r>
                      </m:sub>
                    </m:sSub>
                  </m:oMath>
                </a14:m>
                <a:r>
                  <a:rPr lang="ro-RO" dirty="0"/>
                  <a:t>  și producțiile: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/>
                        </a:rPr>
                        <m:t>𝐴</m:t>
                      </m:r>
                      <m:r>
                        <a:rPr lang="ro-RO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o-RO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o-RO" dirty="0"/>
              </a:p>
              <a:p>
                <a:pPr marL="0" indent="0" algn="ctr">
                  <a:buNone/>
                </a:pPr>
                <a:r>
                  <a:rPr lang="ro-RO" dirty="0"/>
                  <a:t>...........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o-RO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ro-RO" b="0" i="1" smtClean="0">
                              <a:latin typeface="Cambria Math"/>
                            </a:rPr>
                            <m:t>−2</m:t>
                          </m:r>
                        </m:sub>
                      </m:sSub>
                      <m:r>
                        <a:rPr lang="ru-RU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ro-RO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08720"/>
                <a:ext cx="8712968" cy="5760640"/>
              </a:xfrm>
              <a:blipFill rotWithShape="1">
                <a:blip r:embed="rId2"/>
                <a:stretch>
                  <a:fillRect l="-1259" t="-2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86F1F-0383-4767-A8A2-013C6A10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81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731</Words>
  <Application>Microsoft Office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Тема Office</vt:lpstr>
      <vt:lpstr>Limbaje Formale și Compilatoare</vt:lpstr>
      <vt:lpstr>Eliminarea simbolurilor inaccesibile</vt:lpstr>
      <vt:lpstr>Algoritmul de construire a mulțimii simbolurilor inaccesibile</vt:lpstr>
      <vt:lpstr>PowerPoint Presentation</vt:lpstr>
      <vt:lpstr>Algoritmul de construire a mulțimii simbolurilor neproductive </vt:lpstr>
      <vt:lpstr>PowerPoint Presentation</vt:lpstr>
      <vt:lpstr>PowerPoint Presentation</vt:lpstr>
      <vt:lpstr>Forma Normală Chomcky (FNC)</vt:lpstr>
      <vt:lpstr>Algoritmul de construire FNC</vt:lpstr>
      <vt:lpstr>PowerPoint Presentation</vt:lpstr>
      <vt:lpstr>Exemplu: </vt:lpstr>
      <vt:lpstr>PowerPoint Presentation</vt:lpstr>
      <vt:lpstr>PowerPoint Presentation</vt:lpstr>
      <vt:lpstr>Exemplu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Limbaje Formale și Compilatoare</dc:title>
  <dc:creator>Abracadabra</dc:creator>
  <cp:lastModifiedBy>Galina Marusic</cp:lastModifiedBy>
  <cp:revision>58</cp:revision>
  <dcterms:created xsi:type="dcterms:W3CDTF">2020-02-12T16:28:04Z</dcterms:created>
  <dcterms:modified xsi:type="dcterms:W3CDTF">2024-04-12T09:37:11Z</dcterms:modified>
</cp:coreProperties>
</file>