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5"/>
  </p:notesMasterIdLst>
  <p:sldIdLst>
    <p:sldId id="476" r:id="rId2"/>
    <p:sldId id="531" r:id="rId3"/>
    <p:sldId id="483" r:id="rId4"/>
    <p:sldId id="535" r:id="rId5"/>
    <p:sldId id="413" r:id="rId6"/>
    <p:sldId id="477" r:id="rId7"/>
    <p:sldId id="536" r:id="rId8"/>
    <p:sldId id="478" r:id="rId9"/>
    <p:sldId id="479" r:id="rId10"/>
    <p:sldId id="532" r:id="rId11"/>
    <p:sldId id="480" r:id="rId12"/>
    <p:sldId id="481" r:id="rId13"/>
    <p:sldId id="533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5E79FFE6-EE00-49D3-AA38-D83A9F70F5B7}">
          <p14:sldIdLst>
            <p14:sldId id="476"/>
            <p14:sldId id="531"/>
            <p14:sldId id="483"/>
            <p14:sldId id="535"/>
            <p14:sldId id="413"/>
            <p14:sldId id="477"/>
            <p14:sldId id="536"/>
            <p14:sldId id="478"/>
            <p14:sldId id="479"/>
            <p14:sldId id="532"/>
            <p14:sldId id="480"/>
            <p14:sldId id="481"/>
            <p14:sldId id="533"/>
          </p14:sldIdLst>
        </p14:section>
        <p14:section name="Раздел без заголовка" id="{A2409D7B-4A7A-4BD6-B452-F9B4F791B29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4AA4"/>
    <a:srgbClr val="3A56BC"/>
    <a:srgbClr val="006EC0"/>
    <a:srgbClr val="0075CC"/>
    <a:srgbClr val="0062AC"/>
    <a:srgbClr val="65D7FF"/>
    <a:srgbClr val="0060A8"/>
    <a:srgbClr val="3752B3"/>
    <a:srgbClr val="21C5FF"/>
    <a:srgbClr val="3148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6659" autoAdjust="0"/>
  </p:normalViewPr>
  <p:slideViewPr>
    <p:cSldViewPr>
      <p:cViewPr varScale="1">
        <p:scale>
          <a:sx n="74" d="100"/>
          <a:sy n="74" d="100"/>
        </p:scale>
        <p:origin x="1714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5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97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23BFF6-DF15-416C-B771-FEEA226B4F39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EDF837-1555-45DA-82AD-B3E56AF84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219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EDF837-1555-45DA-82AD-B3E56AF84503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7214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252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943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791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1954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045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6434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1347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7761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2995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7744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1702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2002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BFFDCF64-062B-4CA5-82D0-C046427C7BAC}"/>
              </a:ext>
            </a:extLst>
          </p:cNvPr>
          <p:cNvSpPr txBox="1">
            <a:spLocks/>
          </p:cNvSpPr>
          <p:nvPr/>
        </p:nvSpPr>
        <p:spPr>
          <a:xfrm>
            <a:off x="160908" y="1052736"/>
            <a:ext cx="8822184" cy="540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7300" b="1" dirty="0">
                <a:latin typeface="+mn-lt"/>
              </a:rPr>
              <a:t>LIMBAJE FORMALE </a:t>
            </a:r>
            <a:r>
              <a:rPr lang="ro-RO" sz="7300" b="1" dirty="0">
                <a:latin typeface="+mn-lt"/>
              </a:rPr>
              <a:t>ŞI COMPILATOARE</a:t>
            </a:r>
            <a:endParaRPr lang="en-US" sz="7300" b="1" dirty="0">
              <a:latin typeface="+mn-lt"/>
            </a:endParaRPr>
          </a:p>
          <a:p>
            <a:pPr algn="ctr">
              <a:lnSpc>
                <a:spcPct val="150000"/>
              </a:lnSpc>
            </a:pPr>
            <a:r>
              <a:rPr lang="en-US" sz="5900" b="1" dirty="0" err="1">
                <a:latin typeface="+mn-lt"/>
              </a:rPr>
              <a:t>Prelegere</a:t>
            </a:r>
            <a:r>
              <a:rPr lang="en-US" sz="5900" b="1" dirty="0">
                <a:latin typeface="+mn-lt"/>
              </a:rPr>
              <a:t> nr.1</a:t>
            </a:r>
            <a:endParaRPr lang="ro-RO" sz="5900" b="1" dirty="0">
              <a:latin typeface="+mn-lt"/>
            </a:endParaRPr>
          </a:p>
          <a:p>
            <a:pPr algn="ctr">
              <a:lnSpc>
                <a:spcPct val="150000"/>
              </a:lnSpc>
            </a:pPr>
            <a:r>
              <a:rPr lang="en-US" sz="5900" b="1" dirty="0" err="1">
                <a:solidFill>
                  <a:srgbClr val="004274"/>
                </a:solidFill>
                <a:latin typeface="+mn-lt"/>
                <a:ea typeface="+mn-ea"/>
                <a:cs typeface="+mn-cs"/>
              </a:rPr>
              <a:t>Introducere</a:t>
            </a:r>
            <a:r>
              <a:rPr lang="en-US" sz="5900" b="1" dirty="0">
                <a:solidFill>
                  <a:srgbClr val="004274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n-US" sz="5900" b="1" dirty="0" err="1">
                <a:solidFill>
                  <a:srgbClr val="004274"/>
                </a:solidFill>
                <a:latin typeface="+mn-lt"/>
                <a:ea typeface="+mn-ea"/>
                <a:cs typeface="+mn-cs"/>
              </a:rPr>
              <a:t>Noţiuni</a:t>
            </a:r>
            <a:r>
              <a:rPr lang="en-US" sz="5900" b="1" dirty="0">
                <a:solidFill>
                  <a:srgbClr val="004274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900" b="1" dirty="0" err="1">
                <a:solidFill>
                  <a:srgbClr val="004274"/>
                </a:solidFill>
                <a:latin typeface="+mn-lt"/>
                <a:ea typeface="+mn-ea"/>
                <a:cs typeface="+mn-cs"/>
              </a:rPr>
              <a:t>preliminare</a:t>
            </a:r>
            <a:r>
              <a:rPr lang="en-US" sz="5900" b="1" dirty="0">
                <a:solidFill>
                  <a:srgbClr val="004274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n-US" sz="5900" b="1" dirty="0" err="1">
                <a:solidFill>
                  <a:srgbClr val="004274"/>
                </a:solidFill>
                <a:latin typeface="+mn-lt"/>
                <a:ea typeface="+mn-ea"/>
                <a:cs typeface="+mn-cs"/>
              </a:rPr>
              <a:t>Metode</a:t>
            </a:r>
            <a:r>
              <a:rPr lang="en-US" sz="5900" b="1" dirty="0">
                <a:solidFill>
                  <a:srgbClr val="004274"/>
                </a:solidFill>
                <a:latin typeface="+mn-lt"/>
                <a:ea typeface="+mn-ea"/>
                <a:cs typeface="+mn-cs"/>
              </a:rPr>
              <a:t> de </a:t>
            </a:r>
            <a:r>
              <a:rPr lang="en-US" sz="5900" b="1" dirty="0" err="1">
                <a:solidFill>
                  <a:srgbClr val="004274"/>
                </a:solidFill>
                <a:latin typeface="+mn-lt"/>
                <a:ea typeface="+mn-ea"/>
                <a:cs typeface="+mn-cs"/>
              </a:rPr>
              <a:t>descriere</a:t>
            </a:r>
            <a:r>
              <a:rPr lang="en-US" sz="5900" b="1" dirty="0">
                <a:solidFill>
                  <a:srgbClr val="004274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en-US" sz="5900" b="1" dirty="0" err="1">
                <a:solidFill>
                  <a:srgbClr val="004274"/>
                </a:solidFill>
                <a:latin typeface="+mn-lt"/>
                <a:ea typeface="+mn-ea"/>
                <a:cs typeface="+mn-cs"/>
              </a:rPr>
              <a:t>limbajelor</a:t>
            </a:r>
            <a:r>
              <a:rPr lang="en-US" sz="5900" b="1" dirty="0">
                <a:solidFill>
                  <a:srgbClr val="004274"/>
                </a:solidFill>
                <a:latin typeface="+mn-lt"/>
                <a:ea typeface="+mn-ea"/>
                <a:cs typeface="+mn-cs"/>
              </a:rPr>
              <a:t>. </a:t>
            </a:r>
            <a:endParaRPr lang="ro-RO" sz="5900" b="1" dirty="0">
              <a:solidFill>
                <a:srgbClr val="004274"/>
              </a:solidFill>
              <a:latin typeface="+mn-lt"/>
              <a:ea typeface="+mn-ea"/>
              <a:cs typeface="+mn-cs"/>
            </a:endParaRPr>
          </a:p>
          <a:p>
            <a:pPr algn="ctr">
              <a:lnSpc>
                <a:spcPct val="150000"/>
              </a:lnSpc>
            </a:pPr>
            <a:endParaRPr lang="ro-RO" b="1" dirty="0">
              <a:solidFill>
                <a:srgbClr val="004274"/>
              </a:solidFill>
              <a:latin typeface="+mn-lt"/>
              <a:ea typeface="+mn-ea"/>
              <a:cs typeface="+mn-cs"/>
            </a:endParaRPr>
          </a:p>
          <a:p>
            <a:pPr algn="ctr">
              <a:lnSpc>
                <a:spcPct val="150000"/>
              </a:lnSpc>
            </a:pPr>
            <a:r>
              <a:rPr lang="en-US" sz="5900" b="1" dirty="0" err="1">
                <a:latin typeface="+mn-lt"/>
                <a:ea typeface="+mn-ea"/>
                <a:cs typeface="+mn-cs"/>
              </a:rPr>
              <a:t>Titularul</a:t>
            </a:r>
            <a:r>
              <a:rPr lang="en-US" sz="5900" b="1" dirty="0">
                <a:latin typeface="+mn-lt"/>
                <a:ea typeface="+mn-ea"/>
                <a:cs typeface="+mn-cs"/>
              </a:rPr>
              <a:t> </a:t>
            </a:r>
            <a:r>
              <a:rPr lang="en-US" sz="5900" b="1" dirty="0" err="1">
                <a:latin typeface="+mn-lt"/>
                <a:ea typeface="+mn-ea"/>
                <a:cs typeface="+mn-cs"/>
              </a:rPr>
              <a:t>cursului</a:t>
            </a:r>
            <a:r>
              <a:rPr lang="en-US" sz="5900" b="1" dirty="0">
                <a:latin typeface="+mn-lt"/>
                <a:ea typeface="+mn-ea"/>
                <a:cs typeface="+mn-cs"/>
              </a:rPr>
              <a:t> </a:t>
            </a:r>
            <a:r>
              <a:rPr lang="en-US" sz="5900" b="1" dirty="0">
                <a:solidFill>
                  <a:srgbClr val="004274"/>
                </a:solidFill>
                <a:latin typeface="+mn-lt"/>
                <a:ea typeface="+mn-ea"/>
                <a:cs typeface="+mn-cs"/>
              </a:rPr>
              <a:t>conf. univ. dr. Marusic Galina</a:t>
            </a:r>
          </a:p>
          <a:p>
            <a:pPr algn="ctr">
              <a:lnSpc>
                <a:spcPct val="150000"/>
              </a:lnSpc>
            </a:pPr>
            <a:r>
              <a:rPr lang="en-US" sz="5900" b="1" dirty="0">
                <a:latin typeface="+mn-lt"/>
                <a:ea typeface="+mn-ea"/>
                <a:cs typeface="+mn-cs"/>
              </a:rPr>
              <a:t>Chi</a:t>
            </a:r>
            <a:r>
              <a:rPr lang="ro-RO" sz="5900" b="1" dirty="0" err="1">
                <a:latin typeface="+mn-lt"/>
                <a:ea typeface="+mn-ea"/>
                <a:cs typeface="+mn-cs"/>
              </a:rPr>
              <a:t>șinău</a:t>
            </a:r>
            <a:r>
              <a:rPr lang="ro-RO" sz="5900" b="1" dirty="0">
                <a:latin typeface="+mn-lt"/>
                <a:ea typeface="+mn-ea"/>
                <a:cs typeface="+mn-cs"/>
              </a:rPr>
              <a:t>, 202</a:t>
            </a:r>
            <a:r>
              <a:rPr lang="en-US" sz="5900" b="1" dirty="0">
                <a:latin typeface="+mn-lt"/>
                <a:ea typeface="+mn-ea"/>
                <a:cs typeface="+mn-cs"/>
              </a:rPr>
              <a:t>4</a:t>
            </a:r>
            <a:endParaRPr lang="ru-RU" sz="5900" b="1" dirty="0">
              <a:latin typeface="+mn-lt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DB8619D-FA9E-4833-95F5-3A11CA863D8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04664"/>
            <a:ext cx="253238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2683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69083EA-8432-4D70-B588-149890AF375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51520" y="332656"/>
                <a:ext cx="8640960" cy="6192688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ro-RO" sz="2500" b="1" dirty="0"/>
                  <a:t>Închiderea Kleene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⋃"/>
                          <m:ctrlPr>
                            <a:rPr lang="ro-RO" sz="25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ro-RO" sz="25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ro-RO" sz="2500" b="0" i="1" smtClean="0">
                              <a:latin typeface="Cambria Math"/>
                              <a:ea typeface="Cambria Math"/>
                            </a:rPr>
                            <m:t>=0</m:t>
                          </m:r>
                        </m:sub>
                        <m:sup>
                          <m:r>
                            <a:rPr lang="ro-RO" sz="2500" i="1" smtClean="0">
                              <a:latin typeface="Cambria Math"/>
                              <a:ea typeface="Cambria Math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ro-RO" sz="25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o-RO" sz="2500" b="0" i="1" smtClean="0">
                                  <a:latin typeface="Cambria Math"/>
                                </a:rPr>
                                <m:t>𝑉</m:t>
                              </m:r>
                            </m:e>
                            <m:sup>
                              <m:r>
                                <a:rPr lang="ro-RO" sz="2500" b="0" i="1" smtClean="0">
                                  <a:latin typeface="Cambria Math"/>
                                </a:rPr>
                                <m:t>𝑖</m:t>
                              </m:r>
                            </m:sup>
                          </m:sSup>
                        </m:e>
                      </m:nary>
                      <m:r>
                        <a:rPr lang="ro-RO" sz="2500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ro-RO" sz="25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ro-RO" sz="2500" b="0" i="1" smtClean="0">
                              <a:latin typeface="Cambria Math"/>
                              <a:ea typeface="Cambria Math"/>
                            </a:rPr>
                            <m:t>𝑉</m:t>
                          </m:r>
                        </m:e>
                        <m:sup>
                          <m:r>
                            <a:rPr lang="ro-RO" sz="2500" b="0" i="1" smtClean="0">
                              <a:latin typeface="Cambria Math"/>
                              <a:ea typeface="Cambria Math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ro-RO" sz="2500" dirty="0"/>
              </a:p>
              <a:p>
                <a:pPr marL="0" indent="0">
                  <a:buNone/>
                </a:pPr>
                <a:r>
                  <a:rPr lang="ro-RO" sz="2500" dirty="0"/>
                  <a:t>mulţimea tuturor cuvintelor finite, inclusiv cuvântul vid.</a:t>
                </a:r>
              </a:p>
              <a:p>
                <a:pPr marL="0" indent="0">
                  <a:buNone/>
                </a:pPr>
                <a:endParaRPr lang="ru-RU" sz="1200" dirty="0"/>
              </a:p>
              <a:p>
                <a:r>
                  <a:rPr lang="ro-RO" sz="2500" b="1" dirty="0"/>
                  <a:t>Lungimea cuvântului </a:t>
                </a:r>
                <a:r>
                  <a:rPr lang="ro-RO" sz="2500" dirty="0"/>
                  <a:t>– numărul de simboluri, care participă la formarea cuvântului. </a:t>
                </a:r>
              </a:p>
              <a:p>
                <a:pPr marL="0" indent="0">
                  <a:buNone/>
                </a:pPr>
                <a:r>
                  <a:rPr lang="en-US" sz="2500" dirty="0"/>
                  <a:t>|AB|=2</a:t>
                </a:r>
                <a:r>
                  <a:rPr lang="ro-RO" sz="2500" dirty="0"/>
                  <a:t>,  </a:t>
                </a:r>
                <a:r>
                  <a:rPr lang="en-US" sz="2500" dirty="0"/>
                  <a:t>|0123|=4</a:t>
                </a:r>
                <a:r>
                  <a:rPr lang="ro-RO" sz="2500" dirty="0"/>
                  <a:t>,  </a:t>
                </a:r>
                <a:r>
                  <a:rPr lang="en-US" sz="2500" dirty="0"/>
                  <a:t>|10000|=5</a:t>
                </a:r>
                <a:r>
                  <a:rPr lang="ro-RO" sz="2500" dirty="0"/>
                  <a:t>,  </a:t>
                </a:r>
                <a:r>
                  <a:rPr lang="en-US" sz="2500" dirty="0"/>
                  <a:t>|</a:t>
                </a:r>
                <a14:m>
                  <m:oMath xmlns:m="http://schemas.openxmlformats.org/officeDocument/2006/math">
                    <m:r>
                      <a:rPr lang="en-US" sz="25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en-US" sz="2500" dirty="0"/>
                  <a:t>|=0</a:t>
                </a:r>
                <a:endParaRPr lang="ro-RO" sz="2500" dirty="0"/>
              </a:p>
              <a:p>
                <a:pPr marL="0" indent="0">
                  <a:buNone/>
                </a:pPr>
                <a:r>
                  <a:rPr lang="en-US" sz="2500" b="1" dirty="0" err="1">
                    <a:solidFill>
                      <a:srgbClr val="324AA4"/>
                    </a:solidFill>
                  </a:rPr>
                  <a:t>Exemplu</a:t>
                </a:r>
                <a:r>
                  <a:rPr lang="en-US" sz="2500" b="1" dirty="0"/>
                  <a:t>: </a:t>
                </a:r>
                <a:r>
                  <a:rPr lang="en-US" sz="2500" dirty="0" err="1"/>
                  <a:t>Dac</a:t>
                </a:r>
                <a:r>
                  <a:rPr lang="ro-RO" sz="2500" dirty="0"/>
                  <a:t>ă </a:t>
                </a:r>
                <a14:m>
                  <m:oMath xmlns:m="http://schemas.openxmlformats.org/officeDocument/2006/math">
                    <m:r>
                      <a:rPr lang="ro-RO" sz="2500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ro-RO" sz="25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ro-RO" sz="25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o-RO" sz="2500" b="0" i="1" smtClean="0">
                            <a:latin typeface="Cambria Math" panose="02040503050406030204" pitchFamily="18" charset="0"/>
                          </a:rPr>
                          <m:t>0,1</m:t>
                        </m:r>
                      </m:e>
                    </m:d>
                  </m:oMath>
                </a14:m>
                <a:r>
                  <a:rPr lang="ro-RO" sz="2500" dirty="0"/>
                  <a:t>, atunci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5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o-RO" sz="25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p>
                          <m:r>
                            <a:rPr lang="ro-RO" sz="25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ro-RO" sz="25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ro-RO" sz="25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  <m:r>
                            <a:rPr lang="ro-RO" sz="2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,0,1,00,01,10,11,000,….</m:t>
                          </m:r>
                        </m:e>
                      </m:d>
                    </m:oMath>
                  </m:oMathPara>
                </a14:m>
                <a:endParaRPr lang="en-US" sz="2500" dirty="0"/>
              </a:p>
              <a:p>
                <a:pPr marL="0" indent="0">
                  <a:buNone/>
                </a:pPr>
                <a:endParaRPr lang="ro-RO" sz="1200" b="1" dirty="0"/>
              </a:p>
              <a:p>
                <a:r>
                  <a:rPr lang="ro-RO" sz="2500" dirty="0"/>
                  <a:t>Un </a:t>
                </a:r>
                <a:r>
                  <a:rPr lang="ro-RO" sz="2500" b="1" dirty="0"/>
                  <a:t>limbal formal </a:t>
                </a:r>
                <a:r>
                  <a:rPr lang="ro-RO" sz="2500" dirty="0"/>
                  <a:t>peste alfabetul V este orice submulţime a lui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o-RO" sz="25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o-RO" sz="2500" b="0" i="1" smtClean="0">
                            <a:latin typeface="Cambria Math"/>
                          </a:rPr>
                          <m:t>𝑉</m:t>
                        </m:r>
                      </m:e>
                      <m:sup>
                        <m:r>
                          <a:rPr lang="ro-RO" sz="2500" b="0" i="1" smtClean="0"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endParaRPr lang="ro-RO" sz="2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o-RO" sz="2500" b="0" i="1" smtClean="0">
                          <a:latin typeface="Cambria Math"/>
                        </a:rPr>
                        <m:t>𝐿</m:t>
                      </m:r>
                      <m:r>
                        <a:rPr lang="ro-RO" sz="2500" b="0" i="1" smtClean="0">
                          <a:latin typeface="Cambria Math"/>
                          <a:ea typeface="Cambria Math"/>
                        </a:rPr>
                        <m:t>⊆</m:t>
                      </m:r>
                      <m:sSup>
                        <m:sSupPr>
                          <m:ctrlPr>
                            <a:rPr lang="ro-RO" sz="25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ro-RO" sz="2500" b="0" i="1" smtClean="0">
                              <a:latin typeface="Cambria Math"/>
                              <a:ea typeface="Cambria Math"/>
                            </a:rPr>
                            <m:t>𝑉</m:t>
                          </m:r>
                        </m:e>
                        <m:sup>
                          <m:r>
                            <a:rPr lang="ro-RO" sz="2500" b="0" i="1" smtClean="0">
                              <a:latin typeface="Cambria Math"/>
                              <a:ea typeface="Cambria Math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ro-RO" sz="2500" dirty="0"/>
              </a:p>
              <a:p>
                <a:pPr marL="0" indent="0">
                  <a:buNone/>
                </a:pPr>
                <a:endParaRPr lang="ro-RO" sz="1200" dirty="0"/>
              </a:p>
              <a:p>
                <a:r>
                  <a:rPr lang="ro-RO" sz="2500" dirty="0"/>
                  <a:t>Un </a:t>
                </a:r>
                <a:r>
                  <a:rPr lang="ro-RO" sz="2500" b="1" dirty="0"/>
                  <a:t>limbaj </a:t>
                </a:r>
                <a:r>
                  <a:rPr lang="ro-RO" sz="2500" dirty="0"/>
                  <a:t>este o mulţime de cuvinte peste un alfabet. </a:t>
                </a:r>
                <a:endParaRPr lang="ru-RU" sz="2500" dirty="0"/>
              </a:p>
              <a:p>
                <a:endParaRPr lang="ro-RO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69083EA-8432-4D70-B588-149890AF375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332656"/>
                <a:ext cx="8640960" cy="6192688"/>
              </a:xfrm>
              <a:blipFill>
                <a:blip r:embed="rId2"/>
                <a:stretch>
                  <a:fillRect l="-1128" t="-1872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78569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14" y="212304"/>
            <a:ext cx="8856984" cy="831626"/>
          </a:xfrm>
        </p:spPr>
        <p:txBody>
          <a:bodyPr>
            <a:noAutofit/>
          </a:bodyPr>
          <a:lstStyle/>
          <a:p>
            <a:pPr algn="ctr"/>
            <a:r>
              <a:rPr lang="ro-RO" sz="2600" b="1" dirty="0">
                <a:solidFill>
                  <a:srgbClr val="166491"/>
                </a:solidFill>
                <a:latin typeface="+mn-lt"/>
              </a:rPr>
              <a:t>Metode de descriere a limbajelor. Gramatici şi limbaje formale</a:t>
            </a:r>
            <a:endParaRPr lang="ru-RU" sz="2600" b="1" dirty="0">
              <a:solidFill>
                <a:srgbClr val="166491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347734" y="908720"/>
                <a:ext cx="8712968" cy="554461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o-RO" b="1" dirty="0"/>
                  <a:t>2 tipuri de reprezentare a limbajelor</a:t>
                </a:r>
                <a:r>
                  <a:rPr lang="ro-RO" dirty="0"/>
                  <a:t>:</a:t>
                </a:r>
              </a:p>
              <a:p>
                <a:r>
                  <a:rPr lang="ro-RO" dirty="0"/>
                  <a:t>Prin enumerare (pentru limbaje finite):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ro-RO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ro-RO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ro-RO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o-RO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ro-RO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ro-RO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ro-RO" dirty="0"/>
                  <a:t>,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o-RO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ro-RO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ro-RO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ro-RO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o-RO" b="0" i="1" smtClean="0">
                            <a:latin typeface="Cambria Math" panose="02040503050406030204" pitchFamily="18" charset="0"/>
                          </a:rPr>
                          <m:t>𝑎𝑏</m:t>
                        </m:r>
                        <m:r>
                          <a:rPr lang="ro-RO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ro-RO" b="0" i="1" smtClean="0">
                            <a:latin typeface="Cambria Math" panose="02040503050406030204" pitchFamily="18" charset="0"/>
                          </a:rPr>
                          <m:t>𝑏𝑎</m:t>
                        </m:r>
                        <m:r>
                          <a:rPr lang="ro-RO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ro-RO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endParaRPr lang="ro-RO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ro-RO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ro-RO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ro-RO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o-RO" b="0" i="1" smtClean="0">
                            <a:latin typeface="Cambria Math" panose="02040503050406030204" pitchFamily="18" charset="0"/>
                          </a:rPr>
                          <m:t>0,1</m:t>
                        </m:r>
                      </m:e>
                    </m:d>
                    <m:r>
                      <a:rPr lang="ro-RO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ro-RO" dirty="0"/>
                  <a:t>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o-RO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b="0" i="1" dirty="0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ro-RO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ro-RO" b="0" i="1" dirty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ro-RO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o-RO" b="0" i="1" dirty="0" smtClean="0">
                            <a:latin typeface="Cambria Math" panose="02040503050406030204" pitchFamily="18" charset="0"/>
                          </a:rPr>
                          <m:t>01,10,101,1</m:t>
                        </m:r>
                      </m:e>
                    </m:d>
                  </m:oMath>
                </a14:m>
                <a:endParaRPr lang="ro-RO" dirty="0"/>
              </a:p>
              <a:p>
                <a:r>
                  <a:rPr lang="ro-RO" dirty="0"/>
                  <a:t>Cu ajutorul </a:t>
                </a:r>
                <a:r>
                  <a:rPr lang="ro-RO" dirty="0" err="1"/>
                  <a:t>proprietăţilor</a:t>
                </a:r>
                <a:r>
                  <a:rPr lang="ro-RO" dirty="0"/>
                  <a:t> caracteristice: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ro-RO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ro-R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p>
                        <m:r>
                          <a:rPr lang="ro-RO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ro-RO" dirty="0"/>
                  <a:t>,   </a:t>
                </a:r>
                <a14:m>
                  <m:oMath xmlns:m="http://schemas.openxmlformats.org/officeDocument/2006/math">
                    <m:r>
                      <a:rPr lang="ro-RO" b="0" i="1" smtClean="0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ro-RO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o-RO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ro-RO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ro-RO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o-RO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1, 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𝑑𝑎𝑐</m:t>
                            </m:r>
                            <m:r>
                              <a:rPr lang="ro-RO" b="0" i="1" smtClean="0">
                                <a:latin typeface="Cambria Math" panose="02040503050406030204" pitchFamily="18" charset="0"/>
                              </a:rPr>
                              <m:t>ă </m:t>
                            </m:r>
                            <m:r>
                              <a:rPr lang="ro-RO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ro-RO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ro-RO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𝐿</m:t>
                            </m:r>
                          </m:e>
                          <m:e>
                            <m:r>
                              <a:rPr lang="ro-RO" b="0" i="1" smtClean="0">
                                <a:latin typeface="Cambria Math" panose="02040503050406030204" pitchFamily="18" charset="0"/>
                              </a:rPr>
                              <m:t>0, </m:t>
                            </m:r>
                            <m:r>
                              <a:rPr lang="ro-RO" b="0" i="1" smtClean="0">
                                <a:latin typeface="Cambria Math" panose="02040503050406030204" pitchFamily="18" charset="0"/>
                              </a:rPr>
                              <m:t>𝑑𝑎𝑐</m:t>
                            </m:r>
                            <m:r>
                              <a:rPr lang="ro-RO" b="0" i="1" smtClean="0">
                                <a:latin typeface="Cambria Math" panose="02040503050406030204" pitchFamily="18" charset="0"/>
                              </a:rPr>
                              <m:t>ă </m:t>
                            </m:r>
                            <m:r>
                              <a:rPr lang="ro-RO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ro-RO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ro-RO" b="0" i="1" smtClean="0">
                                <a:latin typeface="Cambria Math" panose="02040503050406030204" pitchFamily="18" charset="0"/>
                              </a:rPr>
                              <m:t>𝑛𝑢</m:t>
                            </m:r>
                            <m:r>
                              <a:rPr lang="ro-RO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ro-RO" b="0" i="1" smtClean="0">
                                <a:latin typeface="Cambria Math" panose="02040503050406030204" pitchFamily="18" charset="0"/>
                              </a:rPr>
                              <m:t>𝑎𝑝𝑎𝑟</m:t>
                            </m:r>
                            <m:r>
                              <a:rPr lang="ro-RO" b="0" i="1" smtClean="0">
                                <a:latin typeface="Cambria Math" panose="02040503050406030204" pitchFamily="18" charset="0"/>
                              </a:rPr>
                              <m:t>ț</m:t>
                            </m:r>
                            <m:r>
                              <a:rPr lang="ro-RO" b="0" i="1" smtClean="0">
                                <a:latin typeface="Cambria Math" panose="02040503050406030204" pitchFamily="18" charset="0"/>
                              </a:rPr>
                              <m:t>𝑖𝑛𝑒</m:t>
                            </m:r>
                            <m:r>
                              <a:rPr lang="ro-RO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ro-RO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</m:eqArr>
                      </m:e>
                    </m:d>
                  </m:oMath>
                </a14:m>
                <a:r>
                  <a:rPr lang="ro-RO" dirty="0"/>
                  <a:t>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o-RO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ro-RO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ro-RO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|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ro-RO" dirty="0"/>
              </a:p>
              <a:p>
                <a:pPr marL="0" indent="0">
                  <a:buNone/>
                </a:pPr>
                <a:r>
                  <a:rPr lang="ro-RO" b="1" dirty="0"/>
                  <a:t>2 metode de definire a limbajelor:</a:t>
                </a:r>
              </a:p>
              <a:p>
                <a:r>
                  <a:rPr lang="ro-RO" dirty="0"/>
                  <a:t>Prin generare:  există un dispozitiv, care ştie să genereze toate propoziţiile din limbaj (</a:t>
                </a:r>
                <a:r>
                  <a:rPr lang="ro-RO" u="sng" dirty="0"/>
                  <a:t>gramatica</a:t>
                </a:r>
                <a:r>
                  <a:rPr lang="ro-RO" dirty="0"/>
                  <a:t>).</a:t>
                </a:r>
              </a:p>
              <a:p>
                <a:r>
                  <a:rPr lang="ro-RO" dirty="0"/>
                  <a:t>Prin recunoaştere sau acceptare: se foloseşte un dispozitiv, care ştie să decidă dacă o propoziţie aparţine sau nu llimbajului (</a:t>
                </a:r>
                <a:r>
                  <a:rPr lang="ro-RO" u="sng" dirty="0"/>
                  <a:t>autom</a:t>
                </a:r>
                <a:r>
                  <a:rPr lang="en-US" u="sng" dirty="0"/>
                  <a:t>a</a:t>
                </a:r>
                <a:r>
                  <a:rPr lang="ro-RO" u="sng" dirty="0"/>
                  <a:t>tul</a:t>
                </a:r>
                <a:r>
                  <a:rPr lang="ro-RO" dirty="0"/>
                  <a:t>).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 err="1"/>
                  <a:t>Cea</a:t>
                </a:r>
                <a:r>
                  <a:rPr lang="en-US" dirty="0"/>
                  <a:t> </a:t>
                </a:r>
                <a:r>
                  <a:rPr lang="en-US" dirty="0" err="1"/>
                  <a:t>mai</a:t>
                </a:r>
                <a:r>
                  <a:rPr lang="en-US" dirty="0"/>
                  <a:t> universal</a:t>
                </a:r>
                <a:r>
                  <a:rPr lang="ro-RO" dirty="0"/>
                  <a:t>ă metodă de generare este forma gramaticilor formale.</a:t>
                </a: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47734" y="908720"/>
                <a:ext cx="8712968" cy="5544616"/>
              </a:xfrm>
              <a:blipFill>
                <a:blip r:embed="rId2"/>
                <a:stretch>
                  <a:fillRect l="-840" t="-1209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91450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620688"/>
                <a:ext cx="8784975" cy="3672408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ro-RO" sz="2500" b="1" i="1" dirty="0"/>
                  <a:t>Definiţie</a:t>
                </a:r>
                <a:r>
                  <a:rPr lang="ro-RO" sz="2500" dirty="0"/>
                  <a:t>: </a:t>
                </a:r>
                <a:r>
                  <a:rPr lang="ro-RO" sz="2500" b="1" dirty="0"/>
                  <a:t>Gramatică formală </a:t>
                </a:r>
                <a:r>
                  <a:rPr lang="ro-RO" sz="2500" dirty="0"/>
                  <a:t>se numeşte un obiect matematic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ro-RO" sz="2500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ro-RO" sz="2500" b="0" i="1" smtClean="0">
                        <a:latin typeface="Cambria Math" panose="02040503050406030204" pitchFamily="18" charset="0"/>
                        <a:ea typeface="Cambria Math"/>
                      </a:rPr>
                      <m:t>=(</m:t>
                    </m:r>
                    <m:sSub>
                      <m:sSubPr>
                        <m:ctrlPr>
                          <a:rPr lang="ro-RO" sz="25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ro-RO" sz="2500" b="0" i="1" smtClean="0">
                            <a:latin typeface="Cambria Math" panose="02040503050406030204" pitchFamily="18" charset="0"/>
                            <a:ea typeface="Cambria Math"/>
                          </a:rPr>
                          <m:t>𝑉</m:t>
                        </m:r>
                      </m:e>
                      <m:sub>
                        <m:r>
                          <a:rPr lang="ro-RO" sz="2500" b="0" i="1" smtClean="0">
                            <a:latin typeface="Cambria Math" panose="02040503050406030204" pitchFamily="18" charset="0"/>
                            <a:ea typeface="Cambria Math"/>
                          </a:rPr>
                          <m:t>𝑁</m:t>
                        </m:r>
                      </m:sub>
                    </m:sSub>
                    <m:r>
                      <a:rPr lang="ro-RO" sz="2500" b="0" i="1" smtClean="0">
                        <a:latin typeface="Cambria Math" panose="02040503050406030204" pitchFamily="18" charset="0"/>
                        <a:ea typeface="Cambria Math"/>
                      </a:rPr>
                      <m:t>, </m:t>
                    </m:r>
                    <m:sSub>
                      <m:sSubPr>
                        <m:ctrlPr>
                          <a:rPr lang="ro-RO" sz="25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ro-RO" sz="2500" b="0" i="1" smtClean="0">
                            <a:latin typeface="Cambria Math" panose="02040503050406030204" pitchFamily="18" charset="0"/>
                            <a:ea typeface="Cambria Math"/>
                          </a:rPr>
                          <m:t>𝑉</m:t>
                        </m:r>
                      </m:e>
                      <m:sub>
                        <m:r>
                          <a:rPr lang="ro-RO" sz="2500" b="0" i="1" smtClean="0">
                            <a:latin typeface="Cambria Math" panose="02040503050406030204" pitchFamily="18" charset="0"/>
                            <a:ea typeface="Cambria Math"/>
                          </a:rPr>
                          <m:t>𝑇</m:t>
                        </m:r>
                      </m:sub>
                    </m:sSub>
                    <m:r>
                      <a:rPr lang="ro-RO" sz="2500" b="0" i="1" smtClean="0">
                        <a:latin typeface="Cambria Math" panose="02040503050406030204" pitchFamily="18" charset="0"/>
                        <a:ea typeface="Cambria Math"/>
                      </a:rPr>
                      <m:t>, </m:t>
                    </m:r>
                    <m:r>
                      <a:rPr lang="ro-RO" sz="2500" b="0" i="1" smtClean="0">
                        <a:latin typeface="Cambria Math" panose="02040503050406030204" pitchFamily="18" charset="0"/>
                        <a:ea typeface="Cambria Math"/>
                      </a:rPr>
                      <m:t>𝑃</m:t>
                    </m:r>
                    <m:r>
                      <a:rPr lang="ro-RO" sz="2500" b="0" i="1" smtClean="0">
                        <a:latin typeface="Cambria Math" panose="02040503050406030204" pitchFamily="18" charset="0"/>
                        <a:ea typeface="Cambria Math"/>
                      </a:rPr>
                      <m:t>, </m:t>
                    </m:r>
                    <m:r>
                      <a:rPr lang="ro-RO" sz="2500" b="0" i="1" smtClean="0">
                        <a:latin typeface="Cambria Math" panose="02040503050406030204" pitchFamily="18" charset="0"/>
                        <a:ea typeface="Cambria Math"/>
                      </a:rPr>
                      <m:t>𝑆</m:t>
                    </m:r>
                    <m:r>
                      <a:rPr lang="ro-RO" sz="2500" b="0" i="1" smtClean="0">
                        <a:latin typeface="Cambria Math" panose="02040503050406030204" pitchFamily="18" charset="0"/>
                        <a:ea typeface="Cambria Math"/>
                      </a:rPr>
                      <m:t>)</m:t>
                    </m:r>
                  </m:oMath>
                </a14:m>
                <a:r>
                  <a:rPr lang="ro-RO" sz="2500" dirty="0"/>
                  <a:t>, </a:t>
                </a:r>
                <a:endParaRPr lang="en-US" sz="2500" dirty="0"/>
              </a:p>
              <a:p>
                <a:pPr marL="0" indent="0">
                  <a:buNone/>
                </a:pPr>
                <a:r>
                  <a:rPr lang="ro-RO" sz="2500" dirty="0"/>
                  <a:t>unde</a:t>
                </a:r>
                <a:r>
                  <a:rPr lang="en-US" sz="2500" dirty="0"/>
                  <a:t>:</a:t>
                </a:r>
                <a:r>
                  <a:rPr lang="ro-RO" sz="2500" dirty="0"/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o-RO" sz="25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25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ro-RO" sz="25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ro-RO" sz="2500" dirty="0"/>
                  <a:t>- alfabet neterminal</a:t>
                </a:r>
                <a:r>
                  <a:rPr lang="en-US" sz="2500" dirty="0"/>
                  <a:t>;</a:t>
                </a:r>
                <a:endParaRPr lang="ro-RO" sz="25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o-RO" sz="25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25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ro-RO" sz="25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</m:oMath>
                </a14:m>
                <a:r>
                  <a:rPr lang="ro-RO" sz="2500" dirty="0"/>
                  <a:t> - alfabet terminal</a:t>
                </a:r>
                <a:r>
                  <a:rPr lang="en-US" sz="2500" dirty="0"/>
                  <a:t>;</a:t>
                </a:r>
                <a:endParaRPr lang="ro-RO" sz="2500" dirty="0"/>
              </a:p>
              <a:p>
                <a:pPr marL="0" indent="0">
                  <a:buNone/>
                </a:pPr>
                <a:r>
                  <a:rPr lang="ro-RO" sz="2500" i="1" dirty="0"/>
                  <a:t>P</a:t>
                </a:r>
                <a:r>
                  <a:rPr lang="ro-RO" sz="2500" dirty="0"/>
                  <a:t> – mulţimea finită de producţii de forma </a:t>
                </a:r>
                <a14:m>
                  <m:oMath xmlns:m="http://schemas.openxmlformats.org/officeDocument/2006/math">
                    <m:r>
                      <a:rPr lang="ro-RO" sz="2500" i="1" smtClean="0">
                        <a:latin typeface="Cambria Math" panose="02040503050406030204" pitchFamily="18" charset="0"/>
                        <a:ea typeface="Cambria Math"/>
                      </a:rPr>
                      <m:t>𝛼</m:t>
                    </m:r>
                    <m:r>
                      <a:rPr lang="ro-RO" sz="2500" i="1" smtClean="0">
                        <a:latin typeface="Cambria Math" panose="02040503050406030204" pitchFamily="18" charset="0"/>
                        <a:ea typeface="Cambria Math"/>
                      </a:rPr>
                      <m:t>→</m:t>
                    </m:r>
                    <m:r>
                      <a:rPr lang="ro-RO" sz="2500" i="1" smtClean="0">
                        <a:latin typeface="Cambria Math" panose="02040503050406030204" pitchFamily="18" charset="0"/>
                        <a:ea typeface="Cambria Math"/>
                      </a:rPr>
                      <m:t>𝛽</m:t>
                    </m:r>
                  </m:oMath>
                </a14:m>
                <a:r>
                  <a:rPr lang="ro-RO" sz="2500" dirty="0"/>
                  <a:t>, unde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ro-RO" sz="2500" i="1" smtClean="0">
                        <a:latin typeface="Cambria Math" panose="02040503050406030204" pitchFamily="18" charset="0"/>
                        <a:ea typeface="Cambria Math"/>
                      </a:rPr>
                      <m:t>𝛼</m:t>
                    </m:r>
                    <m:r>
                      <a:rPr lang="ro-RO" sz="2500" i="1" smtClean="0">
                        <a:latin typeface="Cambria Math" panose="02040503050406030204" pitchFamily="18" charset="0"/>
                        <a:ea typeface="Cambria Math"/>
                      </a:rPr>
                      <m:t>=</m:t>
                    </m:r>
                    <m:sSup>
                      <m:sSupPr>
                        <m:ctrlPr>
                          <a:rPr lang="ro-RO" sz="250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ro-RO" sz="2500" b="0" i="1" smtClean="0">
                            <a:latin typeface="Cambria Math" panose="02040503050406030204" pitchFamily="18" charset="0"/>
                            <a:ea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ro-RO" sz="25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ro-RO" sz="25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ro-RO" sz="25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  <m:t>𝑁</m:t>
                            </m:r>
                          </m:sub>
                        </m:sSub>
                        <m:r>
                          <a:rPr lang="ro-RO" sz="2500" b="0" i="1" smtClean="0">
                            <a:latin typeface="Cambria Math" panose="02040503050406030204" pitchFamily="18" charset="0"/>
                            <a:ea typeface="Cambria Math"/>
                          </a:rPr>
                          <m:t>∪</m:t>
                        </m:r>
                        <m:sSub>
                          <m:sSubPr>
                            <m:ctrlPr>
                              <a:rPr lang="ro-RO" sz="25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ro-RO" sz="25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ro-RO" sz="25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  <m:t>𝑇</m:t>
                            </m:r>
                          </m:sub>
                        </m:sSub>
                        <m:r>
                          <a:rPr lang="ro-RO" sz="2500" b="0" i="1" smtClean="0">
                            <a:latin typeface="Cambria Math" panose="02040503050406030204" pitchFamily="18" charset="0"/>
                            <a:ea typeface="Cambria Math"/>
                          </a:rPr>
                          <m:t>)</m:t>
                        </m:r>
                      </m:e>
                      <m:sup>
                        <m:r>
                          <a:rPr lang="ro-RO" sz="2500" b="0" i="1" smtClean="0">
                            <a:latin typeface="Cambria Math" panose="02040503050406030204" pitchFamily="18" charset="0"/>
                            <a:ea typeface="Cambria Math"/>
                          </a:rPr>
                          <m:t>∗</m:t>
                        </m:r>
                      </m:sup>
                    </m:sSup>
                    <m:sSub>
                      <m:sSubPr>
                        <m:ctrlPr>
                          <a:rPr lang="ro-RO" sz="250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ro-RO" sz="2500" b="0" i="1" smtClean="0">
                            <a:latin typeface="Cambria Math" panose="02040503050406030204" pitchFamily="18" charset="0"/>
                            <a:ea typeface="Cambria Math"/>
                          </a:rPr>
                          <m:t>𝑉</m:t>
                        </m:r>
                      </m:e>
                      <m:sub>
                        <m:r>
                          <a:rPr lang="ro-RO" sz="2500" b="0" i="1" smtClean="0">
                            <a:latin typeface="Cambria Math" panose="02040503050406030204" pitchFamily="18" charset="0"/>
                            <a:ea typeface="Cambria Math"/>
                          </a:rPr>
                          <m:t>𝑁</m:t>
                        </m:r>
                      </m:sub>
                    </m:sSub>
                    <m:sSup>
                      <m:sSupPr>
                        <m:ctrlPr>
                          <a:rPr lang="ro-RO" sz="250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ro-RO" sz="2500" b="0" i="1" smtClean="0">
                            <a:latin typeface="Cambria Math" panose="02040503050406030204" pitchFamily="18" charset="0"/>
                            <a:ea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ro-RO" sz="25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ro-RO" sz="25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ro-RO" sz="25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  <m:t>𝑁</m:t>
                            </m:r>
                          </m:sub>
                        </m:sSub>
                        <m:r>
                          <a:rPr lang="ro-RO" sz="2500" b="0" i="1" smtClean="0">
                            <a:latin typeface="Cambria Math" panose="02040503050406030204" pitchFamily="18" charset="0"/>
                            <a:ea typeface="Cambria Math"/>
                          </a:rPr>
                          <m:t>∪</m:t>
                        </m:r>
                        <m:sSub>
                          <m:sSubPr>
                            <m:ctrlPr>
                              <a:rPr lang="ro-RO" sz="25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ro-RO" sz="25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ro-RO" sz="25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  <m:t>𝑇</m:t>
                            </m:r>
                          </m:sub>
                        </m:sSub>
                        <m:r>
                          <a:rPr lang="ro-RO" sz="2500" b="0" i="1" smtClean="0">
                            <a:latin typeface="Cambria Math" panose="02040503050406030204" pitchFamily="18" charset="0"/>
                            <a:ea typeface="Cambria Math"/>
                          </a:rPr>
                          <m:t>)</m:t>
                        </m:r>
                      </m:e>
                      <m:sup>
                        <m:r>
                          <a:rPr lang="ro-RO" sz="2500" b="0" i="1" smtClean="0">
                            <a:latin typeface="Cambria Math" panose="02040503050406030204" pitchFamily="18" charset="0"/>
                            <a:ea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ro-RO" sz="2500" dirty="0"/>
                  <a:t> - cel puţin 1 simbol neterminal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ro-RO" sz="2500" i="1" smtClean="0">
                        <a:latin typeface="Cambria Math" panose="02040503050406030204" pitchFamily="18" charset="0"/>
                        <a:ea typeface="Cambria Math"/>
                      </a:rPr>
                      <m:t>𝛽</m:t>
                    </m:r>
                    <m:r>
                      <a:rPr lang="ro-RO" sz="2500" i="1" smtClean="0">
                        <a:latin typeface="Cambria Math" panose="02040503050406030204" pitchFamily="18" charset="0"/>
                        <a:ea typeface="Cambria Math"/>
                      </a:rPr>
                      <m:t>=</m:t>
                    </m:r>
                    <m:sSup>
                      <m:sSupPr>
                        <m:ctrlPr>
                          <a:rPr lang="ro-RO" sz="250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ro-RO" sz="2500" b="0" i="1" smtClean="0">
                            <a:latin typeface="Cambria Math" panose="02040503050406030204" pitchFamily="18" charset="0"/>
                            <a:ea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ro-RO" sz="25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ro-RO" sz="25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ro-RO" sz="25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  <m:t>𝑁</m:t>
                            </m:r>
                          </m:sub>
                        </m:sSub>
                        <m:r>
                          <a:rPr lang="ro-RO" sz="2500" b="0" i="1" smtClean="0">
                            <a:latin typeface="Cambria Math" panose="02040503050406030204" pitchFamily="18" charset="0"/>
                            <a:ea typeface="Cambria Math"/>
                          </a:rPr>
                          <m:t>∪</m:t>
                        </m:r>
                        <m:sSub>
                          <m:sSubPr>
                            <m:ctrlPr>
                              <a:rPr lang="ro-RO" sz="25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ro-RO" sz="25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ro-RO" sz="25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  <m:t>𝑇</m:t>
                            </m:r>
                          </m:sub>
                        </m:sSub>
                        <m:r>
                          <a:rPr lang="ro-RO" sz="2500" b="0" i="1" smtClean="0">
                            <a:latin typeface="Cambria Math" panose="02040503050406030204" pitchFamily="18" charset="0"/>
                            <a:ea typeface="Cambria Math"/>
                          </a:rPr>
                          <m:t>)</m:t>
                        </m:r>
                      </m:e>
                      <m:sup>
                        <m:r>
                          <a:rPr lang="ro-RO" sz="2500" b="0" i="1" smtClean="0">
                            <a:latin typeface="Cambria Math" panose="02040503050406030204" pitchFamily="18" charset="0"/>
                            <a:ea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ro-RO" sz="2500" dirty="0"/>
                  <a:t> - un şir de simboluri terminale şi/sau neterminale</a:t>
                </a:r>
                <a:r>
                  <a:rPr lang="en-US" sz="2500" dirty="0"/>
                  <a:t>;</a:t>
                </a:r>
                <a:endParaRPr lang="ro-RO" sz="2500" dirty="0"/>
              </a:p>
              <a:p>
                <a:pPr marL="0" indent="0">
                  <a:buNone/>
                </a:pPr>
                <a:r>
                  <a:rPr lang="ro-RO" sz="2500" i="1" dirty="0"/>
                  <a:t>S</a:t>
                </a:r>
                <a:r>
                  <a:rPr lang="ro-RO" sz="2500" dirty="0"/>
                  <a:t> – axioma, simbol de start</a:t>
                </a:r>
              </a:p>
              <a:p>
                <a:pPr marL="0" indent="0">
                  <a:buNone/>
                </a:pPr>
                <a:endParaRPr lang="ro-RO" sz="2500" b="1" dirty="0">
                  <a:solidFill>
                    <a:srgbClr val="324AA4"/>
                  </a:solidFill>
                </a:endParaRPr>
              </a:p>
              <a:p>
                <a:pPr marL="0" indent="0">
                  <a:buNone/>
                </a:pPr>
                <a:endParaRPr lang="ro-RO" sz="2000" b="1" dirty="0">
                  <a:solidFill>
                    <a:srgbClr val="324AA4"/>
                  </a:solidFill>
                </a:endParaRPr>
              </a:p>
              <a:p>
                <a:pPr marL="0" indent="0">
                  <a:buNone/>
                </a:pPr>
                <a:endParaRPr lang="ro-RO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620688"/>
                <a:ext cx="8784975" cy="3672408"/>
              </a:xfrm>
              <a:blipFill>
                <a:blip r:embed="rId2"/>
                <a:stretch>
                  <a:fillRect l="-1110" t="-3156" r="-208" b="-3654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65793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F4DFF86-78FD-4977-B4F1-0F18ED6C316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51520" y="260648"/>
                <a:ext cx="8712968" cy="6264696"/>
              </a:xfrm>
            </p:spPr>
            <p:txBody>
              <a:bodyPr>
                <a:normAutofit/>
              </a:bodyPr>
              <a:lstStyle/>
              <a:p>
                <a:r>
                  <a:rPr lang="ro-RO" sz="2400" dirty="0"/>
                  <a:t>O formă propoziţională alcătuită doar din terminale se numeşte </a:t>
                </a:r>
                <a:r>
                  <a:rPr lang="ro-RO" sz="2400" b="1" dirty="0"/>
                  <a:t>propoziţie.</a:t>
                </a:r>
                <a:r>
                  <a:rPr lang="ro-RO" sz="2400" dirty="0"/>
                  <a:t> Totalitatea propoziţiilor formează limbajul generat de gramatica respectivă. </a:t>
                </a:r>
              </a:p>
              <a:p>
                <a:r>
                  <a:rPr lang="ro-RO" sz="2400" dirty="0"/>
                  <a:t>Se numeşte </a:t>
                </a:r>
                <a:r>
                  <a:rPr lang="ro-RO" sz="2400" b="1" dirty="0"/>
                  <a:t>limbaj </a:t>
                </a:r>
                <a:r>
                  <a:rPr lang="ro-RO" sz="2400" dirty="0"/>
                  <a:t>generat de gramatica formală mulţimea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ro-RO" sz="2300" b="0" i="1" smtClean="0">
                        <a:latin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ro-RO" sz="23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o-RO" sz="23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</m:d>
                    <m:r>
                      <a:rPr lang="ro-RO" sz="23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ro-RO" sz="23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o-RO" sz="23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ro-RO" sz="2300" b="0" i="1" smtClean="0">
                            <a:latin typeface="Cambria Math" panose="02040503050406030204" pitchFamily="18" charset="0"/>
                          </a:rPr>
                          <m:t> |   </m:t>
                        </m:r>
                        <m:r>
                          <a:rPr lang="ro-RO" sz="23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  <m:groupChr>
                          <m:groupChrPr>
                            <m:chr m:val="→"/>
                            <m:vertJc m:val="bot"/>
                            <m:ctrlPr>
                              <a:rPr lang="ro-RO" sz="2300" b="0" i="1" smtClean="0">
                                <a:latin typeface="Cambria Math" panose="02040503050406030204" pitchFamily="18" charset="0"/>
                              </a:rPr>
                            </m:ctrlPr>
                          </m:groupChrPr>
                          <m:e>
                            <m:r>
                              <m:rPr>
                                <m:brk m:alnAt="2"/>
                              </m:rPr>
                              <a:rPr lang="en-US" sz="2300" b="0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e>
                        </m:groupChr>
                        <m:r>
                          <a:rPr lang="ro-RO" sz="2300" b="0" i="1" smtClean="0">
                            <a:latin typeface="Cambria Math" panose="02040503050406030204" pitchFamily="18" charset="0"/>
                            <a:ea typeface="Cambria Math"/>
                          </a:rPr>
                          <m:t>𝑥</m:t>
                        </m:r>
                        <m:r>
                          <a:rPr lang="ro-RO" sz="2300" b="0" i="1" smtClean="0">
                            <a:latin typeface="Cambria Math" panose="02040503050406030204" pitchFamily="18" charset="0"/>
                            <a:ea typeface="Cambria Math"/>
                          </a:rPr>
                          <m:t>,      </m:t>
                        </m:r>
                        <m:r>
                          <a:rPr lang="ro-RO" sz="2300" b="0" i="1" smtClean="0">
                            <a:latin typeface="Cambria Math" panose="02040503050406030204" pitchFamily="18" charset="0"/>
                            <a:ea typeface="Cambria Math"/>
                          </a:rPr>
                          <m:t>𝑥</m:t>
                        </m:r>
                        <m:r>
                          <a:rPr lang="ro-RO" sz="2300" b="0" i="1" smtClean="0">
                            <a:latin typeface="Cambria Math" panose="02040503050406030204" pitchFamily="18" charset="0"/>
                            <a:ea typeface="Cambria Math"/>
                          </a:rPr>
                          <m:t>𝜖</m:t>
                        </m:r>
                        <m:sSubSup>
                          <m:sSubSupPr>
                            <m:ctrlPr>
                              <a:rPr lang="ro-RO" sz="23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SupPr>
                          <m:e>
                            <m:r>
                              <a:rPr lang="ro-RO" sz="23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ro-RO" sz="23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  <m:t>𝑇</m:t>
                            </m:r>
                          </m:sub>
                          <m:sup>
                            <m:r>
                              <a:rPr lang="en-US" sz="23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  <m:t>∗</m:t>
                            </m:r>
                          </m:sup>
                        </m:sSubSup>
                      </m:e>
                    </m:d>
                  </m:oMath>
                </a14:m>
                <a:r>
                  <a:rPr lang="ro-RO" sz="2300" dirty="0"/>
                  <a:t> </a:t>
                </a:r>
                <a:endParaRPr lang="en-US" sz="2300" dirty="0"/>
              </a:p>
              <a:p>
                <a:pPr marL="0" indent="0">
                  <a:buNone/>
                </a:pPr>
                <a:r>
                  <a:rPr lang="ro-RO" sz="2300" b="1" dirty="0">
                    <a:solidFill>
                      <a:srgbClr val="324AA4"/>
                    </a:solidFill>
                  </a:rPr>
                  <a:t>Exemplu: </a:t>
                </a:r>
                <a14:m>
                  <m:oMath xmlns:m="http://schemas.openxmlformats.org/officeDocument/2006/math">
                    <m:r>
                      <a:rPr lang="ro-RO" sz="2300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ro-RO" sz="2300" b="0" i="1" smtClean="0">
                        <a:latin typeface="Cambria Math" panose="02040503050406030204" pitchFamily="18" charset="0"/>
                        <a:ea typeface="Cambria Math"/>
                      </a:rPr>
                      <m:t>=(</m:t>
                    </m:r>
                    <m:sSub>
                      <m:sSubPr>
                        <m:ctrlPr>
                          <a:rPr lang="ro-RO" sz="23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ro-RO" sz="2300" b="0" i="1" smtClean="0">
                            <a:latin typeface="Cambria Math" panose="02040503050406030204" pitchFamily="18" charset="0"/>
                            <a:ea typeface="Cambria Math"/>
                          </a:rPr>
                          <m:t>𝑉</m:t>
                        </m:r>
                      </m:e>
                      <m:sub>
                        <m:r>
                          <a:rPr lang="ro-RO" sz="2300" b="0" i="1" smtClean="0">
                            <a:latin typeface="Cambria Math" panose="02040503050406030204" pitchFamily="18" charset="0"/>
                            <a:ea typeface="Cambria Math"/>
                          </a:rPr>
                          <m:t>𝑁</m:t>
                        </m:r>
                      </m:sub>
                    </m:sSub>
                    <m:r>
                      <a:rPr lang="ro-RO" sz="2300" b="0" i="1" smtClean="0">
                        <a:latin typeface="Cambria Math" panose="02040503050406030204" pitchFamily="18" charset="0"/>
                        <a:ea typeface="Cambria Math"/>
                      </a:rPr>
                      <m:t>, </m:t>
                    </m:r>
                    <m:sSub>
                      <m:sSubPr>
                        <m:ctrlPr>
                          <a:rPr lang="ro-RO" sz="23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ro-RO" sz="2300" b="0" i="1" smtClean="0">
                            <a:latin typeface="Cambria Math" panose="02040503050406030204" pitchFamily="18" charset="0"/>
                            <a:ea typeface="Cambria Math"/>
                          </a:rPr>
                          <m:t>𝑉</m:t>
                        </m:r>
                      </m:e>
                      <m:sub>
                        <m:r>
                          <a:rPr lang="ro-RO" sz="2300" b="0" i="1" smtClean="0">
                            <a:latin typeface="Cambria Math" panose="02040503050406030204" pitchFamily="18" charset="0"/>
                            <a:ea typeface="Cambria Math"/>
                          </a:rPr>
                          <m:t>𝑇</m:t>
                        </m:r>
                      </m:sub>
                    </m:sSub>
                    <m:r>
                      <a:rPr lang="ro-RO" sz="2300" b="0" i="1" smtClean="0">
                        <a:latin typeface="Cambria Math" panose="02040503050406030204" pitchFamily="18" charset="0"/>
                        <a:ea typeface="Cambria Math"/>
                      </a:rPr>
                      <m:t>, </m:t>
                    </m:r>
                    <m:r>
                      <a:rPr lang="ro-RO" sz="2300" b="0" i="1" smtClean="0">
                        <a:latin typeface="Cambria Math" panose="02040503050406030204" pitchFamily="18" charset="0"/>
                        <a:ea typeface="Cambria Math"/>
                      </a:rPr>
                      <m:t>𝑃</m:t>
                    </m:r>
                    <m:r>
                      <a:rPr lang="ro-RO" sz="2300" b="0" i="1" smtClean="0">
                        <a:latin typeface="Cambria Math" panose="02040503050406030204" pitchFamily="18" charset="0"/>
                        <a:ea typeface="Cambria Math"/>
                      </a:rPr>
                      <m:t>, </m:t>
                    </m:r>
                    <m:r>
                      <a:rPr lang="ro-RO" sz="2300" b="0" i="1" smtClean="0">
                        <a:latin typeface="Cambria Math" panose="02040503050406030204" pitchFamily="18" charset="0"/>
                        <a:ea typeface="Cambria Math"/>
                      </a:rPr>
                      <m:t>𝑆</m:t>
                    </m:r>
                    <m:r>
                      <a:rPr lang="ro-RO" sz="2300" b="0" i="1" smtClean="0">
                        <a:latin typeface="Cambria Math" panose="02040503050406030204" pitchFamily="18" charset="0"/>
                        <a:ea typeface="Cambria Math"/>
                      </a:rPr>
                      <m:t>)</m:t>
                    </m:r>
                  </m:oMath>
                </a14:m>
                <a:endParaRPr lang="en-US" sz="2300" b="1" dirty="0">
                  <a:solidFill>
                    <a:srgbClr val="324AA4"/>
                  </a:solidFill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o-RO" sz="23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3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23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  <m:r>
                      <a:rPr lang="en-US" sz="23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3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3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d>
                  </m:oMath>
                </a14:m>
                <a:r>
                  <a:rPr lang="en-US" sz="2300" dirty="0">
                    <a:solidFill>
                      <a:schemeClr val="tx1"/>
                    </a:solidFill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3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3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23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r>
                      <a:rPr lang="en-US" sz="23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3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3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0,1</m:t>
                        </m:r>
                      </m:e>
                    </m:d>
                  </m:oMath>
                </a14:m>
                <a:endParaRPr lang="en-US" sz="23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={  1. 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→0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           2.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→01 }</m:t>
                      </m:r>
                    </m:oMath>
                  </m:oMathPara>
                </a14:m>
                <a:endParaRPr lang="ro-RO" sz="24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en-US" sz="2400" dirty="0"/>
                  <a:t>O </a:t>
                </a:r>
                <a:r>
                  <a:rPr lang="en-US" sz="2400" dirty="0" err="1"/>
                  <a:t>derivare</a:t>
                </a:r>
                <a:r>
                  <a:rPr lang="en-US" sz="2400" dirty="0"/>
                  <a:t> </a:t>
                </a:r>
                <a:r>
                  <a:rPr lang="ro-RO" sz="2400" dirty="0"/>
                  <a:t>în această gramatică este</a:t>
                </a:r>
                <a:r>
                  <a:rPr lang="en-US" sz="2400" dirty="0"/>
                  <a:t>:</a:t>
                </a:r>
                <a:r>
                  <a:rPr lang="ro-RO" sz="2400" dirty="0"/>
                  <a:t> </a:t>
                </a:r>
                <a:endParaRPr lang="en-US" sz="2400" dirty="0"/>
              </a:p>
              <a:p>
                <a:pPr marL="0" indent="0">
                  <a:buNone/>
                </a:pPr>
                <a:endParaRPr lang="ro-RO" sz="23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→0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1→00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11→000111</m:t>
                      </m:r>
                    </m:oMath>
                  </m:oMathPara>
                </a14:m>
                <a:endParaRPr lang="en-US" sz="2400" dirty="0"/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𝐿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={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≥1}</m:t>
                      </m:r>
                    </m:oMath>
                  </m:oMathPara>
                </a14:m>
                <a:endParaRPr lang="ro-RO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F4DFF86-78FD-4977-B4F1-0F18ED6C316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260648"/>
                <a:ext cx="8712968" cy="6264696"/>
              </a:xfrm>
              <a:blipFill>
                <a:blip r:embed="rId2"/>
                <a:stretch>
                  <a:fillRect l="-1049" t="-1363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274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B6E9E-A732-4367-B682-46BBFDAFB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err="1">
                <a:solidFill>
                  <a:srgbClr val="166491"/>
                </a:solidFill>
                <a:latin typeface="+mn-lt"/>
              </a:rPr>
              <a:t>Evaluarea</a:t>
            </a:r>
            <a:r>
              <a:rPr lang="en-US" sz="3600" b="1" dirty="0">
                <a:solidFill>
                  <a:srgbClr val="166491"/>
                </a:solidFill>
                <a:latin typeface="+mn-lt"/>
              </a:rPr>
              <a:t> </a:t>
            </a:r>
            <a:r>
              <a:rPr lang="en-US" sz="3600" b="1" dirty="0" err="1">
                <a:solidFill>
                  <a:srgbClr val="166491"/>
                </a:solidFill>
                <a:latin typeface="+mn-lt"/>
              </a:rPr>
              <a:t>cursului</a:t>
            </a:r>
            <a:endParaRPr lang="ro-RO" sz="3600" b="1" dirty="0">
              <a:solidFill>
                <a:srgbClr val="166491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4B094A-CFE8-44B2-B72B-24CA46BA30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232" y="1166018"/>
            <a:ext cx="8363272" cy="4525963"/>
          </a:xfrm>
        </p:spPr>
        <p:txBody>
          <a:bodyPr/>
          <a:lstStyle/>
          <a:p>
            <a:r>
              <a:rPr lang="en-US" sz="2400" dirty="0" err="1"/>
              <a:t>Prelegeri</a:t>
            </a:r>
            <a:r>
              <a:rPr lang="en-US" sz="2400" dirty="0"/>
              <a:t> – </a:t>
            </a:r>
            <a:r>
              <a:rPr lang="ro-RO" sz="2400" dirty="0"/>
              <a:t>30</a:t>
            </a:r>
            <a:r>
              <a:rPr lang="en-US" sz="2400" dirty="0"/>
              <a:t> ore</a:t>
            </a:r>
          </a:p>
          <a:p>
            <a:r>
              <a:rPr lang="en-US" sz="2400" dirty="0" err="1"/>
              <a:t>Seminare</a:t>
            </a:r>
            <a:r>
              <a:rPr lang="en-US" sz="2400" dirty="0"/>
              <a:t> – 15 ore</a:t>
            </a:r>
          </a:p>
          <a:p>
            <a:r>
              <a:rPr lang="en-US" sz="2400" dirty="0" err="1"/>
              <a:t>Lucr</a:t>
            </a:r>
            <a:r>
              <a:rPr lang="ro-RO" sz="2400" dirty="0" err="1"/>
              <a:t>ări</a:t>
            </a:r>
            <a:r>
              <a:rPr lang="ro-RO" sz="2400" dirty="0"/>
              <a:t> de laborator – 15 ore</a:t>
            </a:r>
          </a:p>
          <a:p>
            <a:r>
              <a:rPr lang="ro-RO" sz="2400" dirty="0"/>
              <a:t>Lucru individual – 60 ore</a:t>
            </a:r>
          </a:p>
          <a:p>
            <a:pPr marL="0" indent="0">
              <a:buNone/>
            </a:pPr>
            <a:endParaRPr lang="ro-RO" dirty="0"/>
          </a:p>
          <a:p>
            <a:pPr marL="0" indent="0">
              <a:buNone/>
            </a:pPr>
            <a:endParaRPr lang="ro-RO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C4997C9-2DFF-454F-A68B-BDB131DEF3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5926490"/>
              </p:ext>
            </p:extLst>
          </p:nvPr>
        </p:nvGraphicFramePr>
        <p:xfrm>
          <a:off x="445232" y="3645024"/>
          <a:ext cx="8159215" cy="16561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0183">
                  <a:extLst>
                    <a:ext uri="{9D8B030D-6E8A-4147-A177-3AD203B41FA5}">
                      <a16:colId xmlns:a16="http://schemas.microsoft.com/office/drawing/2014/main" val="3099477105"/>
                    </a:ext>
                  </a:extLst>
                </a:gridCol>
                <a:gridCol w="1690183">
                  <a:extLst>
                    <a:ext uri="{9D8B030D-6E8A-4147-A177-3AD203B41FA5}">
                      <a16:colId xmlns:a16="http://schemas.microsoft.com/office/drawing/2014/main" val="648743249"/>
                    </a:ext>
                  </a:extLst>
                </a:gridCol>
                <a:gridCol w="1556443">
                  <a:extLst>
                    <a:ext uri="{9D8B030D-6E8A-4147-A177-3AD203B41FA5}">
                      <a16:colId xmlns:a16="http://schemas.microsoft.com/office/drawing/2014/main" val="444361937"/>
                    </a:ext>
                  </a:extLst>
                </a:gridCol>
                <a:gridCol w="1611203">
                  <a:extLst>
                    <a:ext uri="{9D8B030D-6E8A-4147-A177-3AD203B41FA5}">
                      <a16:colId xmlns:a16="http://schemas.microsoft.com/office/drawing/2014/main" val="4280497639"/>
                    </a:ext>
                  </a:extLst>
                </a:gridCol>
                <a:gridCol w="1611203">
                  <a:extLst>
                    <a:ext uri="{9D8B030D-6E8A-4147-A177-3AD203B41FA5}">
                      <a16:colId xmlns:a16="http://schemas.microsoft.com/office/drawing/2014/main" val="74103586"/>
                    </a:ext>
                  </a:extLst>
                </a:gridCol>
              </a:tblGrid>
              <a:tr h="504056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000" b="1" dirty="0" err="1">
                          <a:effectLst/>
                        </a:rPr>
                        <a:t>Periodică</a:t>
                      </a:r>
                      <a:endParaRPr lang="ro-RO" sz="2000" b="1" dirty="0">
                        <a:solidFill>
                          <a:srgbClr val="191919"/>
                        </a:solidFill>
                        <a:effectLst/>
                        <a:latin typeface="Calisto MT" panose="02040603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000" b="1" dirty="0" err="1">
                          <a:effectLst/>
                        </a:rPr>
                        <a:t>Curentă</a:t>
                      </a:r>
                      <a:endParaRPr lang="ro-RO" sz="2000" b="1" dirty="0">
                        <a:solidFill>
                          <a:srgbClr val="191919"/>
                        </a:solidFill>
                        <a:effectLst/>
                        <a:latin typeface="Calisto MT" panose="02040603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000" b="1">
                          <a:effectLst/>
                        </a:rPr>
                        <a:t>Lucrul individual</a:t>
                      </a:r>
                      <a:endParaRPr lang="ro-RO" sz="2000" b="1">
                        <a:solidFill>
                          <a:srgbClr val="191919"/>
                        </a:solidFill>
                        <a:effectLst/>
                        <a:latin typeface="Calisto MT" panose="02040603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000" b="1">
                          <a:effectLst/>
                        </a:rPr>
                        <a:t>Examen final</a:t>
                      </a:r>
                      <a:endParaRPr lang="ro-RO" sz="2000" b="1">
                        <a:solidFill>
                          <a:srgbClr val="191919"/>
                        </a:solidFill>
                        <a:effectLst/>
                        <a:latin typeface="Calisto MT" panose="02040603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48282792"/>
                  </a:ext>
                </a:extLst>
              </a:tr>
              <a:tr h="507879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sz="20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Atestarea</a:t>
                      </a:r>
                      <a:r>
                        <a:rPr lang="en-US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</a:t>
                      </a:r>
                      <a:endParaRPr lang="ro-RO" sz="2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AEB0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sz="20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Atestarea</a:t>
                      </a:r>
                      <a:r>
                        <a:rPr lang="en-US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</a:t>
                      </a:r>
                      <a:endParaRPr lang="ro-RO" sz="2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AEB0B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9333389"/>
                  </a:ext>
                </a:extLst>
              </a:tr>
              <a:tr h="644249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15%</a:t>
                      </a:r>
                      <a:endParaRPr lang="ro-RO" sz="20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000" b="1" dirty="0">
                          <a:effectLst/>
                        </a:rPr>
                        <a:t>15%</a:t>
                      </a:r>
                      <a:endParaRPr lang="ro-RO" sz="2000" b="1" dirty="0">
                        <a:solidFill>
                          <a:srgbClr val="191919"/>
                        </a:solidFill>
                        <a:effectLst/>
                        <a:latin typeface="Calisto MT" panose="02040603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000" b="1" dirty="0">
                          <a:effectLst/>
                        </a:rPr>
                        <a:t>15%</a:t>
                      </a:r>
                      <a:endParaRPr lang="ro-RO" sz="2000" b="1" dirty="0">
                        <a:solidFill>
                          <a:srgbClr val="191919"/>
                        </a:solidFill>
                        <a:effectLst/>
                        <a:latin typeface="Calisto MT" panose="02040603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000" b="1" dirty="0">
                          <a:effectLst/>
                        </a:rPr>
                        <a:t>15%</a:t>
                      </a:r>
                      <a:endParaRPr lang="ro-RO" sz="2000" b="1" dirty="0">
                        <a:solidFill>
                          <a:srgbClr val="191919"/>
                        </a:solidFill>
                        <a:effectLst/>
                        <a:latin typeface="Calisto MT" panose="02040603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000" b="1" dirty="0">
                          <a:effectLst/>
                        </a:rPr>
                        <a:t>40%</a:t>
                      </a:r>
                      <a:endParaRPr lang="ro-RO" sz="2000" b="1" dirty="0">
                        <a:solidFill>
                          <a:srgbClr val="191919"/>
                        </a:solidFill>
                        <a:effectLst/>
                        <a:latin typeface="Calisto MT" panose="02040603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4159446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7AD92D-95C5-4519-A83F-06150BFE7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6788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60648"/>
            <a:ext cx="8579296" cy="58655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o-RO" sz="3600" b="1" dirty="0"/>
              <a:t> </a:t>
            </a:r>
            <a:r>
              <a:rPr lang="ro-RO" sz="3600" b="1" dirty="0">
                <a:solidFill>
                  <a:srgbClr val="166491"/>
                </a:solidFill>
                <a:ea typeface="+mj-ea"/>
                <a:cs typeface="+mj-cs"/>
              </a:rPr>
              <a:t>REFERINŢE BIBLIOGRAFICE</a:t>
            </a:r>
            <a:r>
              <a:rPr lang="en-US" sz="3600" b="1" dirty="0">
                <a:solidFill>
                  <a:srgbClr val="166491"/>
                </a:solidFill>
                <a:ea typeface="+mj-ea"/>
                <a:cs typeface="+mj-cs"/>
              </a:rPr>
              <a:t> </a:t>
            </a:r>
            <a:endParaRPr lang="en-US" sz="3600" b="1" dirty="0">
              <a:ea typeface="+mj-ea"/>
              <a:cs typeface="+mj-cs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o-RO" sz="2400" dirty="0">
                <a:effectLst/>
                <a:ea typeface="Calibri" panose="020F0502020204030204" pitchFamily="34" charset="0"/>
              </a:rPr>
              <a:t>M. Drăgan, Limbaje formale </a:t>
            </a:r>
            <a:r>
              <a:rPr lang="ro-RO" sz="2400" dirty="0" err="1">
                <a:effectLst/>
                <a:ea typeface="Calibri" panose="020F0502020204030204" pitchFamily="34" charset="0"/>
              </a:rPr>
              <a:t>şi</a:t>
            </a:r>
            <a:r>
              <a:rPr lang="ro-RO" sz="2400" dirty="0">
                <a:effectLst/>
                <a:ea typeface="Calibri" panose="020F0502020204030204" pitchFamily="34" charset="0"/>
              </a:rPr>
              <a:t> Tehnici de compilare. Suport de curs, web.info.uvt.ro/~</a:t>
            </a:r>
            <a:r>
              <a:rPr lang="ro-RO" sz="2400" dirty="0" err="1">
                <a:effectLst/>
                <a:ea typeface="Calibri" panose="020F0502020204030204" pitchFamily="34" charset="0"/>
              </a:rPr>
              <a:t>dragan</a:t>
            </a:r>
            <a:r>
              <a:rPr lang="ro-RO" sz="2400" dirty="0">
                <a:effectLst/>
                <a:ea typeface="Calibri" panose="020F0502020204030204" pitchFamily="34" charset="0"/>
              </a:rPr>
              <a:t>, 2008. </a:t>
            </a:r>
            <a:endParaRPr lang="ro-RO" sz="24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o-RO" sz="2400" dirty="0">
                <a:effectLst/>
                <a:ea typeface="Calibri" panose="020F0502020204030204" pitchFamily="34" charset="0"/>
              </a:rPr>
              <a:t>Toader Jucan. Limbaje formale </a:t>
            </a:r>
            <a:r>
              <a:rPr lang="ro-RO" sz="2400" dirty="0" err="1">
                <a:effectLst/>
                <a:ea typeface="Calibri" panose="020F0502020204030204" pitchFamily="34" charset="0"/>
              </a:rPr>
              <a:t>şi</a:t>
            </a:r>
            <a:r>
              <a:rPr lang="ro-RO" sz="2400" dirty="0">
                <a:effectLst/>
                <a:ea typeface="Calibri" panose="020F0502020204030204" pitchFamily="34" charset="0"/>
              </a:rPr>
              <a:t> automate. MATRIX ROM, </a:t>
            </a:r>
            <a:r>
              <a:rPr lang="ro-RO" sz="2400" dirty="0" err="1">
                <a:effectLst/>
                <a:ea typeface="Calibri" panose="020F0502020204030204" pitchFamily="34" charset="0"/>
              </a:rPr>
              <a:t>Bucureşti</a:t>
            </a:r>
            <a:r>
              <a:rPr lang="ro-RO" sz="2400" dirty="0">
                <a:effectLst/>
                <a:ea typeface="Calibri" panose="020F0502020204030204" pitchFamily="34" charset="0"/>
              </a:rPr>
              <a:t>, 1999.</a:t>
            </a:r>
            <a:endParaRPr lang="ro-RO" sz="24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o-RO" sz="2400" dirty="0">
                <a:effectLst/>
                <a:ea typeface="Calibri" panose="020F0502020204030204" pitchFamily="34" charset="0"/>
              </a:rPr>
              <a:t>L. Dinu. Limbaje formale. Universitatea din </a:t>
            </a:r>
            <a:r>
              <a:rPr lang="ro-RO" sz="2400" dirty="0" err="1">
                <a:effectLst/>
                <a:ea typeface="Calibri" panose="020F0502020204030204" pitchFamily="34" charset="0"/>
              </a:rPr>
              <a:t>Bucureşti</a:t>
            </a:r>
            <a:r>
              <a:rPr lang="ro-RO" sz="2400" dirty="0">
                <a:effectLst/>
                <a:ea typeface="Calibri" panose="020F0502020204030204" pitchFamily="34" charset="0"/>
              </a:rPr>
              <a:t>, 2003.</a:t>
            </a:r>
            <a:endParaRPr lang="ro-RO" sz="24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o-RO" sz="2400" dirty="0">
                <a:effectLst/>
                <a:ea typeface="Calibri" panose="020F0502020204030204" pitchFamily="34" charset="0"/>
              </a:rPr>
              <a:t>Luca Dan </a:t>
            </a:r>
            <a:r>
              <a:rPr lang="ro-RO" sz="2400" dirty="0" err="1">
                <a:effectLst/>
                <a:ea typeface="Calibri" panose="020F0502020204030204" pitchFamily="34" charset="0"/>
              </a:rPr>
              <a:t>Şerbanatăi</a:t>
            </a:r>
            <a:r>
              <a:rPr lang="ro-RO" sz="2400" dirty="0">
                <a:effectLst/>
                <a:ea typeface="Calibri" panose="020F0502020204030204" pitchFamily="34" charset="0"/>
              </a:rPr>
              <a:t>¸ Limbaje de programare </a:t>
            </a:r>
            <a:r>
              <a:rPr lang="ro-RO" sz="2400" dirty="0" err="1">
                <a:effectLst/>
                <a:ea typeface="Calibri" panose="020F0502020204030204" pitchFamily="34" charset="0"/>
              </a:rPr>
              <a:t>şi</a:t>
            </a:r>
            <a:r>
              <a:rPr lang="ro-RO" sz="2400" dirty="0">
                <a:effectLst/>
                <a:ea typeface="Calibri" panose="020F0502020204030204" pitchFamily="34" charset="0"/>
              </a:rPr>
              <a:t> compilatoare, Editura Academiei, </a:t>
            </a:r>
            <a:r>
              <a:rPr lang="ro-RO" sz="2400" dirty="0" err="1">
                <a:effectLst/>
                <a:ea typeface="Calibri" panose="020F0502020204030204" pitchFamily="34" charset="0"/>
              </a:rPr>
              <a:t>Bucureşti</a:t>
            </a:r>
            <a:r>
              <a:rPr lang="ro-RO" sz="2400" dirty="0">
                <a:effectLst/>
                <a:ea typeface="Calibri" panose="020F0502020204030204" pitchFamily="34" charset="0"/>
              </a:rPr>
              <a:t>, 1987.</a:t>
            </a:r>
            <a:endParaRPr lang="ro-RO" sz="24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o-RO" sz="2400" dirty="0">
                <a:effectLst/>
                <a:ea typeface="Calibri" panose="020F0502020204030204" pitchFamily="34" charset="0"/>
              </a:rPr>
              <a:t>Gheorghe </a:t>
            </a:r>
            <a:r>
              <a:rPr lang="ro-RO" sz="2400" dirty="0" err="1">
                <a:effectLst/>
                <a:ea typeface="Calibri" panose="020F0502020204030204" pitchFamily="34" charset="0"/>
              </a:rPr>
              <a:t>Grigoraş</a:t>
            </a:r>
            <a:r>
              <a:rPr lang="ro-RO" sz="2400" dirty="0">
                <a:effectLst/>
                <a:ea typeface="Calibri" panose="020F0502020204030204" pitchFamily="34" charset="0"/>
              </a:rPr>
              <a:t>. Limbaje formale </a:t>
            </a:r>
            <a:r>
              <a:rPr lang="ro-RO" sz="2400" dirty="0" err="1">
                <a:effectLst/>
                <a:ea typeface="Calibri" panose="020F0502020204030204" pitchFamily="34" charset="0"/>
              </a:rPr>
              <a:t>şi</a:t>
            </a:r>
            <a:r>
              <a:rPr lang="ro-RO" sz="2400" dirty="0">
                <a:effectLst/>
                <a:ea typeface="Calibri" panose="020F0502020204030204" pitchFamily="34" charset="0"/>
              </a:rPr>
              <a:t> tehnici de compilare. Universitatea ”Al. I. Cuza'',  </a:t>
            </a:r>
            <a:r>
              <a:rPr lang="ro-RO" sz="2400" dirty="0" err="1">
                <a:effectLst/>
                <a:ea typeface="Calibri" panose="020F0502020204030204" pitchFamily="34" charset="0"/>
              </a:rPr>
              <a:t>Iaşi</a:t>
            </a:r>
            <a:r>
              <a:rPr lang="ro-RO" sz="2400" dirty="0">
                <a:effectLst/>
                <a:ea typeface="Calibri" panose="020F0502020204030204" pitchFamily="34" charset="0"/>
              </a:rPr>
              <a:t>, 1985. </a:t>
            </a:r>
            <a:endParaRPr lang="ro-RO" sz="24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o-RO" sz="2400" dirty="0">
                <a:effectLst/>
                <a:ea typeface="Calibri" panose="020F0502020204030204" pitchFamily="34" charset="0"/>
              </a:rPr>
              <a:t>Adrian Atanasiu, Alexandru Mateescu. Limbaje formale. Culegere de probleme. Universitatea </a:t>
            </a:r>
            <a:r>
              <a:rPr lang="ro-RO" sz="2400" dirty="0" err="1">
                <a:effectLst/>
                <a:ea typeface="Calibri" panose="020F0502020204030204" pitchFamily="34" charset="0"/>
              </a:rPr>
              <a:t>Bucureşti</a:t>
            </a:r>
            <a:r>
              <a:rPr lang="ro-RO" sz="2400" dirty="0">
                <a:effectLst/>
                <a:ea typeface="Calibri" panose="020F0502020204030204" pitchFamily="34" charset="0"/>
              </a:rPr>
              <a:t>, 1990.</a:t>
            </a:r>
            <a:endParaRPr lang="ro-RO" sz="24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effectLst/>
                <a:ea typeface="Calibri" panose="020F0502020204030204" pitchFamily="34" charset="0"/>
              </a:rPr>
              <a:t>7.  </a:t>
            </a:r>
            <a:r>
              <a:rPr lang="ro-RO" sz="2400" dirty="0">
                <a:effectLst/>
                <a:ea typeface="Calibri" panose="020F0502020204030204" pitchFamily="34" charset="0"/>
              </a:rPr>
              <a:t>S. Ginsburg: The </a:t>
            </a:r>
            <a:r>
              <a:rPr lang="ro-RO" sz="2400" dirty="0" err="1">
                <a:effectLst/>
                <a:ea typeface="Calibri" panose="020F0502020204030204" pitchFamily="34" charset="0"/>
              </a:rPr>
              <a:t>mathematical</a:t>
            </a:r>
            <a:r>
              <a:rPr lang="ro-RO" sz="2400" dirty="0">
                <a:effectLst/>
                <a:ea typeface="Calibri" panose="020F0502020204030204" pitchFamily="34" charset="0"/>
              </a:rPr>
              <a:t> </a:t>
            </a:r>
            <a:r>
              <a:rPr lang="ro-RO" sz="2400" dirty="0" err="1">
                <a:effectLst/>
                <a:ea typeface="Calibri" panose="020F0502020204030204" pitchFamily="34" charset="0"/>
              </a:rPr>
              <a:t>Theory</a:t>
            </a:r>
            <a:r>
              <a:rPr lang="ro-RO" sz="2400" dirty="0">
                <a:effectLst/>
                <a:ea typeface="Calibri" panose="020F0502020204030204" pitchFamily="34" charset="0"/>
              </a:rPr>
              <a:t> of Context </a:t>
            </a:r>
            <a:r>
              <a:rPr lang="ro-RO" sz="2400" dirty="0" err="1">
                <a:effectLst/>
                <a:ea typeface="Calibri" panose="020F0502020204030204" pitchFamily="34" charset="0"/>
              </a:rPr>
              <a:t>Free</a:t>
            </a:r>
            <a:r>
              <a:rPr lang="ro-RO" sz="2400" dirty="0">
                <a:effectLst/>
                <a:ea typeface="Calibri" panose="020F0502020204030204" pitchFamily="34" charset="0"/>
              </a:rPr>
              <a:t> 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ro-RO" sz="2400" dirty="0" err="1">
                <a:effectLst/>
                <a:ea typeface="Calibri" panose="020F0502020204030204" pitchFamily="34" charset="0"/>
              </a:rPr>
              <a:t>Languages</a:t>
            </a:r>
            <a:r>
              <a:rPr lang="ro-RO" sz="2400" dirty="0">
                <a:effectLst/>
                <a:ea typeface="Calibri" panose="020F0502020204030204" pitchFamily="34" charset="0"/>
              </a:rPr>
              <a:t>, </a:t>
            </a:r>
            <a:r>
              <a:rPr lang="ro-RO" sz="2400" dirty="0" err="1">
                <a:effectLst/>
                <a:ea typeface="Calibri" panose="020F0502020204030204" pitchFamily="34" charset="0"/>
              </a:rPr>
              <a:t>McGraw</a:t>
            </a:r>
            <a:r>
              <a:rPr lang="ro-RO" sz="2400" dirty="0">
                <a:effectLst/>
                <a:ea typeface="Calibri" panose="020F0502020204030204" pitchFamily="34" charset="0"/>
              </a:rPr>
              <a:t> Hill, 1966.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90437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60649"/>
            <a:ext cx="8579296" cy="49685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o-RO" b="1" dirty="0"/>
              <a:t> </a:t>
            </a:r>
            <a:r>
              <a:rPr lang="ro-RO" sz="3600" b="1" dirty="0">
                <a:solidFill>
                  <a:srgbClr val="166491"/>
                </a:solidFill>
                <a:ea typeface="+mj-ea"/>
                <a:cs typeface="+mj-cs"/>
              </a:rPr>
              <a:t>REFERINŢE BIBLIOGRAFICE</a:t>
            </a:r>
            <a:r>
              <a:rPr lang="en-US" sz="3600" b="1" dirty="0">
                <a:solidFill>
                  <a:srgbClr val="166491"/>
                </a:solidFill>
                <a:ea typeface="+mj-ea"/>
                <a:cs typeface="+mj-cs"/>
              </a:rPr>
              <a:t> - </a:t>
            </a:r>
            <a:r>
              <a:rPr lang="en-US" sz="2800" b="1" dirty="0" err="1">
                <a:ea typeface="+mj-ea"/>
                <a:cs typeface="+mj-cs"/>
              </a:rPr>
              <a:t>suplimentare</a:t>
            </a:r>
            <a:endParaRPr lang="en-US" sz="2800" b="1" dirty="0">
              <a:ea typeface="+mj-ea"/>
              <a:cs typeface="+mj-cs"/>
            </a:endParaRPr>
          </a:p>
          <a:p>
            <a:pPr marL="0" indent="0" algn="ctr">
              <a:buNone/>
            </a:pPr>
            <a:endParaRPr lang="en-US" sz="1000" b="1" dirty="0">
              <a:ea typeface="+mj-ea"/>
              <a:cs typeface="+mj-cs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o-RO" sz="2400" dirty="0">
                <a:effectLst/>
                <a:ea typeface="Times New Roman" panose="02020603050405020304" pitchFamily="18" charset="0"/>
              </a:rPr>
              <a:t>A</a:t>
            </a:r>
            <a:r>
              <a:rPr lang="ro-RO" sz="2400" dirty="0">
                <a:effectLst/>
                <a:ea typeface="Calibri" panose="020F0502020204030204" pitchFamily="34" charset="0"/>
              </a:rPr>
              <a:t>. V. Aho, R. </a:t>
            </a:r>
            <a:r>
              <a:rPr lang="ro-RO" sz="2400" dirty="0" err="1">
                <a:effectLst/>
                <a:ea typeface="Calibri" panose="020F0502020204030204" pitchFamily="34" charset="0"/>
              </a:rPr>
              <a:t>Sethi</a:t>
            </a:r>
            <a:r>
              <a:rPr lang="ro-RO" sz="2400" dirty="0">
                <a:effectLst/>
                <a:ea typeface="Calibri" panose="020F0502020204030204" pitchFamily="34" charset="0"/>
              </a:rPr>
              <a:t>, J. </a:t>
            </a:r>
            <a:r>
              <a:rPr lang="ro-RO" sz="2400" dirty="0" err="1">
                <a:effectLst/>
                <a:ea typeface="Calibri" panose="020F0502020204030204" pitchFamily="34" charset="0"/>
              </a:rPr>
              <a:t>D.Ullman</a:t>
            </a:r>
            <a:r>
              <a:rPr lang="ro-RO" sz="2400" dirty="0">
                <a:effectLst/>
                <a:ea typeface="Calibri" panose="020F0502020204030204" pitchFamily="34" charset="0"/>
              </a:rPr>
              <a:t>. </a:t>
            </a:r>
            <a:r>
              <a:rPr lang="ro-RO" sz="2400" dirty="0" err="1">
                <a:effectLst/>
                <a:ea typeface="Calibri" panose="020F0502020204030204" pitchFamily="34" charset="0"/>
              </a:rPr>
              <a:t>Compilers</a:t>
            </a:r>
            <a:r>
              <a:rPr lang="ro-RO" sz="2400" dirty="0">
                <a:effectLst/>
                <a:ea typeface="Calibri" panose="020F0502020204030204" pitchFamily="34" charset="0"/>
              </a:rPr>
              <a:t>: </a:t>
            </a:r>
            <a:r>
              <a:rPr lang="ro-RO" sz="2400" dirty="0" err="1">
                <a:effectLst/>
                <a:ea typeface="Calibri" panose="020F0502020204030204" pitchFamily="34" charset="0"/>
              </a:rPr>
              <a:t>Principles</a:t>
            </a:r>
            <a:r>
              <a:rPr lang="ro-RO" sz="2400" dirty="0">
                <a:effectLst/>
                <a:ea typeface="Calibri" panose="020F0502020204030204" pitchFamily="34" charset="0"/>
              </a:rPr>
              <a:t>, </a:t>
            </a:r>
            <a:r>
              <a:rPr lang="ro-RO" sz="2400" dirty="0" err="1">
                <a:effectLst/>
                <a:ea typeface="Calibri" panose="020F0502020204030204" pitchFamily="34" charset="0"/>
              </a:rPr>
              <a:t>Techniques</a:t>
            </a:r>
            <a:r>
              <a:rPr lang="ro-RO" sz="2400" dirty="0">
                <a:effectLst/>
                <a:ea typeface="Calibri" panose="020F0502020204030204" pitchFamily="34" charset="0"/>
              </a:rPr>
              <a:t>, </a:t>
            </a:r>
            <a:r>
              <a:rPr lang="ro-RO" sz="2400" dirty="0" err="1">
                <a:effectLst/>
                <a:ea typeface="Calibri" panose="020F0502020204030204" pitchFamily="34" charset="0"/>
              </a:rPr>
              <a:t>and</a:t>
            </a:r>
            <a:r>
              <a:rPr lang="ro-RO" sz="2400" dirty="0">
                <a:effectLst/>
                <a:ea typeface="Calibri" panose="020F0502020204030204" pitchFamily="34" charset="0"/>
              </a:rPr>
              <a:t> </a:t>
            </a:r>
            <a:r>
              <a:rPr lang="ro-RO" sz="2400" dirty="0" err="1">
                <a:effectLst/>
                <a:ea typeface="Calibri" panose="020F0502020204030204" pitchFamily="34" charset="0"/>
              </a:rPr>
              <a:t>Tools</a:t>
            </a:r>
            <a:r>
              <a:rPr lang="ro-RO" sz="2400" dirty="0">
                <a:effectLst/>
                <a:ea typeface="Calibri" panose="020F0502020204030204" pitchFamily="34" charset="0"/>
              </a:rPr>
              <a:t>, Addison-</a:t>
            </a:r>
            <a:r>
              <a:rPr lang="ro-RO" sz="2400" dirty="0" err="1">
                <a:effectLst/>
                <a:ea typeface="Calibri" panose="020F0502020204030204" pitchFamily="34" charset="0"/>
              </a:rPr>
              <a:t>Wesley</a:t>
            </a:r>
            <a:r>
              <a:rPr lang="ro-RO" sz="2400" dirty="0">
                <a:effectLst/>
                <a:ea typeface="Calibri" panose="020F0502020204030204" pitchFamily="34" charset="0"/>
              </a:rPr>
              <a:t>, 1986. </a:t>
            </a:r>
            <a:endParaRPr lang="ro-RO" sz="24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o-RO" sz="2400" dirty="0">
                <a:effectLst/>
                <a:ea typeface="Calibri" panose="020F0502020204030204" pitchFamily="34" charset="0"/>
              </a:rPr>
              <a:t>Jean-Paul </a:t>
            </a:r>
            <a:r>
              <a:rPr lang="ro-RO" sz="2400" dirty="0" err="1">
                <a:effectLst/>
                <a:ea typeface="Calibri" panose="020F0502020204030204" pitchFamily="34" charset="0"/>
              </a:rPr>
              <a:t>Tremblay</a:t>
            </a:r>
            <a:r>
              <a:rPr lang="ro-RO" sz="2400" dirty="0">
                <a:effectLst/>
                <a:ea typeface="Calibri" panose="020F0502020204030204" pitchFamily="34" charset="0"/>
              </a:rPr>
              <a:t>, Paul G. </a:t>
            </a:r>
            <a:r>
              <a:rPr lang="ro-RO" sz="2400" dirty="0" err="1">
                <a:effectLst/>
                <a:ea typeface="Calibri" panose="020F0502020204030204" pitchFamily="34" charset="0"/>
              </a:rPr>
              <a:t>Sorenson</a:t>
            </a:r>
            <a:r>
              <a:rPr lang="ro-RO" sz="2400" dirty="0">
                <a:effectLst/>
                <a:ea typeface="Calibri" panose="020F0502020204030204" pitchFamily="34" charset="0"/>
              </a:rPr>
              <a:t>. The </a:t>
            </a:r>
            <a:r>
              <a:rPr lang="ro-RO" sz="2400" dirty="0" err="1">
                <a:effectLst/>
                <a:ea typeface="Calibri" panose="020F0502020204030204" pitchFamily="34" charset="0"/>
              </a:rPr>
              <a:t>theory</a:t>
            </a:r>
            <a:r>
              <a:rPr lang="ro-RO" sz="2400" dirty="0">
                <a:effectLst/>
                <a:ea typeface="Calibri" panose="020F0502020204030204" pitchFamily="34" charset="0"/>
              </a:rPr>
              <a:t> </a:t>
            </a:r>
            <a:r>
              <a:rPr lang="ro-RO" sz="2400" dirty="0" err="1">
                <a:effectLst/>
                <a:ea typeface="Calibri" panose="020F0502020204030204" pitchFamily="34" charset="0"/>
              </a:rPr>
              <a:t>and</a:t>
            </a:r>
            <a:r>
              <a:rPr lang="ro-RO" sz="2400" dirty="0">
                <a:effectLst/>
                <a:ea typeface="Calibri" panose="020F0502020204030204" pitchFamily="34" charset="0"/>
              </a:rPr>
              <a:t> practice of </a:t>
            </a:r>
            <a:r>
              <a:rPr lang="ro-RO" sz="2400" dirty="0" err="1">
                <a:effectLst/>
                <a:ea typeface="Calibri" panose="020F0502020204030204" pitchFamily="34" charset="0"/>
              </a:rPr>
              <a:t>compiler</a:t>
            </a:r>
            <a:r>
              <a:rPr lang="ro-RO" sz="2400" dirty="0">
                <a:effectLst/>
                <a:ea typeface="Calibri" panose="020F0502020204030204" pitchFamily="34" charset="0"/>
              </a:rPr>
              <a:t> </a:t>
            </a:r>
            <a:r>
              <a:rPr lang="ro-RO" sz="2400" dirty="0" err="1">
                <a:effectLst/>
                <a:ea typeface="Calibri" panose="020F0502020204030204" pitchFamily="34" charset="0"/>
              </a:rPr>
              <a:t>writing</a:t>
            </a:r>
            <a:r>
              <a:rPr lang="ro-RO" sz="2400" dirty="0">
                <a:effectLst/>
                <a:ea typeface="Calibri" panose="020F0502020204030204" pitchFamily="34" charset="0"/>
              </a:rPr>
              <a:t>. </a:t>
            </a:r>
            <a:r>
              <a:rPr lang="ro-RO" sz="2400" dirty="0" err="1">
                <a:effectLst/>
                <a:ea typeface="Calibri" panose="020F0502020204030204" pitchFamily="34" charset="0"/>
              </a:rPr>
              <a:t>McGraw</a:t>
            </a:r>
            <a:r>
              <a:rPr lang="ro-RO" sz="2400" dirty="0">
                <a:effectLst/>
                <a:ea typeface="Calibri" panose="020F0502020204030204" pitchFamily="34" charset="0"/>
              </a:rPr>
              <a:t>-Hill </a:t>
            </a:r>
            <a:r>
              <a:rPr lang="ro-RO" sz="2400" dirty="0" err="1">
                <a:effectLst/>
                <a:ea typeface="Calibri" panose="020F0502020204030204" pitchFamily="34" charset="0"/>
              </a:rPr>
              <a:t>Book</a:t>
            </a:r>
            <a:r>
              <a:rPr lang="ro-RO" sz="2400" dirty="0">
                <a:effectLst/>
                <a:ea typeface="Calibri" panose="020F0502020204030204" pitchFamily="34" charset="0"/>
              </a:rPr>
              <a:t> Company, 1985. </a:t>
            </a:r>
            <a:endParaRPr lang="ro-RO" sz="24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o-RO" sz="2400" dirty="0">
                <a:effectLst/>
                <a:ea typeface="Calibri" panose="020F0502020204030204" pitchFamily="34" charset="0"/>
              </a:rPr>
              <a:t>J. E. </a:t>
            </a:r>
            <a:r>
              <a:rPr lang="ro-RO" sz="2400" dirty="0" err="1">
                <a:effectLst/>
                <a:ea typeface="Calibri" panose="020F0502020204030204" pitchFamily="34" charset="0"/>
              </a:rPr>
              <a:t>Hopcroft</a:t>
            </a:r>
            <a:r>
              <a:rPr lang="ro-RO" sz="2400" dirty="0">
                <a:effectLst/>
                <a:ea typeface="Calibri" panose="020F0502020204030204" pitchFamily="34" charset="0"/>
              </a:rPr>
              <a:t>, R. </a:t>
            </a:r>
            <a:r>
              <a:rPr lang="ro-RO" sz="2400" dirty="0" err="1">
                <a:effectLst/>
                <a:ea typeface="Calibri" panose="020F0502020204030204" pitchFamily="34" charset="0"/>
              </a:rPr>
              <a:t>Motwani</a:t>
            </a:r>
            <a:r>
              <a:rPr lang="ro-RO" sz="2400" dirty="0">
                <a:effectLst/>
                <a:ea typeface="Calibri" panose="020F0502020204030204" pitchFamily="34" charset="0"/>
              </a:rPr>
              <a:t>, J.D. </a:t>
            </a:r>
            <a:r>
              <a:rPr lang="ro-RO" sz="2400" dirty="0" err="1">
                <a:effectLst/>
                <a:ea typeface="Calibri" panose="020F0502020204030204" pitchFamily="34" charset="0"/>
              </a:rPr>
              <a:t>Ullman</a:t>
            </a:r>
            <a:r>
              <a:rPr lang="ro-RO" sz="2400" dirty="0">
                <a:effectLst/>
                <a:ea typeface="Calibri" panose="020F0502020204030204" pitchFamily="34" charset="0"/>
              </a:rPr>
              <a:t>. </a:t>
            </a:r>
            <a:r>
              <a:rPr lang="ro-RO" sz="2400" dirty="0" err="1">
                <a:effectLst/>
                <a:ea typeface="Calibri" panose="020F0502020204030204" pitchFamily="34" charset="0"/>
              </a:rPr>
              <a:t>Introduction</a:t>
            </a:r>
            <a:r>
              <a:rPr lang="ro-RO" sz="2400" dirty="0">
                <a:effectLst/>
                <a:ea typeface="Calibri" panose="020F0502020204030204" pitchFamily="34" charset="0"/>
              </a:rPr>
              <a:t> </a:t>
            </a:r>
            <a:r>
              <a:rPr lang="ro-RO" sz="2400" dirty="0" err="1">
                <a:effectLst/>
                <a:ea typeface="Calibri" panose="020F0502020204030204" pitchFamily="34" charset="0"/>
              </a:rPr>
              <a:t>to</a:t>
            </a:r>
            <a:r>
              <a:rPr lang="ro-RO" sz="2400" dirty="0">
                <a:effectLst/>
                <a:ea typeface="Calibri" panose="020F0502020204030204" pitchFamily="34" charset="0"/>
              </a:rPr>
              <a:t> Automata </a:t>
            </a:r>
            <a:r>
              <a:rPr lang="ro-RO" sz="2400" dirty="0" err="1">
                <a:effectLst/>
                <a:ea typeface="Calibri" panose="020F0502020204030204" pitchFamily="34" charset="0"/>
              </a:rPr>
              <a:t>Theory</a:t>
            </a:r>
            <a:r>
              <a:rPr lang="ro-RO" sz="2400" dirty="0">
                <a:effectLst/>
                <a:ea typeface="Calibri" panose="020F0502020204030204" pitchFamily="34" charset="0"/>
              </a:rPr>
              <a:t>, </a:t>
            </a:r>
            <a:r>
              <a:rPr lang="ro-RO" sz="2400" dirty="0" err="1">
                <a:effectLst/>
                <a:ea typeface="Calibri" panose="020F0502020204030204" pitchFamily="34" charset="0"/>
              </a:rPr>
              <a:t>Languages</a:t>
            </a:r>
            <a:r>
              <a:rPr lang="ro-RO" sz="2400" dirty="0">
                <a:effectLst/>
                <a:ea typeface="Calibri" panose="020F0502020204030204" pitchFamily="34" charset="0"/>
              </a:rPr>
              <a:t>, </a:t>
            </a:r>
            <a:r>
              <a:rPr lang="ro-RO" sz="2400" dirty="0" err="1">
                <a:effectLst/>
                <a:ea typeface="Calibri" panose="020F0502020204030204" pitchFamily="34" charset="0"/>
              </a:rPr>
              <a:t>and</a:t>
            </a:r>
            <a:r>
              <a:rPr lang="ro-RO" sz="2400" dirty="0">
                <a:effectLst/>
                <a:ea typeface="Calibri" panose="020F0502020204030204" pitchFamily="34" charset="0"/>
              </a:rPr>
              <a:t> </a:t>
            </a:r>
            <a:r>
              <a:rPr lang="ro-RO" sz="2400" dirty="0" err="1">
                <a:effectLst/>
                <a:ea typeface="Calibri" panose="020F0502020204030204" pitchFamily="34" charset="0"/>
              </a:rPr>
              <a:t>Computation</a:t>
            </a:r>
            <a:r>
              <a:rPr lang="ro-RO" sz="2400" dirty="0">
                <a:effectLst/>
                <a:ea typeface="Calibri" panose="020F0502020204030204" pitchFamily="34" charset="0"/>
              </a:rPr>
              <a:t>. </a:t>
            </a:r>
            <a:r>
              <a:rPr lang="ro-RO" sz="2400" dirty="0" err="1">
                <a:effectLst/>
                <a:ea typeface="Calibri" panose="020F0502020204030204" pitchFamily="34" charset="0"/>
              </a:rPr>
              <a:t>Second</a:t>
            </a:r>
            <a:r>
              <a:rPr lang="ro-RO" sz="2400" dirty="0">
                <a:effectLst/>
                <a:ea typeface="Calibri" panose="020F0502020204030204" pitchFamily="34" charset="0"/>
              </a:rPr>
              <a:t> </a:t>
            </a:r>
            <a:r>
              <a:rPr lang="ro-RO" sz="2400" dirty="0" err="1">
                <a:effectLst/>
                <a:ea typeface="Calibri" panose="020F0502020204030204" pitchFamily="34" charset="0"/>
              </a:rPr>
              <a:t>Edition</a:t>
            </a:r>
            <a:r>
              <a:rPr lang="ro-RO" sz="2400" dirty="0">
                <a:effectLst/>
                <a:ea typeface="Calibri" panose="020F0502020204030204" pitchFamily="34" charset="0"/>
              </a:rPr>
              <a:t>. Addison </a:t>
            </a:r>
            <a:r>
              <a:rPr lang="ro-RO" sz="2400" dirty="0" err="1">
                <a:effectLst/>
                <a:ea typeface="Calibri" panose="020F0502020204030204" pitchFamily="34" charset="0"/>
              </a:rPr>
              <a:t>Wesley</a:t>
            </a:r>
            <a:r>
              <a:rPr lang="ro-RO" sz="2400" dirty="0">
                <a:effectLst/>
                <a:ea typeface="Calibri" panose="020F0502020204030204" pitchFamily="34" charset="0"/>
              </a:rPr>
              <a:t>, 2001, 521 pp.</a:t>
            </a:r>
            <a:endParaRPr lang="ro-RO" sz="24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o-RO" sz="2400" dirty="0">
                <a:effectLst/>
                <a:ea typeface="Calibri" panose="020F0502020204030204" pitchFamily="34" charset="0"/>
              </a:rPr>
              <a:t>J. </a:t>
            </a:r>
            <a:r>
              <a:rPr lang="ro-RO" sz="2400" dirty="0" err="1">
                <a:effectLst/>
                <a:ea typeface="Calibri" panose="020F0502020204030204" pitchFamily="34" charset="0"/>
              </a:rPr>
              <a:t>Hopcroft</a:t>
            </a:r>
            <a:r>
              <a:rPr lang="ro-RO" sz="2400" dirty="0">
                <a:effectLst/>
                <a:ea typeface="Calibri" panose="020F0502020204030204" pitchFamily="34" charset="0"/>
              </a:rPr>
              <a:t>, J. </a:t>
            </a:r>
            <a:r>
              <a:rPr lang="ro-RO" sz="2400" dirty="0" err="1">
                <a:effectLst/>
                <a:ea typeface="Calibri" panose="020F0502020204030204" pitchFamily="34" charset="0"/>
              </a:rPr>
              <a:t>Ulman</a:t>
            </a:r>
            <a:r>
              <a:rPr lang="ro-RO" sz="2400" dirty="0">
                <a:effectLst/>
                <a:ea typeface="Calibri" panose="020F0502020204030204" pitchFamily="34" charset="0"/>
              </a:rPr>
              <a:t>: Formal </a:t>
            </a:r>
            <a:r>
              <a:rPr lang="ro-RO" sz="2400" dirty="0" err="1">
                <a:effectLst/>
                <a:ea typeface="Calibri" panose="020F0502020204030204" pitchFamily="34" charset="0"/>
              </a:rPr>
              <a:t>Languages</a:t>
            </a:r>
            <a:r>
              <a:rPr lang="ro-RO" sz="2400" dirty="0">
                <a:effectLst/>
                <a:ea typeface="Calibri" panose="020F0502020204030204" pitchFamily="34" charset="0"/>
              </a:rPr>
              <a:t> </a:t>
            </a:r>
            <a:r>
              <a:rPr lang="ro-RO" sz="2400" dirty="0" err="1">
                <a:effectLst/>
                <a:ea typeface="Calibri" panose="020F0502020204030204" pitchFamily="34" charset="0"/>
              </a:rPr>
              <a:t>and</a:t>
            </a:r>
            <a:r>
              <a:rPr lang="ro-RO" sz="2400" dirty="0">
                <a:effectLst/>
                <a:ea typeface="Calibri" panose="020F0502020204030204" pitchFamily="34" charset="0"/>
              </a:rPr>
              <a:t> </a:t>
            </a:r>
            <a:r>
              <a:rPr lang="ro-RO" sz="2400" dirty="0" err="1">
                <a:effectLst/>
                <a:ea typeface="Calibri" panose="020F0502020204030204" pitchFamily="34" charset="0"/>
              </a:rPr>
              <a:t>their</a:t>
            </a:r>
            <a:r>
              <a:rPr lang="ro-RO" sz="2400" dirty="0">
                <a:effectLst/>
                <a:ea typeface="Calibri" panose="020F0502020204030204" pitchFamily="34" charset="0"/>
              </a:rPr>
              <a:t> </a:t>
            </a:r>
            <a:r>
              <a:rPr lang="ro-RO" sz="2400" dirty="0" err="1">
                <a:effectLst/>
                <a:ea typeface="Calibri" panose="020F0502020204030204" pitchFamily="34" charset="0"/>
              </a:rPr>
              <a:t>Relations</a:t>
            </a:r>
            <a:r>
              <a:rPr lang="ro-RO" sz="2400" dirty="0">
                <a:effectLst/>
                <a:ea typeface="Calibri" panose="020F0502020204030204" pitchFamily="34" charset="0"/>
              </a:rPr>
              <a:t> </a:t>
            </a:r>
            <a:r>
              <a:rPr lang="ro-RO" sz="2400" dirty="0" err="1">
                <a:effectLst/>
                <a:ea typeface="Calibri" panose="020F0502020204030204" pitchFamily="34" charset="0"/>
              </a:rPr>
              <a:t>to</a:t>
            </a:r>
            <a:r>
              <a:rPr lang="ro-RO" sz="2400" dirty="0">
                <a:effectLst/>
                <a:ea typeface="Calibri" panose="020F0502020204030204" pitchFamily="34" charset="0"/>
              </a:rPr>
              <a:t> Automata, </a:t>
            </a:r>
            <a:r>
              <a:rPr lang="ro-RO" sz="2400" dirty="0" err="1">
                <a:effectLst/>
                <a:ea typeface="Calibri" panose="020F0502020204030204" pitchFamily="34" charset="0"/>
              </a:rPr>
              <a:t>Adison</a:t>
            </a:r>
            <a:r>
              <a:rPr lang="ro-RO" sz="2400" dirty="0">
                <a:effectLst/>
                <a:ea typeface="Calibri" panose="020F0502020204030204" pitchFamily="34" charset="0"/>
              </a:rPr>
              <a:t> </a:t>
            </a:r>
            <a:r>
              <a:rPr lang="ro-RO" sz="2400" dirty="0" err="1">
                <a:effectLst/>
                <a:ea typeface="Calibri" panose="020F0502020204030204" pitchFamily="34" charset="0"/>
              </a:rPr>
              <a:t>Wesley</a:t>
            </a:r>
            <a:r>
              <a:rPr lang="ro-RO" sz="2400" dirty="0">
                <a:effectLst/>
                <a:ea typeface="Calibri" panose="020F0502020204030204" pitchFamily="34" charset="0"/>
              </a:rPr>
              <a:t> </a:t>
            </a:r>
            <a:r>
              <a:rPr lang="ro-RO" sz="2400" dirty="0" err="1">
                <a:effectLst/>
                <a:ea typeface="Calibri" panose="020F0502020204030204" pitchFamily="34" charset="0"/>
              </a:rPr>
              <a:t>Publ</a:t>
            </a:r>
            <a:r>
              <a:rPr lang="ro-RO" sz="2400" dirty="0">
                <a:effectLst/>
                <a:ea typeface="Calibri" panose="020F0502020204030204" pitchFamily="34" charset="0"/>
              </a:rPr>
              <a:t>. Comp., 1969. </a:t>
            </a:r>
            <a:endParaRPr lang="ro-RO" sz="24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effectLst/>
                <a:ea typeface="Calibri" panose="020F0502020204030204" pitchFamily="34" charset="0"/>
              </a:rPr>
              <a:t>5. </a:t>
            </a:r>
            <a:r>
              <a:rPr lang="ro-RO" sz="2400" dirty="0" err="1">
                <a:effectLst/>
                <a:ea typeface="Calibri" panose="020F0502020204030204" pitchFamily="34" charset="0"/>
              </a:rPr>
              <a:t>Arto</a:t>
            </a:r>
            <a:r>
              <a:rPr lang="ro-RO" sz="2400" dirty="0">
                <a:effectLst/>
                <a:ea typeface="Calibri" panose="020F0502020204030204" pitchFamily="34" charset="0"/>
              </a:rPr>
              <a:t> </a:t>
            </a:r>
            <a:r>
              <a:rPr lang="ro-RO" sz="2400" dirty="0" err="1">
                <a:effectLst/>
                <a:ea typeface="Calibri" panose="020F0502020204030204" pitchFamily="34" charset="0"/>
              </a:rPr>
              <a:t>Salomaa</a:t>
            </a:r>
            <a:r>
              <a:rPr lang="ro-RO" sz="2400" dirty="0">
                <a:effectLst/>
                <a:ea typeface="Calibri" panose="020F0502020204030204" pitchFamily="34" charset="0"/>
              </a:rPr>
              <a:t>. Formal </a:t>
            </a:r>
            <a:r>
              <a:rPr lang="ro-RO" sz="2400" dirty="0" err="1">
                <a:effectLst/>
                <a:ea typeface="Calibri" panose="020F0502020204030204" pitchFamily="34" charset="0"/>
              </a:rPr>
              <a:t>Languages</a:t>
            </a:r>
            <a:r>
              <a:rPr lang="ro-RO" sz="2400" dirty="0">
                <a:effectLst/>
                <a:ea typeface="Calibri" panose="020F0502020204030204" pitchFamily="34" charset="0"/>
              </a:rPr>
              <a:t>, Academic Press, 1973.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38612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39098" y="1052736"/>
            <a:ext cx="8568952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RO" sz="2800" dirty="0"/>
              <a:t>I. </a:t>
            </a:r>
            <a:r>
              <a:rPr lang="en-US" sz="2800" dirty="0" err="1"/>
              <a:t>Introducere</a:t>
            </a:r>
            <a:r>
              <a:rPr lang="en-US" sz="2800" dirty="0"/>
              <a:t>. </a:t>
            </a:r>
            <a:r>
              <a:rPr lang="ro-RO" sz="2800" dirty="0"/>
              <a:t>Noţiuni preliminare. Metode de descriere a limbajelor. Gramatici şi limbaje formale. Clasificarea Chomsky. </a:t>
            </a:r>
          </a:p>
          <a:p>
            <a:endParaRPr lang="ro-RO" sz="1000" dirty="0"/>
          </a:p>
          <a:p>
            <a:r>
              <a:rPr lang="ro-RO" sz="2800" dirty="0"/>
              <a:t>II. </a:t>
            </a:r>
            <a:r>
              <a:rPr lang="en-US" sz="2800" dirty="0" err="1"/>
              <a:t>Gramatici</a:t>
            </a:r>
            <a:r>
              <a:rPr lang="en-US" sz="2800" dirty="0"/>
              <a:t> regulate </a:t>
            </a:r>
            <a:r>
              <a:rPr lang="en-US" sz="2800" dirty="0" err="1"/>
              <a:t>şi</a:t>
            </a:r>
            <a:r>
              <a:rPr lang="en-US" sz="2800" dirty="0"/>
              <a:t> automate finite.</a:t>
            </a:r>
            <a:endParaRPr lang="ro-RO" sz="2800" dirty="0"/>
          </a:p>
          <a:p>
            <a:endParaRPr lang="ro-RO" sz="1000" dirty="0"/>
          </a:p>
          <a:p>
            <a:r>
              <a:rPr lang="ro-RO" sz="2800" cap="small" dirty="0"/>
              <a:t>III. </a:t>
            </a:r>
            <a:r>
              <a:rPr lang="ro-RO" sz="2800" dirty="0"/>
              <a:t>Gramatici şi limbaje independente de context. Automate cu memorie stivă.</a:t>
            </a:r>
          </a:p>
          <a:p>
            <a:endParaRPr lang="ro-RO" sz="1000" dirty="0"/>
          </a:p>
          <a:p>
            <a:r>
              <a:rPr lang="ro-RO" sz="2800" dirty="0"/>
              <a:t>IV. Proiectarea compilatoarelor.</a:t>
            </a:r>
            <a:endParaRPr lang="ru-RU" sz="2800" dirty="0"/>
          </a:p>
          <a:p>
            <a:endParaRPr lang="ru-RU" sz="16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19DED72A-9C8E-4D90-898C-736FF305E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098" y="332656"/>
            <a:ext cx="8229600" cy="634082"/>
          </a:xfrm>
        </p:spPr>
        <p:txBody>
          <a:bodyPr>
            <a:normAutofit/>
          </a:bodyPr>
          <a:lstStyle/>
          <a:p>
            <a:pPr algn="ctr"/>
            <a:r>
              <a:rPr lang="ro-RO" sz="3600" b="1" dirty="0">
                <a:solidFill>
                  <a:srgbClr val="166491"/>
                </a:solidFill>
                <a:latin typeface="+mn-lt"/>
              </a:rPr>
              <a:t>COMPONENȚA </a:t>
            </a:r>
            <a:r>
              <a:rPr lang="en-US" sz="3600" b="1" dirty="0">
                <a:solidFill>
                  <a:srgbClr val="166491"/>
                </a:solidFill>
                <a:latin typeface="+mn-lt"/>
              </a:rPr>
              <a:t>CURSULUI</a:t>
            </a:r>
            <a:endParaRPr lang="ro-RO" sz="3600" b="1" dirty="0">
              <a:solidFill>
                <a:srgbClr val="16649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81554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886700" cy="759617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err="1">
                <a:solidFill>
                  <a:srgbClr val="166491"/>
                </a:solidFill>
                <a:latin typeface="+mn-lt"/>
              </a:rPr>
              <a:t>Introducere</a:t>
            </a:r>
            <a:r>
              <a:rPr lang="en-US" sz="3600" b="1" dirty="0">
                <a:solidFill>
                  <a:srgbClr val="166491"/>
                </a:solidFill>
                <a:latin typeface="+mn-lt"/>
              </a:rPr>
              <a:t>. </a:t>
            </a:r>
            <a:r>
              <a:rPr lang="ro-RO" sz="3600" b="1" dirty="0" err="1">
                <a:solidFill>
                  <a:srgbClr val="166491"/>
                </a:solidFill>
                <a:latin typeface="+mn-lt"/>
              </a:rPr>
              <a:t>Noţiuni</a:t>
            </a:r>
            <a:r>
              <a:rPr lang="ro-RO" sz="3600" b="1" dirty="0">
                <a:solidFill>
                  <a:srgbClr val="166491"/>
                </a:solidFill>
                <a:latin typeface="+mn-lt"/>
              </a:rPr>
              <a:t> preliminare </a:t>
            </a:r>
            <a:endParaRPr lang="ru-RU" sz="3600" b="1" dirty="0">
              <a:solidFill>
                <a:srgbClr val="166491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39451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o-RO" sz="2500" b="1" dirty="0"/>
              <a:t>Scopul </a:t>
            </a:r>
            <a:r>
              <a:rPr lang="ro-RO" sz="2500" dirty="0"/>
              <a:t>– prezentarea aspectelor teoretice şi practice ale limbajelor formale, automatelor şi metodelor de proiectare şi implementare a compilatoarelor. </a:t>
            </a:r>
          </a:p>
          <a:p>
            <a:r>
              <a:rPr lang="ro-RO" sz="2500" dirty="0"/>
              <a:t>A apărut 10 ani mai târziu decât ştiinţa calcultoarelor. Bazele – 1956 – model matematic pentru reprezentarea în calculator a unui limbaj natural. </a:t>
            </a:r>
          </a:p>
          <a:p>
            <a:r>
              <a:rPr lang="ro-RO" sz="2500" dirty="0"/>
              <a:t>Se utilizează în scopul de a putea folosi limbajele de nivel înalt – convertirea programelor într-o formă binară. Dezvoltarea compilatoarelor. </a:t>
            </a:r>
          </a:p>
          <a:p>
            <a:pPr marL="0" indent="0">
              <a:buNone/>
            </a:pPr>
            <a:endParaRPr lang="ro-RO" sz="25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8490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31F44D-FDD2-4057-A383-62781C98C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620688"/>
            <a:ext cx="8352928" cy="34563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o-RO" sz="2500" dirty="0"/>
              <a:t>Programul utilizatorului – </a:t>
            </a:r>
            <a:r>
              <a:rPr lang="ro-RO" sz="2500" b="1" dirty="0"/>
              <a:t>program sursă</a:t>
            </a:r>
          </a:p>
          <a:p>
            <a:pPr marL="0" indent="0">
              <a:buNone/>
            </a:pPr>
            <a:r>
              <a:rPr lang="ro-RO" sz="2500" dirty="0"/>
              <a:t>Programul în cod </a:t>
            </a:r>
            <a:r>
              <a:rPr lang="ro-RO" sz="2500" dirty="0" err="1"/>
              <a:t>maşină</a:t>
            </a:r>
            <a:r>
              <a:rPr lang="ro-RO" sz="2500" dirty="0"/>
              <a:t> – </a:t>
            </a:r>
            <a:r>
              <a:rPr lang="ro-RO" sz="2500" b="1" dirty="0"/>
              <a:t>program obiect</a:t>
            </a:r>
            <a:r>
              <a:rPr lang="ro-RO" sz="2500" dirty="0"/>
              <a:t>. </a:t>
            </a:r>
            <a:endParaRPr lang="en-US" sz="2500" dirty="0"/>
          </a:p>
          <a:p>
            <a:pPr marL="0" indent="0">
              <a:buNone/>
            </a:pPr>
            <a:endParaRPr lang="ro-RO" sz="2500" dirty="0"/>
          </a:p>
          <a:p>
            <a:pPr marL="0" indent="0">
              <a:buNone/>
            </a:pPr>
            <a:r>
              <a:rPr lang="ro-RO" sz="2500" b="1" i="1" dirty="0" err="1"/>
              <a:t>Execuţia</a:t>
            </a:r>
            <a:r>
              <a:rPr lang="ro-RO" sz="2500" b="1" i="1" dirty="0"/>
              <a:t>: </a:t>
            </a:r>
          </a:p>
          <a:p>
            <a:pPr marL="0" indent="0">
              <a:buNone/>
            </a:pPr>
            <a:r>
              <a:rPr lang="ro-RO" sz="2500" b="1" dirty="0"/>
              <a:t>I. Compilare</a:t>
            </a:r>
          </a:p>
          <a:p>
            <a:pPr marL="0" indent="0">
              <a:buNone/>
            </a:pPr>
            <a:r>
              <a:rPr lang="en-US" sz="2500" dirty="0"/>
              <a:t>P</a:t>
            </a:r>
            <a:r>
              <a:rPr lang="ro-RO" sz="2500" dirty="0" err="1"/>
              <a:t>rogram</a:t>
            </a:r>
            <a:r>
              <a:rPr lang="ro-RO" sz="2500" dirty="0"/>
              <a:t> sursă – compilator – program obiect</a:t>
            </a:r>
          </a:p>
          <a:p>
            <a:pPr marL="0" indent="0">
              <a:buNone/>
            </a:pPr>
            <a:r>
              <a:rPr lang="ro-RO" sz="2500" dirty="0"/>
              <a:t>II. </a:t>
            </a:r>
            <a:r>
              <a:rPr lang="ro-RO" sz="2500" b="1" dirty="0" err="1"/>
              <a:t>Execuţia</a:t>
            </a:r>
            <a:r>
              <a:rPr lang="ro-RO" sz="2500" b="1" dirty="0"/>
              <a:t> propriu-zisă</a:t>
            </a:r>
          </a:p>
          <a:p>
            <a:pPr marL="0" indent="0">
              <a:buNone/>
            </a:pPr>
            <a:r>
              <a:rPr lang="ro-RO" sz="2500" dirty="0"/>
              <a:t>Date </a:t>
            </a:r>
            <a:r>
              <a:rPr lang="ro-RO" sz="2500" dirty="0" err="1"/>
              <a:t>iniţiale</a:t>
            </a:r>
            <a:r>
              <a:rPr lang="ro-RO" sz="2500" dirty="0"/>
              <a:t> ale programului - program obiect – rezultate.</a:t>
            </a:r>
          </a:p>
          <a:p>
            <a:pPr marL="0" indent="0">
              <a:buNone/>
            </a:pPr>
            <a:endParaRPr lang="ro-RO" sz="2500" dirty="0"/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128419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Заголовок 1"/>
              <p:cNvSpPr>
                <a:spLocks noGrp="1"/>
              </p:cNvSpPr>
              <p:nvPr>
                <p:ph idx="1"/>
              </p:nvPr>
            </p:nvSpPr>
            <p:spPr>
              <a:xfrm>
                <a:off x="250825" y="260648"/>
                <a:ext cx="8785671" cy="6336704"/>
              </a:xfrm>
            </p:spPr>
            <p:txBody>
              <a:bodyPr>
                <a:noAutofit/>
              </a:bodyPr>
              <a:lstStyle/>
              <a:p>
                <a:r>
                  <a:rPr lang="ro-RO" sz="2400" b="1" dirty="0"/>
                  <a:t>Alfabet –</a:t>
                </a:r>
                <a:r>
                  <a:rPr lang="ro-RO" sz="2400" dirty="0"/>
                  <a:t> o mulţime finită şi nevidă de simboluri</a:t>
                </a:r>
                <a:r>
                  <a:rPr lang="ro-RO" sz="2400" dirty="0">
                    <a:solidFill>
                      <a:srgbClr val="324AA4"/>
                    </a:solidFill>
                  </a:rPr>
                  <a:t>. </a:t>
                </a:r>
              </a:p>
              <a:p>
                <a:pPr marL="0" indent="0">
                  <a:buNone/>
                </a:pPr>
                <a:r>
                  <a:rPr lang="ro-RO" sz="2400" b="1" dirty="0">
                    <a:solidFill>
                      <a:srgbClr val="324AA4"/>
                    </a:solidFill>
                  </a:rPr>
                  <a:t>Exemplu: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,…,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- </a:t>
                </a:r>
                <a:r>
                  <a:rPr lang="en-US" sz="2400" dirty="0" err="1">
                    <a:solidFill>
                      <a:schemeClr val="tx1"/>
                    </a:solidFill>
                  </a:rPr>
                  <a:t>alfabet</a:t>
                </a: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</a:rPr>
                  <a:t>latin</a:t>
                </a:r>
                <a:endParaRPr lang="en-US" sz="24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,..,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e>
                    </m:d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- </a:t>
                </a:r>
                <a:r>
                  <a:rPr lang="en-US" sz="2400" dirty="0" err="1">
                    <a:solidFill>
                      <a:schemeClr val="tx1"/>
                    </a:solidFill>
                  </a:rPr>
                  <a:t>alfabet</a:t>
                </a: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</a:rPr>
                  <a:t>grecesc</a:t>
                </a:r>
                <a:endParaRPr lang="en-US" sz="24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0,1</m:t>
                        </m:r>
                      </m:e>
                    </m:d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- </a:t>
                </a:r>
                <a:r>
                  <a:rPr lang="en-US" sz="2400" dirty="0" err="1">
                    <a:solidFill>
                      <a:schemeClr val="tx1"/>
                    </a:solidFill>
                  </a:rPr>
                  <a:t>alfabet</a:t>
                </a:r>
                <a:r>
                  <a:rPr lang="en-US" sz="2400" dirty="0">
                    <a:solidFill>
                      <a:schemeClr val="tx1"/>
                    </a:solidFill>
                  </a:rPr>
                  <a:t> binary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 …, &lt;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𝑏𝑒𝑔𝑖𝑛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&gt;, &lt;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𝑒𝑛𝑑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&gt;</m:t>
                        </m:r>
                      </m:e>
                    </m:d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- </a:t>
                </a:r>
                <a:r>
                  <a:rPr lang="en-US" sz="2400" dirty="0" err="1">
                    <a:solidFill>
                      <a:schemeClr val="tx1"/>
                    </a:solidFill>
                  </a:rPr>
                  <a:t>alfabet</a:t>
                </a:r>
                <a:endParaRPr lang="en-US" sz="24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ro-RO" sz="2400" dirty="0">
                  <a:solidFill>
                    <a:schemeClr val="tx1"/>
                  </a:solidFill>
                </a:endParaRPr>
              </a:p>
              <a:p>
                <a:r>
                  <a:rPr lang="ro-RO" sz="2400" b="1" dirty="0"/>
                  <a:t>Cuvânt </a:t>
                </a:r>
                <a:r>
                  <a:rPr lang="ro-RO" sz="2400" dirty="0"/>
                  <a:t>– un şir finit din 0 sau mai multe simboluri ale lui V, unde un acelaşi simbol poate să apară de mai multe ori.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ro-RO" sz="2400" i="1" smtClean="0">
                        <a:latin typeface="Cambria Math"/>
                        <a:ea typeface="Cambria Math"/>
                      </a:rPr>
                      <m:t>𝜀</m:t>
                    </m:r>
                    <m:r>
                      <a:rPr lang="ro-RO" sz="2400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ro-RO" sz="2400" b="0" i="1" smtClean="0">
                        <a:latin typeface="Cambria Math"/>
                        <a:ea typeface="Cambria Math"/>
                      </a:rPr>
                      <m:t>𝑠𝑎𝑢</m:t>
                    </m:r>
                    <m:r>
                      <a:rPr lang="ro-RO" sz="2400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ro-RO" sz="2400" b="0" i="1" smtClean="0">
                        <a:latin typeface="Cambria Math"/>
                        <a:ea typeface="Cambria Math"/>
                      </a:rPr>
                      <m:t>𝜆</m:t>
                    </m:r>
                  </m:oMath>
                </a14:m>
                <a:r>
                  <a:rPr lang="ro-RO" sz="2400" dirty="0"/>
                  <a:t> – cuv. vid – 0 simboluri</a:t>
                </a:r>
              </a:p>
              <a:p>
                <a:pPr marL="0" indent="0">
                  <a:buNone/>
                </a:pPr>
                <a:r>
                  <a:rPr lang="ro-RO" sz="2400" dirty="0"/>
                  <a:t>Cuv-le se formează prin </a:t>
                </a:r>
                <a:r>
                  <a:rPr lang="ro-RO" sz="2400" b="1" dirty="0"/>
                  <a:t>concatenare. </a:t>
                </a:r>
              </a:p>
              <a:p>
                <a:pPr marL="0" indent="0">
                  <a:buNone/>
                </a:pPr>
                <a:r>
                  <a:rPr lang="ro-RO" sz="2400" b="1" dirty="0">
                    <a:solidFill>
                      <a:srgbClr val="324AA4"/>
                    </a:solidFill>
                  </a:rPr>
                  <a:t>Exemplu: </a:t>
                </a:r>
                <a:endParaRPr lang="en-US" sz="2400" b="1" dirty="0">
                  <a:solidFill>
                    <a:srgbClr val="324AA4"/>
                  </a:solidFill>
                </a:endParaRPr>
              </a:p>
              <a:p>
                <a:pPr marL="457200" indent="-457200">
                  <a:buAutoNum type="arabicPeriod"/>
                </a:pPr>
                <a:r>
                  <a:rPr lang="en-US" sz="2400" i="1" dirty="0"/>
                  <a:t>A</a:t>
                </a:r>
                <a:r>
                  <a:rPr lang="en-US" sz="2400" dirty="0"/>
                  <a:t> – </a:t>
                </a:r>
                <a:r>
                  <a:rPr lang="en-US" sz="2400" dirty="0" err="1"/>
                  <a:t>cuv</a:t>
                </a:r>
                <a:r>
                  <a:rPr lang="ro-RO" sz="2400" dirty="0" err="1"/>
                  <a:t>ânt</a:t>
                </a:r>
                <a:r>
                  <a:rPr lang="ro-RO" sz="2400" dirty="0"/>
                  <a:t>,  </a:t>
                </a:r>
                <a:r>
                  <a:rPr lang="ro-RO" sz="2400" i="1" dirty="0"/>
                  <a:t>B</a:t>
                </a:r>
                <a:r>
                  <a:rPr lang="ro-RO" sz="2400" dirty="0"/>
                  <a:t> – cuvânt,  </a:t>
                </a:r>
              </a:p>
              <a:p>
                <a:pPr marL="0" indent="0">
                  <a:buNone/>
                </a:pPr>
                <a:r>
                  <a:rPr lang="ro-RO" sz="2400" i="1" dirty="0"/>
                  <a:t>      AB</a:t>
                </a:r>
                <a:r>
                  <a:rPr lang="ro-RO" sz="2400" dirty="0"/>
                  <a:t> – cuvânt</a:t>
                </a:r>
              </a:p>
              <a:p>
                <a:pPr marL="0" indent="0">
                  <a:buNone/>
                </a:pPr>
                <a:r>
                  <a:rPr lang="ro-RO" sz="2400" dirty="0"/>
                  <a:t>       </a:t>
                </a:r>
                <a:r>
                  <a:rPr lang="ro-RO" sz="2400" i="1" dirty="0"/>
                  <a:t>A,B</a:t>
                </a:r>
                <a:r>
                  <a:rPr lang="ro-RO" sz="2400" dirty="0"/>
                  <a:t> </a:t>
                </a:r>
                <a14:m>
                  <m:oMath xmlns:m="http://schemas.openxmlformats.org/officeDocument/2006/math">
                    <m:r>
                      <a:rPr lang="ro-RO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ro-RO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</m:t>
                    </m:r>
                  </m:oMath>
                </a14:m>
                <a:endParaRPr lang="ro-RO" sz="2400" dirty="0"/>
              </a:p>
            </p:txBody>
          </p:sp>
        </mc:Choice>
        <mc:Fallback xmlns="">
          <p:sp>
            <p:nvSpPr>
              <p:cNvPr id="7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0825" y="260648"/>
                <a:ext cx="8785671" cy="6336704"/>
              </a:xfrm>
              <a:blipFill>
                <a:blip r:embed="rId2"/>
                <a:stretch>
                  <a:fillRect l="-1110" t="-1347" r="-763" b="-2502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174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260648"/>
                <a:ext cx="8712968" cy="6408712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ro-RO" sz="2400" dirty="0"/>
                  <a:t>2.  Fie </a:t>
                </a:r>
                <a14:m>
                  <m:oMath xmlns:m="http://schemas.openxmlformats.org/officeDocument/2006/math">
                    <m:r>
                      <a:rPr lang="ro-RO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ro-RO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ro-RO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sSub>
                      <m:sSubPr>
                        <m:ctrlPr>
                          <a:rPr lang="ro-RO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ro-RO" sz="2400" b="0" i="1" smtClean="0">
                        <a:latin typeface="Cambria Math" panose="02040503050406030204" pitchFamily="18" charset="0"/>
                      </a:rPr>
                      <m:t>…</m:t>
                    </m:r>
                    <m:sSub>
                      <m:sSubPr>
                        <m:ctrlPr>
                          <a:rPr lang="ro-RO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ro-RO" sz="2400" dirty="0"/>
                  <a:t> - cuvânt</a:t>
                </a:r>
              </a:p>
              <a:p>
                <a:pPr marL="0" indent="0">
                  <a:buNone/>
                </a:pPr>
                <a:r>
                  <a:rPr lang="ro-RO" sz="2400" dirty="0"/>
                  <a:t>           </a:t>
                </a:r>
                <a14:m>
                  <m:oMath xmlns:m="http://schemas.openxmlformats.org/officeDocument/2006/math">
                    <m:r>
                      <a:rPr lang="ro-RO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ro-RO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ro-RO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sSub>
                      <m:sSubPr>
                        <m:ctrlPr>
                          <a:rPr lang="ro-RO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ro-RO" sz="2400" b="0" i="1" smtClean="0">
                        <a:latin typeface="Cambria Math" panose="02040503050406030204" pitchFamily="18" charset="0"/>
                      </a:rPr>
                      <m:t>…</m:t>
                    </m:r>
                    <m:sSub>
                      <m:sSubPr>
                        <m:ctrlPr>
                          <a:rPr lang="ro-RO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ro-RO" sz="2400" dirty="0"/>
                  <a:t> - cuvânt</a:t>
                </a:r>
              </a:p>
              <a:p>
                <a:pPr marL="0" indent="0">
                  <a:buNone/>
                </a:pPr>
                <a:r>
                  <a:rPr lang="ro-RO" sz="2400" b="0" dirty="0"/>
                  <a:t>            </a:t>
                </a:r>
                <a14:m>
                  <m:oMath xmlns:m="http://schemas.openxmlformats.org/officeDocument/2006/math">
                    <m:r>
                      <a:rPr lang="ro-RO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ro-RO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ro-RO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ro-RO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ro-RO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o-RO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ro-RO" sz="24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sSub>
                      <m:sSubPr>
                        <m:ctrlPr>
                          <a:rPr lang="ro-RO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ro-RO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ro-RO" sz="2400" i="1">
                        <a:latin typeface="Cambria Math" panose="02040503050406030204" pitchFamily="18" charset="0"/>
                      </a:rPr>
                      <m:t>…</m:t>
                    </m:r>
                    <m:sSub>
                      <m:sSubPr>
                        <m:ctrlPr>
                          <a:rPr lang="ro-RO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ro-RO" sz="240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ro-RO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o-RO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ro-RO" sz="24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sSub>
                      <m:sSubPr>
                        <m:ctrlPr>
                          <a:rPr lang="ro-RO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ro-RO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ro-RO" sz="2400" i="1">
                        <a:latin typeface="Cambria Math" panose="02040503050406030204" pitchFamily="18" charset="0"/>
                      </a:rPr>
                      <m:t>…</m:t>
                    </m:r>
                    <m:sSub>
                      <m:sSubPr>
                        <m:ctrlPr>
                          <a:rPr lang="ro-RO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ro-RO" sz="2400" dirty="0"/>
                  <a:t> - cuvânt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ro-RO" sz="2400" dirty="0"/>
              </a:p>
              <a:p>
                <a:pPr marL="0" indent="0">
                  <a:buNone/>
                </a:pPr>
                <a:endParaRPr lang="ro-RO" sz="2400" dirty="0"/>
              </a:p>
              <a:p>
                <a:pPr marL="0" indent="0">
                  <a:buNone/>
                </a:pPr>
                <a:r>
                  <a:rPr lang="ro-RO" sz="2400" dirty="0"/>
                  <a:t>Concatenarea se extinde și asupra mulțimilor de cuvinte:</a:t>
                </a:r>
              </a:p>
              <a:p>
                <a:pPr marL="0" indent="0">
                  <a:buNone/>
                </a:pPr>
                <a:r>
                  <a:rPr lang="ro-RO" sz="2400" dirty="0"/>
                  <a:t>Fie </a:t>
                </a:r>
                <a:r>
                  <a:rPr lang="ro-RO" sz="2400" i="1" dirty="0"/>
                  <a:t>V</a:t>
                </a:r>
                <a:r>
                  <a:rPr lang="ro-RO" sz="2400" dirty="0"/>
                  <a:t> și </a:t>
                </a:r>
                <a:r>
                  <a:rPr lang="ro-RO" sz="2400" i="1" dirty="0"/>
                  <a:t>U</a:t>
                </a:r>
                <a:r>
                  <a:rPr lang="ro-RO" sz="2400" dirty="0"/>
                  <a:t> – mulțimi de cuvinte</a:t>
                </a:r>
              </a:p>
              <a:p>
                <a:pPr marL="0" indent="0">
                  <a:buNone/>
                </a:pPr>
                <a:endParaRPr lang="en-US" sz="2400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ro-RO" sz="2400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ro-RO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ro-RO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𝑈</m:t>
                    </m:r>
                    <m:r>
                      <a:rPr lang="ro-RO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|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𝑈</m:t>
                        </m:r>
                      </m:e>
                    </m:d>
                  </m:oMath>
                </a14:m>
                <a:r>
                  <a:rPr lang="en-US" sz="2400" dirty="0"/>
                  <a:t> - </a:t>
                </a:r>
                <a:r>
                  <a:rPr lang="en-US" sz="2400" dirty="0" err="1"/>
                  <a:t>mul</a:t>
                </a:r>
                <a:r>
                  <a:rPr lang="ro-RO" sz="2400" dirty="0" err="1"/>
                  <a:t>țime</a:t>
                </a:r>
                <a:r>
                  <a:rPr lang="ro-RO" sz="2400" dirty="0"/>
                  <a:t> de cuvinte</a:t>
                </a:r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2400" dirty="0"/>
                  <a:t>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p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</m:d>
                  </m:oMath>
                </a14:m>
                <a:endParaRPr lang="ro-RO" sz="2400" dirty="0"/>
              </a:p>
              <a:p>
                <a:pPr marL="0" indent="0">
                  <a:buNone/>
                </a:pPr>
                <a:endParaRPr lang="ro-RO" sz="2400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0,1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00,01,10,11</m:t>
                          </m:r>
                        </m:e>
                      </m:d>
                    </m:oMath>
                  </m:oMathPara>
                </a14:m>
                <a:endParaRPr lang="ro-RO" sz="2400" dirty="0"/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endParaRPr lang="en-US" sz="2400" b="1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260648"/>
                <a:ext cx="8712968" cy="6408712"/>
              </a:xfrm>
              <a:blipFill>
                <a:blip r:embed="rId2"/>
                <a:stretch>
                  <a:fillRect l="-1049" t="-1808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7557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13348</TotalTime>
  <Words>1081</Words>
  <Application>Microsoft Office PowerPoint</Application>
  <PresentationFormat>On-screen Show (4:3)</PresentationFormat>
  <Paragraphs>136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Calisto MT</vt:lpstr>
      <vt:lpstr>Cambria Math</vt:lpstr>
      <vt:lpstr>Office Theme</vt:lpstr>
      <vt:lpstr>PowerPoint Presentation</vt:lpstr>
      <vt:lpstr>Evaluarea cursului</vt:lpstr>
      <vt:lpstr>PowerPoint Presentation</vt:lpstr>
      <vt:lpstr>PowerPoint Presentation</vt:lpstr>
      <vt:lpstr>COMPONENȚA CURSULUI</vt:lpstr>
      <vt:lpstr>Introducere. Noţiuni preliminare </vt:lpstr>
      <vt:lpstr>PowerPoint Presentation</vt:lpstr>
      <vt:lpstr>PowerPoint Presentation</vt:lpstr>
      <vt:lpstr>PowerPoint Presentation</vt:lpstr>
      <vt:lpstr>PowerPoint Presentation</vt:lpstr>
      <vt:lpstr>Metode de descriere a limbajelor. Gramatici şi limbaje formale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Galina Marusic</cp:lastModifiedBy>
  <cp:revision>784</cp:revision>
  <cp:lastPrinted>2018-01-30T07:20:34Z</cp:lastPrinted>
  <dcterms:modified xsi:type="dcterms:W3CDTF">2024-02-06T13:40:09Z</dcterms:modified>
</cp:coreProperties>
</file>