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5"/>
  </p:sldMasterIdLst>
  <p:notesMasterIdLst>
    <p:notesMasterId r:id="rId38"/>
  </p:notesMasterIdLst>
  <p:handoutMasterIdLst>
    <p:handoutMasterId r:id="rId39"/>
  </p:handoutMasterIdLst>
  <p:sldIdLst>
    <p:sldId id="372" r:id="rId6"/>
    <p:sldId id="373" r:id="rId7"/>
    <p:sldId id="355" r:id="rId8"/>
    <p:sldId id="356" r:id="rId9"/>
    <p:sldId id="357" r:id="rId10"/>
    <p:sldId id="371" r:id="rId11"/>
    <p:sldId id="368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9" r:id="rId22"/>
    <p:sldId id="370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87" r:id="rId37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B92"/>
    <a:srgbClr val="484B64"/>
    <a:srgbClr val="6E366B"/>
    <a:srgbClr val="C0C0C0"/>
    <a:srgbClr val="6699FF"/>
    <a:srgbClr val="33CCCC"/>
    <a:srgbClr val="FF66FF"/>
    <a:srgbClr val="267E28"/>
    <a:srgbClr val="8B5A25"/>
    <a:srgbClr val="988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70647" autoAdjust="0"/>
  </p:normalViewPr>
  <p:slideViewPr>
    <p:cSldViewPr>
      <p:cViewPr varScale="1">
        <p:scale>
          <a:sx n="65" d="100"/>
          <a:sy n="65" d="100"/>
        </p:scale>
        <p:origin x="16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38C891-BA8C-4D9C-B3D3-3069748BA8A4}" type="doc">
      <dgm:prSet loTypeId="urn:microsoft.com/office/officeart/2005/8/layout/default#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2D7B7E-A021-4079-870E-99A36E30FB8D}">
      <dgm:prSet phldrT="[Text]"/>
      <dgm:spPr/>
      <dgm:t>
        <a:bodyPr/>
        <a:lstStyle/>
        <a:p>
          <a:r>
            <a:rPr lang="ru-RU" dirty="0" smtClean="0"/>
            <a:t>Поиск прибыльных клиентов</a:t>
          </a:r>
          <a:endParaRPr lang="en-US" dirty="0"/>
        </a:p>
      </dgm:t>
    </dgm:pt>
    <dgm:pt modelId="{A26250BC-C411-45EF-8B21-08C7711A8851}" type="parTrans" cxnId="{DA164F82-DC52-46CE-9459-B43D67596035}">
      <dgm:prSet/>
      <dgm:spPr/>
      <dgm:t>
        <a:bodyPr/>
        <a:lstStyle/>
        <a:p>
          <a:endParaRPr lang="en-US" dirty="0">
            <a:solidFill>
              <a:schemeClr val="accent1"/>
            </a:solidFill>
          </a:endParaRPr>
        </a:p>
      </dgm:t>
    </dgm:pt>
    <dgm:pt modelId="{0E538287-B595-4C3A-9702-E1D4B312156C}" type="sibTrans" cxnId="{DA164F82-DC52-46CE-9459-B43D67596035}">
      <dgm:prSet/>
      <dgm:spPr/>
      <dgm:t>
        <a:bodyPr/>
        <a:lstStyle/>
        <a:p>
          <a:endParaRPr lang="en-US"/>
        </a:p>
      </dgm:t>
    </dgm:pt>
    <dgm:pt modelId="{706D2262-D9C3-4B0B-80B8-A6AE8E4FC4BC}">
      <dgm:prSet phldrT="[Text]"/>
      <dgm:spPr/>
      <dgm:t>
        <a:bodyPr/>
        <a:lstStyle/>
        <a:p>
          <a:r>
            <a:rPr lang="ru-RU" dirty="0" smtClean="0"/>
            <a:t>Потребности клиентов</a:t>
          </a:r>
          <a:endParaRPr lang="en-US" dirty="0"/>
        </a:p>
      </dgm:t>
    </dgm:pt>
    <dgm:pt modelId="{F3340809-DAC1-4E98-BF00-E479E50C0EDB}" type="parTrans" cxnId="{88EACA5E-D1DD-4DE1-A64E-A1D6F8BF3638}">
      <dgm:prSet/>
      <dgm:spPr/>
      <dgm:t>
        <a:bodyPr/>
        <a:lstStyle/>
        <a:p>
          <a:endParaRPr lang="en-US" dirty="0">
            <a:solidFill>
              <a:schemeClr val="accent1"/>
            </a:solidFill>
          </a:endParaRPr>
        </a:p>
      </dgm:t>
    </dgm:pt>
    <dgm:pt modelId="{7E45104E-1462-4C2E-AC67-91F8ACFE311D}" type="sibTrans" cxnId="{88EACA5E-D1DD-4DE1-A64E-A1D6F8BF3638}">
      <dgm:prSet/>
      <dgm:spPr/>
      <dgm:t>
        <a:bodyPr/>
        <a:lstStyle/>
        <a:p>
          <a:endParaRPr lang="en-US"/>
        </a:p>
      </dgm:t>
    </dgm:pt>
    <dgm:pt modelId="{43807E3F-FD99-4C51-9609-3681BD1ABF47}">
      <dgm:prSet phldrT="[Text]"/>
      <dgm:spPr/>
      <dgm:t>
        <a:bodyPr/>
        <a:lstStyle/>
        <a:p>
          <a:r>
            <a:rPr lang="ru-RU" dirty="0" smtClean="0"/>
            <a:t>Упреждение смены клиентов (анализ лояльности)</a:t>
          </a:r>
          <a:endParaRPr lang="en-US" dirty="0"/>
        </a:p>
      </dgm:t>
    </dgm:pt>
    <dgm:pt modelId="{0D331A0E-F777-436E-9964-101A3E63D688}" type="parTrans" cxnId="{02BB4642-7F5B-465E-B3EA-7D253CB551B9}">
      <dgm:prSet/>
      <dgm:spPr/>
      <dgm:t>
        <a:bodyPr/>
        <a:lstStyle/>
        <a:p>
          <a:endParaRPr lang="en-US" dirty="0">
            <a:solidFill>
              <a:schemeClr val="accent1"/>
            </a:solidFill>
          </a:endParaRPr>
        </a:p>
      </dgm:t>
    </dgm:pt>
    <dgm:pt modelId="{EB0BB097-AF54-4A7D-8C96-BA6CBDCAEB09}" type="sibTrans" cxnId="{02BB4642-7F5B-465E-B3EA-7D253CB551B9}">
      <dgm:prSet/>
      <dgm:spPr/>
      <dgm:t>
        <a:bodyPr/>
        <a:lstStyle/>
        <a:p>
          <a:endParaRPr lang="en-US"/>
        </a:p>
      </dgm:t>
    </dgm:pt>
    <dgm:pt modelId="{ACAB5AA3-84A6-4E1C-B733-9CB32086CA08}">
      <dgm:prSet phldrT="[Text]"/>
      <dgm:spPr/>
      <dgm:t>
        <a:bodyPr/>
        <a:lstStyle/>
        <a:p>
          <a:r>
            <a:rPr lang="ru-RU" dirty="0" smtClean="0"/>
            <a:t>Предсказание продаж</a:t>
          </a:r>
          <a:endParaRPr lang="en-US" dirty="0"/>
        </a:p>
      </dgm:t>
    </dgm:pt>
    <dgm:pt modelId="{3A5A4B6B-27C8-4DA7-82DB-AF9A10ED28ED}" type="parTrans" cxnId="{3BA85426-F26F-460D-92D4-82822BCE4CF5}">
      <dgm:prSet/>
      <dgm:spPr/>
      <dgm:t>
        <a:bodyPr/>
        <a:lstStyle/>
        <a:p>
          <a:endParaRPr lang="en-US" dirty="0">
            <a:solidFill>
              <a:schemeClr val="accent1"/>
            </a:solidFill>
          </a:endParaRPr>
        </a:p>
      </dgm:t>
    </dgm:pt>
    <dgm:pt modelId="{C246E17D-3DBE-40C4-87D8-B4C49DD5839E}" type="sibTrans" cxnId="{3BA85426-F26F-460D-92D4-82822BCE4CF5}">
      <dgm:prSet/>
      <dgm:spPr/>
      <dgm:t>
        <a:bodyPr/>
        <a:lstStyle/>
        <a:p>
          <a:endParaRPr lang="en-US"/>
        </a:p>
      </dgm:t>
    </dgm:pt>
    <dgm:pt modelId="{71F8F802-D6F5-4DA9-8C67-21EED6D3DB89}" type="pres">
      <dgm:prSet presAssocID="{E238C891-BA8C-4D9C-B3D3-3069748BA8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08827B-BF85-4478-8E1F-D0AB24C7C895}" type="pres">
      <dgm:prSet presAssocID="{802D7B7E-A021-4079-870E-99A36E30FB8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AEE5C-0CAC-47ED-8E00-EEB23EC7FB0B}" type="pres">
      <dgm:prSet presAssocID="{0E538287-B595-4C3A-9702-E1D4B312156C}" presName="sibTrans" presStyleCnt="0"/>
      <dgm:spPr/>
      <dgm:t>
        <a:bodyPr/>
        <a:lstStyle/>
        <a:p>
          <a:endParaRPr lang="ru-RU"/>
        </a:p>
      </dgm:t>
    </dgm:pt>
    <dgm:pt modelId="{A014C8BD-2C1A-4639-99A3-0225C3E044E3}" type="pres">
      <dgm:prSet presAssocID="{706D2262-D9C3-4B0B-80B8-A6AE8E4FC4B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2E29C-D373-4AF6-B94F-D352915C6004}" type="pres">
      <dgm:prSet presAssocID="{7E45104E-1462-4C2E-AC67-91F8ACFE311D}" presName="sibTrans" presStyleCnt="0"/>
      <dgm:spPr/>
      <dgm:t>
        <a:bodyPr/>
        <a:lstStyle/>
        <a:p>
          <a:endParaRPr lang="ru-RU"/>
        </a:p>
      </dgm:t>
    </dgm:pt>
    <dgm:pt modelId="{5D0E1423-440D-4E48-BA82-2826553C31AA}" type="pres">
      <dgm:prSet presAssocID="{43807E3F-FD99-4C51-9609-3681BD1ABF4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2A118-6CA1-475F-822F-049D8FAD3FE4}" type="pres">
      <dgm:prSet presAssocID="{EB0BB097-AF54-4A7D-8C96-BA6CBDCAEB09}" presName="sibTrans" presStyleCnt="0"/>
      <dgm:spPr/>
      <dgm:t>
        <a:bodyPr/>
        <a:lstStyle/>
        <a:p>
          <a:endParaRPr lang="ru-RU"/>
        </a:p>
      </dgm:t>
    </dgm:pt>
    <dgm:pt modelId="{78C5D153-1499-4B43-9BEB-D108048D0D0E}" type="pres">
      <dgm:prSet presAssocID="{ACAB5AA3-84A6-4E1C-B733-9CB32086CA0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164F82-DC52-46CE-9459-B43D67596035}" srcId="{E238C891-BA8C-4D9C-B3D3-3069748BA8A4}" destId="{802D7B7E-A021-4079-870E-99A36E30FB8D}" srcOrd="0" destOrd="0" parTransId="{A26250BC-C411-45EF-8B21-08C7711A8851}" sibTransId="{0E538287-B595-4C3A-9702-E1D4B312156C}"/>
    <dgm:cxn modelId="{C1503B29-5C8C-465C-9493-C3D379D9B08B}" type="presOf" srcId="{802D7B7E-A021-4079-870E-99A36E30FB8D}" destId="{8C08827B-BF85-4478-8E1F-D0AB24C7C895}" srcOrd="0" destOrd="0" presId="urn:microsoft.com/office/officeart/2005/8/layout/default#3"/>
    <dgm:cxn modelId="{3BA85426-F26F-460D-92D4-82822BCE4CF5}" srcId="{E238C891-BA8C-4D9C-B3D3-3069748BA8A4}" destId="{ACAB5AA3-84A6-4E1C-B733-9CB32086CA08}" srcOrd="3" destOrd="0" parTransId="{3A5A4B6B-27C8-4DA7-82DB-AF9A10ED28ED}" sibTransId="{C246E17D-3DBE-40C4-87D8-B4C49DD5839E}"/>
    <dgm:cxn modelId="{2B5F9802-857C-488A-8EAB-5FE0AB2B4CED}" type="presOf" srcId="{706D2262-D9C3-4B0B-80B8-A6AE8E4FC4BC}" destId="{A014C8BD-2C1A-4639-99A3-0225C3E044E3}" srcOrd="0" destOrd="0" presId="urn:microsoft.com/office/officeart/2005/8/layout/default#3"/>
    <dgm:cxn modelId="{2DC69132-276B-47CE-92DB-AC44CE71ED38}" type="presOf" srcId="{43807E3F-FD99-4C51-9609-3681BD1ABF47}" destId="{5D0E1423-440D-4E48-BA82-2826553C31AA}" srcOrd="0" destOrd="0" presId="urn:microsoft.com/office/officeart/2005/8/layout/default#3"/>
    <dgm:cxn modelId="{2B1ED1EC-77D1-485B-98A0-00FD53FAD8C0}" type="presOf" srcId="{ACAB5AA3-84A6-4E1C-B733-9CB32086CA08}" destId="{78C5D153-1499-4B43-9BEB-D108048D0D0E}" srcOrd="0" destOrd="0" presId="urn:microsoft.com/office/officeart/2005/8/layout/default#3"/>
    <dgm:cxn modelId="{5CFF1C23-D1CA-421A-BD64-3CFCB4618A50}" type="presOf" srcId="{E238C891-BA8C-4D9C-B3D3-3069748BA8A4}" destId="{71F8F802-D6F5-4DA9-8C67-21EED6D3DB89}" srcOrd="0" destOrd="0" presId="urn:microsoft.com/office/officeart/2005/8/layout/default#3"/>
    <dgm:cxn modelId="{02BB4642-7F5B-465E-B3EA-7D253CB551B9}" srcId="{E238C891-BA8C-4D9C-B3D3-3069748BA8A4}" destId="{43807E3F-FD99-4C51-9609-3681BD1ABF47}" srcOrd="2" destOrd="0" parTransId="{0D331A0E-F777-436E-9964-101A3E63D688}" sibTransId="{EB0BB097-AF54-4A7D-8C96-BA6CBDCAEB09}"/>
    <dgm:cxn modelId="{88EACA5E-D1DD-4DE1-A64E-A1D6F8BF3638}" srcId="{E238C891-BA8C-4D9C-B3D3-3069748BA8A4}" destId="{706D2262-D9C3-4B0B-80B8-A6AE8E4FC4BC}" srcOrd="1" destOrd="0" parTransId="{F3340809-DAC1-4E98-BF00-E479E50C0EDB}" sibTransId="{7E45104E-1462-4C2E-AC67-91F8ACFE311D}"/>
    <dgm:cxn modelId="{5B5CC805-382E-449C-9D07-39D23F57CFBC}" type="presParOf" srcId="{71F8F802-D6F5-4DA9-8C67-21EED6D3DB89}" destId="{8C08827B-BF85-4478-8E1F-D0AB24C7C895}" srcOrd="0" destOrd="0" presId="urn:microsoft.com/office/officeart/2005/8/layout/default#3"/>
    <dgm:cxn modelId="{F30D4DA6-A0A1-4C0C-BFEB-8E9B46412BF9}" type="presParOf" srcId="{71F8F802-D6F5-4DA9-8C67-21EED6D3DB89}" destId="{CF7AEE5C-0CAC-47ED-8E00-EEB23EC7FB0B}" srcOrd="1" destOrd="0" presId="urn:microsoft.com/office/officeart/2005/8/layout/default#3"/>
    <dgm:cxn modelId="{E182FCDB-3733-49F2-9326-1DADA5648C39}" type="presParOf" srcId="{71F8F802-D6F5-4DA9-8C67-21EED6D3DB89}" destId="{A014C8BD-2C1A-4639-99A3-0225C3E044E3}" srcOrd="2" destOrd="0" presId="urn:microsoft.com/office/officeart/2005/8/layout/default#3"/>
    <dgm:cxn modelId="{0AEBAFC5-3F14-46C7-A51E-86F5BC900646}" type="presParOf" srcId="{71F8F802-D6F5-4DA9-8C67-21EED6D3DB89}" destId="{8DD2E29C-D373-4AF6-B94F-D352915C6004}" srcOrd="3" destOrd="0" presId="urn:microsoft.com/office/officeart/2005/8/layout/default#3"/>
    <dgm:cxn modelId="{A8E22149-8CA7-4305-8528-D24131CD1A0E}" type="presParOf" srcId="{71F8F802-D6F5-4DA9-8C67-21EED6D3DB89}" destId="{5D0E1423-440D-4E48-BA82-2826553C31AA}" srcOrd="4" destOrd="0" presId="urn:microsoft.com/office/officeart/2005/8/layout/default#3"/>
    <dgm:cxn modelId="{F8A3A51E-B8FC-44ED-90AF-DBA7CF5A6A69}" type="presParOf" srcId="{71F8F802-D6F5-4DA9-8C67-21EED6D3DB89}" destId="{25E2A118-6CA1-475F-822F-049D8FAD3FE4}" srcOrd="5" destOrd="0" presId="urn:microsoft.com/office/officeart/2005/8/layout/default#3"/>
    <dgm:cxn modelId="{BCDE292C-A878-4121-ADC4-7BB62C8A3DE9}" type="presParOf" srcId="{71F8F802-D6F5-4DA9-8C67-21EED6D3DB89}" destId="{78C5D153-1499-4B43-9BEB-D108048D0D0E}" srcOrd="6" destOrd="0" presId="urn:microsoft.com/office/officeart/2005/8/layout/default#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6011F0-42AA-4084-90BE-12D4F285DA5C}" type="doc">
      <dgm:prSet loTypeId="urn:microsoft.com/office/officeart/2005/8/layout/vProcess5" loCatId="process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75F7C02-7004-400C-B5B7-DD9DEA1D18AE}">
      <dgm:prSet phldrT="[Text]"/>
      <dgm:spPr/>
      <dgm:t>
        <a:bodyPr/>
        <a:lstStyle/>
        <a:p>
          <a:r>
            <a:rPr lang="ru-RU" dirty="0" smtClean="0"/>
            <a:t>Определение данных</a:t>
          </a:r>
          <a:endParaRPr lang="ru-RU" dirty="0"/>
        </a:p>
      </dgm:t>
    </dgm:pt>
    <dgm:pt modelId="{53BC3F03-52EF-4A1A-8CBA-29C4B59A80AF}" type="parTrans" cxnId="{A7ADD4CD-5B43-458F-B1F1-5CE9D03D84DB}">
      <dgm:prSet/>
      <dgm:spPr/>
      <dgm:t>
        <a:bodyPr/>
        <a:lstStyle/>
        <a:p>
          <a:endParaRPr lang="ru-RU"/>
        </a:p>
      </dgm:t>
    </dgm:pt>
    <dgm:pt modelId="{7DF718BD-E34E-4928-925E-75008BB176A9}" type="sibTrans" cxnId="{A7ADD4CD-5B43-458F-B1F1-5CE9D03D84DB}">
      <dgm:prSet/>
      <dgm:spPr/>
      <dgm:t>
        <a:bodyPr/>
        <a:lstStyle/>
        <a:p>
          <a:endParaRPr lang="ru-RU"/>
        </a:p>
      </dgm:t>
    </dgm:pt>
    <dgm:pt modelId="{9512AC01-4BD8-4DDF-820D-0C7E958AFD6C}">
      <dgm:prSet phldrT="[Text]"/>
      <dgm:spPr/>
      <dgm:t>
        <a:bodyPr/>
        <a:lstStyle/>
        <a:p>
          <a:r>
            <a:rPr lang="ru-RU" dirty="0" smtClean="0"/>
            <a:t>Выбор задания</a:t>
          </a:r>
          <a:endParaRPr lang="ru-RU" dirty="0"/>
        </a:p>
      </dgm:t>
    </dgm:pt>
    <dgm:pt modelId="{C32BFC00-6806-42A3-8C23-05700A30088E}" type="parTrans" cxnId="{7B935377-0DB5-49A7-ABA8-6D95F284EC96}">
      <dgm:prSet/>
      <dgm:spPr/>
      <dgm:t>
        <a:bodyPr/>
        <a:lstStyle/>
        <a:p>
          <a:endParaRPr lang="ru-RU"/>
        </a:p>
      </dgm:t>
    </dgm:pt>
    <dgm:pt modelId="{E3AAD926-713A-4C11-81B3-C3177FCC720A}" type="sibTrans" cxnId="{7B935377-0DB5-49A7-ABA8-6D95F284EC96}">
      <dgm:prSet/>
      <dgm:spPr/>
      <dgm:t>
        <a:bodyPr/>
        <a:lstStyle/>
        <a:p>
          <a:endParaRPr lang="ru-RU"/>
        </a:p>
      </dgm:t>
    </dgm:pt>
    <dgm:pt modelId="{F4B6F290-C166-4317-B959-FD13EFD10E3A}">
      <dgm:prSet phldrT="[Text]"/>
      <dgm:spPr/>
      <dgm:t>
        <a:bodyPr/>
        <a:lstStyle/>
        <a:p>
          <a:r>
            <a:rPr lang="ru-RU" dirty="0" smtClean="0"/>
            <a:t>Получение результатов</a:t>
          </a:r>
          <a:endParaRPr lang="ru-RU" dirty="0"/>
        </a:p>
      </dgm:t>
    </dgm:pt>
    <dgm:pt modelId="{97015B6F-48AE-4E97-9723-24FA4EF36C5B}" type="parTrans" cxnId="{23A66902-FA41-411B-9EBD-656F4394B2CD}">
      <dgm:prSet/>
      <dgm:spPr/>
      <dgm:t>
        <a:bodyPr/>
        <a:lstStyle/>
        <a:p>
          <a:endParaRPr lang="ru-RU"/>
        </a:p>
      </dgm:t>
    </dgm:pt>
    <dgm:pt modelId="{6D14BE5C-075B-4221-A7E9-553D95D6D890}" type="sibTrans" cxnId="{23A66902-FA41-411B-9EBD-656F4394B2CD}">
      <dgm:prSet/>
      <dgm:spPr/>
      <dgm:t>
        <a:bodyPr/>
        <a:lstStyle/>
        <a:p>
          <a:endParaRPr lang="ru-RU"/>
        </a:p>
      </dgm:t>
    </dgm:pt>
    <dgm:pt modelId="{D12726A6-945E-4260-B636-DF43BF4282A7}" type="pres">
      <dgm:prSet presAssocID="{C36011F0-42AA-4084-90BE-12D4F285DA5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F8ACE6-1766-4769-B421-F19C61AF60E8}" type="pres">
      <dgm:prSet presAssocID="{C36011F0-42AA-4084-90BE-12D4F285DA5C}" presName="dummyMaxCanvas" presStyleCnt="0">
        <dgm:presLayoutVars/>
      </dgm:prSet>
      <dgm:spPr/>
    </dgm:pt>
    <dgm:pt modelId="{947A96B5-D279-4E92-8C0D-875EEC829DB0}" type="pres">
      <dgm:prSet presAssocID="{C36011F0-42AA-4084-90BE-12D4F285DA5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B7AC4-909B-4077-AD47-9DB97311C1E4}" type="pres">
      <dgm:prSet presAssocID="{C36011F0-42AA-4084-90BE-12D4F285DA5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61E8A-E166-4F44-8CEC-4978EADEFD82}" type="pres">
      <dgm:prSet presAssocID="{C36011F0-42AA-4084-90BE-12D4F285DA5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8CCAA-4ADE-44AA-8325-2603B37633E5}" type="pres">
      <dgm:prSet presAssocID="{C36011F0-42AA-4084-90BE-12D4F285DA5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2DEFA-015C-4C97-AFB0-14F924CE7D8C}" type="pres">
      <dgm:prSet presAssocID="{C36011F0-42AA-4084-90BE-12D4F285DA5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CD7AE-9989-4D8A-B475-3FE9E80968B1}" type="pres">
      <dgm:prSet presAssocID="{C36011F0-42AA-4084-90BE-12D4F285DA5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6223B-664C-4D40-AF0A-CE2BA82ED289}" type="pres">
      <dgm:prSet presAssocID="{C36011F0-42AA-4084-90BE-12D4F285DA5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62B4D-A585-4EF4-8EF9-5436F4CD66B0}" type="pres">
      <dgm:prSet presAssocID="{C36011F0-42AA-4084-90BE-12D4F285DA5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A66902-FA41-411B-9EBD-656F4394B2CD}" srcId="{C36011F0-42AA-4084-90BE-12D4F285DA5C}" destId="{F4B6F290-C166-4317-B959-FD13EFD10E3A}" srcOrd="2" destOrd="0" parTransId="{97015B6F-48AE-4E97-9723-24FA4EF36C5B}" sibTransId="{6D14BE5C-075B-4221-A7E9-553D95D6D890}"/>
    <dgm:cxn modelId="{B487D787-E0A0-4703-BDCE-8697F1A0E131}" type="presOf" srcId="{F4B6F290-C166-4317-B959-FD13EFD10E3A}" destId="{58661E8A-E166-4F44-8CEC-4978EADEFD82}" srcOrd="0" destOrd="0" presId="urn:microsoft.com/office/officeart/2005/8/layout/vProcess5"/>
    <dgm:cxn modelId="{5FA3BC76-9C21-4801-8F2E-7096AD5DB660}" type="presOf" srcId="{9512AC01-4BD8-4DDF-820D-0C7E958AFD6C}" destId="{0A56223B-664C-4D40-AF0A-CE2BA82ED289}" srcOrd="1" destOrd="0" presId="urn:microsoft.com/office/officeart/2005/8/layout/vProcess5"/>
    <dgm:cxn modelId="{24F7B1EB-6420-40B7-A468-CB453FD4F384}" type="presOf" srcId="{E3AAD926-713A-4C11-81B3-C3177FCC720A}" destId="{A862DEFA-015C-4C97-AFB0-14F924CE7D8C}" srcOrd="0" destOrd="0" presId="urn:microsoft.com/office/officeart/2005/8/layout/vProcess5"/>
    <dgm:cxn modelId="{CDB439F2-BFDB-4EAF-8D5B-8154563EC726}" type="presOf" srcId="{9512AC01-4BD8-4DDF-820D-0C7E958AFD6C}" destId="{105B7AC4-909B-4077-AD47-9DB97311C1E4}" srcOrd="0" destOrd="0" presId="urn:microsoft.com/office/officeart/2005/8/layout/vProcess5"/>
    <dgm:cxn modelId="{5AAB9E4C-F1E5-4CFF-BEC4-0E18B47B6408}" type="presOf" srcId="{C36011F0-42AA-4084-90BE-12D4F285DA5C}" destId="{D12726A6-945E-4260-B636-DF43BF4282A7}" srcOrd="0" destOrd="0" presId="urn:microsoft.com/office/officeart/2005/8/layout/vProcess5"/>
    <dgm:cxn modelId="{7B935377-0DB5-49A7-ABA8-6D95F284EC96}" srcId="{C36011F0-42AA-4084-90BE-12D4F285DA5C}" destId="{9512AC01-4BD8-4DDF-820D-0C7E958AFD6C}" srcOrd="1" destOrd="0" parTransId="{C32BFC00-6806-42A3-8C23-05700A30088E}" sibTransId="{E3AAD926-713A-4C11-81B3-C3177FCC720A}"/>
    <dgm:cxn modelId="{244956C6-E3F3-40E1-9EB5-413207EF0D1A}" type="presOf" srcId="{7DF718BD-E34E-4928-925E-75008BB176A9}" destId="{3D88CCAA-4ADE-44AA-8325-2603B37633E5}" srcOrd="0" destOrd="0" presId="urn:microsoft.com/office/officeart/2005/8/layout/vProcess5"/>
    <dgm:cxn modelId="{2D116AEE-018C-499D-A872-52888560B0F1}" type="presOf" srcId="{275F7C02-7004-400C-B5B7-DD9DEA1D18AE}" destId="{B48CD7AE-9989-4D8A-B475-3FE9E80968B1}" srcOrd="1" destOrd="0" presId="urn:microsoft.com/office/officeart/2005/8/layout/vProcess5"/>
    <dgm:cxn modelId="{30DEF2E9-6C14-4550-B23E-4C78E6194D46}" type="presOf" srcId="{F4B6F290-C166-4317-B959-FD13EFD10E3A}" destId="{D1762B4D-A585-4EF4-8EF9-5436F4CD66B0}" srcOrd="1" destOrd="0" presId="urn:microsoft.com/office/officeart/2005/8/layout/vProcess5"/>
    <dgm:cxn modelId="{A7ADD4CD-5B43-458F-B1F1-5CE9D03D84DB}" srcId="{C36011F0-42AA-4084-90BE-12D4F285DA5C}" destId="{275F7C02-7004-400C-B5B7-DD9DEA1D18AE}" srcOrd="0" destOrd="0" parTransId="{53BC3F03-52EF-4A1A-8CBA-29C4B59A80AF}" sibTransId="{7DF718BD-E34E-4928-925E-75008BB176A9}"/>
    <dgm:cxn modelId="{C2EA4596-C9A7-4CC9-A61B-8E151E5A9A8B}" type="presOf" srcId="{275F7C02-7004-400C-B5B7-DD9DEA1D18AE}" destId="{947A96B5-D279-4E92-8C0D-875EEC829DB0}" srcOrd="0" destOrd="0" presId="urn:microsoft.com/office/officeart/2005/8/layout/vProcess5"/>
    <dgm:cxn modelId="{F25DD259-248D-4412-A211-D15C42F0C8A7}" type="presParOf" srcId="{D12726A6-945E-4260-B636-DF43BF4282A7}" destId="{7DF8ACE6-1766-4769-B421-F19C61AF60E8}" srcOrd="0" destOrd="0" presId="urn:microsoft.com/office/officeart/2005/8/layout/vProcess5"/>
    <dgm:cxn modelId="{944DE13C-D704-44B6-9061-943667C75359}" type="presParOf" srcId="{D12726A6-945E-4260-B636-DF43BF4282A7}" destId="{947A96B5-D279-4E92-8C0D-875EEC829DB0}" srcOrd="1" destOrd="0" presId="urn:microsoft.com/office/officeart/2005/8/layout/vProcess5"/>
    <dgm:cxn modelId="{97C17828-DC45-4452-946F-7563CB2ACE97}" type="presParOf" srcId="{D12726A6-945E-4260-B636-DF43BF4282A7}" destId="{105B7AC4-909B-4077-AD47-9DB97311C1E4}" srcOrd="2" destOrd="0" presId="urn:microsoft.com/office/officeart/2005/8/layout/vProcess5"/>
    <dgm:cxn modelId="{E658888B-246A-47F7-9DF0-CBC4724739A5}" type="presParOf" srcId="{D12726A6-945E-4260-B636-DF43BF4282A7}" destId="{58661E8A-E166-4F44-8CEC-4978EADEFD82}" srcOrd="3" destOrd="0" presId="urn:microsoft.com/office/officeart/2005/8/layout/vProcess5"/>
    <dgm:cxn modelId="{38FCCE4C-0420-4ABF-A4F4-A6F9BB0C2165}" type="presParOf" srcId="{D12726A6-945E-4260-B636-DF43BF4282A7}" destId="{3D88CCAA-4ADE-44AA-8325-2603B37633E5}" srcOrd="4" destOrd="0" presId="urn:microsoft.com/office/officeart/2005/8/layout/vProcess5"/>
    <dgm:cxn modelId="{BED06BEB-9592-48FA-89D1-7700803B4061}" type="presParOf" srcId="{D12726A6-945E-4260-B636-DF43BF4282A7}" destId="{A862DEFA-015C-4C97-AFB0-14F924CE7D8C}" srcOrd="5" destOrd="0" presId="urn:microsoft.com/office/officeart/2005/8/layout/vProcess5"/>
    <dgm:cxn modelId="{F2F33B73-4967-4CC1-B391-50F15144D7D9}" type="presParOf" srcId="{D12726A6-945E-4260-B636-DF43BF4282A7}" destId="{B48CD7AE-9989-4D8A-B475-3FE9E80968B1}" srcOrd="6" destOrd="0" presId="urn:microsoft.com/office/officeart/2005/8/layout/vProcess5"/>
    <dgm:cxn modelId="{FBF9573E-A61E-4315-90DB-B17F9D8A658B}" type="presParOf" srcId="{D12726A6-945E-4260-B636-DF43BF4282A7}" destId="{0A56223B-664C-4D40-AF0A-CE2BA82ED289}" srcOrd="7" destOrd="0" presId="urn:microsoft.com/office/officeart/2005/8/layout/vProcess5"/>
    <dgm:cxn modelId="{E62AFE51-EB13-45BB-9E7F-269ECCEDFC1F}" type="presParOf" srcId="{D12726A6-945E-4260-B636-DF43BF4282A7}" destId="{D1762B4D-A585-4EF4-8EF9-5436F4CD66B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6011F0-42AA-4084-90BE-12D4F285DA5C}" type="doc">
      <dgm:prSet loTypeId="urn:microsoft.com/office/officeart/2005/8/layout/vProcess5" loCatId="process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75F7C02-7004-400C-B5B7-DD9DEA1D18AE}">
      <dgm:prSet phldrT="[Text]"/>
      <dgm:spPr/>
      <dgm:t>
        <a:bodyPr/>
        <a:lstStyle/>
        <a:p>
          <a:r>
            <a:rPr lang="ru-RU" dirty="0" smtClean="0"/>
            <a:t>Подготовка данных</a:t>
          </a:r>
          <a:endParaRPr lang="ru-RU" dirty="0"/>
        </a:p>
      </dgm:t>
    </dgm:pt>
    <dgm:pt modelId="{53BC3F03-52EF-4A1A-8CBA-29C4B59A80AF}" type="parTrans" cxnId="{A7ADD4CD-5B43-458F-B1F1-5CE9D03D84DB}">
      <dgm:prSet/>
      <dgm:spPr/>
      <dgm:t>
        <a:bodyPr/>
        <a:lstStyle/>
        <a:p>
          <a:endParaRPr lang="ru-RU"/>
        </a:p>
      </dgm:t>
    </dgm:pt>
    <dgm:pt modelId="{7DF718BD-E34E-4928-925E-75008BB176A9}" type="sibTrans" cxnId="{A7ADD4CD-5B43-458F-B1F1-5CE9D03D84DB}">
      <dgm:prSet/>
      <dgm:spPr/>
      <dgm:t>
        <a:bodyPr/>
        <a:lstStyle/>
        <a:p>
          <a:endParaRPr lang="ru-RU"/>
        </a:p>
      </dgm:t>
    </dgm:pt>
    <dgm:pt modelId="{E9FF5400-4EBF-40C1-AA21-F160166CA4A0}">
      <dgm:prSet/>
      <dgm:spPr/>
      <dgm:t>
        <a:bodyPr/>
        <a:lstStyle/>
        <a:p>
          <a:r>
            <a:rPr lang="ru-RU" smtClean="0"/>
            <a:t>Моделирование</a:t>
          </a:r>
          <a:endParaRPr lang="en-US" dirty="0" smtClean="0"/>
        </a:p>
      </dgm:t>
    </dgm:pt>
    <dgm:pt modelId="{8DEE2D11-719D-4B08-957B-5ABFC36CDA74}" type="parTrans" cxnId="{65386EAE-53A6-415D-8754-DFCC6CA05977}">
      <dgm:prSet/>
      <dgm:spPr/>
      <dgm:t>
        <a:bodyPr/>
        <a:lstStyle/>
        <a:p>
          <a:endParaRPr lang="ru-RU"/>
        </a:p>
      </dgm:t>
    </dgm:pt>
    <dgm:pt modelId="{EAD6445B-1687-40EE-9187-847663ED5598}" type="sibTrans" cxnId="{65386EAE-53A6-415D-8754-DFCC6CA05977}">
      <dgm:prSet/>
      <dgm:spPr/>
      <dgm:t>
        <a:bodyPr/>
        <a:lstStyle/>
        <a:p>
          <a:endParaRPr lang="ru-RU"/>
        </a:p>
      </dgm:t>
    </dgm:pt>
    <dgm:pt modelId="{6482A8DC-DE17-47FE-B62B-FBD309DF50B0}">
      <dgm:prSet/>
      <dgm:spPr/>
      <dgm:t>
        <a:bodyPr/>
        <a:lstStyle/>
        <a:p>
          <a:r>
            <a:rPr lang="ru-RU" smtClean="0"/>
            <a:t>Измерение точности</a:t>
          </a:r>
          <a:endParaRPr lang="ru-RU" dirty="0" smtClean="0"/>
        </a:p>
      </dgm:t>
    </dgm:pt>
    <dgm:pt modelId="{CD7365D7-B956-4132-8077-76388312039A}" type="parTrans" cxnId="{324194A1-4BA2-43A8-B07C-805EA469BBD7}">
      <dgm:prSet/>
      <dgm:spPr/>
      <dgm:t>
        <a:bodyPr/>
        <a:lstStyle/>
        <a:p>
          <a:endParaRPr lang="ru-RU"/>
        </a:p>
      </dgm:t>
    </dgm:pt>
    <dgm:pt modelId="{4DEEDE4F-BDE3-4F8E-93BE-8AD00769418D}" type="sibTrans" cxnId="{324194A1-4BA2-43A8-B07C-805EA469BBD7}">
      <dgm:prSet/>
      <dgm:spPr/>
      <dgm:t>
        <a:bodyPr/>
        <a:lstStyle/>
        <a:p>
          <a:endParaRPr lang="ru-RU"/>
        </a:p>
      </dgm:t>
    </dgm:pt>
    <dgm:pt modelId="{52E2835E-DC87-4C09-BADC-ACC93B631B66}">
      <dgm:prSet/>
      <dgm:spPr/>
      <dgm:t>
        <a:bodyPr/>
        <a:lstStyle/>
        <a:p>
          <a:r>
            <a:rPr lang="ru-RU" dirty="0" smtClean="0"/>
            <a:t>Использование модели</a:t>
          </a:r>
          <a:endParaRPr lang="ru-RU" dirty="0"/>
        </a:p>
      </dgm:t>
    </dgm:pt>
    <dgm:pt modelId="{808E2A6F-471A-4849-9123-CB481AAA2AD6}" type="parTrans" cxnId="{49C16469-36C6-4034-AA42-B4A24016D2EC}">
      <dgm:prSet/>
      <dgm:spPr/>
      <dgm:t>
        <a:bodyPr/>
        <a:lstStyle/>
        <a:p>
          <a:endParaRPr lang="ru-RU"/>
        </a:p>
      </dgm:t>
    </dgm:pt>
    <dgm:pt modelId="{B6FFD018-C1BC-4F4B-ACC7-131434B997AA}" type="sibTrans" cxnId="{49C16469-36C6-4034-AA42-B4A24016D2EC}">
      <dgm:prSet/>
      <dgm:spPr/>
      <dgm:t>
        <a:bodyPr/>
        <a:lstStyle/>
        <a:p>
          <a:endParaRPr lang="ru-RU"/>
        </a:p>
      </dgm:t>
    </dgm:pt>
    <dgm:pt modelId="{D12726A6-945E-4260-B636-DF43BF4282A7}" type="pres">
      <dgm:prSet presAssocID="{C36011F0-42AA-4084-90BE-12D4F285DA5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F8ACE6-1766-4769-B421-F19C61AF60E8}" type="pres">
      <dgm:prSet presAssocID="{C36011F0-42AA-4084-90BE-12D4F285DA5C}" presName="dummyMaxCanvas" presStyleCnt="0">
        <dgm:presLayoutVars/>
      </dgm:prSet>
      <dgm:spPr/>
    </dgm:pt>
    <dgm:pt modelId="{9BB6359F-17D5-4475-9EDC-53A6E5478FA5}" type="pres">
      <dgm:prSet presAssocID="{C36011F0-42AA-4084-90BE-12D4F285DA5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8FEA5-8C5D-42E4-98BB-42EB96396980}" type="pres">
      <dgm:prSet presAssocID="{C36011F0-42AA-4084-90BE-12D4F285DA5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9005E-E411-4DD4-A7C5-6DC07CC3D78F}" type="pres">
      <dgm:prSet presAssocID="{C36011F0-42AA-4084-90BE-12D4F285DA5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0A78F-0F54-4ED0-A278-0DEB5DDF8292}" type="pres">
      <dgm:prSet presAssocID="{C36011F0-42AA-4084-90BE-12D4F285DA5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48031-7D60-4F2A-90B0-BCC1E030F64D}" type="pres">
      <dgm:prSet presAssocID="{C36011F0-42AA-4084-90BE-12D4F285DA5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DB2C1-1EA6-4CC7-A3C2-ACA2426B03AF}" type="pres">
      <dgm:prSet presAssocID="{C36011F0-42AA-4084-90BE-12D4F285DA5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218FD-4B09-474D-BBA3-5D5780AAC769}" type="pres">
      <dgm:prSet presAssocID="{C36011F0-42AA-4084-90BE-12D4F285DA5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2E329-3FC5-4F50-B554-D5BE671EDC52}" type="pres">
      <dgm:prSet presAssocID="{C36011F0-42AA-4084-90BE-12D4F285DA5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B16BE-FAB7-44E6-9494-322A8703163C}" type="pres">
      <dgm:prSet presAssocID="{C36011F0-42AA-4084-90BE-12D4F285DA5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7193E-AADE-4B15-9A34-941513640D30}" type="pres">
      <dgm:prSet presAssocID="{C36011F0-42AA-4084-90BE-12D4F285DA5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E46BC-F0CA-4A8D-87DA-988DE6F560A1}" type="pres">
      <dgm:prSet presAssocID="{C36011F0-42AA-4084-90BE-12D4F285DA5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2D40FC-85C8-4AB4-89AE-F6B9576D7D3E}" type="presOf" srcId="{52E2835E-DC87-4C09-BADC-ACC93B631B66}" destId="{538E46BC-F0CA-4A8D-87DA-988DE6F560A1}" srcOrd="1" destOrd="0" presId="urn:microsoft.com/office/officeart/2005/8/layout/vProcess5"/>
    <dgm:cxn modelId="{9FA202C7-529E-4F45-8830-227C5B18A4F3}" type="presOf" srcId="{4DEEDE4F-BDE3-4F8E-93BE-8AD00769418D}" destId="{2FC218FD-4B09-474D-BBA3-5D5780AAC769}" srcOrd="0" destOrd="0" presId="urn:microsoft.com/office/officeart/2005/8/layout/vProcess5"/>
    <dgm:cxn modelId="{90B95053-D861-492E-A41D-228D130DF100}" type="presOf" srcId="{6482A8DC-DE17-47FE-B62B-FBD309DF50B0}" destId="{DCB9005E-E411-4DD4-A7C5-6DC07CC3D78F}" srcOrd="0" destOrd="0" presId="urn:microsoft.com/office/officeart/2005/8/layout/vProcess5"/>
    <dgm:cxn modelId="{F19864C1-8F87-4D2A-BC54-B5E75F35A770}" type="presOf" srcId="{E9FF5400-4EBF-40C1-AA21-F160166CA4A0}" destId="{0348FEA5-8C5D-42E4-98BB-42EB96396980}" srcOrd="0" destOrd="0" presId="urn:microsoft.com/office/officeart/2005/8/layout/vProcess5"/>
    <dgm:cxn modelId="{AF2E32ED-C573-413B-9A5A-4F7EFE77531E}" type="presOf" srcId="{E9FF5400-4EBF-40C1-AA21-F160166CA4A0}" destId="{C84B16BE-FAB7-44E6-9494-322A8703163C}" srcOrd="1" destOrd="0" presId="urn:microsoft.com/office/officeart/2005/8/layout/vProcess5"/>
    <dgm:cxn modelId="{A7ADD4CD-5B43-458F-B1F1-5CE9D03D84DB}" srcId="{C36011F0-42AA-4084-90BE-12D4F285DA5C}" destId="{275F7C02-7004-400C-B5B7-DD9DEA1D18AE}" srcOrd="0" destOrd="0" parTransId="{53BC3F03-52EF-4A1A-8CBA-29C4B59A80AF}" sibTransId="{7DF718BD-E34E-4928-925E-75008BB176A9}"/>
    <dgm:cxn modelId="{D9C4984A-3DD5-4126-985A-B3792F707989}" type="presOf" srcId="{7DF718BD-E34E-4928-925E-75008BB176A9}" destId="{98C48031-7D60-4F2A-90B0-BCC1E030F64D}" srcOrd="0" destOrd="0" presId="urn:microsoft.com/office/officeart/2005/8/layout/vProcess5"/>
    <dgm:cxn modelId="{324194A1-4BA2-43A8-B07C-805EA469BBD7}" srcId="{C36011F0-42AA-4084-90BE-12D4F285DA5C}" destId="{6482A8DC-DE17-47FE-B62B-FBD309DF50B0}" srcOrd="2" destOrd="0" parTransId="{CD7365D7-B956-4132-8077-76388312039A}" sibTransId="{4DEEDE4F-BDE3-4F8E-93BE-8AD00769418D}"/>
    <dgm:cxn modelId="{3FC13E8E-D95F-451A-98B4-DEDCC84B3FBB}" type="presOf" srcId="{EAD6445B-1687-40EE-9187-847663ED5598}" destId="{BD0DB2C1-1EA6-4CC7-A3C2-ACA2426B03AF}" srcOrd="0" destOrd="0" presId="urn:microsoft.com/office/officeart/2005/8/layout/vProcess5"/>
    <dgm:cxn modelId="{D4563E91-315E-420C-BD45-9663A4DF8180}" type="presOf" srcId="{52E2835E-DC87-4C09-BADC-ACC93B631B66}" destId="{A410A78F-0F54-4ED0-A278-0DEB5DDF8292}" srcOrd="0" destOrd="0" presId="urn:microsoft.com/office/officeart/2005/8/layout/vProcess5"/>
    <dgm:cxn modelId="{80F46B1C-8129-44DD-8883-1C28B0E191A0}" type="presOf" srcId="{275F7C02-7004-400C-B5B7-DD9DEA1D18AE}" destId="{A0B2E329-3FC5-4F50-B554-D5BE671EDC52}" srcOrd="1" destOrd="0" presId="urn:microsoft.com/office/officeart/2005/8/layout/vProcess5"/>
    <dgm:cxn modelId="{24575DC9-7A74-455E-AEB8-104F07B89F6E}" type="presOf" srcId="{C36011F0-42AA-4084-90BE-12D4F285DA5C}" destId="{D12726A6-945E-4260-B636-DF43BF4282A7}" srcOrd="0" destOrd="0" presId="urn:microsoft.com/office/officeart/2005/8/layout/vProcess5"/>
    <dgm:cxn modelId="{49C16469-36C6-4034-AA42-B4A24016D2EC}" srcId="{C36011F0-42AA-4084-90BE-12D4F285DA5C}" destId="{52E2835E-DC87-4C09-BADC-ACC93B631B66}" srcOrd="3" destOrd="0" parTransId="{808E2A6F-471A-4849-9123-CB481AAA2AD6}" sibTransId="{B6FFD018-C1BC-4F4B-ACC7-131434B997AA}"/>
    <dgm:cxn modelId="{746A0FD5-A0EB-4AE5-AA9B-05EC26742209}" type="presOf" srcId="{275F7C02-7004-400C-B5B7-DD9DEA1D18AE}" destId="{9BB6359F-17D5-4475-9EDC-53A6E5478FA5}" srcOrd="0" destOrd="0" presId="urn:microsoft.com/office/officeart/2005/8/layout/vProcess5"/>
    <dgm:cxn modelId="{65386EAE-53A6-415D-8754-DFCC6CA05977}" srcId="{C36011F0-42AA-4084-90BE-12D4F285DA5C}" destId="{E9FF5400-4EBF-40C1-AA21-F160166CA4A0}" srcOrd="1" destOrd="0" parTransId="{8DEE2D11-719D-4B08-957B-5ABFC36CDA74}" sibTransId="{EAD6445B-1687-40EE-9187-847663ED5598}"/>
    <dgm:cxn modelId="{ABA787C6-A169-46C1-83BE-5BBA2541A1F8}" type="presOf" srcId="{6482A8DC-DE17-47FE-B62B-FBD309DF50B0}" destId="{AE57193E-AADE-4B15-9A34-941513640D30}" srcOrd="1" destOrd="0" presId="urn:microsoft.com/office/officeart/2005/8/layout/vProcess5"/>
    <dgm:cxn modelId="{E86A2538-D928-4E9F-8000-4DD6822B82F4}" type="presParOf" srcId="{D12726A6-945E-4260-B636-DF43BF4282A7}" destId="{7DF8ACE6-1766-4769-B421-F19C61AF60E8}" srcOrd="0" destOrd="0" presId="urn:microsoft.com/office/officeart/2005/8/layout/vProcess5"/>
    <dgm:cxn modelId="{A91D4D2F-2FD6-4CA8-B8EC-3223AAA62F43}" type="presParOf" srcId="{D12726A6-945E-4260-B636-DF43BF4282A7}" destId="{9BB6359F-17D5-4475-9EDC-53A6E5478FA5}" srcOrd="1" destOrd="0" presId="urn:microsoft.com/office/officeart/2005/8/layout/vProcess5"/>
    <dgm:cxn modelId="{7FAC4472-7132-4C56-8E93-A702B97FDAFB}" type="presParOf" srcId="{D12726A6-945E-4260-B636-DF43BF4282A7}" destId="{0348FEA5-8C5D-42E4-98BB-42EB96396980}" srcOrd="2" destOrd="0" presId="urn:microsoft.com/office/officeart/2005/8/layout/vProcess5"/>
    <dgm:cxn modelId="{E26A5304-6BD9-4383-919C-0C509A730039}" type="presParOf" srcId="{D12726A6-945E-4260-B636-DF43BF4282A7}" destId="{DCB9005E-E411-4DD4-A7C5-6DC07CC3D78F}" srcOrd="3" destOrd="0" presId="urn:microsoft.com/office/officeart/2005/8/layout/vProcess5"/>
    <dgm:cxn modelId="{43B0B8D6-E170-4F67-A12B-A1B561F34486}" type="presParOf" srcId="{D12726A6-945E-4260-B636-DF43BF4282A7}" destId="{A410A78F-0F54-4ED0-A278-0DEB5DDF8292}" srcOrd="4" destOrd="0" presId="urn:microsoft.com/office/officeart/2005/8/layout/vProcess5"/>
    <dgm:cxn modelId="{8212DDE7-2241-468A-9446-09FA649384BC}" type="presParOf" srcId="{D12726A6-945E-4260-B636-DF43BF4282A7}" destId="{98C48031-7D60-4F2A-90B0-BCC1E030F64D}" srcOrd="5" destOrd="0" presId="urn:microsoft.com/office/officeart/2005/8/layout/vProcess5"/>
    <dgm:cxn modelId="{56FE17CD-8586-4684-93B2-496EA9B81ADF}" type="presParOf" srcId="{D12726A6-945E-4260-B636-DF43BF4282A7}" destId="{BD0DB2C1-1EA6-4CC7-A3C2-ACA2426B03AF}" srcOrd="6" destOrd="0" presId="urn:microsoft.com/office/officeart/2005/8/layout/vProcess5"/>
    <dgm:cxn modelId="{611FC7C5-5E37-4F3E-989C-FD953B707CB3}" type="presParOf" srcId="{D12726A6-945E-4260-B636-DF43BF4282A7}" destId="{2FC218FD-4B09-474D-BBA3-5D5780AAC769}" srcOrd="7" destOrd="0" presId="urn:microsoft.com/office/officeart/2005/8/layout/vProcess5"/>
    <dgm:cxn modelId="{E0FCA2E9-DD29-42B8-9071-EBF279052FF0}" type="presParOf" srcId="{D12726A6-945E-4260-B636-DF43BF4282A7}" destId="{A0B2E329-3FC5-4F50-B554-D5BE671EDC52}" srcOrd="8" destOrd="0" presId="urn:microsoft.com/office/officeart/2005/8/layout/vProcess5"/>
    <dgm:cxn modelId="{683D5E92-96CB-4A07-8726-51CB5234614D}" type="presParOf" srcId="{D12726A6-945E-4260-B636-DF43BF4282A7}" destId="{C84B16BE-FAB7-44E6-9494-322A8703163C}" srcOrd="9" destOrd="0" presId="urn:microsoft.com/office/officeart/2005/8/layout/vProcess5"/>
    <dgm:cxn modelId="{4809B3DD-90CB-4E2A-809A-A92122E39C03}" type="presParOf" srcId="{D12726A6-945E-4260-B636-DF43BF4282A7}" destId="{AE57193E-AADE-4B15-9A34-941513640D30}" srcOrd="10" destOrd="0" presId="urn:microsoft.com/office/officeart/2005/8/layout/vProcess5"/>
    <dgm:cxn modelId="{250B049A-C16D-42ED-8C55-B0751560784D}" type="presParOf" srcId="{D12726A6-945E-4260-B636-DF43BF4282A7}" destId="{538E46BC-F0CA-4A8D-87DA-988DE6F560A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636539-9F56-4D61-B69E-5C859EB891AE}" type="doc">
      <dgm:prSet loTypeId="urn:microsoft.com/office/officeart/2005/8/layout/default#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5523AA-5CA4-486B-9B30-4E72040029E2}">
      <dgm:prSet phldrT="[Text]"/>
      <dgm:spPr/>
      <dgm:t>
        <a:bodyPr/>
        <a:lstStyle/>
        <a:p>
          <a:pPr rtl="0"/>
          <a:r>
            <a:rPr lang="en-GB" b="1" i="0" u="none" dirty="0" smtClean="0"/>
            <a:t>Decision Trees</a:t>
          </a:r>
          <a:endParaRPr lang="ru-RU" dirty="0"/>
        </a:p>
      </dgm:t>
    </dgm:pt>
    <dgm:pt modelId="{046D53D7-70D8-4C3E-B5F5-2AF9300EB656}" type="parTrans" cxnId="{CB74A621-924F-4353-A340-1B3F404B0D0D}">
      <dgm:prSet/>
      <dgm:spPr/>
      <dgm:t>
        <a:bodyPr/>
        <a:lstStyle/>
        <a:p>
          <a:endParaRPr lang="ru-RU"/>
        </a:p>
      </dgm:t>
    </dgm:pt>
    <dgm:pt modelId="{CB97E257-CC02-4B8F-8D38-DFE2F27EC5C4}" type="sibTrans" cxnId="{CB74A621-924F-4353-A340-1B3F404B0D0D}">
      <dgm:prSet/>
      <dgm:spPr/>
      <dgm:t>
        <a:bodyPr/>
        <a:lstStyle/>
        <a:p>
          <a:endParaRPr lang="ru-RU"/>
        </a:p>
      </dgm:t>
    </dgm:pt>
    <dgm:pt modelId="{9E2324D2-15F8-4FB1-BFFC-44CE5788A3F7}">
      <dgm:prSet/>
      <dgm:spPr/>
      <dgm:t>
        <a:bodyPr/>
        <a:lstStyle/>
        <a:p>
          <a:r>
            <a:rPr lang="en-GB" b="1" i="0" u="none" dirty="0" smtClean="0"/>
            <a:t>Association Rules</a:t>
          </a:r>
          <a:endParaRPr lang="ru-RU" dirty="0"/>
        </a:p>
      </dgm:t>
    </dgm:pt>
    <dgm:pt modelId="{40BA864D-B9E1-4A57-8EFD-43E417712217}" type="parTrans" cxnId="{C512111E-8296-41E2-BA97-ACFB279A7EFE}">
      <dgm:prSet/>
      <dgm:spPr/>
      <dgm:t>
        <a:bodyPr/>
        <a:lstStyle/>
        <a:p>
          <a:endParaRPr lang="ru-RU"/>
        </a:p>
      </dgm:t>
    </dgm:pt>
    <dgm:pt modelId="{26259597-A6A2-4CFD-B88F-E8763D3B2B8F}" type="sibTrans" cxnId="{C512111E-8296-41E2-BA97-ACFB279A7EFE}">
      <dgm:prSet/>
      <dgm:spPr/>
      <dgm:t>
        <a:bodyPr/>
        <a:lstStyle/>
        <a:p>
          <a:endParaRPr lang="ru-RU"/>
        </a:p>
      </dgm:t>
    </dgm:pt>
    <dgm:pt modelId="{3C2BACE0-C1A7-4923-BA30-29DCAA995CBC}">
      <dgm:prSet/>
      <dgm:spPr/>
      <dgm:t>
        <a:bodyPr/>
        <a:lstStyle/>
        <a:p>
          <a:r>
            <a:rPr lang="en-GB" b="1" i="0" u="none" dirty="0" smtClean="0"/>
            <a:t>Clustering</a:t>
          </a:r>
          <a:endParaRPr lang="ru-RU" dirty="0"/>
        </a:p>
      </dgm:t>
    </dgm:pt>
    <dgm:pt modelId="{314FABD0-C579-4EA3-BC45-199DE479D474}" type="parTrans" cxnId="{3B3AAB47-03EF-4675-9215-607045DC2275}">
      <dgm:prSet/>
      <dgm:spPr/>
      <dgm:t>
        <a:bodyPr/>
        <a:lstStyle/>
        <a:p>
          <a:endParaRPr lang="ru-RU"/>
        </a:p>
      </dgm:t>
    </dgm:pt>
    <dgm:pt modelId="{F5FD331A-1E67-46F6-A214-5DC48E43F8A2}" type="sibTrans" cxnId="{3B3AAB47-03EF-4675-9215-607045DC2275}">
      <dgm:prSet/>
      <dgm:spPr/>
      <dgm:t>
        <a:bodyPr/>
        <a:lstStyle/>
        <a:p>
          <a:endParaRPr lang="ru-RU"/>
        </a:p>
      </dgm:t>
    </dgm:pt>
    <dgm:pt modelId="{9DD8C289-74FD-492C-92C2-BF10CF9925ED}">
      <dgm:prSet/>
      <dgm:spPr/>
      <dgm:t>
        <a:bodyPr/>
        <a:lstStyle/>
        <a:p>
          <a:r>
            <a:rPr lang="en-GB" b="1" i="0" u="none" dirty="0" smtClean="0"/>
            <a:t>Naïve </a:t>
          </a:r>
          <a:r>
            <a:rPr lang="en-GB" b="1" i="0" u="none" dirty="0" err="1" smtClean="0"/>
            <a:t>Bayes</a:t>
          </a:r>
          <a:endParaRPr lang="ru-RU" dirty="0"/>
        </a:p>
      </dgm:t>
    </dgm:pt>
    <dgm:pt modelId="{9F257D94-7777-47E9-83F1-2426BB47A00C}" type="parTrans" cxnId="{83898699-3ED3-4719-9C7E-C7F391A832FF}">
      <dgm:prSet/>
      <dgm:spPr/>
      <dgm:t>
        <a:bodyPr/>
        <a:lstStyle/>
        <a:p>
          <a:endParaRPr lang="ru-RU"/>
        </a:p>
      </dgm:t>
    </dgm:pt>
    <dgm:pt modelId="{5FE199DD-6061-43E6-8075-38A251BB8615}" type="sibTrans" cxnId="{83898699-3ED3-4719-9C7E-C7F391A832FF}">
      <dgm:prSet/>
      <dgm:spPr/>
      <dgm:t>
        <a:bodyPr/>
        <a:lstStyle/>
        <a:p>
          <a:endParaRPr lang="ru-RU"/>
        </a:p>
      </dgm:t>
    </dgm:pt>
    <dgm:pt modelId="{C389C197-EE36-4E02-B7D6-CF571E652787}">
      <dgm:prSet/>
      <dgm:spPr/>
      <dgm:t>
        <a:bodyPr/>
        <a:lstStyle/>
        <a:p>
          <a:r>
            <a:rPr lang="en-GB" b="1" i="0" u="none" dirty="0" smtClean="0"/>
            <a:t>Sequence Clustering</a:t>
          </a:r>
          <a:endParaRPr lang="ru-RU" dirty="0"/>
        </a:p>
      </dgm:t>
    </dgm:pt>
    <dgm:pt modelId="{4FF616FC-4F54-404A-9F84-B6B8D6377F99}" type="parTrans" cxnId="{5B95EFB9-AEE0-4D3E-8880-4ACF3F3991F4}">
      <dgm:prSet/>
      <dgm:spPr/>
      <dgm:t>
        <a:bodyPr/>
        <a:lstStyle/>
        <a:p>
          <a:endParaRPr lang="ru-RU"/>
        </a:p>
      </dgm:t>
    </dgm:pt>
    <dgm:pt modelId="{C5ECF0DB-D2DE-4021-86CC-75637DD642E7}" type="sibTrans" cxnId="{5B95EFB9-AEE0-4D3E-8880-4ACF3F3991F4}">
      <dgm:prSet/>
      <dgm:spPr/>
      <dgm:t>
        <a:bodyPr/>
        <a:lstStyle/>
        <a:p>
          <a:endParaRPr lang="ru-RU"/>
        </a:p>
      </dgm:t>
    </dgm:pt>
    <dgm:pt modelId="{6E22A7B8-CAE2-4BDD-AAF2-CC2F32295077}">
      <dgm:prSet/>
      <dgm:spPr/>
      <dgm:t>
        <a:bodyPr/>
        <a:lstStyle/>
        <a:p>
          <a:r>
            <a:rPr lang="en-GB" b="1" i="0" u="none" dirty="0" smtClean="0"/>
            <a:t>Time Series</a:t>
          </a:r>
          <a:endParaRPr lang="ru-RU" dirty="0"/>
        </a:p>
      </dgm:t>
    </dgm:pt>
    <dgm:pt modelId="{4C440FB7-ABDB-4128-9C4C-FE731926CD0F}" type="parTrans" cxnId="{EC298715-4300-4258-A834-023ABBDDD1F9}">
      <dgm:prSet/>
      <dgm:spPr/>
      <dgm:t>
        <a:bodyPr/>
        <a:lstStyle/>
        <a:p>
          <a:endParaRPr lang="ru-RU"/>
        </a:p>
      </dgm:t>
    </dgm:pt>
    <dgm:pt modelId="{DF9D6071-1185-481D-A707-6AE2ECD2DC1F}" type="sibTrans" cxnId="{EC298715-4300-4258-A834-023ABBDDD1F9}">
      <dgm:prSet/>
      <dgm:spPr/>
      <dgm:t>
        <a:bodyPr/>
        <a:lstStyle/>
        <a:p>
          <a:endParaRPr lang="ru-RU"/>
        </a:p>
      </dgm:t>
    </dgm:pt>
    <dgm:pt modelId="{FF7ABA1C-079E-4608-B0AB-622E1AD24117}">
      <dgm:prSet/>
      <dgm:spPr/>
      <dgm:t>
        <a:bodyPr/>
        <a:lstStyle/>
        <a:p>
          <a:r>
            <a:rPr lang="en-GB" b="1" i="0" u="none" dirty="0" smtClean="0"/>
            <a:t>Neural Nets</a:t>
          </a:r>
          <a:endParaRPr lang="ru-RU" dirty="0"/>
        </a:p>
      </dgm:t>
    </dgm:pt>
    <dgm:pt modelId="{EAFC9193-7EA4-49C2-9CA7-1C96258CF46A}" type="parTrans" cxnId="{F184F006-B287-4734-8501-7B40174C3401}">
      <dgm:prSet/>
      <dgm:spPr/>
      <dgm:t>
        <a:bodyPr/>
        <a:lstStyle/>
        <a:p>
          <a:endParaRPr lang="ru-RU"/>
        </a:p>
      </dgm:t>
    </dgm:pt>
    <dgm:pt modelId="{41BC2B56-BEC7-4BCA-B5B4-96688414E9CB}" type="sibTrans" cxnId="{F184F006-B287-4734-8501-7B40174C3401}">
      <dgm:prSet/>
      <dgm:spPr/>
      <dgm:t>
        <a:bodyPr/>
        <a:lstStyle/>
        <a:p>
          <a:endParaRPr lang="ru-RU"/>
        </a:p>
      </dgm:t>
    </dgm:pt>
    <dgm:pt modelId="{208585B6-8AD5-488C-881F-4BE9B6EC6C52}">
      <dgm:prSet/>
      <dgm:spPr/>
      <dgm:t>
        <a:bodyPr/>
        <a:lstStyle/>
        <a:p>
          <a:r>
            <a:rPr lang="en-GB" b="1" i="0" u="none" dirty="0" smtClean="0"/>
            <a:t>Linear Regression</a:t>
          </a:r>
          <a:endParaRPr lang="ru-RU" dirty="0"/>
        </a:p>
      </dgm:t>
    </dgm:pt>
    <dgm:pt modelId="{E2617C46-2AEC-466B-85E5-E6CF0C4E7EA7}" type="parTrans" cxnId="{90C4AC6A-8FBE-4650-8680-7C8B15402B7D}">
      <dgm:prSet/>
      <dgm:spPr/>
      <dgm:t>
        <a:bodyPr/>
        <a:lstStyle/>
        <a:p>
          <a:endParaRPr lang="ru-RU"/>
        </a:p>
      </dgm:t>
    </dgm:pt>
    <dgm:pt modelId="{958AD160-73D6-4B0B-B562-240B20D7EBA9}" type="sibTrans" cxnId="{90C4AC6A-8FBE-4650-8680-7C8B15402B7D}">
      <dgm:prSet/>
      <dgm:spPr/>
      <dgm:t>
        <a:bodyPr/>
        <a:lstStyle/>
        <a:p>
          <a:endParaRPr lang="ru-RU"/>
        </a:p>
      </dgm:t>
    </dgm:pt>
    <dgm:pt modelId="{FE29807F-3661-4714-A881-7061921E112B}">
      <dgm:prSet/>
      <dgm:spPr/>
      <dgm:t>
        <a:bodyPr/>
        <a:lstStyle/>
        <a:p>
          <a:r>
            <a:rPr lang="en-GB" b="1" i="0" u="none" dirty="0" smtClean="0"/>
            <a:t>Logistic Regression</a:t>
          </a:r>
          <a:endParaRPr lang="ru-RU" dirty="0"/>
        </a:p>
      </dgm:t>
    </dgm:pt>
    <dgm:pt modelId="{81712136-1E25-4914-9D9C-D5D042D8B38A}" type="parTrans" cxnId="{F107E3A0-CB6B-4227-9166-437729729320}">
      <dgm:prSet/>
      <dgm:spPr/>
      <dgm:t>
        <a:bodyPr/>
        <a:lstStyle/>
        <a:p>
          <a:endParaRPr lang="ru-RU"/>
        </a:p>
      </dgm:t>
    </dgm:pt>
    <dgm:pt modelId="{C70C0DA3-DA5D-4446-B803-88B90B2BBF92}" type="sibTrans" cxnId="{F107E3A0-CB6B-4227-9166-437729729320}">
      <dgm:prSet/>
      <dgm:spPr/>
      <dgm:t>
        <a:bodyPr/>
        <a:lstStyle/>
        <a:p>
          <a:endParaRPr lang="ru-RU"/>
        </a:p>
      </dgm:t>
    </dgm:pt>
    <dgm:pt modelId="{CB34D91E-E6B0-41DA-83BE-AC3130FA17F8}" type="pres">
      <dgm:prSet presAssocID="{DF636539-9F56-4D61-B69E-5C859EB891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102AF6-1B02-4846-9451-EA0FD9D0367B}" type="pres">
      <dgm:prSet presAssocID="{BC5523AA-5CA4-486B-9B30-4E72040029E2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F5E29-CE12-4CE6-BA85-ACFDADF54385}" type="pres">
      <dgm:prSet presAssocID="{CB97E257-CC02-4B8F-8D38-DFE2F27EC5C4}" presName="sibTrans" presStyleCnt="0"/>
      <dgm:spPr/>
    </dgm:pt>
    <dgm:pt modelId="{D43765DC-FAE1-435B-86B9-567D21932FEE}" type="pres">
      <dgm:prSet presAssocID="{9E2324D2-15F8-4FB1-BFFC-44CE5788A3F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4ECE5-4B42-400A-9AEA-3D9097B4DA17}" type="pres">
      <dgm:prSet presAssocID="{26259597-A6A2-4CFD-B88F-E8763D3B2B8F}" presName="sibTrans" presStyleCnt="0"/>
      <dgm:spPr/>
    </dgm:pt>
    <dgm:pt modelId="{DA7E3AA8-4CB6-4F09-AEB1-772D0737BAC4}" type="pres">
      <dgm:prSet presAssocID="{3C2BACE0-C1A7-4923-BA30-29DCAA995CB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EE3A4-8231-44EE-9A13-6F51DC95166F}" type="pres">
      <dgm:prSet presAssocID="{F5FD331A-1E67-46F6-A214-5DC48E43F8A2}" presName="sibTrans" presStyleCnt="0"/>
      <dgm:spPr/>
    </dgm:pt>
    <dgm:pt modelId="{50688B23-204A-473E-BBCC-423CA0FF7D14}" type="pres">
      <dgm:prSet presAssocID="{9DD8C289-74FD-492C-92C2-BF10CF9925E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9961C-A169-4E9B-B4B2-0F0AEA9217AD}" type="pres">
      <dgm:prSet presAssocID="{5FE199DD-6061-43E6-8075-38A251BB8615}" presName="sibTrans" presStyleCnt="0"/>
      <dgm:spPr/>
    </dgm:pt>
    <dgm:pt modelId="{C23E79AB-A428-474E-8EA0-0B3DD0B0FACD}" type="pres">
      <dgm:prSet presAssocID="{C389C197-EE36-4E02-B7D6-CF571E65278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79284-DE84-4445-A426-B681CFFF1C2F}" type="pres">
      <dgm:prSet presAssocID="{C5ECF0DB-D2DE-4021-86CC-75637DD642E7}" presName="sibTrans" presStyleCnt="0"/>
      <dgm:spPr/>
    </dgm:pt>
    <dgm:pt modelId="{298C8A69-CC1D-4FE0-98CB-9D5F3F63B3B3}" type="pres">
      <dgm:prSet presAssocID="{6E22A7B8-CAE2-4BDD-AAF2-CC2F32295077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2A0F8-51E3-47B5-82D3-A7CB2D190FFD}" type="pres">
      <dgm:prSet presAssocID="{DF9D6071-1185-481D-A707-6AE2ECD2DC1F}" presName="sibTrans" presStyleCnt="0"/>
      <dgm:spPr/>
    </dgm:pt>
    <dgm:pt modelId="{3FD2BF65-84D3-4318-BAA3-D497890A3206}" type="pres">
      <dgm:prSet presAssocID="{FF7ABA1C-079E-4608-B0AB-622E1AD2411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FBCD8-9061-4CF3-807F-7516457C2BDA}" type="pres">
      <dgm:prSet presAssocID="{41BC2B56-BEC7-4BCA-B5B4-96688414E9CB}" presName="sibTrans" presStyleCnt="0"/>
      <dgm:spPr/>
    </dgm:pt>
    <dgm:pt modelId="{983D051E-067C-48F6-A94F-0D045A992277}" type="pres">
      <dgm:prSet presAssocID="{208585B6-8AD5-488C-881F-4BE9B6EC6C5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3C4C5-7888-4A6E-B87C-4E71F69E9CAE}" type="pres">
      <dgm:prSet presAssocID="{958AD160-73D6-4B0B-B562-240B20D7EBA9}" presName="sibTrans" presStyleCnt="0"/>
      <dgm:spPr/>
    </dgm:pt>
    <dgm:pt modelId="{09267306-DA66-440C-8A8D-0D358E00A07E}" type="pres">
      <dgm:prSet presAssocID="{FE29807F-3661-4714-A881-7061921E112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BD05B6-B87F-4984-88C7-E02E9959B7BE}" type="presOf" srcId="{C389C197-EE36-4E02-B7D6-CF571E652787}" destId="{C23E79AB-A428-474E-8EA0-0B3DD0B0FACD}" srcOrd="0" destOrd="0" presId="urn:microsoft.com/office/officeart/2005/8/layout/default#4"/>
    <dgm:cxn modelId="{EC298715-4300-4258-A834-023ABBDDD1F9}" srcId="{DF636539-9F56-4D61-B69E-5C859EB891AE}" destId="{6E22A7B8-CAE2-4BDD-AAF2-CC2F32295077}" srcOrd="5" destOrd="0" parTransId="{4C440FB7-ABDB-4128-9C4C-FE731926CD0F}" sibTransId="{DF9D6071-1185-481D-A707-6AE2ECD2DC1F}"/>
    <dgm:cxn modelId="{F184F006-B287-4734-8501-7B40174C3401}" srcId="{DF636539-9F56-4D61-B69E-5C859EB891AE}" destId="{FF7ABA1C-079E-4608-B0AB-622E1AD24117}" srcOrd="6" destOrd="0" parTransId="{EAFC9193-7EA4-49C2-9CA7-1C96258CF46A}" sibTransId="{41BC2B56-BEC7-4BCA-B5B4-96688414E9CB}"/>
    <dgm:cxn modelId="{CB74A621-924F-4353-A340-1B3F404B0D0D}" srcId="{DF636539-9F56-4D61-B69E-5C859EB891AE}" destId="{BC5523AA-5CA4-486B-9B30-4E72040029E2}" srcOrd="0" destOrd="0" parTransId="{046D53D7-70D8-4C3E-B5F5-2AF9300EB656}" sibTransId="{CB97E257-CC02-4B8F-8D38-DFE2F27EC5C4}"/>
    <dgm:cxn modelId="{5B95EFB9-AEE0-4D3E-8880-4ACF3F3991F4}" srcId="{DF636539-9F56-4D61-B69E-5C859EB891AE}" destId="{C389C197-EE36-4E02-B7D6-CF571E652787}" srcOrd="4" destOrd="0" parTransId="{4FF616FC-4F54-404A-9F84-B6B8D6377F99}" sibTransId="{C5ECF0DB-D2DE-4021-86CC-75637DD642E7}"/>
    <dgm:cxn modelId="{146620B7-E440-4FA8-9725-EF9FE0A4EC0F}" type="presOf" srcId="{9E2324D2-15F8-4FB1-BFFC-44CE5788A3F7}" destId="{D43765DC-FAE1-435B-86B9-567D21932FEE}" srcOrd="0" destOrd="0" presId="urn:microsoft.com/office/officeart/2005/8/layout/default#4"/>
    <dgm:cxn modelId="{3B3AAB47-03EF-4675-9215-607045DC2275}" srcId="{DF636539-9F56-4D61-B69E-5C859EB891AE}" destId="{3C2BACE0-C1A7-4923-BA30-29DCAA995CBC}" srcOrd="2" destOrd="0" parTransId="{314FABD0-C579-4EA3-BC45-199DE479D474}" sibTransId="{F5FD331A-1E67-46F6-A214-5DC48E43F8A2}"/>
    <dgm:cxn modelId="{7C7BEA64-C89C-4494-9C3A-D418826D78DA}" type="presOf" srcId="{FE29807F-3661-4714-A881-7061921E112B}" destId="{09267306-DA66-440C-8A8D-0D358E00A07E}" srcOrd="0" destOrd="0" presId="urn:microsoft.com/office/officeart/2005/8/layout/default#4"/>
    <dgm:cxn modelId="{EE727B24-4771-4FC3-B76C-E1E9A65CA742}" type="presOf" srcId="{FF7ABA1C-079E-4608-B0AB-622E1AD24117}" destId="{3FD2BF65-84D3-4318-BAA3-D497890A3206}" srcOrd="0" destOrd="0" presId="urn:microsoft.com/office/officeart/2005/8/layout/default#4"/>
    <dgm:cxn modelId="{9FE6232C-B895-432C-A1AB-A47CF01C9A9E}" type="presOf" srcId="{DF636539-9F56-4D61-B69E-5C859EB891AE}" destId="{CB34D91E-E6B0-41DA-83BE-AC3130FA17F8}" srcOrd="0" destOrd="0" presId="urn:microsoft.com/office/officeart/2005/8/layout/default#4"/>
    <dgm:cxn modelId="{C512111E-8296-41E2-BA97-ACFB279A7EFE}" srcId="{DF636539-9F56-4D61-B69E-5C859EB891AE}" destId="{9E2324D2-15F8-4FB1-BFFC-44CE5788A3F7}" srcOrd="1" destOrd="0" parTransId="{40BA864D-B9E1-4A57-8EFD-43E417712217}" sibTransId="{26259597-A6A2-4CFD-B88F-E8763D3B2B8F}"/>
    <dgm:cxn modelId="{4ED63E92-F26C-4399-9159-DE05C90B92B9}" type="presOf" srcId="{9DD8C289-74FD-492C-92C2-BF10CF9925ED}" destId="{50688B23-204A-473E-BBCC-423CA0FF7D14}" srcOrd="0" destOrd="0" presId="urn:microsoft.com/office/officeart/2005/8/layout/default#4"/>
    <dgm:cxn modelId="{90C4AC6A-8FBE-4650-8680-7C8B15402B7D}" srcId="{DF636539-9F56-4D61-B69E-5C859EB891AE}" destId="{208585B6-8AD5-488C-881F-4BE9B6EC6C52}" srcOrd="7" destOrd="0" parTransId="{E2617C46-2AEC-466B-85E5-E6CF0C4E7EA7}" sibTransId="{958AD160-73D6-4B0B-B562-240B20D7EBA9}"/>
    <dgm:cxn modelId="{EEF0BACE-9E1C-458E-A25C-4E9634DC8E2F}" type="presOf" srcId="{6E22A7B8-CAE2-4BDD-AAF2-CC2F32295077}" destId="{298C8A69-CC1D-4FE0-98CB-9D5F3F63B3B3}" srcOrd="0" destOrd="0" presId="urn:microsoft.com/office/officeart/2005/8/layout/default#4"/>
    <dgm:cxn modelId="{34AE85EC-018C-4B43-A290-1B55CD01D251}" type="presOf" srcId="{208585B6-8AD5-488C-881F-4BE9B6EC6C52}" destId="{983D051E-067C-48F6-A94F-0D045A992277}" srcOrd="0" destOrd="0" presId="urn:microsoft.com/office/officeart/2005/8/layout/default#4"/>
    <dgm:cxn modelId="{F107E3A0-CB6B-4227-9166-437729729320}" srcId="{DF636539-9F56-4D61-B69E-5C859EB891AE}" destId="{FE29807F-3661-4714-A881-7061921E112B}" srcOrd="8" destOrd="0" parTransId="{81712136-1E25-4914-9D9C-D5D042D8B38A}" sibTransId="{C70C0DA3-DA5D-4446-B803-88B90B2BBF92}"/>
    <dgm:cxn modelId="{6353C04F-3CA8-416E-96A1-C9323E1D14F6}" type="presOf" srcId="{BC5523AA-5CA4-486B-9B30-4E72040029E2}" destId="{3F102AF6-1B02-4846-9451-EA0FD9D0367B}" srcOrd="0" destOrd="0" presId="urn:microsoft.com/office/officeart/2005/8/layout/default#4"/>
    <dgm:cxn modelId="{9220D51D-5DC2-46CD-AFCB-99C75B374A83}" type="presOf" srcId="{3C2BACE0-C1A7-4923-BA30-29DCAA995CBC}" destId="{DA7E3AA8-4CB6-4F09-AEB1-772D0737BAC4}" srcOrd="0" destOrd="0" presId="urn:microsoft.com/office/officeart/2005/8/layout/default#4"/>
    <dgm:cxn modelId="{83898699-3ED3-4719-9C7E-C7F391A832FF}" srcId="{DF636539-9F56-4D61-B69E-5C859EB891AE}" destId="{9DD8C289-74FD-492C-92C2-BF10CF9925ED}" srcOrd="3" destOrd="0" parTransId="{9F257D94-7777-47E9-83F1-2426BB47A00C}" sibTransId="{5FE199DD-6061-43E6-8075-38A251BB8615}"/>
    <dgm:cxn modelId="{920BF6D7-7529-4DC1-AA7A-8F3381E9E483}" type="presParOf" srcId="{CB34D91E-E6B0-41DA-83BE-AC3130FA17F8}" destId="{3F102AF6-1B02-4846-9451-EA0FD9D0367B}" srcOrd="0" destOrd="0" presId="urn:microsoft.com/office/officeart/2005/8/layout/default#4"/>
    <dgm:cxn modelId="{12939750-A947-49E4-BFF2-505CF6CB5CCF}" type="presParOf" srcId="{CB34D91E-E6B0-41DA-83BE-AC3130FA17F8}" destId="{D67F5E29-CE12-4CE6-BA85-ACFDADF54385}" srcOrd="1" destOrd="0" presId="urn:microsoft.com/office/officeart/2005/8/layout/default#4"/>
    <dgm:cxn modelId="{2805E82D-3964-4729-93BC-D84E58D218E5}" type="presParOf" srcId="{CB34D91E-E6B0-41DA-83BE-AC3130FA17F8}" destId="{D43765DC-FAE1-435B-86B9-567D21932FEE}" srcOrd="2" destOrd="0" presId="urn:microsoft.com/office/officeart/2005/8/layout/default#4"/>
    <dgm:cxn modelId="{D85BE13D-B784-4853-A4BE-D3BDC85A70AC}" type="presParOf" srcId="{CB34D91E-E6B0-41DA-83BE-AC3130FA17F8}" destId="{6874ECE5-4B42-400A-9AEA-3D9097B4DA17}" srcOrd="3" destOrd="0" presId="urn:microsoft.com/office/officeart/2005/8/layout/default#4"/>
    <dgm:cxn modelId="{1011C3F3-51AC-43E8-B983-903731C80FF0}" type="presParOf" srcId="{CB34D91E-E6B0-41DA-83BE-AC3130FA17F8}" destId="{DA7E3AA8-4CB6-4F09-AEB1-772D0737BAC4}" srcOrd="4" destOrd="0" presId="urn:microsoft.com/office/officeart/2005/8/layout/default#4"/>
    <dgm:cxn modelId="{159699C0-DEF1-4A16-96B4-9DA53EBE9CF9}" type="presParOf" srcId="{CB34D91E-E6B0-41DA-83BE-AC3130FA17F8}" destId="{8C7EE3A4-8231-44EE-9A13-6F51DC95166F}" srcOrd="5" destOrd="0" presId="urn:microsoft.com/office/officeart/2005/8/layout/default#4"/>
    <dgm:cxn modelId="{1C08C5B2-B5B2-46C6-AF40-BC205364B93D}" type="presParOf" srcId="{CB34D91E-E6B0-41DA-83BE-AC3130FA17F8}" destId="{50688B23-204A-473E-BBCC-423CA0FF7D14}" srcOrd="6" destOrd="0" presId="urn:microsoft.com/office/officeart/2005/8/layout/default#4"/>
    <dgm:cxn modelId="{29E29A50-6E55-4C8C-9DF0-8F19F9986BBC}" type="presParOf" srcId="{CB34D91E-E6B0-41DA-83BE-AC3130FA17F8}" destId="{D8C9961C-A169-4E9B-B4B2-0F0AEA9217AD}" srcOrd="7" destOrd="0" presId="urn:microsoft.com/office/officeart/2005/8/layout/default#4"/>
    <dgm:cxn modelId="{24B1E4CD-8935-4777-9A15-FCA6892E6C4D}" type="presParOf" srcId="{CB34D91E-E6B0-41DA-83BE-AC3130FA17F8}" destId="{C23E79AB-A428-474E-8EA0-0B3DD0B0FACD}" srcOrd="8" destOrd="0" presId="urn:microsoft.com/office/officeart/2005/8/layout/default#4"/>
    <dgm:cxn modelId="{35E2AC38-88D8-452C-A304-EBAB8ABB66BF}" type="presParOf" srcId="{CB34D91E-E6B0-41DA-83BE-AC3130FA17F8}" destId="{F0979284-DE84-4445-A426-B681CFFF1C2F}" srcOrd="9" destOrd="0" presId="urn:microsoft.com/office/officeart/2005/8/layout/default#4"/>
    <dgm:cxn modelId="{256CA109-EC65-4691-AE4B-EBA7F53DC199}" type="presParOf" srcId="{CB34D91E-E6B0-41DA-83BE-AC3130FA17F8}" destId="{298C8A69-CC1D-4FE0-98CB-9D5F3F63B3B3}" srcOrd="10" destOrd="0" presId="urn:microsoft.com/office/officeart/2005/8/layout/default#4"/>
    <dgm:cxn modelId="{C4CA712F-2FED-4C8E-ACD3-FD8F8B54DB5E}" type="presParOf" srcId="{CB34D91E-E6B0-41DA-83BE-AC3130FA17F8}" destId="{1EF2A0F8-51E3-47B5-82D3-A7CB2D190FFD}" srcOrd="11" destOrd="0" presId="urn:microsoft.com/office/officeart/2005/8/layout/default#4"/>
    <dgm:cxn modelId="{0CFB0770-DF1B-41F0-BFED-97A91C5943DC}" type="presParOf" srcId="{CB34D91E-E6B0-41DA-83BE-AC3130FA17F8}" destId="{3FD2BF65-84D3-4318-BAA3-D497890A3206}" srcOrd="12" destOrd="0" presId="urn:microsoft.com/office/officeart/2005/8/layout/default#4"/>
    <dgm:cxn modelId="{730CE465-DD87-415F-AEF0-8171890C570F}" type="presParOf" srcId="{CB34D91E-E6B0-41DA-83BE-AC3130FA17F8}" destId="{0EBFBCD8-9061-4CF3-807F-7516457C2BDA}" srcOrd="13" destOrd="0" presId="urn:microsoft.com/office/officeart/2005/8/layout/default#4"/>
    <dgm:cxn modelId="{76077F74-AC48-4958-879C-0C54293A2762}" type="presParOf" srcId="{CB34D91E-E6B0-41DA-83BE-AC3130FA17F8}" destId="{983D051E-067C-48F6-A94F-0D045A992277}" srcOrd="14" destOrd="0" presId="urn:microsoft.com/office/officeart/2005/8/layout/default#4"/>
    <dgm:cxn modelId="{E5856E0D-A234-4D46-B54D-09D3B1B2721E}" type="presParOf" srcId="{CB34D91E-E6B0-41DA-83BE-AC3130FA17F8}" destId="{EC23C4C5-7888-4A6E-B87C-4E71F69E9CAE}" srcOrd="15" destOrd="0" presId="urn:microsoft.com/office/officeart/2005/8/layout/default#4"/>
    <dgm:cxn modelId="{E50CED6F-5B78-472B-9C7F-04687962876C}" type="presParOf" srcId="{CB34D91E-E6B0-41DA-83BE-AC3130FA17F8}" destId="{09267306-DA66-440C-8A8D-0D358E00A07E}" srcOrd="1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8827B-BF85-4478-8E1F-D0AB24C7C895}">
      <dsp:nvSpPr>
        <dsp:cNvPr id="0" name=""/>
        <dsp:cNvSpPr/>
      </dsp:nvSpPr>
      <dsp:spPr>
        <a:xfrm>
          <a:off x="866637" y="1641"/>
          <a:ext cx="3154748" cy="18928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Поиск прибыльных клиентов</a:t>
          </a:r>
          <a:endParaRPr lang="en-US" sz="3000" kern="1200" dirty="0"/>
        </a:p>
      </dsp:txBody>
      <dsp:txXfrm>
        <a:off x="866637" y="1641"/>
        <a:ext cx="3154748" cy="1892848"/>
      </dsp:txXfrm>
    </dsp:sp>
    <dsp:sp modelId="{A014C8BD-2C1A-4639-99A3-0225C3E044E3}">
      <dsp:nvSpPr>
        <dsp:cNvPr id="0" name=""/>
        <dsp:cNvSpPr/>
      </dsp:nvSpPr>
      <dsp:spPr>
        <a:xfrm>
          <a:off x="4336860" y="1641"/>
          <a:ext cx="3154748" cy="18928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Потребности клиентов</a:t>
          </a:r>
          <a:endParaRPr lang="en-US" sz="3000" kern="1200" dirty="0"/>
        </a:p>
      </dsp:txBody>
      <dsp:txXfrm>
        <a:off x="4336860" y="1641"/>
        <a:ext cx="3154748" cy="1892848"/>
      </dsp:txXfrm>
    </dsp:sp>
    <dsp:sp modelId="{5D0E1423-440D-4E48-BA82-2826553C31AA}">
      <dsp:nvSpPr>
        <dsp:cNvPr id="0" name=""/>
        <dsp:cNvSpPr/>
      </dsp:nvSpPr>
      <dsp:spPr>
        <a:xfrm>
          <a:off x="866637" y="2209965"/>
          <a:ext cx="3154748" cy="18928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Упреждение смены клиентов (анализ лояльности)</a:t>
          </a:r>
          <a:endParaRPr lang="en-US" sz="3000" kern="1200" dirty="0"/>
        </a:p>
      </dsp:txBody>
      <dsp:txXfrm>
        <a:off x="866637" y="2209965"/>
        <a:ext cx="3154748" cy="1892848"/>
      </dsp:txXfrm>
    </dsp:sp>
    <dsp:sp modelId="{78C5D153-1499-4B43-9BEB-D108048D0D0E}">
      <dsp:nvSpPr>
        <dsp:cNvPr id="0" name=""/>
        <dsp:cNvSpPr/>
      </dsp:nvSpPr>
      <dsp:spPr>
        <a:xfrm>
          <a:off x="4336860" y="2209965"/>
          <a:ext cx="3154748" cy="18928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Предсказание продаж</a:t>
          </a:r>
          <a:endParaRPr lang="en-US" sz="3000" kern="1200" dirty="0"/>
        </a:p>
      </dsp:txBody>
      <dsp:txXfrm>
        <a:off x="4336860" y="2209965"/>
        <a:ext cx="3154748" cy="1892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A96B5-D279-4E92-8C0D-875EEC829DB0}">
      <dsp:nvSpPr>
        <dsp:cNvPr id="0" name=""/>
        <dsp:cNvSpPr/>
      </dsp:nvSpPr>
      <dsp:spPr>
        <a:xfrm>
          <a:off x="0" y="0"/>
          <a:ext cx="3182753" cy="1015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Определение данных</a:t>
          </a:r>
          <a:endParaRPr lang="ru-RU" sz="2300" kern="1200" dirty="0"/>
        </a:p>
      </dsp:txBody>
      <dsp:txXfrm>
        <a:off x="29737" y="29737"/>
        <a:ext cx="2087152" cy="955838"/>
      </dsp:txXfrm>
    </dsp:sp>
    <dsp:sp modelId="{105B7AC4-909B-4077-AD47-9DB97311C1E4}">
      <dsp:nvSpPr>
        <dsp:cNvPr id="0" name=""/>
        <dsp:cNvSpPr/>
      </dsp:nvSpPr>
      <dsp:spPr>
        <a:xfrm>
          <a:off x="280831" y="1184531"/>
          <a:ext cx="3182753" cy="1015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Выбор задания</a:t>
          </a:r>
          <a:endParaRPr lang="ru-RU" sz="2300" kern="1200" dirty="0"/>
        </a:p>
      </dsp:txBody>
      <dsp:txXfrm>
        <a:off x="310568" y="1214268"/>
        <a:ext cx="2182495" cy="955838"/>
      </dsp:txXfrm>
    </dsp:sp>
    <dsp:sp modelId="{58661E8A-E166-4F44-8CEC-4978EADEFD82}">
      <dsp:nvSpPr>
        <dsp:cNvPr id="0" name=""/>
        <dsp:cNvSpPr/>
      </dsp:nvSpPr>
      <dsp:spPr>
        <a:xfrm>
          <a:off x="561662" y="2369063"/>
          <a:ext cx="3182753" cy="1015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Получение результатов</a:t>
          </a:r>
          <a:endParaRPr lang="ru-RU" sz="2300" kern="1200" dirty="0"/>
        </a:p>
      </dsp:txBody>
      <dsp:txXfrm>
        <a:off x="591399" y="2398800"/>
        <a:ext cx="2182495" cy="955838"/>
      </dsp:txXfrm>
    </dsp:sp>
    <dsp:sp modelId="{3D88CCAA-4ADE-44AA-8325-2603B37633E5}">
      <dsp:nvSpPr>
        <dsp:cNvPr id="0" name=""/>
        <dsp:cNvSpPr/>
      </dsp:nvSpPr>
      <dsp:spPr>
        <a:xfrm>
          <a:off x="2522800" y="769945"/>
          <a:ext cx="659953" cy="6599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2671289" y="769945"/>
        <a:ext cx="362975" cy="496615"/>
      </dsp:txXfrm>
    </dsp:sp>
    <dsp:sp modelId="{A862DEFA-015C-4C97-AFB0-14F924CE7D8C}">
      <dsp:nvSpPr>
        <dsp:cNvPr id="0" name=""/>
        <dsp:cNvSpPr/>
      </dsp:nvSpPr>
      <dsp:spPr>
        <a:xfrm>
          <a:off x="2803631" y="1947708"/>
          <a:ext cx="659953" cy="6599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2952120" y="1947708"/>
        <a:ext cx="362975" cy="496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6359F-17D5-4475-9EDC-53A6E5478FA5}">
      <dsp:nvSpPr>
        <dsp:cNvPr id="0" name=""/>
        <dsp:cNvSpPr/>
      </dsp:nvSpPr>
      <dsp:spPr>
        <a:xfrm>
          <a:off x="0" y="0"/>
          <a:ext cx="2995532" cy="871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Подготовка данных</a:t>
          </a:r>
          <a:endParaRPr lang="ru-RU" sz="2000" kern="1200" dirty="0"/>
        </a:p>
      </dsp:txBody>
      <dsp:txXfrm>
        <a:off x="25519" y="25519"/>
        <a:ext cx="1981711" cy="820258"/>
      </dsp:txXfrm>
    </dsp:sp>
    <dsp:sp modelId="{0348FEA5-8C5D-42E4-98BB-42EB96396980}">
      <dsp:nvSpPr>
        <dsp:cNvPr id="0" name=""/>
        <dsp:cNvSpPr/>
      </dsp:nvSpPr>
      <dsp:spPr>
        <a:xfrm>
          <a:off x="250875" y="1029714"/>
          <a:ext cx="2995532" cy="871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Моделирование</a:t>
          </a:r>
          <a:endParaRPr lang="en-US" sz="2000" kern="1200" dirty="0" smtClean="0"/>
        </a:p>
      </dsp:txBody>
      <dsp:txXfrm>
        <a:off x="276394" y="1055233"/>
        <a:ext cx="2127276" cy="820258"/>
      </dsp:txXfrm>
    </dsp:sp>
    <dsp:sp modelId="{DCB9005E-E411-4DD4-A7C5-6DC07CC3D78F}">
      <dsp:nvSpPr>
        <dsp:cNvPr id="0" name=""/>
        <dsp:cNvSpPr/>
      </dsp:nvSpPr>
      <dsp:spPr>
        <a:xfrm>
          <a:off x="498007" y="2059428"/>
          <a:ext cx="2995532" cy="871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Измерение точности</a:t>
          </a:r>
          <a:endParaRPr lang="ru-RU" sz="2000" kern="1200" dirty="0" smtClean="0"/>
        </a:p>
      </dsp:txBody>
      <dsp:txXfrm>
        <a:off x="523526" y="2084947"/>
        <a:ext cx="2131020" cy="820258"/>
      </dsp:txXfrm>
    </dsp:sp>
    <dsp:sp modelId="{A410A78F-0F54-4ED0-A278-0DEB5DDF8292}">
      <dsp:nvSpPr>
        <dsp:cNvPr id="0" name=""/>
        <dsp:cNvSpPr/>
      </dsp:nvSpPr>
      <dsp:spPr>
        <a:xfrm>
          <a:off x="748883" y="3089143"/>
          <a:ext cx="2995532" cy="871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Использование модели</a:t>
          </a:r>
          <a:endParaRPr lang="ru-RU" sz="2000" kern="1200" dirty="0"/>
        </a:p>
      </dsp:txBody>
      <dsp:txXfrm>
        <a:off x="774402" y="3114662"/>
        <a:ext cx="2127276" cy="820258"/>
      </dsp:txXfrm>
    </dsp:sp>
    <dsp:sp modelId="{98C48031-7D60-4F2A-90B0-BCC1E030F64D}">
      <dsp:nvSpPr>
        <dsp:cNvPr id="0" name=""/>
        <dsp:cNvSpPr/>
      </dsp:nvSpPr>
      <dsp:spPr>
        <a:xfrm>
          <a:off x="2429189" y="667334"/>
          <a:ext cx="566342" cy="5663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2556616" y="667334"/>
        <a:ext cx="311488" cy="426172"/>
      </dsp:txXfrm>
    </dsp:sp>
    <dsp:sp modelId="{BD0DB2C1-1EA6-4CC7-A3C2-ACA2426B03AF}">
      <dsp:nvSpPr>
        <dsp:cNvPr id="0" name=""/>
        <dsp:cNvSpPr/>
      </dsp:nvSpPr>
      <dsp:spPr>
        <a:xfrm>
          <a:off x="2680065" y="1697048"/>
          <a:ext cx="566342" cy="5663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2807492" y="1697048"/>
        <a:ext cx="311488" cy="426172"/>
      </dsp:txXfrm>
    </dsp:sp>
    <dsp:sp modelId="{2FC218FD-4B09-474D-BBA3-5D5780AAC769}">
      <dsp:nvSpPr>
        <dsp:cNvPr id="0" name=""/>
        <dsp:cNvSpPr/>
      </dsp:nvSpPr>
      <dsp:spPr>
        <a:xfrm>
          <a:off x="2927197" y="2726762"/>
          <a:ext cx="566342" cy="5663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3054624" y="2726762"/>
        <a:ext cx="311488" cy="4261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02AF6-1B02-4846-9451-EA0FD9D0367B}">
      <dsp:nvSpPr>
        <dsp:cNvPr id="0" name=""/>
        <dsp:cNvSpPr/>
      </dsp:nvSpPr>
      <dsp:spPr>
        <a:xfrm>
          <a:off x="0" y="126999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i="0" u="none" kern="1200" dirty="0" smtClean="0"/>
            <a:t>Decision Trees</a:t>
          </a:r>
          <a:endParaRPr lang="ru-RU" sz="2300" kern="1200" dirty="0"/>
        </a:p>
      </dsp:txBody>
      <dsp:txXfrm>
        <a:off x="0" y="126999"/>
        <a:ext cx="1904999" cy="1143000"/>
      </dsp:txXfrm>
    </dsp:sp>
    <dsp:sp modelId="{D43765DC-FAE1-435B-86B9-567D21932FEE}">
      <dsp:nvSpPr>
        <dsp:cNvPr id="0" name=""/>
        <dsp:cNvSpPr/>
      </dsp:nvSpPr>
      <dsp:spPr>
        <a:xfrm>
          <a:off x="2095500" y="126999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i="0" u="none" kern="1200" dirty="0" smtClean="0"/>
            <a:t>Association Rules</a:t>
          </a:r>
          <a:endParaRPr lang="ru-RU" sz="2300" kern="1200" dirty="0"/>
        </a:p>
      </dsp:txBody>
      <dsp:txXfrm>
        <a:off x="2095500" y="126999"/>
        <a:ext cx="1904999" cy="1143000"/>
      </dsp:txXfrm>
    </dsp:sp>
    <dsp:sp modelId="{DA7E3AA8-4CB6-4F09-AEB1-772D0737BAC4}">
      <dsp:nvSpPr>
        <dsp:cNvPr id="0" name=""/>
        <dsp:cNvSpPr/>
      </dsp:nvSpPr>
      <dsp:spPr>
        <a:xfrm>
          <a:off x="4191000" y="126999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i="0" u="none" kern="1200" dirty="0" smtClean="0"/>
            <a:t>Clustering</a:t>
          </a:r>
          <a:endParaRPr lang="ru-RU" sz="2300" kern="1200" dirty="0"/>
        </a:p>
      </dsp:txBody>
      <dsp:txXfrm>
        <a:off x="4191000" y="126999"/>
        <a:ext cx="1904999" cy="1143000"/>
      </dsp:txXfrm>
    </dsp:sp>
    <dsp:sp modelId="{50688B23-204A-473E-BBCC-423CA0FF7D14}">
      <dsp:nvSpPr>
        <dsp:cNvPr id="0" name=""/>
        <dsp:cNvSpPr/>
      </dsp:nvSpPr>
      <dsp:spPr>
        <a:xfrm>
          <a:off x="0" y="1460500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i="0" u="none" kern="1200" dirty="0" smtClean="0"/>
            <a:t>Naïve </a:t>
          </a:r>
          <a:r>
            <a:rPr lang="en-GB" sz="2300" b="1" i="0" u="none" kern="1200" dirty="0" err="1" smtClean="0"/>
            <a:t>Bayes</a:t>
          </a:r>
          <a:endParaRPr lang="ru-RU" sz="2300" kern="1200" dirty="0"/>
        </a:p>
      </dsp:txBody>
      <dsp:txXfrm>
        <a:off x="0" y="1460500"/>
        <a:ext cx="1904999" cy="1143000"/>
      </dsp:txXfrm>
    </dsp:sp>
    <dsp:sp modelId="{C23E79AB-A428-474E-8EA0-0B3DD0B0FACD}">
      <dsp:nvSpPr>
        <dsp:cNvPr id="0" name=""/>
        <dsp:cNvSpPr/>
      </dsp:nvSpPr>
      <dsp:spPr>
        <a:xfrm>
          <a:off x="2095500" y="1460499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i="0" u="none" kern="1200" dirty="0" smtClean="0"/>
            <a:t>Sequence Clustering</a:t>
          </a:r>
          <a:endParaRPr lang="ru-RU" sz="2300" kern="1200" dirty="0"/>
        </a:p>
      </dsp:txBody>
      <dsp:txXfrm>
        <a:off x="2095500" y="1460499"/>
        <a:ext cx="1904999" cy="1143000"/>
      </dsp:txXfrm>
    </dsp:sp>
    <dsp:sp modelId="{298C8A69-CC1D-4FE0-98CB-9D5F3F63B3B3}">
      <dsp:nvSpPr>
        <dsp:cNvPr id="0" name=""/>
        <dsp:cNvSpPr/>
      </dsp:nvSpPr>
      <dsp:spPr>
        <a:xfrm>
          <a:off x="4191000" y="1460499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i="0" u="none" kern="1200" dirty="0" smtClean="0"/>
            <a:t>Time Series</a:t>
          </a:r>
          <a:endParaRPr lang="ru-RU" sz="2300" kern="1200" dirty="0"/>
        </a:p>
      </dsp:txBody>
      <dsp:txXfrm>
        <a:off x="4191000" y="1460499"/>
        <a:ext cx="1904999" cy="1143000"/>
      </dsp:txXfrm>
    </dsp:sp>
    <dsp:sp modelId="{3FD2BF65-84D3-4318-BAA3-D497890A3206}">
      <dsp:nvSpPr>
        <dsp:cNvPr id="0" name=""/>
        <dsp:cNvSpPr/>
      </dsp:nvSpPr>
      <dsp:spPr>
        <a:xfrm>
          <a:off x="0" y="2793999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i="0" u="none" kern="1200" dirty="0" smtClean="0"/>
            <a:t>Neural Nets</a:t>
          </a:r>
          <a:endParaRPr lang="ru-RU" sz="2300" kern="1200" dirty="0"/>
        </a:p>
      </dsp:txBody>
      <dsp:txXfrm>
        <a:off x="0" y="2793999"/>
        <a:ext cx="1904999" cy="1143000"/>
      </dsp:txXfrm>
    </dsp:sp>
    <dsp:sp modelId="{983D051E-067C-48F6-A94F-0D045A992277}">
      <dsp:nvSpPr>
        <dsp:cNvPr id="0" name=""/>
        <dsp:cNvSpPr/>
      </dsp:nvSpPr>
      <dsp:spPr>
        <a:xfrm>
          <a:off x="2095500" y="2793999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i="0" u="none" kern="1200" dirty="0" smtClean="0"/>
            <a:t>Linear Regression</a:t>
          </a:r>
          <a:endParaRPr lang="ru-RU" sz="2300" kern="1200" dirty="0"/>
        </a:p>
      </dsp:txBody>
      <dsp:txXfrm>
        <a:off x="2095500" y="2793999"/>
        <a:ext cx="1904999" cy="1143000"/>
      </dsp:txXfrm>
    </dsp:sp>
    <dsp:sp modelId="{09267306-DA66-440C-8A8D-0D358E00A07E}">
      <dsp:nvSpPr>
        <dsp:cNvPr id="0" name=""/>
        <dsp:cNvSpPr/>
      </dsp:nvSpPr>
      <dsp:spPr>
        <a:xfrm>
          <a:off x="4191000" y="2794000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i="0" u="none" kern="1200" dirty="0" smtClean="0"/>
            <a:t>Logistic Regression</a:t>
          </a:r>
          <a:endParaRPr lang="ru-RU" sz="2300" kern="1200" dirty="0"/>
        </a:p>
      </dsp:txBody>
      <dsp:txXfrm>
        <a:off x="4191000" y="2794000"/>
        <a:ext cx="1904999" cy="114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C98E5-9794-4BF8-BE33-EC717F20AED2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A37FD-F070-425D-829E-B44D24F7AA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36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6058F-B941-4B06-8D55-2B3F42899FC1}" type="datetimeFigureOut">
              <a:rPr lang="en-US" smtClean="0"/>
              <a:pPr/>
              <a:t>8/12/2013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7F4F0-1906-4507-B33B-ABF1016866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01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7F4F0-1906-4507-B33B-ABF10168660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89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EC22-A33F-4A62-BA16-B513CAD05440}" type="slidenum">
              <a:rPr lang="en-IE" smtClean="0"/>
              <a:pPr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58023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EC22-A33F-4A62-BA16-B513CAD05440}" type="slidenum">
              <a:rPr lang="en-IE" smtClean="0"/>
              <a:pPr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23071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EC22-A33F-4A62-BA16-B513CAD05440}" type="slidenum">
              <a:rPr lang="en-IE" smtClean="0"/>
              <a:pPr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50848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EC22-A33F-4A62-BA16-B513CAD05440}" type="slidenum">
              <a:rPr lang="en-IE" smtClean="0"/>
              <a:pPr/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26861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458913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EC22-A33F-4A62-BA16-B513CAD05440}" type="slidenum">
              <a:rPr lang="en-IE" smtClean="0"/>
              <a:pPr/>
              <a:t>20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13160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EC22-A33F-4A62-BA16-B513CAD05440}" type="slidenum">
              <a:rPr lang="en-IE" smtClean="0"/>
              <a:pPr/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45669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979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803208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072407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580064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noProof="0" dirty="0" smtClean="0"/>
              <a:t>Исходные данные могут быть</a:t>
            </a:r>
            <a:r>
              <a:rPr lang="en-IE" noProof="0" dirty="0" smtClean="0"/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en-IE" noProof="0" dirty="0" smtClean="0"/>
              <a:t>Data Query</a:t>
            </a:r>
          </a:p>
          <a:p>
            <a:pPr lvl="0">
              <a:buFont typeface="Arial" pitchFamily="34" charset="0"/>
              <a:buChar char="•"/>
            </a:pPr>
            <a:r>
              <a:rPr lang="en-IE" noProof="0" dirty="0" smtClean="0"/>
              <a:t>DMX Query</a:t>
            </a:r>
          </a:p>
          <a:p>
            <a:pPr lvl="0">
              <a:buFont typeface="Arial" pitchFamily="34" charset="0"/>
              <a:buChar char="•"/>
            </a:pPr>
            <a:r>
              <a:rPr lang="en-IE" noProof="0" dirty="0" smtClean="0"/>
              <a:t>MDX Query</a:t>
            </a:r>
          </a:p>
          <a:p>
            <a:pPr lvl="0">
              <a:buFont typeface="Arial" pitchFamily="34" charset="0"/>
              <a:buChar char="•"/>
            </a:pPr>
            <a:r>
              <a:rPr lang="en-IE" noProof="0" dirty="0" smtClean="0"/>
              <a:t>Stored Procedure Call</a:t>
            </a:r>
          </a:p>
          <a:p>
            <a:pPr lvl="0">
              <a:buFont typeface="Arial" pitchFamily="34" charset="0"/>
              <a:buChar char="•"/>
            </a:pPr>
            <a:r>
              <a:rPr lang="en-IE" noProof="0" dirty="0" err="1" smtClean="0"/>
              <a:t>Rowset</a:t>
            </a:r>
            <a:r>
              <a:rPr lang="en-IE" noProof="0" dirty="0" smtClean="0"/>
              <a:t> Parameter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54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533791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B125FF64-78BA-47B1-B4F8-0B7AAAA3401B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54275" name="Rectangle 30721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54276" name="Rectangle 30722"/>
          <p:cNvSpPr>
            <a:spLocks noGrp="1" noChangeArrowheads="1"/>
          </p:cNvSpPr>
          <p:nvPr>
            <p:ph type="body" idx="1"/>
          </p:nvPr>
        </p:nvSpPr>
        <p:spPr>
          <a:xfrm>
            <a:off x="666315" y="4715208"/>
            <a:ext cx="5336463" cy="4468052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Use this slide to discuss the programming opportunities with SSAS data mining.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The next two slides discuss AMO, ADOMD.NET, Server ADOMD, .NET Stored Procedures, and SSAS data mining extension opportunities.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BI Voyage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184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46" fontAlgn="base">
              <a:spcBef>
                <a:spcPct val="30000"/>
              </a:spcBef>
              <a:spcAft>
                <a:spcPct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044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9A3E84A9-FE4F-4F90-BBD8-48190FDE4ADF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82947" name="Rectangle 11571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82948" name="Rectangle 115714"/>
          <p:cNvSpPr>
            <a:spLocks noGrp="1" noChangeArrowheads="1"/>
          </p:cNvSpPr>
          <p:nvPr>
            <p:ph type="body" idx="1"/>
          </p:nvPr>
        </p:nvSpPr>
        <p:spPr>
          <a:xfrm>
            <a:off x="666313" y="4715206"/>
            <a:ext cx="5336463" cy="4468052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BI Voyage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120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973651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579F8CA-BBF7-4503-A007-AC04695FA7B0}" type="slidenum">
              <a:rPr lang="en-US">
                <a:latin typeface="Franklin Gothic Medium" pitchFamily="34" charset="0"/>
              </a:rPr>
              <a:pPr/>
              <a:t>8</a:t>
            </a:fld>
            <a:endParaRPr lang="en-US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289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0FA1-8070-4608-9A6F-E170FBFEB84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3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EC22-A33F-4A62-BA16-B513CAD05440}" type="slidenum">
              <a:rPr lang="en-IE" smtClean="0"/>
              <a:pPr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6984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EC22-A33F-4A62-BA16-B513CAD05440}" type="slidenum">
              <a:rPr lang="en-IE" smtClean="0"/>
              <a:pPr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02098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387CF8E5-ACC1-4955-99E7-289B69B9E892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41987" name="Rectangle 76801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41988" name="Rectangle 76802"/>
          <p:cNvSpPr>
            <a:spLocks noGrp="1" noChangeArrowheads="1"/>
          </p:cNvSpPr>
          <p:nvPr>
            <p:ph type="body" idx="1"/>
          </p:nvPr>
        </p:nvSpPr>
        <p:spPr>
          <a:xfrm>
            <a:off x="666315" y="4715208"/>
            <a:ext cx="5336463" cy="4468052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 smtClean="0">
              <a:latin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BI Voyage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32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EC22-A33F-4A62-BA16-B513CAD05440}" type="slidenum">
              <a:rPr lang="en-IE" smtClean="0"/>
              <a:pPr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95848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9EC22-A33F-4A62-BA16-B513CAD05440}" type="slidenum">
              <a:rPr lang="en-IE" smtClean="0"/>
              <a:pPr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72407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590800"/>
            <a:ext cx="7772400" cy="7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PowerPoint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3352800"/>
            <a:ext cx="7772400" cy="20574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Subtitle if needed</a:t>
            </a:r>
            <a:endParaRPr lang="en-US" dirty="0"/>
          </a:p>
        </p:txBody>
      </p:sp>
      <p:pic>
        <p:nvPicPr>
          <p:cNvPr id="4" name="Picture 6" descr="cover"/>
          <p:cNvPicPr>
            <a:picLocks noChangeAspect="1" noChangeArrowheads="1"/>
          </p:cNvPicPr>
          <p:nvPr userDrawn="1"/>
        </p:nvPicPr>
        <p:blipFill>
          <a:blip r:embed="rId3" cstate="print"/>
          <a:srcRect l="87"/>
          <a:stretch>
            <a:fillRect/>
          </a:stretch>
        </p:blipFill>
        <p:spPr bwMode="auto">
          <a:xfrm>
            <a:off x="0" y="763588"/>
            <a:ext cx="9144000" cy="6094412"/>
          </a:xfrm>
          <a:prstGeom prst="rect">
            <a:avLst/>
          </a:prstGeom>
          <a:noFill/>
        </p:spPr>
      </p:pic>
      <p:pic>
        <p:nvPicPr>
          <p:cNvPr id="5" name="Picture 7" descr="photobar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064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7287"/>
            <a:ext cx="3008313" cy="10299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57287"/>
            <a:ext cx="5111750" cy="51875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19337"/>
            <a:ext cx="3008313" cy="4157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over"/>
          <p:cNvPicPr>
            <a:picLocks noChangeAspect="1" noChangeArrowheads="1"/>
          </p:cNvPicPr>
          <p:nvPr userDrawn="1"/>
        </p:nvPicPr>
        <p:blipFill>
          <a:blip r:embed="rId2" cstate="print"/>
          <a:srcRect l="87"/>
          <a:stretch>
            <a:fillRect/>
          </a:stretch>
        </p:blipFill>
        <p:spPr bwMode="auto">
          <a:xfrm>
            <a:off x="0" y="763588"/>
            <a:ext cx="9144000" cy="6094412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079" name="Picture 7" descr="photoba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06450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85800" y="3352800"/>
            <a:ext cx="77724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93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2 уровня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84166" y="0"/>
            <a:ext cx="5736471" cy="714356"/>
          </a:xfrm>
        </p:spPr>
        <p:txBody>
          <a:bodyPr anchor="ctr"/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Заголовок 1-го уровня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915400" cy="8381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38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493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–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96057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2 уровня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84166" y="0"/>
            <a:ext cx="5736471" cy="714356"/>
          </a:xfrm>
        </p:spPr>
        <p:txBody>
          <a:bodyPr anchor="ctr"/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Заголовок 1-го уровня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971800"/>
            <a:ext cx="7772400" cy="7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2 уровня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84166" y="0"/>
            <a:ext cx="5736471" cy="714356"/>
          </a:xfrm>
        </p:spPr>
        <p:txBody>
          <a:bodyPr anchor="ctr"/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Заголовок 1-го уровня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2 уровня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84166" y="0"/>
            <a:ext cx="5736471" cy="714356"/>
          </a:xfrm>
        </p:spPr>
        <p:txBody>
          <a:bodyPr anchor="ctr"/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Заголовок 1-го уровня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228600"/>
            <a:ext cx="8413750" cy="750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2425" y="1597025"/>
            <a:ext cx="4129088" cy="221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597025"/>
            <a:ext cx="4129087" cy="221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439198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26297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Code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>
                <a:latin typeface="Courier"/>
                <a:cs typeface="Courier"/>
              </a:defRPr>
            </a:lvl1pPr>
            <a:lvl2pPr marL="0" indent="0">
              <a:spcBef>
                <a:spcPts val="0"/>
              </a:spcBef>
              <a:buFontTx/>
              <a:buNone/>
              <a:defRPr sz="2400">
                <a:latin typeface="Courier"/>
                <a:cs typeface="Courier"/>
              </a:defRPr>
            </a:lvl2pPr>
            <a:lvl3pPr marL="0" indent="0">
              <a:spcBef>
                <a:spcPts val="0"/>
              </a:spcBef>
              <a:buFontTx/>
              <a:buNone/>
              <a:defRPr sz="2400">
                <a:latin typeface="Courier"/>
                <a:cs typeface="Courier"/>
              </a:defRPr>
            </a:lvl3pPr>
            <a:lvl4pPr marL="0" indent="0">
              <a:spcBef>
                <a:spcPts val="0"/>
              </a:spcBef>
              <a:buFontTx/>
              <a:buNone/>
              <a:defRPr sz="2400">
                <a:latin typeface="Courier"/>
                <a:cs typeface="Courier"/>
              </a:defRPr>
            </a:lvl4pPr>
            <a:lvl5pPr marL="0" indent="0">
              <a:spcBef>
                <a:spcPts val="0"/>
              </a:spcBef>
              <a:buFontTx/>
              <a:buNone/>
              <a:defRPr sz="2400">
                <a:latin typeface="Courier"/>
                <a:cs typeface="Courie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20574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8229600" cy="9492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27275"/>
            <a:ext cx="4040188" cy="5312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967037"/>
            <a:ext cx="4040188" cy="3281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2327275"/>
            <a:ext cx="4041775" cy="5312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967037"/>
            <a:ext cx="4041775" cy="3281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mtClean="0"/>
              <a:t>Click to edit Master text styles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mtClean="0"/>
              <a:t>Second level</a:t>
            </a:r>
          </a:p>
          <a:p>
            <a:pPr marL="3429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mtClean="0"/>
              <a:t>Third level</a:t>
            </a:r>
          </a:p>
          <a:p>
            <a:pPr marL="342900" marR="0" lvl="3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mtClean="0"/>
              <a:t>Fourth level</a:t>
            </a:r>
          </a:p>
          <a:p>
            <a:pPr marL="342900" marR="0" lvl="4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700" r:id="rId14"/>
    <p:sldLayoutId id="2147483705" r:id="rId15"/>
    <p:sldLayoutId id="2147483675" r:id="rId16"/>
    <p:sldLayoutId id="2147483677" r:id="rId17"/>
    <p:sldLayoutId id="2147483679" r:id="rId18"/>
    <p:sldLayoutId id="2147483712" r:id="rId19"/>
    <p:sldLayoutId id="2147483713" r:id="rId20"/>
    <p:sldLayoutId id="2147483714" r:id="rId21"/>
    <p:sldLayoutId id="2147483715" r:id="rId22"/>
    <p:sldLayoutId id="2147483716" r:id="rId2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F497A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E73CF"/>
          </a:solidFill>
          <a:latin typeface="Segoe" pitchFamily="1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E73CF"/>
          </a:solidFill>
          <a:latin typeface="Segoe" pitchFamily="1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E73CF"/>
          </a:solidFill>
          <a:latin typeface="Segoe" pitchFamily="1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E73CF"/>
          </a:solidFill>
          <a:latin typeface="Segoe" pitchFamily="1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E73CF"/>
          </a:solidFill>
          <a:latin typeface="Segoe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E73CF"/>
          </a:solidFill>
          <a:latin typeface="Segoe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E73CF"/>
          </a:solidFill>
          <a:latin typeface="Segoe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E73CF"/>
          </a:solidFill>
          <a:latin typeface="Segoe" pitchFamily="1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Segoe" pitchFamily="34" charset="0"/>
        <a:buChar char="−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Segoe" pitchFamily="34" charset="0"/>
        <a:buChar char="&gt;"/>
        <a:defRPr sz="1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Segoe" pitchFamily="34" charset="0"/>
        <a:buChar char="»"/>
        <a:defRPr sz="1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softbi.ru/" TargetMode="External"/><Relationship Id="rId2" Type="http://schemas.openxmlformats.org/officeDocument/2006/relationships/hyperlink" Target="mailto:i-ivanko@microsoft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gif"/><Relationship Id="rId5" Type="http://schemas.openxmlformats.org/officeDocument/2006/relationships/image" Target="../media/image34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gif"/><Relationship Id="rId5" Type="http://schemas.openxmlformats.org/officeDocument/2006/relationships/image" Target="../media/image37.png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9.png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sqlserver/2008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microsoft.com/sql/technologies/analysis" TargetMode="External"/><Relationship Id="rId5" Type="http://schemas.openxmlformats.org/officeDocument/2006/relationships/hyperlink" Target="http://msdn.microsoft.com/ru-ru/library/bb522607.aspx" TargetMode="External"/><Relationship Id="rId4" Type="http://schemas.openxmlformats.org/officeDocument/2006/relationships/hyperlink" Target="http://www.microsoft.com/rus/b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sql/technologies/dm/default.mspx" TargetMode="External"/><Relationship Id="rId2" Type="http://schemas.openxmlformats.org/officeDocument/2006/relationships/hyperlink" Target="http://www.microsoft.com/emea/spotlight/event.aspx?id=99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icrosoft.com/sqlserver/2008/en/us/data-mining.aspx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forums.microsoft.com/MSDN/ShowForum.aspx?ForumID=81&amp;SiteID=1" TargetMode="External"/><Relationship Id="rId3" Type="http://schemas.openxmlformats.org/officeDocument/2006/relationships/hyperlink" Target="http://www.sqlserverdatamining.com/" TargetMode="External"/><Relationship Id="rId7" Type="http://schemas.openxmlformats.org/officeDocument/2006/relationships/hyperlink" Target="http://www.microsoft.com/sql/technologies/d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blogs.msdn.com/jamiemac" TargetMode="External"/><Relationship Id="rId5" Type="http://schemas.openxmlformats.org/officeDocument/2006/relationships/hyperlink" Target="http://www.beyeblogs.com/donaldfarmer" TargetMode="External"/><Relationship Id="rId4" Type="http://schemas.openxmlformats.org/officeDocument/2006/relationships/hyperlink" Target="http://www.codeplex.com/" TargetMode="External"/><Relationship Id="rId9" Type="http://schemas.openxmlformats.org/officeDocument/2006/relationships/hyperlink" Target="http://msdn.microsoft.com/ru-ru/library/bb510517.aspx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sqlclub.ru/forum/viewforum.php?f=36" TargetMode="External"/><Relationship Id="rId2" Type="http://schemas.openxmlformats.org/officeDocument/2006/relationships/hyperlink" Target="http://rubi.ineta.ru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microsoftbi.r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1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/>
              <a:t>Интеллектуальный анализ данных</a:t>
            </a:r>
            <a:endParaRPr lang="ru-RU" sz="3200" dirty="0"/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714348" y="4371996"/>
            <a:ext cx="777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" pitchFamily="34" charset="0"/>
              <a:buChar char="−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" pitchFamily="34" charset="0"/>
              <a:buChar char="&gt;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Arial" pitchFamily="34" charset="0"/>
              <a:buNone/>
            </a:pPr>
            <a:endParaRPr lang="en-US" sz="2000" dirty="0" smtClean="0"/>
          </a:p>
          <a:p>
            <a:pPr>
              <a:buFont typeface="Arial" pitchFamily="34" charset="0"/>
              <a:buNone/>
            </a:pPr>
            <a:r>
              <a:rPr lang="ru-RU" sz="2000" b="1" dirty="0" smtClean="0"/>
              <a:t>Косяков Иван</a:t>
            </a:r>
          </a:p>
          <a:p>
            <a:pPr>
              <a:buFont typeface="Arial" pitchFamily="34" charset="0"/>
              <a:buNone/>
            </a:pPr>
            <a:r>
              <a:rPr lang="ru-RU" sz="2000" dirty="0" smtClean="0"/>
              <a:t>Архитектор (</a:t>
            </a:r>
            <a:r>
              <a:rPr lang="en-US" sz="2000" dirty="0" smtClean="0"/>
              <a:t>SQL-BI), Microsoft</a:t>
            </a:r>
          </a:p>
          <a:p>
            <a:pPr>
              <a:buFont typeface="Arial" pitchFamily="34" charset="0"/>
              <a:buNone/>
            </a:pPr>
            <a:r>
              <a:rPr lang="en-US" sz="2000" dirty="0" smtClean="0">
                <a:hlinkClick r:id="rId2"/>
              </a:rPr>
              <a:t>i-ivanko@microsoft.com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3"/>
              </a:rPr>
              <a:t>http://microsoftbi.ru</a:t>
            </a:r>
            <a:r>
              <a:rPr lang="en-US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79204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22746" y="1021928"/>
            <a:ext cx="8413750" cy="750888"/>
          </a:xfrm>
        </p:spPr>
        <p:txBody>
          <a:bodyPr>
            <a:noAutofit/>
          </a:bodyPr>
          <a:lstStyle/>
          <a:p>
            <a:r>
              <a:rPr lang="ru-RU" sz="3200" noProof="0" dirty="0" smtClean="0"/>
              <a:t>Алгоритм дерева принятия решений</a:t>
            </a:r>
            <a:br>
              <a:rPr lang="ru-RU" sz="3200" noProof="0" dirty="0" smtClean="0"/>
            </a:br>
            <a:r>
              <a:rPr lang="ru-RU" sz="2800" noProof="0" dirty="0" smtClean="0">
                <a:solidFill>
                  <a:schemeClr val="accent1"/>
                </a:solidFill>
              </a:rPr>
              <a:t>(</a:t>
            </a:r>
            <a:r>
              <a:rPr lang="en-IE" sz="2800" noProof="0" dirty="0" smtClean="0">
                <a:solidFill>
                  <a:schemeClr val="accent1"/>
                </a:solidFill>
              </a:rPr>
              <a:t>Decision Trees</a:t>
            </a:r>
            <a:r>
              <a:rPr lang="ru-RU" sz="2800" noProof="0" dirty="0" smtClean="0">
                <a:solidFill>
                  <a:schemeClr val="accent1"/>
                </a:solidFill>
              </a:rPr>
              <a:t>)</a:t>
            </a:r>
            <a:endParaRPr lang="en-IE" sz="2800" noProof="0" dirty="0">
              <a:solidFill>
                <a:schemeClr val="accent1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2143132"/>
            <a:ext cx="4341440" cy="4310204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noProof="0" dirty="0" smtClean="0"/>
              <a:t>Используйте для</a:t>
            </a:r>
            <a:r>
              <a:rPr lang="en-IE" sz="2400" noProof="0" dirty="0" smtClean="0"/>
              <a:t>: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noProof="0" dirty="0" smtClean="0">
                <a:solidFill>
                  <a:schemeClr val="tx1"/>
                </a:solidFill>
              </a:rPr>
              <a:t>Классификации</a:t>
            </a:r>
            <a:r>
              <a:rPr lang="en-IE" sz="2000" noProof="0" dirty="0" smtClean="0">
                <a:solidFill>
                  <a:schemeClr val="tx1"/>
                </a:solidFill>
              </a:rPr>
              <a:t>: </a:t>
            </a:r>
            <a:r>
              <a:rPr lang="ru-RU" sz="2000" noProof="0" dirty="0" smtClean="0"/>
              <a:t>анализ рисков и перехода клиентов</a:t>
            </a:r>
            <a:endParaRPr lang="en-IE" sz="2000" noProof="0" dirty="0" smtClean="0"/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noProof="0" dirty="0" smtClean="0">
                <a:solidFill>
                  <a:schemeClr val="tx1"/>
                </a:solidFill>
              </a:rPr>
              <a:t>Регрессии</a:t>
            </a:r>
            <a:r>
              <a:rPr lang="en-IE" sz="2000" noProof="0" dirty="0" smtClean="0">
                <a:solidFill>
                  <a:schemeClr val="tx1"/>
                </a:solidFill>
              </a:rPr>
              <a:t>: </a:t>
            </a:r>
            <a:r>
              <a:rPr lang="ru-RU" sz="2000" noProof="0" dirty="0" smtClean="0"/>
              <a:t>предсказание прибыли или дохода</a:t>
            </a:r>
            <a:endParaRPr lang="en-IE" sz="2000" noProof="0" dirty="0" smtClean="0"/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noProof="0" dirty="0" smtClean="0">
                <a:solidFill>
                  <a:schemeClr val="tx1"/>
                </a:solidFill>
              </a:rPr>
              <a:t>Анализа ассоциаций,</a:t>
            </a:r>
            <a:r>
              <a:rPr lang="en-IE" sz="2000" noProof="0" dirty="0" smtClean="0">
                <a:solidFill>
                  <a:schemeClr val="tx1"/>
                </a:solidFill>
              </a:rPr>
              <a:t> </a:t>
            </a:r>
            <a:r>
              <a:rPr lang="ru-RU" sz="2000" noProof="0" dirty="0" smtClean="0"/>
              <a:t>основанного на предсказании нескольких переменных</a:t>
            </a:r>
            <a:endParaRPr lang="en-IE" sz="2000" noProof="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noProof="0" dirty="0" smtClean="0"/>
              <a:t>Строит одно дерево для каждого предсказываемого атрибута</a:t>
            </a:r>
            <a:endParaRPr lang="en-IE" sz="2400" noProof="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noProof="0" dirty="0" smtClean="0"/>
              <a:t>Быстрый</a:t>
            </a:r>
            <a:endParaRPr lang="en-IE" sz="2400" noProof="0" dirty="0"/>
          </a:p>
        </p:txBody>
      </p:sp>
      <p:graphicFrame>
        <p:nvGraphicFramePr>
          <p:cNvPr id="10035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13703285"/>
              </p:ext>
            </p:extLst>
          </p:nvPr>
        </p:nvGraphicFramePr>
        <p:xfrm>
          <a:off x="5220072" y="2132856"/>
          <a:ext cx="3525103" cy="3003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Bitmap Image" r:id="rId4" imgW="4846740" imgH="4129524" progId="PBrush">
                  <p:embed/>
                </p:oleObj>
              </mc:Choice>
              <mc:Fallback>
                <p:oleObj name="Bitmap Image" r:id="rId4" imgW="4846740" imgH="412952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132856"/>
                        <a:ext cx="3525103" cy="300320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8355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Простое байесово распределение состоян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5375" y="2420888"/>
            <a:ext cx="3143273" cy="3114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Упрощенный алгоритм Байеса </a:t>
            </a:r>
            <a:br>
              <a:rPr lang="ru-RU" sz="3600" dirty="0" smtClean="0"/>
            </a:br>
            <a:r>
              <a:rPr lang="ru-RU" sz="2800" dirty="0" smtClean="0">
                <a:solidFill>
                  <a:schemeClr val="accent1"/>
                </a:solidFill>
              </a:rPr>
              <a:t>(</a:t>
            </a:r>
            <a:r>
              <a:rPr lang="en-IE" sz="2800" noProof="0" dirty="0" smtClean="0">
                <a:solidFill>
                  <a:schemeClr val="accent1"/>
                </a:solidFill>
              </a:rPr>
              <a:t>Microsoft Naïve </a:t>
            </a:r>
            <a:r>
              <a:rPr lang="en-IE" sz="2800" noProof="0" dirty="0" err="1" smtClean="0">
                <a:solidFill>
                  <a:schemeClr val="accent1"/>
                </a:solidFill>
              </a:rPr>
              <a:t>Bayes</a:t>
            </a:r>
            <a:r>
              <a:rPr lang="ru-RU" sz="2800" noProof="0" dirty="0" smtClean="0">
                <a:solidFill>
                  <a:schemeClr val="accent1"/>
                </a:solidFill>
              </a:rPr>
              <a:t>)</a:t>
            </a:r>
            <a:endParaRPr lang="en-IE" sz="2800" noProof="0" dirty="0">
              <a:solidFill>
                <a:schemeClr val="accent1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3567" y="2276873"/>
            <a:ext cx="4536505" cy="4248472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noProof="0" dirty="0" smtClean="0"/>
              <a:t>Используется для</a:t>
            </a:r>
            <a:r>
              <a:rPr lang="en-IE" sz="2400" noProof="0" dirty="0" smtClean="0"/>
              <a:t>: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b="1" noProof="0" dirty="0" smtClean="0">
                <a:solidFill>
                  <a:schemeClr val="tx1"/>
                </a:solidFill>
              </a:rPr>
              <a:t>Классификации</a:t>
            </a:r>
            <a:endParaRPr lang="en-IE" sz="2000" b="1" noProof="0" dirty="0" smtClean="0">
              <a:solidFill>
                <a:schemeClr val="tx1"/>
              </a:solidFill>
            </a:endParaRP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b="1" noProof="0" dirty="0" smtClean="0">
                <a:solidFill>
                  <a:schemeClr val="tx1"/>
                </a:solidFill>
              </a:rPr>
              <a:t>Ассоциации</a:t>
            </a:r>
            <a:r>
              <a:rPr lang="en-IE" sz="2000" noProof="0" dirty="0" smtClean="0"/>
              <a:t> </a:t>
            </a:r>
            <a:r>
              <a:rPr lang="ru-RU" sz="2000" noProof="0" dirty="0" smtClean="0"/>
              <a:t>с несколькими предсказываемыми атрибутами</a:t>
            </a:r>
            <a:endParaRPr lang="en-IE" sz="2000" noProof="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noProof="0" dirty="0" smtClean="0"/>
              <a:t>Предполагает, что все входные данные независимы</a:t>
            </a:r>
            <a:endParaRPr lang="en-IE" sz="2400" noProof="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dirty="0" smtClean="0"/>
              <a:t>Простой механизм классификации, основанный на вероятности выполнения условий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noProof="0" dirty="0" smtClean="0"/>
              <a:t>Требует меньшего </a:t>
            </a:r>
            <a:br>
              <a:rPr lang="ru-RU" sz="2400" noProof="0" dirty="0" smtClean="0"/>
            </a:br>
            <a:r>
              <a:rPr lang="ru-RU" sz="2400" noProof="0" dirty="0" smtClean="0"/>
              <a:t>количества вычислений</a:t>
            </a:r>
            <a:endParaRPr lang="en-IE" sz="24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13969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73729"/>
          <p:cNvSpPr>
            <a:spLocks noGrp="1" noChangeArrowheads="1"/>
          </p:cNvSpPr>
          <p:nvPr>
            <p:ph type="title"/>
          </p:nvPr>
        </p:nvSpPr>
        <p:spPr>
          <a:xfrm>
            <a:off x="683568" y="1046072"/>
            <a:ext cx="7445990" cy="685800"/>
          </a:xfrm>
        </p:spPr>
        <p:txBody>
          <a:bodyPr>
            <a:noAutofit/>
          </a:bodyPr>
          <a:lstStyle/>
          <a:p>
            <a:pPr marL="0" indent="0" defTabSz="914400" eaLnBrk="1" hangingPunct="1">
              <a:defRPr/>
            </a:pPr>
            <a:r>
              <a:rPr lang="ru-RU" sz="2800" dirty="0" smtClean="0"/>
              <a:t>Алгоритмы линейной и </a:t>
            </a:r>
            <a:r>
              <a:rPr lang="ru-RU" sz="2800" dirty="0" err="1" smtClean="0"/>
              <a:t>логистической</a:t>
            </a:r>
            <a:r>
              <a:rPr lang="ru-RU" sz="2800" dirty="0" smtClean="0"/>
              <a:t> регрессии</a:t>
            </a:r>
            <a:endParaRPr lang="en-US" sz="28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568" y="2308889"/>
            <a:ext cx="4968552" cy="39559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Линейная регрессия</a:t>
            </a:r>
            <a:endParaRPr lang="en-US" sz="240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dirty="0" smtClean="0"/>
              <a:t>Находит лучшую прямую через набор точек</a:t>
            </a:r>
            <a:endParaRPr lang="en-US" sz="2000" dirty="0" smtClean="0"/>
          </a:p>
          <a:p>
            <a:pPr>
              <a:buNone/>
            </a:pPr>
            <a:r>
              <a:rPr lang="ru-RU" sz="2400" dirty="0" smtClean="0"/>
              <a:t>Логистическая регрессия</a:t>
            </a:r>
            <a:endParaRPr lang="en-US" sz="240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dirty="0" smtClean="0"/>
              <a:t>Находит кривую путем применения </a:t>
            </a:r>
            <a:r>
              <a:rPr lang="ru-RU" sz="2000" dirty="0" err="1" smtClean="0"/>
              <a:t>логистического</a:t>
            </a:r>
            <a:r>
              <a:rPr lang="ru-RU" sz="2000" dirty="0" smtClean="0"/>
              <a:t> преобразования</a:t>
            </a:r>
          </a:p>
          <a:p>
            <a:pPr>
              <a:buNone/>
            </a:pPr>
            <a:r>
              <a:rPr lang="ru-RU" sz="2400" dirty="0" smtClean="0"/>
              <a:t>Используются для предсказательного анализа (определения отношений между числовыми атрибутами)</a:t>
            </a:r>
            <a:endParaRPr lang="en-US" sz="2400" dirty="0" smtClean="0"/>
          </a:p>
        </p:txBody>
      </p:sp>
      <p:pic>
        <p:nvPicPr>
          <p:cNvPr id="13317" name="Rectangle 73736" descr="Data modeled by using logistic regress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437112"/>
            <a:ext cx="2848950" cy="1904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Rectangle 73739" descr="A line that models a set of data"/>
          <p:cNvPicPr>
            <a:picLocks noChangeAspect="1" noChangeArrowheads="1"/>
          </p:cNvPicPr>
          <p:nvPr/>
        </p:nvPicPr>
        <p:blipFill>
          <a:blip r:embed="rId4"/>
          <a:srcRect l="8260" r="4373"/>
          <a:stretch>
            <a:fillRect/>
          </a:stretch>
        </p:blipFill>
        <p:spPr bwMode="auto">
          <a:xfrm>
            <a:off x="6235479" y="2276872"/>
            <a:ext cx="2614231" cy="1679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3163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18410"/>
              </p:ext>
            </p:extLst>
          </p:nvPr>
        </p:nvGraphicFramePr>
        <p:xfrm>
          <a:off x="611560" y="2511999"/>
          <a:ext cx="3660369" cy="2429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Bitmap Image" r:id="rId4" imgW="8009524" imgH="5315692" progId="PBrush">
                  <p:embed/>
                </p:oleObj>
              </mc:Choice>
              <mc:Fallback>
                <p:oleObj name="Bitmap Image" r:id="rId4" imgW="8009524" imgH="531569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865" t="20357" r="4054" b="4326"/>
                      <a:stretch>
                        <a:fillRect/>
                      </a:stretch>
                    </p:blipFill>
                    <p:spPr bwMode="auto">
                      <a:xfrm>
                        <a:off x="611560" y="2511999"/>
                        <a:ext cx="3660369" cy="2429169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>
                            <a:lumMod val="50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noProof="0" dirty="0" smtClean="0"/>
              <a:t>Алгоритм кластеризации</a:t>
            </a:r>
            <a:br>
              <a:rPr lang="ru-RU" noProof="0" dirty="0" smtClean="0"/>
            </a:br>
            <a:r>
              <a:rPr lang="ru-RU" sz="3600" noProof="0" dirty="0" smtClean="0">
                <a:solidFill>
                  <a:schemeClr val="accent1"/>
                </a:solidFill>
              </a:rPr>
              <a:t>(</a:t>
            </a:r>
            <a:r>
              <a:rPr lang="en-IE" sz="3600" noProof="0" dirty="0" smtClean="0">
                <a:solidFill>
                  <a:schemeClr val="accent1"/>
                </a:solidFill>
              </a:rPr>
              <a:t>Clustering</a:t>
            </a:r>
            <a:r>
              <a:rPr lang="ru-RU" sz="3600" noProof="0" dirty="0" smtClean="0">
                <a:solidFill>
                  <a:schemeClr val="accent1"/>
                </a:solidFill>
              </a:rPr>
              <a:t>)</a:t>
            </a:r>
            <a:endParaRPr lang="en-IE" sz="3600" noProof="0" dirty="0">
              <a:solidFill>
                <a:schemeClr val="accent1"/>
              </a:solidFill>
            </a:endParaRPr>
          </a:p>
        </p:txBody>
      </p:sp>
      <p:pic>
        <p:nvPicPr>
          <p:cNvPr id="2052" name="Picture 4" descr="Точечная диаграмма вариантов набора данных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1071546"/>
            <a:ext cx="2020267" cy="1000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572000" y="2352648"/>
            <a:ext cx="432048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dirty="0"/>
              <a:t>Применим к:</a:t>
            </a:r>
            <a:endParaRPr lang="en-IE" sz="2400" dirty="0"/>
          </a:p>
          <a:p>
            <a:pPr marL="8001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dirty="0"/>
              <a:t>Сегментации</a:t>
            </a:r>
            <a:r>
              <a:rPr lang="en-IE" sz="2000" dirty="0"/>
              <a:t>: </a:t>
            </a:r>
            <a:r>
              <a:rPr lang="ru-RU" sz="2000" dirty="0"/>
              <a:t>группировка клиентов, маркетинговая рассылка предложений</a:t>
            </a:r>
            <a:endParaRPr lang="en-IE" sz="2000" dirty="0"/>
          </a:p>
          <a:p>
            <a:pPr marL="8001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dirty="0"/>
              <a:t>Также</a:t>
            </a:r>
            <a:r>
              <a:rPr lang="en-IE" sz="2000" dirty="0"/>
              <a:t>: </a:t>
            </a:r>
            <a:r>
              <a:rPr lang="ru-RU" sz="2000" dirty="0"/>
              <a:t>классификация</a:t>
            </a:r>
            <a:r>
              <a:rPr lang="en-IE" sz="2000" dirty="0"/>
              <a:t> </a:t>
            </a:r>
            <a:r>
              <a:rPr lang="ru-RU" sz="2000" dirty="0"/>
              <a:t>и</a:t>
            </a:r>
            <a:r>
              <a:rPr lang="en-IE" sz="2000" dirty="0"/>
              <a:t> </a:t>
            </a:r>
            <a:r>
              <a:rPr lang="ru-RU" sz="2000" dirty="0"/>
              <a:t>регрессия</a:t>
            </a:r>
            <a:endParaRPr lang="en-IE" sz="2000" dirty="0"/>
          </a:p>
          <a:p>
            <a:pPr marL="8001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dirty="0"/>
              <a:t>Обнаружение аномалий</a:t>
            </a:r>
            <a:endParaRPr lang="en-IE" dirty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dirty="0"/>
              <a:t>Дискретные и непрерывные атрибуты</a:t>
            </a:r>
            <a:endParaRPr lang="en-IE" sz="2000" dirty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dirty="0"/>
              <a:t>Замечания</a:t>
            </a:r>
            <a:r>
              <a:rPr lang="en-IE" sz="2400" dirty="0"/>
              <a:t>:</a:t>
            </a:r>
          </a:p>
          <a:p>
            <a:pPr marL="8001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dirty="0"/>
              <a:t>Атрибуты «</a:t>
            </a:r>
            <a:r>
              <a:rPr lang="en-IE" sz="2000" dirty="0"/>
              <a:t>Predict Only</a:t>
            </a:r>
            <a:r>
              <a:rPr lang="ru-RU" sz="2000" dirty="0"/>
              <a:t>»</a:t>
            </a:r>
            <a:r>
              <a:rPr lang="en-IE" sz="2000" dirty="0"/>
              <a:t> </a:t>
            </a:r>
            <a:r>
              <a:rPr lang="ru-RU" sz="2000" dirty="0"/>
              <a:t>нельзя использовать</a:t>
            </a:r>
            <a:endParaRPr lang="en-IE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927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Line 2"/>
          <p:cNvSpPr>
            <a:spLocks noChangeShapeType="1"/>
          </p:cNvSpPr>
          <p:nvPr/>
        </p:nvSpPr>
        <p:spPr bwMode="auto">
          <a:xfrm flipV="1">
            <a:off x="5775325" y="1017588"/>
            <a:ext cx="0" cy="356235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23" name="Line 3"/>
          <p:cNvSpPr>
            <a:spLocks noChangeShapeType="1"/>
          </p:cNvSpPr>
          <p:nvPr/>
        </p:nvSpPr>
        <p:spPr bwMode="auto">
          <a:xfrm>
            <a:off x="5791200" y="4614863"/>
            <a:ext cx="3008313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24" name="Line 4"/>
          <p:cNvSpPr>
            <a:spLocks noChangeShapeType="1"/>
          </p:cNvSpPr>
          <p:nvPr/>
        </p:nvSpPr>
        <p:spPr bwMode="auto">
          <a:xfrm flipH="1">
            <a:off x="4038600" y="4583113"/>
            <a:ext cx="1757363" cy="1665287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25" name="Oval 5"/>
          <p:cNvSpPr>
            <a:spLocks noChangeArrowheads="1"/>
          </p:cNvSpPr>
          <p:nvPr/>
        </p:nvSpPr>
        <p:spPr bwMode="auto">
          <a:xfrm>
            <a:off x="5694363" y="3749675"/>
            <a:ext cx="1309687" cy="1317625"/>
          </a:xfrm>
          <a:prstGeom prst="ellipse">
            <a:avLst/>
          </a:prstGeom>
          <a:gradFill rotWithShape="0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>
                  <a:alpha val="16000"/>
                </a:schemeClr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2700000" scaled="1"/>
          </a:gra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26" name="Oval 6"/>
          <p:cNvSpPr>
            <a:spLocks noChangeArrowheads="1"/>
          </p:cNvSpPr>
          <p:nvPr/>
        </p:nvSpPr>
        <p:spPr bwMode="auto">
          <a:xfrm>
            <a:off x="6551613" y="4308475"/>
            <a:ext cx="1471612" cy="1481138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>
                  <a:alpha val="16000"/>
                </a:schemeClr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2700000" scaled="1"/>
          </a:gradFill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noProof="0" dirty="0" smtClean="0"/>
              <a:t>Кластеризация</a:t>
            </a:r>
            <a:r>
              <a:rPr lang="en-IE" sz="3600" noProof="0" dirty="0" smtClean="0"/>
              <a:t/>
            </a:r>
            <a:br>
              <a:rPr lang="en-IE" sz="3600" noProof="0" dirty="0" smtClean="0"/>
            </a:br>
            <a:r>
              <a:rPr lang="ru-RU" sz="2800" noProof="0" dirty="0" smtClean="0">
                <a:solidFill>
                  <a:schemeClr val="accent1"/>
                </a:solidFill>
              </a:rPr>
              <a:t>Обнаружение аномалий</a:t>
            </a:r>
            <a:endParaRPr lang="en-IE" sz="2800" noProof="0" dirty="0">
              <a:solidFill>
                <a:schemeClr val="accent1"/>
              </a:solidFill>
            </a:endParaRPr>
          </a:p>
        </p:txBody>
      </p:sp>
      <p:sp>
        <p:nvSpPr>
          <p:cNvPr id="158728" name="Oval 8"/>
          <p:cNvSpPr>
            <a:spLocks noChangeArrowheads="1"/>
          </p:cNvSpPr>
          <p:nvPr/>
        </p:nvSpPr>
        <p:spPr bwMode="auto">
          <a:xfrm>
            <a:off x="3749675" y="2220913"/>
            <a:ext cx="4697413" cy="1536700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shade val="54118"/>
                  <a:invGamma/>
                </a:schemeClr>
              </a:gs>
              <a:gs pos="50000">
                <a:schemeClr val="accent2">
                  <a:alpha val="16000"/>
                </a:schemeClr>
              </a:gs>
              <a:gs pos="100000">
                <a:schemeClr val="accent2">
                  <a:gamma/>
                  <a:shade val="54118"/>
                  <a:invGamma/>
                </a:schemeClr>
              </a:gs>
            </a:gsLst>
            <a:lin ang="2700000" scaled="1"/>
          </a:gradFill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6110038" y="4108951"/>
            <a:ext cx="104939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ysClr val="windowText" lastClr="000000"/>
                </a:solidFill>
              </a:rPr>
              <a:t>Мужчина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7562601" y="4097839"/>
            <a:ext cx="11103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ysClr val="windowText" lastClr="000000"/>
                </a:solidFill>
              </a:rPr>
              <a:t>Женщина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4716211" y="4626476"/>
            <a:ext cx="59343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ysClr val="windowText" lastClr="000000"/>
                </a:solidFill>
              </a:rPr>
              <a:t>Сын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4008518" y="5114006"/>
            <a:ext cx="6505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ysClr val="windowText" lastClr="000000"/>
                </a:solidFill>
              </a:rPr>
              <a:t>Дочь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158733" name="Text Box 13"/>
          <p:cNvSpPr txBox="1">
            <a:spLocks noChangeArrowheads="1"/>
          </p:cNvSpPr>
          <p:nvPr/>
        </p:nvSpPr>
        <p:spPr bwMode="auto">
          <a:xfrm>
            <a:off x="3124200" y="5695950"/>
            <a:ext cx="10837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ysClr val="windowText" lastClr="000000"/>
                </a:solidFill>
              </a:rPr>
              <a:t>Родитель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158734" name="Text Box 14"/>
          <p:cNvSpPr txBox="1">
            <a:spLocks noChangeArrowheads="1"/>
          </p:cNvSpPr>
          <p:nvPr/>
        </p:nvSpPr>
        <p:spPr bwMode="auto">
          <a:xfrm rot="16200000">
            <a:off x="5057333" y="1511092"/>
            <a:ext cx="95179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ysClr val="windowText" lastClr="000000"/>
                </a:solidFill>
              </a:rPr>
              <a:t>Возраст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158735" name="Line 15"/>
          <p:cNvSpPr>
            <a:spLocks noChangeShapeType="1"/>
          </p:cNvSpPr>
          <p:nvPr/>
        </p:nvSpPr>
        <p:spPr bwMode="auto">
          <a:xfrm flipH="1">
            <a:off x="5511800" y="4591050"/>
            <a:ext cx="1712913" cy="1622425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36" name="Line 16"/>
          <p:cNvSpPr>
            <a:spLocks noChangeShapeType="1"/>
          </p:cNvSpPr>
          <p:nvPr/>
        </p:nvSpPr>
        <p:spPr bwMode="auto">
          <a:xfrm flipH="1">
            <a:off x="7102475" y="4591050"/>
            <a:ext cx="1746250" cy="163195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37" name="Line 17"/>
          <p:cNvSpPr>
            <a:spLocks noChangeShapeType="1"/>
          </p:cNvSpPr>
          <p:nvPr/>
        </p:nvSpPr>
        <p:spPr bwMode="auto">
          <a:xfrm>
            <a:off x="5232400" y="5099050"/>
            <a:ext cx="3062288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38" name="Line 18"/>
          <p:cNvSpPr>
            <a:spLocks noChangeShapeType="1"/>
          </p:cNvSpPr>
          <p:nvPr/>
        </p:nvSpPr>
        <p:spPr bwMode="auto">
          <a:xfrm>
            <a:off x="4629150" y="5668963"/>
            <a:ext cx="3051175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39" name="Line 19"/>
          <p:cNvSpPr>
            <a:spLocks noChangeShapeType="1"/>
          </p:cNvSpPr>
          <p:nvPr/>
        </p:nvSpPr>
        <p:spPr bwMode="auto">
          <a:xfrm>
            <a:off x="4081463" y="6216650"/>
            <a:ext cx="3062287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40" name="Oval 20"/>
          <p:cNvSpPr>
            <a:spLocks noChangeArrowheads="1"/>
          </p:cNvSpPr>
          <p:nvPr/>
        </p:nvSpPr>
        <p:spPr bwMode="auto">
          <a:xfrm>
            <a:off x="5984875" y="459263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41" name="Oval 21"/>
          <p:cNvSpPr>
            <a:spLocks noChangeArrowheads="1"/>
          </p:cNvSpPr>
          <p:nvPr/>
        </p:nvSpPr>
        <p:spPr bwMode="auto">
          <a:xfrm>
            <a:off x="6437313" y="443071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42" name="Oval 22"/>
          <p:cNvSpPr>
            <a:spLocks noChangeArrowheads="1"/>
          </p:cNvSpPr>
          <p:nvPr/>
        </p:nvSpPr>
        <p:spPr bwMode="auto">
          <a:xfrm>
            <a:off x="6362700" y="475456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43" name="Oval 23"/>
          <p:cNvSpPr>
            <a:spLocks noChangeArrowheads="1"/>
          </p:cNvSpPr>
          <p:nvPr/>
        </p:nvSpPr>
        <p:spPr bwMode="auto">
          <a:xfrm>
            <a:off x="6234113" y="445293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44" name="Oval 24"/>
          <p:cNvSpPr>
            <a:spLocks noChangeArrowheads="1"/>
          </p:cNvSpPr>
          <p:nvPr/>
        </p:nvSpPr>
        <p:spPr bwMode="auto">
          <a:xfrm>
            <a:off x="5791200" y="444341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45" name="Oval 25"/>
          <p:cNvSpPr>
            <a:spLocks noChangeArrowheads="1"/>
          </p:cNvSpPr>
          <p:nvPr/>
        </p:nvSpPr>
        <p:spPr bwMode="auto">
          <a:xfrm>
            <a:off x="6243638" y="428148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46" name="Oval 26"/>
          <p:cNvSpPr>
            <a:spLocks noChangeArrowheads="1"/>
          </p:cNvSpPr>
          <p:nvPr/>
        </p:nvSpPr>
        <p:spPr bwMode="auto">
          <a:xfrm>
            <a:off x="6169025" y="460533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47" name="Oval 27"/>
          <p:cNvSpPr>
            <a:spLocks noChangeArrowheads="1"/>
          </p:cNvSpPr>
          <p:nvPr/>
        </p:nvSpPr>
        <p:spPr bwMode="auto">
          <a:xfrm>
            <a:off x="6040438" y="430371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48" name="Oval 28"/>
          <p:cNvSpPr>
            <a:spLocks noChangeArrowheads="1"/>
          </p:cNvSpPr>
          <p:nvPr/>
        </p:nvSpPr>
        <p:spPr bwMode="auto">
          <a:xfrm>
            <a:off x="6210300" y="448627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49" name="Oval 29"/>
          <p:cNvSpPr>
            <a:spLocks noChangeArrowheads="1"/>
          </p:cNvSpPr>
          <p:nvPr/>
        </p:nvSpPr>
        <p:spPr bwMode="auto">
          <a:xfrm>
            <a:off x="6662738" y="432435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50" name="Oval 30"/>
          <p:cNvSpPr>
            <a:spLocks noChangeArrowheads="1"/>
          </p:cNvSpPr>
          <p:nvPr/>
        </p:nvSpPr>
        <p:spPr bwMode="auto">
          <a:xfrm>
            <a:off x="6588125" y="464820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51" name="Oval 31"/>
          <p:cNvSpPr>
            <a:spLocks noChangeArrowheads="1"/>
          </p:cNvSpPr>
          <p:nvPr/>
        </p:nvSpPr>
        <p:spPr bwMode="auto">
          <a:xfrm>
            <a:off x="6459538" y="434657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52" name="Oval 32"/>
          <p:cNvSpPr>
            <a:spLocks noChangeArrowheads="1"/>
          </p:cNvSpPr>
          <p:nvPr/>
        </p:nvSpPr>
        <p:spPr bwMode="auto">
          <a:xfrm>
            <a:off x="6523038" y="534670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53" name="Oval 33"/>
          <p:cNvSpPr>
            <a:spLocks noChangeArrowheads="1"/>
          </p:cNvSpPr>
          <p:nvPr/>
        </p:nvSpPr>
        <p:spPr bwMode="auto">
          <a:xfrm>
            <a:off x="6975475" y="518477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54" name="Oval 34"/>
          <p:cNvSpPr>
            <a:spLocks noChangeArrowheads="1"/>
          </p:cNvSpPr>
          <p:nvPr/>
        </p:nvSpPr>
        <p:spPr bwMode="auto">
          <a:xfrm>
            <a:off x="6900863" y="550862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55" name="Oval 35"/>
          <p:cNvSpPr>
            <a:spLocks noChangeArrowheads="1"/>
          </p:cNvSpPr>
          <p:nvPr/>
        </p:nvSpPr>
        <p:spPr bwMode="auto">
          <a:xfrm>
            <a:off x="6772275" y="520700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56" name="Oval 36"/>
          <p:cNvSpPr>
            <a:spLocks noChangeArrowheads="1"/>
          </p:cNvSpPr>
          <p:nvPr/>
        </p:nvSpPr>
        <p:spPr bwMode="auto">
          <a:xfrm>
            <a:off x="6953250" y="521652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57" name="Oval 37"/>
          <p:cNvSpPr>
            <a:spLocks noChangeArrowheads="1"/>
          </p:cNvSpPr>
          <p:nvPr/>
        </p:nvSpPr>
        <p:spPr bwMode="auto">
          <a:xfrm>
            <a:off x="7405688" y="505460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58" name="Oval 38"/>
          <p:cNvSpPr>
            <a:spLocks noChangeArrowheads="1"/>
          </p:cNvSpPr>
          <p:nvPr/>
        </p:nvSpPr>
        <p:spPr bwMode="auto">
          <a:xfrm>
            <a:off x="7331075" y="537845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59" name="Oval 39"/>
          <p:cNvSpPr>
            <a:spLocks noChangeArrowheads="1"/>
          </p:cNvSpPr>
          <p:nvPr/>
        </p:nvSpPr>
        <p:spPr bwMode="auto">
          <a:xfrm>
            <a:off x="7202488" y="507682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60" name="Oval 40"/>
          <p:cNvSpPr>
            <a:spLocks noChangeArrowheads="1"/>
          </p:cNvSpPr>
          <p:nvPr/>
        </p:nvSpPr>
        <p:spPr bwMode="auto">
          <a:xfrm>
            <a:off x="6696075" y="497998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61" name="Oval 41"/>
          <p:cNvSpPr>
            <a:spLocks noChangeArrowheads="1"/>
          </p:cNvSpPr>
          <p:nvPr/>
        </p:nvSpPr>
        <p:spPr bwMode="auto">
          <a:xfrm>
            <a:off x="7685088" y="523875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62" name="Oval 42"/>
          <p:cNvSpPr>
            <a:spLocks noChangeArrowheads="1"/>
          </p:cNvSpPr>
          <p:nvPr/>
        </p:nvSpPr>
        <p:spPr bwMode="auto">
          <a:xfrm>
            <a:off x="7073900" y="514191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63" name="Oval 43"/>
          <p:cNvSpPr>
            <a:spLocks noChangeArrowheads="1"/>
          </p:cNvSpPr>
          <p:nvPr/>
        </p:nvSpPr>
        <p:spPr bwMode="auto">
          <a:xfrm>
            <a:off x="7385050" y="521652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64" name="Oval 44"/>
          <p:cNvSpPr>
            <a:spLocks noChangeArrowheads="1"/>
          </p:cNvSpPr>
          <p:nvPr/>
        </p:nvSpPr>
        <p:spPr bwMode="auto">
          <a:xfrm>
            <a:off x="4500563" y="281781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65" name="Oval 45"/>
          <p:cNvSpPr>
            <a:spLocks noChangeArrowheads="1"/>
          </p:cNvSpPr>
          <p:nvPr/>
        </p:nvSpPr>
        <p:spPr bwMode="auto">
          <a:xfrm>
            <a:off x="4953000" y="265588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66" name="Oval 46"/>
          <p:cNvSpPr>
            <a:spLocks noChangeArrowheads="1"/>
          </p:cNvSpPr>
          <p:nvPr/>
        </p:nvSpPr>
        <p:spPr bwMode="auto">
          <a:xfrm>
            <a:off x="4878388" y="297973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67" name="Oval 47"/>
          <p:cNvSpPr>
            <a:spLocks noChangeArrowheads="1"/>
          </p:cNvSpPr>
          <p:nvPr/>
        </p:nvSpPr>
        <p:spPr bwMode="auto">
          <a:xfrm>
            <a:off x="4749800" y="267811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68" name="Oval 48"/>
          <p:cNvSpPr>
            <a:spLocks noChangeArrowheads="1"/>
          </p:cNvSpPr>
          <p:nvPr/>
        </p:nvSpPr>
        <p:spPr bwMode="auto">
          <a:xfrm>
            <a:off x="4306888" y="266858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69" name="Oval 49"/>
          <p:cNvSpPr>
            <a:spLocks noChangeArrowheads="1"/>
          </p:cNvSpPr>
          <p:nvPr/>
        </p:nvSpPr>
        <p:spPr bwMode="auto">
          <a:xfrm>
            <a:off x="4759325" y="250666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70" name="Oval 50"/>
          <p:cNvSpPr>
            <a:spLocks noChangeArrowheads="1"/>
          </p:cNvSpPr>
          <p:nvPr/>
        </p:nvSpPr>
        <p:spPr bwMode="auto">
          <a:xfrm>
            <a:off x="4684713" y="283051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71" name="Oval 51"/>
          <p:cNvSpPr>
            <a:spLocks noChangeArrowheads="1"/>
          </p:cNvSpPr>
          <p:nvPr/>
        </p:nvSpPr>
        <p:spPr bwMode="auto">
          <a:xfrm>
            <a:off x="4556125" y="252888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72" name="Oval 52"/>
          <p:cNvSpPr>
            <a:spLocks noChangeArrowheads="1"/>
          </p:cNvSpPr>
          <p:nvPr/>
        </p:nvSpPr>
        <p:spPr bwMode="auto">
          <a:xfrm>
            <a:off x="4725988" y="271145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73" name="Oval 53"/>
          <p:cNvSpPr>
            <a:spLocks noChangeArrowheads="1"/>
          </p:cNvSpPr>
          <p:nvPr/>
        </p:nvSpPr>
        <p:spPr bwMode="auto">
          <a:xfrm>
            <a:off x="5178425" y="254952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74" name="Oval 54"/>
          <p:cNvSpPr>
            <a:spLocks noChangeArrowheads="1"/>
          </p:cNvSpPr>
          <p:nvPr/>
        </p:nvSpPr>
        <p:spPr bwMode="auto">
          <a:xfrm>
            <a:off x="5103813" y="287337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75" name="Oval 55"/>
          <p:cNvSpPr>
            <a:spLocks noChangeArrowheads="1"/>
          </p:cNvSpPr>
          <p:nvPr/>
        </p:nvSpPr>
        <p:spPr bwMode="auto">
          <a:xfrm>
            <a:off x="4975225" y="257175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76" name="Oval 56"/>
          <p:cNvSpPr>
            <a:spLocks noChangeArrowheads="1"/>
          </p:cNvSpPr>
          <p:nvPr/>
        </p:nvSpPr>
        <p:spPr bwMode="auto">
          <a:xfrm>
            <a:off x="7178675" y="279558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77" name="Oval 57"/>
          <p:cNvSpPr>
            <a:spLocks noChangeArrowheads="1"/>
          </p:cNvSpPr>
          <p:nvPr/>
        </p:nvSpPr>
        <p:spPr bwMode="auto">
          <a:xfrm>
            <a:off x="7847013" y="251618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78" name="Oval 58"/>
          <p:cNvSpPr>
            <a:spLocks noChangeArrowheads="1"/>
          </p:cNvSpPr>
          <p:nvPr/>
        </p:nvSpPr>
        <p:spPr bwMode="auto">
          <a:xfrm>
            <a:off x="7772400" y="284003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79" name="Oval 59"/>
          <p:cNvSpPr>
            <a:spLocks noChangeArrowheads="1"/>
          </p:cNvSpPr>
          <p:nvPr/>
        </p:nvSpPr>
        <p:spPr bwMode="auto">
          <a:xfrm>
            <a:off x="7643813" y="253841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80" name="Oval 60"/>
          <p:cNvSpPr>
            <a:spLocks noChangeArrowheads="1"/>
          </p:cNvSpPr>
          <p:nvPr/>
        </p:nvSpPr>
        <p:spPr bwMode="auto">
          <a:xfrm>
            <a:off x="7200900" y="252888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81" name="Oval 61"/>
          <p:cNvSpPr>
            <a:spLocks noChangeArrowheads="1"/>
          </p:cNvSpPr>
          <p:nvPr/>
        </p:nvSpPr>
        <p:spPr bwMode="auto">
          <a:xfrm>
            <a:off x="7653338" y="236696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82" name="Oval 62"/>
          <p:cNvSpPr>
            <a:spLocks noChangeArrowheads="1"/>
          </p:cNvSpPr>
          <p:nvPr/>
        </p:nvSpPr>
        <p:spPr bwMode="auto">
          <a:xfrm>
            <a:off x="7437438" y="262731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83" name="Oval 63"/>
          <p:cNvSpPr>
            <a:spLocks noChangeArrowheads="1"/>
          </p:cNvSpPr>
          <p:nvPr/>
        </p:nvSpPr>
        <p:spPr bwMode="auto">
          <a:xfrm>
            <a:off x="7450138" y="238918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84" name="Oval 64"/>
          <p:cNvSpPr>
            <a:spLocks noChangeArrowheads="1"/>
          </p:cNvSpPr>
          <p:nvPr/>
        </p:nvSpPr>
        <p:spPr bwMode="auto">
          <a:xfrm>
            <a:off x="7620000" y="257175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85" name="Oval 65"/>
          <p:cNvSpPr>
            <a:spLocks noChangeArrowheads="1"/>
          </p:cNvSpPr>
          <p:nvPr/>
        </p:nvSpPr>
        <p:spPr bwMode="auto">
          <a:xfrm>
            <a:off x="8072438" y="240982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86" name="Oval 66"/>
          <p:cNvSpPr>
            <a:spLocks noChangeArrowheads="1"/>
          </p:cNvSpPr>
          <p:nvPr/>
        </p:nvSpPr>
        <p:spPr bwMode="auto">
          <a:xfrm>
            <a:off x="7997825" y="273367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87" name="Oval 67"/>
          <p:cNvSpPr>
            <a:spLocks noChangeArrowheads="1"/>
          </p:cNvSpPr>
          <p:nvPr/>
        </p:nvSpPr>
        <p:spPr bwMode="auto">
          <a:xfrm>
            <a:off x="7869238" y="243205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88" name="Oval 68"/>
          <p:cNvSpPr>
            <a:spLocks noChangeArrowheads="1"/>
          </p:cNvSpPr>
          <p:nvPr/>
        </p:nvSpPr>
        <p:spPr bwMode="auto">
          <a:xfrm>
            <a:off x="6286500" y="269875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89" name="Oval 69"/>
          <p:cNvSpPr>
            <a:spLocks noChangeArrowheads="1"/>
          </p:cNvSpPr>
          <p:nvPr/>
        </p:nvSpPr>
        <p:spPr bwMode="auto">
          <a:xfrm>
            <a:off x="6738938" y="253682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90" name="Oval 70"/>
          <p:cNvSpPr>
            <a:spLocks noChangeArrowheads="1"/>
          </p:cNvSpPr>
          <p:nvPr/>
        </p:nvSpPr>
        <p:spPr bwMode="auto">
          <a:xfrm>
            <a:off x="6664325" y="286067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91" name="Oval 71"/>
          <p:cNvSpPr>
            <a:spLocks noChangeArrowheads="1"/>
          </p:cNvSpPr>
          <p:nvPr/>
        </p:nvSpPr>
        <p:spPr bwMode="auto">
          <a:xfrm>
            <a:off x="6535738" y="255905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92" name="Oval 72"/>
          <p:cNvSpPr>
            <a:spLocks noChangeArrowheads="1"/>
          </p:cNvSpPr>
          <p:nvPr/>
        </p:nvSpPr>
        <p:spPr bwMode="auto">
          <a:xfrm>
            <a:off x="6092825" y="254952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93" name="Oval 73"/>
          <p:cNvSpPr>
            <a:spLocks noChangeArrowheads="1"/>
          </p:cNvSpPr>
          <p:nvPr/>
        </p:nvSpPr>
        <p:spPr bwMode="auto">
          <a:xfrm>
            <a:off x="6545263" y="238760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94" name="Oval 74"/>
          <p:cNvSpPr>
            <a:spLocks noChangeArrowheads="1"/>
          </p:cNvSpPr>
          <p:nvPr/>
        </p:nvSpPr>
        <p:spPr bwMode="auto">
          <a:xfrm>
            <a:off x="6470650" y="271145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95" name="Oval 75"/>
          <p:cNvSpPr>
            <a:spLocks noChangeArrowheads="1"/>
          </p:cNvSpPr>
          <p:nvPr/>
        </p:nvSpPr>
        <p:spPr bwMode="auto">
          <a:xfrm>
            <a:off x="6342063" y="240982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96" name="Oval 76"/>
          <p:cNvSpPr>
            <a:spLocks noChangeArrowheads="1"/>
          </p:cNvSpPr>
          <p:nvPr/>
        </p:nvSpPr>
        <p:spPr bwMode="auto">
          <a:xfrm>
            <a:off x="6759575" y="269875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97" name="Oval 77"/>
          <p:cNvSpPr>
            <a:spLocks noChangeArrowheads="1"/>
          </p:cNvSpPr>
          <p:nvPr/>
        </p:nvSpPr>
        <p:spPr bwMode="auto">
          <a:xfrm>
            <a:off x="6964363" y="243046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98" name="Oval 78"/>
          <p:cNvSpPr>
            <a:spLocks noChangeArrowheads="1"/>
          </p:cNvSpPr>
          <p:nvPr/>
        </p:nvSpPr>
        <p:spPr bwMode="auto">
          <a:xfrm>
            <a:off x="6889750" y="275431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799" name="Oval 79"/>
          <p:cNvSpPr>
            <a:spLocks noChangeArrowheads="1"/>
          </p:cNvSpPr>
          <p:nvPr/>
        </p:nvSpPr>
        <p:spPr bwMode="auto">
          <a:xfrm>
            <a:off x="6761163" y="245268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00" name="Oval 80"/>
          <p:cNvSpPr>
            <a:spLocks noChangeArrowheads="1"/>
          </p:cNvSpPr>
          <p:nvPr/>
        </p:nvSpPr>
        <p:spPr bwMode="auto">
          <a:xfrm>
            <a:off x="5500688" y="268763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01" name="Oval 81"/>
          <p:cNvSpPr>
            <a:spLocks noChangeArrowheads="1"/>
          </p:cNvSpPr>
          <p:nvPr/>
        </p:nvSpPr>
        <p:spPr bwMode="auto">
          <a:xfrm>
            <a:off x="5953125" y="252571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02" name="Oval 82"/>
          <p:cNvSpPr>
            <a:spLocks noChangeArrowheads="1"/>
          </p:cNvSpPr>
          <p:nvPr/>
        </p:nvSpPr>
        <p:spPr bwMode="auto">
          <a:xfrm>
            <a:off x="5878513" y="284956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03" name="Oval 83"/>
          <p:cNvSpPr>
            <a:spLocks noChangeArrowheads="1"/>
          </p:cNvSpPr>
          <p:nvPr/>
        </p:nvSpPr>
        <p:spPr bwMode="auto">
          <a:xfrm>
            <a:off x="5749925" y="254793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04" name="Oval 84"/>
          <p:cNvSpPr>
            <a:spLocks noChangeArrowheads="1"/>
          </p:cNvSpPr>
          <p:nvPr/>
        </p:nvSpPr>
        <p:spPr bwMode="auto">
          <a:xfrm>
            <a:off x="5307013" y="253841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05" name="Oval 85"/>
          <p:cNvSpPr>
            <a:spLocks noChangeArrowheads="1"/>
          </p:cNvSpPr>
          <p:nvPr/>
        </p:nvSpPr>
        <p:spPr bwMode="auto">
          <a:xfrm>
            <a:off x="5759450" y="237648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06" name="Oval 86"/>
          <p:cNvSpPr>
            <a:spLocks noChangeArrowheads="1"/>
          </p:cNvSpPr>
          <p:nvPr/>
        </p:nvSpPr>
        <p:spPr bwMode="auto">
          <a:xfrm>
            <a:off x="5684838" y="270033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07" name="Oval 87"/>
          <p:cNvSpPr>
            <a:spLocks noChangeArrowheads="1"/>
          </p:cNvSpPr>
          <p:nvPr/>
        </p:nvSpPr>
        <p:spPr bwMode="auto">
          <a:xfrm>
            <a:off x="5556250" y="239871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08" name="Oval 88"/>
          <p:cNvSpPr>
            <a:spLocks noChangeArrowheads="1"/>
          </p:cNvSpPr>
          <p:nvPr/>
        </p:nvSpPr>
        <p:spPr bwMode="auto">
          <a:xfrm>
            <a:off x="5919788" y="267811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09" name="Oval 89"/>
          <p:cNvSpPr>
            <a:spLocks noChangeArrowheads="1"/>
          </p:cNvSpPr>
          <p:nvPr/>
        </p:nvSpPr>
        <p:spPr bwMode="auto">
          <a:xfrm>
            <a:off x="6178550" y="241935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10" name="Oval 90"/>
          <p:cNvSpPr>
            <a:spLocks noChangeArrowheads="1"/>
          </p:cNvSpPr>
          <p:nvPr/>
        </p:nvSpPr>
        <p:spPr bwMode="auto">
          <a:xfrm>
            <a:off x="6103938" y="274320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11" name="Oval 91"/>
          <p:cNvSpPr>
            <a:spLocks noChangeArrowheads="1"/>
          </p:cNvSpPr>
          <p:nvPr/>
        </p:nvSpPr>
        <p:spPr bwMode="auto">
          <a:xfrm>
            <a:off x="5975350" y="244157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12" name="Oval 92"/>
          <p:cNvSpPr>
            <a:spLocks noChangeArrowheads="1"/>
          </p:cNvSpPr>
          <p:nvPr/>
        </p:nvSpPr>
        <p:spPr bwMode="auto">
          <a:xfrm>
            <a:off x="5910263" y="428148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13" name="Oval 93"/>
          <p:cNvSpPr>
            <a:spLocks noChangeArrowheads="1"/>
          </p:cNvSpPr>
          <p:nvPr/>
        </p:nvSpPr>
        <p:spPr bwMode="auto">
          <a:xfrm>
            <a:off x="6362700" y="411956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14" name="Oval 94"/>
          <p:cNvSpPr>
            <a:spLocks noChangeArrowheads="1"/>
          </p:cNvSpPr>
          <p:nvPr/>
        </p:nvSpPr>
        <p:spPr bwMode="auto">
          <a:xfrm>
            <a:off x="6159500" y="414178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15" name="Oval 95"/>
          <p:cNvSpPr>
            <a:spLocks noChangeArrowheads="1"/>
          </p:cNvSpPr>
          <p:nvPr/>
        </p:nvSpPr>
        <p:spPr bwMode="auto">
          <a:xfrm>
            <a:off x="6169025" y="397033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16" name="Oval 96"/>
          <p:cNvSpPr>
            <a:spLocks noChangeArrowheads="1"/>
          </p:cNvSpPr>
          <p:nvPr/>
        </p:nvSpPr>
        <p:spPr bwMode="auto">
          <a:xfrm>
            <a:off x="5965825" y="399256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17" name="Oval 97"/>
          <p:cNvSpPr>
            <a:spLocks noChangeArrowheads="1"/>
          </p:cNvSpPr>
          <p:nvPr/>
        </p:nvSpPr>
        <p:spPr bwMode="auto">
          <a:xfrm>
            <a:off x="6135688" y="417512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18" name="Oval 98"/>
          <p:cNvSpPr>
            <a:spLocks noChangeArrowheads="1"/>
          </p:cNvSpPr>
          <p:nvPr/>
        </p:nvSpPr>
        <p:spPr bwMode="auto">
          <a:xfrm>
            <a:off x="6384925" y="403542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19" name="Oval 99"/>
          <p:cNvSpPr>
            <a:spLocks noChangeArrowheads="1"/>
          </p:cNvSpPr>
          <p:nvPr/>
        </p:nvSpPr>
        <p:spPr bwMode="auto">
          <a:xfrm>
            <a:off x="7158038" y="482917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20" name="Oval 100"/>
          <p:cNvSpPr>
            <a:spLocks noChangeArrowheads="1"/>
          </p:cNvSpPr>
          <p:nvPr/>
        </p:nvSpPr>
        <p:spPr bwMode="auto">
          <a:xfrm>
            <a:off x="7083425" y="515302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21" name="Oval 101"/>
          <p:cNvSpPr>
            <a:spLocks noChangeArrowheads="1"/>
          </p:cNvSpPr>
          <p:nvPr/>
        </p:nvSpPr>
        <p:spPr bwMode="auto">
          <a:xfrm>
            <a:off x="6954838" y="485140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22" name="Oval 102"/>
          <p:cNvSpPr>
            <a:spLocks noChangeArrowheads="1"/>
          </p:cNvSpPr>
          <p:nvPr/>
        </p:nvSpPr>
        <p:spPr bwMode="auto">
          <a:xfrm>
            <a:off x="7135813" y="486092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23" name="Oval 103"/>
          <p:cNvSpPr>
            <a:spLocks noChangeArrowheads="1"/>
          </p:cNvSpPr>
          <p:nvPr/>
        </p:nvSpPr>
        <p:spPr bwMode="auto">
          <a:xfrm>
            <a:off x="7588250" y="469900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24" name="Oval 104"/>
          <p:cNvSpPr>
            <a:spLocks noChangeArrowheads="1"/>
          </p:cNvSpPr>
          <p:nvPr/>
        </p:nvSpPr>
        <p:spPr bwMode="auto">
          <a:xfrm>
            <a:off x="7513638" y="502285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25" name="Oval 105"/>
          <p:cNvSpPr>
            <a:spLocks noChangeArrowheads="1"/>
          </p:cNvSpPr>
          <p:nvPr/>
        </p:nvSpPr>
        <p:spPr bwMode="auto">
          <a:xfrm>
            <a:off x="7385050" y="472122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26" name="Oval 106"/>
          <p:cNvSpPr>
            <a:spLocks noChangeArrowheads="1"/>
          </p:cNvSpPr>
          <p:nvPr/>
        </p:nvSpPr>
        <p:spPr bwMode="auto">
          <a:xfrm>
            <a:off x="6878638" y="462438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27" name="Oval 107"/>
          <p:cNvSpPr>
            <a:spLocks noChangeArrowheads="1"/>
          </p:cNvSpPr>
          <p:nvPr/>
        </p:nvSpPr>
        <p:spPr bwMode="auto">
          <a:xfrm>
            <a:off x="7867650" y="488315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28" name="Oval 108"/>
          <p:cNvSpPr>
            <a:spLocks noChangeArrowheads="1"/>
          </p:cNvSpPr>
          <p:nvPr/>
        </p:nvSpPr>
        <p:spPr bwMode="auto">
          <a:xfrm>
            <a:off x="7256463" y="478631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29" name="Oval 109"/>
          <p:cNvSpPr>
            <a:spLocks noChangeArrowheads="1"/>
          </p:cNvSpPr>
          <p:nvPr/>
        </p:nvSpPr>
        <p:spPr bwMode="auto">
          <a:xfrm>
            <a:off x="7567613" y="486092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30" name="Oval 110"/>
          <p:cNvSpPr>
            <a:spLocks noChangeArrowheads="1"/>
          </p:cNvSpPr>
          <p:nvPr/>
        </p:nvSpPr>
        <p:spPr bwMode="auto">
          <a:xfrm>
            <a:off x="7137400" y="460375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31" name="Oval 111"/>
          <p:cNvSpPr>
            <a:spLocks noChangeArrowheads="1"/>
          </p:cNvSpPr>
          <p:nvPr/>
        </p:nvSpPr>
        <p:spPr bwMode="auto">
          <a:xfrm>
            <a:off x="7062788" y="492760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32" name="Oval 112"/>
          <p:cNvSpPr>
            <a:spLocks noChangeArrowheads="1"/>
          </p:cNvSpPr>
          <p:nvPr/>
        </p:nvSpPr>
        <p:spPr bwMode="auto">
          <a:xfrm>
            <a:off x="6934200" y="462597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33" name="Oval 113"/>
          <p:cNvSpPr>
            <a:spLocks noChangeArrowheads="1"/>
          </p:cNvSpPr>
          <p:nvPr/>
        </p:nvSpPr>
        <p:spPr bwMode="auto">
          <a:xfrm>
            <a:off x="7115175" y="463550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34" name="Oval 114"/>
          <p:cNvSpPr>
            <a:spLocks noChangeArrowheads="1"/>
          </p:cNvSpPr>
          <p:nvPr/>
        </p:nvSpPr>
        <p:spPr bwMode="auto">
          <a:xfrm>
            <a:off x="7567613" y="447357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35" name="Oval 115"/>
          <p:cNvSpPr>
            <a:spLocks noChangeArrowheads="1"/>
          </p:cNvSpPr>
          <p:nvPr/>
        </p:nvSpPr>
        <p:spPr bwMode="auto">
          <a:xfrm>
            <a:off x="7493000" y="479742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36" name="Oval 116"/>
          <p:cNvSpPr>
            <a:spLocks noChangeArrowheads="1"/>
          </p:cNvSpPr>
          <p:nvPr/>
        </p:nvSpPr>
        <p:spPr bwMode="auto">
          <a:xfrm>
            <a:off x="7364413" y="449580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37" name="Oval 117"/>
          <p:cNvSpPr>
            <a:spLocks noChangeArrowheads="1"/>
          </p:cNvSpPr>
          <p:nvPr/>
        </p:nvSpPr>
        <p:spPr bwMode="auto">
          <a:xfrm>
            <a:off x="6858000" y="439896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38" name="Oval 118"/>
          <p:cNvSpPr>
            <a:spLocks noChangeArrowheads="1"/>
          </p:cNvSpPr>
          <p:nvPr/>
        </p:nvSpPr>
        <p:spPr bwMode="auto">
          <a:xfrm>
            <a:off x="7847013" y="465772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39" name="Oval 119"/>
          <p:cNvSpPr>
            <a:spLocks noChangeArrowheads="1"/>
          </p:cNvSpPr>
          <p:nvPr/>
        </p:nvSpPr>
        <p:spPr bwMode="auto">
          <a:xfrm>
            <a:off x="7235825" y="456088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40" name="Oval 120"/>
          <p:cNvSpPr>
            <a:spLocks noChangeArrowheads="1"/>
          </p:cNvSpPr>
          <p:nvPr/>
        </p:nvSpPr>
        <p:spPr bwMode="auto">
          <a:xfrm>
            <a:off x="7546975" y="463550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41" name="Oval 121"/>
          <p:cNvSpPr>
            <a:spLocks noChangeArrowheads="1"/>
          </p:cNvSpPr>
          <p:nvPr/>
        </p:nvSpPr>
        <p:spPr bwMode="auto">
          <a:xfrm>
            <a:off x="4422775" y="336708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42" name="Oval 122"/>
          <p:cNvSpPr>
            <a:spLocks noChangeArrowheads="1"/>
          </p:cNvSpPr>
          <p:nvPr/>
        </p:nvSpPr>
        <p:spPr bwMode="auto">
          <a:xfrm>
            <a:off x="4875213" y="320516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43" name="Oval 123"/>
          <p:cNvSpPr>
            <a:spLocks noChangeArrowheads="1"/>
          </p:cNvSpPr>
          <p:nvPr/>
        </p:nvSpPr>
        <p:spPr bwMode="auto">
          <a:xfrm>
            <a:off x="4800600" y="352901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44" name="Oval 124"/>
          <p:cNvSpPr>
            <a:spLocks noChangeArrowheads="1"/>
          </p:cNvSpPr>
          <p:nvPr/>
        </p:nvSpPr>
        <p:spPr bwMode="auto">
          <a:xfrm>
            <a:off x="4672013" y="322738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45" name="Oval 125"/>
          <p:cNvSpPr>
            <a:spLocks noChangeArrowheads="1"/>
          </p:cNvSpPr>
          <p:nvPr/>
        </p:nvSpPr>
        <p:spPr bwMode="auto">
          <a:xfrm>
            <a:off x="4229100" y="321786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46" name="Oval 126"/>
          <p:cNvSpPr>
            <a:spLocks noChangeArrowheads="1"/>
          </p:cNvSpPr>
          <p:nvPr/>
        </p:nvSpPr>
        <p:spPr bwMode="auto">
          <a:xfrm>
            <a:off x="4681538" y="305593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47" name="Oval 127"/>
          <p:cNvSpPr>
            <a:spLocks noChangeArrowheads="1"/>
          </p:cNvSpPr>
          <p:nvPr/>
        </p:nvSpPr>
        <p:spPr bwMode="auto">
          <a:xfrm>
            <a:off x="4606925" y="337978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48" name="Oval 128"/>
          <p:cNvSpPr>
            <a:spLocks noChangeArrowheads="1"/>
          </p:cNvSpPr>
          <p:nvPr/>
        </p:nvSpPr>
        <p:spPr bwMode="auto">
          <a:xfrm>
            <a:off x="4478338" y="307816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49" name="Oval 129"/>
          <p:cNvSpPr>
            <a:spLocks noChangeArrowheads="1"/>
          </p:cNvSpPr>
          <p:nvPr/>
        </p:nvSpPr>
        <p:spPr bwMode="auto">
          <a:xfrm>
            <a:off x="4648200" y="326072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50" name="Oval 130"/>
          <p:cNvSpPr>
            <a:spLocks noChangeArrowheads="1"/>
          </p:cNvSpPr>
          <p:nvPr/>
        </p:nvSpPr>
        <p:spPr bwMode="auto">
          <a:xfrm>
            <a:off x="5100638" y="309880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51" name="Oval 131"/>
          <p:cNvSpPr>
            <a:spLocks noChangeArrowheads="1"/>
          </p:cNvSpPr>
          <p:nvPr/>
        </p:nvSpPr>
        <p:spPr bwMode="auto">
          <a:xfrm>
            <a:off x="5026025" y="342265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52" name="Oval 132"/>
          <p:cNvSpPr>
            <a:spLocks noChangeArrowheads="1"/>
          </p:cNvSpPr>
          <p:nvPr/>
        </p:nvSpPr>
        <p:spPr bwMode="auto">
          <a:xfrm>
            <a:off x="4897438" y="312102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53" name="Oval 133"/>
          <p:cNvSpPr>
            <a:spLocks noChangeArrowheads="1"/>
          </p:cNvSpPr>
          <p:nvPr/>
        </p:nvSpPr>
        <p:spPr bwMode="auto">
          <a:xfrm>
            <a:off x="7100888" y="334486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54" name="Oval 134"/>
          <p:cNvSpPr>
            <a:spLocks noChangeArrowheads="1"/>
          </p:cNvSpPr>
          <p:nvPr/>
        </p:nvSpPr>
        <p:spPr bwMode="auto">
          <a:xfrm>
            <a:off x="7769225" y="306546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55" name="Oval 135"/>
          <p:cNvSpPr>
            <a:spLocks noChangeArrowheads="1"/>
          </p:cNvSpPr>
          <p:nvPr/>
        </p:nvSpPr>
        <p:spPr bwMode="auto">
          <a:xfrm>
            <a:off x="7694613" y="338931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56" name="Oval 136"/>
          <p:cNvSpPr>
            <a:spLocks noChangeArrowheads="1"/>
          </p:cNvSpPr>
          <p:nvPr/>
        </p:nvSpPr>
        <p:spPr bwMode="auto">
          <a:xfrm>
            <a:off x="7566025" y="308768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57" name="Oval 137"/>
          <p:cNvSpPr>
            <a:spLocks noChangeArrowheads="1"/>
          </p:cNvSpPr>
          <p:nvPr/>
        </p:nvSpPr>
        <p:spPr bwMode="auto">
          <a:xfrm>
            <a:off x="7123113" y="307816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58" name="Oval 138"/>
          <p:cNvSpPr>
            <a:spLocks noChangeArrowheads="1"/>
          </p:cNvSpPr>
          <p:nvPr/>
        </p:nvSpPr>
        <p:spPr bwMode="auto">
          <a:xfrm>
            <a:off x="7575550" y="291623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59" name="Oval 139"/>
          <p:cNvSpPr>
            <a:spLocks noChangeArrowheads="1"/>
          </p:cNvSpPr>
          <p:nvPr/>
        </p:nvSpPr>
        <p:spPr bwMode="auto">
          <a:xfrm>
            <a:off x="7359650" y="317658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60" name="Oval 140"/>
          <p:cNvSpPr>
            <a:spLocks noChangeArrowheads="1"/>
          </p:cNvSpPr>
          <p:nvPr/>
        </p:nvSpPr>
        <p:spPr bwMode="auto">
          <a:xfrm>
            <a:off x="7372350" y="293846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61" name="Oval 141"/>
          <p:cNvSpPr>
            <a:spLocks noChangeArrowheads="1"/>
          </p:cNvSpPr>
          <p:nvPr/>
        </p:nvSpPr>
        <p:spPr bwMode="auto">
          <a:xfrm>
            <a:off x="7542213" y="312102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62" name="Oval 142"/>
          <p:cNvSpPr>
            <a:spLocks noChangeArrowheads="1"/>
          </p:cNvSpPr>
          <p:nvPr/>
        </p:nvSpPr>
        <p:spPr bwMode="auto">
          <a:xfrm>
            <a:off x="7994650" y="295910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63" name="Oval 143"/>
          <p:cNvSpPr>
            <a:spLocks noChangeArrowheads="1"/>
          </p:cNvSpPr>
          <p:nvPr/>
        </p:nvSpPr>
        <p:spPr bwMode="auto">
          <a:xfrm>
            <a:off x="7920038" y="328295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64" name="Oval 144"/>
          <p:cNvSpPr>
            <a:spLocks noChangeArrowheads="1"/>
          </p:cNvSpPr>
          <p:nvPr/>
        </p:nvSpPr>
        <p:spPr bwMode="auto">
          <a:xfrm>
            <a:off x="7791450" y="298132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65" name="Oval 145"/>
          <p:cNvSpPr>
            <a:spLocks noChangeArrowheads="1"/>
          </p:cNvSpPr>
          <p:nvPr/>
        </p:nvSpPr>
        <p:spPr bwMode="auto">
          <a:xfrm>
            <a:off x="6208713" y="324802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66" name="Oval 146"/>
          <p:cNvSpPr>
            <a:spLocks noChangeArrowheads="1"/>
          </p:cNvSpPr>
          <p:nvPr/>
        </p:nvSpPr>
        <p:spPr bwMode="auto">
          <a:xfrm>
            <a:off x="6661150" y="308610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67" name="Oval 147"/>
          <p:cNvSpPr>
            <a:spLocks noChangeArrowheads="1"/>
          </p:cNvSpPr>
          <p:nvPr/>
        </p:nvSpPr>
        <p:spPr bwMode="auto">
          <a:xfrm>
            <a:off x="6586538" y="340995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68" name="Oval 148"/>
          <p:cNvSpPr>
            <a:spLocks noChangeArrowheads="1"/>
          </p:cNvSpPr>
          <p:nvPr/>
        </p:nvSpPr>
        <p:spPr bwMode="auto">
          <a:xfrm>
            <a:off x="6457950" y="310832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69" name="Oval 149"/>
          <p:cNvSpPr>
            <a:spLocks noChangeArrowheads="1"/>
          </p:cNvSpPr>
          <p:nvPr/>
        </p:nvSpPr>
        <p:spPr bwMode="auto">
          <a:xfrm>
            <a:off x="6015038" y="309880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70" name="Oval 150"/>
          <p:cNvSpPr>
            <a:spLocks noChangeArrowheads="1"/>
          </p:cNvSpPr>
          <p:nvPr/>
        </p:nvSpPr>
        <p:spPr bwMode="auto">
          <a:xfrm>
            <a:off x="6467475" y="293687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71" name="Oval 151"/>
          <p:cNvSpPr>
            <a:spLocks noChangeArrowheads="1"/>
          </p:cNvSpPr>
          <p:nvPr/>
        </p:nvSpPr>
        <p:spPr bwMode="auto">
          <a:xfrm>
            <a:off x="6392863" y="326072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72" name="Oval 152"/>
          <p:cNvSpPr>
            <a:spLocks noChangeArrowheads="1"/>
          </p:cNvSpPr>
          <p:nvPr/>
        </p:nvSpPr>
        <p:spPr bwMode="auto">
          <a:xfrm>
            <a:off x="6264275" y="295910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73" name="Oval 153"/>
          <p:cNvSpPr>
            <a:spLocks noChangeArrowheads="1"/>
          </p:cNvSpPr>
          <p:nvPr/>
        </p:nvSpPr>
        <p:spPr bwMode="auto">
          <a:xfrm>
            <a:off x="6681788" y="324802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74" name="Oval 154"/>
          <p:cNvSpPr>
            <a:spLocks noChangeArrowheads="1"/>
          </p:cNvSpPr>
          <p:nvPr/>
        </p:nvSpPr>
        <p:spPr bwMode="auto">
          <a:xfrm>
            <a:off x="6886575" y="297973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75" name="Oval 155"/>
          <p:cNvSpPr>
            <a:spLocks noChangeArrowheads="1"/>
          </p:cNvSpPr>
          <p:nvPr/>
        </p:nvSpPr>
        <p:spPr bwMode="auto">
          <a:xfrm>
            <a:off x="6811963" y="330358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76" name="Oval 156"/>
          <p:cNvSpPr>
            <a:spLocks noChangeArrowheads="1"/>
          </p:cNvSpPr>
          <p:nvPr/>
        </p:nvSpPr>
        <p:spPr bwMode="auto">
          <a:xfrm>
            <a:off x="6683375" y="300196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77" name="Oval 157"/>
          <p:cNvSpPr>
            <a:spLocks noChangeArrowheads="1"/>
          </p:cNvSpPr>
          <p:nvPr/>
        </p:nvSpPr>
        <p:spPr bwMode="auto">
          <a:xfrm>
            <a:off x="5422900" y="323691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78" name="Oval 158"/>
          <p:cNvSpPr>
            <a:spLocks noChangeArrowheads="1"/>
          </p:cNvSpPr>
          <p:nvPr/>
        </p:nvSpPr>
        <p:spPr bwMode="auto">
          <a:xfrm>
            <a:off x="5875338" y="307498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79" name="Oval 159"/>
          <p:cNvSpPr>
            <a:spLocks noChangeArrowheads="1"/>
          </p:cNvSpPr>
          <p:nvPr/>
        </p:nvSpPr>
        <p:spPr bwMode="auto">
          <a:xfrm>
            <a:off x="5800725" y="339883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80" name="Oval 160"/>
          <p:cNvSpPr>
            <a:spLocks noChangeArrowheads="1"/>
          </p:cNvSpPr>
          <p:nvPr/>
        </p:nvSpPr>
        <p:spPr bwMode="auto">
          <a:xfrm>
            <a:off x="5672138" y="309721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81" name="Oval 161"/>
          <p:cNvSpPr>
            <a:spLocks noChangeArrowheads="1"/>
          </p:cNvSpPr>
          <p:nvPr/>
        </p:nvSpPr>
        <p:spPr bwMode="auto">
          <a:xfrm>
            <a:off x="5229225" y="308768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82" name="Oval 162"/>
          <p:cNvSpPr>
            <a:spLocks noChangeArrowheads="1"/>
          </p:cNvSpPr>
          <p:nvPr/>
        </p:nvSpPr>
        <p:spPr bwMode="auto">
          <a:xfrm>
            <a:off x="5681663" y="292576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83" name="Oval 163"/>
          <p:cNvSpPr>
            <a:spLocks noChangeArrowheads="1"/>
          </p:cNvSpPr>
          <p:nvPr/>
        </p:nvSpPr>
        <p:spPr bwMode="auto">
          <a:xfrm>
            <a:off x="5607050" y="3249613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84" name="Oval 164"/>
          <p:cNvSpPr>
            <a:spLocks noChangeArrowheads="1"/>
          </p:cNvSpPr>
          <p:nvPr/>
        </p:nvSpPr>
        <p:spPr bwMode="auto">
          <a:xfrm>
            <a:off x="5478463" y="294798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85" name="Oval 165"/>
          <p:cNvSpPr>
            <a:spLocks noChangeArrowheads="1"/>
          </p:cNvSpPr>
          <p:nvPr/>
        </p:nvSpPr>
        <p:spPr bwMode="auto">
          <a:xfrm>
            <a:off x="5842000" y="3227388"/>
            <a:ext cx="95250" cy="106362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86" name="Oval 166"/>
          <p:cNvSpPr>
            <a:spLocks noChangeArrowheads="1"/>
          </p:cNvSpPr>
          <p:nvPr/>
        </p:nvSpPr>
        <p:spPr bwMode="auto">
          <a:xfrm>
            <a:off x="6100763" y="296862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87" name="Oval 167"/>
          <p:cNvSpPr>
            <a:spLocks noChangeArrowheads="1"/>
          </p:cNvSpPr>
          <p:nvPr/>
        </p:nvSpPr>
        <p:spPr bwMode="auto">
          <a:xfrm>
            <a:off x="6026150" y="3292475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58888" name="Oval 168"/>
          <p:cNvSpPr>
            <a:spLocks noChangeArrowheads="1"/>
          </p:cNvSpPr>
          <p:nvPr/>
        </p:nvSpPr>
        <p:spPr bwMode="auto">
          <a:xfrm>
            <a:off x="5897563" y="2990850"/>
            <a:ext cx="95250" cy="10636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170" name="Picture 174" descr="red do not cir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2175" y="5537200"/>
            <a:ext cx="454025" cy="455613"/>
          </a:xfrm>
          <a:prstGeom prst="rect">
            <a:avLst/>
          </a:prstGeom>
          <a:noFill/>
        </p:spPr>
      </p:pic>
      <p:sp>
        <p:nvSpPr>
          <p:cNvPr id="171" name="Oval 173"/>
          <p:cNvSpPr>
            <a:spLocks noChangeArrowheads="1"/>
          </p:cNvSpPr>
          <p:nvPr/>
        </p:nvSpPr>
        <p:spPr bwMode="auto">
          <a:xfrm>
            <a:off x="4857750" y="5686425"/>
            <a:ext cx="125413" cy="1397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62148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587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87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87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587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87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87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587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87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87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8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8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87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58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8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587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58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8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587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58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58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588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58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8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88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588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588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588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588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588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588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588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588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588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588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588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588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58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8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588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588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588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588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587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587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587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587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587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587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587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587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587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158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58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587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1587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587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587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587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587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587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58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58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88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58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8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88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588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588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588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58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58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588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158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158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588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1588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588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1588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1588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588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588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158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58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588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1588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588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588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158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58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588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158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58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88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88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88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88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1588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588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588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158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58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588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158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58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588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1588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588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588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1588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588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588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500" fill="hold"/>
                                        <p:tgtEl>
                                          <p:spTgt spid="1588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588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588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1588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588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1588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158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158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158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158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58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1588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500" fill="hold"/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1587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587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1587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500" fill="hold"/>
                                        <p:tgtEl>
                                          <p:spTgt spid="1587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587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1587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1587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587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1587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500" fill="hold"/>
                                        <p:tgtEl>
                                          <p:spTgt spid="1587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1587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1587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1587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587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587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158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58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587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1587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587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587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500" fill="hold"/>
                                        <p:tgtEl>
                                          <p:spTgt spid="1587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587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587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500" fill="hold"/>
                                        <p:tgtEl>
                                          <p:spTgt spid="158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58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1587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6" dur="500" fill="hold"/>
                                        <p:tgtEl>
                                          <p:spTgt spid="158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58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1587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500" fill="hold"/>
                                        <p:tgtEl>
                                          <p:spTgt spid="158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158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1587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1587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158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1587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8" dur="500" fill="hold"/>
                                        <p:tgtEl>
                                          <p:spTgt spid="1587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1587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1587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500" fill="hold"/>
                                        <p:tgtEl>
                                          <p:spTgt spid="158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158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1587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6" dur="500" fill="hold"/>
                                        <p:tgtEl>
                                          <p:spTgt spid="1587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1587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1587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500" fill="hold"/>
                                        <p:tgtEl>
                                          <p:spTgt spid="1587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1587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1587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500" fill="hold"/>
                                        <p:tgtEl>
                                          <p:spTgt spid="158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158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1587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500" fill="hold"/>
                                        <p:tgtEl>
                                          <p:spTgt spid="158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158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1587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500" fill="hold"/>
                                        <p:tgtEl>
                                          <p:spTgt spid="1587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587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1587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158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58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587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500" fill="hold"/>
                                        <p:tgtEl>
                                          <p:spTgt spid="1587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158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587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500" fill="hold"/>
                                        <p:tgtEl>
                                          <p:spTgt spid="158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158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1587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158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158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1587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158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58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1587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6" dur="500" fill="hold"/>
                                        <p:tgtEl>
                                          <p:spTgt spid="158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158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1587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0" dur="500" fill="hold"/>
                                        <p:tgtEl>
                                          <p:spTgt spid="1587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1587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1587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4" dur="500" fill="hold"/>
                                        <p:tgtEl>
                                          <p:spTgt spid="1587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1587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1587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1587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1587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1587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2" dur="500" fill="hold"/>
                                        <p:tgtEl>
                                          <p:spTgt spid="1587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1587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1587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6" dur="500" fill="hold"/>
                                        <p:tgtEl>
                                          <p:spTgt spid="1587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1587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1587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0" dur="500" fill="hold"/>
                                        <p:tgtEl>
                                          <p:spTgt spid="15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15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2" dur="500" fill="hold"/>
                                        <p:tgtEl>
                                          <p:spTgt spid="1587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4" dur="500" fill="hold"/>
                                        <p:tgtEl>
                                          <p:spTgt spid="1587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1587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1587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8" dur="500" fill="hold"/>
                                        <p:tgtEl>
                                          <p:spTgt spid="1587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1587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1587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2" dur="500" fill="hold"/>
                                        <p:tgtEl>
                                          <p:spTgt spid="158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158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1587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6" dur="500" fill="hold"/>
                                        <p:tgtEl>
                                          <p:spTgt spid="1587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7" dur="500" fill="hold"/>
                                        <p:tgtEl>
                                          <p:spTgt spid="1587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1587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0" dur="500" fill="hold"/>
                                        <p:tgtEl>
                                          <p:spTgt spid="1587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1587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1587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4" dur="500" fill="hold"/>
                                        <p:tgtEl>
                                          <p:spTgt spid="158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158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1587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8" dur="500" fill="hold"/>
                                        <p:tgtEl>
                                          <p:spTgt spid="158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158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500" fill="hold"/>
                                        <p:tgtEl>
                                          <p:spTgt spid="1587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2" dur="500" fill="hold"/>
                                        <p:tgtEl>
                                          <p:spTgt spid="158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158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158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6" dur="500" fill="hold"/>
                                        <p:tgtEl>
                                          <p:spTgt spid="1588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1588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1588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0" dur="500" fill="hold"/>
                                        <p:tgtEl>
                                          <p:spTgt spid="1588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1588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1588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4" dur="500" fill="hold"/>
                                        <p:tgtEl>
                                          <p:spTgt spid="1588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1588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500" fill="hold"/>
                                        <p:tgtEl>
                                          <p:spTgt spid="1588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8" dur="500" fill="hold"/>
                                        <p:tgtEl>
                                          <p:spTgt spid="1588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1588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1588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1588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1588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1588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6" dur="500" fill="hold"/>
                                        <p:tgtEl>
                                          <p:spTgt spid="1588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1588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1588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0" dur="500" fill="hold"/>
                                        <p:tgtEl>
                                          <p:spTgt spid="1588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1" dur="500" fill="hold"/>
                                        <p:tgtEl>
                                          <p:spTgt spid="1588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1588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4" dur="500" fill="hold"/>
                                        <p:tgtEl>
                                          <p:spTgt spid="1588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1588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6" dur="500" fill="hold"/>
                                        <p:tgtEl>
                                          <p:spTgt spid="1588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8" dur="500" fill="hold"/>
                                        <p:tgtEl>
                                          <p:spTgt spid="158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158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1588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2" dur="500" fill="hold"/>
                                        <p:tgtEl>
                                          <p:spTgt spid="158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3" dur="500" fill="hold"/>
                                        <p:tgtEl>
                                          <p:spTgt spid="158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4" dur="500" fill="hold"/>
                                        <p:tgtEl>
                                          <p:spTgt spid="1588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6" dur="500" fill="hold"/>
                                        <p:tgtEl>
                                          <p:spTgt spid="158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7" dur="500" fill="hold"/>
                                        <p:tgtEl>
                                          <p:spTgt spid="158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1588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0" dur="500" fill="hold"/>
                                        <p:tgtEl>
                                          <p:spTgt spid="1588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1" dur="500" fill="hold"/>
                                        <p:tgtEl>
                                          <p:spTgt spid="1588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2" dur="500" fill="hold"/>
                                        <p:tgtEl>
                                          <p:spTgt spid="1588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4" dur="500" fill="hold"/>
                                        <p:tgtEl>
                                          <p:spTgt spid="158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158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6" dur="500" fill="hold"/>
                                        <p:tgtEl>
                                          <p:spTgt spid="1588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8" dur="500" fill="hold"/>
                                        <p:tgtEl>
                                          <p:spTgt spid="1588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1588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1588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2" dur="500" fill="hold"/>
                                        <p:tgtEl>
                                          <p:spTgt spid="158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3" dur="500" fill="hold"/>
                                        <p:tgtEl>
                                          <p:spTgt spid="158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4" dur="500" fill="hold"/>
                                        <p:tgtEl>
                                          <p:spTgt spid="1588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6" dur="500" fill="hold"/>
                                        <p:tgtEl>
                                          <p:spTgt spid="158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7" dur="500" fill="hold"/>
                                        <p:tgtEl>
                                          <p:spTgt spid="158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1588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0" dur="500" fill="hold"/>
                                        <p:tgtEl>
                                          <p:spTgt spid="1588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1588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2" dur="500" fill="hold"/>
                                        <p:tgtEl>
                                          <p:spTgt spid="1588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4" dur="500" fill="hold"/>
                                        <p:tgtEl>
                                          <p:spTgt spid="158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158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1588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8" dur="500" fill="hold"/>
                                        <p:tgtEl>
                                          <p:spTgt spid="1588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1588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1588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2" dur="500" fill="hold"/>
                                        <p:tgtEl>
                                          <p:spTgt spid="1588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1588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1588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6" dur="500" fill="hold"/>
                                        <p:tgtEl>
                                          <p:spTgt spid="1588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7" dur="500" fill="hold"/>
                                        <p:tgtEl>
                                          <p:spTgt spid="1588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8" dur="500" fill="hold"/>
                                        <p:tgtEl>
                                          <p:spTgt spid="1588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0" dur="500" fill="hold"/>
                                        <p:tgtEl>
                                          <p:spTgt spid="1588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1" dur="500" fill="hold"/>
                                        <p:tgtEl>
                                          <p:spTgt spid="1588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2" dur="500" fill="hold"/>
                                        <p:tgtEl>
                                          <p:spTgt spid="1588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4" dur="500" fill="hold"/>
                                        <p:tgtEl>
                                          <p:spTgt spid="158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5" dur="500" fill="hold"/>
                                        <p:tgtEl>
                                          <p:spTgt spid="158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158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8" dur="500" fill="hold"/>
                                        <p:tgtEl>
                                          <p:spTgt spid="158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158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158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2" dur="500" fill="hold"/>
                                        <p:tgtEl>
                                          <p:spTgt spid="158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3" dur="500" fill="hold"/>
                                        <p:tgtEl>
                                          <p:spTgt spid="158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4" dur="500" fill="hold"/>
                                        <p:tgtEl>
                                          <p:spTgt spid="158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6" dur="500" fill="hold"/>
                                        <p:tgtEl>
                                          <p:spTgt spid="158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7" dur="500" fill="hold"/>
                                        <p:tgtEl>
                                          <p:spTgt spid="158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8" dur="500" fill="hold"/>
                                        <p:tgtEl>
                                          <p:spTgt spid="158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0" dur="500" fill="hold"/>
                                        <p:tgtEl>
                                          <p:spTgt spid="1588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1" dur="500" fill="hold"/>
                                        <p:tgtEl>
                                          <p:spTgt spid="1588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2" dur="500" fill="hold"/>
                                        <p:tgtEl>
                                          <p:spTgt spid="1588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4" dur="500" fill="hold"/>
                                        <p:tgtEl>
                                          <p:spTgt spid="158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5" dur="500" fill="hold"/>
                                        <p:tgtEl>
                                          <p:spTgt spid="158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6" dur="500" fill="hold"/>
                                        <p:tgtEl>
                                          <p:spTgt spid="1588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8" dur="500" fill="hold"/>
                                        <p:tgtEl>
                                          <p:spTgt spid="158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9" dur="500" fill="hold"/>
                                        <p:tgtEl>
                                          <p:spTgt spid="158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0" dur="500" fill="hold"/>
                                        <p:tgtEl>
                                          <p:spTgt spid="158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2" dur="500" fill="hold"/>
                                        <p:tgtEl>
                                          <p:spTgt spid="1588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3" dur="500" fill="hold"/>
                                        <p:tgtEl>
                                          <p:spTgt spid="1588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4" dur="500" fill="hold"/>
                                        <p:tgtEl>
                                          <p:spTgt spid="1588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6" dur="500" fill="hold"/>
                                        <p:tgtEl>
                                          <p:spTgt spid="158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7" dur="500" fill="hold"/>
                                        <p:tgtEl>
                                          <p:spTgt spid="158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8" dur="500" fill="hold"/>
                                        <p:tgtEl>
                                          <p:spTgt spid="158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0" dur="500" fill="hold"/>
                                        <p:tgtEl>
                                          <p:spTgt spid="1588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1588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1588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4" dur="500" fill="hold"/>
                                        <p:tgtEl>
                                          <p:spTgt spid="1588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5" dur="500" fill="hold"/>
                                        <p:tgtEl>
                                          <p:spTgt spid="1588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1588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8" dur="500" fill="hold"/>
                                        <p:tgtEl>
                                          <p:spTgt spid="1588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9" dur="500" fill="hold"/>
                                        <p:tgtEl>
                                          <p:spTgt spid="1588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0" dur="500" fill="hold"/>
                                        <p:tgtEl>
                                          <p:spTgt spid="1588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2" dur="500" fill="hold"/>
                                        <p:tgtEl>
                                          <p:spTgt spid="1588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3" dur="500" fill="hold"/>
                                        <p:tgtEl>
                                          <p:spTgt spid="1588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4" dur="500" fill="hold"/>
                                        <p:tgtEl>
                                          <p:spTgt spid="1588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6" dur="500" fill="hold"/>
                                        <p:tgtEl>
                                          <p:spTgt spid="1588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7" dur="500" fill="hold"/>
                                        <p:tgtEl>
                                          <p:spTgt spid="1588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8" dur="500" fill="hold"/>
                                        <p:tgtEl>
                                          <p:spTgt spid="1588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0" dur="500" fill="hold"/>
                                        <p:tgtEl>
                                          <p:spTgt spid="158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1" dur="500" fill="hold"/>
                                        <p:tgtEl>
                                          <p:spTgt spid="158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2" dur="500" fill="hold"/>
                                        <p:tgtEl>
                                          <p:spTgt spid="1588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4" dur="500" fill="hold"/>
                                        <p:tgtEl>
                                          <p:spTgt spid="158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5" dur="500" fill="hold"/>
                                        <p:tgtEl>
                                          <p:spTgt spid="158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6" dur="500" fill="hold"/>
                                        <p:tgtEl>
                                          <p:spTgt spid="1588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8" dur="500" fill="hold"/>
                                        <p:tgtEl>
                                          <p:spTgt spid="158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9" dur="500" fill="hold"/>
                                        <p:tgtEl>
                                          <p:spTgt spid="158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0" dur="500" fill="hold"/>
                                        <p:tgtEl>
                                          <p:spTgt spid="1588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2" dur="500" fill="hold"/>
                                        <p:tgtEl>
                                          <p:spTgt spid="1588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3" dur="500" fill="hold"/>
                                        <p:tgtEl>
                                          <p:spTgt spid="1588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4" dur="500" fill="hold"/>
                                        <p:tgtEl>
                                          <p:spTgt spid="1588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6" dur="500" fill="hold"/>
                                        <p:tgtEl>
                                          <p:spTgt spid="1588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7" dur="500" fill="hold"/>
                                        <p:tgtEl>
                                          <p:spTgt spid="1588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8" dur="500" fill="hold"/>
                                        <p:tgtEl>
                                          <p:spTgt spid="1588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0" dur="500" fill="hold"/>
                                        <p:tgtEl>
                                          <p:spTgt spid="158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1" dur="500" fill="hold"/>
                                        <p:tgtEl>
                                          <p:spTgt spid="158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2" dur="500" fill="hold"/>
                                        <p:tgtEl>
                                          <p:spTgt spid="1588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4" dur="500" fill="hold"/>
                                        <p:tgtEl>
                                          <p:spTgt spid="1588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5" dur="500" fill="hold"/>
                                        <p:tgtEl>
                                          <p:spTgt spid="1588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6" dur="500" fill="hold"/>
                                        <p:tgtEl>
                                          <p:spTgt spid="1588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8" dur="500" fill="hold"/>
                                        <p:tgtEl>
                                          <p:spTgt spid="1588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9" dur="500" fill="hold"/>
                                        <p:tgtEl>
                                          <p:spTgt spid="1588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0" dur="500" fill="hold"/>
                                        <p:tgtEl>
                                          <p:spTgt spid="1588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2" dur="500" fill="hold"/>
                                        <p:tgtEl>
                                          <p:spTgt spid="1588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3" dur="500" fill="hold"/>
                                        <p:tgtEl>
                                          <p:spTgt spid="1588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4" dur="500" fill="hold"/>
                                        <p:tgtEl>
                                          <p:spTgt spid="1588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6" dur="500" fill="hold"/>
                                        <p:tgtEl>
                                          <p:spTgt spid="158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7" dur="500" fill="hold"/>
                                        <p:tgtEl>
                                          <p:spTgt spid="158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8" dur="500" fill="hold"/>
                                        <p:tgtEl>
                                          <p:spTgt spid="1588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0" dur="500" fill="hold"/>
                                        <p:tgtEl>
                                          <p:spTgt spid="1588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1" dur="500" fill="hold"/>
                                        <p:tgtEl>
                                          <p:spTgt spid="1588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2" dur="500" fill="hold"/>
                                        <p:tgtEl>
                                          <p:spTgt spid="1588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4" dur="500" fill="hold"/>
                                        <p:tgtEl>
                                          <p:spTgt spid="158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5" dur="500" fill="hold"/>
                                        <p:tgtEl>
                                          <p:spTgt spid="158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6" dur="500" fill="hold"/>
                                        <p:tgtEl>
                                          <p:spTgt spid="1588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8" dur="500" fill="hold"/>
                                        <p:tgtEl>
                                          <p:spTgt spid="1588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9" dur="500" fill="hold"/>
                                        <p:tgtEl>
                                          <p:spTgt spid="1588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0" dur="500" fill="hold"/>
                                        <p:tgtEl>
                                          <p:spTgt spid="1588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2" dur="500" fill="hold"/>
                                        <p:tgtEl>
                                          <p:spTgt spid="1588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3" dur="500" fill="hold"/>
                                        <p:tgtEl>
                                          <p:spTgt spid="1588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4" dur="500" fill="hold"/>
                                        <p:tgtEl>
                                          <p:spTgt spid="1588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6" dur="500" fill="hold"/>
                                        <p:tgtEl>
                                          <p:spTgt spid="1588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7" dur="500" fill="hold"/>
                                        <p:tgtEl>
                                          <p:spTgt spid="1588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8" dur="500" fill="hold"/>
                                        <p:tgtEl>
                                          <p:spTgt spid="1588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0" dur="500" fill="hold"/>
                                        <p:tgtEl>
                                          <p:spTgt spid="158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1" dur="500" fill="hold"/>
                                        <p:tgtEl>
                                          <p:spTgt spid="158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2" dur="500" fill="hold"/>
                                        <p:tgtEl>
                                          <p:spTgt spid="1588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4" dur="500" fill="hold"/>
                                        <p:tgtEl>
                                          <p:spTgt spid="158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5" dur="500" fill="hold"/>
                                        <p:tgtEl>
                                          <p:spTgt spid="158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6" dur="500" fill="hold"/>
                                        <p:tgtEl>
                                          <p:spTgt spid="1588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8" dur="500" fill="hold"/>
                                        <p:tgtEl>
                                          <p:spTgt spid="158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9" dur="500" fill="hold"/>
                                        <p:tgtEl>
                                          <p:spTgt spid="158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0" dur="500" fill="hold"/>
                                        <p:tgtEl>
                                          <p:spTgt spid="1588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2" dur="500" fill="hold"/>
                                        <p:tgtEl>
                                          <p:spTgt spid="158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3" dur="500" fill="hold"/>
                                        <p:tgtEl>
                                          <p:spTgt spid="158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4" dur="500" fill="hold"/>
                                        <p:tgtEl>
                                          <p:spTgt spid="1588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6" dur="500" fill="hold"/>
                                        <p:tgtEl>
                                          <p:spTgt spid="1588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7" dur="500" fill="hold"/>
                                        <p:tgtEl>
                                          <p:spTgt spid="1588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8" dur="500" fill="hold"/>
                                        <p:tgtEl>
                                          <p:spTgt spid="1588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0" dur="500" fill="hold"/>
                                        <p:tgtEl>
                                          <p:spTgt spid="1588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1" dur="500" fill="hold"/>
                                        <p:tgtEl>
                                          <p:spTgt spid="1588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2" dur="500" fill="hold"/>
                                        <p:tgtEl>
                                          <p:spTgt spid="1588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4" dur="500" fill="hold"/>
                                        <p:tgtEl>
                                          <p:spTgt spid="1588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5" dur="500" fill="hold"/>
                                        <p:tgtEl>
                                          <p:spTgt spid="1588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6" dur="500" fill="hold"/>
                                        <p:tgtEl>
                                          <p:spTgt spid="1588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8" dur="500" fill="hold"/>
                                        <p:tgtEl>
                                          <p:spTgt spid="1588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9" dur="500" fill="hold"/>
                                        <p:tgtEl>
                                          <p:spTgt spid="1588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0" dur="500" fill="hold"/>
                                        <p:tgtEl>
                                          <p:spTgt spid="1588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 animBg="1"/>
      <p:bldP spid="158726" grpId="0" animBg="1"/>
      <p:bldP spid="158728" grpId="0" animBg="1"/>
      <p:bldP spid="1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548949"/>
            <a:ext cx="3657600" cy="3630438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noProof="0" dirty="0" smtClean="0"/>
              <a:t>Применим к:</a:t>
            </a:r>
            <a:endParaRPr lang="en-IE" sz="2400" noProof="0" dirty="0" smtClean="0"/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b="1" noProof="0" dirty="0" smtClean="0">
                <a:solidFill>
                  <a:schemeClr val="tx1"/>
                </a:solidFill>
              </a:rPr>
              <a:t>классификации</a:t>
            </a:r>
            <a:endParaRPr lang="en-IE" sz="2000" b="1" noProof="0" dirty="0" smtClean="0">
              <a:solidFill>
                <a:schemeClr val="tx1"/>
              </a:solidFill>
            </a:endParaRP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b="1" noProof="0" dirty="0" smtClean="0">
                <a:solidFill>
                  <a:schemeClr val="tx1"/>
                </a:solidFill>
              </a:rPr>
              <a:t>регрессии</a:t>
            </a:r>
            <a:endParaRPr lang="en-IE" sz="2000" b="1" noProof="0" dirty="0" smtClean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noProof="0" dirty="0" smtClean="0"/>
              <a:t>Хорош для нахождения сложных взаимосвязей</a:t>
            </a:r>
            <a:r>
              <a:rPr lang="en-US" sz="2400" noProof="0" dirty="0" smtClean="0"/>
              <a:t> </a:t>
            </a:r>
            <a:r>
              <a:rPr lang="ru-RU" sz="2400" noProof="0" dirty="0" smtClean="0"/>
              <a:t>между атрибутами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noProof="0" dirty="0" smtClean="0"/>
              <a:t>Но сложно интерпретировать результаты</a:t>
            </a:r>
            <a:endParaRPr lang="en-IE" sz="2000" noProof="0" dirty="0" smtClean="0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noProof="0" dirty="0" smtClean="0"/>
              <a:t>Алгоритм нейронной сети </a:t>
            </a:r>
            <a:br>
              <a:rPr lang="ru-RU" noProof="0" dirty="0" smtClean="0"/>
            </a:br>
            <a:r>
              <a:rPr lang="ru-RU" sz="3600" noProof="0" dirty="0" smtClean="0">
                <a:solidFill>
                  <a:schemeClr val="accent1"/>
                </a:solidFill>
              </a:rPr>
              <a:t>(</a:t>
            </a:r>
            <a:r>
              <a:rPr lang="en-IE" sz="3600" noProof="0" dirty="0" smtClean="0">
                <a:solidFill>
                  <a:schemeClr val="accent1"/>
                </a:solidFill>
              </a:rPr>
              <a:t>Neural Network</a:t>
            </a:r>
            <a:r>
              <a:rPr lang="ru-RU" sz="3600" noProof="0" dirty="0" smtClean="0">
                <a:solidFill>
                  <a:schemeClr val="accent1"/>
                </a:solidFill>
              </a:rPr>
              <a:t>)</a:t>
            </a:r>
            <a:endParaRPr lang="en-IE" sz="3600" noProof="0" dirty="0">
              <a:solidFill>
                <a:schemeClr val="accent1"/>
              </a:solidFill>
            </a:endParaRPr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 flipV="1">
            <a:off x="5480050" y="4197350"/>
            <a:ext cx="381000" cy="53340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IE" dirty="0">
              <a:solidFill>
                <a:schemeClr val="accent4"/>
              </a:solidFill>
            </a:endParaRPr>
          </a:p>
        </p:txBody>
      </p:sp>
      <p:sp>
        <p:nvSpPr>
          <p:cNvPr id="102413" name="Line 13"/>
          <p:cNvSpPr>
            <a:spLocks noChangeShapeType="1"/>
          </p:cNvSpPr>
          <p:nvPr/>
        </p:nvSpPr>
        <p:spPr bwMode="auto">
          <a:xfrm flipV="1">
            <a:off x="6165850" y="3206750"/>
            <a:ext cx="533400" cy="60960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IE" dirty="0">
              <a:solidFill>
                <a:schemeClr val="accent4"/>
              </a:solidFill>
            </a:endParaRPr>
          </a:p>
        </p:txBody>
      </p:sp>
      <p:sp>
        <p:nvSpPr>
          <p:cNvPr id="102414" name="Line 14"/>
          <p:cNvSpPr>
            <a:spLocks noChangeShapeType="1"/>
          </p:cNvSpPr>
          <p:nvPr/>
        </p:nvSpPr>
        <p:spPr bwMode="auto">
          <a:xfrm flipH="1" flipV="1">
            <a:off x="6089650" y="4273550"/>
            <a:ext cx="304800" cy="45720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IE" dirty="0">
              <a:solidFill>
                <a:schemeClr val="accent4"/>
              </a:solidFill>
            </a:endParaRPr>
          </a:p>
        </p:txBody>
      </p:sp>
      <p:sp>
        <p:nvSpPr>
          <p:cNvPr id="102415" name="Line 15"/>
          <p:cNvSpPr>
            <a:spLocks noChangeShapeType="1"/>
          </p:cNvSpPr>
          <p:nvPr/>
        </p:nvSpPr>
        <p:spPr bwMode="auto">
          <a:xfrm flipH="1" flipV="1">
            <a:off x="7086616" y="3174996"/>
            <a:ext cx="571504" cy="71438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IE" dirty="0">
              <a:solidFill>
                <a:schemeClr val="accent4"/>
              </a:solidFill>
            </a:endParaRPr>
          </a:p>
        </p:txBody>
      </p:sp>
      <p:sp>
        <p:nvSpPr>
          <p:cNvPr id="102416" name="Line 16"/>
          <p:cNvSpPr>
            <a:spLocks noChangeShapeType="1"/>
          </p:cNvSpPr>
          <p:nvPr/>
        </p:nvSpPr>
        <p:spPr bwMode="auto">
          <a:xfrm flipH="1" flipV="1">
            <a:off x="7918450" y="4197350"/>
            <a:ext cx="304800" cy="53340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IE" dirty="0">
              <a:solidFill>
                <a:schemeClr val="accent4"/>
              </a:solidFill>
            </a:endParaRPr>
          </a:p>
        </p:txBody>
      </p:sp>
      <p:sp>
        <p:nvSpPr>
          <p:cNvPr id="102417" name="Line 17"/>
          <p:cNvSpPr>
            <a:spLocks noChangeShapeType="1"/>
          </p:cNvSpPr>
          <p:nvPr/>
        </p:nvSpPr>
        <p:spPr bwMode="auto">
          <a:xfrm flipH="1" flipV="1">
            <a:off x="7004050" y="4273550"/>
            <a:ext cx="304800" cy="45720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IE" dirty="0">
              <a:solidFill>
                <a:schemeClr val="accent4"/>
              </a:solidFill>
            </a:endParaRPr>
          </a:p>
        </p:txBody>
      </p:sp>
      <p:sp>
        <p:nvSpPr>
          <p:cNvPr id="102418" name="Line 18"/>
          <p:cNvSpPr>
            <a:spLocks noChangeShapeType="1"/>
          </p:cNvSpPr>
          <p:nvPr/>
        </p:nvSpPr>
        <p:spPr bwMode="auto">
          <a:xfrm flipH="1" flipV="1">
            <a:off x="6165850" y="4121150"/>
            <a:ext cx="990600" cy="68580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IE" dirty="0">
              <a:solidFill>
                <a:schemeClr val="accent4"/>
              </a:solidFill>
            </a:endParaRPr>
          </a:p>
        </p:txBody>
      </p:sp>
      <p:sp>
        <p:nvSpPr>
          <p:cNvPr id="102419" name="Line 19"/>
          <p:cNvSpPr>
            <a:spLocks noChangeShapeType="1"/>
          </p:cNvSpPr>
          <p:nvPr/>
        </p:nvSpPr>
        <p:spPr bwMode="auto">
          <a:xfrm flipV="1">
            <a:off x="7385050" y="4197350"/>
            <a:ext cx="152400" cy="53340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IE" dirty="0">
              <a:solidFill>
                <a:schemeClr val="accent4"/>
              </a:solidFill>
            </a:endParaRPr>
          </a:p>
        </p:txBody>
      </p:sp>
      <p:sp>
        <p:nvSpPr>
          <p:cNvPr id="102420" name="Line 20"/>
          <p:cNvSpPr>
            <a:spLocks noChangeShapeType="1"/>
          </p:cNvSpPr>
          <p:nvPr/>
        </p:nvSpPr>
        <p:spPr bwMode="auto">
          <a:xfrm flipV="1">
            <a:off x="5632450" y="4197350"/>
            <a:ext cx="1066800" cy="60960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IE" dirty="0">
              <a:solidFill>
                <a:schemeClr val="accent4"/>
              </a:solidFill>
            </a:endParaRPr>
          </a:p>
        </p:txBody>
      </p:sp>
      <p:sp>
        <p:nvSpPr>
          <p:cNvPr id="102421" name="Line 21"/>
          <p:cNvSpPr>
            <a:spLocks noChangeShapeType="1"/>
          </p:cNvSpPr>
          <p:nvPr/>
        </p:nvSpPr>
        <p:spPr bwMode="auto">
          <a:xfrm flipV="1">
            <a:off x="5708650" y="4197350"/>
            <a:ext cx="1828800" cy="76200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IE" dirty="0">
              <a:solidFill>
                <a:schemeClr val="accent4"/>
              </a:solidFill>
            </a:endParaRPr>
          </a:p>
        </p:txBody>
      </p:sp>
      <p:sp>
        <p:nvSpPr>
          <p:cNvPr id="102422" name="Line 22"/>
          <p:cNvSpPr>
            <a:spLocks noChangeShapeType="1"/>
          </p:cNvSpPr>
          <p:nvPr/>
        </p:nvSpPr>
        <p:spPr bwMode="auto">
          <a:xfrm flipV="1">
            <a:off x="6546850" y="4273550"/>
            <a:ext cx="304800" cy="45720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IE" dirty="0">
              <a:solidFill>
                <a:schemeClr val="accent4"/>
              </a:solidFill>
            </a:endParaRPr>
          </a:p>
        </p:txBody>
      </p:sp>
      <p:sp>
        <p:nvSpPr>
          <p:cNvPr id="102423" name="Line 23"/>
          <p:cNvSpPr>
            <a:spLocks noChangeShapeType="1"/>
          </p:cNvSpPr>
          <p:nvPr/>
        </p:nvSpPr>
        <p:spPr bwMode="auto">
          <a:xfrm flipV="1">
            <a:off x="6699250" y="4197350"/>
            <a:ext cx="838200" cy="68580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IE" dirty="0">
              <a:solidFill>
                <a:schemeClr val="accent4"/>
              </a:solidFill>
            </a:endParaRPr>
          </a:p>
        </p:txBody>
      </p:sp>
      <p:sp>
        <p:nvSpPr>
          <p:cNvPr id="102424" name="Line 24"/>
          <p:cNvSpPr>
            <a:spLocks noChangeShapeType="1"/>
          </p:cNvSpPr>
          <p:nvPr/>
        </p:nvSpPr>
        <p:spPr bwMode="auto">
          <a:xfrm flipH="1" flipV="1">
            <a:off x="6242050" y="4044950"/>
            <a:ext cx="1828800" cy="83820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IE" dirty="0">
              <a:solidFill>
                <a:schemeClr val="accent4"/>
              </a:solidFill>
            </a:endParaRPr>
          </a:p>
        </p:txBody>
      </p:sp>
      <p:sp>
        <p:nvSpPr>
          <p:cNvPr id="102425" name="Line 25"/>
          <p:cNvSpPr>
            <a:spLocks noChangeShapeType="1"/>
          </p:cNvSpPr>
          <p:nvPr/>
        </p:nvSpPr>
        <p:spPr bwMode="auto">
          <a:xfrm flipH="1" flipV="1">
            <a:off x="7156450" y="4121150"/>
            <a:ext cx="990600" cy="68580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IE" dirty="0">
              <a:solidFill>
                <a:schemeClr val="accent4"/>
              </a:solidFill>
            </a:endParaRPr>
          </a:p>
        </p:txBody>
      </p:sp>
      <p:sp>
        <p:nvSpPr>
          <p:cNvPr id="102426" name="Rectangle 26"/>
          <p:cNvSpPr>
            <a:spLocks noChangeArrowheads="1"/>
          </p:cNvSpPr>
          <p:nvPr/>
        </p:nvSpPr>
        <p:spPr bwMode="auto">
          <a:xfrm>
            <a:off x="5083175" y="5316538"/>
            <a:ext cx="54662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sz="1600" b="0" dirty="0">
                <a:solidFill>
                  <a:schemeClr val="tx1">
                    <a:lumMod val="50000"/>
                  </a:schemeClr>
                </a:solidFill>
                <a:latin typeface="Optimum" charset="0"/>
                <a:cs typeface="Arial" pitchFamily="34" charset="0"/>
              </a:rPr>
              <a:t>Age</a:t>
            </a:r>
          </a:p>
        </p:txBody>
      </p:sp>
      <p:sp>
        <p:nvSpPr>
          <p:cNvPr id="102427" name="Rectangle 27"/>
          <p:cNvSpPr>
            <a:spLocks noChangeArrowheads="1"/>
          </p:cNvSpPr>
          <p:nvPr/>
        </p:nvSpPr>
        <p:spPr bwMode="auto">
          <a:xfrm>
            <a:off x="5921375" y="5316538"/>
            <a:ext cx="1093249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sz="1600" b="0" dirty="0">
                <a:solidFill>
                  <a:schemeClr val="tx1">
                    <a:lumMod val="50000"/>
                  </a:schemeClr>
                </a:solidFill>
                <a:latin typeface="Optimum" charset="0"/>
                <a:cs typeface="Arial" pitchFamily="34" charset="0"/>
              </a:rPr>
              <a:t>Education</a:t>
            </a:r>
          </a:p>
        </p:txBody>
      </p:sp>
      <p:sp>
        <p:nvSpPr>
          <p:cNvPr id="102428" name="Rectangle 28"/>
          <p:cNvSpPr>
            <a:spLocks noChangeArrowheads="1"/>
          </p:cNvSpPr>
          <p:nvPr/>
        </p:nvSpPr>
        <p:spPr bwMode="auto">
          <a:xfrm>
            <a:off x="7216775" y="5316538"/>
            <a:ext cx="53540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sz="1600" b="0" dirty="0">
                <a:solidFill>
                  <a:schemeClr val="tx1">
                    <a:lumMod val="50000"/>
                  </a:schemeClr>
                </a:solidFill>
                <a:latin typeface="Optimum" charset="0"/>
                <a:cs typeface="Arial" pitchFamily="34" charset="0"/>
              </a:rPr>
              <a:t>Sex</a:t>
            </a:r>
          </a:p>
        </p:txBody>
      </p:sp>
      <p:sp>
        <p:nvSpPr>
          <p:cNvPr id="102429" name="Rectangle 29"/>
          <p:cNvSpPr>
            <a:spLocks noChangeArrowheads="1"/>
          </p:cNvSpPr>
          <p:nvPr/>
        </p:nvSpPr>
        <p:spPr bwMode="auto">
          <a:xfrm>
            <a:off x="7827963" y="5316538"/>
            <a:ext cx="85600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sz="1600" b="0" dirty="0">
                <a:solidFill>
                  <a:schemeClr val="tx1">
                    <a:lumMod val="50000"/>
                  </a:schemeClr>
                </a:solidFill>
                <a:latin typeface="Optimum" charset="0"/>
                <a:cs typeface="Arial" pitchFamily="34" charset="0"/>
              </a:rPr>
              <a:t>Income</a:t>
            </a:r>
          </a:p>
        </p:txBody>
      </p:sp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4267200" y="4706938"/>
            <a:ext cx="84137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US" sz="1600" b="0" dirty="0">
                <a:solidFill>
                  <a:schemeClr val="tx1">
                    <a:lumMod val="50000"/>
                  </a:schemeClr>
                </a:solidFill>
                <a:latin typeface="Optimum" charset="0"/>
                <a:cs typeface="Arial" pitchFamily="34" charset="0"/>
              </a:rPr>
              <a:t>Input Layer</a:t>
            </a:r>
          </a:p>
        </p:txBody>
      </p:sp>
      <p:sp>
        <p:nvSpPr>
          <p:cNvPr id="102431" name="Rectangle 31"/>
          <p:cNvSpPr>
            <a:spLocks noChangeArrowheads="1"/>
          </p:cNvSpPr>
          <p:nvPr/>
        </p:nvSpPr>
        <p:spPr bwMode="auto">
          <a:xfrm>
            <a:off x="4549775" y="3716338"/>
            <a:ext cx="888065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sz="1600" b="0" dirty="0">
                <a:solidFill>
                  <a:schemeClr val="tx1">
                    <a:lumMod val="50000"/>
                  </a:schemeClr>
                </a:solidFill>
                <a:latin typeface="Optimum" charset="0"/>
                <a:cs typeface="Arial" pitchFamily="34" charset="0"/>
              </a:rPr>
              <a:t>Hidden </a:t>
            </a:r>
          </a:p>
          <a:p>
            <a:pPr defTabSz="762000" eaLnBrk="0" hangingPunct="0"/>
            <a:r>
              <a:rPr lang="en-US" sz="1600" b="0" dirty="0">
                <a:solidFill>
                  <a:schemeClr val="tx1">
                    <a:lumMod val="50000"/>
                  </a:schemeClr>
                </a:solidFill>
                <a:latin typeface="Optimum" charset="0"/>
                <a:cs typeface="Arial" pitchFamily="34" charset="0"/>
              </a:rPr>
              <a:t>Layers</a:t>
            </a:r>
          </a:p>
        </p:txBody>
      </p:sp>
      <p:sp>
        <p:nvSpPr>
          <p:cNvPr id="102432" name="Rectangle 32"/>
          <p:cNvSpPr>
            <a:spLocks noChangeArrowheads="1"/>
          </p:cNvSpPr>
          <p:nvPr/>
        </p:nvSpPr>
        <p:spPr bwMode="auto">
          <a:xfrm>
            <a:off x="5334000" y="2679700"/>
            <a:ext cx="116840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US" sz="1600" b="0" dirty="0">
                <a:solidFill>
                  <a:schemeClr val="tx1">
                    <a:lumMod val="50000"/>
                  </a:schemeClr>
                </a:solidFill>
                <a:latin typeface="Optimum" charset="0"/>
                <a:cs typeface="Arial" pitchFamily="34" charset="0"/>
              </a:rPr>
              <a:t>Output Layer</a:t>
            </a:r>
          </a:p>
        </p:txBody>
      </p:sp>
      <p:sp>
        <p:nvSpPr>
          <p:cNvPr id="102433" name="Line 33"/>
          <p:cNvSpPr>
            <a:spLocks noChangeShapeType="1"/>
          </p:cNvSpPr>
          <p:nvPr/>
        </p:nvSpPr>
        <p:spPr bwMode="auto">
          <a:xfrm flipV="1">
            <a:off x="6927850" y="3282950"/>
            <a:ext cx="0" cy="45720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IE" dirty="0">
              <a:solidFill>
                <a:schemeClr val="accent4"/>
              </a:solidFill>
            </a:endParaRPr>
          </a:p>
        </p:txBody>
      </p:sp>
      <p:sp>
        <p:nvSpPr>
          <p:cNvPr id="102434" name="Rectangle 34"/>
          <p:cNvSpPr>
            <a:spLocks noChangeArrowheads="1"/>
          </p:cNvSpPr>
          <p:nvPr/>
        </p:nvSpPr>
        <p:spPr bwMode="auto">
          <a:xfrm>
            <a:off x="7292975" y="2725738"/>
            <a:ext cx="83196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sz="1600" b="0" dirty="0">
                <a:solidFill>
                  <a:schemeClr val="tx1">
                    <a:lumMod val="50000"/>
                  </a:schemeClr>
                </a:solidFill>
                <a:latin typeface="Optimum" charset="0"/>
                <a:cs typeface="Arial" pitchFamily="34" charset="0"/>
              </a:rPr>
              <a:t>Loyalty</a:t>
            </a:r>
          </a:p>
        </p:txBody>
      </p:sp>
      <p:sp>
        <p:nvSpPr>
          <p:cNvPr id="102404" name="Oval 4"/>
          <p:cNvSpPr>
            <a:spLocks noChangeArrowheads="1"/>
          </p:cNvSpPr>
          <p:nvPr/>
        </p:nvSpPr>
        <p:spPr bwMode="auto">
          <a:xfrm>
            <a:off x="6629400" y="2755900"/>
            <a:ext cx="520700" cy="5207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IE" dirty="0">
              <a:solidFill>
                <a:schemeClr val="accent4"/>
              </a:solidFill>
            </a:endParaRPr>
          </a:p>
        </p:txBody>
      </p:sp>
      <p:sp>
        <p:nvSpPr>
          <p:cNvPr id="102405" name="Oval 5"/>
          <p:cNvSpPr>
            <a:spLocks noChangeArrowheads="1"/>
          </p:cNvSpPr>
          <p:nvPr/>
        </p:nvSpPr>
        <p:spPr bwMode="auto">
          <a:xfrm>
            <a:off x="5715000" y="3746500"/>
            <a:ext cx="520700" cy="5207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IE" dirty="0">
              <a:solidFill>
                <a:schemeClr val="accent4"/>
              </a:solidFill>
            </a:endParaRPr>
          </a:p>
        </p:txBody>
      </p:sp>
      <p:sp>
        <p:nvSpPr>
          <p:cNvPr id="102406" name="Oval 6"/>
          <p:cNvSpPr>
            <a:spLocks noChangeArrowheads="1"/>
          </p:cNvSpPr>
          <p:nvPr/>
        </p:nvSpPr>
        <p:spPr bwMode="auto">
          <a:xfrm>
            <a:off x="6629400" y="3746500"/>
            <a:ext cx="520700" cy="5207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IE" dirty="0">
              <a:solidFill>
                <a:schemeClr val="accent4"/>
              </a:solidFill>
            </a:endParaRPr>
          </a:p>
        </p:txBody>
      </p:sp>
      <p:sp>
        <p:nvSpPr>
          <p:cNvPr id="102408" name="Oval 8"/>
          <p:cNvSpPr>
            <a:spLocks noChangeArrowheads="1"/>
          </p:cNvSpPr>
          <p:nvPr/>
        </p:nvSpPr>
        <p:spPr bwMode="auto">
          <a:xfrm>
            <a:off x="5181600" y="4737100"/>
            <a:ext cx="520700" cy="5207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IE" dirty="0">
              <a:solidFill>
                <a:schemeClr val="accent4"/>
              </a:solidFill>
            </a:endParaRPr>
          </a:p>
        </p:txBody>
      </p:sp>
      <p:sp>
        <p:nvSpPr>
          <p:cNvPr id="102409" name="Oval 9"/>
          <p:cNvSpPr>
            <a:spLocks noChangeArrowheads="1"/>
          </p:cNvSpPr>
          <p:nvPr/>
        </p:nvSpPr>
        <p:spPr bwMode="auto">
          <a:xfrm>
            <a:off x="6172200" y="4737100"/>
            <a:ext cx="520700" cy="5207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IE" dirty="0">
              <a:solidFill>
                <a:schemeClr val="accent4"/>
              </a:solidFill>
            </a:endParaRPr>
          </a:p>
        </p:txBody>
      </p:sp>
      <p:sp>
        <p:nvSpPr>
          <p:cNvPr id="102410" name="Oval 10"/>
          <p:cNvSpPr>
            <a:spLocks noChangeArrowheads="1"/>
          </p:cNvSpPr>
          <p:nvPr/>
        </p:nvSpPr>
        <p:spPr bwMode="auto">
          <a:xfrm>
            <a:off x="7086600" y="4737100"/>
            <a:ext cx="520700" cy="5207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IE" dirty="0">
              <a:solidFill>
                <a:schemeClr val="accent4"/>
              </a:solidFill>
            </a:endParaRPr>
          </a:p>
        </p:txBody>
      </p:sp>
      <p:sp>
        <p:nvSpPr>
          <p:cNvPr id="102411" name="Oval 11"/>
          <p:cNvSpPr>
            <a:spLocks noChangeArrowheads="1"/>
          </p:cNvSpPr>
          <p:nvPr/>
        </p:nvSpPr>
        <p:spPr bwMode="auto">
          <a:xfrm>
            <a:off x="7999413" y="4737100"/>
            <a:ext cx="520700" cy="5207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IE" dirty="0">
              <a:solidFill>
                <a:schemeClr val="accent4"/>
              </a:solidFill>
            </a:endParaRPr>
          </a:p>
        </p:txBody>
      </p:sp>
      <p:sp>
        <p:nvSpPr>
          <p:cNvPr id="102407" name="Oval 7"/>
          <p:cNvSpPr>
            <a:spLocks noChangeArrowheads="1"/>
          </p:cNvSpPr>
          <p:nvPr/>
        </p:nvSpPr>
        <p:spPr bwMode="auto">
          <a:xfrm>
            <a:off x="7467600" y="3746500"/>
            <a:ext cx="520700" cy="5207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IE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37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49591569"/>
              </p:ext>
            </p:extLst>
          </p:nvPr>
        </p:nvGraphicFramePr>
        <p:xfrm>
          <a:off x="4788024" y="1916933"/>
          <a:ext cx="4038600" cy="2952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Bitmap Image" r:id="rId4" imgW="5494496" imgH="4016088" progId="PBrush">
                  <p:embed/>
                </p:oleObj>
              </mc:Choice>
              <mc:Fallback>
                <p:oleObj name="Bitmap Image" r:id="rId4" imgW="5494496" imgH="401608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916933"/>
                        <a:ext cx="4038600" cy="295222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94754" y="1093936"/>
            <a:ext cx="8413750" cy="750888"/>
          </a:xfrm>
        </p:spPr>
        <p:txBody>
          <a:bodyPr>
            <a:noAutofit/>
          </a:bodyPr>
          <a:lstStyle/>
          <a:p>
            <a:r>
              <a:rPr lang="ru-RU" sz="3200" noProof="0" dirty="0" smtClean="0"/>
              <a:t>Алгоритм взаимосвязей</a:t>
            </a:r>
            <a:r>
              <a:rPr lang="ru-RU" sz="3600" noProof="0" dirty="0" smtClean="0"/>
              <a:t/>
            </a:r>
            <a:br>
              <a:rPr lang="ru-RU" sz="3600" noProof="0" dirty="0" smtClean="0"/>
            </a:br>
            <a:r>
              <a:rPr lang="ru-RU" sz="2800" noProof="0" dirty="0" smtClean="0">
                <a:solidFill>
                  <a:schemeClr val="accent1"/>
                </a:solidFill>
              </a:rPr>
              <a:t>(</a:t>
            </a:r>
            <a:r>
              <a:rPr lang="en-IE" sz="2800" noProof="0" dirty="0" smtClean="0">
                <a:solidFill>
                  <a:schemeClr val="accent1"/>
                </a:solidFill>
              </a:rPr>
              <a:t>Association Rules</a:t>
            </a:r>
            <a:r>
              <a:rPr lang="ru-RU" sz="2800" noProof="0" dirty="0" smtClean="0">
                <a:solidFill>
                  <a:schemeClr val="accent1"/>
                </a:solidFill>
              </a:rPr>
              <a:t>)</a:t>
            </a:r>
            <a:endParaRPr lang="en-IE" sz="2800" noProof="0" dirty="0">
              <a:solidFill>
                <a:schemeClr val="accent1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2420888"/>
            <a:ext cx="4003551" cy="3930800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noProof="0" dirty="0" smtClean="0"/>
              <a:t>Используйте для анализа</a:t>
            </a:r>
            <a:r>
              <a:rPr lang="en-IE" sz="2400" noProof="0" dirty="0" smtClean="0"/>
              <a:t>: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noProof="0" dirty="0" smtClean="0"/>
              <a:t>Анализа рыночной корзины</a:t>
            </a:r>
            <a:endParaRPr lang="en-IE" sz="2000" noProof="0" dirty="0" smtClean="0"/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noProof="0" dirty="0" err="1" smtClean="0"/>
              <a:t>Кросс-продаж</a:t>
            </a:r>
            <a:r>
              <a:rPr lang="ru-RU" sz="2000" noProof="0" dirty="0" smtClean="0"/>
              <a:t> и рекомендаций</a:t>
            </a:r>
            <a:endParaRPr lang="en-IE" sz="2000" noProof="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noProof="0" dirty="0" smtClean="0"/>
              <a:t>Находит часто встречающиеся наборы элементов и связей</a:t>
            </a:r>
            <a:endParaRPr lang="en-IE" sz="2400" noProof="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noProof="0" dirty="0" smtClean="0"/>
              <a:t>Чувствителен к параметрам</a:t>
            </a:r>
            <a:endParaRPr lang="en-IE" sz="2400" noProof="0" dirty="0"/>
          </a:p>
        </p:txBody>
      </p:sp>
      <p:pic>
        <p:nvPicPr>
          <p:cNvPr id="151556" name="Picture 4" descr="Набор правил для модели ассоциаци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8024" y="5190703"/>
            <a:ext cx="4048125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2766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21773192"/>
              </p:ext>
            </p:extLst>
          </p:nvPr>
        </p:nvGraphicFramePr>
        <p:xfrm>
          <a:off x="5004048" y="2348880"/>
          <a:ext cx="3863900" cy="3466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Bitmap Image" r:id="rId4" imgW="5403048" imgH="4846740" progId="PBrush">
                  <p:embed/>
                </p:oleObj>
              </mc:Choice>
              <mc:Fallback>
                <p:oleObj name="Bitmap Image" r:id="rId4" imgW="5403048" imgH="484674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348880"/>
                        <a:ext cx="3863900" cy="346649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67458" y="1124744"/>
            <a:ext cx="8413750" cy="750888"/>
          </a:xfrm>
        </p:spPr>
        <p:txBody>
          <a:bodyPr>
            <a:noAutofit/>
          </a:bodyPr>
          <a:lstStyle/>
          <a:p>
            <a:r>
              <a:rPr lang="ru-RU" sz="3200" noProof="0" dirty="0" smtClean="0"/>
              <a:t>Кластеризация последовательностей </a:t>
            </a:r>
            <a:r>
              <a:rPr lang="ru-RU" sz="2800" noProof="0" dirty="0" smtClean="0">
                <a:solidFill>
                  <a:schemeClr val="accent1"/>
                </a:solidFill>
              </a:rPr>
              <a:t>(</a:t>
            </a:r>
            <a:r>
              <a:rPr lang="en-IE" sz="2800" noProof="0" dirty="0" smtClean="0">
                <a:solidFill>
                  <a:schemeClr val="accent1"/>
                </a:solidFill>
              </a:rPr>
              <a:t>Sequence Clustering</a:t>
            </a:r>
            <a:r>
              <a:rPr lang="ru-RU" sz="2800" noProof="0" dirty="0" smtClean="0">
                <a:solidFill>
                  <a:schemeClr val="accent1"/>
                </a:solidFill>
              </a:rPr>
              <a:t>)</a:t>
            </a:r>
            <a:endParaRPr lang="en-IE" sz="2800" noProof="0" dirty="0">
              <a:solidFill>
                <a:schemeClr val="accent1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4745" y="2276872"/>
            <a:ext cx="4505327" cy="4248472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noProof="0" dirty="0" smtClean="0"/>
              <a:t>Анализ</a:t>
            </a:r>
            <a:r>
              <a:rPr lang="en-IE" sz="2000" noProof="0" dirty="0" smtClean="0"/>
              <a:t>: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800" noProof="0" dirty="0" smtClean="0"/>
              <a:t>Поведения клиентов</a:t>
            </a:r>
            <a:endParaRPr lang="en-IE" sz="1800" noProof="0" dirty="0" smtClean="0"/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800" noProof="0" dirty="0" smtClean="0"/>
              <a:t>Шаблонов транзакций</a:t>
            </a:r>
            <a:endParaRPr lang="en-IE" sz="1800" noProof="0" dirty="0" smtClean="0"/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800" noProof="0" dirty="0" smtClean="0"/>
              <a:t>Потока переходов по ссылкам</a:t>
            </a:r>
            <a:endParaRPr lang="en-IE" sz="1800" noProof="0" dirty="0" smtClean="0"/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800" noProof="0" dirty="0" smtClean="0"/>
              <a:t>Сегментации клиентов</a:t>
            </a:r>
            <a:endParaRPr lang="en-IE" sz="1800" noProof="0" dirty="0" smtClean="0"/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800" noProof="0" dirty="0" smtClean="0"/>
              <a:t>Предсказания последовательностей</a:t>
            </a:r>
            <a:endParaRPr lang="en-IE" sz="1800" noProof="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noProof="0" dirty="0" smtClean="0"/>
              <a:t>Смешение технологий кластеризации и анализа последовательностей</a:t>
            </a:r>
            <a:endParaRPr lang="en-IE" sz="2000" noProof="0" dirty="0" smtClean="0"/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800" noProof="0" dirty="0" smtClean="0"/>
              <a:t>Группирует субъекты по признакам включая последовательности действий</a:t>
            </a:r>
            <a:endParaRPr lang="en-IE" sz="18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49067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980728"/>
            <a:ext cx="8413750" cy="750888"/>
          </a:xfrm>
        </p:spPr>
        <p:txBody>
          <a:bodyPr>
            <a:noAutofit/>
          </a:bodyPr>
          <a:lstStyle/>
          <a:p>
            <a:r>
              <a:rPr lang="ru-RU" sz="2800" noProof="0" dirty="0" smtClean="0"/>
              <a:t>Алгоритм временных рядов</a:t>
            </a:r>
            <a:r>
              <a:rPr lang="ru-RU" sz="3200" noProof="0" dirty="0" smtClean="0"/>
              <a:t> </a:t>
            </a:r>
            <a:br>
              <a:rPr lang="ru-RU" sz="3200" noProof="0" dirty="0" smtClean="0"/>
            </a:br>
            <a:r>
              <a:rPr lang="ru-RU" sz="2400" noProof="0" dirty="0" smtClean="0">
                <a:solidFill>
                  <a:schemeClr val="accent1"/>
                </a:solidFill>
              </a:rPr>
              <a:t>(</a:t>
            </a:r>
            <a:r>
              <a:rPr lang="en-IE" sz="2400" noProof="0" dirty="0" smtClean="0">
                <a:solidFill>
                  <a:schemeClr val="accent1"/>
                </a:solidFill>
              </a:rPr>
              <a:t>Time Series</a:t>
            </a:r>
            <a:r>
              <a:rPr lang="ru-RU" sz="2400" noProof="0" dirty="0" smtClean="0">
                <a:solidFill>
                  <a:schemeClr val="accent1"/>
                </a:solidFill>
              </a:rPr>
              <a:t>)</a:t>
            </a:r>
            <a:endParaRPr lang="en-IE" sz="2400" noProof="0" dirty="0">
              <a:solidFill>
                <a:schemeClr val="accent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2060848"/>
            <a:ext cx="4075559" cy="4513134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noProof="0" dirty="0" smtClean="0"/>
              <a:t>Варианты использования</a:t>
            </a:r>
            <a:r>
              <a:rPr lang="en-IE" sz="2400" noProof="0" dirty="0" smtClean="0"/>
              <a:t>: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noProof="0" dirty="0" smtClean="0"/>
              <a:t>Прогноз продаж</a:t>
            </a:r>
            <a:endParaRPr lang="en-IE" sz="2000" noProof="0" dirty="0" smtClean="0"/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noProof="0" dirty="0" smtClean="0"/>
              <a:t>Предсказания остатков</a:t>
            </a:r>
            <a:endParaRPr lang="en-IE" sz="2000" noProof="0" dirty="0" smtClean="0"/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noProof="0" dirty="0" smtClean="0"/>
              <a:t>Предсказание переходов в </a:t>
            </a:r>
            <a:r>
              <a:rPr lang="en-US" sz="2000" noProof="0" dirty="0" smtClean="0"/>
              <a:t>Web</a:t>
            </a:r>
            <a:endParaRPr lang="en-IE" sz="2000" noProof="0" dirty="0" smtClean="0"/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noProof="0" dirty="0" smtClean="0"/>
              <a:t>Расчет стоимости акций</a:t>
            </a:r>
            <a:endParaRPr lang="en-IE" sz="2000" noProof="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noProof="0" dirty="0" smtClean="0"/>
              <a:t>Технология регрессионных деревьев для описания и предсказания непрерывных столбцов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noProof="0" dirty="0" smtClean="0"/>
              <a:t>Дерево решений с авто-регрессией</a:t>
            </a:r>
            <a:endParaRPr lang="en-IE" sz="2000" noProof="0" dirty="0" smtClean="0"/>
          </a:p>
        </p:txBody>
      </p:sp>
      <p:pic>
        <p:nvPicPr>
          <p:cNvPr id="153604" name="Picture 4" descr="Пример временного ря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2480" y="2204864"/>
            <a:ext cx="3609216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0685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ontent Placeholder 14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7977157" y="6194464"/>
            <a:ext cx="1042987" cy="581025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6934169" y="6194464"/>
            <a:ext cx="1042988" cy="581025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5891182" y="6194464"/>
            <a:ext cx="1042987" cy="581025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4848194" y="6194464"/>
            <a:ext cx="1042988" cy="581025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3805207" y="6194464"/>
            <a:ext cx="1042987" cy="581025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2762219" y="6194464"/>
            <a:ext cx="1042988" cy="581025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081" name="Rectangle 9"/>
          <p:cNvSpPr>
            <a:spLocks noChangeArrowheads="1"/>
          </p:cNvSpPr>
          <p:nvPr/>
        </p:nvSpPr>
        <p:spPr bwMode="auto">
          <a:xfrm>
            <a:off x="1719232" y="6194464"/>
            <a:ext cx="1042987" cy="581025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142844" y="6194464"/>
            <a:ext cx="1576388" cy="581025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1700" b="1" dirty="0">
                <a:solidFill>
                  <a:schemeClr val="bg1"/>
                </a:solidFill>
              </a:rPr>
              <a:t>Time Series</a:t>
            </a:r>
          </a:p>
        </p:txBody>
      </p:sp>
      <p:sp>
        <p:nvSpPr>
          <p:cNvPr id="131083" name="Rectangle 11"/>
          <p:cNvSpPr>
            <a:spLocks noChangeArrowheads="1"/>
          </p:cNvSpPr>
          <p:nvPr/>
        </p:nvSpPr>
        <p:spPr bwMode="auto">
          <a:xfrm>
            <a:off x="7977157" y="5608677"/>
            <a:ext cx="1042987" cy="585787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084" name="Rectangle 12"/>
          <p:cNvSpPr>
            <a:spLocks noChangeArrowheads="1"/>
          </p:cNvSpPr>
          <p:nvPr/>
        </p:nvSpPr>
        <p:spPr bwMode="auto">
          <a:xfrm>
            <a:off x="6934169" y="5608677"/>
            <a:ext cx="1042988" cy="585787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085" name="Rectangle 13"/>
          <p:cNvSpPr>
            <a:spLocks noChangeArrowheads="1"/>
          </p:cNvSpPr>
          <p:nvPr/>
        </p:nvSpPr>
        <p:spPr bwMode="auto">
          <a:xfrm>
            <a:off x="5891182" y="5608677"/>
            <a:ext cx="1042987" cy="585787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086" name="Rectangle 14"/>
          <p:cNvSpPr>
            <a:spLocks noChangeArrowheads="1"/>
          </p:cNvSpPr>
          <p:nvPr/>
        </p:nvSpPr>
        <p:spPr bwMode="auto">
          <a:xfrm>
            <a:off x="4848194" y="5608677"/>
            <a:ext cx="1042988" cy="585787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087" name="Rectangle 15"/>
          <p:cNvSpPr>
            <a:spLocks noChangeArrowheads="1"/>
          </p:cNvSpPr>
          <p:nvPr/>
        </p:nvSpPr>
        <p:spPr bwMode="auto">
          <a:xfrm>
            <a:off x="3805207" y="5608677"/>
            <a:ext cx="1042987" cy="585787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088" name="Rectangle 16"/>
          <p:cNvSpPr>
            <a:spLocks noChangeArrowheads="1"/>
          </p:cNvSpPr>
          <p:nvPr/>
        </p:nvSpPr>
        <p:spPr bwMode="auto">
          <a:xfrm>
            <a:off x="2762219" y="5608677"/>
            <a:ext cx="1042988" cy="585787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089" name="Rectangle 17"/>
          <p:cNvSpPr>
            <a:spLocks noChangeArrowheads="1"/>
          </p:cNvSpPr>
          <p:nvPr/>
        </p:nvSpPr>
        <p:spPr bwMode="auto">
          <a:xfrm>
            <a:off x="1719232" y="5608677"/>
            <a:ext cx="1042987" cy="585787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090" name="Rectangle 18"/>
          <p:cNvSpPr>
            <a:spLocks noChangeArrowheads="1"/>
          </p:cNvSpPr>
          <p:nvPr/>
        </p:nvSpPr>
        <p:spPr bwMode="auto">
          <a:xfrm>
            <a:off x="142844" y="5608677"/>
            <a:ext cx="1576388" cy="585787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1700" b="1" dirty="0">
                <a:solidFill>
                  <a:schemeClr val="bg1"/>
                </a:solidFill>
              </a:rPr>
              <a:t>Sequence Clustering</a:t>
            </a:r>
          </a:p>
        </p:txBody>
      </p:sp>
      <p:sp>
        <p:nvSpPr>
          <p:cNvPr id="131091" name="Rectangle 19"/>
          <p:cNvSpPr>
            <a:spLocks noChangeArrowheads="1"/>
          </p:cNvSpPr>
          <p:nvPr/>
        </p:nvSpPr>
        <p:spPr bwMode="auto">
          <a:xfrm>
            <a:off x="7977157" y="5027652"/>
            <a:ext cx="1042987" cy="581025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092" name="Rectangle 20"/>
          <p:cNvSpPr>
            <a:spLocks noChangeArrowheads="1"/>
          </p:cNvSpPr>
          <p:nvPr/>
        </p:nvSpPr>
        <p:spPr bwMode="auto">
          <a:xfrm>
            <a:off x="6934169" y="5027652"/>
            <a:ext cx="1042988" cy="581025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093" name="Rectangle 21"/>
          <p:cNvSpPr>
            <a:spLocks noChangeArrowheads="1"/>
          </p:cNvSpPr>
          <p:nvPr/>
        </p:nvSpPr>
        <p:spPr bwMode="auto">
          <a:xfrm>
            <a:off x="5891182" y="5027652"/>
            <a:ext cx="1042987" cy="581025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094" name="Rectangle 22"/>
          <p:cNvSpPr>
            <a:spLocks noChangeArrowheads="1"/>
          </p:cNvSpPr>
          <p:nvPr/>
        </p:nvSpPr>
        <p:spPr bwMode="auto">
          <a:xfrm>
            <a:off x="4848194" y="5027652"/>
            <a:ext cx="1042988" cy="581025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095" name="Rectangle 23"/>
          <p:cNvSpPr>
            <a:spLocks noChangeArrowheads="1"/>
          </p:cNvSpPr>
          <p:nvPr/>
        </p:nvSpPr>
        <p:spPr bwMode="auto">
          <a:xfrm>
            <a:off x="3805207" y="5027652"/>
            <a:ext cx="1042987" cy="581025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096" name="Rectangle 24"/>
          <p:cNvSpPr>
            <a:spLocks noChangeArrowheads="1"/>
          </p:cNvSpPr>
          <p:nvPr/>
        </p:nvSpPr>
        <p:spPr bwMode="auto">
          <a:xfrm>
            <a:off x="2762219" y="5027652"/>
            <a:ext cx="1042988" cy="581025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097" name="Rectangle 25"/>
          <p:cNvSpPr>
            <a:spLocks noChangeArrowheads="1"/>
          </p:cNvSpPr>
          <p:nvPr/>
        </p:nvSpPr>
        <p:spPr bwMode="auto">
          <a:xfrm>
            <a:off x="1719232" y="5027652"/>
            <a:ext cx="1042987" cy="581025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098" name="Rectangle 26"/>
          <p:cNvSpPr>
            <a:spLocks noChangeArrowheads="1"/>
          </p:cNvSpPr>
          <p:nvPr/>
        </p:nvSpPr>
        <p:spPr bwMode="auto">
          <a:xfrm>
            <a:off x="142844" y="5027652"/>
            <a:ext cx="1576388" cy="581025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1700" b="1" dirty="0">
                <a:solidFill>
                  <a:schemeClr val="bg1"/>
                </a:solidFill>
              </a:rPr>
              <a:t>Neural Nets</a:t>
            </a:r>
          </a:p>
        </p:txBody>
      </p:sp>
      <p:sp>
        <p:nvSpPr>
          <p:cNvPr id="131099" name="Rectangle 27"/>
          <p:cNvSpPr>
            <a:spLocks noChangeArrowheads="1"/>
          </p:cNvSpPr>
          <p:nvPr/>
        </p:nvSpPr>
        <p:spPr bwMode="auto">
          <a:xfrm>
            <a:off x="7977157" y="4446627"/>
            <a:ext cx="1042987" cy="581025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00" name="Rectangle 28"/>
          <p:cNvSpPr>
            <a:spLocks noChangeArrowheads="1"/>
          </p:cNvSpPr>
          <p:nvPr/>
        </p:nvSpPr>
        <p:spPr bwMode="auto">
          <a:xfrm>
            <a:off x="6934169" y="4446627"/>
            <a:ext cx="1042988" cy="581025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01" name="Rectangle 29"/>
          <p:cNvSpPr>
            <a:spLocks noChangeArrowheads="1"/>
          </p:cNvSpPr>
          <p:nvPr/>
        </p:nvSpPr>
        <p:spPr bwMode="auto">
          <a:xfrm>
            <a:off x="5891182" y="4446627"/>
            <a:ext cx="1042987" cy="581025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02" name="Rectangle 30"/>
          <p:cNvSpPr>
            <a:spLocks noChangeArrowheads="1"/>
          </p:cNvSpPr>
          <p:nvPr/>
        </p:nvSpPr>
        <p:spPr bwMode="auto">
          <a:xfrm>
            <a:off x="4848194" y="4446627"/>
            <a:ext cx="1042988" cy="581025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03" name="Rectangle 31"/>
          <p:cNvSpPr>
            <a:spLocks noChangeArrowheads="1"/>
          </p:cNvSpPr>
          <p:nvPr/>
        </p:nvSpPr>
        <p:spPr bwMode="auto">
          <a:xfrm>
            <a:off x="3805207" y="4446627"/>
            <a:ext cx="1042987" cy="581025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04" name="Rectangle 32"/>
          <p:cNvSpPr>
            <a:spLocks noChangeArrowheads="1"/>
          </p:cNvSpPr>
          <p:nvPr/>
        </p:nvSpPr>
        <p:spPr bwMode="auto">
          <a:xfrm>
            <a:off x="2762219" y="4446627"/>
            <a:ext cx="1042988" cy="581025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05" name="Rectangle 33"/>
          <p:cNvSpPr>
            <a:spLocks noChangeArrowheads="1"/>
          </p:cNvSpPr>
          <p:nvPr/>
        </p:nvSpPr>
        <p:spPr bwMode="auto">
          <a:xfrm>
            <a:off x="1719232" y="4446627"/>
            <a:ext cx="1042987" cy="581025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06" name="Rectangle 34"/>
          <p:cNvSpPr>
            <a:spLocks noChangeArrowheads="1"/>
          </p:cNvSpPr>
          <p:nvPr/>
        </p:nvSpPr>
        <p:spPr bwMode="auto">
          <a:xfrm>
            <a:off x="142844" y="4446627"/>
            <a:ext cx="1576388" cy="581025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1700" b="1" dirty="0">
                <a:solidFill>
                  <a:schemeClr val="bg1"/>
                </a:solidFill>
              </a:rPr>
              <a:t>Naïve Bayes</a:t>
            </a:r>
          </a:p>
        </p:txBody>
      </p:sp>
      <p:sp>
        <p:nvSpPr>
          <p:cNvPr id="131107" name="Rectangle 35"/>
          <p:cNvSpPr>
            <a:spLocks noChangeArrowheads="1"/>
          </p:cNvSpPr>
          <p:nvPr/>
        </p:nvSpPr>
        <p:spPr bwMode="auto">
          <a:xfrm>
            <a:off x="7977157" y="3860839"/>
            <a:ext cx="1042987" cy="585788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08" name="Rectangle 36"/>
          <p:cNvSpPr>
            <a:spLocks noChangeArrowheads="1"/>
          </p:cNvSpPr>
          <p:nvPr/>
        </p:nvSpPr>
        <p:spPr bwMode="auto">
          <a:xfrm>
            <a:off x="6934169" y="3860839"/>
            <a:ext cx="1042988" cy="585788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09" name="Rectangle 37"/>
          <p:cNvSpPr>
            <a:spLocks noChangeArrowheads="1"/>
          </p:cNvSpPr>
          <p:nvPr/>
        </p:nvSpPr>
        <p:spPr bwMode="auto">
          <a:xfrm>
            <a:off x="5891182" y="3860839"/>
            <a:ext cx="1042987" cy="585788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10" name="Rectangle 38"/>
          <p:cNvSpPr>
            <a:spLocks noChangeArrowheads="1"/>
          </p:cNvSpPr>
          <p:nvPr/>
        </p:nvSpPr>
        <p:spPr bwMode="auto">
          <a:xfrm>
            <a:off x="4848194" y="3860839"/>
            <a:ext cx="1042988" cy="585788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11" name="Rectangle 39"/>
          <p:cNvSpPr>
            <a:spLocks noChangeArrowheads="1"/>
          </p:cNvSpPr>
          <p:nvPr/>
        </p:nvSpPr>
        <p:spPr bwMode="auto">
          <a:xfrm>
            <a:off x="3805207" y="3860839"/>
            <a:ext cx="1042987" cy="585788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12" name="Rectangle 40"/>
          <p:cNvSpPr>
            <a:spLocks noChangeArrowheads="1"/>
          </p:cNvSpPr>
          <p:nvPr/>
        </p:nvSpPr>
        <p:spPr bwMode="auto">
          <a:xfrm>
            <a:off x="2762219" y="3860839"/>
            <a:ext cx="1042988" cy="585788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13" name="Rectangle 41"/>
          <p:cNvSpPr>
            <a:spLocks noChangeArrowheads="1"/>
          </p:cNvSpPr>
          <p:nvPr/>
        </p:nvSpPr>
        <p:spPr bwMode="auto">
          <a:xfrm>
            <a:off x="1719232" y="3860839"/>
            <a:ext cx="1042987" cy="585788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14" name="Rectangle 42"/>
          <p:cNvSpPr>
            <a:spLocks noChangeArrowheads="1"/>
          </p:cNvSpPr>
          <p:nvPr/>
        </p:nvSpPr>
        <p:spPr bwMode="auto">
          <a:xfrm>
            <a:off x="142844" y="3860839"/>
            <a:ext cx="1576388" cy="585788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1700" b="1" dirty="0">
                <a:solidFill>
                  <a:schemeClr val="bg1"/>
                </a:solidFill>
              </a:rPr>
              <a:t>Logistic Regression</a:t>
            </a:r>
          </a:p>
        </p:txBody>
      </p:sp>
      <p:sp>
        <p:nvSpPr>
          <p:cNvPr id="131115" name="Rectangle 43"/>
          <p:cNvSpPr>
            <a:spLocks noChangeArrowheads="1"/>
          </p:cNvSpPr>
          <p:nvPr/>
        </p:nvSpPr>
        <p:spPr bwMode="auto">
          <a:xfrm>
            <a:off x="7977157" y="3275052"/>
            <a:ext cx="1042987" cy="585787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16" name="Rectangle 44"/>
          <p:cNvSpPr>
            <a:spLocks noChangeArrowheads="1"/>
          </p:cNvSpPr>
          <p:nvPr/>
        </p:nvSpPr>
        <p:spPr bwMode="auto">
          <a:xfrm>
            <a:off x="6934169" y="3275052"/>
            <a:ext cx="1042988" cy="585787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17" name="Rectangle 45"/>
          <p:cNvSpPr>
            <a:spLocks noChangeArrowheads="1"/>
          </p:cNvSpPr>
          <p:nvPr/>
        </p:nvSpPr>
        <p:spPr bwMode="auto">
          <a:xfrm>
            <a:off x="5891182" y="3275052"/>
            <a:ext cx="1042987" cy="585787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18" name="Rectangle 46"/>
          <p:cNvSpPr>
            <a:spLocks noChangeArrowheads="1"/>
          </p:cNvSpPr>
          <p:nvPr/>
        </p:nvSpPr>
        <p:spPr bwMode="auto">
          <a:xfrm>
            <a:off x="4848194" y="3275052"/>
            <a:ext cx="1042988" cy="585787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19" name="Rectangle 47"/>
          <p:cNvSpPr>
            <a:spLocks noChangeArrowheads="1"/>
          </p:cNvSpPr>
          <p:nvPr/>
        </p:nvSpPr>
        <p:spPr bwMode="auto">
          <a:xfrm>
            <a:off x="3805207" y="3275052"/>
            <a:ext cx="1042987" cy="585787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20" name="Rectangle 48"/>
          <p:cNvSpPr>
            <a:spLocks noChangeArrowheads="1"/>
          </p:cNvSpPr>
          <p:nvPr/>
        </p:nvSpPr>
        <p:spPr bwMode="auto">
          <a:xfrm>
            <a:off x="2762219" y="3275052"/>
            <a:ext cx="1042988" cy="585787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21" name="Rectangle 49"/>
          <p:cNvSpPr>
            <a:spLocks noChangeArrowheads="1"/>
          </p:cNvSpPr>
          <p:nvPr/>
        </p:nvSpPr>
        <p:spPr bwMode="auto">
          <a:xfrm>
            <a:off x="1719232" y="3275052"/>
            <a:ext cx="1042987" cy="585787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1700" dirty="0">
              <a:solidFill>
                <a:schemeClr val="accent4"/>
              </a:solidFill>
            </a:endParaRPr>
          </a:p>
        </p:txBody>
      </p:sp>
      <p:sp>
        <p:nvSpPr>
          <p:cNvPr id="131122" name="Rectangle 50"/>
          <p:cNvSpPr>
            <a:spLocks noChangeArrowheads="1"/>
          </p:cNvSpPr>
          <p:nvPr/>
        </p:nvSpPr>
        <p:spPr bwMode="auto">
          <a:xfrm>
            <a:off x="142844" y="3275052"/>
            <a:ext cx="1576388" cy="585787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1700" b="1" dirty="0">
                <a:solidFill>
                  <a:schemeClr val="bg1"/>
                </a:solidFill>
              </a:rPr>
              <a:t>Linear Regression</a:t>
            </a:r>
          </a:p>
        </p:txBody>
      </p:sp>
      <p:sp>
        <p:nvSpPr>
          <p:cNvPr id="131123" name="Rectangle 51"/>
          <p:cNvSpPr>
            <a:spLocks noChangeArrowheads="1"/>
          </p:cNvSpPr>
          <p:nvPr/>
        </p:nvSpPr>
        <p:spPr bwMode="auto">
          <a:xfrm>
            <a:off x="7977157" y="2689264"/>
            <a:ext cx="1042987" cy="585788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24" name="Rectangle 52"/>
          <p:cNvSpPr>
            <a:spLocks noChangeArrowheads="1"/>
          </p:cNvSpPr>
          <p:nvPr/>
        </p:nvSpPr>
        <p:spPr bwMode="auto">
          <a:xfrm>
            <a:off x="6934169" y="2689264"/>
            <a:ext cx="1042988" cy="585788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25" name="Rectangle 53"/>
          <p:cNvSpPr>
            <a:spLocks noChangeArrowheads="1"/>
          </p:cNvSpPr>
          <p:nvPr/>
        </p:nvSpPr>
        <p:spPr bwMode="auto">
          <a:xfrm>
            <a:off x="5891182" y="2689264"/>
            <a:ext cx="1042987" cy="585788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26" name="Rectangle 54"/>
          <p:cNvSpPr>
            <a:spLocks noChangeArrowheads="1"/>
          </p:cNvSpPr>
          <p:nvPr/>
        </p:nvSpPr>
        <p:spPr bwMode="auto">
          <a:xfrm>
            <a:off x="4848194" y="2689264"/>
            <a:ext cx="1042988" cy="585788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27" name="Rectangle 55"/>
          <p:cNvSpPr>
            <a:spLocks noChangeArrowheads="1"/>
          </p:cNvSpPr>
          <p:nvPr/>
        </p:nvSpPr>
        <p:spPr bwMode="auto">
          <a:xfrm>
            <a:off x="3805207" y="2689264"/>
            <a:ext cx="1042987" cy="585788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28" name="Rectangle 56"/>
          <p:cNvSpPr>
            <a:spLocks noChangeArrowheads="1"/>
          </p:cNvSpPr>
          <p:nvPr/>
        </p:nvSpPr>
        <p:spPr bwMode="auto">
          <a:xfrm>
            <a:off x="2762219" y="2689264"/>
            <a:ext cx="1042988" cy="585788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29" name="Rectangle 57"/>
          <p:cNvSpPr>
            <a:spLocks noChangeArrowheads="1"/>
          </p:cNvSpPr>
          <p:nvPr/>
        </p:nvSpPr>
        <p:spPr bwMode="auto">
          <a:xfrm>
            <a:off x="1719232" y="2689264"/>
            <a:ext cx="1042987" cy="585788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30" name="Rectangle 58"/>
          <p:cNvSpPr>
            <a:spLocks noChangeArrowheads="1"/>
          </p:cNvSpPr>
          <p:nvPr/>
        </p:nvSpPr>
        <p:spPr bwMode="auto">
          <a:xfrm>
            <a:off x="142844" y="2689264"/>
            <a:ext cx="1576388" cy="585788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1700" b="1" dirty="0">
                <a:solidFill>
                  <a:schemeClr val="bg1"/>
                </a:solidFill>
              </a:rPr>
              <a:t>Decision Trees</a:t>
            </a:r>
          </a:p>
        </p:txBody>
      </p:sp>
      <p:sp>
        <p:nvSpPr>
          <p:cNvPr id="131131" name="Rectangle 59"/>
          <p:cNvSpPr>
            <a:spLocks noChangeArrowheads="1"/>
          </p:cNvSpPr>
          <p:nvPr/>
        </p:nvSpPr>
        <p:spPr bwMode="auto">
          <a:xfrm>
            <a:off x="7977157" y="2109827"/>
            <a:ext cx="1042987" cy="579437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32" name="Rectangle 60"/>
          <p:cNvSpPr>
            <a:spLocks noChangeArrowheads="1"/>
          </p:cNvSpPr>
          <p:nvPr/>
        </p:nvSpPr>
        <p:spPr bwMode="auto">
          <a:xfrm>
            <a:off x="6934169" y="2109827"/>
            <a:ext cx="1042988" cy="579437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33" name="Rectangle 61"/>
          <p:cNvSpPr>
            <a:spLocks noChangeArrowheads="1"/>
          </p:cNvSpPr>
          <p:nvPr/>
        </p:nvSpPr>
        <p:spPr bwMode="auto">
          <a:xfrm>
            <a:off x="5891182" y="2109827"/>
            <a:ext cx="1042987" cy="579437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34" name="Rectangle 62"/>
          <p:cNvSpPr>
            <a:spLocks noChangeArrowheads="1"/>
          </p:cNvSpPr>
          <p:nvPr/>
        </p:nvSpPr>
        <p:spPr bwMode="auto">
          <a:xfrm>
            <a:off x="4848194" y="2109827"/>
            <a:ext cx="1042988" cy="579437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35" name="Rectangle 63"/>
          <p:cNvSpPr>
            <a:spLocks noChangeArrowheads="1"/>
          </p:cNvSpPr>
          <p:nvPr/>
        </p:nvSpPr>
        <p:spPr bwMode="auto">
          <a:xfrm>
            <a:off x="3805207" y="2109827"/>
            <a:ext cx="1042987" cy="579437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36" name="Rectangle 64"/>
          <p:cNvSpPr>
            <a:spLocks noChangeArrowheads="1"/>
          </p:cNvSpPr>
          <p:nvPr/>
        </p:nvSpPr>
        <p:spPr bwMode="auto">
          <a:xfrm>
            <a:off x="2762219" y="2109827"/>
            <a:ext cx="1042988" cy="579437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37" name="Rectangle 65"/>
          <p:cNvSpPr>
            <a:spLocks noChangeArrowheads="1"/>
          </p:cNvSpPr>
          <p:nvPr/>
        </p:nvSpPr>
        <p:spPr bwMode="auto">
          <a:xfrm>
            <a:off x="1719232" y="2109827"/>
            <a:ext cx="1042987" cy="579437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1700" dirty="0">
              <a:solidFill>
                <a:schemeClr val="accent4"/>
              </a:solidFill>
            </a:endParaRPr>
          </a:p>
        </p:txBody>
      </p:sp>
      <p:sp>
        <p:nvSpPr>
          <p:cNvPr id="131138" name="Rectangle 66"/>
          <p:cNvSpPr>
            <a:spLocks noChangeArrowheads="1"/>
          </p:cNvSpPr>
          <p:nvPr/>
        </p:nvSpPr>
        <p:spPr bwMode="auto">
          <a:xfrm>
            <a:off x="142844" y="2109827"/>
            <a:ext cx="1576388" cy="579437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1700" b="1" dirty="0">
                <a:solidFill>
                  <a:schemeClr val="bg1"/>
                </a:solidFill>
              </a:rPr>
              <a:t>Clustering</a:t>
            </a:r>
          </a:p>
        </p:txBody>
      </p:sp>
      <p:sp>
        <p:nvSpPr>
          <p:cNvPr id="131139" name="Rectangle 67"/>
          <p:cNvSpPr>
            <a:spLocks noChangeArrowheads="1"/>
          </p:cNvSpPr>
          <p:nvPr/>
        </p:nvSpPr>
        <p:spPr bwMode="auto">
          <a:xfrm>
            <a:off x="7977157" y="1524039"/>
            <a:ext cx="1042987" cy="585788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40" name="Rectangle 68"/>
          <p:cNvSpPr>
            <a:spLocks noChangeArrowheads="1"/>
          </p:cNvSpPr>
          <p:nvPr/>
        </p:nvSpPr>
        <p:spPr bwMode="auto">
          <a:xfrm>
            <a:off x="6934169" y="1524039"/>
            <a:ext cx="1042988" cy="585788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41" name="Rectangle 69"/>
          <p:cNvSpPr>
            <a:spLocks noChangeArrowheads="1"/>
          </p:cNvSpPr>
          <p:nvPr/>
        </p:nvSpPr>
        <p:spPr bwMode="auto">
          <a:xfrm>
            <a:off x="5891182" y="1524039"/>
            <a:ext cx="1042987" cy="585788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42" name="Rectangle 70"/>
          <p:cNvSpPr>
            <a:spLocks noChangeArrowheads="1"/>
          </p:cNvSpPr>
          <p:nvPr/>
        </p:nvSpPr>
        <p:spPr bwMode="auto">
          <a:xfrm>
            <a:off x="4848194" y="1524039"/>
            <a:ext cx="1042988" cy="585788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43" name="Rectangle 71"/>
          <p:cNvSpPr>
            <a:spLocks noChangeArrowheads="1"/>
          </p:cNvSpPr>
          <p:nvPr/>
        </p:nvSpPr>
        <p:spPr bwMode="auto">
          <a:xfrm>
            <a:off x="3805207" y="1524039"/>
            <a:ext cx="1042987" cy="585788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44" name="Rectangle 72"/>
          <p:cNvSpPr>
            <a:spLocks noChangeArrowheads="1"/>
          </p:cNvSpPr>
          <p:nvPr/>
        </p:nvSpPr>
        <p:spPr bwMode="auto">
          <a:xfrm>
            <a:off x="2762219" y="1524039"/>
            <a:ext cx="1042988" cy="585788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45" name="Rectangle 73"/>
          <p:cNvSpPr>
            <a:spLocks noChangeArrowheads="1"/>
          </p:cNvSpPr>
          <p:nvPr/>
        </p:nvSpPr>
        <p:spPr bwMode="auto">
          <a:xfrm>
            <a:off x="1719232" y="1524039"/>
            <a:ext cx="1042987" cy="585788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600" dirty="0">
              <a:solidFill>
                <a:schemeClr val="accent4"/>
              </a:solidFill>
            </a:endParaRPr>
          </a:p>
        </p:txBody>
      </p:sp>
      <p:sp>
        <p:nvSpPr>
          <p:cNvPr id="131146" name="Rectangle 74"/>
          <p:cNvSpPr>
            <a:spLocks noChangeArrowheads="1"/>
          </p:cNvSpPr>
          <p:nvPr/>
        </p:nvSpPr>
        <p:spPr bwMode="auto">
          <a:xfrm>
            <a:off x="142844" y="1524039"/>
            <a:ext cx="1576388" cy="585788"/>
          </a:xfrm>
          <a:prstGeom prst="rect">
            <a:avLst/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chemeClr val="accent1">
                  <a:gamma/>
                  <a:shade val="50980"/>
                  <a:invGamma/>
                  <a:alpha val="56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1700" b="1" dirty="0">
                <a:solidFill>
                  <a:schemeClr val="bg1"/>
                </a:solidFill>
              </a:rPr>
              <a:t>Association Rules</a:t>
            </a:r>
          </a:p>
        </p:txBody>
      </p:sp>
      <p:sp>
        <p:nvSpPr>
          <p:cNvPr id="131147" name="Line 75"/>
          <p:cNvSpPr>
            <a:spLocks noChangeShapeType="1"/>
          </p:cNvSpPr>
          <p:nvPr/>
        </p:nvSpPr>
        <p:spPr bwMode="auto">
          <a:xfrm>
            <a:off x="99876" y="1500174"/>
            <a:ext cx="88773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31148" name="Line 76"/>
          <p:cNvSpPr>
            <a:spLocks noChangeShapeType="1"/>
          </p:cNvSpPr>
          <p:nvPr/>
        </p:nvSpPr>
        <p:spPr bwMode="auto">
          <a:xfrm>
            <a:off x="142844" y="2109827"/>
            <a:ext cx="8877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31149" name="Line 77"/>
          <p:cNvSpPr>
            <a:spLocks noChangeShapeType="1"/>
          </p:cNvSpPr>
          <p:nvPr/>
        </p:nvSpPr>
        <p:spPr bwMode="auto">
          <a:xfrm>
            <a:off x="142844" y="2689264"/>
            <a:ext cx="8877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31150" name="Line 78"/>
          <p:cNvSpPr>
            <a:spLocks noChangeShapeType="1"/>
          </p:cNvSpPr>
          <p:nvPr/>
        </p:nvSpPr>
        <p:spPr bwMode="auto">
          <a:xfrm>
            <a:off x="142844" y="3275052"/>
            <a:ext cx="8877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31151" name="Line 79"/>
          <p:cNvSpPr>
            <a:spLocks noChangeShapeType="1"/>
          </p:cNvSpPr>
          <p:nvPr/>
        </p:nvSpPr>
        <p:spPr bwMode="auto">
          <a:xfrm>
            <a:off x="142844" y="3860839"/>
            <a:ext cx="8877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31152" name="Line 80"/>
          <p:cNvSpPr>
            <a:spLocks noChangeShapeType="1"/>
          </p:cNvSpPr>
          <p:nvPr/>
        </p:nvSpPr>
        <p:spPr bwMode="auto">
          <a:xfrm>
            <a:off x="142844" y="4446627"/>
            <a:ext cx="8877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31153" name="Line 81"/>
          <p:cNvSpPr>
            <a:spLocks noChangeShapeType="1"/>
          </p:cNvSpPr>
          <p:nvPr/>
        </p:nvSpPr>
        <p:spPr bwMode="auto">
          <a:xfrm>
            <a:off x="142844" y="5027652"/>
            <a:ext cx="8877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31154" name="Line 82"/>
          <p:cNvSpPr>
            <a:spLocks noChangeShapeType="1"/>
          </p:cNvSpPr>
          <p:nvPr/>
        </p:nvSpPr>
        <p:spPr bwMode="auto">
          <a:xfrm>
            <a:off x="142844" y="5608677"/>
            <a:ext cx="8877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31155" name="Line 83"/>
          <p:cNvSpPr>
            <a:spLocks noChangeShapeType="1"/>
          </p:cNvSpPr>
          <p:nvPr/>
        </p:nvSpPr>
        <p:spPr bwMode="auto">
          <a:xfrm>
            <a:off x="142844" y="6194464"/>
            <a:ext cx="8877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31156" name="Line 84"/>
          <p:cNvSpPr>
            <a:spLocks noChangeShapeType="1"/>
          </p:cNvSpPr>
          <p:nvPr/>
        </p:nvSpPr>
        <p:spPr bwMode="auto">
          <a:xfrm>
            <a:off x="142844" y="6775489"/>
            <a:ext cx="88773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31157" name="Line 85"/>
          <p:cNvSpPr>
            <a:spLocks noChangeShapeType="1"/>
          </p:cNvSpPr>
          <p:nvPr/>
        </p:nvSpPr>
        <p:spPr bwMode="auto">
          <a:xfrm>
            <a:off x="142844" y="1524039"/>
            <a:ext cx="0" cy="52514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1158" name="Line 86"/>
          <p:cNvSpPr>
            <a:spLocks noChangeShapeType="1"/>
          </p:cNvSpPr>
          <p:nvPr/>
        </p:nvSpPr>
        <p:spPr bwMode="auto">
          <a:xfrm>
            <a:off x="1719232" y="1524039"/>
            <a:ext cx="0" cy="525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1159" name="Line 87"/>
          <p:cNvSpPr>
            <a:spLocks noChangeShapeType="1"/>
          </p:cNvSpPr>
          <p:nvPr/>
        </p:nvSpPr>
        <p:spPr bwMode="auto">
          <a:xfrm>
            <a:off x="2762219" y="1524039"/>
            <a:ext cx="0" cy="525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31160" name="Line 88"/>
          <p:cNvSpPr>
            <a:spLocks noChangeShapeType="1"/>
          </p:cNvSpPr>
          <p:nvPr/>
        </p:nvSpPr>
        <p:spPr bwMode="auto">
          <a:xfrm>
            <a:off x="3805207" y="1524039"/>
            <a:ext cx="0" cy="525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31161" name="Line 89"/>
          <p:cNvSpPr>
            <a:spLocks noChangeShapeType="1"/>
          </p:cNvSpPr>
          <p:nvPr/>
        </p:nvSpPr>
        <p:spPr bwMode="auto">
          <a:xfrm>
            <a:off x="4848194" y="1524039"/>
            <a:ext cx="0" cy="525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31162" name="Line 90"/>
          <p:cNvSpPr>
            <a:spLocks noChangeShapeType="1"/>
          </p:cNvSpPr>
          <p:nvPr/>
        </p:nvSpPr>
        <p:spPr bwMode="auto">
          <a:xfrm>
            <a:off x="5891182" y="1524039"/>
            <a:ext cx="0" cy="525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31163" name="Line 91"/>
          <p:cNvSpPr>
            <a:spLocks noChangeShapeType="1"/>
          </p:cNvSpPr>
          <p:nvPr/>
        </p:nvSpPr>
        <p:spPr bwMode="auto">
          <a:xfrm>
            <a:off x="6934169" y="1524039"/>
            <a:ext cx="0" cy="525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31164" name="Line 92"/>
          <p:cNvSpPr>
            <a:spLocks noChangeShapeType="1"/>
          </p:cNvSpPr>
          <p:nvPr/>
        </p:nvSpPr>
        <p:spPr bwMode="auto">
          <a:xfrm>
            <a:off x="7977157" y="1524039"/>
            <a:ext cx="0" cy="525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31165" name="Line 93"/>
          <p:cNvSpPr>
            <a:spLocks noChangeShapeType="1"/>
          </p:cNvSpPr>
          <p:nvPr/>
        </p:nvSpPr>
        <p:spPr bwMode="auto">
          <a:xfrm>
            <a:off x="9020144" y="1524039"/>
            <a:ext cx="0" cy="52514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31166" name="Rectangle 94"/>
          <p:cNvSpPr>
            <a:spLocks noChangeArrowheads="1"/>
          </p:cNvSpPr>
          <p:nvPr/>
        </p:nvSpPr>
        <p:spPr bwMode="auto">
          <a:xfrm rot="19800000">
            <a:off x="1536627" y="917326"/>
            <a:ext cx="16113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3B3B3B"/>
                  </a:outerShdw>
                </a:effectLst>
                <a:latin typeface="Franklin Gothic Medium" pitchFamily="34" charset="0"/>
              </a:rPr>
              <a:t>Классификация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3B3B3B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31167" name="Rectangle 95"/>
          <p:cNvSpPr>
            <a:spLocks noChangeArrowheads="1"/>
          </p:cNvSpPr>
          <p:nvPr/>
        </p:nvSpPr>
        <p:spPr bwMode="auto">
          <a:xfrm rot="19800000">
            <a:off x="3975148" y="975135"/>
            <a:ext cx="94910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55000"/>
              <a:buFont typeface="Wingdings" pitchFamily="2" charset="2"/>
              <a:buNone/>
            </a:pP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3B3B3B"/>
                  </a:outerShdw>
                </a:effectLst>
                <a:latin typeface="Franklin Gothic Medium" pitchFamily="34" charset="0"/>
              </a:rPr>
              <a:t>Расчеты</a:t>
            </a:r>
            <a:endParaRPr lang="en-US" sz="2000" dirty="0">
              <a:solidFill>
                <a:schemeClr val="tx2"/>
              </a:solidFill>
              <a:effectLst>
                <a:outerShdw blurRad="38100" dist="38100" dir="2700000" algn="tl">
                  <a:srgbClr val="3B3B3B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31168" name="Rectangle 96"/>
          <p:cNvSpPr>
            <a:spLocks noChangeArrowheads="1"/>
          </p:cNvSpPr>
          <p:nvPr/>
        </p:nvSpPr>
        <p:spPr bwMode="auto">
          <a:xfrm rot="19800000">
            <a:off x="2850027" y="907802"/>
            <a:ext cx="1375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3B3B3B"/>
                  </a:outerShdw>
                </a:effectLst>
                <a:latin typeface="Franklin Gothic Medium" pitchFamily="34" charset="0"/>
              </a:rPr>
              <a:t>Сегментация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3B3B3B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31169" name="Rectangle 97"/>
          <p:cNvSpPr>
            <a:spLocks noChangeArrowheads="1"/>
          </p:cNvSpPr>
          <p:nvPr/>
        </p:nvSpPr>
        <p:spPr bwMode="auto">
          <a:xfrm rot="19800000">
            <a:off x="4829423" y="941544"/>
            <a:ext cx="127573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55000"/>
              <a:buFont typeface="Wingdings" pitchFamily="2" charset="2"/>
              <a:buNone/>
            </a:pP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3B3B3B"/>
                  </a:outerShdw>
                </a:effectLst>
                <a:latin typeface="Franklin Gothic Medium" pitchFamily="34" charset="0"/>
              </a:rPr>
              <a:t>Ассоциация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3B3B3B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31170" name="Rectangle 98"/>
          <p:cNvSpPr>
            <a:spLocks noChangeArrowheads="1"/>
          </p:cNvSpPr>
          <p:nvPr/>
        </p:nvSpPr>
        <p:spPr bwMode="auto">
          <a:xfrm rot="19800000">
            <a:off x="6086543" y="922494"/>
            <a:ext cx="92525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55000"/>
              <a:buFont typeface="Wingdings" pitchFamily="2" charset="2"/>
              <a:buNone/>
            </a:pP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3B3B3B"/>
                  </a:outerShdw>
                </a:effectLst>
                <a:latin typeface="Franklin Gothic Medium" pitchFamily="34" charset="0"/>
              </a:rPr>
              <a:t>Прогноз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3B3B3B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31171" name="Rectangle 99"/>
          <p:cNvSpPr>
            <a:spLocks noChangeArrowheads="1"/>
          </p:cNvSpPr>
          <p:nvPr/>
        </p:nvSpPr>
        <p:spPr bwMode="auto">
          <a:xfrm rot="19800000">
            <a:off x="6757536" y="952657"/>
            <a:ext cx="1453347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55000"/>
              <a:buFont typeface="Wingdings" pitchFamily="2" charset="2"/>
              <a:buNone/>
            </a:pP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3B3B3B"/>
                  </a:outerShdw>
                </a:effectLst>
                <a:latin typeface="Franklin Gothic Medium" pitchFamily="34" charset="0"/>
              </a:rPr>
              <a:t>Анализ текста</a:t>
            </a: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3B3B3B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31172" name="Rectangle 100"/>
          <p:cNvSpPr>
            <a:spLocks noChangeArrowheads="1"/>
          </p:cNvSpPr>
          <p:nvPr/>
        </p:nvSpPr>
        <p:spPr bwMode="auto">
          <a:xfrm rot="19800000">
            <a:off x="7697834" y="710095"/>
            <a:ext cx="159999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55000"/>
              <a:buFont typeface="Wingdings" pitchFamily="2" charset="2"/>
              <a:buNone/>
            </a:pP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3B3B3B"/>
                  </a:outerShdw>
                </a:effectLst>
                <a:latin typeface="Franklin Gothic Medium" pitchFamily="34" charset="0"/>
              </a:rPr>
              <a:t>Комплексный</a:t>
            </a:r>
            <a:b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3B3B3B"/>
                  </a:outerShdw>
                </a:effectLst>
                <a:latin typeface="Franklin Gothic Medium" pitchFamily="34" charset="0"/>
              </a:rPr>
            </a:b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3B3B3B"/>
                  </a:outerShdw>
                </a:effectLst>
                <a:latin typeface="Franklin Gothic Medium" pitchFamily="34" charset="0"/>
              </a:rPr>
              <a:t>анализ данных</a:t>
            </a: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3B3B3B"/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131173" name="Picture 101" descr="green checkmark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91344" y="8521739"/>
            <a:ext cx="561975" cy="550863"/>
          </a:xfrm>
          <a:prstGeom prst="rect">
            <a:avLst/>
          </a:prstGeom>
          <a:noFill/>
        </p:spPr>
      </p:pic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1943069" y="2706727"/>
            <a:ext cx="561975" cy="2865437"/>
            <a:chOff x="1224" y="1757"/>
            <a:chExt cx="354" cy="1805"/>
          </a:xfrm>
        </p:grpSpPr>
        <p:pic>
          <p:nvPicPr>
            <p:cNvPr id="131175" name="Picture 103" descr="green checkmark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224" y="1757"/>
              <a:ext cx="354" cy="347"/>
            </a:xfrm>
            <a:prstGeom prst="rect">
              <a:avLst/>
            </a:prstGeom>
            <a:noFill/>
          </p:spPr>
        </p:pic>
        <p:pic>
          <p:nvPicPr>
            <p:cNvPr id="131176" name="Picture 104" descr="green checkmark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224" y="2489"/>
              <a:ext cx="354" cy="347"/>
            </a:xfrm>
            <a:prstGeom prst="rect">
              <a:avLst/>
            </a:prstGeom>
            <a:noFill/>
          </p:spPr>
        </p:pic>
        <p:pic>
          <p:nvPicPr>
            <p:cNvPr id="131177" name="Picture 105" descr="green checkmark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224" y="2879"/>
              <a:ext cx="354" cy="347"/>
            </a:xfrm>
            <a:prstGeom prst="rect">
              <a:avLst/>
            </a:prstGeom>
            <a:noFill/>
          </p:spPr>
        </p:pic>
        <p:pic>
          <p:nvPicPr>
            <p:cNvPr id="131178" name="Picture 106" descr="green checkmark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224" y="3215"/>
              <a:ext cx="354" cy="347"/>
            </a:xfrm>
            <a:prstGeom prst="rect">
              <a:avLst/>
            </a:prstGeom>
            <a:noFill/>
          </p:spPr>
        </p:pic>
      </p:grpSp>
      <p:grpSp>
        <p:nvGrpSpPr>
          <p:cNvPr id="3" name="Group 107"/>
          <p:cNvGrpSpPr>
            <a:grpSpLocks/>
          </p:cNvGrpSpPr>
          <p:nvPr/>
        </p:nvGrpSpPr>
        <p:grpSpPr bwMode="auto">
          <a:xfrm>
            <a:off x="3000344" y="2116177"/>
            <a:ext cx="561975" cy="4065587"/>
            <a:chOff x="1890" y="1385"/>
            <a:chExt cx="354" cy="2561"/>
          </a:xfrm>
        </p:grpSpPr>
        <p:pic>
          <p:nvPicPr>
            <p:cNvPr id="131180" name="Picture 108" descr="green checkmark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890" y="3599"/>
              <a:ext cx="354" cy="347"/>
            </a:xfrm>
            <a:prstGeom prst="rect">
              <a:avLst/>
            </a:prstGeom>
            <a:noFill/>
          </p:spPr>
        </p:pic>
        <p:pic>
          <p:nvPicPr>
            <p:cNvPr id="131181" name="Picture 109" descr="green checkmark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890" y="1385"/>
              <a:ext cx="354" cy="347"/>
            </a:xfrm>
            <a:prstGeom prst="rect">
              <a:avLst/>
            </a:prstGeom>
            <a:noFill/>
          </p:spPr>
        </p:pic>
      </p:grp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8153369" y="1535152"/>
            <a:ext cx="561975" cy="5213350"/>
            <a:chOff x="5136" y="1019"/>
            <a:chExt cx="354" cy="3284"/>
          </a:xfrm>
        </p:grpSpPr>
        <p:pic>
          <p:nvPicPr>
            <p:cNvPr id="131183" name="Picture 111" descr="green checkmark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136" y="1757"/>
              <a:ext cx="354" cy="347"/>
            </a:xfrm>
            <a:prstGeom prst="rect">
              <a:avLst/>
            </a:prstGeom>
            <a:noFill/>
          </p:spPr>
        </p:pic>
        <p:pic>
          <p:nvPicPr>
            <p:cNvPr id="131184" name="Picture 112" descr="green checkmark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136" y="1385"/>
              <a:ext cx="354" cy="347"/>
            </a:xfrm>
            <a:prstGeom prst="rect">
              <a:avLst/>
            </a:prstGeom>
            <a:noFill/>
          </p:spPr>
        </p:pic>
        <p:pic>
          <p:nvPicPr>
            <p:cNvPr id="131185" name="Picture 113" descr="green checkmark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136" y="1019"/>
              <a:ext cx="354" cy="347"/>
            </a:xfrm>
            <a:prstGeom prst="rect">
              <a:avLst/>
            </a:prstGeom>
            <a:noFill/>
          </p:spPr>
        </p:pic>
        <p:pic>
          <p:nvPicPr>
            <p:cNvPr id="131186" name="Picture 114" descr="green checkmark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136" y="2849"/>
              <a:ext cx="354" cy="347"/>
            </a:xfrm>
            <a:prstGeom prst="rect">
              <a:avLst/>
            </a:prstGeom>
            <a:noFill/>
          </p:spPr>
        </p:pic>
        <p:pic>
          <p:nvPicPr>
            <p:cNvPr id="131187" name="Picture 115" descr="green checkmark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136" y="3581"/>
              <a:ext cx="354" cy="347"/>
            </a:xfrm>
            <a:prstGeom prst="rect">
              <a:avLst/>
            </a:prstGeom>
            <a:noFill/>
          </p:spPr>
        </p:pic>
        <p:pic>
          <p:nvPicPr>
            <p:cNvPr id="131188" name="Picture 116" descr="green checkmark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136" y="3956"/>
              <a:ext cx="354" cy="347"/>
            </a:xfrm>
            <a:prstGeom prst="rect">
              <a:avLst/>
            </a:prstGeom>
            <a:noFill/>
          </p:spPr>
        </p:pic>
      </p:grpSp>
      <p:pic>
        <p:nvPicPr>
          <p:cNvPr id="131189" name="Picture 117" descr="green checkmark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24544" y="6197639"/>
            <a:ext cx="561975" cy="550863"/>
          </a:xfrm>
          <a:prstGeom prst="rect">
            <a:avLst/>
          </a:prstGeom>
          <a:noFill/>
        </p:spPr>
      </p:pic>
      <p:grpSp>
        <p:nvGrpSpPr>
          <p:cNvPr id="5" name="Group 118"/>
          <p:cNvGrpSpPr>
            <a:grpSpLocks/>
          </p:cNvGrpSpPr>
          <p:nvPr/>
        </p:nvGrpSpPr>
        <p:grpSpPr bwMode="auto">
          <a:xfrm>
            <a:off x="4067144" y="2706727"/>
            <a:ext cx="561975" cy="2874962"/>
            <a:chOff x="2562" y="1757"/>
            <a:chExt cx="354" cy="1811"/>
          </a:xfrm>
        </p:grpSpPr>
        <p:pic>
          <p:nvPicPr>
            <p:cNvPr id="131191" name="Picture 119" descr="green checkmark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562" y="1757"/>
              <a:ext cx="354" cy="347"/>
            </a:xfrm>
            <a:prstGeom prst="rect">
              <a:avLst/>
            </a:prstGeom>
            <a:noFill/>
          </p:spPr>
        </p:pic>
        <p:pic>
          <p:nvPicPr>
            <p:cNvPr id="131192" name="Picture 120" descr="green checkmark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562" y="2117"/>
              <a:ext cx="354" cy="347"/>
            </a:xfrm>
            <a:prstGeom prst="rect">
              <a:avLst/>
            </a:prstGeom>
            <a:noFill/>
          </p:spPr>
        </p:pic>
        <p:pic>
          <p:nvPicPr>
            <p:cNvPr id="131193" name="Picture 121" descr="green checkmark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562" y="2489"/>
              <a:ext cx="354" cy="347"/>
            </a:xfrm>
            <a:prstGeom prst="rect">
              <a:avLst/>
            </a:prstGeom>
            <a:noFill/>
          </p:spPr>
        </p:pic>
        <p:pic>
          <p:nvPicPr>
            <p:cNvPr id="131194" name="Picture 122" descr="green checkmark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562" y="3221"/>
              <a:ext cx="354" cy="347"/>
            </a:xfrm>
            <a:prstGeom prst="rect">
              <a:avLst/>
            </a:prstGeom>
            <a:noFill/>
          </p:spPr>
        </p:pic>
      </p:grpSp>
      <p:grpSp>
        <p:nvGrpSpPr>
          <p:cNvPr id="6" name="Group 123"/>
          <p:cNvGrpSpPr>
            <a:grpSpLocks/>
          </p:cNvGrpSpPr>
          <p:nvPr/>
        </p:nvGrpSpPr>
        <p:grpSpPr bwMode="auto">
          <a:xfrm>
            <a:off x="5105369" y="1544677"/>
            <a:ext cx="561975" cy="1712912"/>
            <a:chOff x="3216" y="1025"/>
            <a:chExt cx="354" cy="1079"/>
          </a:xfrm>
        </p:grpSpPr>
        <p:pic>
          <p:nvPicPr>
            <p:cNvPr id="131196" name="Picture 124" descr="green checkmark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216" y="1757"/>
              <a:ext cx="354" cy="347"/>
            </a:xfrm>
            <a:prstGeom prst="rect">
              <a:avLst/>
            </a:prstGeom>
            <a:noFill/>
          </p:spPr>
        </p:pic>
        <p:pic>
          <p:nvPicPr>
            <p:cNvPr id="131197" name="Picture 125" descr="green checkmark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216" y="1025"/>
              <a:ext cx="354" cy="347"/>
            </a:xfrm>
            <a:prstGeom prst="rect">
              <a:avLst/>
            </a:prstGeom>
            <a:noFill/>
          </p:spPr>
        </p:pic>
      </p:grpSp>
      <p:grpSp>
        <p:nvGrpSpPr>
          <p:cNvPr id="7" name="Group 126"/>
          <p:cNvGrpSpPr>
            <a:grpSpLocks/>
          </p:cNvGrpSpPr>
          <p:nvPr/>
        </p:nvGrpSpPr>
        <p:grpSpPr bwMode="auto">
          <a:xfrm>
            <a:off x="7172294" y="1535152"/>
            <a:ext cx="561975" cy="4056062"/>
            <a:chOff x="4518" y="1019"/>
            <a:chExt cx="354" cy="2555"/>
          </a:xfrm>
        </p:grpSpPr>
        <p:pic>
          <p:nvPicPr>
            <p:cNvPr id="131199" name="Picture 127" descr="green checkmark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518" y="2879"/>
              <a:ext cx="354" cy="347"/>
            </a:xfrm>
            <a:prstGeom prst="rect">
              <a:avLst/>
            </a:prstGeom>
            <a:noFill/>
          </p:spPr>
        </p:pic>
        <p:pic>
          <p:nvPicPr>
            <p:cNvPr id="131200" name="Picture 128" descr="green checkmark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518" y="3227"/>
              <a:ext cx="354" cy="347"/>
            </a:xfrm>
            <a:prstGeom prst="rect">
              <a:avLst/>
            </a:prstGeom>
            <a:noFill/>
          </p:spPr>
        </p:pic>
        <p:pic>
          <p:nvPicPr>
            <p:cNvPr id="131201" name="Picture 129" descr="green checkmark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518" y="1019"/>
              <a:ext cx="354" cy="347"/>
            </a:xfrm>
            <a:prstGeom prst="rect">
              <a:avLst/>
            </a:prstGeom>
            <a:noFill/>
          </p:spPr>
        </p:pic>
        <p:pic>
          <p:nvPicPr>
            <p:cNvPr id="131202" name="Picture 130" descr="green checkmark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518" y="2489"/>
              <a:ext cx="354" cy="347"/>
            </a:xfrm>
            <a:prstGeom prst="rect">
              <a:avLst/>
            </a:prstGeom>
            <a:noFill/>
          </p:spPr>
        </p:pic>
      </p:grpSp>
      <p:grpSp>
        <p:nvGrpSpPr>
          <p:cNvPr id="8" name="Group 131"/>
          <p:cNvGrpSpPr>
            <a:grpSpLocks/>
          </p:cNvGrpSpPr>
          <p:nvPr/>
        </p:nvGrpSpPr>
        <p:grpSpPr bwMode="auto">
          <a:xfrm>
            <a:off x="2114519" y="1727239"/>
            <a:ext cx="6419850" cy="4276725"/>
            <a:chOff x="1332" y="1140"/>
            <a:chExt cx="4044" cy="2694"/>
          </a:xfrm>
        </p:grpSpPr>
        <p:sp>
          <p:nvSpPr>
            <p:cNvPr id="131204" name="AutoShape 132"/>
            <p:cNvSpPr>
              <a:spLocks noChangeArrowheads="1"/>
            </p:cNvSpPr>
            <p:nvPr/>
          </p:nvSpPr>
          <p:spPr bwMode="auto">
            <a:xfrm>
              <a:off x="1332" y="1140"/>
              <a:ext cx="144" cy="144"/>
            </a:xfrm>
            <a:prstGeom prst="flowChartConnector">
              <a:avLst/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31205" name="AutoShape 133"/>
            <p:cNvSpPr>
              <a:spLocks noChangeArrowheads="1"/>
            </p:cNvSpPr>
            <p:nvPr/>
          </p:nvSpPr>
          <p:spPr bwMode="auto">
            <a:xfrm>
              <a:off x="1332" y="1476"/>
              <a:ext cx="144" cy="144"/>
            </a:xfrm>
            <a:prstGeom prst="flowChartConnector">
              <a:avLst/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31206" name="AutoShape 134"/>
            <p:cNvSpPr>
              <a:spLocks noChangeArrowheads="1"/>
            </p:cNvSpPr>
            <p:nvPr/>
          </p:nvSpPr>
          <p:spPr bwMode="auto">
            <a:xfrm>
              <a:off x="1332" y="3690"/>
              <a:ext cx="144" cy="144"/>
            </a:xfrm>
            <a:prstGeom prst="flowChartConnector">
              <a:avLst/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31207" name="AutoShape 135"/>
            <p:cNvSpPr>
              <a:spLocks noChangeArrowheads="1"/>
            </p:cNvSpPr>
            <p:nvPr/>
          </p:nvSpPr>
          <p:spPr bwMode="auto">
            <a:xfrm>
              <a:off x="2640" y="1476"/>
              <a:ext cx="144" cy="144"/>
            </a:xfrm>
            <a:prstGeom prst="flowChartConnector">
              <a:avLst/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31208" name="AutoShape 136"/>
            <p:cNvSpPr>
              <a:spLocks noChangeArrowheads="1"/>
            </p:cNvSpPr>
            <p:nvPr/>
          </p:nvSpPr>
          <p:spPr bwMode="auto">
            <a:xfrm>
              <a:off x="2640" y="3690"/>
              <a:ext cx="144" cy="144"/>
            </a:xfrm>
            <a:prstGeom prst="flowChartConnector">
              <a:avLst/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31209" name="AutoShape 137"/>
            <p:cNvSpPr>
              <a:spLocks noChangeArrowheads="1"/>
            </p:cNvSpPr>
            <p:nvPr/>
          </p:nvSpPr>
          <p:spPr bwMode="auto">
            <a:xfrm>
              <a:off x="3282" y="1476"/>
              <a:ext cx="144" cy="144"/>
            </a:xfrm>
            <a:prstGeom prst="flowChartConnector">
              <a:avLst/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31210" name="AutoShape 138"/>
            <p:cNvSpPr>
              <a:spLocks noChangeArrowheads="1"/>
            </p:cNvSpPr>
            <p:nvPr/>
          </p:nvSpPr>
          <p:spPr bwMode="auto">
            <a:xfrm>
              <a:off x="3282" y="3690"/>
              <a:ext cx="144" cy="144"/>
            </a:xfrm>
            <a:prstGeom prst="flowChartConnector">
              <a:avLst/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31211" name="AutoShape 139"/>
            <p:cNvSpPr>
              <a:spLocks noChangeArrowheads="1"/>
            </p:cNvSpPr>
            <p:nvPr/>
          </p:nvSpPr>
          <p:spPr bwMode="auto">
            <a:xfrm>
              <a:off x="3282" y="2964"/>
              <a:ext cx="144" cy="144"/>
            </a:xfrm>
            <a:prstGeom prst="flowChartConnector">
              <a:avLst/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31212" name="AutoShape 140"/>
            <p:cNvSpPr>
              <a:spLocks noChangeArrowheads="1"/>
            </p:cNvSpPr>
            <p:nvPr/>
          </p:nvSpPr>
          <p:spPr bwMode="auto">
            <a:xfrm>
              <a:off x="4596" y="1476"/>
              <a:ext cx="144" cy="144"/>
            </a:xfrm>
            <a:prstGeom prst="flowChartConnector">
              <a:avLst/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31213" name="AutoShape 141"/>
            <p:cNvSpPr>
              <a:spLocks noChangeArrowheads="1"/>
            </p:cNvSpPr>
            <p:nvPr/>
          </p:nvSpPr>
          <p:spPr bwMode="auto">
            <a:xfrm>
              <a:off x="4596" y="1860"/>
              <a:ext cx="144" cy="144"/>
            </a:xfrm>
            <a:prstGeom prst="flowChartConnector">
              <a:avLst/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31214" name="AutoShape 142"/>
            <p:cNvSpPr>
              <a:spLocks noChangeArrowheads="1"/>
            </p:cNvSpPr>
            <p:nvPr/>
          </p:nvSpPr>
          <p:spPr bwMode="auto">
            <a:xfrm>
              <a:off x="5232" y="2232"/>
              <a:ext cx="144" cy="144"/>
            </a:xfrm>
            <a:prstGeom prst="flowChartConnector">
              <a:avLst/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31215" name="AutoShape 143"/>
            <p:cNvSpPr>
              <a:spLocks noChangeArrowheads="1"/>
            </p:cNvSpPr>
            <p:nvPr/>
          </p:nvSpPr>
          <p:spPr bwMode="auto">
            <a:xfrm>
              <a:off x="5232" y="2598"/>
              <a:ext cx="144" cy="144"/>
            </a:xfrm>
            <a:prstGeom prst="flowChartConnector">
              <a:avLst/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31216" name="AutoShape 144"/>
            <p:cNvSpPr>
              <a:spLocks noChangeArrowheads="1"/>
            </p:cNvSpPr>
            <p:nvPr/>
          </p:nvSpPr>
          <p:spPr bwMode="auto">
            <a:xfrm>
              <a:off x="5232" y="3324"/>
              <a:ext cx="144" cy="144"/>
            </a:xfrm>
            <a:prstGeom prst="flowChartConnector">
              <a:avLst/>
            </a:prstGeom>
            <a:gradFill rotWithShape="1">
              <a:gsLst>
                <a:gs pos="0">
                  <a:srgbClr val="FFFF00">
                    <a:gamma/>
                    <a:shade val="0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0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281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Содержание</a:t>
            </a:r>
            <a:endParaRPr lang="ru-RU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3200" dirty="0" smtClean="0"/>
              <a:t>Обзор технологии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200" dirty="0" smtClean="0"/>
              <a:t>Excel DM Add-ins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3200" dirty="0" smtClean="0"/>
              <a:t>Разработка в </a:t>
            </a:r>
            <a:r>
              <a:rPr lang="en-US" sz="3200" dirty="0" smtClean="0"/>
              <a:t>BIDS</a:t>
            </a:r>
            <a:endParaRPr lang="ru-RU" sz="320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3200" dirty="0" smtClean="0"/>
              <a:t>Ресурсы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43092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noProof="0" dirty="0" smtClean="0"/>
              <a:t>Множество подходов</a:t>
            </a:r>
            <a:endParaRPr lang="en-IE" sz="4000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00128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noProof="0" dirty="0" smtClean="0"/>
              <a:t>Эксперты баз данных и знающие</a:t>
            </a:r>
            <a:r>
              <a:rPr lang="en-IE" noProof="0" dirty="0" smtClean="0"/>
              <a:t> SQL: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IE" noProof="0" dirty="0" smtClean="0">
                <a:solidFill>
                  <a:schemeClr val="tx1"/>
                </a:solidFill>
              </a:rPr>
              <a:t>DMX</a:t>
            </a:r>
            <a:r>
              <a:rPr lang="en-IE" dirty="0" smtClean="0"/>
              <a:t> </a:t>
            </a:r>
            <a:r>
              <a:rPr lang="en-IE" sz="2400" dirty="0" smtClean="0"/>
              <a:t>(</a:t>
            </a:r>
            <a:r>
              <a:rPr lang="ru-RU" sz="2400" dirty="0" smtClean="0"/>
              <a:t>аналогичен</a:t>
            </a:r>
            <a:r>
              <a:rPr lang="en-IE" sz="2400" dirty="0" smtClean="0"/>
              <a:t> T-SQL)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noProof="0" dirty="0" smtClean="0"/>
              <a:t>Импорт</a:t>
            </a:r>
            <a:r>
              <a:rPr lang="en-US" noProof="0" dirty="0" smtClean="0"/>
              <a:t>/</a:t>
            </a:r>
            <a:r>
              <a:rPr lang="ru-RU" noProof="0" dirty="0" smtClean="0"/>
              <a:t>экспорт с </a:t>
            </a:r>
            <a:r>
              <a:rPr lang="ru-RU" dirty="0" smtClean="0"/>
              <a:t>использованием</a:t>
            </a:r>
            <a:r>
              <a:rPr lang="en-IE" noProof="0" dirty="0" smtClean="0"/>
              <a:t> </a:t>
            </a:r>
            <a:r>
              <a:rPr lang="en-IE" noProof="0" dirty="0" smtClean="0">
                <a:solidFill>
                  <a:schemeClr val="tx1"/>
                </a:solidFill>
              </a:rPr>
              <a:t>PMML</a:t>
            </a:r>
            <a:r>
              <a:rPr lang="ru-RU" sz="2400" noProof="0" dirty="0" smtClean="0">
                <a:solidFill>
                  <a:schemeClr val="accent4"/>
                </a:solidFill>
              </a:rPr>
              <a:t> </a:t>
            </a:r>
            <a:r>
              <a:rPr lang="ru-RU" sz="2400" noProof="0" dirty="0" smtClean="0">
                <a:solidFill>
                  <a:schemeClr val="tx1"/>
                </a:solidFill>
              </a:rPr>
              <a:t>(</a:t>
            </a:r>
            <a:r>
              <a:rPr lang="en-US" sz="2400" noProof="0" dirty="0" smtClean="0">
                <a:solidFill>
                  <a:schemeClr val="tx1"/>
                </a:solidFill>
              </a:rPr>
              <a:t>Predictive Model Markup Language)</a:t>
            </a:r>
            <a:endParaRPr lang="en-IE" sz="2400" noProof="0" dirty="0" smtClean="0">
              <a:solidFill>
                <a:schemeClr val="tx1"/>
              </a:solidFill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noProof="0" dirty="0" smtClean="0"/>
              <a:t>Все</a:t>
            </a:r>
            <a:r>
              <a:rPr lang="en-IE" noProof="0" dirty="0" smtClean="0"/>
              <a:t>: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IE" noProof="0" dirty="0" smtClean="0">
                <a:solidFill>
                  <a:schemeClr val="tx1"/>
                </a:solidFill>
              </a:rPr>
              <a:t>Business Intelligence Development Studio </a:t>
            </a:r>
            <a:r>
              <a:rPr lang="en-IE" noProof="0" dirty="0" smtClean="0"/>
              <a:t>(BIDS)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noProof="0" dirty="0" smtClean="0"/>
              <a:t>Работает в среде</a:t>
            </a:r>
            <a:r>
              <a:rPr lang="en-IE" sz="2400" noProof="0" dirty="0" smtClean="0"/>
              <a:t> Visual Studio (</a:t>
            </a:r>
            <a:r>
              <a:rPr lang="ru-RU" sz="2400" noProof="0" dirty="0" smtClean="0"/>
              <a:t>включено</a:t>
            </a:r>
            <a:r>
              <a:rPr lang="en-IE" sz="2400" noProof="0" dirty="0" smtClean="0"/>
              <a:t>!)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noProof="0" dirty="0" smtClean="0"/>
              <a:t>Не требует кодирования</a:t>
            </a:r>
            <a:endParaRPr lang="en-IE" sz="2400" noProof="0" dirty="0" smtClean="0"/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IE" noProof="0" dirty="0" smtClean="0"/>
              <a:t>Excel/Visio 2007 </a:t>
            </a:r>
            <a:r>
              <a:rPr lang="ru-RU" noProof="0" dirty="0" smtClean="0"/>
              <a:t>вместе с </a:t>
            </a:r>
            <a:r>
              <a:rPr lang="en-IE" noProof="0" dirty="0" smtClean="0">
                <a:solidFill>
                  <a:schemeClr val="tx1"/>
                </a:solidFill>
              </a:rPr>
              <a:t>Data Mining Add-Ins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IE" sz="2400" noProof="0" dirty="0" smtClean="0"/>
              <a:t>The “Data Mining” tab – </a:t>
            </a:r>
            <a:r>
              <a:rPr lang="ru-RU" sz="2400" noProof="0" dirty="0" smtClean="0"/>
              <a:t>все возможности</a:t>
            </a:r>
            <a:endParaRPr lang="en-IE" sz="2400" noProof="0" dirty="0" smtClean="0"/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IE" sz="2400" noProof="0" dirty="0" smtClean="0"/>
              <a:t>“Table Analysis” tab – </a:t>
            </a:r>
            <a:r>
              <a:rPr lang="ru-RU" sz="2400" noProof="0" dirty="0" smtClean="0"/>
              <a:t>меньше, но проще</a:t>
            </a:r>
            <a:endParaRPr lang="en-IE" sz="24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2761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600" noProof="0" dirty="0" smtClean="0"/>
              <a:t>Data Mining Extensions</a:t>
            </a:r>
            <a:br>
              <a:rPr lang="en-IE" sz="3600" noProof="0" dirty="0" smtClean="0"/>
            </a:br>
            <a:r>
              <a:rPr lang="ru-RU" sz="2400" noProof="0" dirty="0" smtClean="0">
                <a:solidFill>
                  <a:schemeClr val="accent1"/>
                </a:solidFill>
              </a:rPr>
              <a:t>(</a:t>
            </a:r>
            <a:r>
              <a:rPr lang="en-IE" sz="2400" noProof="0" dirty="0" smtClean="0">
                <a:solidFill>
                  <a:schemeClr val="accent1"/>
                </a:solidFill>
              </a:rPr>
              <a:t>DMX</a:t>
            </a:r>
            <a:r>
              <a:rPr lang="ru-RU" sz="2400" noProof="0" dirty="0" smtClean="0">
                <a:solidFill>
                  <a:schemeClr val="accent1"/>
                </a:solidFill>
              </a:rPr>
              <a:t>)</a:t>
            </a:r>
            <a:endParaRPr lang="en-IE" sz="2400" noProof="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2269232"/>
            <a:ext cx="7772400" cy="4544144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noProof="0" dirty="0" smtClean="0"/>
              <a:t>«</a:t>
            </a:r>
            <a:r>
              <a:rPr lang="en-IE" sz="2800" noProof="0" dirty="0" smtClean="0"/>
              <a:t>T-SQL</a:t>
            </a:r>
            <a:r>
              <a:rPr lang="ru-RU" sz="2800" noProof="0" dirty="0" smtClean="0"/>
              <a:t>»</a:t>
            </a:r>
            <a:r>
              <a:rPr lang="en-IE" sz="2800" noProof="0" dirty="0" smtClean="0"/>
              <a:t> </a:t>
            </a:r>
            <a:r>
              <a:rPr lang="ru-RU" sz="2800" noProof="0" dirty="0" smtClean="0"/>
              <a:t>для </a:t>
            </a:r>
            <a:r>
              <a:rPr lang="en-IE" sz="2800" noProof="0" dirty="0" smtClean="0"/>
              <a:t>Data Mining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noProof="0" dirty="0" smtClean="0"/>
              <a:t>Просто, как написание </a:t>
            </a:r>
            <a:r>
              <a:rPr lang="ru-RU" sz="2800" noProof="0" dirty="0" err="1" smtClean="0"/>
              <a:t>скриптов</a:t>
            </a:r>
            <a:endParaRPr lang="en-IE" sz="2800" noProof="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en-IE" sz="1800" noProof="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noProof="0" dirty="0" smtClean="0"/>
              <a:t>Два типа запросов</a:t>
            </a:r>
            <a:r>
              <a:rPr lang="en-IE" sz="2800" noProof="0" dirty="0" smtClean="0"/>
              <a:t>: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noProof="0" dirty="0" smtClean="0"/>
              <a:t>Определение данных</a:t>
            </a:r>
            <a:endParaRPr lang="en-IE" sz="2400" noProof="0" dirty="0" smtClean="0"/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IE" noProof="0" dirty="0" smtClean="0"/>
              <a:t>CREATE, ALTER, EXPORT, IMPORT, DROP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noProof="0" dirty="0" smtClean="0"/>
              <a:t>Манипуляции с данными</a:t>
            </a:r>
            <a:endParaRPr lang="en-IE" sz="2400" noProof="0" dirty="0" smtClean="0"/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IE" noProof="0" dirty="0" smtClean="0"/>
              <a:t>INSERT INTO, SELECT, DELETE</a:t>
            </a:r>
            <a:endParaRPr lang="en-IE" noProof="0" dirty="0"/>
          </a:p>
        </p:txBody>
      </p:sp>
    </p:spTree>
    <p:extLst>
      <p:ext uri="{BB962C8B-B14F-4D97-AF65-F5344CB8AC3E}">
        <p14:creationId xmlns:p14="http://schemas.microsoft.com/office/powerpoint/2010/main" val="262964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685800" y="1007766"/>
            <a:ext cx="7772400" cy="685800"/>
          </a:xfrm>
        </p:spPr>
        <p:txBody>
          <a:bodyPr/>
          <a:lstStyle/>
          <a:p>
            <a:r>
              <a:rPr lang="en-IE" sz="3600" noProof="0" dirty="0" smtClean="0"/>
              <a:t>DMX </a:t>
            </a:r>
            <a:r>
              <a:rPr lang="ru-RU" sz="3600" noProof="0" dirty="0" smtClean="0"/>
              <a:t>аналогичен </a:t>
            </a:r>
            <a:r>
              <a:rPr lang="en-IE" sz="3600" noProof="0" dirty="0" smtClean="0"/>
              <a:t>T-SQL</a:t>
            </a:r>
            <a:endParaRPr lang="en-IE" sz="3600" noProof="0" dirty="0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34963" y="2766985"/>
            <a:ext cx="3414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8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01663" y="2719360"/>
            <a:ext cx="3054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8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85738" y="1885922"/>
            <a:ext cx="3886196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CREATE MINING MODEL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 CreditRisk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(CustID	      LONG KEY,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Gender        TEXT DISCRETE,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Income  	      LONG CONTINUOUS,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Profession   TEXT DISCRETE,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Risk	    TEXT DISCRETE PREDICT)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USING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 Microsoft_Decision_Trees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584727" y="1903816"/>
            <a:ext cx="4362450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INSERT INTO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  CreditRisk 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(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cs typeface="Arial" charset="0"/>
              </a:rPr>
              <a:t>CustId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, Gender, Income, Profession, Risk)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Select 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CustomerID, Gender, Income, Profession,Risk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From Customers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428728" y="4607257"/>
            <a:ext cx="6069012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Select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 NewCustomers.CustomerID, CreditRisk.Risk,           	PredictProbability(CreditRisk.Risk)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FROM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 CreditRisk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PREDICTION JOIN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 NewCustomers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ON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 CreditRisk.Gender=NewCustomer.Gender 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AND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 CreditRisk.Income=NewCustomer.Income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AND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CreditRisk.Profession=NewCustomer.Profession</a:t>
            </a:r>
          </a:p>
        </p:txBody>
      </p:sp>
    </p:spTree>
    <p:extLst>
      <p:ext uri="{BB962C8B-B14F-4D97-AF65-F5344CB8AC3E}">
        <p14:creationId xmlns:p14="http://schemas.microsoft.com/office/powerpoint/2010/main" val="40312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noProof="0" dirty="0" smtClean="0">
                <a:solidFill>
                  <a:schemeClr val="accent1"/>
                </a:solidFill>
              </a:rPr>
              <a:t>CREATE MINING MODEL</a:t>
            </a:r>
            <a:r>
              <a:rPr lang="ru-RU" noProof="0" dirty="0" smtClean="0">
                <a:solidFill>
                  <a:schemeClr val="bg2"/>
                </a:solidFill>
              </a:rPr>
              <a:t/>
            </a:r>
            <a:br>
              <a:rPr lang="ru-RU" noProof="0" dirty="0" smtClean="0">
                <a:solidFill>
                  <a:schemeClr val="bg2"/>
                </a:solidFill>
              </a:rPr>
            </a:br>
            <a:r>
              <a:rPr lang="ru-RU" sz="3200" dirty="0" smtClean="0">
                <a:solidFill>
                  <a:schemeClr val="accent3"/>
                </a:solidFill>
              </a:rPr>
              <a:t>(создание модели)</a:t>
            </a:r>
            <a:endParaRPr lang="en-IE" sz="3200" noProof="0" dirty="0">
              <a:solidFill>
                <a:schemeClr val="accent3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576" y="2636912"/>
            <a:ext cx="8040688" cy="19389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CREATE MINING MODEL &lt;name&gt;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&lt; column definitions&gt;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) USING &lt;algorithm&gt;[(&lt;parameters&gt;)]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[WITH DRILLTHROUGH]</a:t>
            </a:r>
          </a:p>
          <a:p>
            <a:pPr marL="0" indent="0">
              <a:buNone/>
            </a:pPr>
            <a:endParaRPr lang="ru-RU" sz="28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441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en-IE" noProof="0" dirty="0" smtClean="0">
                <a:solidFill>
                  <a:schemeClr val="accent1"/>
                </a:solidFill>
              </a:rPr>
              <a:t>CREATE MINING MODEL</a:t>
            </a:r>
            <a:r>
              <a:rPr lang="ru-RU" noProof="0" dirty="0" smtClean="0">
                <a:solidFill>
                  <a:schemeClr val="accent1"/>
                </a:solidFill>
              </a:rPr>
              <a:t/>
            </a:r>
            <a:br>
              <a:rPr lang="ru-RU" noProof="0" dirty="0" smtClean="0">
                <a:solidFill>
                  <a:schemeClr val="accent1"/>
                </a:solidFill>
              </a:rPr>
            </a:br>
            <a:r>
              <a:rPr lang="ru-RU" sz="3200" dirty="0" smtClean="0">
                <a:solidFill>
                  <a:schemeClr val="accent3"/>
                </a:solidFill>
              </a:rPr>
              <a:t>Пример</a:t>
            </a:r>
            <a:endParaRPr lang="en-IE" sz="3200" noProof="0" dirty="0">
              <a:solidFill>
                <a:schemeClr val="accent3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85800" y="2492896"/>
            <a:ext cx="7772400" cy="3675112"/>
          </a:xfrm>
        </p:spPr>
        <p:txBody>
          <a:bodyPr/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CREATE MINING MODEL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MyModel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CustID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] LONG  KEY,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[Gender] TEXT  DISCRETE,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[Marital Status] TEXT DISCRETE,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[Education] TEXT DISCRETE,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[Home Ownership] TEXT DISCRETE PREDICT,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[Age] LONG CONTINUOUS,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[Income] DOUBLE CONTINUOUS</a:t>
            </a:r>
          </a:p>
          <a:p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 USING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Microsoft_Decision_Trees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endParaRPr lang="ru-RU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685800" y="3886200"/>
            <a:ext cx="1905000" cy="579438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3200" b="1" dirty="0">
              <a:effectLst>
                <a:outerShdw blurRad="38100" dist="38100" dir="2700000" algn="tl">
                  <a:srgbClr val="3B3B3B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21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noProof="0" dirty="0" smtClean="0">
                <a:solidFill>
                  <a:schemeClr val="accent1"/>
                </a:solidFill>
              </a:rPr>
              <a:t>INSERT INTO</a:t>
            </a:r>
            <a:r>
              <a:rPr lang="ru-RU" noProof="0" dirty="0" smtClean="0">
                <a:solidFill>
                  <a:schemeClr val="bg1"/>
                </a:solidFill>
              </a:rPr>
              <a:t/>
            </a:r>
            <a:br>
              <a:rPr lang="ru-RU" noProof="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accent3"/>
                </a:solidFill>
              </a:rPr>
              <a:t>(обучение модели)</a:t>
            </a:r>
            <a:endParaRPr lang="en-IE" sz="3200" noProof="0" dirty="0">
              <a:solidFill>
                <a:schemeClr val="accent3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755576" y="2642790"/>
            <a:ext cx="8040687" cy="193833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INSERT INTO 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 [MINING MODEL | MINING STRUCTURE]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&lt;model or structure name&gt;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[( &lt;column list&gt; )]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&lt;source-data&gt;</a:t>
            </a:r>
          </a:p>
          <a:p>
            <a:pPr marL="0" indent="0">
              <a:buNone/>
            </a:pPr>
            <a:endParaRPr lang="ru-RU" sz="28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2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noProof="0" dirty="0" smtClean="0">
                <a:solidFill>
                  <a:schemeClr val="accent1"/>
                </a:solidFill>
              </a:rPr>
              <a:t>PREDICTION JOIN</a:t>
            </a:r>
            <a:r>
              <a:rPr lang="ru-RU" noProof="0" dirty="0" smtClean="0">
                <a:solidFill>
                  <a:schemeClr val="bg1"/>
                </a:solidFill>
              </a:rPr>
              <a:t/>
            </a:r>
            <a:br>
              <a:rPr lang="ru-RU" noProof="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accent3"/>
                </a:solidFill>
              </a:rPr>
              <a:t>(предсказание)</a:t>
            </a:r>
            <a:endParaRPr lang="en-IE" sz="3200" noProof="0" dirty="0">
              <a:solidFill>
                <a:schemeClr val="accent3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85800" y="2492896"/>
            <a:ext cx="8040687" cy="49974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SELECT [TOP &lt;count&gt; ]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&lt;expression-list&gt; FROM &lt;model&gt;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[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[NATURAL] PREDICTION JOIN 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&lt;source data&gt; AS &lt;alias&gt;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[ ON &lt;column-mapping&gt; ]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[ WHERE &lt;filter expression&gt; ]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[ ORDER BY &lt;expression&gt; ]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 marL="0" indent="0">
              <a:buNone/>
            </a:pP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685800" y="3886200"/>
            <a:ext cx="1905000" cy="579438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3200" b="1" dirty="0">
              <a:effectLst>
                <a:outerShdw blurRad="38100" dist="38100" dir="2700000" algn="tl">
                  <a:srgbClr val="3B3B3B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6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142976" y="1955022"/>
            <a:ext cx="6786610" cy="478634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98" name="Title 29697"/>
          <p:cNvSpPr>
            <a:spLocks noGrp="1" noChangeArrowheads="1"/>
          </p:cNvSpPr>
          <p:nvPr>
            <p:ph type="title"/>
          </p:nvPr>
        </p:nvSpPr>
        <p:spPr>
          <a:xfrm>
            <a:off x="685800" y="994792"/>
            <a:ext cx="77724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/>
              <a:t>Программные интерфейсы</a:t>
            </a:r>
            <a:br>
              <a:rPr lang="ru-RU" sz="3200" dirty="0" smtClean="0"/>
            </a:br>
            <a:r>
              <a:rPr lang="ru-RU" sz="2800" dirty="0" smtClean="0">
                <a:solidFill>
                  <a:schemeClr val="accent3"/>
                </a:solidFill>
              </a:rPr>
              <a:t>Интеллектуальный анализ данных</a:t>
            </a:r>
            <a:endParaRPr lang="en-US" sz="3200" dirty="0" smtClean="0">
              <a:solidFill>
                <a:schemeClr val="accent3"/>
              </a:solidFill>
            </a:endParaRPr>
          </a:p>
        </p:txBody>
      </p:sp>
      <p:sp>
        <p:nvSpPr>
          <p:cNvPr id="24580" name="Rectangle 29698"/>
          <p:cNvSpPr>
            <a:spLocks noChangeArrowheads="1"/>
          </p:cNvSpPr>
          <p:nvPr/>
        </p:nvSpPr>
        <p:spPr bwMode="auto">
          <a:xfrm>
            <a:off x="4549254" y="5233211"/>
            <a:ext cx="2728912" cy="5270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Arial" charset="0"/>
              </a:rPr>
              <a:t>Интерфейсы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Data Mining</a:t>
            </a: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1" name="Rectangle 29699"/>
          <p:cNvSpPr>
            <a:spLocks noChangeArrowheads="1"/>
          </p:cNvSpPr>
          <p:nvPr/>
        </p:nvSpPr>
        <p:spPr bwMode="auto">
          <a:xfrm>
            <a:off x="1990204" y="4221974"/>
            <a:ext cx="5294312" cy="3540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Arial" charset="0"/>
              </a:rPr>
              <a:t>Analysis Server</a:t>
            </a:r>
          </a:p>
        </p:txBody>
      </p:sp>
      <p:sp>
        <p:nvSpPr>
          <p:cNvPr id="24582" name="Rectangle 29700"/>
          <p:cNvSpPr>
            <a:spLocks noChangeArrowheads="1"/>
          </p:cNvSpPr>
          <p:nvPr/>
        </p:nvSpPr>
        <p:spPr bwMode="auto">
          <a:xfrm>
            <a:off x="1990204" y="4575986"/>
            <a:ext cx="2559050" cy="65722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Arial" charset="0"/>
              </a:rPr>
              <a:t>OLAP</a:t>
            </a:r>
          </a:p>
        </p:txBody>
      </p:sp>
      <p:sp>
        <p:nvSpPr>
          <p:cNvPr id="24583" name="Rectangle 29701"/>
          <p:cNvSpPr>
            <a:spLocks noChangeArrowheads="1"/>
          </p:cNvSpPr>
          <p:nvPr/>
        </p:nvSpPr>
        <p:spPr bwMode="auto">
          <a:xfrm>
            <a:off x="4549254" y="4575986"/>
            <a:ext cx="2728912" cy="657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Arial" charset="0"/>
              </a:rPr>
              <a:t>Data Mining</a:t>
            </a:r>
          </a:p>
        </p:txBody>
      </p:sp>
      <p:sp>
        <p:nvSpPr>
          <p:cNvPr id="24584" name="Rectangle 29702"/>
          <p:cNvSpPr>
            <a:spLocks noChangeArrowheads="1"/>
          </p:cNvSpPr>
          <p:nvPr/>
        </p:nvSpPr>
        <p:spPr bwMode="auto">
          <a:xfrm>
            <a:off x="1990204" y="5233211"/>
            <a:ext cx="2559050" cy="5270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charset="0"/>
              </a:rPr>
              <a:t>Server ADOMD.NET</a:t>
            </a:r>
          </a:p>
        </p:txBody>
      </p:sp>
      <p:sp>
        <p:nvSpPr>
          <p:cNvPr id="24585" name="Rectangle 29703"/>
          <p:cNvSpPr>
            <a:spLocks noChangeArrowheads="1"/>
          </p:cNvSpPr>
          <p:nvPr/>
        </p:nvSpPr>
        <p:spPr bwMode="auto">
          <a:xfrm>
            <a:off x="1990204" y="6023786"/>
            <a:ext cx="1808162" cy="4603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charset="0"/>
              </a:rPr>
              <a:t>.NET Stored Procedures</a:t>
            </a:r>
          </a:p>
        </p:txBody>
      </p:sp>
      <p:sp>
        <p:nvSpPr>
          <p:cNvPr id="24586" name="Rectangle 29704"/>
          <p:cNvSpPr>
            <a:spLocks noChangeArrowheads="1"/>
          </p:cNvSpPr>
          <p:nvPr/>
        </p:nvSpPr>
        <p:spPr bwMode="auto">
          <a:xfrm>
            <a:off x="3944416" y="6023786"/>
            <a:ext cx="1609725" cy="4603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charset="0"/>
              </a:rPr>
              <a:t>Алгоритмы 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Microsoft</a:t>
            </a:r>
            <a:endParaRPr lang="en-US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7" name="Rectangle 29705"/>
          <p:cNvSpPr>
            <a:spLocks noChangeArrowheads="1"/>
          </p:cNvSpPr>
          <p:nvPr/>
        </p:nvSpPr>
        <p:spPr bwMode="auto">
          <a:xfrm>
            <a:off x="5554141" y="6023786"/>
            <a:ext cx="1724025" cy="4603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charset="0"/>
              </a:rPr>
              <a:t>Алгоритмы </a:t>
            </a:r>
            <a:r>
              <a:rPr lang="ru-RU" sz="1400" dirty="0" err="1" smtClean="0">
                <a:solidFill>
                  <a:schemeClr val="bg1"/>
                </a:solidFill>
                <a:latin typeface="Arial" charset="0"/>
              </a:rPr>
              <a:t>разработчииков</a:t>
            </a:r>
            <a:endParaRPr lang="en-US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8" name="Straight Connector 29706"/>
          <p:cNvSpPr>
            <a:spLocks noChangeShapeType="1"/>
          </p:cNvSpPr>
          <p:nvPr/>
        </p:nvSpPr>
        <p:spPr bwMode="auto">
          <a:xfrm>
            <a:off x="4749279" y="5760261"/>
            <a:ext cx="0" cy="263525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4589" name="Straight Connector 29707"/>
          <p:cNvSpPr>
            <a:spLocks noChangeShapeType="1"/>
          </p:cNvSpPr>
          <p:nvPr/>
        </p:nvSpPr>
        <p:spPr bwMode="auto">
          <a:xfrm>
            <a:off x="6473304" y="5760261"/>
            <a:ext cx="0" cy="263525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4590" name="Shape 29708"/>
          <p:cNvSpPr>
            <a:spLocks noChangeAspect="1" noEditPoints="1" noChangeArrowheads="1"/>
          </p:cNvSpPr>
          <p:nvPr/>
        </p:nvSpPr>
        <p:spPr bwMode="auto">
          <a:xfrm>
            <a:off x="4596879" y="3342499"/>
            <a:ext cx="1920875" cy="450850"/>
          </a:xfrm>
          <a:custGeom>
            <a:avLst/>
            <a:gdLst>
              <a:gd name="T0" fmla="*/ 2147483647 w 21600"/>
              <a:gd name="T1" fmla="*/ 2049920605 h 21600"/>
              <a:gd name="T2" fmla="*/ 2147483647 w 21600"/>
              <a:gd name="T3" fmla="*/ 2147483647 h 21600"/>
              <a:gd name="T4" fmla="*/ 2147483647 w 21600"/>
              <a:gd name="T5" fmla="*/ 2049920605 h 21600"/>
              <a:gd name="T6" fmla="*/ 2147483647 w 21600"/>
              <a:gd name="T7" fmla="*/ 23441432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sz="1800" dirty="0">
                <a:solidFill>
                  <a:schemeClr val="tx2"/>
                </a:solidFill>
                <a:latin typeface="Arial" charset="0"/>
              </a:rPr>
              <a:t>WAN</a:t>
            </a:r>
          </a:p>
        </p:txBody>
      </p:sp>
      <p:sp>
        <p:nvSpPr>
          <p:cNvPr id="24591" name="Straight Connector 29709"/>
          <p:cNvSpPr>
            <a:spLocks noChangeShapeType="1"/>
          </p:cNvSpPr>
          <p:nvPr/>
        </p:nvSpPr>
        <p:spPr bwMode="auto">
          <a:xfrm>
            <a:off x="2909366" y="5760261"/>
            <a:ext cx="0" cy="263525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4592" name="Straight Connector 29710"/>
          <p:cNvSpPr>
            <a:spLocks noChangeShapeType="1"/>
          </p:cNvSpPr>
          <p:nvPr/>
        </p:nvSpPr>
        <p:spPr bwMode="auto">
          <a:xfrm>
            <a:off x="5554141" y="3848911"/>
            <a:ext cx="0" cy="249238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4593" name="Left Brace 29711"/>
          <p:cNvSpPr>
            <a:spLocks/>
          </p:cNvSpPr>
          <p:nvPr/>
        </p:nvSpPr>
        <p:spPr bwMode="auto">
          <a:xfrm rot="-5400000">
            <a:off x="4599260" y="514367"/>
            <a:ext cx="263525" cy="5287963"/>
          </a:xfrm>
          <a:prstGeom prst="leftBrace">
            <a:avLst>
              <a:gd name="adj1" fmla="val 143065"/>
              <a:gd name="adj2" fmla="val 22056"/>
            </a:avLst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1800" dirty="0">
              <a:solidFill>
                <a:schemeClr val="accent5"/>
              </a:solidFill>
              <a:latin typeface="Arial" charset="0"/>
            </a:endParaRPr>
          </a:p>
        </p:txBody>
      </p:sp>
      <p:sp>
        <p:nvSpPr>
          <p:cNvPr id="24594" name="Straight Connector 29713"/>
          <p:cNvSpPr>
            <a:spLocks noChangeShapeType="1"/>
          </p:cNvSpPr>
          <p:nvPr/>
        </p:nvSpPr>
        <p:spPr bwMode="auto">
          <a:xfrm>
            <a:off x="3253854" y="3344086"/>
            <a:ext cx="0" cy="75565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4595" name="TextBox 29714"/>
          <p:cNvSpPr txBox="1">
            <a:spLocks noChangeArrowheads="1"/>
          </p:cNvSpPr>
          <p:nvPr/>
        </p:nvSpPr>
        <p:spPr bwMode="auto">
          <a:xfrm>
            <a:off x="1874316" y="3432986"/>
            <a:ext cx="1519238" cy="457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rial" charset="0"/>
              </a:rPr>
              <a:t>XMLA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  <a:latin typeface="Arial" charset="0"/>
              </a:rPr>
              <a:t>Over TCP/IP</a:t>
            </a:r>
          </a:p>
        </p:txBody>
      </p:sp>
      <p:sp>
        <p:nvSpPr>
          <p:cNvPr id="24596" name="Rectangle 29715"/>
          <p:cNvSpPr>
            <a:spLocks noChangeArrowheads="1"/>
          </p:cNvSpPr>
          <p:nvPr/>
        </p:nvSpPr>
        <p:spPr bwMode="auto">
          <a:xfrm>
            <a:off x="1396479" y="2432861"/>
            <a:ext cx="1495425" cy="5254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rial" charset="0"/>
              </a:rPr>
              <a:t>OLE DB</a:t>
            </a:r>
            <a:endParaRPr lang="en-US" sz="1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4597" name="Rectangle 29716"/>
          <p:cNvSpPr>
            <a:spLocks noChangeArrowheads="1"/>
          </p:cNvSpPr>
          <p:nvPr/>
        </p:nvSpPr>
        <p:spPr bwMode="auto">
          <a:xfrm>
            <a:off x="3006204" y="2432861"/>
            <a:ext cx="920750" cy="5254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rial" charset="0"/>
              </a:rPr>
              <a:t>ADO</a:t>
            </a:r>
          </a:p>
        </p:txBody>
      </p:sp>
      <p:sp>
        <p:nvSpPr>
          <p:cNvPr id="24598" name="Rectangle 29717"/>
          <p:cNvSpPr>
            <a:spLocks noChangeArrowheads="1"/>
          </p:cNvSpPr>
          <p:nvPr/>
        </p:nvSpPr>
        <p:spPr bwMode="auto">
          <a:xfrm>
            <a:off x="4041254" y="2432861"/>
            <a:ext cx="1155700" cy="5254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charset="0"/>
              </a:rPr>
              <a:t>ADOMD.NET</a:t>
            </a:r>
          </a:p>
        </p:txBody>
      </p:sp>
      <p:sp>
        <p:nvSpPr>
          <p:cNvPr id="24599" name="TextBox 29718"/>
          <p:cNvSpPr txBox="1">
            <a:spLocks noChangeArrowheads="1"/>
          </p:cNvSpPr>
          <p:nvPr/>
        </p:nvSpPr>
        <p:spPr bwMode="auto">
          <a:xfrm>
            <a:off x="5643041" y="3767949"/>
            <a:ext cx="1517650" cy="457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Arial" charset="0"/>
              </a:rPr>
              <a:t>XMLA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  <a:latin typeface="Arial" charset="0"/>
              </a:rPr>
              <a:t>Over HTTP</a:t>
            </a:r>
          </a:p>
        </p:txBody>
      </p:sp>
      <p:sp>
        <p:nvSpPr>
          <p:cNvPr id="24600" name="Rectangle 29719"/>
          <p:cNvSpPr>
            <a:spLocks noChangeArrowheads="1"/>
          </p:cNvSpPr>
          <p:nvPr/>
        </p:nvSpPr>
        <p:spPr bwMode="auto">
          <a:xfrm>
            <a:off x="5844654" y="2432861"/>
            <a:ext cx="1760537" cy="5254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" charset="0"/>
              </a:rPr>
              <a:t>Любая платформа, любое устройство</a:t>
            </a:r>
            <a:endParaRPr lang="en-US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4601" name="Rectangle 29720"/>
          <p:cNvSpPr>
            <a:spLocks noChangeArrowheads="1"/>
          </p:cNvSpPr>
          <p:nvPr/>
        </p:nvSpPr>
        <p:spPr bwMode="auto">
          <a:xfrm>
            <a:off x="1396479" y="2169336"/>
            <a:ext cx="1495425" cy="263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Arial" charset="0"/>
              </a:rPr>
              <a:t>C++ App</a:t>
            </a:r>
          </a:p>
        </p:txBody>
      </p:sp>
      <p:sp>
        <p:nvSpPr>
          <p:cNvPr id="24602" name="Rectangle 29721"/>
          <p:cNvSpPr>
            <a:spLocks noChangeArrowheads="1"/>
          </p:cNvSpPr>
          <p:nvPr/>
        </p:nvSpPr>
        <p:spPr bwMode="auto">
          <a:xfrm>
            <a:off x="3006204" y="2169336"/>
            <a:ext cx="920750" cy="263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Arial" charset="0"/>
              </a:rPr>
              <a:t>VB App</a:t>
            </a:r>
          </a:p>
        </p:txBody>
      </p:sp>
      <p:sp>
        <p:nvSpPr>
          <p:cNvPr id="24603" name="Rectangle 29722"/>
          <p:cNvSpPr>
            <a:spLocks noChangeArrowheads="1"/>
          </p:cNvSpPr>
          <p:nvPr/>
        </p:nvSpPr>
        <p:spPr bwMode="auto">
          <a:xfrm>
            <a:off x="4041254" y="2169336"/>
            <a:ext cx="1731962" cy="263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.NET App</a:t>
            </a: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4604" name="Rectangle 29723"/>
          <p:cNvSpPr>
            <a:spLocks noChangeArrowheads="1"/>
          </p:cNvSpPr>
          <p:nvPr/>
        </p:nvSpPr>
        <p:spPr bwMode="auto">
          <a:xfrm>
            <a:off x="5844654" y="2169336"/>
            <a:ext cx="1760537" cy="263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Arial" charset="0"/>
              </a:rPr>
              <a:t>Any App</a:t>
            </a:r>
          </a:p>
        </p:txBody>
      </p:sp>
      <p:sp>
        <p:nvSpPr>
          <p:cNvPr id="24605" name="Rectangle 29724"/>
          <p:cNvSpPr>
            <a:spLocks noChangeArrowheads="1"/>
          </p:cNvSpPr>
          <p:nvPr/>
        </p:nvSpPr>
        <p:spPr bwMode="auto">
          <a:xfrm>
            <a:off x="5196954" y="2432861"/>
            <a:ext cx="576262" cy="5254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charset="0"/>
              </a:rPr>
              <a:t>AMO</a:t>
            </a:r>
          </a:p>
        </p:txBody>
      </p:sp>
    </p:spTree>
    <p:extLst>
      <p:ext uri="{BB962C8B-B14F-4D97-AF65-F5344CB8AC3E}">
        <p14:creationId xmlns:p14="http://schemas.microsoft.com/office/powerpoint/2010/main" val="45688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noProof="0" dirty="0" smtClean="0"/>
              <a:t>Что нового в </a:t>
            </a:r>
            <a:r>
              <a:rPr lang="en-IE" sz="3600" noProof="0" dirty="0" smtClean="0"/>
              <a:t>SQL Server 2008?</a:t>
            </a:r>
            <a:r>
              <a:rPr lang="en-IE" noProof="0" dirty="0" smtClean="0"/>
              <a:t/>
            </a:r>
            <a:br>
              <a:rPr lang="en-IE" noProof="0" dirty="0" smtClean="0"/>
            </a:br>
            <a:r>
              <a:rPr lang="ru-RU" sz="2800" dirty="0" smtClean="0">
                <a:solidFill>
                  <a:schemeClr val="accent1"/>
                </a:solidFill>
              </a:rPr>
              <a:t>Расширения </a:t>
            </a:r>
            <a:r>
              <a:rPr lang="en-IE" sz="2800" dirty="0" smtClean="0">
                <a:solidFill>
                  <a:schemeClr val="accent1"/>
                </a:solidFill>
              </a:rPr>
              <a:t>Data Mining</a:t>
            </a:r>
            <a:endParaRPr lang="en-IE" noProof="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20"/>
            <a:ext cx="7772400" cy="4114800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noProof="0" dirty="0" smtClean="0"/>
              <a:t>Расширения в </a:t>
            </a:r>
            <a:r>
              <a:rPr lang="en-IE" sz="2800" noProof="0" dirty="0" smtClean="0"/>
              <a:t>Mining Structures</a:t>
            </a:r>
            <a:r>
              <a:rPr lang="ru-RU" sz="2800" noProof="0" dirty="0" smtClean="0"/>
              <a:t>:</a:t>
            </a:r>
            <a:endParaRPr lang="en-IE" sz="2800" noProof="0" dirty="0" smtClean="0"/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noProof="0" dirty="0" smtClean="0"/>
              <a:t>Проще готовить и тестировать модели</a:t>
            </a:r>
            <a:endParaRPr lang="en-IE" sz="2000" noProof="0" dirty="0" smtClean="0"/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noProof="0" dirty="0" smtClean="0"/>
              <a:t>Модели позволяют осуществлять</a:t>
            </a:r>
            <a:r>
              <a:rPr lang="en-IE" sz="2000" noProof="0" dirty="0" smtClean="0"/>
              <a:t> </a:t>
            </a:r>
            <a:r>
              <a:rPr lang="ru-RU" sz="2000" noProof="0" dirty="0" smtClean="0"/>
              <a:t>перекрестную проверку (</a:t>
            </a:r>
            <a:r>
              <a:rPr lang="en-IE" sz="2000" noProof="0" dirty="0" smtClean="0"/>
              <a:t>cross-validation</a:t>
            </a:r>
            <a:r>
              <a:rPr lang="ru-RU" sz="2000" noProof="0" dirty="0" smtClean="0"/>
              <a:t>)</a:t>
            </a:r>
            <a:endParaRPr lang="en-IE" sz="2000" noProof="0" dirty="0" smtClean="0"/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noProof="0" dirty="0" smtClean="0"/>
              <a:t>Фильтрация моделей</a:t>
            </a:r>
            <a:endParaRPr lang="en-IE" sz="2000" noProof="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noProof="0" dirty="0" smtClean="0"/>
              <a:t>Обновления алгоритмов:</a:t>
            </a:r>
            <a:endParaRPr lang="en-IE" sz="2800" noProof="0" dirty="0" smtClean="0"/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noProof="0" dirty="0" smtClean="0"/>
              <a:t>Улучшен алгоритм временных рядов</a:t>
            </a:r>
            <a:endParaRPr lang="en-IE" sz="2000" noProof="0" dirty="0" smtClean="0">
              <a:solidFill>
                <a:srgbClr val="FF0000"/>
              </a:solidFill>
            </a:endParaRP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noProof="0" dirty="0" smtClean="0"/>
              <a:t>Анализ «</a:t>
            </a:r>
            <a:r>
              <a:rPr lang="ru-RU" sz="2000" noProof="0" dirty="0" err="1" smtClean="0"/>
              <a:t>что-если</a:t>
            </a:r>
            <a:r>
              <a:rPr lang="ru-RU" sz="2000" noProof="0" dirty="0" smtClean="0"/>
              <a:t>?»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dirty="0" smtClean="0"/>
              <a:t>Ряд других улучшений</a:t>
            </a:r>
            <a:endParaRPr lang="en-IE" sz="28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62493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8908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defTabSz="914400" eaLnBrk="1" hangingPunct="1">
              <a:defRPr/>
            </a:pPr>
            <a:r>
              <a:rPr lang="ru-RU" dirty="0" smtClean="0"/>
              <a:t>Ресурсы</a:t>
            </a:r>
            <a:br>
              <a:rPr lang="ru-RU" dirty="0" smtClean="0"/>
            </a:br>
            <a:r>
              <a:rPr lang="ru-RU" sz="3600" dirty="0" smtClean="0">
                <a:solidFill>
                  <a:schemeClr val="accent1"/>
                </a:solidFill>
              </a:rPr>
              <a:t>Многомерные данные</a:t>
            </a:r>
            <a:endParaRPr lang="en-US" sz="3600" dirty="0" smtClean="0">
              <a:solidFill>
                <a:schemeClr val="accent1"/>
              </a:solidFill>
            </a:endParaRPr>
          </a:p>
        </p:txBody>
      </p:sp>
      <p:sp>
        <p:nvSpPr>
          <p:cNvPr id="43011" name="Shape 89090"/>
          <p:cNvSpPr>
            <a:spLocks noGrp="1" noChangeArrowheads="1"/>
          </p:cNvSpPr>
          <p:nvPr>
            <p:ph idx="1"/>
          </p:nvPr>
        </p:nvSpPr>
        <p:spPr>
          <a:xfrm>
            <a:off x="685800" y="2338536"/>
            <a:ext cx="7772400" cy="4114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dirty="0" smtClean="0"/>
              <a:t>Официальный сайт </a:t>
            </a:r>
            <a:r>
              <a:rPr lang="en-US" dirty="0" smtClean="0"/>
              <a:t>Microsoft SQL Server 2008 </a:t>
            </a:r>
            <a:r>
              <a:rPr lang="ru-RU" dirty="0" smtClean="0">
                <a:hlinkClick r:id="rId3"/>
              </a:rPr>
              <a:t>http://www.microsoft.com/sqlserver/2008</a:t>
            </a:r>
            <a:endParaRPr lang="ru-RU" dirty="0" smtClean="0"/>
          </a:p>
          <a:p>
            <a:pPr>
              <a:lnSpc>
                <a:spcPct val="11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dirty="0" smtClean="0">
                <a:latin typeface="+mj-lt"/>
              </a:rPr>
              <a:t>Сайт </a:t>
            </a:r>
            <a:r>
              <a:rPr lang="en-US" dirty="0" smtClean="0">
                <a:latin typeface="+mj-lt"/>
              </a:rPr>
              <a:t>Microsoft BI </a:t>
            </a:r>
            <a:r>
              <a:rPr lang="en-US" dirty="0" smtClean="0">
                <a:latin typeface="+mj-lt"/>
                <a:hlinkClick r:id="rId4"/>
              </a:rPr>
              <a:t>http://www.microsoft.com/rus/bi</a:t>
            </a:r>
            <a:endParaRPr lang="ru-RU" dirty="0" smtClean="0">
              <a:latin typeface="+mj-lt"/>
            </a:endParaRPr>
          </a:p>
          <a:p>
            <a:pPr>
              <a:lnSpc>
                <a:spcPct val="11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Books Online – </a:t>
            </a:r>
            <a:r>
              <a:rPr lang="ru-RU" dirty="0" smtClean="0">
                <a:latin typeface="+mj-lt"/>
              </a:rPr>
              <a:t>Многомерные данные </a:t>
            </a:r>
            <a:r>
              <a:rPr lang="en-US" dirty="0" smtClean="0">
                <a:latin typeface="+mj-lt"/>
                <a:hlinkClick r:id="rId5"/>
              </a:rPr>
              <a:t>http://msdn.microsoft.com/ru-ru/library/bb522607.aspx</a:t>
            </a:r>
            <a:endParaRPr lang="ru-RU" dirty="0" smtClean="0">
              <a:latin typeface="+mj-lt"/>
            </a:endParaRPr>
          </a:p>
          <a:p>
            <a:pPr>
              <a:lnSpc>
                <a:spcPct val="11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dirty="0" smtClean="0">
                <a:latin typeface="+mj-lt"/>
              </a:rPr>
              <a:t>Технические ресурсы: </a:t>
            </a:r>
            <a:r>
              <a:rPr lang="en-US" dirty="0" smtClean="0">
                <a:latin typeface="+mj-lt"/>
                <a:hlinkClick r:id="rId6"/>
              </a:rPr>
              <a:t>www.microsoft.com/sql/technologies/analysis</a:t>
            </a:r>
            <a:r>
              <a:rPr lang="ru-RU" dirty="0" smtClean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>
              <a:lnSpc>
                <a:spcPct val="110000"/>
              </a:lnSpc>
            </a:pP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584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Сценарии интеллектуального анализа</a:t>
            </a:r>
            <a:endParaRPr lang="ru-RU" sz="32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863959"/>
              </p:ext>
            </p:extLst>
          </p:nvPr>
        </p:nvGraphicFramePr>
        <p:xfrm>
          <a:off x="571472" y="2060848"/>
          <a:ext cx="835824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7376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08827B-BF85-4478-8E1F-D0AB24C7C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8C08827B-BF85-4478-8E1F-D0AB24C7C8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14C8BD-2C1A-4639-99A3-0225C3E04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A014C8BD-2C1A-4639-99A3-0225C3E044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0E1423-440D-4E48-BA82-2826553C3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5D0E1423-440D-4E48-BA82-2826553C31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C5D153-1499-4B43-9BEB-D108048D0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78C5D153-1499-4B43-9BEB-D108048D0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Webcasts</a:t>
            </a:r>
            <a:br>
              <a:rPr lang="en-US" dirty="0" smtClean="0"/>
            </a:br>
            <a:r>
              <a:rPr lang="ru-RU" sz="3600" dirty="0" smtClean="0">
                <a:solidFill>
                  <a:schemeClr val="accent1"/>
                </a:solidFill>
              </a:rPr>
              <a:t>Интеллектуальный анализ данных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410544"/>
            <a:ext cx="7772400" cy="3970784"/>
          </a:xfrm>
          <a:effectLst/>
        </p:spPr>
        <p:txBody>
          <a:bodyPr>
            <a:normAutofit lnSpcReduction="10000"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 dirty="0" smtClean="0"/>
              <a:t>Data Mining and BI for Enterprises</a:t>
            </a:r>
            <a:r>
              <a:rPr lang="ru-RU" sz="2800" dirty="0" smtClean="0"/>
              <a:t> </a:t>
            </a:r>
            <a:r>
              <a:rPr lang="en-US" sz="2800" dirty="0" smtClean="0">
                <a:hlinkClick r:id="rId2"/>
              </a:rPr>
              <a:t>http://www.microsoft.com/emea/spotlight/event.aspx?id=99</a:t>
            </a:r>
            <a:endParaRPr lang="ru-RU" sz="280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 dirty="0" smtClean="0"/>
              <a:t>Microsoft SQL Server 2005: Data Mining</a:t>
            </a:r>
            <a:r>
              <a:rPr lang="ru-RU" sz="2800" dirty="0" smtClean="0"/>
              <a:t> </a:t>
            </a:r>
            <a:r>
              <a:rPr lang="en-US" sz="2800" dirty="0" smtClean="0">
                <a:hlinkClick r:id="rId3"/>
              </a:rPr>
              <a:t>http://www.microsoft.com/sql/technologies/dm/default.mspx</a:t>
            </a:r>
            <a:endParaRPr lang="ru-RU" sz="280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 dirty="0" smtClean="0"/>
              <a:t>Microsoft SQL Server 2008: Data Mining</a:t>
            </a:r>
            <a:r>
              <a:rPr lang="ru-RU" sz="2800" dirty="0" smtClean="0"/>
              <a:t> </a:t>
            </a:r>
            <a:r>
              <a:rPr lang="en-US" sz="2800" dirty="0" smtClean="0">
                <a:hlinkClick r:id="rId4"/>
              </a:rPr>
              <a:t>http://www.microsoft.com/sqlserver/2008/en/us/data-mining.aspx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2927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noProof="0" dirty="0" smtClean="0"/>
              <a:t>Ресурсы</a:t>
            </a:r>
            <a:br>
              <a:rPr lang="ru-RU" sz="3600" noProof="0" dirty="0" smtClean="0"/>
            </a:br>
            <a:r>
              <a:rPr lang="ru-RU" sz="2800" dirty="0" smtClean="0">
                <a:solidFill>
                  <a:schemeClr val="accent1"/>
                </a:solidFill>
              </a:rPr>
              <a:t>Интеллектуальный анализ данных</a:t>
            </a:r>
            <a:endParaRPr lang="en-IE" sz="2800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2266528"/>
            <a:ext cx="7772400" cy="4114800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noProof="0" dirty="0" smtClean="0"/>
              <a:t>Демонстрации и новости</a:t>
            </a:r>
            <a:r>
              <a:rPr lang="en-IE" sz="2000" noProof="0" dirty="0" smtClean="0"/>
              <a:t>: </a:t>
            </a:r>
            <a:r>
              <a:rPr lang="en-IE" sz="2000" noProof="0" dirty="0" smtClean="0">
                <a:hlinkClick r:id="rId3"/>
              </a:rPr>
              <a:t>www.sqlserverdatamining.com</a:t>
            </a:r>
            <a:endParaRPr lang="en-IE" sz="2000" noProof="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IE" sz="2000" noProof="0" dirty="0" smtClean="0"/>
              <a:t>AdventureWorksDW: </a:t>
            </a:r>
            <a:r>
              <a:rPr lang="en-IE" sz="2000" noProof="0" dirty="0" smtClean="0">
                <a:hlinkClick r:id="rId4"/>
              </a:rPr>
              <a:t>www.codeplex.com</a:t>
            </a:r>
            <a:r>
              <a:rPr lang="en-IE" sz="2000" noProof="0" dirty="0" smtClean="0"/>
              <a:t> 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noProof="0" dirty="0" smtClean="0"/>
              <a:t>Книга авторов</a:t>
            </a:r>
            <a:r>
              <a:rPr lang="en-IE" sz="2000" noProof="0" dirty="0" smtClean="0"/>
              <a:t> Jamie MacLennan and ZhaoHui Tang </a:t>
            </a:r>
            <a:r>
              <a:rPr lang="en-IE" sz="2000" i="1" noProof="0" dirty="0" smtClean="0"/>
              <a:t>“Data Mining with SQL Server 2005”</a:t>
            </a:r>
            <a:r>
              <a:rPr lang="en-IE" sz="2000" noProof="0" dirty="0" smtClean="0"/>
              <a:t>, Wiley 2005, ISBN 0471462616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000" dirty="0" smtClean="0"/>
              <a:t>Также</a:t>
            </a:r>
            <a:r>
              <a:rPr lang="en-IE" sz="2000" noProof="0" dirty="0" smtClean="0"/>
              <a:t>: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IE" sz="2000" noProof="0" dirty="0" smtClean="0">
                <a:hlinkClick r:id="rId5"/>
              </a:rPr>
              <a:t>www.beyeblogs.com/donaldfarmer</a:t>
            </a:r>
            <a:r>
              <a:rPr lang="en-IE" sz="2000" noProof="0" dirty="0" smtClean="0"/>
              <a:t> </a:t>
            </a:r>
            <a:endParaRPr lang="en-IE" sz="2000" noProof="0" dirty="0" smtClean="0">
              <a:hlinkClick r:id="rId6"/>
            </a:endParaRP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IE" sz="2000" noProof="0" dirty="0" smtClean="0">
                <a:hlinkClick r:id="rId6"/>
              </a:rPr>
              <a:t>blogs.msdn.com/jamiemac</a:t>
            </a:r>
            <a:endParaRPr lang="en-IE" sz="2000" noProof="0" dirty="0" smtClean="0"/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IE" sz="2000" noProof="0" dirty="0" smtClean="0">
                <a:hlinkClick r:id="rId7"/>
              </a:rPr>
              <a:t>www.microsoft.com/sql/technologies/dm</a:t>
            </a:r>
            <a:endParaRPr lang="en-IE" sz="2000" noProof="0" dirty="0" smtClean="0"/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IE" sz="2000" noProof="0" dirty="0" smtClean="0">
                <a:hlinkClick r:id="rId8"/>
              </a:rPr>
              <a:t>forums.microsoft.com/MSDN/ShowForum.aspx?ForumID=81&amp;SiteID=1</a:t>
            </a:r>
            <a:endParaRPr lang="en-IE" sz="2000" noProof="0" dirty="0" smtClean="0"/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IE" sz="2000" noProof="0" dirty="0" smtClean="0"/>
              <a:t>SQL Server Books </a:t>
            </a:r>
            <a:r>
              <a:rPr lang="en-IE" sz="2000" dirty="0" smtClean="0"/>
              <a:t>Online </a:t>
            </a:r>
            <a:br>
              <a:rPr lang="en-IE" sz="2000" dirty="0" smtClean="0"/>
            </a:br>
            <a:r>
              <a:rPr lang="en-IE" sz="2000" dirty="0" smtClean="0">
                <a:hlinkClick r:id="rId9"/>
              </a:rPr>
              <a:t>http://msdn.microsoft.com/ru-ru/library/bb510517.aspx</a:t>
            </a:r>
            <a:endParaRPr lang="en-IE" sz="20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1181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Сообщества, </a:t>
            </a:r>
            <a:r>
              <a:rPr lang="ru-RU" dirty="0" err="1" smtClean="0"/>
              <a:t>блоги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 dirty="0" smtClean="0"/>
              <a:t>Russian Business Intelligence User Group </a:t>
            </a:r>
            <a:r>
              <a:rPr lang="en-US" sz="2800" dirty="0" smtClean="0">
                <a:hlinkClick r:id="rId2"/>
              </a:rPr>
              <a:t>http://rubi.ineta.ru</a:t>
            </a:r>
            <a:endParaRPr lang="en-US" sz="280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dirty="0" smtClean="0"/>
              <a:t>Технологии </a:t>
            </a:r>
            <a:r>
              <a:rPr lang="en-US" sz="2800" dirty="0" smtClean="0"/>
              <a:t>BI </a:t>
            </a:r>
            <a:r>
              <a:rPr lang="ru-RU" sz="2800" dirty="0" smtClean="0"/>
              <a:t>на форуме </a:t>
            </a:r>
            <a:r>
              <a:rPr lang="en-US" sz="2800" dirty="0" smtClean="0"/>
              <a:t>sqlclub.ru</a:t>
            </a:r>
            <a:br>
              <a:rPr lang="en-US" sz="2800" dirty="0" smtClean="0"/>
            </a:br>
            <a:r>
              <a:rPr lang="en-US" sz="2800" dirty="0" smtClean="0">
                <a:hlinkClick r:id="rId3"/>
              </a:rPr>
              <a:t>http://sqlclub.ru/forum/viewforum.php?f=36</a:t>
            </a:r>
            <a:r>
              <a:rPr lang="ru-RU" sz="2800" dirty="0" smtClean="0"/>
              <a:t> </a:t>
            </a:r>
          </a:p>
          <a:p>
            <a:pPr>
              <a:lnSpc>
                <a:spcPct val="11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800" dirty="0" smtClean="0"/>
              <a:t>Блог Ивана Косякова про </a:t>
            </a:r>
            <a:r>
              <a:rPr lang="en-US" sz="2800" dirty="0" smtClean="0"/>
              <a:t>Microsoft BI </a:t>
            </a:r>
            <a:r>
              <a:rPr lang="en-US" sz="2800" dirty="0" smtClean="0">
                <a:hlinkClick r:id="rId4"/>
              </a:rPr>
              <a:t>http://microsoftbi.ru</a:t>
            </a:r>
            <a:endParaRPr lang="en-US" sz="280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0661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65" name="Picture 4" descr="Gel - Gel3 rectangles m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483" y="5589606"/>
            <a:ext cx="18002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86008" y="5286388"/>
            <a:ext cx="1800226" cy="1365250"/>
            <a:chOff x="285" y="3314"/>
            <a:chExt cx="1134" cy="860"/>
          </a:xfrm>
        </p:grpSpPr>
        <p:sp>
          <p:nvSpPr>
            <p:cNvPr id="12349" name="Text Box 20"/>
            <p:cNvSpPr txBox="1">
              <a:spLocks noChangeArrowheads="1"/>
            </p:cNvSpPr>
            <p:nvPr/>
          </p:nvSpPr>
          <p:spPr bwMode="auto">
            <a:xfrm>
              <a:off x="297" y="3314"/>
              <a:ext cx="6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srgbClr val="0070C0"/>
                  </a:solidFill>
                  <a:latin typeface="Tahoma" pitchFamily="34" charset="0"/>
                </a:rPr>
                <a:t>Модель</a:t>
              </a:r>
              <a:endParaRPr lang="en-US" sz="1600" b="1" dirty="0">
                <a:solidFill>
                  <a:srgbClr val="0070C0"/>
                </a:solidFill>
                <a:latin typeface="Tahoma" pitchFamily="34" charset="0"/>
              </a:endParaRPr>
            </a:p>
          </p:txBody>
        </p:sp>
        <p:pic>
          <p:nvPicPr>
            <p:cNvPr id="12350" name="Picture 21" descr="Gel - Gel3 rectangles mint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85" y="3504"/>
              <a:ext cx="1134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3" name="Rectangle 22"/>
          <p:cNvSpPr>
            <a:spLocks noGrp="1" noChangeArrowheads="1"/>
          </p:cNvSpPr>
          <p:nvPr>
            <p:ph type="title"/>
          </p:nvPr>
        </p:nvSpPr>
        <p:spPr>
          <a:xfrm>
            <a:off x="685800" y="95725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ru-RU" sz="3600" noProof="0" dirty="0" smtClean="0"/>
              <a:t>Процесс </a:t>
            </a:r>
            <a:r>
              <a:rPr lang="ru-RU" sz="3600" dirty="0" smtClean="0"/>
              <a:t>интеллектуального анализа</a:t>
            </a:r>
            <a:endParaRPr lang="en-IE" sz="3600" noProof="0" dirty="0" smtClean="0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794245" y="5799161"/>
            <a:ext cx="1524000" cy="685800"/>
            <a:chOff x="720" y="3552"/>
            <a:chExt cx="960" cy="624"/>
          </a:xfrm>
        </p:grpSpPr>
        <p:sp>
          <p:nvSpPr>
            <p:cNvPr id="140312" name="Rectangle 24"/>
            <p:cNvSpPr>
              <a:spLocks noChangeArrowheads="1"/>
            </p:cNvSpPr>
            <p:nvPr/>
          </p:nvSpPr>
          <p:spPr bwMode="auto">
            <a:xfrm>
              <a:off x="960" y="3552"/>
              <a:ext cx="28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0313" name="Rectangle 25"/>
            <p:cNvSpPr>
              <a:spLocks noChangeArrowheads="1"/>
            </p:cNvSpPr>
            <p:nvPr/>
          </p:nvSpPr>
          <p:spPr bwMode="auto">
            <a:xfrm>
              <a:off x="720" y="3792"/>
              <a:ext cx="28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0314" name="Rectangle 26"/>
            <p:cNvSpPr>
              <a:spLocks noChangeArrowheads="1"/>
            </p:cNvSpPr>
            <p:nvPr/>
          </p:nvSpPr>
          <p:spPr bwMode="auto">
            <a:xfrm>
              <a:off x="1200" y="3792"/>
              <a:ext cx="28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0315" name="Rectangle 27"/>
            <p:cNvSpPr>
              <a:spLocks noChangeArrowheads="1"/>
            </p:cNvSpPr>
            <p:nvPr/>
          </p:nvSpPr>
          <p:spPr bwMode="auto">
            <a:xfrm>
              <a:off x="1056" y="4032"/>
              <a:ext cx="28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0316" name="Rectangle 28"/>
            <p:cNvSpPr>
              <a:spLocks noChangeArrowheads="1"/>
            </p:cNvSpPr>
            <p:nvPr/>
          </p:nvSpPr>
          <p:spPr bwMode="auto">
            <a:xfrm>
              <a:off x="1392" y="4032"/>
              <a:ext cx="28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0317" name="Line 29"/>
            <p:cNvSpPr>
              <a:spLocks noChangeShapeType="1"/>
            </p:cNvSpPr>
            <p:nvPr/>
          </p:nvSpPr>
          <p:spPr bwMode="auto">
            <a:xfrm flipH="1">
              <a:off x="864" y="3696"/>
              <a:ext cx="192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de-DE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0318" name="Line 30"/>
            <p:cNvSpPr>
              <a:spLocks noChangeShapeType="1"/>
            </p:cNvSpPr>
            <p:nvPr/>
          </p:nvSpPr>
          <p:spPr bwMode="auto">
            <a:xfrm>
              <a:off x="1200" y="3696"/>
              <a:ext cx="144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de-DE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0319" name="Line 31"/>
            <p:cNvSpPr>
              <a:spLocks noChangeShapeType="1"/>
            </p:cNvSpPr>
            <p:nvPr/>
          </p:nvSpPr>
          <p:spPr bwMode="auto">
            <a:xfrm flipH="1">
              <a:off x="1200" y="3936"/>
              <a:ext cx="96" cy="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de-DE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0320" name="Line 32"/>
            <p:cNvSpPr>
              <a:spLocks noChangeShapeType="1"/>
            </p:cNvSpPr>
            <p:nvPr/>
          </p:nvSpPr>
          <p:spPr bwMode="auto">
            <a:xfrm>
              <a:off x="1440" y="3936"/>
              <a:ext cx="96" cy="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de-DE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40321" name="Line 33"/>
          <p:cNvSpPr>
            <a:spLocks noChangeShapeType="1"/>
          </p:cNvSpPr>
          <p:nvPr/>
        </p:nvSpPr>
        <p:spPr bwMode="auto">
          <a:xfrm flipH="1">
            <a:off x="2371970" y="2066948"/>
            <a:ext cx="25400" cy="4470400"/>
          </a:xfrm>
          <a:prstGeom prst="line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de-DE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0322" name="Line 34"/>
          <p:cNvSpPr>
            <a:spLocks noChangeShapeType="1"/>
          </p:cNvSpPr>
          <p:nvPr/>
        </p:nvSpPr>
        <p:spPr bwMode="auto">
          <a:xfrm flipH="1">
            <a:off x="4734170" y="2066948"/>
            <a:ext cx="25400" cy="447040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de-DE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2554288" y="3178198"/>
            <a:ext cx="2076450" cy="2120900"/>
            <a:chOff x="1588" y="1956"/>
            <a:chExt cx="1308" cy="1336"/>
          </a:xfrm>
        </p:grpSpPr>
        <p:pic>
          <p:nvPicPr>
            <p:cNvPr id="12338" name="Picture 36" descr="funnel verticl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8" y="1956"/>
              <a:ext cx="1308" cy="1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0325" name="Text Box 37"/>
            <p:cNvSpPr txBox="1">
              <a:spLocks noChangeArrowheads="1"/>
            </p:cNvSpPr>
            <p:nvPr/>
          </p:nvSpPr>
          <p:spPr bwMode="auto">
            <a:xfrm>
              <a:off x="1727" y="2296"/>
              <a:ext cx="96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DM Engine</a:t>
              </a:r>
            </a:p>
          </p:txBody>
        </p:sp>
      </p:grpSp>
      <p:pic>
        <p:nvPicPr>
          <p:cNvPr id="140328" name="Picture 40" descr="data page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35945" y="5349898"/>
            <a:ext cx="113665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329" name="Picture 41" descr="GEL Starburst MS-yello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68217">
            <a:off x="6670920" y="5259411"/>
            <a:ext cx="8223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330" name="Picture 42" descr="3 tail fan gradient arrow spli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4795" y="3130573"/>
            <a:ext cx="1563688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331" name="Picture 43" descr="up blue arrow u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64098" y="2471761"/>
            <a:ext cx="16859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2566988" y="3178198"/>
            <a:ext cx="2076450" cy="2120900"/>
            <a:chOff x="3644" y="1956"/>
            <a:chExt cx="1308" cy="1336"/>
          </a:xfrm>
        </p:grpSpPr>
        <p:pic>
          <p:nvPicPr>
            <p:cNvPr id="12336" name="Picture 45" descr="funnel verticl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44" y="1956"/>
              <a:ext cx="1308" cy="1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0334" name="Text Box 46"/>
            <p:cNvSpPr txBox="1">
              <a:spLocks noChangeArrowheads="1"/>
            </p:cNvSpPr>
            <p:nvPr/>
          </p:nvSpPr>
          <p:spPr bwMode="auto">
            <a:xfrm>
              <a:off x="3789" y="2296"/>
              <a:ext cx="96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</a:rPr>
                <a:t>DM Engine</a:t>
              </a:r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2743446" y="1522436"/>
            <a:ext cx="1971675" cy="1392238"/>
            <a:chOff x="1762" y="1091"/>
            <a:chExt cx="1242" cy="877"/>
          </a:xfrm>
        </p:grpSpPr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1824" y="1440"/>
              <a:ext cx="912" cy="528"/>
              <a:chOff x="720" y="1488"/>
              <a:chExt cx="912" cy="528"/>
            </a:xfrm>
          </p:grpSpPr>
          <p:sp>
            <p:nvSpPr>
              <p:cNvPr id="140337" name="AutoShape 49"/>
              <p:cNvSpPr>
                <a:spLocks noChangeArrowheads="1"/>
              </p:cNvSpPr>
              <p:nvPr/>
            </p:nvSpPr>
            <p:spPr bwMode="auto">
              <a:xfrm>
                <a:off x="720" y="1488"/>
                <a:ext cx="912" cy="528"/>
              </a:xfrm>
              <a:prstGeom prst="flowChartProcess">
                <a:avLst/>
              </a:prstGeom>
              <a:solidFill>
                <a:schemeClr val="folHlink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40338" name="Line 50"/>
              <p:cNvSpPr>
                <a:spLocks noChangeShapeType="1"/>
              </p:cNvSpPr>
              <p:nvPr/>
            </p:nvSpPr>
            <p:spPr bwMode="auto">
              <a:xfrm>
                <a:off x="912" y="148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de-DE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40339" name="Line 51"/>
              <p:cNvSpPr>
                <a:spLocks noChangeShapeType="1"/>
              </p:cNvSpPr>
              <p:nvPr/>
            </p:nvSpPr>
            <p:spPr bwMode="auto">
              <a:xfrm>
                <a:off x="1152" y="148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de-DE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40340" name="Line 52"/>
              <p:cNvSpPr>
                <a:spLocks noChangeShapeType="1"/>
              </p:cNvSpPr>
              <p:nvPr/>
            </p:nvSpPr>
            <p:spPr bwMode="auto">
              <a:xfrm>
                <a:off x="1344" y="148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de-DE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40341" name="Line 53"/>
              <p:cNvSpPr>
                <a:spLocks noChangeShapeType="1"/>
              </p:cNvSpPr>
              <p:nvPr/>
            </p:nvSpPr>
            <p:spPr bwMode="auto">
              <a:xfrm>
                <a:off x="1488" y="148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de-DE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40342" name="Line 54"/>
              <p:cNvSpPr>
                <a:spLocks noChangeShapeType="1"/>
              </p:cNvSpPr>
              <p:nvPr/>
            </p:nvSpPr>
            <p:spPr bwMode="auto">
              <a:xfrm>
                <a:off x="720" y="16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de-DE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140343" name="Text Box 55"/>
            <p:cNvSpPr txBox="1">
              <a:spLocks noChangeArrowheads="1"/>
            </p:cNvSpPr>
            <p:nvPr/>
          </p:nvSpPr>
          <p:spPr bwMode="auto">
            <a:xfrm>
              <a:off x="1762" y="1091"/>
              <a:ext cx="124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 b="1" dirty="0" smtClean="0">
                  <a:solidFill>
                    <a:srgbClr val="0070C0"/>
                  </a:solidFill>
                  <a:latin typeface="Arial" charset="0"/>
                  <a:cs typeface="Arial" charset="0"/>
                </a:rPr>
                <a:t>Тренировочные </a:t>
              </a:r>
              <a:br>
                <a:rPr lang="ru-RU" sz="1600" b="1" dirty="0" smtClean="0">
                  <a:solidFill>
                    <a:srgbClr val="0070C0"/>
                  </a:solidFill>
                  <a:latin typeface="Arial" charset="0"/>
                  <a:cs typeface="Arial" charset="0"/>
                </a:rPr>
              </a:br>
              <a:r>
                <a:rPr lang="ru-RU" sz="1600" b="1" dirty="0" smtClean="0">
                  <a:solidFill>
                    <a:srgbClr val="0070C0"/>
                  </a:solidFill>
                  <a:latin typeface="Arial" charset="0"/>
                  <a:cs typeface="Arial" charset="0"/>
                </a:rPr>
                <a:t>данные</a:t>
              </a:r>
              <a:endParaRPr lang="de-DE" sz="1600" b="1" dirty="0">
                <a:solidFill>
                  <a:srgbClr val="0070C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6729659" y="1487511"/>
            <a:ext cx="2414588" cy="1427163"/>
            <a:chOff x="4464" y="1069"/>
            <a:chExt cx="1521" cy="899"/>
          </a:xfrm>
        </p:grpSpPr>
        <p:grpSp>
          <p:nvGrpSpPr>
            <p:cNvPr id="9" name="Group 57"/>
            <p:cNvGrpSpPr>
              <a:grpSpLocks/>
            </p:cNvGrpSpPr>
            <p:nvPr/>
          </p:nvGrpSpPr>
          <p:grpSpPr bwMode="auto">
            <a:xfrm>
              <a:off x="4512" y="1440"/>
              <a:ext cx="912" cy="528"/>
              <a:chOff x="720" y="1488"/>
              <a:chExt cx="912" cy="528"/>
            </a:xfrm>
          </p:grpSpPr>
          <p:sp>
            <p:nvSpPr>
              <p:cNvPr id="140346" name="AutoShape 58"/>
              <p:cNvSpPr>
                <a:spLocks noChangeArrowheads="1"/>
              </p:cNvSpPr>
              <p:nvPr/>
            </p:nvSpPr>
            <p:spPr bwMode="auto">
              <a:xfrm>
                <a:off x="720" y="1488"/>
                <a:ext cx="912" cy="528"/>
              </a:xfrm>
              <a:prstGeom prst="flowChartProcess">
                <a:avLst/>
              </a:prstGeom>
              <a:solidFill>
                <a:schemeClr val="folHlink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40347" name="Line 59"/>
              <p:cNvSpPr>
                <a:spLocks noChangeShapeType="1"/>
              </p:cNvSpPr>
              <p:nvPr/>
            </p:nvSpPr>
            <p:spPr bwMode="auto">
              <a:xfrm>
                <a:off x="912" y="148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de-DE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40348" name="Line 60"/>
              <p:cNvSpPr>
                <a:spLocks noChangeShapeType="1"/>
              </p:cNvSpPr>
              <p:nvPr/>
            </p:nvSpPr>
            <p:spPr bwMode="auto">
              <a:xfrm>
                <a:off x="1152" y="148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de-DE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40349" name="Line 61"/>
              <p:cNvSpPr>
                <a:spLocks noChangeShapeType="1"/>
              </p:cNvSpPr>
              <p:nvPr/>
            </p:nvSpPr>
            <p:spPr bwMode="auto">
              <a:xfrm>
                <a:off x="1344" y="148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de-DE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40350" name="Line 62"/>
              <p:cNvSpPr>
                <a:spLocks noChangeShapeType="1"/>
              </p:cNvSpPr>
              <p:nvPr/>
            </p:nvSpPr>
            <p:spPr bwMode="auto">
              <a:xfrm>
                <a:off x="1488" y="148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de-DE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40351" name="Line 63"/>
              <p:cNvSpPr>
                <a:spLocks noChangeShapeType="1"/>
              </p:cNvSpPr>
              <p:nvPr/>
            </p:nvSpPr>
            <p:spPr bwMode="auto">
              <a:xfrm>
                <a:off x="720" y="16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de-DE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140352" name="Text Box 64"/>
            <p:cNvSpPr txBox="1">
              <a:spLocks noChangeArrowheads="1"/>
            </p:cNvSpPr>
            <p:nvPr/>
          </p:nvSpPr>
          <p:spPr bwMode="auto">
            <a:xfrm>
              <a:off x="4464" y="1069"/>
              <a:ext cx="152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 b="1" dirty="0" smtClean="0">
                  <a:solidFill>
                    <a:srgbClr val="0070C0"/>
                  </a:solidFill>
                  <a:latin typeface="Arial" charset="0"/>
                  <a:cs typeface="Arial" charset="0"/>
                </a:rPr>
                <a:t>Предсказываемые данные</a:t>
              </a:r>
              <a:endParaRPr lang="de-DE" sz="1600" b="1" dirty="0">
                <a:solidFill>
                  <a:srgbClr val="0070C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0" name="Group 65"/>
          <p:cNvGrpSpPr>
            <a:grpSpLocks/>
          </p:cNvGrpSpPr>
          <p:nvPr/>
        </p:nvGrpSpPr>
        <p:grpSpPr bwMode="auto">
          <a:xfrm>
            <a:off x="4883397" y="1673248"/>
            <a:ext cx="1770063" cy="1241425"/>
            <a:chOff x="3205" y="1186"/>
            <a:chExt cx="1115" cy="782"/>
          </a:xfrm>
        </p:grpSpPr>
        <p:sp>
          <p:nvSpPr>
            <p:cNvPr id="140354" name="Text Box 66"/>
            <p:cNvSpPr txBox="1">
              <a:spLocks noChangeArrowheads="1"/>
            </p:cNvSpPr>
            <p:nvPr/>
          </p:nvSpPr>
          <p:spPr bwMode="auto">
            <a:xfrm>
              <a:off x="3205" y="1186"/>
              <a:ext cx="74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 dirty="0" smtClean="0">
                  <a:solidFill>
                    <a:srgbClr val="0070C0"/>
                  </a:solidFill>
                  <a:latin typeface="Arial" charset="0"/>
                  <a:cs typeface="Arial" charset="0"/>
                </a:rPr>
                <a:t>Модель</a:t>
              </a:r>
              <a:endParaRPr lang="de-DE" sz="2000" b="1" dirty="0">
                <a:solidFill>
                  <a:srgbClr val="0070C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1" name="Group 67"/>
            <p:cNvGrpSpPr>
              <a:grpSpLocks/>
            </p:cNvGrpSpPr>
            <p:nvPr/>
          </p:nvGrpSpPr>
          <p:grpSpPr bwMode="auto">
            <a:xfrm>
              <a:off x="3264" y="1440"/>
              <a:ext cx="1056" cy="528"/>
              <a:chOff x="3216" y="1392"/>
              <a:chExt cx="1056" cy="528"/>
            </a:xfrm>
          </p:grpSpPr>
          <p:sp>
            <p:nvSpPr>
              <p:cNvPr id="140356" name="Rectangle 68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1056" cy="52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de-DE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grpSp>
            <p:nvGrpSpPr>
              <p:cNvPr id="12" name="Group 69"/>
              <p:cNvGrpSpPr>
                <a:grpSpLocks/>
              </p:cNvGrpSpPr>
              <p:nvPr/>
            </p:nvGrpSpPr>
            <p:grpSpPr bwMode="auto">
              <a:xfrm>
                <a:off x="3264" y="1440"/>
                <a:ext cx="960" cy="432"/>
                <a:chOff x="720" y="3552"/>
                <a:chExt cx="960" cy="624"/>
              </a:xfrm>
            </p:grpSpPr>
            <p:sp>
              <p:nvSpPr>
                <p:cNvPr id="140358" name="Rectangle 70"/>
                <p:cNvSpPr>
                  <a:spLocks noChangeArrowheads="1"/>
                </p:cNvSpPr>
                <p:nvPr/>
              </p:nvSpPr>
              <p:spPr bwMode="auto">
                <a:xfrm>
                  <a:off x="960" y="3552"/>
                  <a:ext cx="288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140359" name="Rectangle 71"/>
                <p:cNvSpPr>
                  <a:spLocks noChangeArrowheads="1"/>
                </p:cNvSpPr>
                <p:nvPr/>
              </p:nvSpPr>
              <p:spPr bwMode="auto">
                <a:xfrm>
                  <a:off x="720" y="3792"/>
                  <a:ext cx="288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140360" name="Rectangle 72"/>
                <p:cNvSpPr>
                  <a:spLocks noChangeArrowheads="1"/>
                </p:cNvSpPr>
                <p:nvPr/>
              </p:nvSpPr>
              <p:spPr bwMode="auto">
                <a:xfrm>
                  <a:off x="1200" y="3792"/>
                  <a:ext cx="288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140361" name="Rectangle 73"/>
                <p:cNvSpPr>
                  <a:spLocks noChangeArrowheads="1"/>
                </p:cNvSpPr>
                <p:nvPr/>
              </p:nvSpPr>
              <p:spPr bwMode="auto">
                <a:xfrm>
                  <a:off x="1056" y="4032"/>
                  <a:ext cx="288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140362" name="Rectangle 74"/>
                <p:cNvSpPr>
                  <a:spLocks noChangeArrowheads="1"/>
                </p:cNvSpPr>
                <p:nvPr/>
              </p:nvSpPr>
              <p:spPr bwMode="auto">
                <a:xfrm>
                  <a:off x="1392" y="4032"/>
                  <a:ext cx="288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140363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864" y="3696"/>
                  <a:ext cx="192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de-DE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140364" name="Line 76"/>
                <p:cNvSpPr>
                  <a:spLocks noChangeShapeType="1"/>
                </p:cNvSpPr>
                <p:nvPr/>
              </p:nvSpPr>
              <p:spPr bwMode="auto">
                <a:xfrm>
                  <a:off x="1200" y="3696"/>
                  <a:ext cx="144" cy="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de-DE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140365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1200" y="3936"/>
                  <a:ext cx="96" cy="9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de-DE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140366" name="Line 78"/>
                <p:cNvSpPr>
                  <a:spLocks noChangeShapeType="1"/>
                </p:cNvSpPr>
                <p:nvPr/>
              </p:nvSpPr>
              <p:spPr bwMode="auto">
                <a:xfrm>
                  <a:off x="1440" y="3936"/>
                  <a:ext cx="96" cy="9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>
                    <a:defRPr/>
                  </a:pPr>
                  <a:endParaRPr lang="de-DE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</p:grpSp>
      </p:grpSp>
      <p:sp>
        <p:nvSpPr>
          <p:cNvPr id="140369" name="Text Box 81"/>
          <p:cNvSpPr txBox="1">
            <a:spLocks noChangeArrowheads="1"/>
          </p:cNvSpPr>
          <p:nvPr/>
        </p:nvSpPr>
        <p:spPr bwMode="auto">
          <a:xfrm>
            <a:off x="7443180" y="5348428"/>
            <a:ext cx="1380314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Arial" charset="0"/>
              </a:rPr>
              <a:t>Данные </a:t>
            </a:r>
            <a:br>
              <a:rPr lang="ru-RU" sz="1600" b="1" dirty="0" smtClean="0">
                <a:solidFill>
                  <a:srgbClr val="0070C0"/>
                </a:solidFill>
                <a:latin typeface="Arial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Arial" charset="0"/>
              </a:rPr>
              <a:t>с пред-</a:t>
            </a:r>
            <a:br>
              <a:rPr lang="ru-RU" sz="1600" b="1" dirty="0" smtClean="0">
                <a:solidFill>
                  <a:srgbClr val="0070C0"/>
                </a:solidFill>
                <a:latin typeface="Arial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Arial" charset="0"/>
              </a:rPr>
              <a:t>сказаниями</a:t>
            </a:r>
            <a:endParaRPr lang="de-DE" sz="1600" b="1" dirty="0">
              <a:solidFill>
                <a:srgbClr val="0070C0"/>
              </a:solidFill>
              <a:latin typeface="Arial" charset="0"/>
            </a:endParaRP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2556120" y="5262588"/>
            <a:ext cx="1912938" cy="1384301"/>
            <a:chOff x="2628" y="3448"/>
            <a:chExt cx="1205" cy="872"/>
          </a:xfrm>
        </p:grpSpPr>
        <p:grpSp>
          <p:nvGrpSpPr>
            <p:cNvPr id="14" name="Group 6"/>
            <p:cNvGrpSpPr>
              <a:grpSpLocks/>
            </p:cNvGrpSpPr>
            <p:nvPr/>
          </p:nvGrpSpPr>
          <p:grpSpPr bwMode="auto">
            <a:xfrm>
              <a:off x="2628" y="3448"/>
              <a:ext cx="1205" cy="872"/>
              <a:chOff x="214" y="3302"/>
              <a:chExt cx="1205" cy="872"/>
            </a:xfrm>
          </p:grpSpPr>
          <p:sp>
            <p:nvSpPr>
              <p:cNvPr id="140295" name="Text Box 7"/>
              <p:cNvSpPr txBox="1">
                <a:spLocks noChangeArrowheads="1"/>
              </p:cNvSpPr>
              <p:nvPr/>
            </p:nvSpPr>
            <p:spPr bwMode="auto">
              <a:xfrm>
                <a:off x="214" y="3302"/>
                <a:ext cx="63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1600" b="1" dirty="0" smtClean="0">
                    <a:solidFill>
                      <a:srgbClr val="0070C0"/>
                    </a:solidFill>
                    <a:latin typeface="Tahoma" pitchFamily="34" charset="0"/>
                  </a:rPr>
                  <a:t>Модель</a:t>
                </a:r>
                <a:endParaRPr lang="en-US" sz="1600" b="1" dirty="0">
                  <a:solidFill>
                    <a:srgbClr val="0070C0"/>
                  </a:solidFill>
                  <a:latin typeface="Tahoma" pitchFamily="34" charset="0"/>
                </a:endParaRPr>
              </a:p>
            </p:txBody>
          </p:sp>
          <p:pic>
            <p:nvPicPr>
              <p:cNvPr id="12363" name="Picture 8" descr="Gel - Gel3 rectangles mint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" y="3504"/>
                <a:ext cx="1134" cy="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" name="Group 9"/>
            <p:cNvGrpSpPr>
              <a:grpSpLocks/>
            </p:cNvGrpSpPr>
            <p:nvPr/>
          </p:nvGrpSpPr>
          <p:grpSpPr bwMode="auto">
            <a:xfrm>
              <a:off x="2779" y="3775"/>
              <a:ext cx="960" cy="432"/>
              <a:chOff x="720" y="3552"/>
              <a:chExt cx="960" cy="624"/>
            </a:xfrm>
          </p:grpSpPr>
          <p:sp>
            <p:nvSpPr>
              <p:cNvPr id="140298" name="Rectangle 10"/>
              <p:cNvSpPr>
                <a:spLocks noChangeArrowheads="1"/>
              </p:cNvSpPr>
              <p:nvPr/>
            </p:nvSpPr>
            <p:spPr bwMode="auto">
              <a:xfrm>
                <a:off x="960" y="3552"/>
                <a:ext cx="28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40299" name="Rectangle 11"/>
              <p:cNvSpPr>
                <a:spLocks noChangeArrowheads="1"/>
              </p:cNvSpPr>
              <p:nvPr/>
            </p:nvSpPr>
            <p:spPr bwMode="auto">
              <a:xfrm>
                <a:off x="720" y="3792"/>
                <a:ext cx="28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40300" name="Rectangle 12"/>
              <p:cNvSpPr>
                <a:spLocks noChangeArrowheads="1"/>
              </p:cNvSpPr>
              <p:nvPr/>
            </p:nvSpPr>
            <p:spPr bwMode="auto">
              <a:xfrm>
                <a:off x="1200" y="3792"/>
                <a:ext cx="28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40301" name="Rectangle 13"/>
              <p:cNvSpPr>
                <a:spLocks noChangeArrowheads="1"/>
              </p:cNvSpPr>
              <p:nvPr/>
            </p:nvSpPr>
            <p:spPr bwMode="auto">
              <a:xfrm>
                <a:off x="1056" y="4032"/>
                <a:ext cx="28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40302" name="Rectangle 14"/>
              <p:cNvSpPr>
                <a:spLocks noChangeArrowheads="1"/>
              </p:cNvSpPr>
              <p:nvPr/>
            </p:nvSpPr>
            <p:spPr bwMode="auto">
              <a:xfrm>
                <a:off x="1392" y="4032"/>
                <a:ext cx="28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40303" name="Line 15"/>
              <p:cNvSpPr>
                <a:spLocks noChangeShapeType="1"/>
              </p:cNvSpPr>
              <p:nvPr/>
            </p:nvSpPr>
            <p:spPr bwMode="auto">
              <a:xfrm flipH="1">
                <a:off x="864" y="3696"/>
                <a:ext cx="192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de-DE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40304" name="Line 16"/>
              <p:cNvSpPr>
                <a:spLocks noChangeShapeType="1"/>
              </p:cNvSpPr>
              <p:nvPr/>
            </p:nvSpPr>
            <p:spPr bwMode="auto">
              <a:xfrm>
                <a:off x="1200" y="3696"/>
                <a:ext cx="144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de-DE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40305" name="Line 17"/>
              <p:cNvSpPr>
                <a:spLocks noChangeShapeType="1"/>
              </p:cNvSpPr>
              <p:nvPr/>
            </p:nvSpPr>
            <p:spPr bwMode="auto">
              <a:xfrm flipH="1">
                <a:off x="1200" y="3936"/>
                <a:ext cx="96" cy="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de-DE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40306" name="Line 18"/>
              <p:cNvSpPr>
                <a:spLocks noChangeShapeType="1"/>
              </p:cNvSpPr>
              <p:nvPr/>
            </p:nvSpPr>
            <p:spPr bwMode="auto">
              <a:xfrm>
                <a:off x="1440" y="3936"/>
                <a:ext cx="96" cy="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de-DE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4065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Интеллектуальный анализ данных с использованием </a:t>
            </a:r>
            <a:r>
              <a:rPr lang="en-US" sz="2400" dirty="0" smtClean="0"/>
              <a:t>Data Mining Add-ins</a:t>
            </a:r>
            <a:endParaRPr lang="ru-RU" sz="2400" dirty="0"/>
          </a:p>
        </p:txBody>
      </p:sp>
      <p:grpSp>
        <p:nvGrpSpPr>
          <p:cNvPr id="2" name="Group 50"/>
          <p:cNvGrpSpPr/>
          <p:nvPr/>
        </p:nvGrpSpPr>
        <p:grpSpPr>
          <a:xfrm>
            <a:off x="2357422" y="2012940"/>
            <a:ext cx="2597378" cy="1714512"/>
            <a:chOff x="428596" y="2071677"/>
            <a:chExt cx="2597378" cy="1714512"/>
          </a:xfrm>
        </p:grpSpPr>
        <p:grpSp>
          <p:nvGrpSpPr>
            <p:cNvPr id="3" name="Group 56"/>
            <p:cNvGrpSpPr/>
            <p:nvPr/>
          </p:nvGrpSpPr>
          <p:grpSpPr>
            <a:xfrm>
              <a:off x="428596" y="2071677"/>
              <a:ext cx="2597378" cy="823559"/>
              <a:chOff x="724988" y="5429263"/>
              <a:chExt cx="2928958" cy="928694"/>
            </a:xfrm>
          </p:grpSpPr>
          <p:sp>
            <p:nvSpPr>
              <p:cNvPr id="36" name="Rectangle 35"/>
              <p:cNvSpPr/>
              <p:nvPr/>
            </p:nvSpPr>
            <p:spPr bwMode="auto">
              <a:xfrm>
                <a:off x="724988" y="5429263"/>
                <a:ext cx="2928958" cy="928694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pic>
            <p:nvPicPr>
              <p:cNvPr id="37" name="Picture 3" descr="C:\Users\KayU.INTERNAL\Desktop\Logos\SQL08r2_h_rgb_r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9302" y="5572140"/>
                <a:ext cx="2441800" cy="452646"/>
              </a:xfrm>
              <a:prstGeom prst="rect">
                <a:avLst/>
              </a:prstGeom>
              <a:noFill/>
            </p:spPr>
          </p:pic>
          <p:sp>
            <p:nvSpPr>
              <p:cNvPr id="38" name="TextBox 37"/>
              <p:cNvSpPr txBox="1"/>
              <p:nvPr/>
            </p:nvSpPr>
            <p:spPr bwMode="auto">
              <a:xfrm>
                <a:off x="1391868" y="6012831"/>
                <a:ext cx="160460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Analysis Services</a:t>
                </a:r>
                <a:endParaRPr lang="ru-RU" sz="1600" dirty="0" smtClean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5" name="Straight Connector 34"/>
            <p:cNvCxnSpPr/>
            <p:nvPr/>
          </p:nvCxnSpPr>
          <p:spPr bwMode="auto">
            <a:xfrm rot="5400000">
              <a:off x="607191" y="3321842"/>
              <a:ext cx="92869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38"/>
          <p:cNvGrpSpPr/>
          <p:nvPr/>
        </p:nvGrpSpPr>
        <p:grpSpPr>
          <a:xfrm>
            <a:off x="5500694" y="3475397"/>
            <a:ext cx="1533527" cy="1268545"/>
            <a:chOff x="6858016" y="2428868"/>
            <a:chExt cx="1533527" cy="1268545"/>
          </a:xfrm>
        </p:grpSpPr>
        <p:pic>
          <p:nvPicPr>
            <p:cNvPr id="40" name="Picture 3" descr="C:\Program Files\Microsoft Resource DVD Artwork\DVD_ART\Artwork_Imagery\HARDWARE_IMAGERY\Illustration - Misc Hardware\Windows Vista Illustration Icons\Male User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 flipH="1">
              <a:off x="7072330" y="2428868"/>
              <a:ext cx="665995" cy="977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9" descr="C:\Work\Katmai Marketing\PAG_icon library\PAG_icon library\user business user woma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30582" y="2518736"/>
              <a:ext cx="760961" cy="1028326"/>
            </a:xfrm>
            <a:prstGeom prst="rect">
              <a:avLst/>
            </a:prstGeom>
            <a:noFill/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16" y="3000372"/>
              <a:ext cx="714380" cy="69704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" name="Group 52"/>
          <p:cNvGrpSpPr/>
          <p:nvPr/>
        </p:nvGrpSpPr>
        <p:grpSpPr>
          <a:xfrm>
            <a:off x="2285984" y="3727452"/>
            <a:ext cx="1314271" cy="1389229"/>
            <a:chOff x="1927394" y="3786190"/>
            <a:chExt cx="1314271" cy="1389229"/>
          </a:xfrm>
        </p:grpSpPr>
        <p:grpSp>
          <p:nvGrpSpPr>
            <p:cNvPr id="29" name="Group 47"/>
            <p:cNvGrpSpPr/>
            <p:nvPr/>
          </p:nvGrpSpPr>
          <p:grpSpPr>
            <a:xfrm>
              <a:off x="1927394" y="3786190"/>
              <a:ext cx="1314271" cy="1389229"/>
              <a:chOff x="1927394" y="3786190"/>
              <a:chExt cx="1314271" cy="1389229"/>
            </a:xfrm>
          </p:grpSpPr>
          <p:pic>
            <p:nvPicPr>
              <p:cNvPr id="51" name="Rectangle 17486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3108" y="3786190"/>
                <a:ext cx="928694" cy="1124407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</p:pic>
          <p:sp>
            <p:nvSpPr>
              <p:cNvPr id="50" name="TextBox 49"/>
              <p:cNvSpPr txBox="1"/>
              <p:nvPr/>
            </p:nvSpPr>
            <p:spPr bwMode="auto">
              <a:xfrm>
                <a:off x="1927394" y="4929198"/>
                <a:ext cx="1314271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ru-RU" sz="1600" b="1" dirty="0" smtClean="0"/>
                  <a:t>База данных</a:t>
                </a:r>
              </a:p>
            </p:txBody>
          </p:sp>
        </p:grpSp>
        <p:grpSp>
          <p:nvGrpSpPr>
            <p:cNvPr id="30" name="Group 4"/>
            <p:cNvGrpSpPr>
              <a:grpSpLocks noChangeAspect="1"/>
            </p:cNvGrpSpPr>
            <p:nvPr/>
          </p:nvGrpSpPr>
          <p:grpSpPr bwMode="auto">
            <a:xfrm>
              <a:off x="2241534" y="4143380"/>
              <a:ext cx="746130" cy="649856"/>
              <a:chOff x="2925" y="2340"/>
              <a:chExt cx="775" cy="67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925" y="2340"/>
                <a:ext cx="775" cy="67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3387" y="2568"/>
                <a:ext cx="85" cy="84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34" y="2"/>
                  </a:cxn>
                  <a:cxn ang="0">
                    <a:pos x="19" y="8"/>
                  </a:cxn>
                  <a:cxn ang="0">
                    <a:pos x="7" y="19"/>
                  </a:cxn>
                  <a:cxn ang="0">
                    <a:pos x="0" y="34"/>
                  </a:cxn>
                  <a:cxn ang="0">
                    <a:pos x="0" y="42"/>
                  </a:cxn>
                  <a:cxn ang="0">
                    <a:pos x="3" y="59"/>
                  </a:cxn>
                  <a:cxn ang="0">
                    <a:pos x="13" y="72"/>
                  </a:cxn>
                  <a:cxn ang="0">
                    <a:pos x="26" y="80"/>
                  </a:cxn>
                  <a:cxn ang="0">
                    <a:pos x="43" y="84"/>
                  </a:cxn>
                  <a:cxn ang="0">
                    <a:pos x="51" y="84"/>
                  </a:cxn>
                  <a:cxn ang="0">
                    <a:pos x="66" y="78"/>
                  </a:cxn>
                  <a:cxn ang="0">
                    <a:pos x="76" y="65"/>
                  </a:cxn>
                  <a:cxn ang="0">
                    <a:pos x="83" y="50"/>
                  </a:cxn>
                  <a:cxn ang="0">
                    <a:pos x="85" y="42"/>
                  </a:cxn>
                  <a:cxn ang="0">
                    <a:pos x="81" y="25"/>
                  </a:cxn>
                  <a:cxn ang="0">
                    <a:pos x="72" y="12"/>
                  </a:cxn>
                  <a:cxn ang="0">
                    <a:pos x="60" y="4"/>
                  </a:cxn>
                  <a:cxn ang="0">
                    <a:pos x="43" y="0"/>
                  </a:cxn>
                  <a:cxn ang="0">
                    <a:pos x="43" y="8"/>
                  </a:cxn>
                  <a:cxn ang="0">
                    <a:pos x="49" y="10"/>
                  </a:cxn>
                  <a:cxn ang="0">
                    <a:pos x="66" y="19"/>
                  </a:cxn>
                  <a:cxn ang="0">
                    <a:pos x="72" y="29"/>
                  </a:cxn>
                  <a:cxn ang="0">
                    <a:pos x="76" y="42"/>
                  </a:cxn>
                  <a:cxn ang="0">
                    <a:pos x="74" y="48"/>
                  </a:cxn>
                  <a:cxn ang="0">
                    <a:pos x="66" y="65"/>
                  </a:cxn>
                  <a:cxn ang="0">
                    <a:pos x="55" y="74"/>
                  </a:cxn>
                  <a:cxn ang="0">
                    <a:pos x="43" y="76"/>
                  </a:cxn>
                  <a:cxn ang="0">
                    <a:pos x="36" y="76"/>
                  </a:cxn>
                  <a:cxn ang="0">
                    <a:pos x="19" y="65"/>
                  </a:cxn>
                  <a:cxn ang="0">
                    <a:pos x="11" y="55"/>
                  </a:cxn>
                  <a:cxn ang="0">
                    <a:pos x="9" y="42"/>
                  </a:cxn>
                  <a:cxn ang="0">
                    <a:pos x="9" y="36"/>
                  </a:cxn>
                  <a:cxn ang="0">
                    <a:pos x="19" y="19"/>
                  </a:cxn>
                  <a:cxn ang="0">
                    <a:pos x="30" y="12"/>
                  </a:cxn>
                  <a:cxn ang="0">
                    <a:pos x="43" y="8"/>
                  </a:cxn>
                </a:cxnLst>
                <a:rect l="0" t="0" r="r" b="b"/>
                <a:pathLst>
                  <a:path w="85" h="84">
                    <a:moveTo>
                      <a:pt x="43" y="4"/>
                    </a:moveTo>
                    <a:lnTo>
                      <a:pt x="43" y="0"/>
                    </a:lnTo>
                    <a:lnTo>
                      <a:pt x="43" y="0"/>
                    </a:lnTo>
                    <a:lnTo>
                      <a:pt x="34" y="2"/>
                    </a:lnTo>
                    <a:lnTo>
                      <a:pt x="26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7" y="19"/>
                    </a:lnTo>
                    <a:lnTo>
                      <a:pt x="3" y="25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50"/>
                    </a:lnTo>
                    <a:lnTo>
                      <a:pt x="3" y="59"/>
                    </a:lnTo>
                    <a:lnTo>
                      <a:pt x="7" y="65"/>
                    </a:lnTo>
                    <a:lnTo>
                      <a:pt x="13" y="72"/>
                    </a:lnTo>
                    <a:lnTo>
                      <a:pt x="19" y="78"/>
                    </a:lnTo>
                    <a:lnTo>
                      <a:pt x="26" y="80"/>
                    </a:lnTo>
                    <a:lnTo>
                      <a:pt x="34" y="84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51" y="84"/>
                    </a:lnTo>
                    <a:lnTo>
                      <a:pt x="60" y="80"/>
                    </a:lnTo>
                    <a:lnTo>
                      <a:pt x="66" y="78"/>
                    </a:lnTo>
                    <a:lnTo>
                      <a:pt x="72" y="72"/>
                    </a:lnTo>
                    <a:lnTo>
                      <a:pt x="76" y="65"/>
                    </a:lnTo>
                    <a:lnTo>
                      <a:pt x="81" y="59"/>
                    </a:lnTo>
                    <a:lnTo>
                      <a:pt x="83" y="50"/>
                    </a:lnTo>
                    <a:lnTo>
                      <a:pt x="85" y="42"/>
                    </a:lnTo>
                    <a:lnTo>
                      <a:pt x="85" y="42"/>
                    </a:lnTo>
                    <a:lnTo>
                      <a:pt x="83" y="34"/>
                    </a:lnTo>
                    <a:lnTo>
                      <a:pt x="81" y="25"/>
                    </a:lnTo>
                    <a:lnTo>
                      <a:pt x="76" y="19"/>
                    </a:lnTo>
                    <a:lnTo>
                      <a:pt x="72" y="12"/>
                    </a:lnTo>
                    <a:lnTo>
                      <a:pt x="66" y="8"/>
                    </a:lnTo>
                    <a:lnTo>
                      <a:pt x="60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43" y="4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9" y="10"/>
                    </a:lnTo>
                    <a:lnTo>
                      <a:pt x="55" y="12"/>
                    </a:lnTo>
                    <a:lnTo>
                      <a:pt x="66" y="19"/>
                    </a:lnTo>
                    <a:lnTo>
                      <a:pt x="66" y="19"/>
                    </a:lnTo>
                    <a:lnTo>
                      <a:pt x="72" y="29"/>
                    </a:lnTo>
                    <a:lnTo>
                      <a:pt x="74" y="36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4" y="48"/>
                    </a:lnTo>
                    <a:lnTo>
                      <a:pt x="72" y="55"/>
                    </a:lnTo>
                    <a:lnTo>
                      <a:pt x="66" y="65"/>
                    </a:lnTo>
                    <a:lnTo>
                      <a:pt x="66" y="65"/>
                    </a:lnTo>
                    <a:lnTo>
                      <a:pt x="55" y="74"/>
                    </a:lnTo>
                    <a:lnTo>
                      <a:pt x="49" y="76"/>
                    </a:lnTo>
                    <a:lnTo>
                      <a:pt x="43" y="76"/>
                    </a:lnTo>
                    <a:lnTo>
                      <a:pt x="43" y="76"/>
                    </a:lnTo>
                    <a:lnTo>
                      <a:pt x="36" y="76"/>
                    </a:lnTo>
                    <a:lnTo>
                      <a:pt x="30" y="74"/>
                    </a:lnTo>
                    <a:lnTo>
                      <a:pt x="19" y="65"/>
                    </a:lnTo>
                    <a:lnTo>
                      <a:pt x="19" y="65"/>
                    </a:lnTo>
                    <a:lnTo>
                      <a:pt x="11" y="55"/>
                    </a:lnTo>
                    <a:lnTo>
                      <a:pt x="9" y="48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11" y="2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30" y="12"/>
                    </a:lnTo>
                    <a:lnTo>
                      <a:pt x="36" y="10"/>
                    </a:lnTo>
                    <a:lnTo>
                      <a:pt x="43" y="8"/>
                    </a:lnTo>
                    <a:lnTo>
                      <a:pt x="43" y="4"/>
                    </a:lnTo>
                    <a:close/>
                  </a:path>
                </a:pathLst>
              </a:custGeom>
              <a:solidFill>
                <a:srgbClr val="69672D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Freeform 6"/>
              <p:cNvSpPr>
                <a:spLocks noEditPoints="1"/>
              </p:cNvSpPr>
              <p:nvPr/>
            </p:nvSpPr>
            <p:spPr bwMode="auto">
              <a:xfrm>
                <a:off x="3168" y="2348"/>
                <a:ext cx="524" cy="524"/>
              </a:xfrm>
              <a:custGeom>
                <a:avLst/>
                <a:gdLst/>
                <a:ahLst/>
                <a:cxnLst>
                  <a:cxn ang="0">
                    <a:pos x="469" y="239"/>
                  </a:cxn>
                  <a:cxn ang="0">
                    <a:pos x="462" y="205"/>
                  </a:cxn>
                  <a:cxn ang="0">
                    <a:pos x="443" y="161"/>
                  </a:cxn>
                  <a:cxn ang="0">
                    <a:pos x="424" y="133"/>
                  </a:cxn>
                  <a:cxn ang="0">
                    <a:pos x="391" y="100"/>
                  </a:cxn>
                  <a:cxn ang="0">
                    <a:pos x="363" y="81"/>
                  </a:cxn>
                  <a:cxn ang="0">
                    <a:pos x="319" y="62"/>
                  </a:cxn>
                  <a:cxn ang="0">
                    <a:pos x="285" y="55"/>
                  </a:cxn>
                  <a:cxn ang="0">
                    <a:pos x="236" y="55"/>
                  </a:cxn>
                  <a:cxn ang="0">
                    <a:pos x="205" y="62"/>
                  </a:cxn>
                  <a:cxn ang="0">
                    <a:pos x="160" y="81"/>
                  </a:cxn>
                  <a:cxn ang="0">
                    <a:pos x="131" y="100"/>
                  </a:cxn>
                  <a:cxn ang="0">
                    <a:pos x="97" y="133"/>
                  </a:cxn>
                  <a:cxn ang="0">
                    <a:pos x="78" y="161"/>
                  </a:cxn>
                  <a:cxn ang="0">
                    <a:pos x="61" y="205"/>
                  </a:cxn>
                  <a:cxn ang="0">
                    <a:pos x="53" y="239"/>
                  </a:cxn>
                  <a:cxn ang="0">
                    <a:pos x="53" y="287"/>
                  </a:cxn>
                  <a:cxn ang="0">
                    <a:pos x="61" y="319"/>
                  </a:cxn>
                  <a:cxn ang="0">
                    <a:pos x="78" y="363"/>
                  </a:cxn>
                  <a:cxn ang="0">
                    <a:pos x="97" y="393"/>
                  </a:cxn>
                  <a:cxn ang="0">
                    <a:pos x="131" y="427"/>
                  </a:cxn>
                  <a:cxn ang="0">
                    <a:pos x="160" y="446"/>
                  </a:cxn>
                  <a:cxn ang="0">
                    <a:pos x="205" y="462"/>
                  </a:cxn>
                  <a:cxn ang="0">
                    <a:pos x="236" y="471"/>
                  </a:cxn>
                  <a:cxn ang="0">
                    <a:pos x="285" y="471"/>
                  </a:cxn>
                  <a:cxn ang="0">
                    <a:pos x="319" y="462"/>
                  </a:cxn>
                  <a:cxn ang="0">
                    <a:pos x="363" y="446"/>
                  </a:cxn>
                  <a:cxn ang="0">
                    <a:pos x="391" y="427"/>
                  </a:cxn>
                  <a:cxn ang="0">
                    <a:pos x="424" y="393"/>
                  </a:cxn>
                  <a:cxn ang="0">
                    <a:pos x="443" y="363"/>
                  </a:cxn>
                  <a:cxn ang="0">
                    <a:pos x="462" y="319"/>
                  </a:cxn>
                  <a:cxn ang="0">
                    <a:pos x="469" y="287"/>
                  </a:cxn>
                  <a:cxn ang="0">
                    <a:pos x="262" y="344"/>
                  </a:cxn>
                  <a:cxn ang="0">
                    <a:pos x="215" y="330"/>
                  </a:cxn>
                  <a:cxn ang="0">
                    <a:pos x="186" y="294"/>
                  </a:cxn>
                  <a:cxn ang="0">
                    <a:pos x="179" y="262"/>
                  </a:cxn>
                  <a:cxn ang="0">
                    <a:pos x="194" y="218"/>
                  </a:cxn>
                  <a:cxn ang="0">
                    <a:pos x="230" y="188"/>
                  </a:cxn>
                  <a:cxn ang="0">
                    <a:pos x="262" y="182"/>
                  </a:cxn>
                  <a:cxn ang="0">
                    <a:pos x="306" y="195"/>
                  </a:cxn>
                  <a:cxn ang="0">
                    <a:pos x="336" y="230"/>
                  </a:cxn>
                  <a:cxn ang="0">
                    <a:pos x="342" y="262"/>
                  </a:cxn>
                  <a:cxn ang="0">
                    <a:pos x="329" y="308"/>
                  </a:cxn>
                  <a:cxn ang="0">
                    <a:pos x="293" y="338"/>
                  </a:cxn>
                  <a:cxn ang="0">
                    <a:pos x="262" y="344"/>
                  </a:cxn>
                </a:cxnLst>
                <a:rect l="0" t="0" r="r" b="b"/>
                <a:pathLst>
                  <a:path w="524" h="524">
                    <a:moveTo>
                      <a:pt x="524" y="281"/>
                    </a:moveTo>
                    <a:lnTo>
                      <a:pt x="524" y="243"/>
                    </a:lnTo>
                    <a:lnTo>
                      <a:pt x="469" y="239"/>
                    </a:lnTo>
                    <a:lnTo>
                      <a:pt x="469" y="239"/>
                    </a:lnTo>
                    <a:lnTo>
                      <a:pt x="467" y="222"/>
                    </a:lnTo>
                    <a:lnTo>
                      <a:pt x="462" y="205"/>
                    </a:lnTo>
                    <a:lnTo>
                      <a:pt x="511" y="180"/>
                    </a:lnTo>
                    <a:lnTo>
                      <a:pt x="496" y="144"/>
                    </a:lnTo>
                    <a:lnTo>
                      <a:pt x="443" y="161"/>
                    </a:lnTo>
                    <a:lnTo>
                      <a:pt x="443" y="161"/>
                    </a:lnTo>
                    <a:lnTo>
                      <a:pt x="435" y="146"/>
                    </a:lnTo>
                    <a:lnTo>
                      <a:pt x="424" y="133"/>
                    </a:lnTo>
                    <a:lnTo>
                      <a:pt x="460" y="91"/>
                    </a:lnTo>
                    <a:lnTo>
                      <a:pt x="433" y="64"/>
                    </a:lnTo>
                    <a:lnTo>
                      <a:pt x="391" y="100"/>
                    </a:lnTo>
                    <a:lnTo>
                      <a:pt x="391" y="100"/>
                    </a:lnTo>
                    <a:lnTo>
                      <a:pt x="378" y="89"/>
                    </a:lnTo>
                    <a:lnTo>
                      <a:pt x="363" y="81"/>
                    </a:lnTo>
                    <a:lnTo>
                      <a:pt x="380" y="28"/>
                    </a:lnTo>
                    <a:lnTo>
                      <a:pt x="344" y="13"/>
                    </a:lnTo>
                    <a:lnTo>
                      <a:pt x="319" y="62"/>
                    </a:lnTo>
                    <a:lnTo>
                      <a:pt x="319" y="62"/>
                    </a:lnTo>
                    <a:lnTo>
                      <a:pt x="302" y="57"/>
                    </a:lnTo>
                    <a:lnTo>
                      <a:pt x="285" y="55"/>
                    </a:lnTo>
                    <a:lnTo>
                      <a:pt x="281" y="0"/>
                    </a:lnTo>
                    <a:lnTo>
                      <a:pt x="243" y="0"/>
                    </a:lnTo>
                    <a:lnTo>
                      <a:pt x="236" y="55"/>
                    </a:lnTo>
                    <a:lnTo>
                      <a:pt x="236" y="55"/>
                    </a:lnTo>
                    <a:lnTo>
                      <a:pt x="219" y="57"/>
                    </a:lnTo>
                    <a:lnTo>
                      <a:pt x="205" y="62"/>
                    </a:lnTo>
                    <a:lnTo>
                      <a:pt x="179" y="13"/>
                    </a:lnTo>
                    <a:lnTo>
                      <a:pt x="143" y="28"/>
                    </a:lnTo>
                    <a:lnTo>
                      <a:pt x="160" y="81"/>
                    </a:lnTo>
                    <a:lnTo>
                      <a:pt x="160" y="81"/>
                    </a:lnTo>
                    <a:lnTo>
                      <a:pt x="146" y="89"/>
                    </a:lnTo>
                    <a:lnTo>
                      <a:pt x="131" y="100"/>
                    </a:lnTo>
                    <a:lnTo>
                      <a:pt x="91" y="64"/>
                    </a:lnTo>
                    <a:lnTo>
                      <a:pt x="63" y="91"/>
                    </a:lnTo>
                    <a:lnTo>
                      <a:pt x="97" y="133"/>
                    </a:lnTo>
                    <a:lnTo>
                      <a:pt x="97" y="133"/>
                    </a:lnTo>
                    <a:lnTo>
                      <a:pt x="86" y="146"/>
                    </a:lnTo>
                    <a:lnTo>
                      <a:pt x="78" y="161"/>
                    </a:lnTo>
                    <a:lnTo>
                      <a:pt x="27" y="144"/>
                    </a:lnTo>
                    <a:lnTo>
                      <a:pt x="13" y="180"/>
                    </a:lnTo>
                    <a:lnTo>
                      <a:pt x="61" y="205"/>
                    </a:lnTo>
                    <a:lnTo>
                      <a:pt x="61" y="205"/>
                    </a:lnTo>
                    <a:lnTo>
                      <a:pt x="57" y="222"/>
                    </a:lnTo>
                    <a:lnTo>
                      <a:pt x="53" y="239"/>
                    </a:lnTo>
                    <a:lnTo>
                      <a:pt x="0" y="243"/>
                    </a:lnTo>
                    <a:lnTo>
                      <a:pt x="0" y="281"/>
                    </a:lnTo>
                    <a:lnTo>
                      <a:pt x="53" y="287"/>
                    </a:lnTo>
                    <a:lnTo>
                      <a:pt x="53" y="287"/>
                    </a:lnTo>
                    <a:lnTo>
                      <a:pt x="57" y="304"/>
                    </a:lnTo>
                    <a:lnTo>
                      <a:pt x="61" y="319"/>
                    </a:lnTo>
                    <a:lnTo>
                      <a:pt x="13" y="344"/>
                    </a:lnTo>
                    <a:lnTo>
                      <a:pt x="27" y="380"/>
                    </a:lnTo>
                    <a:lnTo>
                      <a:pt x="78" y="363"/>
                    </a:lnTo>
                    <a:lnTo>
                      <a:pt x="78" y="363"/>
                    </a:lnTo>
                    <a:lnTo>
                      <a:pt x="86" y="378"/>
                    </a:lnTo>
                    <a:lnTo>
                      <a:pt x="97" y="393"/>
                    </a:lnTo>
                    <a:lnTo>
                      <a:pt x="63" y="433"/>
                    </a:lnTo>
                    <a:lnTo>
                      <a:pt x="91" y="460"/>
                    </a:lnTo>
                    <a:lnTo>
                      <a:pt x="131" y="427"/>
                    </a:lnTo>
                    <a:lnTo>
                      <a:pt x="131" y="427"/>
                    </a:lnTo>
                    <a:lnTo>
                      <a:pt x="146" y="437"/>
                    </a:lnTo>
                    <a:lnTo>
                      <a:pt x="160" y="446"/>
                    </a:lnTo>
                    <a:lnTo>
                      <a:pt x="143" y="496"/>
                    </a:lnTo>
                    <a:lnTo>
                      <a:pt x="179" y="511"/>
                    </a:lnTo>
                    <a:lnTo>
                      <a:pt x="205" y="462"/>
                    </a:lnTo>
                    <a:lnTo>
                      <a:pt x="205" y="462"/>
                    </a:lnTo>
                    <a:lnTo>
                      <a:pt x="219" y="467"/>
                    </a:lnTo>
                    <a:lnTo>
                      <a:pt x="236" y="471"/>
                    </a:lnTo>
                    <a:lnTo>
                      <a:pt x="243" y="524"/>
                    </a:lnTo>
                    <a:lnTo>
                      <a:pt x="281" y="524"/>
                    </a:lnTo>
                    <a:lnTo>
                      <a:pt x="285" y="471"/>
                    </a:lnTo>
                    <a:lnTo>
                      <a:pt x="285" y="471"/>
                    </a:lnTo>
                    <a:lnTo>
                      <a:pt x="302" y="467"/>
                    </a:lnTo>
                    <a:lnTo>
                      <a:pt x="319" y="462"/>
                    </a:lnTo>
                    <a:lnTo>
                      <a:pt x="344" y="511"/>
                    </a:lnTo>
                    <a:lnTo>
                      <a:pt x="380" y="496"/>
                    </a:lnTo>
                    <a:lnTo>
                      <a:pt x="363" y="446"/>
                    </a:lnTo>
                    <a:lnTo>
                      <a:pt x="363" y="446"/>
                    </a:lnTo>
                    <a:lnTo>
                      <a:pt x="378" y="437"/>
                    </a:lnTo>
                    <a:lnTo>
                      <a:pt x="391" y="427"/>
                    </a:lnTo>
                    <a:lnTo>
                      <a:pt x="433" y="460"/>
                    </a:lnTo>
                    <a:lnTo>
                      <a:pt x="460" y="433"/>
                    </a:lnTo>
                    <a:lnTo>
                      <a:pt x="424" y="393"/>
                    </a:lnTo>
                    <a:lnTo>
                      <a:pt x="424" y="393"/>
                    </a:lnTo>
                    <a:lnTo>
                      <a:pt x="435" y="378"/>
                    </a:lnTo>
                    <a:lnTo>
                      <a:pt x="443" y="363"/>
                    </a:lnTo>
                    <a:lnTo>
                      <a:pt x="496" y="380"/>
                    </a:lnTo>
                    <a:lnTo>
                      <a:pt x="511" y="344"/>
                    </a:lnTo>
                    <a:lnTo>
                      <a:pt x="462" y="319"/>
                    </a:lnTo>
                    <a:lnTo>
                      <a:pt x="462" y="319"/>
                    </a:lnTo>
                    <a:lnTo>
                      <a:pt x="467" y="304"/>
                    </a:lnTo>
                    <a:lnTo>
                      <a:pt x="469" y="287"/>
                    </a:lnTo>
                    <a:lnTo>
                      <a:pt x="524" y="281"/>
                    </a:lnTo>
                    <a:close/>
                    <a:moveTo>
                      <a:pt x="262" y="344"/>
                    </a:moveTo>
                    <a:lnTo>
                      <a:pt x="262" y="344"/>
                    </a:lnTo>
                    <a:lnTo>
                      <a:pt x="245" y="342"/>
                    </a:lnTo>
                    <a:lnTo>
                      <a:pt x="230" y="338"/>
                    </a:lnTo>
                    <a:lnTo>
                      <a:pt x="215" y="330"/>
                    </a:lnTo>
                    <a:lnTo>
                      <a:pt x="205" y="319"/>
                    </a:lnTo>
                    <a:lnTo>
                      <a:pt x="194" y="308"/>
                    </a:lnTo>
                    <a:lnTo>
                      <a:pt x="186" y="294"/>
                    </a:lnTo>
                    <a:lnTo>
                      <a:pt x="181" y="279"/>
                    </a:lnTo>
                    <a:lnTo>
                      <a:pt x="179" y="262"/>
                    </a:lnTo>
                    <a:lnTo>
                      <a:pt x="179" y="262"/>
                    </a:lnTo>
                    <a:lnTo>
                      <a:pt x="181" y="245"/>
                    </a:lnTo>
                    <a:lnTo>
                      <a:pt x="186" y="230"/>
                    </a:lnTo>
                    <a:lnTo>
                      <a:pt x="194" y="218"/>
                    </a:lnTo>
                    <a:lnTo>
                      <a:pt x="205" y="205"/>
                    </a:lnTo>
                    <a:lnTo>
                      <a:pt x="215" y="195"/>
                    </a:lnTo>
                    <a:lnTo>
                      <a:pt x="230" y="188"/>
                    </a:lnTo>
                    <a:lnTo>
                      <a:pt x="245" y="182"/>
                    </a:lnTo>
                    <a:lnTo>
                      <a:pt x="262" y="182"/>
                    </a:lnTo>
                    <a:lnTo>
                      <a:pt x="262" y="182"/>
                    </a:lnTo>
                    <a:lnTo>
                      <a:pt x="279" y="182"/>
                    </a:lnTo>
                    <a:lnTo>
                      <a:pt x="293" y="188"/>
                    </a:lnTo>
                    <a:lnTo>
                      <a:pt x="306" y="195"/>
                    </a:lnTo>
                    <a:lnTo>
                      <a:pt x="319" y="205"/>
                    </a:lnTo>
                    <a:lnTo>
                      <a:pt x="329" y="218"/>
                    </a:lnTo>
                    <a:lnTo>
                      <a:pt x="336" y="230"/>
                    </a:lnTo>
                    <a:lnTo>
                      <a:pt x="342" y="245"/>
                    </a:lnTo>
                    <a:lnTo>
                      <a:pt x="342" y="262"/>
                    </a:lnTo>
                    <a:lnTo>
                      <a:pt x="342" y="262"/>
                    </a:lnTo>
                    <a:lnTo>
                      <a:pt x="342" y="279"/>
                    </a:lnTo>
                    <a:lnTo>
                      <a:pt x="336" y="294"/>
                    </a:lnTo>
                    <a:lnTo>
                      <a:pt x="329" y="308"/>
                    </a:lnTo>
                    <a:lnTo>
                      <a:pt x="319" y="319"/>
                    </a:lnTo>
                    <a:lnTo>
                      <a:pt x="306" y="330"/>
                    </a:lnTo>
                    <a:lnTo>
                      <a:pt x="293" y="338"/>
                    </a:lnTo>
                    <a:lnTo>
                      <a:pt x="279" y="342"/>
                    </a:lnTo>
                    <a:lnTo>
                      <a:pt x="262" y="344"/>
                    </a:lnTo>
                    <a:lnTo>
                      <a:pt x="262" y="344"/>
                    </a:lnTo>
                    <a:close/>
                  </a:path>
                </a:pathLst>
              </a:custGeom>
              <a:solidFill>
                <a:srgbClr val="E2E971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Freeform 7"/>
              <p:cNvSpPr>
                <a:spLocks noEditPoints="1"/>
              </p:cNvSpPr>
              <p:nvPr/>
            </p:nvSpPr>
            <p:spPr bwMode="auto">
              <a:xfrm>
                <a:off x="3164" y="2344"/>
                <a:ext cx="532" cy="532"/>
              </a:xfrm>
              <a:custGeom>
                <a:avLst/>
                <a:gdLst/>
                <a:ahLst/>
                <a:cxnLst>
                  <a:cxn ang="0">
                    <a:pos x="477" y="243"/>
                  </a:cxn>
                  <a:cxn ang="0">
                    <a:pos x="519" y="186"/>
                  </a:cxn>
                  <a:cxn ang="0">
                    <a:pos x="443" y="148"/>
                  </a:cxn>
                  <a:cxn ang="0">
                    <a:pos x="392" y="99"/>
                  </a:cxn>
                  <a:cxn ang="0">
                    <a:pos x="367" y="85"/>
                  </a:cxn>
                  <a:cxn ang="0">
                    <a:pos x="323" y="61"/>
                  </a:cxn>
                  <a:cxn ang="0">
                    <a:pos x="289" y="0"/>
                  </a:cxn>
                  <a:cxn ang="0">
                    <a:pos x="223" y="57"/>
                  </a:cxn>
                  <a:cxn ang="0">
                    <a:pos x="160" y="85"/>
                  </a:cxn>
                  <a:cxn ang="0">
                    <a:pos x="135" y="104"/>
                  </a:cxn>
                  <a:cxn ang="0">
                    <a:pos x="99" y="133"/>
                  </a:cxn>
                  <a:cxn ang="0">
                    <a:pos x="29" y="144"/>
                  </a:cxn>
                  <a:cxn ang="0">
                    <a:pos x="57" y="224"/>
                  </a:cxn>
                  <a:cxn ang="0">
                    <a:pos x="57" y="296"/>
                  </a:cxn>
                  <a:cxn ang="0">
                    <a:pos x="65" y="323"/>
                  </a:cxn>
                  <a:cxn ang="0">
                    <a:pos x="78" y="369"/>
                  </a:cxn>
                  <a:cxn ang="0">
                    <a:pos x="61" y="437"/>
                  </a:cxn>
                  <a:cxn ang="0">
                    <a:pos x="147" y="443"/>
                  </a:cxn>
                  <a:cxn ang="0">
                    <a:pos x="211" y="469"/>
                  </a:cxn>
                  <a:cxn ang="0">
                    <a:pos x="240" y="475"/>
                  </a:cxn>
                  <a:cxn ang="0">
                    <a:pos x="289" y="479"/>
                  </a:cxn>
                  <a:cxn ang="0">
                    <a:pos x="346" y="521"/>
                  </a:cxn>
                  <a:cxn ang="0">
                    <a:pos x="384" y="443"/>
                  </a:cxn>
                  <a:cxn ang="0">
                    <a:pos x="433" y="393"/>
                  </a:cxn>
                  <a:cxn ang="0">
                    <a:pos x="447" y="367"/>
                  </a:cxn>
                  <a:cxn ang="0">
                    <a:pos x="471" y="325"/>
                  </a:cxn>
                  <a:cxn ang="0">
                    <a:pos x="532" y="289"/>
                  </a:cxn>
                  <a:cxn ang="0">
                    <a:pos x="468" y="289"/>
                  </a:cxn>
                  <a:cxn ang="0">
                    <a:pos x="445" y="363"/>
                  </a:cxn>
                  <a:cxn ang="0">
                    <a:pos x="458" y="437"/>
                  </a:cxn>
                  <a:cxn ang="0">
                    <a:pos x="365" y="445"/>
                  </a:cxn>
                  <a:cxn ang="0">
                    <a:pos x="321" y="464"/>
                  </a:cxn>
                  <a:cxn ang="0">
                    <a:pos x="245" y="471"/>
                  </a:cxn>
                  <a:cxn ang="0">
                    <a:pos x="181" y="511"/>
                  </a:cxn>
                  <a:cxn ang="0">
                    <a:pos x="139" y="426"/>
                  </a:cxn>
                  <a:cxn ang="0">
                    <a:pos x="105" y="393"/>
                  </a:cxn>
                  <a:cxn ang="0">
                    <a:pos x="69" y="325"/>
                  </a:cxn>
                  <a:cxn ang="0">
                    <a:pos x="8" y="283"/>
                  </a:cxn>
                  <a:cxn ang="0">
                    <a:pos x="67" y="211"/>
                  </a:cxn>
                  <a:cxn ang="0">
                    <a:pos x="86" y="167"/>
                  </a:cxn>
                  <a:cxn ang="0">
                    <a:pos x="135" y="108"/>
                  </a:cxn>
                  <a:cxn ang="0">
                    <a:pos x="152" y="34"/>
                  </a:cxn>
                  <a:cxn ang="0">
                    <a:pos x="242" y="64"/>
                  </a:cxn>
                  <a:cxn ang="0">
                    <a:pos x="289" y="64"/>
                  </a:cxn>
                  <a:cxn ang="0">
                    <a:pos x="363" y="87"/>
                  </a:cxn>
                  <a:cxn ang="0">
                    <a:pos x="437" y="74"/>
                  </a:cxn>
                  <a:cxn ang="0">
                    <a:pos x="445" y="167"/>
                  </a:cxn>
                  <a:cxn ang="0">
                    <a:pos x="462" y="211"/>
                  </a:cxn>
                  <a:cxn ang="0">
                    <a:pos x="528" y="285"/>
                  </a:cxn>
                  <a:cxn ang="0">
                    <a:pos x="249" y="342"/>
                  </a:cxn>
                  <a:cxn ang="0">
                    <a:pos x="194" y="296"/>
                  </a:cxn>
                  <a:cxn ang="0">
                    <a:pos x="202" y="224"/>
                  </a:cxn>
                  <a:cxn ang="0">
                    <a:pos x="266" y="190"/>
                  </a:cxn>
                  <a:cxn ang="0">
                    <a:pos x="321" y="211"/>
                  </a:cxn>
                  <a:cxn ang="0">
                    <a:pos x="342" y="283"/>
                  </a:cxn>
                  <a:cxn ang="0">
                    <a:pos x="295" y="338"/>
                  </a:cxn>
                  <a:cxn ang="0">
                    <a:pos x="283" y="350"/>
                  </a:cxn>
                  <a:cxn ang="0">
                    <a:pos x="348" y="283"/>
                  </a:cxn>
                  <a:cxn ang="0">
                    <a:pos x="325" y="207"/>
                  </a:cxn>
                  <a:cxn ang="0">
                    <a:pos x="249" y="182"/>
                  </a:cxn>
                  <a:cxn ang="0">
                    <a:pos x="181" y="249"/>
                  </a:cxn>
                  <a:cxn ang="0">
                    <a:pos x="204" y="327"/>
                  </a:cxn>
                </a:cxnLst>
                <a:rect l="0" t="0" r="r" b="b"/>
                <a:pathLst>
                  <a:path w="532" h="532">
                    <a:moveTo>
                      <a:pt x="528" y="285"/>
                    </a:moveTo>
                    <a:lnTo>
                      <a:pt x="532" y="285"/>
                    </a:lnTo>
                    <a:lnTo>
                      <a:pt x="532" y="243"/>
                    </a:lnTo>
                    <a:lnTo>
                      <a:pt x="473" y="239"/>
                    </a:lnTo>
                    <a:lnTo>
                      <a:pt x="473" y="243"/>
                    </a:lnTo>
                    <a:lnTo>
                      <a:pt x="477" y="243"/>
                    </a:lnTo>
                    <a:lnTo>
                      <a:pt x="477" y="243"/>
                    </a:lnTo>
                    <a:lnTo>
                      <a:pt x="475" y="224"/>
                    </a:lnTo>
                    <a:lnTo>
                      <a:pt x="471" y="207"/>
                    </a:lnTo>
                    <a:lnTo>
                      <a:pt x="466" y="209"/>
                    </a:lnTo>
                    <a:lnTo>
                      <a:pt x="468" y="213"/>
                    </a:lnTo>
                    <a:lnTo>
                      <a:pt x="519" y="186"/>
                    </a:lnTo>
                    <a:lnTo>
                      <a:pt x="502" y="144"/>
                    </a:lnTo>
                    <a:lnTo>
                      <a:pt x="447" y="161"/>
                    </a:lnTo>
                    <a:lnTo>
                      <a:pt x="447" y="165"/>
                    </a:lnTo>
                    <a:lnTo>
                      <a:pt x="452" y="163"/>
                    </a:lnTo>
                    <a:lnTo>
                      <a:pt x="452" y="163"/>
                    </a:lnTo>
                    <a:lnTo>
                      <a:pt x="443" y="148"/>
                    </a:lnTo>
                    <a:lnTo>
                      <a:pt x="433" y="133"/>
                    </a:lnTo>
                    <a:lnTo>
                      <a:pt x="428" y="137"/>
                    </a:lnTo>
                    <a:lnTo>
                      <a:pt x="433" y="139"/>
                    </a:lnTo>
                    <a:lnTo>
                      <a:pt x="471" y="95"/>
                    </a:lnTo>
                    <a:lnTo>
                      <a:pt x="437" y="61"/>
                    </a:lnTo>
                    <a:lnTo>
                      <a:pt x="392" y="99"/>
                    </a:lnTo>
                    <a:lnTo>
                      <a:pt x="395" y="104"/>
                    </a:lnTo>
                    <a:lnTo>
                      <a:pt x="399" y="99"/>
                    </a:lnTo>
                    <a:lnTo>
                      <a:pt x="399" y="99"/>
                    </a:lnTo>
                    <a:lnTo>
                      <a:pt x="384" y="89"/>
                    </a:lnTo>
                    <a:lnTo>
                      <a:pt x="369" y="80"/>
                    </a:lnTo>
                    <a:lnTo>
                      <a:pt x="367" y="85"/>
                    </a:lnTo>
                    <a:lnTo>
                      <a:pt x="371" y="85"/>
                    </a:lnTo>
                    <a:lnTo>
                      <a:pt x="388" y="30"/>
                    </a:lnTo>
                    <a:lnTo>
                      <a:pt x="346" y="13"/>
                    </a:lnTo>
                    <a:lnTo>
                      <a:pt x="318" y="64"/>
                    </a:lnTo>
                    <a:lnTo>
                      <a:pt x="323" y="66"/>
                    </a:lnTo>
                    <a:lnTo>
                      <a:pt x="323" y="61"/>
                    </a:lnTo>
                    <a:lnTo>
                      <a:pt x="323" y="61"/>
                    </a:lnTo>
                    <a:lnTo>
                      <a:pt x="308" y="57"/>
                    </a:lnTo>
                    <a:lnTo>
                      <a:pt x="289" y="55"/>
                    </a:lnTo>
                    <a:lnTo>
                      <a:pt x="289" y="59"/>
                    </a:lnTo>
                    <a:lnTo>
                      <a:pt x="293" y="59"/>
                    </a:lnTo>
                    <a:lnTo>
                      <a:pt x="289" y="0"/>
                    </a:lnTo>
                    <a:lnTo>
                      <a:pt x="242" y="0"/>
                    </a:lnTo>
                    <a:lnTo>
                      <a:pt x="236" y="59"/>
                    </a:lnTo>
                    <a:lnTo>
                      <a:pt x="240" y="59"/>
                    </a:lnTo>
                    <a:lnTo>
                      <a:pt x="240" y="55"/>
                    </a:lnTo>
                    <a:lnTo>
                      <a:pt x="240" y="55"/>
                    </a:lnTo>
                    <a:lnTo>
                      <a:pt x="223" y="57"/>
                    </a:lnTo>
                    <a:lnTo>
                      <a:pt x="207" y="61"/>
                    </a:lnTo>
                    <a:lnTo>
                      <a:pt x="209" y="66"/>
                    </a:lnTo>
                    <a:lnTo>
                      <a:pt x="211" y="64"/>
                    </a:lnTo>
                    <a:lnTo>
                      <a:pt x="185" y="13"/>
                    </a:lnTo>
                    <a:lnTo>
                      <a:pt x="141" y="30"/>
                    </a:lnTo>
                    <a:lnTo>
                      <a:pt x="160" y="85"/>
                    </a:lnTo>
                    <a:lnTo>
                      <a:pt x="164" y="85"/>
                    </a:lnTo>
                    <a:lnTo>
                      <a:pt x="162" y="80"/>
                    </a:lnTo>
                    <a:lnTo>
                      <a:pt x="162" y="80"/>
                    </a:lnTo>
                    <a:lnTo>
                      <a:pt x="147" y="89"/>
                    </a:lnTo>
                    <a:lnTo>
                      <a:pt x="133" y="99"/>
                    </a:lnTo>
                    <a:lnTo>
                      <a:pt x="135" y="104"/>
                    </a:lnTo>
                    <a:lnTo>
                      <a:pt x="139" y="99"/>
                    </a:lnTo>
                    <a:lnTo>
                      <a:pt x="95" y="61"/>
                    </a:lnTo>
                    <a:lnTo>
                      <a:pt x="61" y="95"/>
                    </a:lnTo>
                    <a:lnTo>
                      <a:pt x="99" y="139"/>
                    </a:lnTo>
                    <a:lnTo>
                      <a:pt x="101" y="137"/>
                    </a:lnTo>
                    <a:lnTo>
                      <a:pt x="99" y="133"/>
                    </a:lnTo>
                    <a:lnTo>
                      <a:pt x="99" y="133"/>
                    </a:lnTo>
                    <a:lnTo>
                      <a:pt x="88" y="148"/>
                    </a:lnTo>
                    <a:lnTo>
                      <a:pt x="78" y="163"/>
                    </a:lnTo>
                    <a:lnTo>
                      <a:pt x="82" y="165"/>
                    </a:lnTo>
                    <a:lnTo>
                      <a:pt x="84" y="161"/>
                    </a:lnTo>
                    <a:lnTo>
                      <a:pt x="29" y="144"/>
                    </a:lnTo>
                    <a:lnTo>
                      <a:pt x="10" y="186"/>
                    </a:lnTo>
                    <a:lnTo>
                      <a:pt x="63" y="213"/>
                    </a:lnTo>
                    <a:lnTo>
                      <a:pt x="65" y="209"/>
                    </a:lnTo>
                    <a:lnTo>
                      <a:pt x="61" y="207"/>
                    </a:lnTo>
                    <a:lnTo>
                      <a:pt x="61" y="207"/>
                    </a:lnTo>
                    <a:lnTo>
                      <a:pt x="57" y="224"/>
                    </a:lnTo>
                    <a:lnTo>
                      <a:pt x="52" y="243"/>
                    </a:lnTo>
                    <a:lnTo>
                      <a:pt x="57" y="243"/>
                    </a:lnTo>
                    <a:lnTo>
                      <a:pt x="57" y="239"/>
                    </a:lnTo>
                    <a:lnTo>
                      <a:pt x="0" y="243"/>
                    </a:lnTo>
                    <a:lnTo>
                      <a:pt x="0" y="289"/>
                    </a:lnTo>
                    <a:lnTo>
                      <a:pt x="57" y="296"/>
                    </a:lnTo>
                    <a:lnTo>
                      <a:pt x="57" y="291"/>
                    </a:lnTo>
                    <a:lnTo>
                      <a:pt x="52" y="291"/>
                    </a:lnTo>
                    <a:lnTo>
                      <a:pt x="52" y="291"/>
                    </a:lnTo>
                    <a:lnTo>
                      <a:pt x="57" y="308"/>
                    </a:lnTo>
                    <a:lnTo>
                      <a:pt x="61" y="325"/>
                    </a:lnTo>
                    <a:lnTo>
                      <a:pt x="65" y="323"/>
                    </a:lnTo>
                    <a:lnTo>
                      <a:pt x="63" y="321"/>
                    </a:lnTo>
                    <a:lnTo>
                      <a:pt x="10" y="346"/>
                    </a:lnTo>
                    <a:lnTo>
                      <a:pt x="29" y="390"/>
                    </a:lnTo>
                    <a:lnTo>
                      <a:pt x="84" y="371"/>
                    </a:lnTo>
                    <a:lnTo>
                      <a:pt x="82" y="367"/>
                    </a:lnTo>
                    <a:lnTo>
                      <a:pt x="78" y="369"/>
                    </a:lnTo>
                    <a:lnTo>
                      <a:pt x="78" y="369"/>
                    </a:lnTo>
                    <a:lnTo>
                      <a:pt x="88" y="384"/>
                    </a:lnTo>
                    <a:lnTo>
                      <a:pt x="99" y="399"/>
                    </a:lnTo>
                    <a:lnTo>
                      <a:pt x="101" y="397"/>
                    </a:lnTo>
                    <a:lnTo>
                      <a:pt x="99" y="393"/>
                    </a:lnTo>
                    <a:lnTo>
                      <a:pt x="61" y="437"/>
                    </a:lnTo>
                    <a:lnTo>
                      <a:pt x="95" y="471"/>
                    </a:lnTo>
                    <a:lnTo>
                      <a:pt x="139" y="433"/>
                    </a:lnTo>
                    <a:lnTo>
                      <a:pt x="135" y="431"/>
                    </a:lnTo>
                    <a:lnTo>
                      <a:pt x="133" y="433"/>
                    </a:lnTo>
                    <a:lnTo>
                      <a:pt x="133" y="433"/>
                    </a:lnTo>
                    <a:lnTo>
                      <a:pt x="147" y="443"/>
                    </a:lnTo>
                    <a:lnTo>
                      <a:pt x="162" y="452"/>
                    </a:lnTo>
                    <a:lnTo>
                      <a:pt x="164" y="450"/>
                    </a:lnTo>
                    <a:lnTo>
                      <a:pt x="160" y="447"/>
                    </a:lnTo>
                    <a:lnTo>
                      <a:pt x="141" y="502"/>
                    </a:lnTo>
                    <a:lnTo>
                      <a:pt x="185" y="521"/>
                    </a:lnTo>
                    <a:lnTo>
                      <a:pt x="211" y="469"/>
                    </a:lnTo>
                    <a:lnTo>
                      <a:pt x="209" y="466"/>
                    </a:lnTo>
                    <a:lnTo>
                      <a:pt x="207" y="471"/>
                    </a:lnTo>
                    <a:lnTo>
                      <a:pt x="207" y="471"/>
                    </a:lnTo>
                    <a:lnTo>
                      <a:pt x="223" y="475"/>
                    </a:lnTo>
                    <a:lnTo>
                      <a:pt x="240" y="479"/>
                    </a:lnTo>
                    <a:lnTo>
                      <a:pt x="240" y="475"/>
                    </a:lnTo>
                    <a:lnTo>
                      <a:pt x="236" y="475"/>
                    </a:lnTo>
                    <a:lnTo>
                      <a:pt x="242" y="532"/>
                    </a:lnTo>
                    <a:lnTo>
                      <a:pt x="289" y="532"/>
                    </a:lnTo>
                    <a:lnTo>
                      <a:pt x="293" y="475"/>
                    </a:lnTo>
                    <a:lnTo>
                      <a:pt x="289" y="475"/>
                    </a:lnTo>
                    <a:lnTo>
                      <a:pt x="289" y="479"/>
                    </a:lnTo>
                    <a:lnTo>
                      <a:pt x="289" y="479"/>
                    </a:lnTo>
                    <a:lnTo>
                      <a:pt x="308" y="475"/>
                    </a:lnTo>
                    <a:lnTo>
                      <a:pt x="323" y="471"/>
                    </a:lnTo>
                    <a:lnTo>
                      <a:pt x="323" y="466"/>
                    </a:lnTo>
                    <a:lnTo>
                      <a:pt x="318" y="469"/>
                    </a:lnTo>
                    <a:lnTo>
                      <a:pt x="346" y="521"/>
                    </a:lnTo>
                    <a:lnTo>
                      <a:pt x="388" y="502"/>
                    </a:lnTo>
                    <a:lnTo>
                      <a:pt x="371" y="447"/>
                    </a:lnTo>
                    <a:lnTo>
                      <a:pt x="367" y="450"/>
                    </a:lnTo>
                    <a:lnTo>
                      <a:pt x="369" y="452"/>
                    </a:lnTo>
                    <a:lnTo>
                      <a:pt x="369" y="452"/>
                    </a:lnTo>
                    <a:lnTo>
                      <a:pt x="384" y="443"/>
                    </a:lnTo>
                    <a:lnTo>
                      <a:pt x="399" y="433"/>
                    </a:lnTo>
                    <a:lnTo>
                      <a:pt x="395" y="431"/>
                    </a:lnTo>
                    <a:lnTo>
                      <a:pt x="392" y="433"/>
                    </a:lnTo>
                    <a:lnTo>
                      <a:pt x="437" y="471"/>
                    </a:lnTo>
                    <a:lnTo>
                      <a:pt x="471" y="437"/>
                    </a:lnTo>
                    <a:lnTo>
                      <a:pt x="433" y="393"/>
                    </a:lnTo>
                    <a:lnTo>
                      <a:pt x="428" y="397"/>
                    </a:lnTo>
                    <a:lnTo>
                      <a:pt x="433" y="399"/>
                    </a:lnTo>
                    <a:lnTo>
                      <a:pt x="433" y="399"/>
                    </a:lnTo>
                    <a:lnTo>
                      <a:pt x="443" y="384"/>
                    </a:lnTo>
                    <a:lnTo>
                      <a:pt x="452" y="369"/>
                    </a:lnTo>
                    <a:lnTo>
                      <a:pt x="447" y="367"/>
                    </a:lnTo>
                    <a:lnTo>
                      <a:pt x="447" y="371"/>
                    </a:lnTo>
                    <a:lnTo>
                      <a:pt x="502" y="390"/>
                    </a:lnTo>
                    <a:lnTo>
                      <a:pt x="519" y="346"/>
                    </a:lnTo>
                    <a:lnTo>
                      <a:pt x="468" y="321"/>
                    </a:lnTo>
                    <a:lnTo>
                      <a:pt x="466" y="323"/>
                    </a:lnTo>
                    <a:lnTo>
                      <a:pt x="471" y="325"/>
                    </a:lnTo>
                    <a:lnTo>
                      <a:pt x="471" y="325"/>
                    </a:lnTo>
                    <a:lnTo>
                      <a:pt x="475" y="308"/>
                    </a:lnTo>
                    <a:lnTo>
                      <a:pt x="477" y="291"/>
                    </a:lnTo>
                    <a:lnTo>
                      <a:pt x="473" y="291"/>
                    </a:lnTo>
                    <a:lnTo>
                      <a:pt x="473" y="296"/>
                    </a:lnTo>
                    <a:lnTo>
                      <a:pt x="532" y="289"/>
                    </a:lnTo>
                    <a:lnTo>
                      <a:pt x="532" y="285"/>
                    </a:lnTo>
                    <a:lnTo>
                      <a:pt x="528" y="285"/>
                    </a:lnTo>
                    <a:lnTo>
                      <a:pt x="525" y="281"/>
                    </a:lnTo>
                    <a:lnTo>
                      <a:pt x="468" y="287"/>
                    </a:lnTo>
                    <a:lnTo>
                      <a:pt x="468" y="289"/>
                    </a:lnTo>
                    <a:lnTo>
                      <a:pt x="468" y="289"/>
                    </a:lnTo>
                    <a:lnTo>
                      <a:pt x="466" y="306"/>
                    </a:lnTo>
                    <a:lnTo>
                      <a:pt x="462" y="323"/>
                    </a:lnTo>
                    <a:lnTo>
                      <a:pt x="462" y="325"/>
                    </a:lnTo>
                    <a:lnTo>
                      <a:pt x="509" y="350"/>
                    </a:lnTo>
                    <a:lnTo>
                      <a:pt x="496" y="380"/>
                    </a:lnTo>
                    <a:lnTo>
                      <a:pt x="445" y="363"/>
                    </a:lnTo>
                    <a:lnTo>
                      <a:pt x="445" y="365"/>
                    </a:lnTo>
                    <a:lnTo>
                      <a:pt x="445" y="365"/>
                    </a:lnTo>
                    <a:lnTo>
                      <a:pt x="435" y="380"/>
                    </a:lnTo>
                    <a:lnTo>
                      <a:pt x="426" y="393"/>
                    </a:lnTo>
                    <a:lnTo>
                      <a:pt x="424" y="397"/>
                    </a:lnTo>
                    <a:lnTo>
                      <a:pt x="458" y="437"/>
                    </a:lnTo>
                    <a:lnTo>
                      <a:pt x="437" y="460"/>
                    </a:lnTo>
                    <a:lnTo>
                      <a:pt x="395" y="424"/>
                    </a:lnTo>
                    <a:lnTo>
                      <a:pt x="392" y="426"/>
                    </a:lnTo>
                    <a:lnTo>
                      <a:pt x="392" y="426"/>
                    </a:lnTo>
                    <a:lnTo>
                      <a:pt x="380" y="437"/>
                    </a:lnTo>
                    <a:lnTo>
                      <a:pt x="365" y="445"/>
                    </a:lnTo>
                    <a:lnTo>
                      <a:pt x="363" y="447"/>
                    </a:lnTo>
                    <a:lnTo>
                      <a:pt x="378" y="498"/>
                    </a:lnTo>
                    <a:lnTo>
                      <a:pt x="350" y="511"/>
                    </a:lnTo>
                    <a:lnTo>
                      <a:pt x="325" y="462"/>
                    </a:lnTo>
                    <a:lnTo>
                      <a:pt x="321" y="464"/>
                    </a:lnTo>
                    <a:lnTo>
                      <a:pt x="321" y="464"/>
                    </a:lnTo>
                    <a:lnTo>
                      <a:pt x="306" y="466"/>
                    </a:lnTo>
                    <a:lnTo>
                      <a:pt x="289" y="471"/>
                    </a:lnTo>
                    <a:lnTo>
                      <a:pt x="285" y="471"/>
                    </a:lnTo>
                    <a:lnTo>
                      <a:pt x="280" y="523"/>
                    </a:lnTo>
                    <a:lnTo>
                      <a:pt x="249" y="523"/>
                    </a:lnTo>
                    <a:lnTo>
                      <a:pt x="245" y="471"/>
                    </a:lnTo>
                    <a:lnTo>
                      <a:pt x="242" y="471"/>
                    </a:lnTo>
                    <a:lnTo>
                      <a:pt x="242" y="471"/>
                    </a:lnTo>
                    <a:lnTo>
                      <a:pt x="226" y="466"/>
                    </a:lnTo>
                    <a:lnTo>
                      <a:pt x="209" y="464"/>
                    </a:lnTo>
                    <a:lnTo>
                      <a:pt x="207" y="462"/>
                    </a:lnTo>
                    <a:lnTo>
                      <a:pt x="181" y="511"/>
                    </a:lnTo>
                    <a:lnTo>
                      <a:pt x="152" y="498"/>
                    </a:lnTo>
                    <a:lnTo>
                      <a:pt x="169" y="447"/>
                    </a:lnTo>
                    <a:lnTo>
                      <a:pt x="166" y="445"/>
                    </a:lnTo>
                    <a:lnTo>
                      <a:pt x="166" y="445"/>
                    </a:lnTo>
                    <a:lnTo>
                      <a:pt x="152" y="437"/>
                    </a:lnTo>
                    <a:lnTo>
                      <a:pt x="139" y="426"/>
                    </a:lnTo>
                    <a:lnTo>
                      <a:pt x="135" y="424"/>
                    </a:lnTo>
                    <a:lnTo>
                      <a:pt x="95" y="460"/>
                    </a:lnTo>
                    <a:lnTo>
                      <a:pt x="71" y="437"/>
                    </a:lnTo>
                    <a:lnTo>
                      <a:pt x="107" y="397"/>
                    </a:lnTo>
                    <a:lnTo>
                      <a:pt x="105" y="393"/>
                    </a:lnTo>
                    <a:lnTo>
                      <a:pt x="105" y="393"/>
                    </a:lnTo>
                    <a:lnTo>
                      <a:pt x="95" y="380"/>
                    </a:lnTo>
                    <a:lnTo>
                      <a:pt x="86" y="365"/>
                    </a:lnTo>
                    <a:lnTo>
                      <a:pt x="84" y="363"/>
                    </a:lnTo>
                    <a:lnTo>
                      <a:pt x="33" y="380"/>
                    </a:lnTo>
                    <a:lnTo>
                      <a:pt x="21" y="350"/>
                    </a:lnTo>
                    <a:lnTo>
                      <a:pt x="69" y="325"/>
                    </a:lnTo>
                    <a:lnTo>
                      <a:pt x="67" y="323"/>
                    </a:lnTo>
                    <a:lnTo>
                      <a:pt x="67" y="323"/>
                    </a:lnTo>
                    <a:lnTo>
                      <a:pt x="65" y="306"/>
                    </a:lnTo>
                    <a:lnTo>
                      <a:pt x="61" y="289"/>
                    </a:lnTo>
                    <a:lnTo>
                      <a:pt x="61" y="287"/>
                    </a:lnTo>
                    <a:lnTo>
                      <a:pt x="8" y="283"/>
                    </a:lnTo>
                    <a:lnTo>
                      <a:pt x="8" y="251"/>
                    </a:lnTo>
                    <a:lnTo>
                      <a:pt x="61" y="247"/>
                    </a:lnTo>
                    <a:lnTo>
                      <a:pt x="61" y="243"/>
                    </a:lnTo>
                    <a:lnTo>
                      <a:pt x="61" y="243"/>
                    </a:lnTo>
                    <a:lnTo>
                      <a:pt x="65" y="226"/>
                    </a:lnTo>
                    <a:lnTo>
                      <a:pt x="67" y="211"/>
                    </a:lnTo>
                    <a:lnTo>
                      <a:pt x="69" y="207"/>
                    </a:lnTo>
                    <a:lnTo>
                      <a:pt x="21" y="182"/>
                    </a:lnTo>
                    <a:lnTo>
                      <a:pt x="33" y="154"/>
                    </a:lnTo>
                    <a:lnTo>
                      <a:pt x="84" y="169"/>
                    </a:lnTo>
                    <a:lnTo>
                      <a:pt x="86" y="167"/>
                    </a:lnTo>
                    <a:lnTo>
                      <a:pt x="86" y="167"/>
                    </a:lnTo>
                    <a:lnTo>
                      <a:pt x="95" y="152"/>
                    </a:lnTo>
                    <a:lnTo>
                      <a:pt x="105" y="139"/>
                    </a:lnTo>
                    <a:lnTo>
                      <a:pt x="107" y="137"/>
                    </a:lnTo>
                    <a:lnTo>
                      <a:pt x="71" y="95"/>
                    </a:lnTo>
                    <a:lnTo>
                      <a:pt x="95" y="74"/>
                    </a:lnTo>
                    <a:lnTo>
                      <a:pt x="135" y="108"/>
                    </a:lnTo>
                    <a:lnTo>
                      <a:pt x="139" y="106"/>
                    </a:lnTo>
                    <a:lnTo>
                      <a:pt x="139" y="106"/>
                    </a:lnTo>
                    <a:lnTo>
                      <a:pt x="152" y="95"/>
                    </a:lnTo>
                    <a:lnTo>
                      <a:pt x="166" y="87"/>
                    </a:lnTo>
                    <a:lnTo>
                      <a:pt x="169" y="87"/>
                    </a:lnTo>
                    <a:lnTo>
                      <a:pt x="152" y="34"/>
                    </a:lnTo>
                    <a:lnTo>
                      <a:pt x="181" y="23"/>
                    </a:lnTo>
                    <a:lnTo>
                      <a:pt x="207" y="70"/>
                    </a:lnTo>
                    <a:lnTo>
                      <a:pt x="209" y="70"/>
                    </a:lnTo>
                    <a:lnTo>
                      <a:pt x="209" y="70"/>
                    </a:lnTo>
                    <a:lnTo>
                      <a:pt x="226" y="66"/>
                    </a:lnTo>
                    <a:lnTo>
                      <a:pt x="242" y="64"/>
                    </a:lnTo>
                    <a:lnTo>
                      <a:pt x="245" y="64"/>
                    </a:lnTo>
                    <a:lnTo>
                      <a:pt x="249" y="9"/>
                    </a:lnTo>
                    <a:lnTo>
                      <a:pt x="280" y="9"/>
                    </a:lnTo>
                    <a:lnTo>
                      <a:pt x="285" y="64"/>
                    </a:lnTo>
                    <a:lnTo>
                      <a:pt x="289" y="64"/>
                    </a:lnTo>
                    <a:lnTo>
                      <a:pt x="289" y="64"/>
                    </a:lnTo>
                    <a:lnTo>
                      <a:pt x="306" y="66"/>
                    </a:lnTo>
                    <a:lnTo>
                      <a:pt x="321" y="70"/>
                    </a:lnTo>
                    <a:lnTo>
                      <a:pt x="325" y="70"/>
                    </a:lnTo>
                    <a:lnTo>
                      <a:pt x="350" y="23"/>
                    </a:lnTo>
                    <a:lnTo>
                      <a:pt x="378" y="34"/>
                    </a:lnTo>
                    <a:lnTo>
                      <a:pt x="363" y="87"/>
                    </a:lnTo>
                    <a:lnTo>
                      <a:pt x="365" y="87"/>
                    </a:lnTo>
                    <a:lnTo>
                      <a:pt x="365" y="87"/>
                    </a:lnTo>
                    <a:lnTo>
                      <a:pt x="380" y="95"/>
                    </a:lnTo>
                    <a:lnTo>
                      <a:pt x="392" y="106"/>
                    </a:lnTo>
                    <a:lnTo>
                      <a:pt x="395" y="108"/>
                    </a:lnTo>
                    <a:lnTo>
                      <a:pt x="437" y="74"/>
                    </a:lnTo>
                    <a:lnTo>
                      <a:pt x="458" y="95"/>
                    </a:lnTo>
                    <a:lnTo>
                      <a:pt x="424" y="137"/>
                    </a:lnTo>
                    <a:lnTo>
                      <a:pt x="426" y="139"/>
                    </a:lnTo>
                    <a:lnTo>
                      <a:pt x="426" y="139"/>
                    </a:lnTo>
                    <a:lnTo>
                      <a:pt x="435" y="152"/>
                    </a:lnTo>
                    <a:lnTo>
                      <a:pt x="445" y="167"/>
                    </a:lnTo>
                    <a:lnTo>
                      <a:pt x="445" y="169"/>
                    </a:lnTo>
                    <a:lnTo>
                      <a:pt x="496" y="154"/>
                    </a:lnTo>
                    <a:lnTo>
                      <a:pt x="509" y="182"/>
                    </a:lnTo>
                    <a:lnTo>
                      <a:pt x="462" y="207"/>
                    </a:lnTo>
                    <a:lnTo>
                      <a:pt x="462" y="211"/>
                    </a:lnTo>
                    <a:lnTo>
                      <a:pt x="462" y="211"/>
                    </a:lnTo>
                    <a:lnTo>
                      <a:pt x="466" y="226"/>
                    </a:lnTo>
                    <a:lnTo>
                      <a:pt x="468" y="243"/>
                    </a:lnTo>
                    <a:lnTo>
                      <a:pt x="468" y="247"/>
                    </a:lnTo>
                    <a:lnTo>
                      <a:pt x="523" y="251"/>
                    </a:lnTo>
                    <a:lnTo>
                      <a:pt x="523" y="285"/>
                    </a:lnTo>
                    <a:lnTo>
                      <a:pt x="528" y="285"/>
                    </a:lnTo>
                    <a:lnTo>
                      <a:pt x="525" y="281"/>
                    </a:lnTo>
                    <a:lnTo>
                      <a:pt x="528" y="285"/>
                    </a:lnTo>
                    <a:close/>
                    <a:moveTo>
                      <a:pt x="266" y="348"/>
                    </a:moveTo>
                    <a:lnTo>
                      <a:pt x="266" y="344"/>
                    </a:lnTo>
                    <a:lnTo>
                      <a:pt x="266" y="344"/>
                    </a:lnTo>
                    <a:lnTo>
                      <a:pt x="249" y="342"/>
                    </a:lnTo>
                    <a:lnTo>
                      <a:pt x="236" y="338"/>
                    </a:lnTo>
                    <a:lnTo>
                      <a:pt x="221" y="329"/>
                    </a:lnTo>
                    <a:lnTo>
                      <a:pt x="211" y="321"/>
                    </a:lnTo>
                    <a:lnTo>
                      <a:pt x="211" y="321"/>
                    </a:lnTo>
                    <a:lnTo>
                      <a:pt x="202" y="310"/>
                    </a:lnTo>
                    <a:lnTo>
                      <a:pt x="194" y="296"/>
                    </a:lnTo>
                    <a:lnTo>
                      <a:pt x="190" y="283"/>
                    </a:lnTo>
                    <a:lnTo>
                      <a:pt x="188" y="266"/>
                    </a:lnTo>
                    <a:lnTo>
                      <a:pt x="188" y="266"/>
                    </a:lnTo>
                    <a:lnTo>
                      <a:pt x="190" y="251"/>
                    </a:lnTo>
                    <a:lnTo>
                      <a:pt x="194" y="236"/>
                    </a:lnTo>
                    <a:lnTo>
                      <a:pt x="202" y="224"/>
                    </a:lnTo>
                    <a:lnTo>
                      <a:pt x="211" y="211"/>
                    </a:lnTo>
                    <a:lnTo>
                      <a:pt x="211" y="211"/>
                    </a:lnTo>
                    <a:lnTo>
                      <a:pt x="221" y="203"/>
                    </a:lnTo>
                    <a:lnTo>
                      <a:pt x="236" y="196"/>
                    </a:lnTo>
                    <a:lnTo>
                      <a:pt x="249" y="190"/>
                    </a:lnTo>
                    <a:lnTo>
                      <a:pt x="266" y="190"/>
                    </a:lnTo>
                    <a:lnTo>
                      <a:pt x="266" y="190"/>
                    </a:lnTo>
                    <a:lnTo>
                      <a:pt x="280" y="190"/>
                    </a:lnTo>
                    <a:lnTo>
                      <a:pt x="295" y="196"/>
                    </a:lnTo>
                    <a:lnTo>
                      <a:pt x="308" y="203"/>
                    </a:lnTo>
                    <a:lnTo>
                      <a:pt x="321" y="211"/>
                    </a:lnTo>
                    <a:lnTo>
                      <a:pt x="321" y="211"/>
                    </a:lnTo>
                    <a:lnTo>
                      <a:pt x="329" y="224"/>
                    </a:lnTo>
                    <a:lnTo>
                      <a:pt x="335" y="236"/>
                    </a:lnTo>
                    <a:lnTo>
                      <a:pt x="342" y="251"/>
                    </a:lnTo>
                    <a:lnTo>
                      <a:pt x="342" y="266"/>
                    </a:lnTo>
                    <a:lnTo>
                      <a:pt x="342" y="266"/>
                    </a:lnTo>
                    <a:lnTo>
                      <a:pt x="342" y="283"/>
                    </a:lnTo>
                    <a:lnTo>
                      <a:pt x="335" y="296"/>
                    </a:lnTo>
                    <a:lnTo>
                      <a:pt x="329" y="310"/>
                    </a:lnTo>
                    <a:lnTo>
                      <a:pt x="321" y="321"/>
                    </a:lnTo>
                    <a:lnTo>
                      <a:pt x="321" y="321"/>
                    </a:lnTo>
                    <a:lnTo>
                      <a:pt x="308" y="329"/>
                    </a:lnTo>
                    <a:lnTo>
                      <a:pt x="295" y="338"/>
                    </a:lnTo>
                    <a:lnTo>
                      <a:pt x="280" y="342"/>
                    </a:lnTo>
                    <a:lnTo>
                      <a:pt x="266" y="344"/>
                    </a:lnTo>
                    <a:lnTo>
                      <a:pt x="266" y="348"/>
                    </a:lnTo>
                    <a:lnTo>
                      <a:pt x="266" y="352"/>
                    </a:lnTo>
                    <a:lnTo>
                      <a:pt x="266" y="352"/>
                    </a:lnTo>
                    <a:lnTo>
                      <a:pt x="283" y="350"/>
                    </a:lnTo>
                    <a:lnTo>
                      <a:pt x="299" y="344"/>
                    </a:lnTo>
                    <a:lnTo>
                      <a:pt x="312" y="338"/>
                    </a:lnTo>
                    <a:lnTo>
                      <a:pt x="325" y="327"/>
                    </a:lnTo>
                    <a:lnTo>
                      <a:pt x="335" y="315"/>
                    </a:lnTo>
                    <a:lnTo>
                      <a:pt x="344" y="300"/>
                    </a:lnTo>
                    <a:lnTo>
                      <a:pt x="348" y="283"/>
                    </a:lnTo>
                    <a:lnTo>
                      <a:pt x="350" y="266"/>
                    </a:lnTo>
                    <a:lnTo>
                      <a:pt x="350" y="266"/>
                    </a:lnTo>
                    <a:lnTo>
                      <a:pt x="348" y="249"/>
                    </a:lnTo>
                    <a:lnTo>
                      <a:pt x="344" y="232"/>
                    </a:lnTo>
                    <a:lnTo>
                      <a:pt x="335" y="220"/>
                    </a:lnTo>
                    <a:lnTo>
                      <a:pt x="325" y="207"/>
                    </a:lnTo>
                    <a:lnTo>
                      <a:pt x="312" y="196"/>
                    </a:lnTo>
                    <a:lnTo>
                      <a:pt x="299" y="188"/>
                    </a:lnTo>
                    <a:lnTo>
                      <a:pt x="283" y="182"/>
                    </a:lnTo>
                    <a:lnTo>
                      <a:pt x="266" y="182"/>
                    </a:lnTo>
                    <a:lnTo>
                      <a:pt x="266" y="182"/>
                    </a:lnTo>
                    <a:lnTo>
                      <a:pt x="249" y="182"/>
                    </a:lnTo>
                    <a:lnTo>
                      <a:pt x="232" y="188"/>
                    </a:lnTo>
                    <a:lnTo>
                      <a:pt x="217" y="196"/>
                    </a:lnTo>
                    <a:lnTo>
                      <a:pt x="204" y="207"/>
                    </a:lnTo>
                    <a:lnTo>
                      <a:pt x="194" y="220"/>
                    </a:lnTo>
                    <a:lnTo>
                      <a:pt x="185" y="232"/>
                    </a:lnTo>
                    <a:lnTo>
                      <a:pt x="181" y="249"/>
                    </a:lnTo>
                    <a:lnTo>
                      <a:pt x="179" y="266"/>
                    </a:lnTo>
                    <a:lnTo>
                      <a:pt x="179" y="266"/>
                    </a:lnTo>
                    <a:lnTo>
                      <a:pt x="181" y="283"/>
                    </a:lnTo>
                    <a:lnTo>
                      <a:pt x="185" y="300"/>
                    </a:lnTo>
                    <a:lnTo>
                      <a:pt x="194" y="315"/>
                    </a:lnTo>
                    <a:lnTo>
                      <a:pt x="204" y="327"/>
                    </a:lnTo>
                    <a:lnTo>
                      <a:pt x="217" y="338"/>
                    </a:lnTo>
                    <a:lnTo>
                      <a:pt x="232" y="344"/>
                    </a:lnTo>
                    <a:lnTo>
                      <a:pt x="249" y="350"/>
                    </a:lnTo>
                    <a:lnTo>
                      <a:pt x="266" y="352"/>
                    </a:lnTo>
                    <a:lnTo>
                      <a:pt x="266" y="348"/>
                    </a:lnTo>
                    <a:close/>
                  </a:path>
                </a:pathLst>
              </a:custGeom>
              <a:solidFill>
                <a:srgbClr val="69672D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 noEditPoints="1"/>
              </p:cNvSpPr>
              <p:nvPr/>
            </p:nvSpPr>
            <p:spPr bwMode="auto">
              <a:xfrm>
                <a:off x="3347" y="2530"/>
                <a:ext cx="163" cy="162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51" y="6"/>
                  </a:cxn>
                  <a:cxn ang="0">
                    <a:pos x="26" y="23"/>
                  </a:cxn>
                  <a:cxn ang="0">
                    <a:pos x="7" y="48"/>
                  </a:cxn>
                  <a:cxn ang="0">
                    <a:pos x="0" y="80"/>
                  </a:cxn>
                  <a:cxn ang="0">
                    <a:pos x="2" y="97"/>
                  </a:cxn>
                  <a:cxn ang="0">
                    <a:pos x="15" y="126"/>
                  </a:cxn>
                  <a:cxn ang="0">
                    <a:pos x="36" y="148"/>
                  </a:cxn>
                  <a:cxn ang="0">
                    <a:pos x="66" y="160"/>
                  </a:cxn>
                  <a:cxn ang="0">
                    <a:pos x="83" y="162"/>
                  </a:cxn>
                  <a:cxn ang="0">
                    <a:pos x="114" y="156"/>
                  </a:cxn>
                  <a:cxn ang="0">
                    <a:pos x="140" y="137"/>
                  </a:cxn>
                  <a:cxn ang="0">
                    <a:pos x="157" y="112"/>
                  </a:cxn>
                  <a:cxn ang="0">
                    <a:pos x="163" y="80"/>
                  </a:cxn>
                  <a:cxn ang="0">
                    <a:pos x="163" y="63"/>
                  </a:cxn>
                  <a:cxn ang="0">
                    <a:pos x="150" y="36"/>
                  </a:cxn>
                  <a:cxn ang="0">
                    <a:pos x="127" y="13"/>
                  </a:cxn>
                  <a:cxn ang="0">
                    <a:pos x="100" y="0"/>
                  </a:cxn>
                  <a:cxn ang="0">
                    <a:pos x="83" y="0"/>
                  </a:cxn>
                  <a:cxn ang="0">
                    <a:pos x="83" y="118"/>
                  </a:cxn>
                  <a:cxn ang="0">
                    <a:pos x="68" y="116"/>
                  </a:cxn>
                  <a:cxn ang="0">
                    <a:pos x="55" y="107"/>
                  </a:cxn>
                  <a:cxn ang="0">
                    <a:pos x="47" y="95"/>
                  </a:cxn>
                  <a:cxn ang="0">
                    <a:pos x="45" y="80"/>
                  </a:cxn>
                  <a:cxn ang="0">
                    <a:pos x="45" y="74"/>
                  </a:cxn>
                  <a:cxn ang="0">
                    <a:pos x="51" y="59"/>
                  </a:cxn>
                  <a:cxn ang="0">
                    <a:pos x="62" y="48"/>
                  </a:cxn>
                  <a:cxn ang="0">
                    <a:pos x="74" y="44"/>
                  </a:cxn>
                  <a:cxn ang="0">
                    <a:pos x="83" y="42"/>
                  </a:cxn>
                  <a:cxn ang="0">
                    <a:pos x="97" y="46"/>
                  </a:cxn>
                  <a:cxn ang="0">
                    <a:pos x="108" y="55"/>
                  </a:cxn>
                  <a:cxn ang="0">
                    <a:pos x="116" y="65"/>
                  </a:cxn>
                  <a:cxn ang="0">
                    <a:pos x="121" y="80"/>
                  </a:cxn>
                  <a:cxn ang="0">
                    <a:pos x="119" y="88"/>
                  </a:cxn>
                  <a:cxn ang="0">
                    <a:pos x="114" y="101"/>
                  </a:cxn>
                  <a:cxn ang="0">
                    <a:pos x="104" y="112"/>
                  </a:cxn>
                  <a:cxn ang="0">
                    <a:pos x="89" y="118"/>
                  </a:cxn>
                  <a:cxn ang="0">
                    <a:pos x="83" y="118"/>
                  </a:cxn>
                </a:cxnLst>
                <a:rect l="0" t="0" r="r" b="b"/>
                <a:pathLst>
                  <a:path w="163" h="162">
                    <a:moveTo>
                      <a:pt x="83" y="0"/>
                    </a:moveTo>
                    <a:lnTo>
                      <a:pt x="83" y="0"/>
                    </a:lnTo>
                    <a:lnTo>
                      <a:pt x="66" y="0"/>
                    </a:lnTo>
                    <a:lnTo>
                      <a:pt x="51" y="6"/>
                    </a:lnTo>
                    <a:lnTo>
                      <a:pt x="36" y="13"/>
                    </a:lnTo>
                    <a:lnTo>
                      <a:pt x="26" y="23"/>
                    </a:lnTo>
                    <a:lnTo>
                      <a:pt x="15" y="36"/>
                    </a:lnTo>
                    <a:lnTo>
                      <a:pt x="7" y="48"/>
                    </a:lnTo>
                    <a:lnTo>
                      <a:pt x="2" y="63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97"/>
                    </a:lnTo>
                    <a:lnTo>
                      <a:pt x="7" y="112"/>
                    </a:lnTo>
                    <a:lnTo>
                      <a:pt x="15" y="126"/>
                    </a:lnTo>
                    <a:lnTo>
                      <a:pt x="26" y="137"/>
                    </a:lnTo>
                    <a:lnTo>
                      <a:pt x="36" y="148"/>
                    </a:lnTo>
                    <a:lnTo>
                      <a:pt x="51" y="156"/>
                    </a:lnTo>
                    <a:lnTo>
                      <a:pt x="66" y="160"/>
                    </a:lnTo>
                    <a:lnTo>
                      <a:pt x="83" y="162"/>
                    </a:lnTo>
                    <a:lnTo>
                      <a:pt x="83" y="162"/>
                    </a:lnTo>
                    <a:lnTo>
                      <a:pt x="100" y="160"/>
                    </a:lnTo>
                    <a:lnTo>
                      <a:pt x="114" y="156"/>
                    </a:lnTo>
                    <a:lnTo>
                      <a:pt x="127" y="148"/>
                    </a:lnTo>
                    <a:lnTo>
                      <a:pt x="140" y="137"/>
                    </a:lnTo>
                    <a:lnTo>
                      <a:pt x="150" y="126"/>
                    </a:lnTo>
                    <a:lnTo>
                      <a:pt x="157" y="112"/>
                    </a:lnTo>
                    <a:lnTo>
                      <a:pt x="163" y="97"/>
                    </a:lnTo>
                    <a:lnTo>
                      <a:pt x="163" y="80"/>
                    </a:lnTo>
                    <a:lnTo>
                      <a:pt x="163" y="80"/>
                    </a:lnTo>
                    <a:lnTo>
                      <a:pt x="163" y="63"/>
                    </a:lnTo>
                    <a:lnTo>
                      <a:pt x="157" y="48"/>
                    </a:lnTo>
                    <a:lnTo>
                      <a:pt x="150" y="36"/>
                    </a:lnTo>
                    <a:lnTo>
                      <a:pt x="140" y="23"/>
                    </a:lnTo>
                    <a:lnTo>
                      <a:pt x="127" y="13"/>
                    </a:lnTo>
                    <a:lnTo>
                      <a:pt x="114" y="6"/>
                    </a:lnTo>
                    <a:lnTo>
                      <a:pt x="100" y="0"/>
                    </a:lnTo>
                    <a:lnTo>
                      <a:pt x="83" y="0"/>
                    </a:lnTo>
                    <a:lnTo>
                      <a:pt x="83" y="0"/>
                    </a:lnTo>
                    <a:close/>
                    <a:moveTo>
                      <a:pt x="83" y="118"/>
                    </a:moveTo>
                    <a:lnTo>
                      <a:pt x="83" y="118"/>
                    </a:lnTo>
                    <a:lnTo>
                      <a:pt x="74" y="118"/>
                    </a:lnTo>
                    <a:lnTo>
                      <a:pt x="68" y="116"/>
                    </a:lnTo>
                    <a:lnTo>
                      <a:pt x="62" y="112"/>
                    </a:lnTo>
                    <a:lnTo>
                      <a:pt x="55" y="107"/>
                    </a:lnTo>
                    <a:lnTo>
                      <a:pt x="51" y="101"/>
                    </a:lnTo>
                    <a:lnTo>
                      <a:pt x="47" y="95"/>
                    </a:lnTo>
                    <a:lnTo>
                      <a:pt x="45" y="88"/>
                    </a:lnTo>
                    <a:lnTo>
                      <a:pt x="45" y="80"/>
                    </a:lnTo>
                    <a:lnTo>
                      <a:pt x="45" y="80"/>
                    </a:lnTo>
                    <a:lnTo>
                      <a:pt x="45" y="74"/>
                    </a:lnTo>
                    <a:lnTo>
                      <a:pt x="47" y="65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62" y="48"/>
                    </a:lnTo>
                    <a:lnTo>
                      <a:pt x="68" y="46"/>
                    </a:lnTo>
                    <a:lnTo>
                      <a:pt x="74" y="44"/>
                    </a:lnTo>
                    <a:lnTo>
                      <a:pt x="83" y="42"/>
                    </a:lnTo>
                    <a:lnTo>
                      <a:pt x="83" y="42"/>
                    </a:lnTo>
                    <a:lnTo>
                      <a:pt x="89" y="44"/>
                    </a:lnTo>
                    <a:lnTo>
                      <a:pt x="97" y="46"/>
                    </a:lnTo>
                    <a:lnTo>
                      <a:pt x="104" y="48"/>
                    </a:lnTo>
                    <a:lnTo>
                      <a:pt x="108" y="55"/>
                    </a:lnTo>
                    <a:lnTo>
                      <a:pt x="114" y="59"/>
                    </a:lnTo>
                    <a:lnTo>
                      <a:pt x="116" y="65"/>
                    </a:lnTo>
                    <a:lnTo>
                      <a:pt x="119" y="74"/>
                    </a:lnTo>
                    <a:lnTo>
                      <a:pt x="121" y="80"/>
                    </a:lnTo>
                    <a:lnTo>
                      <a:pt x="121" y="80"/>
                    </a:lnTo>
                    <a:lnTo>
                      <a:pt x="119" y="88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8" y="107"/>
                    </a:lnTo>
                    <a:lnTo>
                      <a:pt x="104" y="112"/>
                    </a:lnTo>
                    <a:lnTo>
                      <a:pt x="97" y="116"/>
                    </a:lnTo>
                    <a:lnTo>
                      <a:pt x="89" y="118"/>
                    </a:lnTo>
                    <a:lnTo>
                      <a:pt x="83" y="118"/>
                    </a:lnTo>
                    <a:lnTo>
                      <a:pt x="83" y="118"/>
                    </a:lnTo>
                    <a:close/>
                  </a:path>
                </a:pathLst>
              </a:custGeom>
              <a:solidFill>
                <a:srgbClr val="BDC35E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9"/>
              <p:cNvSpPr>
                <a:spLocks noEditPoints="1"/>
              </p:cNvSpPr>
              <p:nvPr/>
            </p:nvSpPr>
            <p:spPr bwMode="auto">
              <a:xfrm>
                <a:off x="3343" y="2526"/>
                <a:ext cx="171" cy="17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38" y="14"/>
                  </a:cxn>
                  <a:cxn ang="0">
                    <a:pos x="6" y="50"/>
                  </a:cxn>
                  <a:cxn ang="0">
                    <a:pos x="0" y="84"/>
                  </a:cxn>
                  <a:cxn ang="0">
                    <a:pos x="15" y="133"/>
                  </a:cxn>
                  <a:cxn ang="0">
                    <a:pos x="53" y="162"/>
                  </a:cxn>
                  <a:cxn ang="0">
                    <a:pos x="87" y="170"/>
                  </a:cxn>
                  <a:cxn ang="0">
                    <a:pos x="133" y="156"/>
                  </a:cxn>
                  <a:cxn ang="0">
                    <a:pos x="165" y="118"/>
                  </a:cxn>
                  <a:cxn ang="0">
                    <a:pos x="171" y="84"/>
                  </a:cxn>
                  <a:cxn ang="0">
                    <a:pos x="156" y="38"/>
                  </a:cxn>
                  <a:cxn ang="0">
                    <a:pos x="120" y="6"/>
                  </a:cxn>
                  <a:cxn ang="0">
                    <a:pos x="87" y="4"/>
                  </a:cxn>
                  <a:cxn ang="0">
                    <a:pos x="101" y="8"/>
                  </a:cxn>
                  <a:cxn ang="0">
                    <a:pos x="142" y="29"/>
                  </a:cxn>
                  <a:cxn ang="0">
                    <a:pos x="156" y="54"/>
                  </a:cxn>
                  <a:cxn ang="0">
                    <a:pos x="163" y="84"/>
                  </a:cxn>
                  <a:cxn ang="0">
                    <a:pos x="150" y="128"/>
                  </a:cxn>
                  <a:cxn ang="0">
                    <a:pos x="129" y="147"/>
                  </a:cxn>
                  <a:cxn ang="0">
                    <a:pos x="87" y="162"/>
                  </a:cxn>
                  <a:cxn ang="0">
                    <a:pos x="57" y="156"/>
                  </a:cxn>
                  <a:cxn ang="0">
                    <a:pos x="32" y="139"/>
                  </a:cxn>
                  <a:cxn ang="0">
                    <a:pos x="11" y="101"/>
                  </a:cxn>
                  <a:cxn ang="0">
                    <a:pos x="11" y="69"/>
                  </a:cxn>
                  <a:cxn ang="0">
                    <a:pos x="32" y="29"/>
                  </a:cxn>
                  <a:cxn ang="0">
                    <a:pos x="57" y="14"/>
                  </a:cxn>
                  <a:cxn ang="0">
                    <a:pos x="87" y="4"/>
                  </a:cxn>
                  <a:cxn ang="0">
                    <a:pos x="87" y="118"/>
                  </a:cxn>
                  <a:cxn ang="0">
                    <a:pos x="63" y="107"/>
                  </a:cxn>
                  <a:cxn ang="0">
                    <a:pos x="53" y="90"/>
                  </a:cxn>
                  <a:cxn ang="0">
                    <a:pos x="53" y="78"/>
                  </a:cxn>
                  <a:cxn ang="0">
                    <a:pos x="63" y="61"/>
                  </a:cxn>
                  <a:cxn ang="0">
                    <a:pos x="87" y="50"/>
                  </a:cxn>
                  <a:cxn ang="0">
                    <a:pos x="99" y="54"/>
                  </a:cxn>
                  <a:cxn ang="0">
                    <a:pos x="116" y="71"/>
                  </a:cxn>
                  <a:cxn ang="0">
                    <a:pos x="120" y="84"/>
                  </a:cxn>
                  <a:cxn ang="0">
                    <a:pos x="110" y="107"/>
                  </a:cxn>
                  <a:cxn ang="0">
                    <a:pos x="93" y="118"/>
                  </a:cxn>
                  <a:cxn ang="0">
                    <a:pos x="87" y="126"/>
                  </a:cxn>
                  <a:cxn ang="0">
                    <a:pos x="104" y="122"/>
                  </a:cxn>
                  <a:cxn ang="0">
                    <a:pos x="120" y="107"/>
                  </a:cxn>
                  <a:cxn ang="0">
                    <a:pos x="129" y="84"/>
                  </a:cxn>
                  <a:cxn ang="0">
                    <a:pos x="125" y="67"/>
                  </a:cxn>
                  <a:cxn ang="0">
                    <a:pos x="110" y="50"/>
                  </a:cxn>
                  <a:cxn ang="0">
                    <a:pos x="87" y="42"/>
                  </a:cxn>
                  <a:cxn ang="0">
                    <a:pos x="70" y="46"/>
                  </a:cxn>
                  <a:cxn ang="0">
                    <a:pos x="51" y="61"/>
                  </a:cxn>
                  <a:cxn ang="0">
                    <a:pos x="44" y="84"/>
                  </a:cxn>
                  <a:cxn ang="0">
                    <a:pos x="47" y="101"/>
                  </a:cxn>
                  <a:cxn ang="0">
                    <a:pos x="63" y="120"/>
                  </a:cxn>
                  <a:cxn ang="0">
                    <a:pos x="87" y="126"/>
                  </a:cxn>
                </a:cxnLst>
                <a:rect l="0" t="0" r="r" b="b"/>
                <a:pathLst>
                  <a:path w="171" h="170">
                    <a:moveTo>
                      <a:pt x="87" y="4"/>
                    </a:moveTo>
                    <a:lnTo>
                      <a:pt x="87" y="0"/>
                    </a:lnTo>
                    <a:lnTo>
                      <a:pt x="87" y="0"/>
                    </a:lnTo>
                    <a:lnTo>
                      <a:pt x="70" y="0"/>
                    </a:lnTo>
                    <a:lnTo>
                      <a:pt x="53" y="6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5" y="38"/>
                    </a:lnTo>
                    <a:lnTo>
                      <a:pt x="6" y="50"/>
                    </a:lnTo>
                    <a:lnTo>
                      <a:pt x="2" y="67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101"/>
                    </a:lnTo>
                    <a:lnTo>
                      <a:pt x="6" y="118"/>
                    </a:lnTo>
                    <a:lnTo>
                      <a:pt x="15" y="133"/>
                    </a:lnTo>
                    <a:lnTo>
                      <a:pt x="25" y="145"/>
                    </a:lnTo>
                    <a:lnTo>
                      <a:pt x="38" y="156"/>
                    </a:lnTo>
                    <a:lnTo>
                      <a:pt x="53" y="162"/>
                    </a:lnTo>
                    <a:lnTo>
                      <a:pt x="70" y="168"/>
                    </a:lnTo>
                    <a:lnTo>
                      <a:pt x="87" y="170"/>
                    </a:lnTo>
                    <a:lnTo>
                      <a:pt x="87" y="170"/>
                    </a:lnTo>
                    <a:lnTo>
                      <a:pt x="104" y="168"/>
                    </a:lnTo>
                    <a:lnTo>
                      <a:pt x="120" y="162"/>
                    </a:lnTo>
                    <a:lnTo>
                      <a:pt x="133" y="156"/>
                    </a:lnTo>
                    <a:lnTo>
                      <a:pt x="146" y="145"/>
                    </a:lnTo>
                    <a:lnTo>
                      <a:pt x="156" y="133"/>
                    </a:lnTo>
                    <a:lnTo>
                      <a:pt x="165" y="118"/>
                    </a:lnTo>
                    <a:lnTo>
                      <a:pt x="169" y="101"/>
                    </a:lnTo>
                    <a:lnTo>
                      <a:pt x="171" y="84"/>
                    </a:lnTo>
                    <a:lnTo>
                      <a:pt x="171" y="84"/>
                    </a:lnTo>
                    <a:lnTo>
                      <a:pt x="169" y="67"/>
                    </a:lnTo>
                    <a:lnTo>
                      <a:pt x="165" y="50"/>
                    </a:lnTo>
                    <a:lnTo>
                      <a:pt x="156" y="38"/>
                    </a:lnTo>
                    <a:lnTo>
                      <a:pt x="146" y="25"/>
                    </a:lnTo>
                    <a:lnTo>
                      <a:pt x="133" y="14"/>
                    </a:lnTo>
                    <a:lnTo>
                      <a:pt x="120" y="6"/>
                    </a:lnTo>
                    <a:lnTo>
                      <a:pt x="104" y="0"/>
                    </a:lnTo>
                    <a:lnTo>
                      <a:pt x="87" y="0"/>
                    </a:lnTo>
                    <a:lnTo>
                      <a:pt x="87" y="4"/>
                    </a:lnTo>
                    <a:lnTo>
                      <a:pt x="87" y="8"/>
                    </a:lnTo>
                    <a:lnTo>
                      <a:pt x="87" y="8"/>
                    </a:lnTo>
                    <a:lnTo>
                      <a:pt x="101" y="8"/>
                    </a:lnTo>
                    <a:lnTo>
                      <a:pt x="116" y="14"/>
                    </a:lnTo>
                    <a:lnTo>
                      <a:pt x="129" y="21"/>
                    </a:lnTo>
                    <a:lnTo>
                      <a:pt x="142" y="29"/>
                    </a:lnTo>
                    <a:lnTo>
                      <a:pt x="142" y="29"/>
                    </a:lnTo>
                    <a:lnTo>
                      <a:pt x="150" y="42"/>
                    </a:lnTo>
                    <a:lnTo>
                      <a:pt x="156" y="54"/>
                    </a:lnTo>
                    <a:lnTo>
                      <a:pt x="163" y="69"/>
                    </a:lnTo>
                    <a:lnTo>
                      <a:pt x="163" y="84"/>
                    </a:lnTo>
                    <a:lnTo>
                      <a:pt x="163" y="84"/>
                    </a:lnTo>
                    <a:lnTo>
                      <a:pt x="163" y="101"/>
                    </a:lnTo>
                    <a:lnTo>
                      <a:pt x="156" y="114"/>
                    </a:lnTo>
                    <a:lnTo>
                      <a:pt x="150" y="128"/>
                    </a:lnTo>
                    <a:lnTo>
                      <a:pt x="142" y="139"/>
                    </a:lnTo>
                    <a:lnTo>
                      <a:pt x="142" y="139"/>
                    </a:lnTo>
                    <a:lnTo>
                      <a:pt x="129" y="147"/>
                    </a:lnTo>
                    <a:lnTo>
                      <a:pt x="116" y="156"/>
                    </a:lnTo>
                    <a:lnTo>
                      <a:pt x="101" y="160"/>
                    </a:lnTo>
                    <a:lnTo>
                      <a:pt x="87" y="162"/>
                    </a:lnTo>
                    <a:lnTo>
                      <a:pt x="87" y="162"/>
                    </a:lnTo>
                    <a:lnTo>
                      <a:pt x="70" y="160"/>
                    </a:lnTo>
                    <a:lnTo>
                      <a:pt x="57" y="156"/>
                    </a:lnTo>
                    <a:lnTo>
                      <a:pt x="42" y="147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23" y="128"/>
                    </a:lnTo>
                    <a:lnTo>
                      <a:pt x="15" y="114"/>
                    </a:lnTo>
                    <a:lnTo>
                      <a:pt x="11" y="101"/>
                    </a:lnTo>
                    <a:lnTo>
                      <a:pt x="9" y="84"/>
                    </a:lnTo>
                    <a:lnTo>
                      <a:pt x="9" y="84"/>
                    </a:lnTo>
                    <a:lnTo>
                      <a:pt x="11" y="69"/>
                    </a:lnTo>
                    <a:lnTo>
                      <a:pt x="15" y="54"/>
                    </a:lnTo>
                    <a:lnTo>
                      <a:pt x="23" y="42"/>
                    </a:lnTo>
                    <a:lnTo>
                      <a:pt x="32" y="29"/>
                    </a:lnTo>
                    <a:lnTo>
                      <a:pt x="32" y="29"/>
                    </a:lnTo>
                    <a:lnTo>
                      <a:pt x="42" y="21"/>
                    </a:lnTo>
                    <a:lnTo>
                      <a:pt x="57" y="14"/>
                    </a:lnTo>
                    <a:lnTo>
                      <a:pt x="70" y="8"/>
                    </a:lnTo>
                    <a:lnTo>
                      <a:pt x="87" y="8"/>
                    </a:lnTo>
                    <a:lnTo>
                      <a:pt x="87" y="4"/>
                    </a:lnTo>
                    <a:close/>
                    <a:moveTo>
                      <a:pt x="87" y="122"/>
                    </a:moveTo>
                    <a:lnTo>
                      <a:pt x="87" y="118"/>
                    </a:lnTo>
                    <a:lnTo>
                      <a:pt x="87" y="118"/>
                    </a:lnTo>
                    <a:lnTo>
                      <a:pt x="80" y="118"/>
                    </a:lnTo>
                    <a:lnTo>
                      <a:pt x="74" y="116"/>
                    </a:lnTo>
                    <a:lnTo>
                      <a:pt x="63" y="107"/>
                    </a:lnTo>
                    <a:lnTo>
                      <a:pt x="63" y="107"/>
                    </a:lnTo>
                    <a:lnTo>
                      <a:pt x="55" y="97"/>
                    </a:lnTo>
                    <a:lnTo>
                      <a:pt x="53" y="90"/>
                    </a:lnTo>
                    <a:lnTo>
                      <a:pt x="53" y="84"/>
                    </a:lnTo>
                    <a:lnTo>
                      <a:pt x="53" y="84"/>
                    </a:lnTo>
                    <a:lnTo>
                      <a:pt x="53" y="78"/>
                    </a:lnTo>
                    <a:lnTo>
                      <a:pt x="55" y="71"/>
                    </a:lnTo>
                    <a:lnTo>
                      <a:pt x="63" y="61"/>
                    </a:lnTo>
                    <a:lnTo>
                      <a:pt x="63" y="61"/>
                    </a:lnTo>
                    <a:lnTo>
                      <a:pt x="74" y="54"/>
                    </a:lnTo>
                    <a:lnTo>
                      <a:pt x="80" y="52"/>
                    </a:lnTo>
                    <a:lnTo>
                      <a:pt x="87" y="50"/>
                    </a:lnTo>
                    <a:lnTo>
                      <a:pt x="87" y="50"/>
                    </a:lnTo>
                    <a:lnTo>
                      <a:pt x="93" y="52"/>
                    </a:lnTo>
                    <a:lnTo>
                      <a:pt x="99" y="54"/>
                    </a:lnTo>
                    <a:lnTo>
                      <a:pt x="110" y="61"/>
                    </a:lnTo>
                    <a:lnTo>
                      <a:pt x="110" y="61"/>
                    </a:lnTo>
                    <a:lnTo>
                      <a:pt x="116" y="71"/>
                    </a:lnTo>
                    <a:lnTo>
                      <a:pt x="118" y="78"/>
                    </a:lnTo>
                    <a:lnTo>
                      <a:pt x="120" y="84"/>
                    </a:lnTo>
                    <a:lnTo>
                      <a:pt x="120" y="84"/>
                    </a:lnTo>
                    <a:lnTo>
                      <a:pt x="118" y="90"/>
                    </a:lnTo>
                    <a:lnTo>
                      <a:pt x="116" y="97"/>
                    </a:lnTo>
                    <a:lnTo>
                      <a:pt x="110" y="107"/>
                    </a:lnTo>
                    <a:lnTo>
                      <a:pt x="110" y="107"/>
                    </a:lnTo>
                    <a:lnTo>
                      <a:pt x="99" y="116"/>
                    </a:lnTo>
                    <a:lnTo>
                      <a:pt x="93" y="118"/>
                    </a:lnTo>
                    <a:lnTo>
                      <a:pt x="87" y="118"/>
                    </a:lnTo>
                    <a:lnTo>
                      <a:pt x="87" y="122"/>
                    </a:lnTo>
                    <a:lnTo>
                      <a:pt x="87" y="126"/>
                    </a:lnTo>
                    <a:lnTo>
                      <a:pt x="87" y="126"/>
                    </a:lnTo>
                    <a:lnTo>
                      <a:pt x="95" y="126"/>
                    </a:lnTo>
                    <a:lnTo>
                      <a:pt x="104" y="122"/>
                    </a:lnTo>
                    <a:lnTo>
                      <a:pt x="110" y="120"/>
                    </a:lnTo>
                    <a:lnTo>
                      <a:pt x="116" y="114"/>
                    </a:lnTo>
                    <a:lnTo>
                      <a:pt x="120" y="107"/>
                    </a:lnTo>
                    <a:lnTo>
                      <a:pt x="125" y="101"/>
                    </a:lnTo>
                    <a:lnTo>
                      <a:pt x="127" y="92"/>
                    </a:lnTo>
                    <a:lnTo>
                      <a:pt x="129" y="84"/>
                    </a:lnTo>
                    <a:lnTo>
                      <a:pt x="129" y="84"/>
                    </a:lnTo>
                    <a:lnTo>
                      <a:pt x="127" y="76"/>
                    </a:lnTo>
                    <a:lnTo>
                      <a:pt x="125" y="67"/>
                    </a:lnTo>
                    <a:lnTo>
                      <a:pt x="120" y="61"/>
                    </a:lnTo>
                    <a:lnTo>
                      <a:pt x="116" y="54"/>
                    </a:lnTo>
                    <a:lnTo>
                      <a:pt x="110" y="50"/>
                    </a:lnTo>
                    <a:lnTo>
                      <a:pt x="104" y="46"/>
                    </a:lnTo>
                    <a:lnTo>
                      <a:pt x="95" y="44"/>
                    </a:lnTo>
                    <a:lnTo>
                      <a:pt x="87" y="42"/>
                    </a:lnTo>
                    <a:lnTo>
                      <a:pt x="87" y="42"/>
                    </a:lnTo>
                    <a:lnTo>
                      <a:pt x="78" y="44"/>
                    </a:lnTo>
                    <a:lnTo>
                      <a:pt x="70" y="46"/>
                    </a:lnTo>
                    <a:lnTo>
                      <a:pt x="63" y="50"/>
                    </a:lnTo>
                    <a:lnTo>
                      <a:pt x="57" y="54"/>
                    </a:lnTo>
                    <a:lnTo>
                      <a:pt x="51" y="61"/>
                    </a:lnTo>
                    <a:lnTo>
                      <a:pt x="47" y="67"/>
                    </a:lnTo>
                    <a:lnTo>
                      <a:pt x="44" y="76"/>
                    </a:lnTo>
                    <a:lnTo>
                      <a:pt x="44" y="84"/>
                    </a:lnTo>
                    <a:lnTo>
                      <a:pt x="44" y="84"/>
                    </a:lnTo>
                    <a:lnTo>
                      <a:pt x="44" y="92"/>
                    </a:lnTo>
                    <a:lnTo>
                      <a:pt x="47" y="101"/>
                    </a:lnTo>
                    <a:lnTo>
                      <a:pt x="51" y="107"/>
                    </a:lnTo>
                    <a:lnTo>
                      <a:pt x="57" y="114"/>
                    </a:lnTo>
                    <a:lnTo>
                      <a:pt x="63" y="120"/>
                    </a:lnTo>
                    <a:lnTo>
                      <a:pt x="70" y="122"/>
                    </a:lnTo>
                    <a:lnTo>
                      <a:pt x="78" y="126"/>
                    </a:lnTo>
                    <a:lnTo>
                      <a:pt x="87" y="126"/>
                    </a:lnTo>
                    <a:lnTo>
                      <a:pt x="87" y="122"/>
                    </a:lnTo>
                    <a:close/>
                  </a:path>
                </a:pathLst>
              </a:custGeom>
              <a:solidFill>
                <a:srgbClr val="69672D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3079" y="2756"/>
                <a:ext cx="59" cy="59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19" y="4"/>
                  </a:cxn>
                  <a:cxn ang="0">
                    <a:pos x="9" y="10"/>
                  </a:cxn>
                  <a:cxn ang="0">
                    <a:pos x="2" y="19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2" y="42"/>
                  </a:cxn>
                  <a:cxn ang="0">
                    <a:pos x="9" y="50"/>
                  </a:cxn>
                  <a:cxn ang="0">
                    <a:pos x="19" y="57"/>
                  </a:cxn>
                  <a:cxn ang="0">
                    <a:pos x="30" y="59"/>
                  </a:cxn>
                  <a:cxn ang="0">
                    <a:pos x="30" y="59"/>
                  </a:cxn>
                  <a:cxn ang="0">
                    <a:pos x="40" y="57"/>
                  </a:cxn>
                  <a:cxn ang="0">
                    <a:pos x="51" y="50"/>
                  </a:cxn>
                  <a:cxn ang="0">
                    <a:pos x="57" y="42"/>
                  </a:cxn>
                  <a:cxn ang="0">
                    <a:pos x="59" y="29"/>
                  </a:cxn>
                  <a:cxn ang="0">
                    <a:pos x="59" y="29"/>
                  </a:cxn>
                  <a:cxn ang="0">
                    <a:pos x="57" y="19"/>
                  </a:cxn>
                  <a:cxn ang="0">
                    <a:pos x="51" y="10"/>
                  </a:cxn>
                  <a:cxn ang="0">
                    <a:pos x="40" y="4"/>
                  </a:cxn>
                  <a:cxn ang="0">
                    <a:pos x="30" y="0"/>
                  </a:cxn>
                  <a:cxn ang="0">
                    <a:pos x="30" y="4"/>
                  </a:cxn>
                  <a:cxn ang="0">
                    <a:pos x="30" y="8"/>
                  </a:cxn>
                  <a:cxn ang="0">
                    <a:pos x="30" y="8"/>
                  </a:cxn>
                  <a:cxn ang="0">
                    <a:pos x="38" y="10"/>
                  </a:cxn>
                  <a:cxn ang="0">
                    <a:pos x="45" y="14"/>
                  </a:cxn>
                  <a:cxn ang="0">
                    <a:pos x="49" y="23"/>
                  </a:cxn>
                  <a:cxn ang="0">
                    <a:pos x="51" y="29"/>
                  </a:cxn>
                  <a:cxn ang="0">
                    <a:pos x="51" y="29"/>
                  </a:cxn>
                  <a:cxn ang="0">
                    <a:pos x="49" y="38"/>
                  </a:cxn>
                  <a:cxn ang="0">
                    <a:pos x="45" y="44"/>
                  </a:cxn>
                  <a:cxn ang="0">
                    <a:pos x="38" y="50"/>
                  </a:cxn>
                  <a:cxn ang="0">
                    <a:pos x="30" y="50"/>
                  </a:cxn>
                  <a:cxn ang="0">
                    <a:pos x="30" y="50"/>
                  </a:cxn>
                  <a:cxn ang="0">
                    <a:pos x="21" y="50"/>
                  </a:cxn>
                  <a:cxn ang="0">
                    <a:pos x="15" y="44"/>
                  </a:cxn>
                  <a:cxn ang="0">
                    <a:pos x="11" y="38"/>
                  </a:cxn>
                  <a:cxn ang="0">
                    <a:pos x="9" y="29"/>
                  </a:cxn>
                  <a:cxn ang="0">
                    <a:pos x="9" y="29"/>
                  </a:cxn>
                  <a:cxn ang="0">
                    <a:pos x="11" y="23"/>
                  </a:cxn>
                  <a:cxn ang="0">
                    <a:pos x="15" y="14"/>
                  </a:cxn>
                  <a:cxn ang="0">
                    <a:pos x="21" y="10"/>
                  </a:cxn>
                  <a:cxn ang="0">
                    <a:pos x="30" y="8"/>
                  </a:cxn>
                  <a:cxn ang="0">
                    <a:pos x="30" y="4"/>
                  </a:cxn>
                </a:cxnLst>
                <a:rect l="0" t="0" r="r" b="b"/>
                <a:pathLst>
                  <a:path w="59" h="59">
                    <a:moveTo>
                      <a:pt x="30" y="4"/>
                    </a:moveTo>
                    <a:lnTo>
                      <a:pt x="30" y="0"/>
                    </a:lnTo>
                    <a:lnTo>
                      <a:pt x="30" y="0"/>
                    </a:lnTo>
                    <a:lnTo>
                      <a:pt x="19" y="4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2" y="42"/>
                    </a:lnTo>
                    <a:lnTo>
                      <a:pt x="9" y="50"/>
                    </a:lnTo>
                    <a:lnTo>
                      <a:pt x="19" y="57"/>
                    </a:lnTo>
                    <a:lnTo>
                      <a:pt x="30" y="59"/>
                    </a:lnTo>
                    <a:lnTo>
                      <a:pt x="30" y="59"/>
                    </a:lnTo>
                    <a:lnTo>
                      <a:pt x="40" y="57"/>
                    </a:lnTo>
                    <a:lnTo>
                      <a:pt x="51" y="50"/>
                    </a:lnTo>
                    <a:lnTo>
                      <a:pt x="57" y="42"/>
                    </a:lnTo>
                    <a:lnTo>
                      <a:pt x="59" y="29"/>
                    </a:lnTo>
                    <a:lnTo>
                      <a:pt x="59" y="29"/>
                    </a:lnTo>
                    <a:lnTo>
                      <a:pt x="57" y="19"/>
                    </a:lnTo>
                    <a:lnTo>
                      <a:pt x="51" y="10"/>
                    </a:lnTo>
                    <a:lnTo>
                      <a:pt x="40" y="4"/>
                    </a:lnTo>
                    <a:lnTo>
                      <a:pt x="30" y="0"/>
                    </a:lnTo>
                    <a:lnTo>
                      <a:pt x="30" y="4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8" y="10"/>
                    </a:lnTo>
                    <a:lnTo>
                      <a:pt x="45" y="14"/>
                    </a:lnTo>
                    <a:lnTo>
                      <a:pt x="49" y="23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49" y="38"/>
                    </a:lnTo>
                    <a:lnTo>
                      <a:pt x="45" y="44"/>
                    </a:lnTo>
                    <a:lnTo>
                      <a:pt x="38" y="50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21" y="50"/>
                    </a:lnTo>
                    <a:lnTo>
                      <a:pt x="15" y="44"/>
                    </a:lnTo>
                    <a:lnTo>
                      <a:pt x="11" y="38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11" y="23"/>
                    </a:lnTo>
                    <a:lnTo>
                      <a:pt x="15" y="14"/>
                    </a:lnTo>
                    <a:lnTo>
                      <a:pt x="21" y="10"/>
                    </a:lnTo>
                    <a:lnTo>
                      <a:pt x="30" y="8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69672D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11"/>
              <p:cNvSpPr>
                <a:spLocks noEditPoints="1"/>
              </p:cNvSpPr>
              <p:nvPr/>
            </p:nvSpPr>
            <p:spPr bwMode="auto">
              <a:xfrm>
                <a:off x="2933" y="2610"/>
                <a:ext cx="351" cy="350"/>
              </a:xfrm>
              <a:custGeom>
                <a:avLst/>
                <a:gdLst/>
                <a:ahLst/>
                <a:cxnLst>
                  <a:cxn ang="0">
                    <a:pos x="351" y="162"/>
                  </a:cxn>
                  <a:cxn ang="0">
                    <a:pos x="315" y="160"/>
                  </a:cxn>
                  <a:cxn ang="0">
                    <a:pos x="343" y="120"/>
                  </a:cxn>
                  <a:cxn ang="0">
                    <a:pos x="298" y="108"/>
                  </a:cxn>
                  <a:cxn ang="0">
                    <a:pos x="286" y="89"/>
                  </a:cxn>
                  <a:cxn ang="0">
                    <a:pos x="290" y="42"/>
                  </a:cxn>
                  <a:cxn ang="0">
                    <a:pos x="262" y="65"/>
                  </a:cxn>
                  <a:cxn ang="0">
                    <a:pos x="256" y="19"/>
                  </a:cxn>
                  <a:cxn ang="0">
                    <a:pos x="214" y="42"/>
                  </a:cxn>
                  <a:cxn ang="0">
                    <a:pos x="193" y="36"/>
                  </a:cxn>
                  <a:cxn ang="0">
                    <a:pos x="163" y="0"/>
                  </a:cxn>
                  <a:cxn ang="0">
                    <a:pos x="159" y="36"/>
                  </a:cxn>
                  <a:cxn ang="0">
                    <a:pos x="121" y="8"/>
                  </a:cxn>
                  <a:cxn ang="0">
                    <a:pos x="108" y="53"/>
                  </a:cxn>
                  <a:cxn ang="0">
                    <a:pos x="89" y="65"/>
                  </a:cxn>
                  <a:cxn ang="0">
                    <a:pos x="43" y="61"/>
                  </a:cxn>
                  <a:cxn ang="0">
                    <a:pos x="66" y="89"/>
                  </a:cxn>
                  <a:cxn ang="0">
                    <a:pos x="19" y="97"/>
                  </a:cxn>
                  <a:cxn ang="0">
                    <a:pos x="41" y="137"/>
                  </a:cxn>
                  <a:cxn ang="0">
                    <a:pos x="36" y="160"/>
                  </a:cxn>
                  <a:cxn ang="0">
                    <a:pos x="0" y="190"/>
                  </a:cxn>
                  <a:cxn ang="0">
                    <a:pos x="36" y="192"/>
                  </a:cxn>
                  <a:cxn ang="0">
                    <a:pos x="9" y="230"/>
                  </a:cxn>
                  <a:cxn ang="0">
                    <a:pos x="53" y="245"/>
                  </a:cxn>
                  <a:cxn ang="0">
                    <a:pos x="66" y="264"/>
                  </a:cxn>
                  <a:cxn ang="0">
                    <a:pos x="62" y="310"/>
                  </a:cxn>
                  <a:cxn ang="0">
                    <a:pos x="89" y="285"/>
                  </a:cxn>
                  <a:cxn ang="0">
                    <a:pos x="95" y="333"/>
                  </a:cxn>
                  <a:cxn ang="0">
                    <a:pos x="138" y="310"/>
                  </a:cxn>
                  <a:cxn ang="0">
                    <a:pos x="159" y="314"/>
                  </a:cxn>
                  <a:cxn ang="0">
                    <a:pos x="188" y="350"/>
                  </a:cxn>
                  <a:cxn ang="0">
                    <a:pos x="193" y="314"/>
                  </a:cxn>
                  <a:cxn ang="0">
                    <a:pos x="231" y="344"/>
                  </a:cxn>
                  <a:cxn ang="0">
                    <a:pos x="243" y="297"/>
                  </a:cxn>
                  <a:cxn ang="0">
                    <a:pos x="262" y="285"/>
                  </a:cxn>
                  <a:cxn ang="0">
                    <a:pos x="309" y="291"/>
                  </a:cxn>
                  <a:cxn ang="0">
                    <a:pos x="286" y="264"/>
                  </a:cxn>
                  <a:cxn ang="0">
                    <a:pos x="332" y="255"/>
                  </a:cxn>
                  <a:cxn ang="0">
                    <a:pos x="311" y="215"/>
                  </a:cxn>
                  <a:cxn ang="0">
                    <a:pos x="315" y="192"/>
                  </a:cxn>
                  <a:cxn ang="0">
                    <a:pos x="176" y="230"/>
                  </a:cxn>
                  <a:cxn ang="0">
                    <a:pos x="165" y="230"/>
                  </a:cxn>
                  <a:cxn ang="0">
                    <a:pos x="146" y="221"/>
                  </a:cxn>
                  <a:cxn ang="0">
                    <a:pos x="131" y="207"/>
                  </a:cxn>
                  <a:cxn ang="0">
                    <a:pos x="123" y="188"/>
                  </a:cxn>
                  <a:cxn ang="0">
                    <a:pos x="121" y="175"/>
                  </a:cxn>
                  <a:cxn ang="0">
                    <a:pos x="125" y="154"/>
                  </a:cxn>
                  <a:cxn ang="0">
                    <a:pos x="138" y="137"/>
                  </a:cxn>
                  <a:cxn ang="0">
                    <a:pos x="155" y="127"/>
                  </a:cxn>
                  <a:cxn ang="0">
                    <a:pos x="176" y="122"/>
                  </a:cxn>
                  <a:cxn ang="0">
                    <a:pos x="186" y="122"/>
                  </a:cxn>
                  <a:cxn ang="0">
                    <a:pos x="205" y="131"/>
                  </a:cxn>
                  <a:cxn ang="0">
                    <a:pos x="220" y="146"/>
                  </a:cxn>
                  <a:cxn ang="0">
                    <a:pos x="229" y="165"/>
                  </a:cxn>
                  <a:cxn ang="0">
                    <a:pos x="231" y="175"/>
                  </a:cxn>
                  <a:cxn ang="0">
                    <a:pos x="226" y="196"/>
                  </a:cxn>
                  <a:cxn ang="0">
                    <a:pos x="214" y="215"/>
                  </a:cxn>
                  <a:cxn ang="0">
                    <a:pos x="197" y="226"/>
                  </a:cxn>
                  <a:cxn ang="0">
                    <a:pos x="176" y="230"/>
                  </a:cxn>
                </a:cxnLst>
                <a:rect l="0" t="0" r="r" b="b"/>
                <a:pathLst>
                  <a:path w="351" h="350">
                    <a:moveTo>
                      <a:pt x="351" y="190"/>
                    </a:moveTo>
                    <a:lnTo>
                      <a:pt x="351" y="162"/>
                    </a:lnTo>
                    <a:lnTo>
                      <a:pt x="315" y="160"/>
                    </a:lnTo>
                    <a:lnTo>
                      <a:pt x="315" y="160"/>
                    </a:lnTo>
                    <a:lnTo>
                      <a:pt x="311" y="137"/>
                    </a:lnTo>
                    <a:lnTo>
                      <a:pt x="343" y="120"/>
                    </a:lnTo>
                    <a:lnTo>
                      <a:pt x="332" y="97"/>
                    </a:lnTo>
                    <a:lnTo>
                      <a:pt x="298" y="108"/>
                    </a:lnTo>
                    <a:lnTo>
                      <a:pt x="298" y="108"/>
                    </a:lnTo>
                    <a:lnTo>
                      <a:pt x="286" y="89"/>
                    </a:lnTo>
                    <a:lnTo>
                      <a:pt x="309" y="61"/>
                    </a:lnTo>
                    <a:lnTo>
                      <a:pt x="290" y="42"/>
                    </a:lnTo>
                    <a:lnTo>
                      <a:pt x="262" y="65"/>
                    </a:lnTo>
                    <a:lnTo>
                      <a:pt x="262" y="65"/>
                    </a:lnTo>
                    <a:lnTo>
                      <a:pt x="243" y="53"/>
                    </a:lnTo>
                    <a:lnTo>
                      <a:pt x="256" y="19"/>
                    </a:lnTo>
                    <a:lnTo>
                      <a:pt x="231" y="8"/>
                    </a:lnTo>
                    <a:lnTo>
                      <a:pt x="214" y="42"/>
                    </a:lnTo>
                    <a:lnTo>
                      <a:pt x="214" y="42"/>
                    </a:lnTo>
                    <a:lnTo>
                      <a:pt x="193" y="36"/>
                    </a:lnTo>
                    <a:lnTo>
                      <a:pt x="188" y="0"/>
                    </a:lnTo>
                    <a:lnTo>
                      <a:pt x="163" y="0"/>
                    </a:lnTo>
                    <a:lnTo>
                      <a:pt x="159" y="36"/>
                    </a:lnTo>
                    <a:lnTo>
                      <a:pt x="159" y="36"/>
                    </a:lnTo>
                    <a:lnTo>
                      <a:pt x="138" y="42"/>
                    </a:lnTo>
                    <a:lnTo>
                      <a:pt x="121" y="8"/>
                    </a:lnTo>
                    <a:lnTo>
                      <a:pt x="95" y="19"/>
                    </a:lnTo>
                    <a:lnTo>
                      <a:pt x="108" y="53"/>
                    </a:lnTo>
                    <a:lnTo>
                      <a:pt x="108" y="53"/>
                    </a:lnTo>
                    <a:lnTo>
                      <a:pt x="89" y="65"/>
                    </a:lnTo>
                    <a:lnTo>
                      <a:pt x="62" y="42"/>
                    </a:lnTo>
                    <a:lnTo>
                      <a:pt x="43" y="61"/>
                    </a:lnTo>
                    <a:lnTo>
                      <a:pt x="66" y="89"/>
                    </a:lnTo>
                    <a:lnTo>
                      <a:pt x="66" y="89"/>
                    </a:lnTo>
                    <a:lnTo>
                      <a:pt x="53" y="108"/>
                    </a:lnTo>
                    <a:lnTo>
                      <a:pt x="19" y="97"/>
                    </a:lnTo>
                    <a:lnTo>
                      <a:pt x="9" y="120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36" y="160"/>
                    </a:lnTo>
                    <a:lnTo>
                      <a:pt x="0" y="162"/>
                    </a:lnTo>
                    <a:lnTo>
                      <a:pt x="0" y="190"/>
                    </a:lnTo>
                    <a:lnTo>
                      <a:pt x="36" y="192"/>
                    </a:lnTo>
                    <a:lnTo>
                      <a:pt x="36" y="192"/>
                    </a:lnTo>
                    <a:lnTo>
                      <a:pt x="41" y="215"/>
                    </a:lnTo>
                    <a:lnTo>
                      <a:pt x="9" y="230"/>
                    </a:lnTo>
                    <a:lnTo>
                      <a:pt x="19" y="255"/>
                    </a:lnTo>
                    <a:lnTo>
                      <a:pt x="53" y="245"/>
                    </a:lnTo>
                    <a:lnTo>
                      <a:pt x="53" y="245"/>
                    </a:lnTo>
                    <a:lnTo>
                      <a:pt x="66" y="264"/>
                    </a:lnTo>
                    <a:lnTo>
                      <a:pt x="43" y="291"/>
                    </a:lnTo>
                    <a:lnTo>
                      <a:pt x="62" y="310"/>
                    </a:lnTo>
                    <a:lnTo>
                      <a:pt x="89" y="285"/>
                    </a:lnTo>
                    <a:lnTo>
                      <a:pt x="89" y="285"/>
                    </a:lnTo>
                    <a:lnTo>
                      <a:pt x="108" y="297"/>
                    </a:lnTo>
                    <a:lnTo>
                      <a:pt x="95" y="333"/>
                    </a:lnTo>
                    <a:lnTo>
                      <a:pt x="121" y="344"/>
                    </a:lnTo>
                    <a:lnTo>
                      <a:pt x="138" y="310"/>
                    </a:lnTo>
                    <a:lnTo>
                      <a:pt x="138" y="310"/>
                    </a:lnTo>
                    <a:lnTo>
                      <a:pt x="159" y="314"/>
                    </a:lnTo>
                    <a:lnTo>
                      <a:pt x="163" y="350"/>
                    </a:lnTo>
                    <a:lnTo>
                      <a:pt x="188" y="350"/>
                    </a:lnTo>
                    <a:lnTo>
                      <a:pt x="193" y="314"/>
                    </a:lnTo>
                    <a:lnTo>
                      <a:pt x="193" y="314"/>
                    </a:lnTo>
                    <a:lnTo>
                      <a:pt x="214" y="310"/>
                    </a:lnTo>
                    <a:lnTo>
                      <a:pt x="231" y="344"/>
                    </a:lnTo>
                    <a:lnTo>
                      <a:pt x="256" y="333"/>
                    </a:lnTo>
                    <a:lnTo>
                      <a:pt x="243" y="297"/>
                    </a:lnTo>
                    <a:lnTo>
                      <a:pt x="243" y="297"/>
                    </a:lnTo>
                    <a:lnTo>
                      <a:pt x="262" y="285"/>
                    </a:lnTo>
                    <a:lnTo>
                      <a:pt x="290" y="310"/>
                    </a:lnTo>
                    <a:lnTo>
                      <a:pt x="309" y="291"/>
                    </a:lnTo>
                    <a:lnTo>
                      <a:pt x="286" y="264"/>
                    </a:lnTo>
                    <a:lnTo>
                      <a:pt x="286" y="264"/>
                    </a:lnTo>
                    <a:lnTo>
                      <a:pt x="298" y="245"/>
                    </a:lnTo>
                    <a:lnTo>
                      <a:pt x="332" y="255"/>
                    </a:lnTo>
                    <a:lnTo>
                      <a:pt x="343" y="230"/>
                    </a:lnTo>
                    <a:lnTo>
                      <a:pt x="311" y="215"/>
                    </a:lnTo>
                    <a:lnTo>
                      <a:pt x="311" y="215"/>
                    </a:lnTo>
                    <a:lnTo>
                      <a:pt x="315" y="192"/>
                    </a:lnTo>
                    <a:lnTo>
                      <a:pt x="351" y="190"/>
                    </a:lnTo>
                    <a:close/>
                    <a:moveTo>
                      <a:pt x="176" y="230"/>
                    </a:moveTo>
                    <a:lnTo>
                      <a:pt x="176" y="230"/>
                    </a:lnTo>
                    <a:lnTo>
                      <a:pt x="165" y="230"/>
                    </a:lnTo>
                    <a:lnTo>
                      <a:pt x="155" y="226"/>
                    </a:lnTo>
                    <a:lnTo>
                      <a:pt x="146" y="221"/>
                    </a:lnTo>
                    <a:lnTo>
                      <a:pt x="138" y="215"/>
                    </a:lnTo>
                    <a:lnTo>
                      <a:pt x="131" y="207"/>
                    </a:lnTo>
                    <a:lnTo>
                      <a:pt x="125" y="196"/>
                    </a:lnTo>
                    <a:lnTo>
                      <a:pt x="123" y="188"/>
                    </a:lnTo>
                    <a:lnTo>
                      <a:pt x="121" y="175"/>
                    </a:lnTo>
                    <a:lnTo>
                      <a:pt x="121" y="175"/>
                    </a:lnTo>
                    <a:lnTo>
                      <a:pt x="123" y="165"/>
                    </a:lnTo>
                    <a:lnTo>
                      <a:pt x="125" y="154"/>
                    </a:lnTo>
                    <a:lnTo>
                      <a:pt x="131" y="146"/>
                    </a:lnTo>
                    <a:lnTo>
                      <a:pt x="138" y="137"/>
                    </a:lnTo>
                    <a:lnTo>
                      <a:pt x="146" y="131"/>
                    </a:lnTo>
                    <a:lnTo>
                      <a:pt x="155" y="127"/>
                    </a:lnTo>
                    <a:lnTo>
                      <a:pt x="165" y="122"/>
                    </a:lnTo>
                    <a:lnTo>
                      <a:pt x="176" y="122"/>
                    </a:lnTo>
                    <a:lnTo>
                      <a:pt x="176" y="122"/>
                    </a:lnTo>
                    <a:lnTo>
                      <a:pt x="186" y="122"/>
                    </a:lnTo>
                    <a:lnTo>
                      <a:pt x="197" y="127"/>
                    </a:lnTo>
                    <a:lnTo>
                      <a:pt x="205" y="131"/>
                    </a:lnTo>
                    <a:lnTo>
                      <a:pt x="214" y="137"/>
                    </a:lnTo>
                    <a:lnTo>
                      <a:pt x="220" y="146"/>
                    </a:lnTo>
                    <a:lnTo>
                      <a:pt x="226" y="154"/>
                    </a:lnTo>
                    <a:lnTo>
                      <a:pt x="229" y="165"/>
                    </a:lnTo>
                    <a:lnTo>
                      <a:pt x="231" y="175"/>
                    </a:lnTo>
                    <a:lnTo>
                      <a:pt x="231" y="175"/>
                    </a:lnTo>
                    <a:lnTo>
                      <a:pt x="229" y="188"/>
                    </a:lnTo>
                    <a:lnTo>
                      <a:pt x="226" y="196"/>
                    </a:lnTo>
                    <a:lnTo>
                      <a:pt x="220" y="207"/>
                    </a:lnTo>
                    <a:lnTo>
                      <a:pt x="214" y="215"/>
                    </a:lnTo>
                    <a:lnTo>
                      <a:pt x="205" y="221"/>
                    </a:lnTo>
                    <a:lnTo>
                      <a:pt x="197" y="226"/>
                    </a:lnTo>
                    <a:lnTo>
                      <a:pt x="186" y="230"/>
                    </a:lnTo>
                    <a:lnTo>
                      <a:pt x="176" y="230"/>
                    </a:lnTo>
                    <a:lnTo>
                      <a:pt x="176" y="230"/>
                    </a:lnTo>
                    <a:close/>
                  </a:path>
                </a:pathLst>
              </a:custGeom>
              <a:solidFill>
                <a:srgbClr val="E2E971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12"/>
              <p:cNvSpPr>
                <a:spLocks noEditPoints="1"/>
              </p:cNvSpPr>
              <p:nvPr/>
            </p:nvSpPr>
            <p:spPr bwMode="auto">
              <a:xfrm>
                <a:off x="2929" y="2606"/>
                <a:ext cx="359" cy="358"/>
              </a:xfrm>
              <a:custGeom>
                <a:avLst/>
                <a:gdLst/>
                <a:ahLst/>
                <a:cxnLst>
                  <a:cxn ang="0">
                    <a:pos x="323" y="164"/>
                  </a:cxn>
                  <a:cxn ang="0">
                    <a:pos x="338" y="95"/>
                  </a:cxn>
                  <a:cxn ang="0">
                    <a:pos x="290" y="93"/>
                  </a:cxn>
                  <a:cxn ang="0">
                    <a:pos x="268" y="67"/>
                  </a:cxn>
                  <a:cxn ang="0">
                    <a:pos x="233" y="8"/>
                  </a:cxn>
                  <a:cxn ang="0">
                    <a:pos x="197" y="40"/>
                  </a:cxn>
                  <a:cxn ang="0">
                    <a:pos x="163" y="36"/>
                  </a:cxn>
                  <a:cxn ang="0">
                    <a:pos x="95" y="21"/>
                  </a:cxn>
                  <a:cxn ang="0">
                    <a:pos x="93" y="69"/>
                  </a:cxn>
                  <a:cxn ang="0">
                    <a:pos x="66" y="90"/>
                  </a:cxn>
                  <a:cxn ang="0">
                    <a:pos x="7" y="126"/>
                  </a:cxn>
                  <a:cxn ang="0">
                    <a:pos x="40" y="164"/>
                  </a:cxn>
                  <a:cxn ang="0">
                    <a:pos x="36" y="196"/>
                  </a:cxn>
                  <a:cxn ang="0">
                    <a:pos x="19" y="263"/>
                  </a:cxn>
                  <a:cxn ang="0">
                    <a:pos x="70" y="268"/>
                  </a:cxn>
                  <a:cxn ang="0">
                    <a:pos x="89" y="293"/>
                  </a:cxn>
                  <a:cxn ang="0">
                    <a:pos x="127" y="352"/>
                  </a:cxn>
                  <a:cxn ang="0">
                    <a:pos x="163" y="318"/>
                  </a:cxn>
                  <a:cxn ang="0">
                    <a:pos x="197" y="323"/>
                  </a:cxn>
                  <a:cxn ang="0">
                    <a:pos x="264" y="339"/>
                  </a:cxn>
                  <a:cxn ang="0">
                    <a:pos x="266" y="289"/>
                  </a:cxn>
                  <a:cxn ang="0">
                    <a:pos x="294" y="270"/>
                  </a:cxn>
                  <a:cxn ang="0">
                    <a:pos x="353" y="232"/>
                  </a:cxn>
                  <a:cxn ang="0">
                    <a:pos x="319" y="196"/>
                  </a:cxn>
                  <a:cxn ang="0">
                    <a:pos x="315" y="192"/>
                  </a:cxn>
                  <a:cxn ang="0">
                    <a:pos x="334" y="253"/>
                  </a:cxn>
                  <a:cxn ang="0">
                    <a:pos x="306" y="295"/>
                  </a:cxn>
                  <a:cxn ang="0">
                    <a:pos x="243" y="301"/>
                  </a:cxn>
                  <a:cxn ang="0">
                    <a:pos x="195" y="314"/>
                  </a:cxn>
                  <a:cxn ang="0">
                    <a:pos x="165" y="314"/>
                  </a:cxn>
                  <a:cxn ang="0">
                    <a:pos x="114" y="299"/>
                  </a:cxn>
                  <a:cxn ang="0">
                    <a:pos x="74" y="268"/>
                  </a:cxn>
                  <a:cxn ang="0">
                    <a:pos x="17" y="236"/>
                  </a:cxn>
                  <a:cxn ang="0">
                    <a:pos x="9" y="190"/>
                  </a:cxn>
                  <a:cxn ang="0">
                    <a:pos x="49" y="139"/>
                  </a:cxn>
                  <a:cxn ang="0">
                    <a:pos x="72" y="95"/>
                  </a:cxn>
                  <a:cxn ang="0">
                    <a:pos x="95" y="74"/>
                  </a:cxn>
                  <a:cxn ang="0">
                    <a:pos x="142" y="48"/>
                  </a:cxn>
                  <a:cxn ang="0">
                    <a:pos x="192" y="44"/>
                  </a:cxn>
                  <a:cxn ang="0">
                    <a:pos x="254" y="25"/>
                  </a:cxn>
                  <a:cxn ang="0">
                    <a:pos x="294" y="53"/>
                  </a:cxn>
                  <a:cxn ang="0">
                    <a:pos x="300" y="116"/>
                  </a:cxn>
                  <a:cxn ang="0">
                    <a:pos x="315" y="164"/>
                  </a:cxn>
                  <a:cxn ang="0">
                    <a:pos x="355" y="194"/>
                  </a:cxn>
                  <a:cxn ang="0">
                    <a:pos x="152" y="221"/>
                  </a:cxn>
                  <a:cxn ang="0">
                    <a:pos x="129" y="179"/>
                  </a:cxn>
                  <a:cxn ang="0">
                    <a:pos x="144" y="145"/>
                  </a:cxn>
                  <a:cxn ang="0">
                    <a:pos x="190" y="131"/>
                  </a:cxn>
                  <a:cxn ang="0">
                    <a:pos x="226" y="160"/>
                  </a:cxn>
                  <a:cxn ang="0">
                    <a:pos x="222" y="209"/>
                  </a:cxn>
                  <a:cxn ang="0">
                    <a:pos x="180" y="230"/>
                  </a:cxn>
                  <a:cxn ang="0">
                    <a:pos x="214" y="228"/>
                  </a:cxn>
                  <a:cxn ang="0">
                    <a:pos x="239" y="179"/>
                  </a:cxn>
                  <a:cxn ang="0">
                    <a:pos x="203" y="126"/>
                  </a:cxn>
                  <a:cxn ang="0">
                    <a:pos x="146" y="131"/>
                  </a:cxn>
                  <a:cxn ang="0">
                    <a:pos x="121" y="179"/>
                  </a:cxn>
                  <a:cxn ang="0">
                    <a:pos x="156" y="234"/>
                  </a:cxn>
                </a:cxnLst>
                <a:rect l="0" t="0" r="r" b="b"/>
                <a:pathLst>
                  <a:path w="359" h="358">
                    <a:moveTo>
                      <a:pt x="355" y="194"/>
                    </a:moveTo>
                    <a:lnTo>
                      <a:pt x="359" y="194"/>
                    </a:lnTo>
                    <a:lnTo>
                      <a:pt x="359" y="162"/>
                    </a:lnTo>
                    <a:lnTo>
                      <a:pt x="319" y="160"/>
                    </a:lnTo>
                    <a:lnTo>
                      <a:pt x="319" y="164"/>
                    </a:lnTo>
                    <a:lnTo>
                      <a:pt x="323" y="164"/>
                    </a:lnTo>
                    <a:lnTo>
                      <a:pt x="323" y="164"/>
                    </a:lnTo>
                    <a:lnTo>
                      <a:pt x="319" y="141"/>
                    </a:lnTo>
                    <a:lnTo>
                      <a:pt x="315" y="141"/>
                    </a:lnTo>
                    <a:lnTo>
                      <a:pt x="317" y="145"/>
                    </a:lnTo>
                    <a:lnTo>
                      <a:pt x="353" y="126"/>
                    </a:lnTo>
                    <a:lnTo>
                      <a:pt x="338" y="95"/>
                    </a:lnTo>
                    <a:lnTo>
                      <a:pt x="300" y="107"/>
                    </a:lnTo>
                    <a:lnTo>
                      <a:pt x="302" y="112"/>
                    </a:lnTo>
                    <a:lnTo>
                      <a:pt x="306" y="109"/>
                    </a:lnTo>
                    <a:lnTo>
                      <a:pt x="306" y="109"/>
                    </a:lnTo>
                    <a:lnTo>
                      <a:pt x="294" y="90"/>
                    </a:lnTo>
                    <a:lnTo>
                      <a:pt x="290" y="93"/>
                    </a:lnTo>
                    <a:lnTo>
                      <a:pt x="294" y="95"/>
                    </a:lnTo>
                    <a:lnTo>
                      <a:pt x="319" y="65"/>
                    </a:lnTo>
                    <a:lnTo>
                      <a:pt x="294" y="42"/>
                    </a:lnTo>
                    <a:lnTo>
                      <a:pt x="264" y="67"/>
                    </a:lnTo>
                    <a:lnTo>
                      <a:pt x="266" y="69"/>
                    </a:lnTo>
                    <a:lnTo>
                      <a:pt x="268" y="67"/>
                    </a:lnTo>
                    <a:lnTo>
                      <a:pt x="268" y="67"/>
                    </a:lnTo>
                    <a:lnTo>
                      <a:pt x="249" y="55"/>
                    </a:lnTo>
                    <a:lnTo>
                      <a:pt x="247" y="57"/>
                    </a:lnTo>
                    <a:lnTo>
                      <a:pt x="252" y="59"/>
                    </a:lnTo>
                    <a:lnTo>
                      <a:pt x="264" y="21"/>
                    </a:lnTo>
                    <a:lnTo>
                      <a:pt x="233" y="8"/>
                    </a:lnTo>
                    <a:lnTo>
                      <a:pt x="214" y="44"/>
                    </a:lnTo>
                    <a:lnTo>
                      <a:pt x="218" y="46"/>
                    </a:lnTo>
                    <a:lnTo>
                      <a:pt x="220" y="42"/>
                    </a:lnTo>
                    <a:lnTo>
                      <a:pt x="220" y="42"/>
                    </a:lnTo>
                    <a:lnTo>
                      <a:pt x="197" y="36"/>
                    </a:lnTo>
                    <a:lnTo>
                      <a:pt x="197" y="40"/>
                    </a:lnTo>
                    <a:lnTo>
                      <a:pt x="201" y="40"/>
                    </a:lnTo>
                    <a:lnTo>
                      <a:pt x="197" y="0"/>
                    </a:lnTo>
                    <a:lnTo>
                      <a:pt x="163" y="0"/>
                    </a:lnTo>
                    <a:lnTo>
                      <a:pt x="159" y="40"/>
                    </a:lnTo>
                    <a:lnTo>
                      <a:pt x="163" y="40"/>
                    </a:lnTo>
                    <a:lnTo>
                      <a:pt x="163" y="36"/>
                    </a:lnTo>
                    <a:lnTo>
                      <a:pt x="163" y="36"/>
                    </a:lnTo>
                    <a:lnTo>
                      <a:pt x="140" y="42"/>
                    </a:lnTo>
                    <a:lnTo>
                      <a:pt x="142" y="46"/>
                    </a:lnTo>
                    <a:lnTo>
                      <a:pt x="146" y="44"/>
                    </a:lnTo>
                    <a:lnTo>
                      <a:pt x="127" y="8"/>
                    </a:lnTo>
                    <a:lnTo>
                      <a:pt x="95" y="21"/>
                    </a:lnTo>
                    <a:lnTo>
                      <a:pt x="108" y="59"/>
                    </a:lnTo>
                    <a:lnTo>
                      <a:pt x="112" y="57"/>
                    </a:lnTo>
                    <a:lnTo>
                      <a:pt x="110" y="55"/>
                    </a:lnTo>
                    <a:lnTo>
                      <a:pt x="110" y="55"/>
                    </a:lnTo>
                    <a:lnTo>
                      <a:pt x="89" y="67"/>
                    </a:lnTo>
                    <a:lnTo>
                      <a:pt x="93" y="69"/>
                    </a:lnTo>
                    <a:lnTo>
                      <a:pt x="95" y="67"/>
                    </a:lnTo>
                    <a:lnTo>
                      <a:pt x="66" y="42"/>
                    </a:lnTo>
                    <a:lnTo>
                      <a:pt x="40" y="65"/>
                    </a:lnTo>
                    <a:lnTo>
                      <a:pt x="66" y="95"/>
                    </a:lnTo>
                    <a:lnTo>
                      <a:pt x="70" y="93"/>
                    </a:lnTo>
                    <a:lnTo>
                      <a:pt x="66" y="90"/>
                    </a:lnTo>
                    <a:lnTo>
                      <a:pt x="66" y="90"/>
                    </a:lnTo>
                    <a:lnTo>
                      <a:pt x="53" y="109"/>
                    </a:lnTo>
                    <a:lnTo>
                      <a:pt x="57" y="112"/>
                    </a:lnTo>
                    <a:lnTo>
                      <a:pt x="59" y="107"/>
                    </a:lnTo>
                    <a:lnTo>
                      <a:pt x="19" y="95"/>
                    </a:lnTo>
                    <a:lnTo>
                      <a:pt x="7" y="126"/>
                    </a:lnTo>
                    <a:lnTo>
                      <a:pt x="42" y="145"/>
                    </a:lnTo>
                    <a:lnTo>
                      <a:pt x="45" y="141"/>
                    </a:lnTo>
                    <a:lnTo>
                      <a:pt x="40" y="141"/>
                    </a:lnTo>
                    <a:lnTo>
                      <a:pt x="40" y="141"/>
                    </a:lnTo>
                    <a:lnTo>
                      <a:pt x="36" y="164"/>
                    </a:lnTo>
                    <a:lnTo>
                      <a:pt x="40" y="164"/>
                    </a:lnTo>
                    <a:lnTo>
                      <a:pt x="40" y="160"/>
                    </a:lnTo>
                    <a:lnTo>
                      <a:pt x="0" y="162"/>
                    </a:lnTo>
                    <a:lnTo>
                      <a:pt x="0" y="196"/>
                    </a:lnTo>
                    <a:lnTo>
                      <a:pt x="40" y="200"/>
                    </a:lnTo>
                    <a:lnTo>
                      <a:pt x="40" y="196"/>
                    </a:lnTo>
                    <a:lnTo>
                      <a:pt x="36" y="196"/>
                    </a:lnTo>
                    <a:lnTo>
                      <a:pt x="36" y="196"/>
                    </a:lnTo>
                    <a:lnTo>
                      <a:pt x="40" y="219"/>
                    </a:lnTo>
                    <a:lnTo>
                      <a:pt x="45" y="219"/>
                    </a:lnTo>
                    <a:lnTo>
                      <a:pt x="42" y="215"/>
                    </a:lnTo>
                    <a:lnTo>
                      <a:pt x="7" y="232"/>
                    </a:lnTo>
                    <a:lnTo>
                      <a:pt x="19" y="263"/>
                    </a:lnTo>
                    <a:lnTo>
                      <a:pt x="59" y="253"/>
                    </a:lnTo>
                    <a:lnTo>
                      <a:pt x="57" y="249"/>
                    </a:lnTo>
                    <a:lnTo>
                      <a:pt x="53" y="251"/>
                    </a:lnTo>
                    <a:lnTo>
                      <a:pt x="53" y="251"/>
                    </a:lnTo>
                    <a:lnTo>
                      <a:pt x="66" y="270"/>
                    </a:lnTo>
                    <a:lnTo>
                      <a:pt x="70" y="268"/>
                    </a:lnTo>
                    <a:lnTo>
                      <a:pt x="66" y="263"/>
                    </a:lnTo>
                    <a:lnTo>
                      <a:pt x="40" y="295"/>
                    </a:lnTo>
                    <a:lnTo>
                      <a:pt x="66" y="318"/>
                    </a:lnTo>
                    <a:lnTo>
                      <a:pt x="95" y="293"/>
                    </a:lnTo>
                    <a:lnTo>
                      <a:pt x="93" y="289"/>
                    </a:lnTo>
                    <a:lnTo>
                      <a:pt x="89" y="293"/>
                    </a:lnTo>
                    <a:lnTo>
                      <a:pt x="89" y="293"/>
                    </a:lnTo>
                    <a:lnTo>
                      <a:pt x="110" y="306"/>
                    </a:lnTo>
                    <a:lnTo>
                      <a:pt x="112" y="301"/>
                    </a:lnTo>
                    <a:lnTo>
                      <a:pt x="108" y="301"/>
                    </a:lnTo>
                    <a:lnTo>
                      <a:pt x="95" y="339"/>
                    </a:lnTo>
                    <a:lnTo>
                      <a:pt x="127" y="352"/>
                    </a:lnTo>
                    <a:lnTo>
                      <a:pt x="146" y="316"/>
                    </a:lnTo>
                    <a:lnTo>
                      <a:pt x="142" y="314"/>
                    </a:lnTo>
                    <a:lnTo>
                      <a:pt x="140" y="318"/>
                    </a:lnTo>
                    <a:lnTo>
                      <a:pt x="140" y="318"/>
                    </a:lnTo>
                    <a:lnTo>
                      <a:pt x="163" y="323"/>
                    </a:lnTo>
                    <a:lnTo>
                      <a:pt x="163" y="318"/>
                    </a:lnTo>
                    <a:lnTo>
                      <a:pt x="159" y="320"/>
                    </a:lnTo>
                    <a:lnTo>
                      <a:pt x="163" y="358"/>
                    </a:lnTo>
                    <a:lnTo>
                      <a:pt x="197" y="358"/>
                    </a:lnTo>
                    <a:lnTo>
                      <a:pt x="201" y="320"/>
                    </a:lnTo>
                    <a:lnTo>
                      <a:pt x="197" y="318"/>
                    </a:lnTo>
                    <a:lnTo>
                      <a:pt x="197" y="323"/>
                    </a:lnTo>
                    <a:lnTo>
                      <a:pt x="197" y="323"/>
                    </a:lnTo>
                    <a:lnTo>
                      <a:pt x="220" y="318"/>
                    </a:lnTo>
                    <a:lnTo>
                      <a:pt x="218" y="314"/>
                    </a:lnTo>
                    <a:lnTo>
                      <a:pt x="214" y="316"/>
                    </a:lnTo>
                    <a:lnTo>
                      <a:pt x="233" y="352"/>
                    </a:lnTo>
                    <a:lnTo>
                      <a:pt x="264" y="339"/>
                    </a:lnTo>
                    <a:lnTo>
                      <a:pt x="252" y="301"/>
                    </a:lnTo>
                    <a:lnTo>
                      <a:pt x="247" y="301"/>
                    </a:lnTo>
                    <a:lnTo>
                      <a:pt x="249" y="306"/>
                    </a:lnTo>
                    <a:lnTo>
                      <a:pt x="249" y="306"/>
                    </a:lnTo>
                    <a:lnTo>
                      <a:pt x="268" y="293"/>
                    </a:lnTo>
                    <a:lnTo>
                      <a:pt x="266" y="289"/>
                    </a:lnTo>
                    <a:lnTo>
                      <a:pt x="264" y="293"/>
                    </a:lnTo>
                    <a:lnTo>
                      <a:pt x="294" y="318"/>
                    </a:lnTo>
                    <a:lnTo>
                      <a:pt x="319" y="295"/>
                    </a:lnTo>
                    <a:lnTo>
                      <a:pt x="294" y="263"/>
                    </a:lnTo>
                    <a:lnTo>
                      <a:pt x="290" y="268"/>
                    </a:lnTo>
                    <a:lnTo>
                      <a:pt x="294" y="270"/>
                    </a:lnTo>
                    <a:lnTo>
                      <a:pt x="294" y="270"/>
                    </a:lnTo>
                    <a:lnTo>
                      <a:pt x="306" y="251"/>
                    </a:lnTo>
                    <a:lnTo>
                      <a:pt x="302" y="249"/>
                    </a:lnTo>
                    <a:lnTo>
                      <a:pt x="300" y="253"/>
                    </a:lnTo>
                    <a:lnTo>
                      <a:pt x="338" y="263"/>
                    </a:lnTo>
                    <a:lnTo>
                      <a:pt x="353" y="232"/>
                    </a:lnTo>
                    <a:lnTo>
                      <a:pt x="317" y="215"/>
                    </a:lnTo>
                    <a:lnTo>
                      <a:pt x="315" y="219"/>
                    </a:lnTo>
                    <a:lnTo>
                      <a:pt x="319" y="219"/>
                    </a:lnTo>
                    <a:lnTo>
                      <a:pt x="319" y="219"/>
                    </a:lnTo>
                    <a:lnTo>
                      <a:pt x="323" y="196"/>
                    </a:lnTo>
                    <a:lnTo>
                      <a:pt x="319" y="196"/>
                    </a:lnTo>
                    <a:lnTo>
                      <a:pt x="319" y="200"/>
                    </a:lnTo>
                    <a:lnTo>
                      <a:pt x="359" y="196"/>
                    </a:lnTo>
                    <a:lnTo>
                      <a:pt x="359" y="194"/>
                    </a:lnTo>
                    <a:lnTo>
                      <a:pt x="355" y="194"/>
                    </a:lnTo>
                    <a:lnTo>
                      <a:pt x="355" y="190"/>
                    </a:lnTo>
                    <a:lnTo>
                      <a:pt x="315" y="192"/>
                    </a:lnTo>
                    <a:lnTo>
                      <a:pt x="315" y="196"/>
                    </a:lnTo>
                    <a:lnTo>
                      <a:pt x="315" y="196"/>
                    </a:lnTo>
                    <a:lnTo>
                      <a:pt x="311" y="217"/>
                    </a:lnTo>
                    <a:lnTo>
                      <a:pt x="311" y="221"/>
                    </a:lnTo>
                    <a:lnTo>
                      <a:pt x="342" y="236"/>
                    </a:lnTo>
                    <a:lnTo>
                      <a:pt x="334" y="253"/>
                    </a:lnTo>
                    <a:lnTo>
                      <a:pt x="300" y="242"/>
                    </a:lnTo>
                    <a:lnTo>
                      <a:pt x="298" y="247"/>
                    </a:lnTo>
                    <a:lnTo>
                      <a:pt x="298" y="247"/>
                    </a:lnTo>
                    <a:lnTo>
                      <a:pt x="285" y="263"/>
                    </a:lnTo>
                    <a:lnTo>
                      <a:pt x="283" y="268"/>
                    </a:lnTo>
                    <a:lnTo>
                      <a:pt x="306" y="295"/>
                    </a:lnTo>
                    <a:lnTo>
                      <a:pt x="294" y="308"/>
                    </a:lnTo>
                    <a:lnTo>
                      <a:pt x="266" y="285"/>
                    </a:lnTo>
                    <a:lnTo>
                      <a:pt x="264" y="287"/>
                    </a:lnTo>
                    <a:lnTo>
                      <a:pt x="264" y="287"/>
                    </a:lnTo>
                    <a:lnTo>
                      <a:pt x="245" y="299"/>
                    </a:lnTo>
                    <a:lnTo>
                      <a:pt x="243" y="301"/>
                    </a:lnTo>
                    <a:lnTo>
                      <a:pt x="254" y="335"/>
                    </a:lnTo>
                    <a:lnTo>
                      <a:pt x="237" y="342"/>
                    </a:lnTo>
                    <a:lnTo>
                      <a:pt x="220" y="310"/>
                    </a:lnTo>
                    <a:lnTo>
                      <a:pt x="218" y="310"/>
                    </a:lnTo>
                    <a:lnTo>
                      <a:pt x="218" y="310"/>
                    </a:lnTo>
                    <a:lnTo>
                      <a:pt x="195" y="314"/>
                    </a:lnTo>
                    <a:lnTo>
                      <a:pt x="192" y="316"/>
                    </a:lnTo>
                    <a:lnTo>
                      <a:pt x="188" y="350"/>
                    </a:lnTo>
                    <a:lnTo>
                      <a:pt x="171" y="350"/>
                    </a:lnTo>
                    <a:lnTo>
                      <a:pt x="167" y="316"/>
                    </a:lnTo>
                    <a:lnTo>
                      <a:pt x="165" y="314"/>
                    </a:lnTo>
                    <a:lnTo>
                      <a:pt x="165" y="314"/>
                    </a:lnTo>
                    <a:lnTo>
                      <a:pt x="142" y="310"/>
                    </a:lnTo>
                    <a:lnTo>
                      <a:pt x="140" y="310"/>
                    </a:lnTo>
                    <a:lnTo>
                      <a:pt x="123" y="342"/>
                    </a:lnTo>
                    <a:lnTo>
                      <a:pt x="106" y="335"/>
                    </a:lnTo>
                    <a:lnTo>
                      <a:pt x="116" y="301"/>
                    </a:lnTo>
                    <a:lnTo>
                      <a:pt x="114" y="299"/>
                    </a:lnTo>
                    <a:lnTo>
                      <a:pt x="114" y="299"/>
                    </a:lnTo>
                    <a:lnTo>
                      <a:pt x="95" y="287"/>
                    </a:lnTo>
                    <a:lnTo>
                      <a:pt x="93" y="285"/>
                    </a:lnTo>
                    <a:lnTo>
                      <a:pt x="66" y="308"/>
                    </a:lnTo>
                    <a:lnTo>
                      <a:pt x="53" y="295"/>
                    </a:lnTo>
                    <a:lnTo>
                      <a:pt x="74" y="268"/>
                    </a:lnTo>
                    <a:lnTo>
                      <a:pt x="72" y="263"/>
                    </a:lnTo>
                    <a:lnTo>
                      <a:pt x="72" y="263"/>
                    </a:lnTo>
                    <a:lnTo>
                      <a:pt x="61" y="247"/>
                    </a:lnTo>
                    <a:lnTo>
                      <a:pt x="59" y="242"/>
                    </a:lnTo>
                    <a:lnTo>
                      <a:pt x="26" y="253"/>
                    </a:lnTo>
                    <a:lnTo>
                      <a:pt x="17" y="236"/>
                    </a:lnTo>
                    <a:lnTo>
                      <a:pt x="49" y="221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45" y="196"/>
                    </a:lnTo>
                    <a:lnTo>
                      <a:pt x="45" y="192"/>
                    </a:lnTo>
                    <a:lnTo>
                      <a:pt x="9" y="190"/>
                    </a:lnTo>
                    <a:lnTo>
                      <a:pt x="9" y="171"/>
                    </a:lnTo>
                    <a:lnTo>
                      <a:pt x="45" y="169"/>
                    </a:lnTo>
                    <a:lnTo>
                      <a:pt x="45" y="164"/>
                    </a:lnTo>
                    <a:lnTo>
                      <a:pt x="45" y="164"/>
                    </a:lnTo>
                    <a:lnTo>
                      <a:pt x="49" y="143"/>
                    </a:lnTo>
                    <a:lnTo>
                      <a:pt x="49" y="139"/>
                    </a:lnTo>
                    <a:lnTo>
                      <a:pt x="17" y="122"/>
                    </a:lnTo>
                    <a:lnTo>
                      <a:pt x="26" y="105"/>
                    </a:lnTo>
                    <a:lnTo>
                      <a:pt x="59" y="116"/>
                    </a:lnTo>
                    <a:lnTo>
                      <a:pt x="61" y="114"/>
                    </a:lnTo>
                    <a:lnTo>
                      <a:pt x="61" y="114"/>
                    </a:lnTo>
                    <a:lnTo>
                      <a:pt x="72" y="95"/>
                    </a:lnTo>
                    <a:lnTo>
                      <a:pt x="74" y="93"/>
                    </a:lnTo>
                    <a:lnTo>
                      <a:pt x="53" y="65"/>
                    </a:lnTo>
                    <a:lnTo>
                      <a:pt x="66" y="53"/>
                    </a:lnTo>
                    <a:lnTo>
                      <a:pt x="93" y="76"/>
                    </a:lnTo>
                    <a:lnTo>
                      <a:pt x="95" y="74"/>
                    </a:lnTo>
                    <a:lnTo>
                      <a:pt x="95" y="74"/>
                    </a:lnTo>
                    <a:lnTo>
                      <a:pt x="114" y="61"/>
                    </a:lnTo>
                    <a:lnTo>
                      <a:pt x="116" y="59"/>
                    </a:lnTo>
                    <a:lnTo>
                      <a:pt x="106" y="25"/>
                    </a:lnTo>
                    <a:lnTo>
                      <a:pt x="123" y="19"/>
                    </a:lnTo>
                    <a:lnTo>
                      <a:pt x="140" y="50"/>
                    </a:lnTo>
                    <a:lnTo>
                      <a:pt x="142" y="48"/>
                    </a:lnTo>
                    <a:lnTo>
                      <a:pt x="142" y="48"/>
                    </a:lnTo>
                    <a:lnTo>
                      <a:pt x="165" y="44"/>
                    </a:lnTo>
                    <a:lnTo>
                      <a:pt x="167" y="44"/>
                    </a:lnTo>
                    <a:lnTo>
                      <a:pt x="171" y="8"/>
                    </a:lnTo>
                    <a:lnTo>
                      <a:pt x="188" y="8"/>
                    </a:lnTo>
                    <a:lnTo>
                      <a:pt x="192" y="44"/>
                    </a:lnTo>
                    <a:lnTo>
                      <a:pt x="195" y="44"/>
                    </a:lnTo>
                    <a:lnTo>
                      <a:pt x="195" y="44"/>
                    </a:lnTo>
                    <a:lnTo>
                      <a:pt x="218" y="48"/>
                    </a:lnTo>
                    <a:lnTo>
                      <a:pt x="220" y="50"/>
                    </a:lnTo>
                    <a:lnTo>
                      <a:pt x="237" y="19"/>
                    </a:lnTo>
                    <a:lnTo>
                      <a:pt x="254" y="25"/>
                    </a:lnTo>
                    <a:lnTo>
                      <a:pt x="243" y="59"/>
                    </a:lnTo>
                    <a:lnTo>
                      <a:pt x="245" y="61"/>
                    </a:lnTo>
                    <a:lnTo>
                      <a:pt x="245" y="61"/>
                    </a:lnTo>
                    <a:lnTo>
                      <a:pt x="264" y="74"/>
                    </a:lnTo>
                    <a:lnTo>
                      <a:pt x="266" y="76"/>
                    </a:lnTo>
                    <a:lnTo>
                      <a:pt x="294" y="53"/>
                    </a:lnTo>
                    <a:lnTo>
                      <a:pt x="306" y="65"/>
                    </a:lnTo>
                    <a:lnTo>
                      <a:pt x="283" y="93"/>
                    </a:lnTo>
                    <a:lnTo>
                      <a:pt x="285" y="95"/>
                    </a:lnTo>
                    <a:lnTo>
                      <a:pt x="285" y="95"/>
                    </a:lnTo>
                    <a:lnTo>
                      <a:pt x="298" y="114"/>
                    </a:lnTo>
                    <a:lnTo>
                      <a:pt x="300" y="116"/>
                    </a:lnTo>
                    <a:lnTo>
                      <a:pt x="334" y="105"/>
                    </a:lnTo>
                    <a:lnTo>
                      <a:pt x="342" y="122"/>
                    </a:lnTo>
                    <a:lnTo>
                      <a:pt x="311" y="139"/>
                    </a:lnTo>
                    <a:lnTo>
                      <a:pt x="311" y="143"/>
                    </a:lnTo>
                    <a:lnTo>
                      <a:pt x="311" y="143"/>
                    </a:lnTo>
                    <a:lnTo>
                      <a:pt x="315" y="164"/>
                    </a:lnTo>
                    <a:lnTo>
                      <a:pt x="315" y="169"/>
                    </a:lnTo>
                    <a:lnTo>
                      <a:pt x="351" y="171"/>
                    </a:lnTo>
                    <a:lnTo>
                      <a:pt x="351" y="194"/>
                    </a:lnTo>
                    <a:lnTo>
                      <a:pt x="355" y="194"/>
                    </a:lnTo>
                    <a:lnTo>
                      <a:pt x="355" y="190"/>
                    </a:lnTo>
                    <a:lnTo>
                      <a:pt x="355" y="194"/>
                    </a:lnTo>
                    <a:close/>
                    <a:moveTo>
                      <a:pt x="180" y="234"/>
                    </a:moveTo>
                    <a:lnTo>
                      <a:pt x="180" y="230"/>
                    </a:lnTo>
                    <a:lnTo>
                      <a:pt x="180" y="230"/>
                    </a:lnTo>
                    <a:lnTo>
                      <a:pt x="169" y="230"/>
                    </a:lnTo>
                    <a:lnTo>
                      <a:pt x="161" y="225"/>
                    </a:lnTo>
                    <a:lnTo>
                      <a:pt x="152" y="221"/>
                    </a:lnTo>
                    <a:lnTo>
                      <a:pt x="144" y="215"/>
                    </a:lnTo>
                    <a:lnTo>
                      <a:pt x="144" y="215"/>
                    </a:lnTo>
                    <a:lnTo>
                      <a:pt x="137" y="209"/>
                    </a:lnTo>
                    <a:lnTo>
                      <a:pt x="133" y="200"/>
                    </a:lnTo>
                    <a:lnTo>
                      <a:pt x="131" y="190"/>
                    </a:lnTo>
                    <a:lnTo>
                      <a:pt x="129" y="179"/>
                    </a:lnTo>
                    <a:lnTo>
                      <a:pt x="129" y="179"/>
                    </a:lnTo>
                    <a:lnTo>
                      <a:pt x="131" y="171"/>
                    </a:lnTo>
                    <a:lnTo>
                      <a:pt x="133" y="160"/>
                    </a:lnTo>
                    <a:lnTo>
                      <a:pt x="137" y="152"/>
                    </a:lnTo>
                    <a:lnTo>
                      <a:pt x="144" y="145"/>
                    </a:lnTo>
                    <a:lnTo>
                      <a:pt x="144" y="145"/>
                    </a:lnTo>
                    <a:lnTo>
                      <a:pt x="152" y="139"/>
                    </a:lnTo>
                    <a:lnTo>
                      <a:pt x="161" y="133"/>
                    </a:lnTo>
                    <a:lnTo>
                      <a:pt x="169" y="131"/>
                    </a:lnTo>
                    <a:lnTo>
                      <a:pt x="180" y="131"/>
                    </a:lnTo>
                    <a:lnTo>
                      <a:pt x="180" y="131"/>
                    </a:lnTo>
                    <a:lnTo>
                      <a:pt x="190" y="131"/>
                    </a:lnTo>
                    <a:lnTo>
                      <a:pt x="199" y="133"/>
                    </a:lnTo>
                    <a:lnTo>
                      <a:pt x="207" y="139"/>
                    </a:lnTo>
                    <a:lnTo>
                      <a:pt x="216" y="145"/>
                    </a:lnTo>
                    <a:lnTo>
                      <a:pt x="216" y="145"/>
                    </a:lnTo>
                    <a:lnTo>
                      <a:pt x="222" y="152"/>
                    </a:lnTo>
                    <a:lnTo>
                      <a:pt x="226" y="160"/>
                    </a:lnTo>
                    <a:lnTo>
                      <a:pt x="228" y="171"/>
                    </a:lnTo>
                    <a:lnTo>
                      <a:pt x="230" y="179"/>
                    </a:lnTo>
                    <a:lnTo>
                      <a:pt x="230" y="179"/>
                    </a:lnTo>
                    <a:lnTo>
                      <a:pt x="228" y="190"/>
                    </a:lnTo>
                    <a:lnTo>
                      <a:pt x="226" y="200"/>
                    </a:lnTo>
                    <a:lnTo>
                      <a:pt x="222" y="209"/>
                    </a:lnTo>
                    <a:lnTo>
                      <a:pt x="216" y="215"/>
                    </a:lnTo>
                    <a:lnTo>
                      <a:pt x="216" y="215"/>
                    </a:lnTo>
                    <a:lnTo>
                      <a:pt x="207" y="221"/>
                    </a:lnTo>
                    <a:lnTo>
                      <a:pt x="199" y="225"/>
                    </a:lnTo>
                    <a:lnTo>
                      <a:pt x="190" y="230"/>
                    </a:lnTo>
                    <a:lnTo>
                      <a:pt x="180" y="230"/>
                    </a:lnTo>
                    <a:lnTo>
                      <a:pt x="180" y="234"/>
                    </a:lnTo>
                    <a:lnTo>
                      <a:pt x="180" y="238"/>
                    </a:lnTo>
                    <a:lnTo>
                      <a:pt x="180" y="238"/>
                    </a:lnTo>
                    <a:lnTo>
                      <a:pt x="192" y="238"/>
                    </a:lnTo>
                    <a:lnTo>
                      <a:pt x="203" y="234"/>
                    </a:lnTo>
                    <a:lnTo>
                      <a:pt x="214" y="228"/>
                    </a:lnTo>
                    <a:lnTo>
                      <a:pt x="222" y="221"/>
                    </a:lnTo>
                    <a:lnTo>
                      <a:pt x="228" y="213"/>
                    </a:lnTo>
                    <a:lnTo>
                      <a:pt x="235" y="202"/>
                    </a:lnTo>
                    <a:lnTo>
                      <a:pt x="237" y="192"/>
                    </a:lnTo>
                    <a:lnTo>
                      <a:pt x="239" y="179"/>
                    </a:lnTo>
                    <a:lnTo>
                      <a:pt x="239" y="179"/>
                    </a:lnTo>
                    <a:lnTo>
                      <a:pt x="237" y="169"/>
                    </a:lnTo>
                    <a:lnTo>
                      <a:pt x="235" y="158"/>
                    </a:lnTo>
                    <a:lnTo>
                      <a:pt x="228" y="147"/>
                    </a:lnTo>
                    <a:lnTo>
                      <a:pt x="222" y="139"/>
                    </a:lnTo>
                    <a:lnTo>
                      <a:pt x="214" y="131"/>
                    </a:lnTo>
                    <a:lnTo>
                      <a:pt x="203" y="126"/>
                    </a:lnTo>
                    <a:lnTo>
                      <a:pt x="192" y="122"/>
                    </a:lnTo>
                    <a:lnTo>
                      <a:pt x="180" y="122"/>
                    </a:lnTo>
                    <a:lnTo>
                      <a:pt x="180" y="122"/>
                    </a:lnTo>
                    <a:lnTo>
                      <a:pt x="167" y="122"/>
                    </a:lnTo>
                    <a:lnTo>
                      <a:pt x="156" y="126"/>
                    </a:lnTo>
                    <a:lnTo>
                      <a:pt x="146" y="131"/>
                    </a:lnTo>
                    <a:lnTo>
                      <a:pt x="137" y="139"/>
                    </a:lnTo>
                    <a:lnTo>
                      <a:pt x="131" y="147"/>
                    </a:lnTo>
                    <a:lnTo>
                      <a:pt x="125" y="158"/>
                    </a:lnTo>
                    <a:lnTo>
                      <a:pt x="123" y="169"/>
                    </a:lnTo>
                    <a:lnTo>
                      <a:pt x="121" y="179"/>
                    </a:lnTo>
                    <a:lnTo>
                      <a:pt x="121" y="179"/>
                    </a:lnTo>
                    <a:lnTo>
                      <a:pt x="123" y="192"/>
                    </a:lnTo>
                    <a:lnTo>
                      <a:pt x="125" y="202"/>
                    </a:lnTo>
                    <a:lnTo>
                      <a:pt x="131" y="213"/>
                    </a:lnTo>
                    <a:lnTo>
                      <a:pt x="137" y="221"/>
                    </a:lnTo>
                    <a:lnTo>
                      <a:pt x="146" y="228"/>
                    </a:lnTo>
                    <a:lnTo>
                      <a:pt x="156" y="234"/>
                    </a:lnTo>
                    <a:lnTo>
                      <a:pt x="167" y="238"/>
                    </a:lnTo>
                    <a:lnTo>
                      <a:pt x="180" y="238"/>
                    </a:lnTo>
                    <a:lnTo>
                      <a:pt x="180" y="234"/>
                    </a:lnTo>
                    <a:close/>
                  </a:path>
                </a:pathLst>
              </a:custGeom>
              <a:solidFill>
                <a:srgbClr val="69672D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13"/>
              <p:cNvSpPr>
                <a:spLocks noEditPoints="1"/>
              </p:cNvSpPr>
              <p:nvPr/>
            </p:nvSpPr>
            <p:spPr bwMode="auto">
              <a:xfrm>
                <a:off x="3054" y="2732"/>
                <a:ext cx="110" cy="108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44" y="0"/>
                  </a:cxn>
                  <a:cxn ang="0">
                    <a:pos x="34" y="5"/>
                  </a:cxn>
                  <a:cxn ang="0">
                    <a:pos x="25" y="9"/>
                  </a:cxn>
                  <a:cxn ang="0">
                    <a:pos x="17" y="15"/>
                  </a:cxn>
                  <a:cxn ang="0">
                    <a:pos x="10" y="24"/>
                  </a:cxn>
                  <a:cxn ang="0">
                    <a:pos x="4" y="32"/>
                  </a:cxn>
                  <a:cxn ang="0">
                    <a:pos x="2" y="43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10" y="85"/>
                  </a:cxn>
                  <a:cxn ang="0">
                    <a:pos x="17" y="93"/>
                  </a:cxn>
                  <a:cxn ang="0">
                    <a:pos x="25" y="99"/>
                  </a:cxn>
                  <a:cxn ang="0">
                    <a:pos x="34" y="104"/>
                  </a:cxn>
                  <a:cxn ang="0">
                    <a:pos x="44" y="108"/>
                  </a:cxn>
                  <a:cxn ang="0">
                    <a:pos x="55" y="108"/>
                  </a:cxn>
                  <a:cxn ang="0">
                    <a:pos x="55" y="108"/>
                  </a:cxn>
                  <a:cxn ang="0">
                    <a:pos x="65" y="108"/>
                  </a:cxn>
                  <a:cxn ang="0">
                    <a:pos x="76" y="104"/>
                  </a:cxn>
                  <a:cxn ang="0">
                    <a:pos x="84" y="99"/>
                  </a:cxn>
                  <a:cxn ang="0">
                    <a:pos x="93" y="93"/>
                  </a:cxn>
                  <a:cxn ang="0">
                    <a:pos x="99" y="85"/>
                  </a:cxn>
                  <a:cxn ang="0">
                    <a:pos x="105" y="74"/>
                  </a:cxn>
                  <a:cxn ang="0">
                    <a:pos x="108" y="66"/>
                  </a:cxn>
                  <a:cxn ang="0">
                    <a:pos x="110" y="53"/>
                  </a:cxn>
                  <a:cxn ang="0">
                    <a:pos x="110" y="53"/>
                  </a:cxn>
                  <a:cxn ang="0">
                    <a:pos x="108" y="43"/>
                  </a:cxn>
                  <a:cxn ang="0">
                    <a:pos x="105" y="32"/>
                  </a:cxn>
                  <a:cxn ang="0">
                    <a:pos x="99" y="24"/>
                  </a:cxn>
                  <a:cxn ang="0">
                    <a:pos x="93" y="15"/>
                  </a:cxn>
                  <a:cxn ang="0">
                    <a:pos x="84" y="9"/>
                  </a:cxn>
                  <a:cxn ang="0">
                    <a:pos x="76" y="5"/>
                  </a:cxn>
                  <a:cxn ang="0">
                    <a:pos x="65" y="0"/>
                  </a:cxn>
                  <a:cxn ang="0">
                    <a:pos x="55" y="0"/>
                  </a:cxn>
                  <a:cxn ang="0">
                    <a:pos x="55" y="0"/>
                  </a:cxn>
                  <a:cxn ang="0">
                    <a:pos x="55" y="78"/>
                  </a:cxn>
                  <a:cxn ang="0">
                    <a:pos x="55" y="78"/>
                  </a:cxn>
                  <a:cxn ang="0">
                    <a:pos x="44" y="76"/>
                  </a:cxn>
                  <a:cxn ang="0">
                    <a:pos x="36" y="72"/>
                  </a:cxn>
                  <a:cxn ang="0">
                    <a:pos x="31" y="64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31" y="45"/>
                  </a:cxn>
                  <a:cxn ang="0">
                    <a:pos x="36" y="36"/>
                  </a:cxn>
                  <a:cxn ang="0">
                    <a:pos x="44" y="30"/>
                  </a:cxn>
                  <a:cxn ang="0">
                    <a:pos x="55" y="28"/>
                  </a:cxn>
                  <a:cxn ang="0">
                    <a:pos x="55" y="28"/>
                  </a:cxn>
                  <a:cxn ang="0">
                    <a:pos x="65" y="30"/>
                  </a:cxn>
                  <a:cxn ang="0">
                    <a:pos x="72" y="36"/>
                  </a:cxn>
                  <a:cxn ang="0">
                    <a:pos x="78" y="45"/>
                  </a:cxn>
                  <a:cxn ang="0">
                    <a:pos x="80" y="53"/>
                  </a:cxn>
                  <a:cxn ang="0">
                    <a:pos x="80" y="53"/>
                  </a:cxn>
                  <a:cxn ang="0">
                    <a:pos x="78" y="64"/>
                  </a:cxn>
                  <a:cxn ang="0">
                    <a:pos x="72" y="72"/>
                  </a:cxn>
                  <a:cxn ang="0">
                    <a:pos x="65" y="76"/>
                  </a:cxn>
                  <a:cxn ang="0">
                    <a:pos x="55" y="78"/>
                  </a:cxn>
                  <a:cxn ang="0">
                    <a:pos x="55" y="78"/>
                  </a:cxn>
                </a:cxnLst>
                <a:rect l="0" t="0" r="r" b="b"/>
                <a:pathLst>
                  <a:path w="110" h="108">
                    <a:moveTo>
                      <a:pt x="55" y="0"/>
                    </a:moveTo>
                    <a:lnTo>
                      <a:pt x="55" y="0"/>
                    </a:lnTo>
                    <a:lnTo>
                      <a:pt x="44" y="0"/>
                    </a:lnTo>
                    <a:lnTo>
                      <a:pt x="34" y="5"/>
                    </a:lnTo>
                    <a:lnTo>
                      <a:pt x="25" y="9"/>
                    </a:lnTo>
                    <a:lnTo>
                      <a:pt x="17" y="15"/>
                    </a:lnTo>
                    <a:lnTo>
                      <a:pt x="10" y="24"/>
                    </a:lnTo>
                    <a:lnTo>
                      <a:pt x="4" y="32"/>
                    </a:lnTo>
                    <a:lnTo>
                      <a:pt x="2" y="4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10" y="85"/>
                    </a:lnTo>
                    <a:lnTo>
                      <a:pt x="17" y="93"/>
                    </a:lnTo>
                    <a:lnTo>
                      <a:pt x="25" y="99"/>
                    </a:lnTo>
                    <a:lnTo>
                      <a:pt x="34" y="104"/>
                    </a:lnTo>
                    <a:lnTo>
                      <a:pt x="44" y="108"/>
                    </a:lnTo>
                    <a:lnTo>
                      <a:pt x="55" y="108"/>
                    </a:lnTo>
                    <a:lnTo>
                      <a:pt x="55" y="108"/>
                    </a:lnTo>
                    <a:lnTo>
                      <a:pt x="65" y="108"/>
                    </a:lnTo>
                    <a:lnTo>
                      <a:pt x="76" y="104"/>
                    </a:lnTo>
                    <a:lnTo>
                      <a:pt x="84" y="99"/>
                    </a:lnTo>
                    <a:lnTo>
                      <a:pt x="93" y="93"/>
                    </a:lnTo>
                    <a:lnTo>
                      <a:pt x="99" y="85"/>
                    </a:lnTo>
                    <a:lnTo>
                      <a:pt x="105" y="74"/>
                    </a:lnTo>
                    <a:lnTo>
                      <a:pt x="108" y="66"/>
                    </a:lnTo>
                    <a:lnTo>
                      <a:pt x="110" y="53"/>
                    </a:lnTo>
                    <a:lnTo>
                      <a:pt x="110" y="53"/>
                    </a:lnTo>
                    <a:lnTo>
                      <a:pt x="108" y="43"/>
                    </a:lnTo>
                    <a:lnTo>
                      <a:pt x="105" y="32"/>
                    </a:lnTo>
                    <a:lnTo>
                      <a:pt x="99" y="24"/>
                    </a:lnTo>
                    <a:lnTo>
                      <a:pt x="93" y="15"/>
                    </a:lnTo>
                    <a:lnTo>
                      <a:pt x="84" y="9"/>
                    </a:lnTo>
                    <a:lnTo>
                      <a:pt x="76" y="5"/>
                    </a:lnTo>
                    <a:lnTo>
                      <a:pt x="65" y="0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  <a:moveTo>
                      <a:pt x="55" y="78"/>
                    </a:moveTo>
                    <a:lnTo>
                      <a:pt x="55" y="78"/>
                    </a:lnTo>
                    <a:lnTo>
                      <a:pt x="44" y="76"/>
                    </a:lnTo>
                    <a:lnTo>
                      <a:pt x="36" y="72"/>
                    </a:lnTo>
                    <a:lnTo>
                      <a:pt x="31" y="64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31" y="45"/>
                    </a:lnTo>
                    <a:lnTo>
                      <a:pt x="36" y="36"/>
                    </a:lnTo>
                    <a:lnTo>
                      <a:pt x="44" y="30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65" y="30"/>
                    </a:lnTo>
                    <a:lnTo>
                      <a:pt x="72" y="36"/>
                    </a:lnTo>
                    <a:lnTo>
                      <a:pt x="78" y="45"/>
                    </a:lnTo>
                    <a:lnTo>
                      <a:pt x="80" y="53"/>
                    </a:lnTo>
                    <a:lnTo>
                      <a:pt x="80" y="53"/>
                    </a:lnTo>
                    <a:lnTo>
                      <a:pt x="78" y="64"/>
                    </a:lnTo>
                    <a:lnTo>
                      <a:pt x="72" y="72"/>
                    </a:lnTo>
                    <a:lnTo>
                      <a:pt x="65" y="76"/>
                    </a:lnTo>
                    <a:lnTo>
                      <a:pt x="55" y="78"/>
                    </a:lnTo>
                    <a:lnTo>
                      <a:pt x="55" y="78"/>
                    </a:lnTo>
                    <a:close/>
                  </a:path>
                </a:pathLst>
              </a:custGeom>
              <a:solidFill>
                <a:srgbClr val="BDC35E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14"/>
              <p:cNvSpPr>
                <a:spLocks noEditPoints="1"/>
              </p:cNvSpPr>
              <p:nvPr/>
            </p:nvSpPr>
            <p:spPr bwMode="auto">
              <a:xfrm>
                <a:off x="3050" y="2728"/>
                <a:ext cx="118" cy="116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6" y="0"/>
                  </a:cxn>
                  <a:cxn ang="0">
                    <a:pos x="25" y="9"/>
                  </a:cxn>
                  <a:cxn ang="0">
                    <a:pos x="10" y="25"/>
                  </a:cxn>
                  <a:cxn ang="0">
                    <a:pos x="2" y="47"/>
                  </a:cxn>
                  <a:cxn ang="0">
                    <a:pos x="0" y="57"/>
                  </a:cxn>
                  <a:cxn ang="0">
                    <a:pos x="4" y="80"/>
                  </a:cxn>
                  <a:cxn ang="0">
                    <a:pos x="16" y="99"/>
                  </a:cxn>
                  <a:cxn ang="0">
                    <a:pos x="35" y="112"/>
                  </a:cxn>
                  <a:cxn ang="0">
                    <a:pos x="59" y="116"/>
                  </a:cxn>
                  <a:cxn ang="0">
                    <a:pos x="71" y="116"/>
                  </a:cxn>
                  <a:cxn ang="0">
                    <a:pos x="93" y="106"/>
                  </a:cxn>
                  <a:cxn ang="0">
                    <a:pos x="107" y="91"/>
                  </a:cxn>
                  <a:cxn ang="0">
                    <a:pos x="116" y="70"/>
                  </a:cxn>
                  <a:cxn ang="0">
                    <a:pos x="118" y="57"/>
                  </a:cxn>
                  <a:cxn ang="0">
                    <a:pos x="114" y="36"/>
                  </a:cxn>
                  <a:cxn ang="0">
                    <a:pos x="101" y="17"/>
                  </a:cxn>
                  <a:cxn ang="0">
                    <a:pos x="82" y="4"/>
                  </a:cxn>
                  <a:cxn ang="0">
                    <a:pos x="59" y="0"/>
                  </a:cxn>
                  <a:cxn ang="0">
                    <a:pos x="59" y="9"/>
                  </a:cxn>
                  <a:cxn ang="0">
                    <a:pos x="69" y="9"/>
                  </a:cxn>
                  <a:cxn ang="0">
                    <a:pos x="86" y="17"/>
                  </a:cxn>
                  <a:cxn ang="0">
                    <a:pos x="95" y="23"/>
                  </a:cxn>
                  <a:cxn ang="0">
                    <a:pos x="105" y="38"/>
                  </a:cxn>
                  <a:cxn ang="0">
                    <a:pos x="109" y="57"/>
                  </a:cxn>
                  <a:cxn ang="0">
                    <a:pos x="107" y="68"/>
                  </a:cxn>
                  <a:cxn ang="0">
                    <a:pos x="101" y="87"/>
                  </a:cxn>
                  <a:cxn ang="0">
                    <a:pos x="95" y="93"/>
                  </a:cxn>
                  <a:cxn ang="0">
                    <a:pos x="78" y="103"/>
                  </a:cxn>
                  <a:cxn ang="0">
                    <a:pos x="59" y="108"/>
                  </a:cxn>
                  <a:cxn ang="0">
                    <a:pos x="48" y="108"/>
                  </a:cxn>
                  <a:cxn ang="0">
                    <a:pos x="31" y="99"/>
                  </a:cxn>
                  <a:cxn ang="0">
                    <a:pos x="23" y="93"/>
                  </a:cxn>
                  <a:cxn ang="0">
                    <a:pos x="12" y="78"/>
                  </a:cxn>
                  <a:cxn ang="0">
                    <a:pos x="8" y="57"/>
                  </a:cxn>
                  <a:cxn ang="0">
                    <a:pos x="10" y="49"/>
                  </a:cxn>
                  <a:cxn ang="0">
                    <a:pos x="16" y="30"/>
                  </a:cxn>
                  <a:cxn ang="0">
                    <a:pos x="23" y="23"/>
                  </a:cxn>
                  <a:cxn ang="0">
                    <a:pos x="40" y="11"/>
                  </a:cxn>
                  <a:cxn ang="0">
                    <a:pos x="59" y="9"/>
                  </a:cxn>
                  <a:cxn ang="0">
                    <a:pos x="59" y="82"/>
                  </a:cxn>
                  <a:cxn ang="0">
                    <a:pos x="59" y="78"/>
                  </a:cxn>
                  <a:cxn ang="0">
                    <a:pos x="44" y="72"/>
                  </a:cxn>
                  <a:cxn ang="0">
                    <a:pos x="38" y="57"/>
                  </a:cxn>
                  <a:cxn ang="0">
                    <a:pos x="40" y="51"/>
                  </a:cxn>
                  <a:cxn ang="0">
                    <a:pos x="50" y="38"/>
                  </a:cxn>
                  <a:cxn ang="0">
                    <a:pos x="59" y="36"/>
                  </a:cxn>
                  <a:cxn ang="0">
                    <a:pos x="74" y="42"/>
                  </a:cxn>
                  <a:cxn ang="0">
                    <a:pos x="80" y="57"/>
                  </a:cxn>
                  <a:cxn ang="0">
                    <a:pos x="78" y="66"/>
                  </a:cxn>
                  <a:cxn ang="0">
                    <a:pos x="67" y="78"/>
                  </a:cxn>
                  <a:cxn ang="0">
                    <a:pos x="59" y="82"/>
                  </a:cxn>
                  <a:cxn ang="0">
                    <a:pos x="59" y="87"/>
                  </a:cxn>
                  <a:cxn ang="0">
                    <a:pos x="80" y="78"/>
                  </a:cxn>
                  <a:cxn ang="0">
                    <a:pos x="88" y="57"/>
                  </a:cxn>
                  <a:cxn ang="0">
                    <a:pos x="86" y="47"/>
                  </a:cxn>
                  <a:cxn ang="0">
                    <a:pos x="69" y="32"/>
                  </a:cxn>
                  <a:cxn ang="0">
                    <a:pos x="59" y="28"/>
                  </a:cxn>
                  <a:cxn ang="0">
                    <a:pos x="38" y="38"/>
                  </a:cxn>
                  <a:cxn ang="0">
                    <a:pos x="29" y="57"/>
                  </a:cxn>
                  <a:cxn ang="0">
                    <a:pos x="31" y="70"/>
                  </a:cxn>
                  <a:cxn ang="0">
                    <a:pos x="48" y="85"/>
                  </a:cxn>
                  <a:cxn ang="0">
                    <a:pos x="59" y="82"/>
                  </a:cxn>
                </a:cxnLst>
                <a:rect l="0" t="0" r="r" b="b"/>
                <a:pathLst>
                  <a:path w="118" h="116">
                    <a:moveTo>
                      <a:pt x="59" y="4"/>
                    </a:moveTo>
                    <a:lnTo>
                      <a:pt x="59" y="0"/>
                    </a:lnTo>
                    <a:lnTo>
                      <a:pt x="59" y="0"/>
                    </a:lnTo>
                    <a:lnTo>
                      <a:pt x="46" y="0"/>
                    </a:lnTo>
                    <a:lnTo>
                      <a:pt x="35" y="4"/>
                    </a:lnTo>
                    <a:lnTo>
                      <a:pt x="25" y="9"/>
                    </a:lnTo>
                    <a:lnTo>
                      <a:pt x="16" y="17"/>
                    </a:lnTo>
                    <a:lnTo>
                      <a:pt x="10" y="25"/>
                    </a:lnTo>
                    <a:lnTo>
                      <a:pt x="4" y="36"/>
                    </a:lnTo>
                    <a:lnTo>
                      <a:pt x="2" y="4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2" y="70"/>
                    </a:lnTo>
                    <a:lnTo>
                      <a:pt x="4" y="80"/>
                    </a:lnTo>
                    <a:lnTo>
                      <a:pt x="10" y="91"/>
                    </a:lnTo>
                    <a:lnTo>
                      <a:pt x="16" y="99"/>
                    </a:lnTo>
                    <a:lnTo>
                      <a:pt x="25" y="106"/>
                    </a:lnTo>
                    <a:lnTo>
                      <a:pt x="35" y="112"/>
                    </a:lnTo>
                    <a:lnTo>
                      <a:pt x="46" y="116"/>
                    </a:lnTo>
                    <a:lnTo>
                      <a:pt x="59" y="116"/>
                    </a:lnTo>
                    <a:lnTo>
                      <a:pt x="59" y="116"/>
                    </a:lnTo>
                    <a:lnTo>
                      <a:pt x="71" y="116"/>
                    </a:lnTo>
                    <a:lnTo>
                      <a:pt x="82" y="112"/>
                    </a:lnTo>
                    <a:lnTo>
                      <a:pt x="93" y="106"/>
                    </a:lnTo>
                    <a:lnTo>
                      <a:pt x="101" y="99"/>
                    </a:lnTo>
                    <a:lnTo>
                      <a:pt x="107" y="91"/>
                    </a:lnTo>
                    <a:lnTo>
                      <a:pt x="114" y="80"/>
                    </a:lnTo>
                    <a:lnTo>
                      <a:pt x="116" y="70"/>
                    </a:lnTo>
                    <a:lnTo>
                      <a:pt x="118" y="57"/>
                    </a:lnTo>
                    <a:lnTo>
                      <a:pt x="118" y="57"/>
                    </a:lnTo>
                    <a:lnTo>
                      <a:pt x="116" y="47"/>
                    </a:lnTo>
                    <a:lnTo>
                      <a:pt x="114" y="36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3" y="9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9" y="4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69" y="9"/>
                    </a:lnTo>
                    <a:lnTo>
                      <a:pt x="78" y="11"/>
                    </a:lnTo>
                    <a:lnTo>
                      <a:pt x="86" y="17"/>
                    </a:lnTo>
                    <a:lnTo>
                      <a:pt x="95" y="23"/>
                    </a:lnTo>
                    <a:lnTo>
                      <a:pt x="95" y="23"/>
                    </a:lnTo>
                    <a:lnTo>
                      <a:pt x="101" y="30"/>
                    </a:lnTo>
                    <a:lnTo>
                      <a:pt x="105" y="38"/>
                    </a:lnTo>
                    <a:lnTo>
                      <a:pt x="107" y="49"/>
                    </a:lnTo>
                    <a:lnTo>
                      <a:pt x="109" y="57"/>
                    </a:lnTo>
                    <a:lnTo>
                      <a:pt x="109" y="57"/>
                    </a:lnTo>
                    <a:lnTo>
                      <a:pt x="107" y="68"/>
                    </a:lnTo>
                    <a:lnTo>
                      <a:pt x="105" y="78"/>
                    </a:lnTo>
                    <a:lnTo>
                      <a:pt x="101" y="87"/>
                    </a:lnTo>
                    <a:lnTo>
                      <a:pt x="95" y="93"/>
                    </a:lnTo>
                    <a:lnTo>
                      <a:pt x="95" y="93"/>
                    </a:lnTo>
                    <a:lnTo>
                      <a:pt x="86" y="99"/>
                    </a:lnTo>
                    <a:lnTo>
                      <a:pt x="78" y="103"/>
                    </a:lnTo>
                    <a:lnTo>
                      <a:pt x="69" y="108"/>
                    </a:lnTo>
                    <a:lnTo>
                      <a:pt x="59" y="108"/>
                    </a:lnTo>
                    <a:lnTo>
                      <a:pt x="59" y="108"/>
                    </a:lnTo>
                    <a:lnTo>
                      <a:pt x="48" y="108"/>
                    </a:lnTo>
                    <a:lnTo>
                      <a:pt x="40" y="103"/>
                    </a:lnTo>
                    <a:lnTo>
                      <a:pt x="31" y="99"/>
                    </a:lnTo>
                    <a:lnTo>
                      <a:pt x="23" y="93"/>
                    </a:lnTo>
                    <a:lnTo>
                      <a:pt x="23" y="93"/>
                    </a:lnTo>
                    <a:lnTo>
                      <a:pt x="16" y="87"/>
                    </a:lnTo>
                    <a:lnTo>
                      <a:pt x="12" y="78"/>
                    </a:lnTo>
                    <a:lnTo>
                      <a:pt x="10" y="68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10" y="49"/>
                    </a:lnTo>
                    <a:lnTo>
                      <a:pt x="12" y="38"/>
                    </a:lnTo>
                    <a:lnTo>
                      <a:pt x="16" y="30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31" y="17"/>
                    </a:lnTo>
                    <a:lnTo>
                      <a:pt x="40" y="11"/>
                    </a:lnTo>
                    <a:lnTo>
                      <a:pt x="48" y="9"/>
                    </a:lnTo>
                    <a:lnTo>
                      <a:pt x="59" y="9"/>
                    </a:lnTo>
                    <a:lnTo>
                      <a:pt x="59" y="4"/>
                    </a:lnTo>
                    <a:close/>
                    <a:moveTo>
                      <a:pt x="59" y="82"/>
                    </a:moveTo>
                    <a:lnTo>
                      <a:pt x="59" y="78"/>
                    </a:lnTo>
                    <a:lnTo>
                      <a:pt x="59" y="78"/>
                    </a:lnTo>
                    <a:lnTo>
                      <a:pt x="50" y="78"/>
                    </a:lnTo>
                    <a:lnTo>
                      <a:pt x="44" y="72"/>
                    </a:lnTo>
                    <a:lnTo>
                      <a:pt x="40" y="66"/>
                    </a:lnTo>
                    <a:lnTo>
                      <a:pt x="38" y="57"/>
                    </a:lnTo>
                    <a:lnTo>
                      <a:pt x="38" y="57"/>
                    </a:lnTo>
                    <a:lnTo>
                      <a:pt x="40" y="51"/>
                    </a:lnTo>
                    <a:lnTo>
                      <a:pt x="44" y="42"/>
                    </a:lnTo>
                    <a:lnTo>
                      <a:pt x="50" y="38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67" y="38"/>
                    </a:lnTo>
                    <a:lnTo>
                      <a:pt x="74" y="42"/>
                    </a:lnTo>
                    <a:lnTo>
                      <a:pt x="78" y="51"/>
                    </a:lnTo>
                    <a:lnTo>
                      <a:pt x="80" y="57"/>
                    </a:lnTo>
                    <a:lnTo>
                      <a:pt x="80" y="57"/>
                    </a:lnTo>
                    <a:lnTo>
                      <a:pt x="78" y="66"/>
                    </a:lnTo>
                    <a:lnTo>
                      <a:pt x="74" y="72"/>
                    </a:lnTo>
                    <a:lnTo>
                      <a:pt x="67" y="78"/>
                    </a:lnTo>
                    <a:lnTo>
                      <a:pt x="59" y="78"/>
                    </a:lnTo>
                    <a:lnTo>
                      <a:pt x="59" y="82"/>
                    </a:lnTo>
                    <a:lnTo>
                      <a:pt x="59" y="87"/>
                    </a:lnTo>
                    <a:lnTo>
                      <a:pt x="59" y="87"/>
                    </a:lnTo>
                    <a:lnTo>
                      <a:pt x="69" y="85"/>
                    </a:lnTo>
                    <a:lnTo>
                      <a:pt x="80" y="78"/>
                    </a:lnTo>
                    <a:lnTo>
                      <a:pt x="86" y="70"/>
                    </a:lnTo>
                    <a:lnTo>
                      <a:pt x="88" y="57"/>
                    </a:lnTo>
                    <a:lnTo>
                      <a:pt x="88" y="57"/>
                    </a:lnTo>
                    <a:lnTo>
                      <a:pt x="86" y="47"/>
                    </a:lnTo>
                    <a:lnTo>
                      <a:pt x="80" y="38"/>
                    </a:lnTo>
                    <a:lnTo>
                      <a:pt x="69" y="32"/>
                    </a:lnTo>
                    <a:lnTo>
                      <a:pt x="59" y="28"/>
                    </a:lnTo>
                    <a:lnTo>
                      <a:pt x="59" y="28"/>
                    </a:lnTo>
                    <a:lnTo>
                      <a:pt x="48" y="32"/>
                    </a:lnTo>
                    <a:lnTo>
                      <a:pt x="38" y="38"/>
                    </a:lnTo>
                    <a:lnTo>
                      <a:pt x="31" y="4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31" y="70"/>
                    </a:lnTo>
                    <a:lnTo>
                      <a:pt x="38" y="78"/>
                    </a:lnTo>
                    <a:lnTo>
                      <a:pt x="48" y="85"/>
                    </a:lnTo>
                    <a:lnTo>
                      <a:pt x="59" y="87"/>
                    </a:lnTo>
                    <a:lnTo>
                      <a:pt x="59" y="82"/>
                    </a:lnTo>
                    <a:close/>
                  </a:path>
                </a:pathLst>
              </a:custGeom>
              <a:solidFill>
                <a:srgbClr val="69672D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3432" y="2844"/>
                <a:ext cx="34" cy="34"/>
              </a:xfrm>
              <a:custGeom>
                <a:avLst/>
                <a:gdLst/>
                <a:ahLst/>
                <a:cxnLst>
                  <a:cxn ang="0">
                    <a:pos x="34" y="6"/>
                  </a:cxn>
                  <a:cxn ang="0">
                    <a:pos x="34" y="6"/>
                  </a:cxn>
                  <a:cxn ang="0">
                    <a:pos x="27" y="0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6" y="34"/>
                  </a:cxn>
                  <a:cxn ang="0">
                    <a:pos x="6" y="34"/>
                  </a:cxn>
                  <a:cxn ang="0">
                    <a:pos x="34" y="6"/>
                  </a:cxn>
                  <a:cxn ang="0">
                    <a:pos x="34" y="6"/>
                  </a:cxn>
                </a:cxnLst>
                <a:rect l="0" t="0" r="r" b="b"/>
                <a:pathLst>
                  <a:path w="34" h="34">
                    <a:moveTo>
                      <a:pt x="34" y="6"/>
                    </a:moveTo>
                    <a:lnTo>
                      <a:pt x="34" y="6"/>
                    </a:lnTo>
                    <a:lnTo>
                      <a:pt x="27" y="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34" y="6"/>
                    </a:ln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803022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3031" y="2443"/>
                <a:ext cx="369" cy="37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0" y="26"/>
                  </a:cxn>
                  <a:cxn ang="0">
                    <a:pos x="342" y="370"/>
                  </a:cxn>
                  <a:cxn ang="0">
                    <a:pos x="369" y="344"/>
                  </a:cxn>
                  <a:cxn ang="0">
                    <a:pos x="369" y="344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0" y="26"/>
                  </a:cxn>
                  <a:cxn ang="0">
                    <a:pos x="0" y="26"/>
                  </a:cxn>
                </a:cxnLst>
                <a:rect l="0" t="0" r="r" b="b"/>
                <a:pathLst>
                  <a:path w="369" h="370">
                    <a:moveTo>
                      <a:pt x="0" y="26"/>
                    </a:moveTo>
                    <a:lnTo>
                      <a:pt x="0" y="26"/>
                    </a:lnTo>
                    <a:lnTo>
                      <a:pt x="342" y="370"/>
                    </a:lnTo>
                    <a:lnTo>
                      <a:pt x="369" y="344"/>
                    </a:lnTo>
                    <a:lnTo>
                      <a:pt x="369" y="344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803022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3018" y="2431"/>
                <a:ext cx="391" cy="390"/>
              </a:xfrm>
              <a:custGeom>
                <a:avLst/>
                <a:gdLst/>
                <a:ahLst/>
                <a:cxnLst>
                  <a:cxn ang="0">
                    <a:pos x="355" y="382"/>
                  </a:cxn>
                  <a:cxn ang="0">
                    <a:pos x="355" y="382"/>
                  </a:cxn>
                  <a:cxn ang="0">
                    <a:pos x="13" y="38"/>
                  </a:cxn>
                  <a:cxn ang="0">
                    <a:pos x="13" y="38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2" y="356"/>
                  </a:cxn>
                  <a:cxn ang="0">
                    <a:pos x="391" y="348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0" y="36"/>
                  </a:cxn>
                  <a:cxn ang="0">
                    <a:pos x="0" y="42"/>
                  </a:cxn>
                  <a:cxn ang="0">
                    <a:pos x="348" y="390"/>
                  </a:cxn>
                  <a:cxn ang="0">
                    <a:pos x="355" y="382"/>
                  </a:cxn>
                </a:cxnLst>
                <a:rect l="0" t="0" r="r" b="b"/>
                <a:pathLst>
                  <a:path w="391" h="390">
                    <a:moveTo>
                      <a:pt x="355" y="382"/>
                    </a:moveTo>
                    <a:lnTo>
                      <a:pt x="355" y="382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2" y="356"/>
                    </a:lnTo>
                    <a:lnTo>
                      <a:pt x="391" y="348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348" y="390"/>
                    </a:lnTo>
                    <a:lnTo>
                      <a:pt x="355" y="382"/>
                    </a:lnTo>
                    <a:close/>
                  </a:path>
                </a:pathLst>
              </a:custGeom>
              <a:solidFill>
                <a:srgbClr val="53000C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3423" y="2836"/>
                <a:ext cx="53" cy="52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6" y="8"/>
                  </a:cxn>
                  <a:cxn ang="0">
                    <a:pos x="43" y="14"/>
                  </a:cxn>
                  <a:cxn ang="0">
                    <a:pos x="43" y="14"/>
                  </a:cxn>
                  <a:cxn ang="0">
                    <a:pos x="15" y="42"/>
                  </a:cxn>
                  <a:cxn ang="0">
                    <a:pos x="15" y="42"/>
                  </a:cxn>
                  <a:cxn ang="0">
                    <a:pos x="9" y="36"/>
                  </a:cxn>
                  <a:cxn ang="0">
                    <a:pos x="0" y="42"/>
                  </a:cxn>
                  <a:cxn ang="0">
                    <a:pos x="11" y="52"/>
                  </a:cxn>
                  <a:cxn ang="0">
                    <a:pos x="19" y="52"/>
                  </a:cxn>
                  <a:cxn ang="0">
                    <a:pos x="53" y="19"/>
                  </a:cxn>
                  <a:cxn ang="0">
                    <a:pos x="53" y="10"/>
                  </a:cxn>
                  <a:cxn ang="0">
                    <a:pos x="43" y="0"/>
                  </a:cxn>
                  <a:cxn ang="0">
                    <a:pos x="36" y="8"/>
                  </a:cxn>
                </a:cxnLst>
                <a:rect l="0" t="0" r="r" b="b"/>
                <a:pathLst>
                  <a:path w="53" h="52">
                    <a:moveTo>
                      <a:pt x="36" y="8"/>
                    </a:moveTo>
                    <a:lnTo>
                      <a:pt x="36" y="8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9" y="36"/>
                    </a:lnTo>
                    <a:lnTo>
                      <a:pt x="0" y="42"/>
                    </a:lnTo>
                    <a:lnTo>
                      <a:pt x="11" y="52"/>
                    </a:lnTo>
                    <a:lnTo>
                      <a:pt x="19" y="52"/>
                    </a:lnTo>
                    <a:lnTo>
                      <a:pt x="53" y="19"/>
                    </a:lnTo>
                    <a:lnTo>
                      <a:pt x="53" y="10"/>
                    </a:lnTo>
                    <a:lnTo>
                      <a:pt x="43" y="0"/>
                    </a:lnTo>
                    <a:lnTo>
                      <a:pt x="36" y="8"/>
                    </a:lnTo>
                    <a:close/>
                  </a:path>
                </a:pathLst>
              </a:custGeom>
              <a:solidFill>
                <a:srgbClr val="53000C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3438" y="2572"/>
                <a:ext cx="146" cy="232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25" y="232"/>
                  </a:cxn>
                  <a:cxn ang="0">
                    <a:pos x="25" y="232"/>
                  </a:cxn>
                  <a:cxn ang="0">
                    <a:pos x="47" y="205"/>
                  </a:cxn>
                  <a:cxn ang="0">
                    <a:pos x="66" y="179"/>
                  </a:cxn>
                  <a:cxn ang="0">
                    <a:pos x="83" y="150"/>
                  </a:cxn>
                  <a:cxn ang="0">
                    <a:pos x="99" y="122"/>
                  </a:cxn>
                  <a:cxn ang="0">
                    <a:pos x="112" y="93"/>
                  </a:cxn>
                  <a:cxn ang="0">
                    <a:pos x="125" y="61"/>
                  </a:cxn>
                  <a:cxn ang="0">
                    <a:pos x="135" y="32"/>
                  </a:cxn>
                  <a:cxn ang="0">
                    <a:pos x="146" y="0"/>
                  </a:cxn>
                  <a:cxn ang="0">
                    <a:pos x="146" y="0"/>
                  </a:cxn>
                  <a:cxn ang="0">
                    <a:pos x="114" y="53"/>
                  </a:cxn>
                  <a:cxn ang="0">
                    <a:pos x="78" y="106"/>
                  </a:cxn>
                  <a:cxn ang="0">
                    <a:pos x="40" y="156"/>
                  </a:cxn>
                  <a:cxn ang="0">
                    <a:pos x="0" y="205"/>
                  </a:cxn>
                  <a:cxn ang="0">
                    <a:pos x="0" y="205"/>
                  </a:cxn>
                </a:cxnLst>
                <a:rect l="0" t="0" r="r" b="b"/>
                <a:pathLst>
                  <a:path w="146" h="232">
                    <a:moveTo>
                      <a:pt x="0" y="205"/>
                    </a:moveTo>
                    <a:lnTo>
                      <a:pt x="25" y="232"/>
                    </a:lnTo>
                    <a:lnTo>
                      <a:pt x="25" y="232"/>
                    </a:lnTo>
                    <a:lnTo>
                      <a:pt x="47" y="205"/>
                    </a:lnTo>
                    <a:lnTo>
                      <a:pt x="66" y="179"/>
                    </a:lnTo>
                    <a:lnTo>
                      <a:pt x="83" y="150"/>
                    </a:lnTo>
                    <a:lnTo>
                      <a:pt x="99" y="122"/>
                    </a:lnTo>
                    <a:lnTo>
                      <a:pt x="112" y="93"/>
                    </a:lnTo>
                    <a:lnTo>
                      <a:pt x="125" y="61"/>
                    </a:lnTo>
                    <a:lnTo>
                      <a:pt x="135" y="32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14" y="53"/>
                    </a:lnTo>
                    <a:lnTo>
                      <a:pt x="78" y="106"/>
                    </a:lnTo>
                    <a:lnTo>
                      <a:pt x="40" y="156"/>
                    </a:lnTo>
                    <a:lnTo>
                      <a:pt x="0" y="205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C4C4C4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162" y="2846"/>
                <a:ext cx="232" cy="146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0" y="146"/>
                  </a:cxn>
                  <a:cxn ang="0">
                    <a:pos x="31" y="137"/>
                  </a:cxn>
                  <a:cxn ang="0">
                    <a:pos x="63" y="127"/>
                  </a:cxn>
                  <a:cxn ang="0">
                    <a:pos x="92" y="114"/>
                  </a:cxn>
                  <a:cxn ang="0">
                    <a:pos x="122" y="99"/>
                  </a:cxn>
                  <a:cxn ang="0">
                    <a:pos x="152" y="83"/>
                  </a:cxn>
                  <a:cxn ang="0">
                    <a:pos x="179" y="66"/>
                  </a:cxn>
                  <a:cxn ang="0">
                    <a:pos x="206" y="47"/>
                  </a:cxn>
                  <a:cxn ang="0">
                    <a:pos x="232" y="26"/>
                  </a:cxn>
                  <a:cxn ang="0">
                    <a:pos x="206" y="0"/>
                  </a:cxn>
                  <a:cxn ang="0">
                    <a:pos x="206" y="0"/>
                  </a:cxn>
                  <a:cxn ang="0">
                    <a:pos x="158" y="42"/>
                  </a:cxn>
                  <a:cxn ang="0">
                    <a:pos x="107" y="80"/>
                  </a:cxn>
                  <a:cxn ang="0">
                    <a:pos x="54" y="11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32" h="146">
                    <a:moveTo>
                      <a:pt x="0" y="146"/>
                    </a:moveTo>
                    <a:lnTo>
                      <a:pt x="0" y="146"/>
                    </a:lnTo>
                    <a:lnTo>
                      <a:pt x="31" y="137"/>
                    </a:lnTo>
                    <a:lnTo>
                      <a:pt x="63" y="127"/>
                    </a:lnTo>
                    <a:lnTo>
                      <a:pt x="92" y="114"/>
                    </a:lnTo>
                    <a:lnTo>
                      <a:pt x="122" y="99"/>
                    </a:lnTo>
                    <a:lnTo>
                      <a:pt x="152" y="83"/>
                    </a:lnTo>
                    <a:lnTo>
                      <a:pt x="179" y="66"/>
                    </a:lnTo>
                    <a:lnTo>
                      <a:pt x="206" y="47"/>
                    </a:lnTo>
                    <a:lnTo>
                      <a:pt x="232" y="26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158" y="42"/>
                    </a:lnTo>
                    <a:lnTo>
                      <a:pt x="107" y="80"/>
                    </a:lnTo>
                    <a:lnTo>
                      <a:pt x="54" y="11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C4C4C4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3119" y="2838"/>
                <a:ext cx="283" cy="173"/>
              </a:xfrm>
              <a:custGeom>
                <a:avLst/>
                <a:gdLst/>
                <a:ahLst/>
                <a:cxnLst>
                  <a:cxn ang="0">
                    <a:pos x="2" y="173"/>
                  </a:cxn>
                  <a:cxn ang="0">
                    <a:pos x="2" y="173"/>
                  </a:cxn>
                  <a:cxn ang="0">
                    <a:pos x="43" y="164"/>
                  </a:cxn>
                  <a:cxn ang="0">
                    <a:pos x="78" y="154"/>
                  </a:cxn>
                  <a:cxn ang="0">
                    <a:pos x="116" y="141"/>
                  </a:cxn>
                  <a:cxn ang="0">
                    <a:pos x="152" y="126"/>
                  </a:cxn>
                  <a:cxn ang="0">
                    <a:pos x="186" y="110"/>
                  </a:cxn>
                  <a:cxn ang="0">
                    <a:pos x="220" y="88"/>
                  </a:cxn>
                  <a:cxn ang="0">
                    <a:pos x="252" y="67"/>
                  </a:cxn>
                  <a:cxn ang="0">
                    <a:pos x="283" y="42"/>
                  </a:cxn>
                  <a:cxn ang="0">
                    <a:pos x="275" y="34"/>
                  </a:cxn>
                  <a:cxn ang="0">
                    <a:pos x="275" y="34"/>
                  </a:cxn>
                  <a:cxn ang="0">
                    <a:pos x="249" y="55"/>
                  </a:cxn>
                  <a:cxn ang="0">
                    <a:pos x="222" y="74"/>
                  </a:cxn>
                  <a:cxn ang="0">
                    <a:pos x="195" y="91"/>
                  </a:cxn>
                  <a:cxn ang="0">
                    <a:pos x="165" y="107"/>
                  </a:cxn>
                  <a:cxn ang="0">
                    <a:pos x="135" y="122"/>
                  </a:cxn>
                  <a:cxn ang="0">
                    <a:pos x="106" y="135"/>
                  </a:cxn>
                  <a:cxn ang="0">
                    <a:pos x="74" y="145"/>
                  </a:cxn>
                  <a:cxn ang="0">
                    <a:pos x="43" y="154"/>
                  </a:cxn>
                  <a:cxn ang="0">
                    <a:pos x="43" y="154"/>
                  </a:cxn>
                  <a:cxn ang="0">
                    <a:pos x="97" y="122"/>
                  </a:cxn>
                  <a:cxn ang="0">
                    <a:pos x="150" y="88"/>
                  </a:cxn>
                  <a:cxn ang="0">
                    <a:pos x="201" y="50"/>
                  </a:cxn>
                  <a:cxn ang="0">
                    <a:pos x="249" y="8"/>
                  </a:cxn>
                  <a:cxn ang="0">
                    <a:pos x="241" y="0"/>
                  </a:cxn>
                  <a:cxn ang="0">
                    <a:pos x="241" y="0"/>
                  </a:cxn>
                  <a:cxn ang="0">
                    <a:pos x="214" y="25"/>
                  </a:cxn>
                  <a:cxn ang="0">
                    <a:pos x="184" y="48"/>
                  </a:cxn>
                  <a:cxn ang="0">
                    <a:pos x="154" y="72"/>
                  </a:cxn>
                  <a:cxn ang="0">
                    <a:pos x="125" y="93"/>
                  </a:cxn>
                  <a:cxn ang="0">
                    <a:pos x="95" y="112"/>
                  </a:cxn>
                  <a:cxn ang="0">
                    <a:pos x="64" y="131"/>
                  </a:cxn>
                  <a:cxn ang="0">
                    <a:pos x="32" y="147"/>
                  </a:cxn>
                  <a:cxn ang="0">
                    <a:pos x="0" y="162"/>
                  </a:cxn>
                  <a:cxn ang="0">
                    <a:pos x="2" y="173"/>
                  </a:cxn>
                </a:cxnLst>
                <a:rect l="0" t="0" r="r" b="b"/>
                <a:pathLst>
                  <a:path w="283" h="173">
                    <a:moveTo>
                      <a:pt x="2" y="173"/>
                    </a:moveTo>
                    <a:lnTo>
                      <a:pt x="2" y="173"/>
                    </a:lnTo>
                    <a:lnTo>
                      <a:pt x="43" y="164"/>
                    </a:lnTo>
                    <a:lnTo>
                      <a:pt x="78" y="154"/>
                    </a:lnTo>
                    <a:lnTo>
                      <a:pt x="116" y="141"/>
                    </a:lnTo>
                    <a:lnTo>
                      <a:pt x="152" y="126"/>
                    </a:lnTo>
                    <a:lnTo>
                      <a:pt x="186" y="110"/>
                    </a:lnTo>
                    <a:lnTo>
                      <a:pt x="220" y="88"/>
                    </a:lnTo>
                    <a:lnTo>
                      <a:pt x="252" y="67"/>
                    </a:lnTo>
                    <a:lnTo>
                      <a:pt x="283" y="42"/>
                    </a:lnTo>
                    <a:lnTo>
                      <a:pt x="275" y="34"/>
                    </a:lnTo>
                    <a:lnTo>
                      <a:pt x="275" y="34"/>
                    </a:lnTo>
                    <a:lnTo>
                      <a:pt x="249" y="55"/>
                    </a:lnTo>
                    <a:lnTo>
                      <a:pt x="222" y="74"/>
                    </a:lnTo>
                    <a:lnTo>
                      <a:pt x="195" y="91"/>
                    </a:lnTo>
                    <a:lnTo>
                      <a:pt x="165" y="107"/>
                    </a:lnTo>
                    <a:lnTo>
                      <a:pt x="135" y="122"/>
                    </a:lnTo>
                    <a:lnTo>
                      <a:pt x="106" y="135"/>
                    </a:lnTo>
                    <a:lnTo>
                      <a:pt x="74" y="145"/>
                    </a:lnTo>
                    <a:lnTo>
                      <a:pt x="43" y="154"/>
                    </a:lnTo>
                    <a:lnTo>
                      <a:pt x="43" y="154"/>
                    </a:lnTo>
                    <a:lnTo>
                      <a:pt x="97" y="122"/>
                    </a:lnTo>
                    <a:lnTo>
                      <a:pt x="150" y="88"/>
                    </a:lnTo>
                    <a:lnTo>
                      <a:pt x="201" y="50"/>
                    </a:lnTo>
                    <a:lnTo>
                      <a:pt x="249" y="8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14" y="25"/>
                    </a:lnTo>
                    <a:lnTo>
                      <a:pt x="184" y="48"/>
                    </a:lnTo>
                    <a:lnTo>
                      <a:pt x="154" y="72"/>
                    </a:lnTo>
                    <a:lnTo>
                      <a:pt x="125" y="93"/>
                    </a:lnTo>
                    <a:lnTo>
                      <a:pt x="95" y="112"/>
                    </a:lnTo>
                    <a:lnTo>
                      <a:pt x="64" y="131"/>
                    </a:lnTo>
                    <a:lnTo>
                      <a:pt x="32" y="147"/>
                    </a:lnTo>
                    <a:lnTo>
                      <a:pt x="0" y="162"/>
                    </a:lnTo>
                    <a:lnTo>
                      <a:pt x="2" y="173"/>
                    </a:lnTo>
                    <a:close/>
                  </a:path>
                </a:pathLst>
              </a:custGeom>
              <a:solidFill>
                <a:srgbClr val="6B6B6B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3430" y="2528"/>
                <a:ext cx="173" cy="282"/>
              </a:xfrm>
              <a:custGeom>
                <a:avLst/>
                <a:gdLst/>
                <a:ahLst/>
                <a:cxnLst>
                  <a:cxn ang="0">
                    <a:pos x="8" y="249"/>
                  </a:cxn>
                  <a:cxn ang="0">
                    <a:pos x="8" y="249"/>
                  </a:cxn>
                  <a:cxn ang="0">
                    <a:pos x="48" y="200"/>
                  </a:cxn>
                  <a:cxn ang="0">
                    <a:pos x="86" y="150"/>
                  </a:cxn>
                  <a:cxn ang="0">
                    <a:pos x="122" y="97"/>
                  </a:cxn>
                  <a:cxn ang="0">
                    <a:pos x="154" y="44"/>
                  </a:cxn>
                  <a:cxn ang="0">
                    <a:pos x="154" y="44"/>
                  </a:cxn>
                  <a:cxn ang="0">
                    <a:pos x="143" y="76"/>
                  </a:cxn>
                  <a:cxn ang="0">
                    <a:pos x="133" y="105"/>
                  </a:cxn>
                  <a:cxn ang="0">
                    <a:pos x="120" y="137"/>
                  </a:cxn>
                  <a:cxn ang="0">
                    <a:pos x="107" y="166"/>
                  </a:cxn>
                  <a:cxn ang="0">
                    <a:pos x="91" y="194"/>
                  </a:cxn>
                  <a:cxn ang="0">
                    <a:pos x="74" y="223"/>
                  </a:cxn>
                  <a:cxn ang="0">
                    <a:pos x="55" y="249"/>
                  </a:cxn>
                  <a:cxn ang="0">
                    <a:pos x="33" y="276"/>
                  </a:cxn>
                  <a:cxn ang="0">
                    <a:pos x="42" y="282"/>
                  </a:cxn>
                  <a:cxn ang="0">
                    <a:pos x="42" y="282"/>
                  </a:cxn>
                  <a:cxn ang="0">
                    <a:pos x="65" y="253"/>
                  </a:cxn>
                  <a:cxn ang="0">
                    <a:pos x="88" y="219"/>
                  </a:cxn>
                  <a:cxn ang="0">
                    <a:pos x="107" y="187"/>
                  </a:cxn>
                  <a:cxn ang="0">
                    <a:pos x="126" y="152"/>
                  </a:cxn>
                  <a:cxn ang="0">
                    <a:pos x="141" y="116"/>
                  </a:cxn>
                  <a:cxn ang="0">
                    <a:pos x="154" y="80"/>
                  </a:cxn>
                  <a:cxn ang="0">
                    <a:pos x="164" y="42"/>
                  </a:cxn>
                  <a:cxn ang="0">
                    <a:pos x="173" y="4"/>
                  </a:cxn>
                  <a:cxn ang="0">
                    <a:pos x="162" y="0"/>
                  </a:cxn>
                  <a:cxn ang="0">
                    <a:pos x="162" y="0"/>
                  </a:cxn>
                  <a:cxn ang="0">
                    <a:pos x="148" y="31"/>
                  </a:cxn>
                  <a:cxn ang="0">
                    <a:pos x="129" y="63"/>
                  </a:cxn>
                  <a:cxn ang="0">
                    <a:pos x="112" y="95"/>
                  </a:cxn>
                  <a:cxn ang="0">
                    <a:pos x="91" y="126"/>
                  </a:cxn>
                  <a:cxn ang="0">
                    <a:pos x="69" y="156"/>
                  </a:cxn>
                  <a:cxn ang="0">
                    <a:pos x="48" y="185"/>
                  </a:cxn>
                  <a:cxn ang="0">
                    <a:pos x="25" y="213"/>
                  </a:cxn>
                  <a:cxn ang="0">
                    <a:pos x="0" y="240"/>
                  </a:cxn>
                  <a:cxn ang="0">
                    <a:pos x="8" y="249"/>
                  </a:cxn>
                </a:cxnLst>
                <a:rect l="0" t="0" r="r" b="b"/>
                <a:pathLst>
                  <a:path w="173" h="282">
                    <a:moveTo>
                      <a:pt x="8" y="249"/>
                    </a:moveTo>
                    <a:lnTo>
                      <a:pt x="8" y="249"/>
                    </a:lnTo>
                    <a:lnTo>
                      <a:pt x="48" y="200"/>
                    </a:lnTo>
                    <a:lnTo>
                      <a:pt x="86" y="150"/>
                    </a:lnTo>
                    <a:lnTo>
                      <a:pt x="122" y="97"/>
                    </a:lnTo>
                    <a:lnTo>
                      <a:pt x="154" y="44"/>
                    </a:lnTo>
                    <a:lnTo>
                      <a:pt x="154" y="44"/>
                    </a:lnTo>
                    <a:lnTo>
                      <a:pt x="143" y="76"/>
                    </a:lnTo>
                    <a:lnTo>
                      <a:pt x="133" y="105"/>
                    </a:lnTo>
                    <a:lnTo>
                      <a:pt x="120" y="137"/>
                    </a:lnTo>
                    <a:lnTo>
                      <a:pt x="107" y="166"/>
                    </a:lnTo>
                    <a:lnTo>
                      <a:pt x="91" y="194"/>
                    </a:lnTo>
                    <a:lnTo>
                      <a:pt x="74" y="223"/>
                    </a:lnTo>
                    <a:lnTo>
                      <a:pt x="55" y="249"/>
                    </a:lnTo>
                    <a:lnTo>
                      <a:pt x="33" y="276"/>
                    </a:lnTo>
                    <a:lnTo>
                      <a:pt x="42" y="282"/>
                    </a:lnTo>
                    <a:lnTo>
                      <a:pt x="42" y="282"/>
                    </a:lnTo>
                    <a:lnTo>
                      <a:pt x="65" y="253"/>
                    </a:lnTo>
                    <a:lnTo>
                      <a:pt x="88" y="219"/>
                    </a:lnTo>
                    <a:lnTo>
                      <a:pt x="107" y="187"/>
                    </a:lnTo>
                    <a:lnTo>
                      <a:pt x="126" y="152"/>
                    </a:lnTo>
                    <a:lnTo>
                      <a:pt x="141" y="116"/>
                    </a:lnTo>
                    <a:lnTo>
                      <a:pt x="154" y="80"/>
                    </a:lnTo>
                    <a:lnTo>
                      <a:pt x="164" y="42"/>
                    </a:lnTo>
                    <a:lnTo>
                      <a:pt x="173" y="4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48" y="31"/>
                    </a:lnTo>
                    <a:lnTo>
                      <a:pt x="129" y="63"/>
                    </a:lnTo>
                    <a:lnTo>
                      <a:pt x="112" y="95"/>
                    </a:lnTo>
                    <a:lnTo>
                      <a:pt x="91" y="126"/>
                    </a:lnTo>
                    <a:lnTo>
                      <a:pt x="69" y="156"/>
                    </a:lnTo>
                    <a:lnTo>
                      <a:pt x="48" y="185"/>
                    </a:lnTo>
                    <a:lnTo>
                      <a:pt x="25" y="213"/>
                    </a:lnTo>
                    <a:lnTo>
                      <a:pt x="0" y="240"/>
                    </a:lnTo>
                    <a:lnTo>
                      <a:pt x="8" y="249"/>
                    </a:lnTo>
                    <a:close/>
                  </a:path>
                </a:pathLst>
              </a:custGeom>
              <a:solidFill>
                <a:srgbClr val="6B6B6B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3371" y="2779"/>
                <a:ext cx="95" cy="97"/>
              </a:xfrm>
              <a:custGeom>
                <a:avLst/>
                <a:gdLst/>
                <a:ahLst/>
                <a:cxnLst>
                  <a:cxn ang="0">
                    <a:pos x="42" y="97"/>
                  </a:cxn>
                  <a:cxn ang="0">
                    <a:pos x="42" y="97"/>
                  </a:cxn>
                  <a:cxn ang="0">
                    <a:pos x="95" y="42"/>
                  </a:cxn>
                  <a:cxn ang="0">
                    <a:pos x="95" y="42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42" y="97"/>
                  </a:cxn>
                  <a:cxn ang="0">
                    <a:pos x="42" y="97"/>
                  </a:cxn>
                </a:cxnLst>
                <a:rect l="0" t="0" r="r" b="b"/>
                <a:pathLst>
                  <a:path w="95" h="97">
                    <a:moveTo>
                      <a:pt x="42" y="97"/>
                    </a:moveTo>
                    <a:lnTo>
                      <a:pt x="42" y="97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42" y="97"/>
                    </a:lnTo>
                    <a:lnTo>
                      <a:pt x="42" y="97"/>
                    </a:lnTo>
                    <a:close/>
                  </a:path>
                </a:pathLst>
              </a:custGeom>
              <a:solidFill>
                <a:srgbClr val="A6A6A6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24"/>
              <p:cNvSpPr>
                <a:spLocks noEditPoints="1"/>
              </p:cNvSpPr>
              <p:nvPr/>
            </p:nvSpPr>
            <p:spPr bwMode="auto">
              <a:xfrm>
                <a:off x="3358" y="2766"/>
                <a:ext cx="120" cy="120"/>
              </a:xfrm>
              <a:custGeom>
                <a:avLst/>
                <a:gdLst/>
                <a:ahLst/>
                <a:cxnLst>
                  <a:cxn ang="0">
                    <a:pos x="10" y="80"/>
                  </a:cxn>
                  <a:cxn ang="0">
                    <a:pos x="36" y="106"/>
                  </a:cxn>
                  <a:cxn ang="0">
                    <a:pos x="44" y="114"/>
                  </a:cxn>
                  <a:cxn ang="0">
                    <a:pos x="51" y="120"/>
                  </a:cxn>
                  <a:cxn ang="0">
                    <a:pos x="57" y="120"/>
                  </a:cxn>
                  <a:cxn ang="0">
                    <a:pos x="65" y="112"/>
                  </a:cxn>
                  <a:cxn ang="0">
                    <a:pos x="74" y="106"/>
                  </a:cxn>
                  <a:cxn ang="0">
                    <a:pos x="101" y="78"/>
                  </a:cxn>
                  <a:cxn ang="0">
                    <a:pos x="108" y="70"/>
                  </a:cxn>
                  <a:cxn ang="0">
                    <a:pos x="120" y="59"/>
                  </a:cxn>
                  <a:cxn ang="0">
                    <a:pos x="120" y="51"/>
                  </a:cxn>
                  <a:cxn ang="0">
                    <a:pos x="114" y="44"/>
                  </a:cxn>
                  <a:cxn ang="0">
                    <a:pos x="105" y="38"/>
                  </a:cxn>
                  <a:cxn ang="0">
                    <a:pos x="80" y="11"/>
                  </a:cxn>
                  <a:cxn ang="0">
                    <a:pos x="72" y="2"/>
                  </a:cxn>
                  <a:cxn ang="0">
                    <a:pos x="70" y="0"/>
                  </a:cxn>
                  <a:cxn ang="0">
                    <a:pos x="61" y="0"/>
                  </a:cxn>
                  <a:cxn ang="0">
                    <a:pos x="51" y="13"/>
                  </a:cxn>
                  <a:cxn ang="0">
                    <a:pos x="42" y="21"/>
                  </a:cxn>
                  <a:cxn ang="0">
                    <a:pos x="15" y="47"/>
                  </a:cxn>
                  <a:cxn ang="0">
                    <a:pos x="8" y="55"/>
                  </a:cxn>
                  <a:cxn ang="0">
                    <a:pos x="0" y="63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10" y="80"/>
                  </a:cxn>
                  <a:cxn ang="0">
                    <a:pos x="65" y="13"/>
                  </a:cxn>
                  <a:cxn ang="0">
                    <a:pos x="65" y="13"/>
                  </a:cxn>
                  <a:cxn ang="0">
                    <a:pos x="108" y="55"/>
                  </a:cxn>
                  <a:cxn ang="0">
                    <a:pos x="108" y="55"/>
                  </a:cxn>
                  <a:cxn ang="0">
                    <a:pos x="55" y="110"/>
                  </a:cxn>
                  <a:cxn ang="0">
                    <a:pos x="55" y="110"/>
                  </a:cxn>
                  <a:cxn ang="0">
                    <a:pos x="13" y="68"/>
                  </a:cxn>
                  <a:cxn ang="0">
                    <a:pos x="13" y="68"/>
                  </a:cxn>
                  <a:cxn ang="0">
                    <a:pos x="65" y="13"/>
                  </a:cxn>
                  <a:cxn ang="0">
                    <a:pos x="65" y="13"/>
                  </a:cxn>
                </a:cxnLst>
                <a:rect l="0" t="0" r="r" b="b"/>
                <a:pathLst>
                  <a:path w="120" h="120">
                    <a:moveTo>
                      <a:pt x="10" y="80"/>
                    </a:moveTo>
                    <a:lnTo>
                      <a:pt x="36" y="106"/>
                    </a:lnTo>
                    <a:lnTo>
                      <a:pt x="44" y="114"/>
                    </a:lnTo>
                    <a:lnTo>
                      <a:pt x="51" y="120"/>
                    </a:lnTo>
                    <a:lnTo>
                      <a:pt x="57" y="120"/>
                    </a:lnTo>
                    <a:lnTo>
                      <a:pt x="65" y="112"/>
                    </a:lnTo>
                    <a:lnTo>
                      <a:pt x="74" y="106"/>
                    </a:lnTo>
                    <a:lnTo>
                      <a:pt x="101" y="78"/>
                    </a:lnTo>
                    <a:lnTo>
                      <a:pt x="108" y="70"/>
                    </a:lnTo>
                    <a:lnTo>
                      <a:pt x="120" y="59"/>
                    </a:lnTo>
                    <a:lnTo>
                      <a:pt x="120" y="51"/>
                    </a:lnTo>
                    <a:lnTo>
                      <a:pt x="114" y="44"/>
                    </a:lnTo>
                    <a:lnTo>
                      <a:pt x="105" y="38"/>
                    </a:lnTo>
                    <a:lnTo>
                      <a:pt x="80" y="11"/>
                    </a:lnTo>
                    <a:lnTo>
                      <a:pt x="72" y="2"/>
                    </a:lnTo>
                    <a:lnTo>
                      <a:pt x="70" y="0"/>
                    </a:lnTo>
                    <a:lnTo>
                      <a:pt x="61" y="0"/>
                    </a:lnTo>
                    <a:lnTo>
                      <a:pt x="51" y="13"/>
                    </a:lnTo>
                    <a:lnTo>
                      <a:pt x="42" y="21"/>
                    </a:lnTo>
                    <a:lnTo>
                      <a:pt x="15" y="47"/>
                    </a:lnTo>
                    <a:lnTo>
                      <a:pt x="8" y="55"/>
                    </a:lnTo>
                    <a:lnTo>
                      <a:pt x="0" y="63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10" y="80"/>
                    </a:lnTo>
                    <a:close/>
                    <a:moveTo>
                      <a:pt x="65" y="13"/>
                    </a:moveTo>
                    <a:lnTo>
                      <a:pt x="65" y="13"/>
                    </a:lnTo>
                    <a:lnTo>
                      <a:pt x="108" y="55"/>
                    </a:lnTo>
                    <a:lnTo>
                      <a:pt x="108" y="55"/>
                    </a:lnTo>
                    <a:lnTo>
                      <a:pt x="55" y="110"/>
                    </a:lnTo>
                    <a:lnTo>
                      <a:pt x="55" y="110"/>
                    </a:lnTo>
                    <a:lnTo>
                      <a:pt x="13" y="68"/>
                    </a:lnTo>
                    <a:lnTo>
                      <a:pt x="13" y="68"/>
                    </a:lnTo>
                    <a:lnTo>
                      <a:pt x="65" y="13"/>
                    </a:lnTo>
                    <a:lnTo>
                      <a:pt x="65" y="13"/>
                    </a:lnTo>
                    <a:close/>
                  </a:path>
                </a:pathLst>
              </a:custGeom>
              <a:solidFill>
                <a:srgbClr val="424242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1" name="Group 55"/>
          <p:cNvGrpSpPr/>
          <p:nvPr/>
        </p:nvGrpSpPr>
        <p:grpSpPr>
          <a:xfrm>
            <a:off x="3786182" y="4689843"/>
            <a:ext cx="2597378" cy="1810991"/>
            <a:chOff x="4500562" y="4689843"/>
            <a:chExt cx="2597378" cy="1810991"/>
          </a:xfrm>
        </p:grpSpPr>
        <p:cxnSp>
          <p:nvCxnSpPr>
            <p:cNvPr id="45" name="Straight Connector 44"/>
            <p:cNvCxnSpPr/>
            <p:nvPr/>
          </p:nvCxnSpPr>
          <p:spPr bwMode="auto">
            <a:xfrm rot="5400000">
              <a:off x="6179355" y="5082752"/>
              <a:ext cx="785818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2" name="Group 54"/>
            <p:cNvGrpSpPr/>
            <p:nvPr/>
          </p:nvGrpSpPr>
          <p:grpSpPr>
            <a:xfrm>
              <a:off x="4500562" y="5462961"/>
              <a:ext cx="2597378" cy="1037873"/>
              <a:chOff x="4500562" y="5462961"/>
              <a:chExt cx="2597378" cy="1037873"/>
            </a:xfrm>
          </p:grpSpPr>
          <p:grpSp>
            <p:nvGrpSpPr>
              <p:cNvPr id="33" name="Group 113"/>
              <p:cNvGrpSpPr/>
              <p:nvPr/>
            </p:nvGrpSpPr>
            <p:grpSpPr>
              <a:xfrm>
                <a:off x="4500562" y="5462961"/>
                <a:ext cx="2597378" cy="1037873"/>
                <a:chOff x="500034" y="5416564"/>
                <a:chExt cx="2597378" cy="1037873"/>
              </a:xfrm>
            </p:grpSpPr>
            <p:sp>
              <p:nvSpPr>
                <p:cNvPr id="46" name="Rectangle 45"/>
                <p:cNvSpPr/>
                <p:nvPr/>
              </p:nvSpPr>
              <p:spPr bwMode="auto">
                <a:xfrm>
                  <a:off x="500034" y="5416564"/>
                  <a:ext cx="2597378" cy="1037873"/>
                </a:xfrm>
                <a:prstGeom prst="rect">
                  <a:avLst/>
                </a:prstGeom>
                <a:solidFill>
                  <a:schemeClr val="tx1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pic>
              <p:nvPicPr>
                <p:cNvPr id="47" name="Picture 4" descr="C:\Users\pavc\Desktop\Ofc-Pro2010_rgb_r.p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928662" y="5572140"/>
                  <a:ext cx="1872275" cy="500066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54" name="TextBox 53"/>
              <p:cNvSpPr txBox="1"/>
              <p:nvPr/>
            </p:nvSpPr>
            <p:spPr bwMode="auto">
              <a:xfrm>
                <a:off x="4941890" y="6143644"/>
                <a:ext cx="183370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Data Mining Add-ins</a:t>
                </a:r>
                <a:endParaRPr lang="ru-RU" sz="1600" dirty="0" smtClean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500826" y="4643446"/>
            <a:ext cx="2357454" cy="1624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4" name="Group 64"/>
          <p:cNvGrpSpPr/>
          <p:nvPr/>
        </p:nvGrpSpPr>
        <p:grpSpPr>
          <a:xfrm>
            <a:off x="3416292" y="4000504"/>
            <a:ext cx="2071702" cy="285751"/>
            <a:chOff x="3416292" y="4000504"/>
            <a:chExt cx="2071702" cy="285751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 rot="10800000">
              <a:off x="3416292" y="4284667"/>
              <a:ext cx="2071702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3" name="TextBox 62"/>
            <p:cNvSpPr txBox="1"/>
            <p:nvPr/>
          </p:nvSpPr>
          <p:spPr bwMode="auto">
            <a:xfrm>
              <a:off x="3879247" y="4000504"/>
              <a:ext cx="126425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600" b="1" dirty="0" smtClean="0"/>
                <a:t>Размещение</a:t>
              </a:r>
            </a:p>
          </p:txBody>
        </p:sp>
      </p:grpSp>
      <p:grpSp>
        <p:nvGrpSpPr>
          <p:cNvPr id="39" name="Group 65"/>
          <p:cNvGrpSpPr/>
          <p:nvPr/>
        </p:nvGrpSpPr>
        <p:grpSpPr>
          <a:xfrm>
            <a:off x="3428992" y="4500570"/>
            <a:ext cx="2071702" cy="285752"/>
            <a:chOff x="3428992" y="4500570"/>
            <a:chExt cx="2071702" cy="285752"/>
          </a:xfrm>
        </p:grpSpPr>
        <p:cxnSp>
          <p:nvCxnSpPr>
            <p:cNvPr id="59" name="Straight Arrow Connector 58"/>
            <p:cNvCxnSpPr/>
            <p:nvPr/>
          </p:nvCxnSpPr>
          <p:spPr bwMode="auto">
            <a:xfrm>
              <a:off x="3428992" y="4500570"/>
              <a:ext cx="2071702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4" name="TextBox 63"/>
            <p:cNvSpPr txBox="1"/>
            <p:nvPr/>
          </p:nvSpPr>
          <p:spPr bwMode="auto">
            <a:xfrm>
              <a:off x="3898500" y="4540101"/>
              <a:ext cx="118250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600" b="1" dirty="0" smtClean="0"/>
                <a:t>Результаты</a:t>
              </a:r>
            </a:p>
          </p:txBody>
        </p:sp>
      </p:grpSp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Закладка «</a:t>
            </a:r>
            <a:r>
              <a:rPr lang="en-US" sz="3600" dirty="0" smtClean="0"/>
              <a:t>Analyze</a:t>
            </a:r>
            <a:r>
              <a:rPr lang="ru-RU" sz="3600" dirty="0" smtClean="0"/>
              <a:t>»</a:t>
            </a:r>
            <a:br>
              <a:rPr lang="ru-RU" sz="3600" dirty="0" smtClean="0"/>
            </a:br>
            <a:r>
              <a:rPr lang="ru-RU" sz="2800" dirty="0" smtClean="0">
                <a:solidFill>
                  <a:schemeClr val="accent3"/>
                </a:solidFill>
              </a:rPr>
              <a:t>Простейший вариант</a:t>
            </a:r>
            <a:endParaRPr lang="ru-RU" sz="3600" dirty="0">
              <a:solidFill>
                <a:schemeClr val="accent3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31069"/>
            <a:ext cx="3682568" cy="6480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703" y="4869160"/>
            <a:ext cx="2577734" cy="18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2577735" cy="1795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1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98030472"/>
              </p:ext>
            </p:extLst>
          </p:nvPr>
        </p:nvGraphicFramePr>
        <p:xfrm>
          <a:off x="1043608" y="2492896"/>
          <a:ext cx="374441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866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Закладка «</a:t>
            </a:r>
            <a:r>
              <a:rPr lang="en-US" sz="3600" dirty="0" smtClean="0"/>
              <a:t>Data Mining</a:t>
            </a:r>
            <a:r>
              <a:rPr lang="ru-RU" sz="3600" dirty="0" smtClean="0"/>
              <a:t>» </a:t>
            </a:r>
            <a:br>
              <a:rPr lang="ru-RU" sz="3600" dirty="0" smtClean="0"/>
            </a:br>
            <a:r>
              <a:rPr lang="ru-RU" sz="2800" dirty="0" smtClean="0">
                <a:solidFill>
                  <a:schemeClr val="accent3"/>
                </a:solidFill>
              </a:rPr>
              <a:t>Итерационный процесс </a:t>
            </a:r>
            <a:r>
              <a:rPr lang="en-US" sz="2800" dirty="0">
                <a:solidFill>
                  <a:schemeClr val="accent3"/>
                </a:solidFill>
              </a:rPr>
              <a:t>(CRISP)</a:t>
            </a:r>
            <a:br>
              <a:rPr lang="en-US" sz="2800" dirty="0">
                <a:solidFill>
                  <a:schemeClr val="accent3"/>
                </a:solidFill>
              </a:rPr>
            </a:br>
            <a:endParaRPr lang="ru-RU" sz="3600" dirty="0">
              <a:solidFill>
                <a:schemeClr val="accent3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72150945"/>
              </p:ext>
            </p:extLst>
          </p:nvPr>
        </p:nvGraphicFramePr>
        <p:xfrm>
          <a:off x="1277606" y="2348880"/>
          <a:ext cx="374441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131" y="2363870"/>
            <a:ext cx="942975" cy="80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24" y="3412675"/>
            <a:ext cx="1543050" cy="80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52" y="4437112"/>
            <a:ext cx="2419350" cy="80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615" y="5484705"/>
            <a:ext cx="1171575" cy="80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2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8" name="Rounded Rectangle 292867"/>
          <p:cNvSpPr>
            <a:spLocks noChangeArrowheads="1"/>
          </p:cNvSpPr>
          <p:nvPr/>
        </p:nvSpPr>
        <p:spPr bwMode="auto">
          <a:xfrm>
            <a:off x="542894" y="4443884"/>
            <a:ext cx="6865938" cy="1525587"/>
          </a:xfrm>
          <a:prstGeom prst="roundRect">
            <a:avLst>
              <a:gd name="adj" fmla="val 11176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82880"/>
          <a:lstStyle/>
          <a:p>
            <a:pPr eaLnBrk="1" hangingPunct="1"/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Analysis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Services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Server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411" name="Rectangle 29286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28794" y="4664536"/>
            <a:ext cx="7715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2870" name="Rounded Rectangle 292869"/>
          <p:cNvSpPr>
            <a:spLocks noChangeArrowheads="1"/>
          </p:cNvSpPr>
          <p:nvPr/>
        </p:nvSpPr>
        <p:spPr bwMode="auto">
          <a:xfrm>
            <a:off x="3044794" y="4518496"/>
            <a:ext cx="4229100" cy="684213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8288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Модель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2871" name="Rounded Rectangle 292870"/>
          <p:cNvSpPr>
            <a:spLocks noChangeArrowheads="1"/>
          </p:cNvSpPr>
          <p:nvPr/>
        </p:nvSpPr>
        <p:spPr bwMode="auto">
          <a:xfrm>
            <a:off x="3025744" y="5267796"/>
            <a:ext cx="4243388" cy="684213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82880" anchor="ctr"/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Алгоритм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53244" y="5082059"/>
            <a:ext cx="1776413" cy="1011237"/>
            <a:chOff x="4454" y="2630"/>
            <a:chExt cx="1119" cy="637"/>
          </a:xfrm>
        </p:grpSpPr>
        <p:pic>
          <p:nvPicPr>
            <p:cNvPr id="17427" name="Rectangle 29287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454" y="2685"/>
              <a:ext cx="75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2874" name="Can 292873"/>
            <p:cNvSpPr>
              <a:spLocks noChangeArrowheads="1"/>
            </p:cNvSpPr>
            <p:nvPr/>
          </p:nvSpPr>
          <p:spPr bwMode="auto">
            <a:xfrm>
              <a:off x="4951" y="2630"/>
              <a:ext cx="622" cy="637"/>
            </a:xfrm>
            <a:prstGeom prst="can">
              <a:avLst>
                <a:gd name="adj" fmla="val 25603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ru-RU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Источ</a:t>
              </a:r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  <a:b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ник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292875" name="Title 29287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noProof="0" dirty="0" smtClean="0"/>
              <a:t>Серверная архитектура</a:t>
            </a:r>
            <a:r>
              <a:rPr lang="en-US" sz="4000" noProof="0" dirty="0" smtClean="0"/>
              <a:t> DM</a:t>
            </a:r>
            <a:endParaRPr lang="en-IE" sz="4000" noProof="0" dirty="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940019" y="1967384"/>
            <a:ext cx="4478338" cy="1541462"/>
            <a:chOff x="1864" y="935"/>
            <a:chExt cx="2821" cy="971"/>
          </a:xfrm>
        </p:grpSpPr>
        <p:sp>
          <p:nvSpPr>
            <p:cNvPr id="292877" name="Rounded Rectangle 292876"/>
            <p:cNvSpPr>
              <a:spLocks noChangeArrowheads="1"/>
            </p:cNvSpPr>
            <p:nvPr/>
          </p:nvSpPr>
          <p:spPr bwMode="auto">
            <a:xfrm>
              <a:off x="1864" y="935"/>
              <a:ext cx="2821" cy="971"/>
            </a:xfrm>
            <a:prstGeom prst="roundRect">
              <a:avLst>
                <a:gd name="adj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182880"/>
            <a:lstStyle/>
            <a:p>
              <a:r>
                <a:rPr lang="it-IT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Excel</a:t>
              </a:r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it-IT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/</a:t>
              </a:r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it-IT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Visio</a:t>
              </a:r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it-IT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/</a:t>
              </a:r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it-IT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SSRS</a:t>
              </a:r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it-IT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/</a:t>
              </a:r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b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ru-RU" sz="20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ваше приложение</a:t>
              </a:r>
              <a:endParaRPr lang="en-U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92878" name="Rounded Rectangle 292877"/>
            <p:cNvSpPr>
              <a:spLocks noChangeArrowheads="1"/>
            </p:cNvSpPr>
            <p:nvPr/>
          </p:nvSpPr>
          <p:spPr bwMode="auto">
            <a:xfrm>
              <a:off x="2020" y="1550"/>
              <a:ext cx="2328" cy="264"/>
            </a:xfrm>
            <a:prstGeom prst="roundRect">
              <a:avLst>
                <a:gd name="adj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182880"/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OLE 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DB/ADOMD/XMLA/AMO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92879" name="Rectangle 29287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27482" y="3256434"/>
            <a:ext cx="87947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85720" y="1973734"/>
            <a:ext cx="2428874" cy="2540000"/>
            <a:chOff x="192" y="897"/>
            <a:chExt cx="1530" cy="1600"/>
          </a:xfrm>
        </p:grpSpPr>
        <p:pic>
          <p:nvPicPr>
            <p:cNvPr id="17422" name="Rectangle 292880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984" y="1745"/>
              <a:ext cx="449" cy="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2882" name="TextBox 292881"/>
            <p:cNvSpPr txBox="1">
              <a:spLocks noChangeArrowheads="1"/>
            </p:cNvSpPr>
            <p:nvPr/>
          </p:nvSpPr>
          <p:spPr bwMode="auto">
            <a:xfrm>
              <a:off x="192" y="1905"/>
              <a:ext cx="930" cy="36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ru-RU" sz="1600" b="1" dirty="0" err="1" smtClean="0">
                  <a:solidFill>
                    <a:sysClr val="windowText" lastClr="000000"/>
                  </a:solidFill>
                </a:rPr>
                <a:t>Развер-тывание</a:t>
              </a:r>
              <a:endParaRPr lang="en-US" sz="1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2883" name="Rounded Rectangle 292882"/>
            <p:cNvSpPr>
              <a:spLocks noChangeArrowheads="1"/>
            </p:cNvSpPr>
            <p:nvPr/>
          </p:nvSpPr>
          <p:spPr bwMode="auto">
            <a:xfrm>
              <a:off x="656" y="897"/>
              <a:ext cx="1066" cy="976"/>
            </a:xfrm>
            <a:prstGeom prst="roundRect">
              <a:avLst>
                <a:gd name="adj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BIDS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Excel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Visio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SSMS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286469" y="3040534"/>
            <a:ext cx="987425" cy="1758950"/>
            <a:chOff x="3972" y="1611"/>
            <a:chExt cx="622" cy="1108"/>
          </a:xfrm>
        </p:grpSpPr>
        <p:pic>
          <p:nvPicPr>
            <p:cNvPr id="17420" name="Rectangle 292884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-5400000">
              <a:off x="3919" y="2055"/>
              <a:ext cx="75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2886" name="Can 292885"/>
            <p:cNvSpPr>
              <a:spLocks noChangeArrowheads="1"/>
            </p:cNvSpPr>
            <p:nvPr/>
          </p:nvSpPr>
          <p:spPr bwMode="auto">
            <a:xfrm>
              <a:off x="3972" y="1611"/>
              <a:ext cx="622" cy="637"/>
            </a:xfrm>
            <a:prstGeom prst="can">
              <a:avLst>
                <a:gd name="adj" fmla="val 25603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Данные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33854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9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Алгоритмы интеллектуального анализа данных</a:t>
            </a:r>
            <a:endParaRPr lang="ru-RU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250030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3054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2|33.5|7.6|16.7|1"/>
</p:tagLst>
</file>

<file path=ppt/theme/theme1.xml><?xml version="1.0" encoding="utf-8"?>
<a:theme xmlns:a="http://schemas.openxmlformats.org/drawingml/2006/main" name="Blank Presentation">
  <a:themeElements>
    <a:clrScheme name="Custom 9">
      <a:dk1>
        <a:srgbClr val="625F60"/>
      </a:dk1>
      <a:lt1>
        <a:srgbClr val="FFFFFF"/>
      </a:lt1>
      <a:dk2>
        <a:srgbClr val="0E3C60"/>
      </a:dk2>
      <a:lt2>
        <a:srgbClr val="9C9C9C"/>
      </a:lt2>
      <a:accent1>
        <a:srgbClr val="0C619C"/>
      </a:accent1>
      <a:accent2>
        <a:srgbClr val="F10A80"/>
      </a:accent2>
      <a:accent3>
        <a:srgbClr val="0FA1B8"/>
      </a:accent3>
      <a:accent4>
        <a:srgbClr val="CDD804"/>
      </a:accent4>
      <a:accent5>
        <a:srgbClr val="FFA615"/>
      </a:accent5>
      <a:accent6>
        <a:srgbClr val="6BBD46"/>
      </a:accent6>
      <a:hlink>
        <a:srgbClr val="0FA1B8"/>
      </a:hlink>
      <a:folHlink>
        <a:srgbClr val="0C61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2009-11-06T13:44:14Z</outs:dateTime>
      <outs:isPinned>true</outs:isPinned>
    </outs:relatedDate>
    <outs:relatedDate>
      <outs:type>2</outs:type>
      <outs:displayName>Created</outs:displayName>
      <outs:dateTime>2009-10-13T13:07:37Z</outs:dateTime>
      <outs:isPinned>true</outs:isPinned>
    </outs:relatedDate>
    <outs:relatedDate>
      <outs:type>4</outs:type>
      <outs:displayName>Last Printed</outs:displayName>
      <outs:dateTime>2009-11-05T21:46:13Z</outs:dateTime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Ivan Kosyakov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Ivan Kosyakov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E4F1D2A9496440B4289938745E7744" ma:contentTypeVersion="1" ma:contentTypeDescription="Create a new document." ma:contentTypeScope="" ma:versionID="13548338ac8c288c2d8054b7bf96bbc1">
  <xsd:schema xmlns:xsd="http://www.w3.org/2001/XMLSchema" xmlns:xs="http://www.w3.org/2001/XMLSchema" xmlns:p="http://schemas.microsoft.com/office/2006/metadata/properties" xmlns:ns3="c1bd2568-73e3-46b2-91a3-d0339076f486" targetNamespace="http://schemas.microsoft.com/office/2006/metadata/properties" ma:root="true" ma:fieldsID="1298111cb756ccaf40a59e04dd7ef4fe" ns3:_="">
    <xsd:import namespace="c1bd2568-73e3-46b2-91a3-d0339076f486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d2568-73e3-46b2-91a3-d0339076f4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E736FC6-A843-4EBC-B0FC-8BFC5ED8606F}"/>
</file>

<file path=customXml/itemProps2.xml><?xml version="1.0" encoding="utf-8"?>
<ds:datastoreItem xmlns:ds="http://schemas.openxmlformats.org/officeDocument/2006/customXml" ds:itemID="{221F7AAA-72A8-4057-90F1-A7642CFBF2FD}"/>
</file>

<file path=customXml/itemProps3.xml><?xml version="1.0" encoding="utf-8"?>
<ds:datastoreItem xmlns:ds="http://schemas.openxmlformats.org/officeDocument/2006/customXml" ds:itemID="{6A4D2CA4-6261-4743-AE4F-85659181060F}"/>
</file>

<file path=customXml/itemProps4.xml><?xml version="1.0" encoding="utf-8"?>
<ds:datastoreItem xmlns:ds="http://schemas.openxmlformats.org/officeDocument/2006/customXml" ds:itemID="{4DB1A9AA-8950-40D5-8701-607D7A86445A}"/>
</file>

<file path=docProps/app.xml><?xml version="1.0" encoding="utf-8"?>
<Properties xmlns="http://schemas.openxmlformats.org/officeDocument/2006/extended-properties" xmlns:vt="http://schemas.openxmlformats.org/officeDocument/2006/docPropsVTypes">
  <Template>PPT_FY10_Version1</Template>
  <TotalTime>9209</TotalTime>
  <Words>1000</Words>
  <Application>Microsoft Office PowerPoint</Application>
  <PresentationFormat>On-screen Show (4:3)</PresentationFormat>
  <Paragraphs>308</Paragraphs>
  <Slides>32</Slides>
  <Notes>25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ＭＳ Ｐゴシック</vt:lpstr>
      <vt:lpstr>Arial</vt:lpstr>
      <vt:lpstr>Calibri</vt:lpstr>
      <vt:lpstr>Courier</vt:lpstr>
      <vt:lpstr>Courier New</vt:lpstr>
      <vt:lpstr>Franklin Gothic Medium</vt:lpstr>
      <vt:lpstr>Optimum</vt:lpstr>
      <vt:lpstr>Segoe</vt:lpstr>
      <vt:lpstr>Tahoma</vt:lpstr>
      <vt:lpstr>Wingdings</vt:lpstr>
      <vt:lpstr>Wingdings 2</vt:lpstr>
      <vt:lpstr>Blank Presentation</vt:lpstr>
      <vt:lpstr>Bitmap Image</vt:lpstr>
      <vt:lpstr>Интеллектуальный анализ данных</vt:lpstr>
      <vt:lpstr>Содержание</vt:lpstr>
      <vt:lpstr>Сценарии интеллектуального анализа</vt:lpstr>
      <vt:lpstr>Процесс интеллектуального анализа</vt:lpstr>
      <vt:lpstr>Интеллектуальный анализ данных с использованием Data Mining Add-ins</vt:lpstr>
      <vt:lpstr>Закладка «Analyze» Простейший вариант</vt:lpstr>
      <vt:lpstr>Закладка «Data Mining»  Итерационный процесс (CRISP) </vt:lpstr>
      <vt:lpstr>Серверная архитектура DM</vt:lpstr>
      <vt:lpstr>Алгоритмы интеллектуального анализа данных</vt:lpstr>
      <vt:lpstr>Алгоритм дерева принятия решений (Decision Trees)</vt:lpstr>
      <vt:lpstr>Упрощенный алгоритм Байеса  (Microsoft Naïve Bayes)</vt:lpstr>
      <vt:lpstr>Алгоритмы линейной и логистической регрессии</vt:lpstr>
      <vt:lpstr>Алгоритм кластеризации (Clustering)</vt:lpstr>
      <vt:lpstr>Кластеризация Обнаружение аномалий</vt:lpstr>
      <vt:lpstr>Алгоритм нейронной сети  (Neural Network)</vt:lpstr>
      <vt:lpstr>Алгоритм взаимосвязей (Association Rules)</vt:lpstr>
      <vt:lpstr>Кластеризация последовательностей (Sequence Clustering)</vt:lpstr>
      <vt:lpstr>Алгоритм временных рядов  (Time Series)</vt:lpstr>
      <vt:lpstr>PowerPoint Presentation</vt:lpstr>
      <vt:lpstr>Множество подходов</vt:lpstr>
      <vt:lpstr>Data Mining Extensions (DMX)</vt:lpstr>
      <vt:lpstr>DMX аналогичен T-SQL</vt:lpstr>
      <vt:lpstr>CREATE MINING MODEL (создание модели)</vt:lpstr>
      <vt:lpstr>CREATE MINING MODEL Пример</vt:lpstr>
      <vt:lpstr>INSERT INTO (обучение модели)</vt:lpstr>
      <vt:lpstr>PREDICTION JOIN (предсказание)</vt:lpstr>
      <vt:lpstr>Программные интерфейсы Интеллектуальный анализ данных</vt:lpstr>
      <vt:lpstr>Что нового в SQL Server 2008? Расширения Data Mining</vt:lpstr>
      <vt:lpstr>Ресурсы Многомерные данные</vt:lpstr>
      <vt:lpstr>Webcasts Интеллектуальный анализ данных</vt:lpstr>
      <vt:lpstr>Ресурсы Интеллектуальный анализ данных</vt:lpstr>
      <vt:lpstr>Сообщества, блоги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Kosyakov</dc:creator>
  <cp:lastModifiedBy>Ivan Kosyakov</cp:lastModifiedBy>
  <cp:revision>468</cp:revision>
  <cp:lastPrinted>2009-11-05T21:46:13Z</cp:lastPrinted>
  <dcterms:created xsi:type="dcterms:W3CDTF">2009-10-13T13:07:37Z</dcterms:created>
  <dcterms:modified xsi:type="dcterms:W3CDTF">2013-08-12T19:16:44Z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0x010100FCE4F1D2A9496440B4289938745E7744</vt:lpwstr>
  </property>
  <property fmtid="{D5CDD505-2E9C-101B-9397-08002B2CF9AE}" pid="3" name="IsMyDocuments">
    <vt:bool>true</vt:bool>
  </property>
</Properties>
</file>