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256" r:id="rId2"/>
    <p:sldId id="259" r:id="rId3"/>
    <p:sldId id="323" r:id="rId4"/>
    <p:sldId id="261"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5" r:id="rId25"/>
    <p:sldId id="356" r:id="rId26"/>
    <p:sldId id="357" r:id="rId27"/>
    <p:sldId id="358" r:id="rId28"/>
    <p:sldId id="359" r:id="rId29"/>
    <p:sldId id="360" r:id="rId30"/>
    <p:sldId id="361" r:id="rId31"/>
    <p:sldId id="362" r:id="rId32"/>
    <p:sldId id="264" r:id="rId33"/>
    <p:sldId id="265" r:id="rId34"/>
    <p:sldId id="26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19" r:id="rId49"/>
    <p:sldId id="320" r:id="rId50"/>
    <p:sldId id="321" r:id="rId51"/>
    <p:sldId id="300" r:id="rId52"/>
    <p:sldId id="301" r:id="rId53"/>
    <p:sldId id="302" r:id="rId54"/>
    <p:sldId id="303" r:id="rId55"/>
    <p:sldId id="322"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24" r:id="rId71"/>
    <p:sldId id="326" r:id="rId72"/>
    <p:sldId id="327" r:id="rId73"/>
    <p:sldId id="328" r:id="rId74"/>
    <p:sldId id="329" r:id="rId75"/>
    <p:sldId id="330" r:id="rId76"/>
    <p:sldId id="331" r:id="rId77"/>
    <p:sldId id="332" r:id="rId78"/>
    <p:sldId id="333" r:id="rId79"/>
    <p:sldId id="334" r:id="rId80"/>
    <p:sldId id="270" r:id="rId81"/>
    <p:sldId id="271" r:id="rId82"/>
    <p:sldId id="272" r:id="rId83"/>
    <p:sldId id="273" r:id="rId84"/>
    <p:sldId id="274" r:id="rId85"/>
    <p:sldId id="275" r:id="rId86"/>
    <p:sldId id="276" r:id="rId87"/>
    <p:sldId id="277" r:id="rId88"/>
    <p:sldId id="278" r:id="rId89"/>
    <p:sldId id="279" r:id="rId90"/>
    <p:sldId id="280" r:id="rId91"/>
    <p:sldId id="281" r:id="rId92"/>
    <p:sldId id="282" r:id="rId93"/>
    <p:sldId id="283" r:id="rId94"/>
    <p:sldId id="286" r:id="rId95"/>
    <p:sldId id="318" r:id="rId9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A615"/>
    <a:srgbClr val="6BBD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328" autoAdjust="0"/>
  </p:normalViewPr>
  <p:slideViewPr>
    <p:cSldViewPr>
      <p:cViewPr>
        <p:scale>
          <a:sx n="90" d="100"/>
          <a:sy n="90" d="100"/>
        </p:scale>
        <p:origin x="-504" y="12"/>
      </p:cViewPr>
      <p:guideLst>
        <p:guide orient="horz" pos="1620"/>
        <p:guide pos="2880"/>
      </p:guideLst>
    </p:cSldViewPr>
  </p:slideViewPr>
  <p:notesTextViewPr>
    <p:cViewPr>
      <p:scale>
        <a:sx n="100" d="100"/>
        <a:sy n="100" d="100"/>
      </p:scale>
      <p:origin x="0" y="0"/>
    </p:cViewPr>
  </p:notesTextViewPr>
  <p:notesViewPr>
    <p:cSldViewPr>
      <p:cViewPr varScale="1">
        <p:scale>
          <a:sx n="80" d="100"/>
          <a:sy n="80" d="100"/>
        </p:scale>
        <p:origin x="-20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37A4BFB-C296-4372-B95E-689F9B6E8F7C}" type="datetimeFigureOut">
              <a:rPr lang="en-US"/>
              <a:pPr>
                <a:defRPr/>
              </a:pPr>
              <a:t>4/17/2020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01D894-2802-490B-8742-86C77C0B6772}"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E2794F7-7E93-4CEA-9106-DCA58E73D213}" type="datetimeFigureOut">
              <a:rPr lang="en-US"/>
              <a:pPr>
                <a:defRPr/>
              </a:pPr>
              <a:t>4/17/2020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567D7F4-AF9F-480C-A37D-A941BE81C95A}"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fld id="{740A9537-3D60-4E4E-972C-DC6E6E9750B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5235"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7283"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9331"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01379"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03427"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05475"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07523"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09571"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11619"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13667"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4339"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14340"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15715"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17763"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19811"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121859"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71</a:t>
            </a:fld>
            <a:endParaRPr lang="en-IE" dirty="0"/>
          </a:p>
        </p:txBody>
      </p:sp>
    </p:spTree>
    <p:extLst>
      <p:ext uri="{BB962C8B-B14F-4D97-AF65-F5344CB8AC3E}">
        <p14:creationId xmlns="" xmlns:p14="http://schemas.microsoft.com/office/powerpoint/2010/main" val="46984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72</a:t>
            </a:fld>
            <a:endParaRPr lang="en-IE" dirty="0"/>
          </a:p>
        </p:txBody>
      </p:sp>
    </p:spTree>
    <p:extLst>
      <p:ext uri="{BB962C8B-B14F-4D97-AF65-F5344CB8AC3E}">
        <p14:creationId xmlns="" xmlns:p14="http://schemas.microsoft.com/office/powerpoint/2010/main" val="802098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4"/>
          <p:cNvSpPr>
            <a:spLocks noGrp="1" noChangeArrowheads="1"/>
          </p:cNvSpPr>
          <p:nvPr>
            <p:ph type="sldNum" sz="quarter" idx="5"/>
          </p:nvPr>
        </p:nvSpPr>
        <p:spPr>
          <a:noFill/>
          <a:ln>
            <a:headEnd/>
            <a:tailEnd/>
          </a:ln>
        </p:spPr>
        <p:txBody>
          <a:bodyPr/>
          <a:lstStyle/>
          <a:p>
            <a:fld id="{387CF8E5-ACC1-4955-99E7-289B69B9E892}" type="slidenum">
              <a:rPr lang="en-US" smtClean="0"/>
              <a:pPr/>
              <a:t>73</a:t>
            </a:fld>
            <a:endParaRPr lang="en-US" dirty="0" smtClean="0"/>
          </a:p>
        </p:txBody>
      </p:sp>
      <p:sp>
        <p:nvSpPr>
          <p:cNvPr id="41987" name="Rectangle 76801"/>
          <p:cNvSpPr>
            <a:spLocks noGrp="1" noRot="1" noChangeAspect="1" noChangeArrowheads="1" noTextEdit="1"/>
          </p:cNvSpPr>
          <p:nvPr>
            <p:ph type="sldImg"/>
          </p:nvPr>
        </p:nvSpPr>
        <p:spPr>
          <a:noFill/>
          <a:ln cap="flat">
            <a:headEnd type="none" w="med" len="med"/>
            <a:tailEnd type="none" w="med" len="med"/>
          </a:ln>
        </p:spPr>
      </p:sp>
      <p:sp>
        <p:nvSpPr>
          <p:cNvPr id="41988" name="Rectangle 76802"/>
          <p:cNvSpPr>
            <a:spLocks noGrp="1" noChangeArrowheads="1"/>
          </p:cNvSpPr>
          <p:nvPr>
            <p:ph type="body" idx="1"/>
          </p:nvPr>
        </p:nvSpPr>
        <p:spPr>
          <a:xfrm>
            <a:off x="685190" y="4342756"/>
            <a:ext cx="5487626" cy="4115123"/>
          </a:xfrm>
          <a:prstGeom prst="rect">
            <a:avLst/>
          </a:prstGeom>
          <a:noFill/>
          <a:ln/>
        </p:spPr>
        <p:txBody>
          <a:bodyPr/>
          <a:lstStyle/>
          <a:p>
            <a:pPr eaLnBrk="1" hangingPunct="1">
              <a:buFontTx/>
              <a:buChar char="•"/>
            </a:pPr>
            <a:endParaRPr lang="en-US" dirty="0" smtClean="0">
              <a:latin typeface="Arial" charset="0"/>
            </a:endParaRPr>
          </a:p>
        </p:txBody>
      </p:sp>
      <p:sp>
        <p:nvSpPr>
          <p:cNvPr id="5" name="Date Placeholder 4"/>
          <p:cNvSpPr>
            <a:spLocks noGrp="1"/>
          </p:cNvSpPr>
          <p:nvPr>
            <p:ph type="dt" idx="10"/>
          </p:nvPr>
        </p:nvSpPr>
        <p:spPr/>
        <p:txBody>
          <a:bodyPr/>
          <a:lstStyle/>
          <a:p>
            <a:pPr>
              <a:defRPr/>
            </a:pPr>
            <a:endParaRPr lang="en-US" dirty="0"/>
          </a:p>
        </p:txBody>
      </p:sp>
      <p:sp>
        <p:nvSpPr>
          <p:cNvPr id="6" name="Header Placeholder 5"/>
          <p:cNvSpPr>
            <a:spLocks noGrp="1"/>
          </p:cNvSpPr>
          <p:nvPr>
            <p:ph type="hdr" sz="quarter" idx="11"/>
          </p:nvPr>
        </p:nvSpPr>
        <p:spPr/>
        <p:txBody>
          <a:bodyPr/>
          <a:lstStyle/>
          <a:p>
            <a:pPr>
              <a:defRPr/>
            </a:pPr>
            <a:r>
              <a:rPr lang="en-US" smtClean="0"/>
              <a:t>Microsoft BI Voyage</a:t>
            </a:r>
            <a:endParaRPr lang="en-US" dirty="0"/>
          </a:p>
        </p:txBody>
      </p:sp>
    </p:spTree>
    <p:extLst>
      <p:ext uri="{BB962C8B-B14F-4D97-AF65-F5344CB8AC3E}">
        <p14:creationId xmlns="" xmlns:p14="http://schemas.microsoft.com/office/powerpoint/2010/main" val="2401032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74</a:t>
            </a:fld>
            <a:endParaRPr lang="en-IE" dirty="0"/>
          </a:p>
        </p:txBody>
      </p:sp>
    </p:spTree>
    <p:extLst>
      <p:ext uri="{BB962C8B-B14F-4D97-AF65-F5344CB8AC3E}">
        <p14:creationId xmlns="" xmlns:p14="http://schemas.microsoft.com/office/powerpoint/2010/main" val="695848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659EC22-A33F-4A62-BA16-B513CAD05440}" type="slidenum">
              <a:rPr lang="en-IE" smtClean="0"/>
              <a:pPr/>
              <a:t>75</a:t>
            </a:fld>
            <a:endParaRPr lang="en-IE" dirty="0"/>
          </a:p>
        </p:txBody>
      </p:sp>
    </p:spTree>
    <p:extLst>
      <p:ext uri="{BB962C8B-B14F-4D97-AF65-F5344CB8AC3E}">
        <p14:creationId xmlns="" xmlns:p14="http://schemas.microsoft.com/office/powerpoint/2010/main" val="2072407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76</a:t>
            </a:fld>
            <a:endParaRPr lang="en-IE" dirty="0"/>
          </a:p>
        </p:txBody>
      </p:sp>
    </p:spTree>
    <p:extLst>
      <p:ext uri="{BB962C8B-B14F-4D97-AF65-F5344CB8AC3E}">
        <p14:creationId xmlns="" xmlns:p14="http://schemas.microsoft.com/office/powerpoint/2010/main" val="145802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4F2F60-283F-4389-8C2D-302FBA8CA333}" type="slidenum">
              <a:rPr lang="en-US"/>
              <a:pPr fontAlgn="base">
                <a:spcBef>
                  <a:spcPct val="0"/>
                </a:spcBef>
                <a:spcAft>
                  <a:spcPct val="0"/>
                </a:spcAft>
              </a:pPr>
              <a:t>32</a:t>
            </a:fld>
            <a:endParaRPr lang="en-US"/>
          </a:p>
        </p:txBody>
      </p:sp>
      <p:sp>
        <p:nvSpPr>
          <p:cNvPr id="20482" name="Rectangle 27649"/>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0483" name="Rectangle 27650"/>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rPr>
              <a:t>Data mining is a topic new to most students. In this slide, focus on the evolution of data management. Organizations today have become masters of data collection and storage. There is more data to store than ever before, and data is being stored for longer periods of time. Organizations are now focusing on exploring this wealth of data, with an objective of understanding the patterns it contains. These patterns can be used for prediction.</a:t>
            </a:r>
          </a:p>
          <a:p>
            <a:pPr>
              <a:spcBef>
                <a:spcPct val="0"/>
              </a:spcBef>
            </a:pPr>
            <a:endParaRPr lang="en-US" dirty="0" smtClean="0">
              <a:latin typeface="Arial" charset="0"/>
            </a:endParaRPr>
          </a:p>
          <a:p>
            <a:pPr>
              <a:spcBef>
                <a:spcPct val="0"/>
              </a:spcBef>
            </a:pPr>
            <a:r>
              <a:rPr lang="en-US" dirty="0" smtClean="0">
                <a:latin typeface="Arial" charset="0"/>
              </a:rPr>
              <a:t>Have students think about where data mining may have affected them. Most probably do not realize its widespread use. Have them think about how Web ads might be specifically targeted to the logged-on user. Also, most students identify with the Amazon “those that bought this bought that” feature.</a:t>
            </a:r>
          </a:p>
        </p:txBody>
      </p:sp>
      <p:sp>
        <p:nvSpPr>
          <p:cNvPr id="204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2048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77</a:t>
            </a:fld>
            <a:endParaRPr lang="en-IE" dirty="0"/>
          </a:p>
        </p:txBody>
      </p:sp>
    </p:spTree>
    <p:extLst>
      <p:ext uri="{BB962C8B-B14F-4D97-AF65-F5344CB8AC3E}">
        <p14:creationId xmlns="" xmlns:p14="http://schemas.microsoft.com/office/powerpoint/2010/main" val="3823071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78</a:t>
            </a:fld>
            <a:endParaRPr lang="en-IE" dirty="0"/>
          </a:p>
        </p:txBody>
      </p:sp>
    </p:spTree>
    <p:extLst>
      <p:ext uri="{BB962C8B-B14F-4D97-AF65-F5344CB8AC3E}">
        <p14:creationId xmlns="" xmlns:p14="http://schemas.microsoft.com/office/powerpoint/2010/main" val="4150848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659EC22-A33F-4A62-BA16-B513CAD05440}" type="slidenum">
              <a:rPr lang="en-IE" smtClean="0"/>
              <a:pPr/>
              <a:t>79</a:t>
            </a:fld>
            <a:endParaRPr lang="en-IE" dirty="0"/>
          </a:p>
        </p:txBody>
      </p:sp>
    </p:spTree>
    <p:extLst>
      <p:ext uri="{BB962C8B-B14F-4D97-AF65-F5344CB8AC3E}">
        <p14:creationId xmlns="" xmlns:p14="http://schemas.microsoft.com/office/powerpoint/2010/main" val="3226861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Considerable time should be dedicated to understanding the data and preparing it for mining. Having the right data to begin with is important also. It is important to stress this to ISVs who will be designing databases, and may need to consider including attributes that will be used to classify data.</a:t>
            </a:r>
          </a:p>
          <a:p>
            <a:pPr>
              <a:spcBef>
                <a:spcPct val="0"/>
              </a:spcBef>
            </a:pPr>
            <a:endParaRPr lang="en-US" smtClean="0"/>
          </a:p>
          <a:p>
            <a:pPr>
              <a:spcBef>
                <a:spcPct val="0"/>
              </a:spcBef>
            </a:pPr>
            <a:r>
              <a:rPr lang="en-US" smtClean="0"/>
              <a:t>Emphasize that it is important to have a clear idea about what business problem is being solved, and have defined business objectives.</a:t>
            </a:r>
          </a:p>
        </p:txBody>
      </p:sp>
      <p:sp>
        <p:nvSpPr>
          <p:cNvPr id="34819"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34820"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40F3B-C37F-467B-817A-B988AEC426BA}" type="slidenum">
              <a:rPr lang="en-US"/>
              <a:pPr fontAlgn="base">
                <a:spcBef>
                  <a:spcPct val="0"/>
                </a:spcBef>
                <a:spcAft>
                  <a:spcPct val="0"/>
                </a:spcAft>
              </a:pPr>
              <a:t>81</a:t>
            </a:fld>
            <a:endParaRPr lang="en-US"/>
          </a:p>
        </p:txBody>
      </p:sp>
      <p:sp>
        <p:nvSpPr>
          <p:cNvPr id="36866" name="Rectangle 41985"/>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36867" name="Rectangle 4198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design time, the developer creates the model. The model is like a database table. Its definition includes a specific algorithm and a collection of attributes and their data types. The model stores patterns discovered during processing.</a:t>
            </a:r>
          </a:p>
        </p:txBody>
      </p:sp>
      <p:sp>
        <p:nvSpPr>
          <p:cNvPr id="3686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3686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81B2C-8D61-44CB-B151-C22320B03B82}" type="slidenum">
              <a:rPr lang="en-US"/>
              <a:pPr fontAlgn="base">
                <a:spcBef>
                  <a:spcPct val="0"/>
                </a:spcBef>
                <a:spcAft>
                  <a:spcPct val="0"/>
                </a:spcAft>
              </a:pPr>
              <a:t>82</a:t>
            </a:fld>
            <a:endParaRPr lang="en-US"/>
          </a:p>
        </p:txBody>
      </p:sp>
      <p:sp>
        <p:nvSpPr>
          <p:cNvPr id="38914" name="Rectangle 58369"/>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38915" name="Rectangle 58370"/>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process time (or model training time), historical data is passed into the data mining engine. Patterns are extracted by the algorithm and stored in the model.</a:t>
            </a:r>
          </a:p>
        </p:txBody>
      </p:sp>
      <p:sp>
        <p:nvSpPr>
          <p:cNvPr id="3891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3891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39EA37-9A32-4A06-A8E8-5E91154EAE94}" type="slidenum">
              <a:rPr lang="en-US"/>
              <a:pPr fontAlgn="base">
                <a:spcBef>
                  <a:spcPct val="0"/>
                </a:spcBef>
                <a:spcAft>
                  <a:spcPct val="0"/>
                </a:spcAft>
              </a:pPr>
              <a:t>83</a:t>
            </a:fld>
            <a:endParaRPr lang="en-US"/>
          </a:p>
        </p:txBody>
      </p:sp>
      <p:sp>
        <p:nvSpPr>
          <p:cNvPr id="40962" name="Rectangle 440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40963" name="Rectangle 4403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query time, a dataset to be predicted is passed into the mining model. The data mining engine applies rules it found in the training step to a new dataset and assigns the prediction result for each input case. Generally, prediction is very fast and can be executed in real time.</a:t>
            </a:r>
          </a:p>
        </p:txBody>
      </p:sp>
      <p:sp>
        <p:nvSpPr>
          <p:cNvPr id="4096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4096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discusses the presentation of data mining results. Let the students know that they will see some visualizations in the demos.</a:t>
            </a:r>
          </a:p>
          <a:p>
            <a:pPr>
              <a:spcBef>
                <a:spcPct val="0"/>
              </a:spcBef>
            </a:pPr>
            <a:endParaRPr lang="en-US" smtClean="0"/>
          </a:p>
        </p:txBody>
      </p:sp>
      <p:sp>
        <p:nvSpPr>
          <p:cNvPr id="43011"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43012"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4A0B66-B8BE-43B7-ABCA-21259513D210}" type="slidenum">
              <a:rPr lang="en-US"/>
              <a:pPr fontAlgn="base">
                <a:spcBef>
                  <a:spcPct val="0"/>
                </a:spcBef>
                <a:spcAft>
                  <a:spcPct val="0"/>
                </a:spcAft>
              </a:pPr>
              <a:t>85</a:t>
            </a:fld>
            <a:endParaRPr lang="en-US"/>
          </a:p>
        </p:txBody>
      </p:sp>
      <p:sp>
        <p:nvSpPr>
          <p:cNvPr id="45058" name="Rectangle 6963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45059" name="Rectangle 6963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endParaRPr>
          </a:p>
        </p:txBody>
      </p:sp>
      <p:sp>
        <p:nvSpPr>
          <p:cNvPr id="450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4506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FAAAC2-99AF-43AD-BC37-40F675AC41AE}" type="slidenum">
              <a:rPr lang="en-US"/>
              <a:pPr fontAlgn="base">
                <a:spcBef>
                  <a:spcPct val="0"/>
                </a:spcBef>
                <a:spcAft>
                  <a:spcPct val="0"/>
                </a:spcAft>
              </a:pPr>
              <a:t>86</a:t>
            </a:fld>
            <a:endParaRPr lang="en-US"/>
          </a:p>
        </p:txBody>
      </p:sp>
      <p:sp>
        <p:nvSpPr>
          <p:cNvPr id="47106" name="Rectangle 3891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47107" name="Rectangle 3891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This slide serves as a reminder of control flow tasks and data flow components, introduced in Module 03. You can achieve “intelligent” packages by having the package execution adapt to data mining results.</a:t>
            </a:r>
          </a:p>
        </p:txBody>
      </p:sp>
      <p:sp>
        <p:nvSpPr>
          <p:cNvPr id="4710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4710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BBCD8-0A12-41C0-92C8-A3FD4DAEF685}" type="slidenum">
              <a:rPr lang="en-US"/>
              <a:pPr fontAlgn="base">
                <a:spcBef>
                  <a:spcPct val="0"/>
                </a:spcBef>
                <a:spcAft>
                  <a:spcPct val="0"/>
                </a:spcAft>
              </a:pPr>
              <a:t>33</a:t>
            </a:fld>
            <a:endParaRPr lang="en-US"/>
          </a:p>
        </p:txBody>
      </p:sp>
      <p:sp>
        <p:nvSpPr>
          <p:cNvPr id="22530" name="Rectangle 28673"/>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2531" name="Rectangle 28674"/>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smtClean="0">
                <a:latin typeface="Arial" charset="0"/>
              </a:rPr>
              <a:t>Provide general examples to explain business applications of data mining:</a:t>
            </a:r>
          </a:p>
          <a:p>
            <a:pPr>
              <a:lnSpc>
                <a:spcPct val="90000"/>
              </a:lnSpc>
              <a:spcBef>
                <a:spcPct val="0"/>
              </a:spcBef>
              <a:buFontTx/>
              <a:buChar char="•"/>
            </a:pPr>
            <a:r>
              <a:rPr lang="en-US" smtClean="0">
                <a:latin typeface="Arial" charset="0"/>
              </a:rPr>
              <a:t>Responsive/unresponsive customers: Using segmentation, churn analysis identifies customers who have a high probability of departing. Cell phone carriers are particularly concerned with customers leaving to get a better deal. It usually costs more to gain a customer than to keep one, so these companies commonly offer attractive deals to maintain loyalty.</a:t>
            </a:r>
          </a:p>
          <a:p>
            <a:pPr>
              <a:lnSpc>
                <a:spcPct val="90000"/>
              </a:lnSpc>
              <a:spcBef>
                <a:spcPct val="0"/>
              </a:spcBef>
              <a:buFontTx/>
              <a:buChar char="•"/>
            </a:pPr>
            <a:r>
              <a:rPr lang="en-US" smtClean="0">
                <a:latin typeface="Arial" charset="0"/>
              </a:rPr>
              <a:t>Fraud detection: Have you ever had your bank or credit card company contact you to confirm an irregular transaction?</a:t>
            </a:r>
          </a:p>
          <a:p>
            <a:pPr>
              <a:lnSpc>
                <a:spcPct val="90000"/>
              </a:lnSpc>
              <a:spcBef>
                <a:spcPct val="0"/>
              </a:spcBef>
              <a:buFontTx/>
              <a:buChar char="•"/>
            </a:pPr>
            <a:r>
              <a:rPr lang="en-US" smtClean="0">
                <a:latin typeface="Arial" charset="0"/>
              </a:rPr>
              <a:t>Targeted promotions: Marketing departments can spend their budgets more wisely by targeting customers who are likely to purchase. A demonstration later in this module produces a solution for targeted promotions.</a:t>
            </a:r>
          </a:p>
          <a:p>
            <a:pPr>
              <a:lnSpc>
                <a:spcPct val="90000"/>
              </a:lnSpc>
              <a:spcBef>
                <a:spcPct val="0"/>
              </a:spcBef>
              <a:buFontTx/>
              <a:buChar char="•"/>
            </a:pPr>
            <a:r>
              <a:rPr lang="en-US" smtClean="0">
                <a:latin typeface="Arial" charset="0"/>
              </a:rPr>
              <a:t>Sales forecasting: Extrapolating historical sales can forecast future sales. A demonstration later in this module produces a solution for sales (quota) forecasting.</a:t>
            </a:r>
          </a:p>
          <a:p>
            <a:pPr>
              <a:lnSpc>
                <a:spcPct val="90000"/>
              </a:lnSpc>
              <a:spcBef>
                <a:spcPct val="0"/>
              </a:spcBef>
              <a:buFontTx/>
              <a:buChar char="•"/>
            </a:pPr>
            <a:r>
              <a:rPr lang="en-US" smtClean="0">
                <a:latin typeface="Arial" charset="0"/>
              </a:rPr>
              <a:t>Cross-selling: Understanding “what sells with what” is key to business success; Amazon.com commonly uses this technique.</a:t>
            </a:r>
          </a:p>
          <a:p>
            <a:pPr>
              <a:lnSpc>
                <a:spcPct val="90000"/>
              </a:lnSpc>
              <a:spcBef>
                <a:spcPct val="0"/>
              </a:spcBef>
              <a:buFontTx/>
              <a:buChar char="•"/>
            </a:pPr>
            <a:r>
              <a:rPr lang="en-US" smtClean="0">
                <a:latin typeface="Arial" charset="0"/>
              </a:rPr>
              <a:t>Customer segmentation: Data mining can group customers by similar attributes, such as region, age, or some other demographic data.</a:t>
            </a:r>
          </a:p>
          <a:p>
            <a:pPr>
              <a:lnSpc>
                <a:spcPct val="90000"/>
              </a:lnSpc>
              <a:spcBef>
                <a:spcPct val="0"/>
              </a:spcBef>
            </a:pPr>
            <a:r>
              <a:rPr lang="en-US" smtClean="0">
                <a:latin typeface="Arial" charset="0"/>
              </a:rPr>
              <a:t> </a:t>
            </a:r>
          </a:p>
        </p:txBody>
      </p:sp>
      <p:sp>
        <p:nvSpPr>
          <p:cNvPr id="225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22533"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57B16-D366-45D1-89D2-498B40500757}" type="slidenum">
              <a:rPr lang="en-US"/>
              <a:pPr fontAlgn="base">
                <a:spcBef>
                  <a:spcPct val="0"/>
                </a:spcBef>
                <a:spcAft>
                  <a:spcPct val="0"/>
                </a:spcAft>
              </a:pPr>
              <a:t>87</a:t>
            </a:fld>
            <a:endParaRPr lang="en-US"/>
          </a:p>
        </p:txBody>
      </p:sp>
      <p:sp>
        <p:nvSpPr>
          <p:cNvPr id="49154" name="Rectangle 40961"/>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49155" name="Rectangle 4096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SSAS presents data that can be consumed by a data mining model. There is the requirement that the data mining model and OLAP database belong to the same Business Intelligence Development Studio project.</a:t>
            </a:r>
          </a:p>
          <a:p>
            <a:pPr>
              <a:spcBef>
                <a:spcPct val="0"/>
              </a:spcBef>
            </a:pPr>
            <a:endParaRPr lang="en-US" smtClean="0">
              <a:latin typeface="Arial" charset="0"/>
            </a:endParaRPr>
          </a:p>
          <a:p>
            <a:pPr>
              <a:spcBef>
                <a:spcPct val="0"/>
              </a:spcBef>
            </a:pPr>
            <a:r>
              <a:rPr lang="en-US" smtClean="0">
                <a:latin typeface="Arial" charset="0"/>
              </a:rPr>
              <a:t>As Module 06 noted, dimensions can be based on data mining models. This allows the analysis of data in a cube via data mining models. A good example to share with students is the clustering of customers, then the assessing of sales by those clusters.</a:t>
            </a:r>
          </a:p>
        </p:txBody>
      </p:sp>
      <p:sp>
        <p:nvSpPr>
          <p:cNvPr id="4915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4915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27C93E-6FD5-4E09-B8D5-5B7981E4AF45}" type="slidenum">
              <a:rPr lang="en-US"/>
              <a:pPr fontAlgn="base">
                <a:spcBef>
                  <a:spcPct val="0"/>
                </a:spcBef>
                <a:spcAft>
                  <a:spcPct val="0"/>
                </a:spcAft>
              </a:pPr>
              <a:t>88</a:t>
            </a:fld>
            <a:endParaRPr lang="en-US"/>
          </a:p>
        </p:txBody>
      </p:sp>
      <p:sp>
        <p:nvSpPr>
          <p:cNvPr id="51202" name="Rectangle 39937"/>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51203" name="Rectangle 3993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SSRS can consume data mining query results. Report Designer includes a drag-and-drop query builder that writes the DMX statements. Standard SSRS features—such as grouping, aggregation, and subscriptions (distribution)—then apply.</a:t>
            </a:r>
          </a:p>
        </p:txBody>
      </p:sp>
      <p:sp>
        <p:nvSpPr>
          <p:cNvPr id="5120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5120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B15E1E-60CB-4DB5-9799-D88107F0626C}" type="slidenum">
              <a:rPr lang="en-US"/>
              <a:pPr fontAlgn="base">
                <a:spcBef>
                  <a:spcPct val="0"/>
                </a:spcBef>
                <a:spcAft>
                  <a:spcPct val="0"/>
                </a:spcAft>
              </a:pPr>
              <a:t>89</a:t>
            </a:fld>
            <a:endParaRPr lang="en-US"/>
          </a:p>
        </p:txBody>
      </p:sp>
      <p:sp>
        <p:nvSpPr>
          <p:cNvPr id="53250" name="Rectangle 70657"/>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53251" name="Rectangle 70658"/>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latin typeface="Arial" charset="0"/>
            </a:endParaRPr>
          </a:p>
        </p:txBody>
      </p:sp>
      <p:sp>
        <p:nvSpPr>
          <p:cNvPr id="5325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53253"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71D5FB-5F87-40B4-A2A9-708B4E7D11FB}" type="slidenum">
              <a:rPr lang="en-US"/>
              <a:pPr fontAlgn="base">
                <a:spcBef>
                  <a:spcPct val="0"/>
                </a:spcBef>
                <a:spcAft>
                  <a:spcPct val="0"/>
                </a:spcAft>
              </a:pPr>
              <a:t>90</a:t>
            </a:fld>
            <a:endParaRPr lang="en-US"/>
          </a:p>
        </p:txBody>
      </p:sp>
      <p:sp>
        <p:nvSpPr>
          <p:cNvPr id="55298" name="Rectangle 30721"/>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55299" name="Rectangle 3072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Use this slide to discuss the programming opportunities with SSAS data mining.</a:t>
            </a:r>
          </a:p>
          <a:p>
            <a:pPr>
              <a:spcBef>
                <a:spcPct val="0"/>
              </a:spcBef>
            </a:pPr>
            <a:endParaRPr lang="en-US" smtClean="0">
              <a:latin typeface="Arial" charset="0"/>
            </a:endParaRPr>
          </a:p>
          <a:p>
            <a:pPr>
              <a:spcBef>
                <a:spcPct val="0"/>
              </a:spcBef>
            </a:pPr>
            <a:r>
              <a:rPr lang="en-US" smtClean="0">
                <a:latin typeface="Arial" charset="0"/>
              </a:rPr>
              <a:t>The next two slides discuss AMO, ADOMD.NET, Server ADOMD, .NET Stored Procedures, and SSAS data mining extension opportunities.</a:t>
            </a:r>
          </a:p>
        </p:txBody>
      </p:sp>
      <p:sp>
        <p:nvSpPr>
          <p:cNvPr id="5530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5530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95D98-8F1E-446C-A67C-30A4678C52B8}" type="slidenum">
              <a:rPr lang="en-US"/>
              <a:pPr fontAlgn="base">
                <a:spcBef>
                  <a:spcPct val="0"/>
                </a:spcBef>
                <a:spcAft>
                  <a:spcPct val="0"/>
                </a:spcAft>
              </a:pPr>
              <a:t>91</a:t>
            </a:fld>
            <a:endParaRPr lang="en-US"/>
          </a:p>
        </p:txBody>
      </p:sp>
      <p:sp>
        <p:nvSpPr>
          <p:cNvPr id="57346" name="Rectangle 32769"/>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57347" name="Rectangle 32770"/>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This slide is similar to the slide for the UDM in Module 06.</a:t>
            </a:r>
          </a:p>
          <a:p>
            <a:pPr>
              <a:spcBef>
                <a:spcPct val="0"/>
              </a:spcBef>
              <a:buFontTx/>
              <a:buChar char="•"/>
            </a:pPr>
            <a:endParaRPr lang="en-US" smtClean="0">
              <a:latin typeface="Arial" charset="0"/>
            </a:endParaRPr>
          </a:p>
          <a:p>
            <a:pPr>
              <a:spcBef>
                <a:spcPct val="0"/>
              </a:spcBef>
              <a:buFontTx/>
              <a:buChar char="•"/>
            </a:pPr>
            <a:r>
              <a:rPr lang="en-US" smtClean="0">
                <a:latin typeface="Arial" charset="0"/>
              </a:rPr>
              <a:t>AMO: This API fulfills the same purpose discussed in Module 06.</a:t>
            </a:r>
          </a:p>
          <a:p>
            <a:pPr>
              <a:spcBef>
                <a:spcPct val="0"/>
              </a:spcBef>
              <a:buFontTx/>
              <a:buChar char="•"/>
            </a:pPr>
            <a:r>
              <a:rPr lang="en-US" smtClean="0">
                <a:latin typeface="Arial" charset="0"/>
              </a:rPr>
              <a:t>ADOMD.NET: In addition to retrieving DMX query results, this API is used to manipulate data and metadata.</a:t>
            </a:r>
          </a:p>
          <a:p>
            <a:pPr>
              <a:spcBef>
                <a:spcPct val="0"/>
              </a:spcBef>
              <a:buFontTx/>
              <a:buChar char="•"/>
            </a:pPr>
            <a:r>
              <a:rPr lang="en-US" smtClean="0">
                <a:latin typeface="Arial" charset="0"/>
              </a:rPr>
              <a:t>Server ADOMD.NET: This API has been designed to extend DMX itself. SSAS 2008 includes true server-side stored procedure support.</a:t>
            </a:r>
          </a:p>
        </p:txBody>
      </p:sp>
      <p:sp>
        <p:nvSpPr>
          <p:cNvPr id="5734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57349"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5BD8D7-BB7C-481A-818C-037F3849C3BE}" type="slidenum">
              <a:rPr lang="en-US"/>
              <a:pPr fontAlgn="base">
                <a:spcBef>
                  <a:spcPct val="0"/>
                </a:spcBef>
                <a:spcAft>
                  <a:spcPct val="0"/>
                </a:spcAft>
              </a:pPr>
              <a:t>92</a:t>
            </a:fld>
            <a:endParaRPr lang="en-US"/>
          </a:p>
        </p:txBody>
      </p:sp>
      <p:sp>
        <p:nvSpPr>
          <p:cNvPr id="59394" name="Rectangle 35841"/>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59395" name="Rectangle 3584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Emphasize that end users do not usually query data mining models directly. Rarely do they have the skills or tools to write DMX or the ability to comprehend the query results. Mention that data mining is more pervasive than many think – it happens in the background.</a:t>
            </a:r>
          </a:p>
          <a:p>
            <a:pPr>
              <a:spcBef>
                <a:spcPct val="0"/>
              </a:spcBef>
            </a:pPr>
            <a:endParaRPr lang="en-US" smtClean="0">
              <a:latin typeface="Arial" charset="0"/>
            </a:endParaRPr>
          </a:p>
          <a:p>
            <a:pPr>
              <a:spcBef>
                <a:spcPct val="0"/>
              </a:spcBef>
            </a:pPr>
            <a:r>
              <a:rPr lang="en-US" smtClean="0">
                <a:latin typeface="Arial" charset="0"/>
              </a:rPr>
              <a:t>This slide will be of particular interest to ISVs. Having covered the theory and capabilities of data mining, this slide focuses on how to embed data mining. This covers the out-of-the-box functionality while the next slide introduces another interesting topic for ISVs: extensibility.</a:t>
            </a:r>
          </a:p>
          <a:p>
            <a:pPr>
              <a:spcBef>
                <a:spcPct val="0"/>
              </a:spcBef>
            </a:pPr>
            <a:endParaRPr lang="en-US" smtClean="0">
              <a:latin typeface="Arial" charset="0"/>
            </a:endParaRPr>
          </a:p>
          <a:p>
            <a:pPr>
              <a:spcBef>
                <a:spcPct val="0"/>
              </a:spcBef>
            </a:pPr>
            <a:r>
              <a:rPr lang="en-US" smtClean="0">
                <a:latin typeface="Arial" charset="0"/>
              </a:rPr>
              <a:t>You can make mention that the lab for this module integrates predictions in the form of suggestions based on shopping cart content.</a:t>
            </a:r>
          </a:p>
          <a:p>
            <a:pPr>
              <a:spcBef>
                <a:spcPct val="0"/>
              </a:spcBef>
            </a:pPr>
            <a:endParaRPr lang="en-US" smtClean="0">
              <a:latin typeface="Arial" charset="0"/>
            </a:endParaRPr>
          </a:p>
        </p:txBody>
      </p:sp>
      <p:sp>
        <p:nvSpPr>
          <p:cNvPr id="5939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59397"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4"/>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137EB2D9-5191-4D73-9FEF-688C560D24DE}" type="slidenum">
              <a:rPr lang="en-US" sz="1200"/>
              <a:pPr algn="r"/>
              <a:t>93</a:t>
            </a:fld>
            <a:endParaRPr lang="en-US" sz="1200"/>
          </a:p>
        </p:txBody>
      </p:sp>
      <p:sp>
        <p:nvSpPr>
          <p:cNvPr id="61442" name="Rectangle 35841"/>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61443" name="Rectangle 35842"/>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There are four main ways to extend the SSAS 2008 data mining system. Do not dwell on the specifics here; simply let the audience know the possibilities:</a:t>
            </a:r>
          </a:p>
          <a:p>
            <a:pPr>
              <a:spcBef>
                <a:spcPct val="0"/>
              </a:spcBef>
              <a:buFontTx/>
              <a:buChar char="•"/>
            </a:pPr>
            <a:r>
              <a:rPr lang="en-US" smtClean="0">
                <a:latin typeface="Arial" charset="0"/>
              </a:rPr>
              <a:t>Stored procedures</a:t>
            </a:r>
          </a:p>
          <a:p>
            <a:pPr>
              <a:spcBef>
                <a:spcPct val="0"/>
              </a:spcBef>
              <a:buFontTx/>
              <a:buChar char="•"/>
            </a:pPr>
            <a:r>
              <a:rPr lang="en-US" smtClean="0">
                <a:latin typeface="Arial" charset="0"/>
              </a:rPr>
              <a:t>Using the Visual Studio extensibility mechanisms to extend and enhance the data mining tools</a:t>
            </a:r>
          </a:p>
          <a:p>
            <a:pPr>
              <a:spcBef>
                <a:spcPct val="0"/>
              </a:spcBef>
              <a:buFontTx/>
              <a:buChar char="•"/>
            </a:pPr>
            <a:r>
              <a:rPr lang="en-US" smtClean="0">
                <a:latin typeface="Arial" charset="0"/>
              </a:rPr>
              <a:t>Developing plug-in algorithms</a:t>
            </a:r>
          </a:p>
          <a:p>
            <a:pPr>
              <a:spcBef>
                <a:spcPct val="0"/>
              </a:spcBef>
              <a:buFontTx/>
              <a:buChar char="•"/>
            </a:pPr>
            <a:r>
              <a:rPr lang="en-US" smtClean="0">
                <a:latin typeface="Arial" charset="0"/>
              </a:rPr>
              <a:t>Writing new viewers to visualize data mining models</a:t>
            </a:r>
          </a:p>
          <a:p>
            <a:pPr>
              <a:spcBef>
                <a:spcPct val="0"/>
              </a:spcBef>
            </a:pPr>
            <a:endParaRPr lang="en-US" smtClean="0">
              <a:latin typeface="Arial" charset="0"/>
            </a:endParaRPr>
          </a:p>
        </p:txBody>
      </p:sp>
      <p:sp>
        <p:nvSpPr>
          <p:cNvPr id="6144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6144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1672ED-C1D0-4ABD-B69A-00150EFAE693}" type="slidenum">
              <a:rPr lang="en-US"/>
              <a:pPr fontAlgn="base">
                <a:spcBef>
                  <a:spcPct val="0"/>
                </a:spcBef>
                <a:spcAft>
                  <a:spcPct val="0"/>
                </a:spcAft>
              </a:pPr>
              <a:t>94</a:t>
            </a:fld>
            <a:endParaRPr lang="en-US"/>
          </a:p>
        </p:txBody>
      </p:sp>
      <p:sp>
        <p:nvSpPr>
          <p:cNvPr id="65538" name="Rectangle 36865"/>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65539" name="Rectangle 3686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a:t>
            </a:r>
            <a:r>
              <a:rPr lang="en-US" smtClean="0">
                <a:solidFill>
                  <a:srgbClr val="107270"/>
                </a:solidFill>
                <a:latin typeface="Franklin Gothic Demi Cond" pitchFamily="34" charset="0"/>
              </a:rPr>
              <a:t>www.sqlserverdatamining.com Web site contains a wealth of data mining information.</a:t>
            </a:r>
          </a:p>
          <a:p>
            <a:pPr>
              <a:spcBef>
                <a:spcPct val="0"/>
              </a:spcBef>
            </a:pPr>
            <a:endParaRPr lang="en-US" smtClean="0">
              <a:solidFill>
                <a:srgbClr val="107270"/>
              </a:solidFill>
              <a:latin typeface="Franklin Gothic Demi Cond" pitchFamily="34" charset="0"/>
            </a:endParaRPr>
          </a:p>
          <a:p>
            <a:pPr>
              <a:spcBef>
                <a:spcPct val="0"/>
              </a:spcBef>
            </a:pPr>
            <a:r>
              <a:rPr lang="en-US" smtClean="0">
                <a:solidFill>
                  <a:srgbClr val="107270"/>
                </a:solidFill>
                <a:latin typeface="Franklin Gothic Demi Cond" pitchFamily="34" charset="0"/>
              </a:rPr>
              <a:t>Although written for SQL Server 2005, </a:t>
            </a:r>
            <a:r>
              <a:rPr lang="en-US" i="1" smtClean="0">
                <a:solidFill>
                  <a:srgbClr val="107270"/>
                </a:solidFill>
                <a:latin typeface="Franklin Gothic Demi Cond" pitchFamily="34" charset="0"/>
              </a:rPr>
              <a:t>Data Mining for SQL Server 2005 </a:t>
            </a:r>
            <a:r>
              <a:rPr lang="en-US" smtClean="0">
                <a:solidFill>
                  <a:srgbClr val="107270"/>
                </a:solidFill>
                <a:latin typeface="Franklin Gothic Demi Cond" pitchFamily="34" charset="0"/>
              </a:rPr>
              <a:t> remains relevant for use with SQL Server 2008 Data Mining. The time series algorithm was updated with greater functionality, which will be discussed in Part 2 of this course.</a:t>
            </a:r>
            <a:endParaRPr lang="en-US" smtClean="0">
              <a:latin typeface="Arial" charset="0"/>
            </a:endParaRPr>
          </a:p>
        </p:txBody>
      </p:sp>
      <p:sp>
        <p:nvSpPr>
          <p:cNvPr id="655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6554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4"/>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3ABF1B-A90B-48D7-BC93-04B241CBAA35}" type="slidenum">
              <a:rPr lang="en-US"/>
              <a:pPr fontAlgn="base">
                <a:spcBef>
                  <a:spcPct val="0"/>
                </a:spcBef>
                <a:spcAft>
                  <a:spcPct val="0"/>
                </a:spcAft>
              </a:pPr>
              <a:t>34</a:t>
            </a:fld>
            <a:endParaRPr lang="en-US"/>
          </a:p>
        </p:txBody>
      </p:sp>
      <p:sp>
        <p:nvSpPr>
          <p:cNvPr id="24578" name="Rectangle 47105"/>
          <p:cNvSpPr>
            <a:spLocks noGrp="1" noRot="1" noChangeAspect="1" noChangeArrowheads="1" noTextEdit="1"/>
          </p:cNvSpPr>
          <p:nvPr>
            <p:ph type="sldImg"/>
          </p:nvPr>
        </p:nvSpPr>
        <p:spPr bwMode="auto">
          <a:noFill/>
          <a:ln cap="flat">
            <a:solidFill>
              <a:srgbClr val="000000"/>
            </a:solidFill>
            <a:miter lim="800000"/>
            <a:headEnd type="none" w="med" len="med"/>
            <a:tailEnd type="none" w="med" len="med"/>
          </a:ln>
        </p:spPr>
      </p:sp>
      <p:sp>
        <p:nvSpPr>
          <p:cNvPr id="24579" name="Rectangle 4710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Data mining is complex. This slide’s message is that there is no reason to avoid or discount the technology. SSAS 2008 data mining exposes standard programming interfaces that are wrapped in convenient and consistent object models (discussed later in the module). The SSAS 2008 data mining platform integrates well with other development frameworks. For example, developers can seamlessly integrate data mining results with Windows or Web applications. Finally, the platform is extensible, letting you plug in visualization viewers and algorithms (discussed later in the module).</a:t>
            </a:r>
          </a:p>
          <a:p>
            <a:pPr>
              <a:spcBef>
                <a:spcPct val="0"/>
              </a:spcBef>
            </a:pPr>
            <a:endParaRPr lang="en-US" smtClean="0">
              <a:latin typeface="Arial" charset="0"/>
            </a:endParaRPr>
          </a:p>
          <a:p>
            <a:pPr>
              <a:spcBef>
                <a:spcPct val="0"/>
              </a:spcBef>
            </a:pPr>
            <a:r>
              <a:rPr lang="en-US" smtClean="0">
                <a:latin typeface="Arial" charset="0"/>
              </a:rPr>
              <a:t>Also, note that SSAS is bundled as part of SQL Server. Other data mining platforms have very expensive price tags attached to them.</a:t>
            </a:r>
          </a:p>
          <a:p>
            <a:pPr>
              <a:spcBef>
                <a:spcPct val="0"/>
              </a:spcBef>
            </a:pPr>
            <a:endParaRPr lang="en-US" smtClean="0">
              <a:latin typeface="Arial" charset="0"/>
            </a:endParaRPr>
          </a:p>
          <a:p>
            <a:pPr>
              <a:spcBef>
                <a:spcPct val="0"/>
              </a:spcBef>
            </a:pPr>
            <a:r>
              <a:rPr lang="en-US" smtClean="0">
                <a:latin typeface="Arial" charset="0"/>
              </a:rPr>
              <a:t>The important message here is that data mining is now affordable and approachable.</a:t>
            </a:r>
          </a:p>
        </p:txBody>
      </p:sp>
      <p:sp>
        <p:nvSpPr>
          <p:cNvPr id="2458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ru-RU"/>
          </a:p>
        </p:txBody>
      </p:sp>
      <p:sp>
        <p:nvSpPr>
          <p:cNvPr id="2458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Microsoft BI Voyage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89091"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1139"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3187"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
          <p:cNvSpPr txBox="1">
            <a:spLocks noGrp="1" noRot="1" noChangeAspect="1" noChangeArrowheads="1" noTextEdit="1"/>
          </p:cNvSpPr>
          <p:nvPr>
            <p:ph type="sldImg"/>
          </p:nvPr>
        </p:nvSpPr>
        <p:spPr bwMode="auto">
          <a:xfrm>
            <a:off x="381000" y="693738"/>
            <a:ext cx="6096000" cy="3429000"/>
          </a:xfrm>
          <a:noFill/>
          <a:ln>
            <a:solidFill>
              <a:srgbClr val="000000"/>
            </a:solidFill>
            <a:miter lim="800000"/>
            <a:headEnd/>
            <a:tailEnd/>
          </a:ln>
        </p:spPr>
      </p:sp>
      <p:sp>
        <p:nvSpPr>
          <p:cNvPr id="93187" name="Rectangle 3"/>
          <p:cNvSpPr txBox="1">
            <a:spLocks noGrp="1" noChangeArrowheads="1"/>
          </p:cNvSpPr>
          <p:nvPr>
            <p:ph type="body" idx="1"/>
          </p:nvPr>
        </p:nvSpPr>
        <p:spPr bwMode="auto">
          <a:xfrm>
            <a:off x="685800" y="4343400"/>
            <a:ext cx="5486400" cy="4037013"/>
          </a:xfrm>
          <a:noFill/>
        </p:spPr>
        <p:txBody>
          <a:bodyPr wrap="none" lIns="83777" tIns="41889" rIns="83777" bIns="41889" numCol="1" anchor="ctr"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userDrawn="1"/>
        </p:nvSpPr>
        <p:spPr>
          <a:xfrm>
            <a:off x="0" y="0"/>
            <a:ext cx="9144000" cy="5143500"/>
          </a:xfrm>
          <a:prstGeom prst="rect">
            <a:avLst/>
          </a:prstGeom>
          <a:gradFill>
            <a:gsLst>
              <a:gs pos="35000">
                <a:schemeClr val="tx1"/>
              </a:gs>
              <a:gs pos="95000">
                <a:srgbClr val="6BBD4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gradFill>
                <a:gsLst>
                  <a:gs pos="0">
                    <a:srgbClr val="DDEBCF"/>
                  </a:gs>
                  <a:gs pos="50000">
                    <a:srgbClr val="9CB86E"/>
                  </a:gs>
                  <a:gs pos="100000">
                    <a:srgbClr val="156B13"/>
                  </a:gs>
                </a:gsLst>
                <a:lin ang="5400000" scaled="0"/>
              </a:gradFill>
            </a:endParaRPr>
          </a:p>
        </p:txBody>
      </p:sp>
      <p:pic>
        <p:nvPicPr>
          <p:cNvPr id="5" name="Picture 18" descr="ms_logo_white.png"/>
          <p:cNvPicPr>
            <a:picLocks noChangeAspect="1"/>
          </p:cNvPicPr>
          <p:nvPr userDrawn="1"/>
        </p:nvPicPr>
        <p:blipFill>
          <a:blip r:embed="rId2" cstate="print"/>
          <a:srcRect/>
          <a:stretch>
            <a:fillRect/>
          </a:stretch>
        </p:blipFill>
        <p:spPr bwMode="auto">
          <a:xfrm>
            <a:off x="8012113" y="4776788"/>
            <a:ext cx="965200" cy="280987"/>
          </a:xfrm>
          <a:prstGeom prst="rect">
            <a:avLst/>
          </a:prstGeom>
          <a:noFill/>
          <a:ln w="9525">
            <a:noFill/>
            <a:miter lim="800000"/>
            <a:headEnd/>
            <a:tailEnd/>
          </a:ln>
        </p:spPr>
      </p:pic>
      <p:pic>
        <p:nvPicPr>
          <p:cNvPr id="6" name="Picture 27" descr="wide_title_swoosh.png"/>
          <p:cNvPicPr>
            <a:picLocks noChangeAspect="1"/>
          </p:cNvPicPr>
          <p:nvPr userDrawn="1"/>
        </p:nvPicPr>
        <p:blipFill>
          <a:blip r:embed="rId3" cstate="print"/>
          <a:srcRect/>
          <a:stretch>
            <a:fillRect/>
          </a:stretch>
        </p:blipFill>
        <p:spPr bwMode="auto">
          <a:xfrm>
            <a:off x="0" y="0"/>
            <a:ext cx="9142413" cy="5143500"/>
          </a:xfrm>
          <a:prstGeom prst="rect">
            <a:avLst/>
          </a:prstGeom>
          <a:noFill/>
          <a:ln w="9525">
            <a:noFill/>
            <a:miter lim="800000"/>
            <a:headEnd/>
            <a:tailEnd/>
          </a:ln>
        </p:spPr>
      </p:pic>
      <p:cxnSp>
        <p:nvCxnSpPr>
          <p:cNvPr id="7" name="Straight Connector 14"/>
          <p:cNvCxnSpPr/>
          <p:nvPr userDrawn="1"/>
        </p:nvCxnSpPr>
        <p:spPr>
          <a:xfrm>
            <a:off x="215900" y="4751388"/>
            <a:ext cx="8640763" cy="1587"/>
          </a:xfrm>
          <a:prstGeom prst="line">
            <a:avLst/>
          </a:prstGeom>
          <a:ln w="12700">
            <a:solidFill>
              <a:srgbClr val="FFA615"/>
            </a:solidFill>
          </a:ln>
        </p:spPr>
        <p:style>
          <a:lnRef idx="1">
            <a:schemeClr val="accent1"/>
          </a:lnRef>
          <a:fillRef idx="0">
            <a:schemeClr val="accent1"/>
          </a:fillRef>
          <a:effectRef idx="0">
            <a:schemeClr val="accent1"/>
          </a:effectRef>
          <a:fontRef idx="minor">
            <a:schemeClr val="tx1"/>
          </a:fontRef>
        </p:style>
      </p:cxnSp>
      <p:sp>
        <p:nvSpPr>
          <p:cNvPr id="8" name="TextBox 15"/>
          <p:cNvSpPr txBox="1"/>
          <p:nvPr userDrawn="1"/>
        </p:nvSpPr>
        <p:spPr>
          <a:xfrm>
            <a:off x="428625" y="4786313"/>
            <a:ext cx="1079500" cy="179387"/>
          </a:xfrm>
          <a:prstGeom prst="rect">
            <a:avLst/>
          </a:prstGeom>
          <a:noFill/>
        </p:spPr>
        <p:txBody>
          <a:bodyPr lIns="0" tIns="0" rIns="0" bIns="0">
            <a:spAutoFit/>
          </a:bodyPr>
          <a:lstStyle/>
          <a:p>
            <a:pPr fontAlgn="auto">
              <a:spcBef>
                <a:spcPts val="0"/>
              </a:spcBef>
              <a:spcAft>
                <a:spcPts val="0"/>
              </a:spcAft>
              <a:defRPr/>
            </a:pPr>
            <a:r>
              <a:rPr lang="en-GB" sz="1200" dirty="0">
                <a:solidFill>
                  <a:schemeClr val="bg1"/>
                </a:solidFill>
                <a:latin typeface="Segoe Semibold" pitchFamily="2" charset="0"/>
              </a:rPr>
              <a:t>ISV</a:t>
            </a:r>
            <a:r>
              <a:rPr lang="en-GB" sz="1200" dirty="0">
                <a:solidFill>
                  <a:schemeClr val="bg1"/>
                </a:solidFill>
                <a:latin typeface="Segoe" pitchFamily="2" charset="0"/>
              </a:rPr>
              <a:t> Innovation</a:t>
            </a:r>
          </a:p>
        </p:txBody>
      </p:sp>
      <p:pic>
        <p:nvPicPr>
          <p:cNvPr id="9" name="Picture 16" descr="blob_yellow.png"/>
          <p:cNvPicPr>
            <a:picLocks noChangeAspect="1"/>
          </p:cNvPicPr>
          <p:nvPr userDrawn="1"/>
        </p:nvPicPr>
        <p:blipFill>
          <a:blip r:embed="rId4" cstate="print"/>
          <a:srcRect/>
          <a:stretch>
            <a:fillRect/>
          </a:stretch>
        </p:blipFill>
        <p:spPr bwMode="auto">
          <a:xfrm>
            <a:off x="8689975" y="4708525"/>
            <a:ext cx="266700" cy="85725"/>
          </a:xfrm>
          <a:prstGeom prst="rect">
            <a:avLst/>
          </a:prstGeom>
          <a:noFill/>
          <a:ln w="9525">
            <a:noFill/>
            <a:miter lim="800000"/>
            <a:headEnd/>
            <a:tailEnd/>
          </a:ln>
        </p:spPr>
      </p:pic>
      <p:pic>
        <p:nvPicPr>
          <p:cNvPr id="10" name="Picture 13" descr="logo_or.png"/>
          <p:cNvPicPr>
            <a:picLocks noChangeAspect="1"/>
          </p:cNvPicPr>
          <p:nvPr userDrawn="1"/>
        </p:nvPicPr>
        <p:blipFill>
          <a:blip r:embed="rId5" cstate="print"/>
          <a:srcRect/>
          <a:stretch>
            <a:fillRect/>
          </a:stretch>
        </p:blipFill>
        <p:spPr bwMode="auto">
          <a:xfrm>
            <a:off x="0" y="4287838"/>
            <a:ext cx="1143000" cy="844550"/>
          </a:xfrm>
          <a:prstGeom prst="rect">
            <a:avLst/>
          </a:prstGeom>
          <a:noFill/>
          <a:ln w="9525">
            <a:noFill/>
            <a:miter lim="800000"/>
            <a:headEnd/>
            <a:tailEnd/>
          </a:ln>
        </p:spPr>
      </p:pic>
      <p:sp>
        <p:nvSpPr>
          <p:cNvPr id="11" name="TextBox 11"/>
          <p:cNvSpPr txBox="1"/>
          <p:nvPr userDrawn="1"/>
        </p:nvSpPr>
        <p:spPr>
          <a:xfrm>
            <a:off x="517525" y="4386263"/>
            <a:ext cx="735013" cy="214312"/>
          </a:xfrm>
          <a:prstGeom prst="rect">
            <a:avLst/>
          </a:prstGeom>
          <a:noFill/>
        </p:spPr>
        <p:txBody>
          <a:bodyPr wrap="none">
            <a:spAutoFit/>
          </a:bodyPr>
          <a:lstStyle/>
          <a:p>
            <a:pPr algn="r" fontAlgn="auto">
              <a:spcBef>
                <a:spcPts val="0"/>
              </a:spcBef>
              <a:spcAft>
                <a:spcPts val="0"/>
              </a:spcAft>
              <a:defRPr/>
            </a:pPr>
            <a:r>
              <a:rPr lang="en-US" sz="800" b="1" i="1" dirty="0">
                <a:solidFill>
                  <a:srgbClr val="FFA615"/>
                </a:solidFill>
                <a:latin typeface="+mn-lt"/>
              </a:rPr>
              <a:t>Presented by</a:t>
            </a:r>
          </a:p>
        </p:txBody>
      </p:sp>
      <p:sp>
        <p:nvSpPr>
          <p:cNvPr id="2" name="Title 1"/>
          <p:cNvSpPr>
            <a:spLocks noGrp="1"/>
          </p:cNvSpPr>
          <p:nvPr>
            <p:ph type="ctrTitle"/>
          </p:nvPr>
        </p:nvSpPr>
        <p:spPr>
          <a:xfrm>
            <a:off x="4500000" y="1080000"/>
            <a:ext cx="4320000" cy="1350000"/>
          </a:xfrm>
        </p:spPr>
        <p:txBody>
          <a:bodyPr>
            <a:normAutofit/>
          </a:bodyPr>
          <a:lstStyle>
            <a:lvl1pPr algn="l">
              <a:lnSpc>
                <a:spcPts val="3600"/>
              </a:lnSpc>
              <a:defRPr sz="3000" b="1">
                <a:solidFill>
                  <a:schemeClr val="bg1"/>
                </a:solidFill>
                <a:latin typeface="Segoe UI" pitchFamily="34" charset="0"/>
                <a:cs typeface="Segoe UI" pitchFamily="34" charset="0"/>
              </a:defRPr>
            </a:lvl1pPr>
          </a:lstStyle>
          <a:p>
            <a:r>
              <a:rPr lang="ru-RU" dirty="0" smtClean="0"/>
              <a:t>Образец заголовка</a:t>
            </a:r>
            <a:endParaRPr lang="en-GB" dirty="0"/>
          </a:p>
        </p:txBody>
      </p:sp>
      <p:sp>
        <p:nvSpPr>
          <p:cNvPr id="3" name="Subtitle 2"/>
          <p:cNvSpPr>
            <a:spLocks noGrp="1"/>
          </p:cNvSpPr>
          <p:nvPr>
            <p:ph type="subTitle" idx="1"/>
          </p:nvPr>
        </p:nvSpPr>
        <p:spPr>
          <a:xfrm>
            <a:off x="214282" y="3321849"/>
            <a:ext cx="3960000" cy="810000"/>
          </a:xfrm>
        </p:spPr>
        <p:txBody>
          <a:bodyPr>
            <a:normAutofit/>
          </a:bodyPr>
          <a:lstStyle>
            <a:lvl1pPr marL="0" indent="0" algn="l">
              <a:lnSpc>
                <a:spcPts val="2400"/>
              </a:lnSpc>
              <a:buNone/>
              <a:defRPr sz="2200" i="0" baseline="0">
                <a:solidFill>
                  <a:schemeClr val="bg1"/>
                </a:solidFill>
                <a:latin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en-GB" dirty="0"/>
          </a:p>
        </p:txBody>
      </p:sp>
      <p:sp>
        <p:nvSpPr>
          <p:cNvPr id="12" name="Date Placeholder 3"/>
          <p:cNvSpPr>
            <a:spLocks noGrp="1"/>
          </p:cNvSpPr>
          <p:nvPr>
            <p:ph type="dt" sz="half" idx="10"/>
          </p:nvPr>
        </p:nvSpPr>
        <p:spPr>
          <a:xfrm>
            <a:off x="4500563" y="877888"/>
            <a:ext cx="2133600" cy="160337"/>
          </a:xfrm>
          <a:prstGeom prst="rect">
            <a:avLst/>
          </a:prstGeom>
        </p:spPr>
        <p:txBody>
          <a:bodyPr lIns="0" tIns="0" rIns="0" bIns="0" anchor="t" anchorCtr="0"/>
          <a:lstStyle>
            <a:lvl1pPr fontAlgn="auto">
              <a:spcBef>
                <a:spcPts val="0"/>
              </a:spcBef>
              <a:spcAft>
                <a:spcPts val="0"/>
              </a:spcAft>
              <a:defRPr sz="1400" smtClean="0">
                <a:solidFill>
                  <a:srgbClr val="6BBD46"/>
                </a:solidFill>
                <a:latin typeface="Segoe UI" pitchFamily="34" charset="0"/>
                <a:cs typeface="Segoe UI" pitchFamily="34" charset="0"/>
              </a:defRPr>
            </a:lvl1pPr>
          </a:lstStyle>
          <a:p>
            <a:pPr>
              <a:defRPr/>
            </a:pPr>
            <a:fld id="{4ACFD0A9-16F0-428E-92E6-58CD3AF36B69}" type="datetime1">
              <a:rPr lang="en-US"/>
              <a:pPr>
                <a:defRPr/>
              </a:pPr>
              <a:t>4/17/2020</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215900" y="4751388"/>
            <a:ext cx="8640763" cy="1587"/>
          </a:xfrm>
          <a:prstGeom prst="line">
            <a:avLst/>
          </a:prstGeom>
          <a:ln w="12700">
            <a:solidFill>
              <a:srgbClr val="6BBD46"/>
            </a:solidFill>
          </a:ln>
        </p:spPr>
        <p:style>
          <a:lnRef idx="1">
            <a:schemeClr val="accent1"/>
          </a:lnRef>
          <a:fillRef idx="0">
            <a:schemeClr val="accent1"/>
          </a:fillRef>
          <a:effectRef idx="0">
            <a:schemeClr val="accent1"/>
          </a:effectRef>
          <a:fontRef idx="minor">
            <a:schemeClr val="tx1"/>
          </a:fontRef>
        </p:style>
      </p:cxnSp>
      <p:pic>
        <p:nvPicPr>
          <p:cNvPr id="5" name="Picture 8" descr="blob_green.png"/>
          <p:cNvPicPr>
            <a:picLocks noChangeAspect="1"/>
          </p:cNvPicPr>
          <p:nvPr userDrawn="1"/>
        </p:nvPicPr>
        <p:blipFill>
          <a:blip r:embed="rId2" cstate="print"/>
          <a:srcRect/>
          <a:stretch>
            <a:fillRect/>
          </a:stretch>
        </p:blipFill>
        <p:spPr bwMode="auto">
          <a:xfrm>
            <a:off x="8689975" y="4708525"/>
            <a:ext cx="266700" cy="85725"/>
          </a:xfrm>
          <a:prstGeom prst="rect">
            <a:avLst/>
          </a:prstGeom>
          <a:noFill/>
          <a:ln w="9525">
            <a:noFill/>
            <a:miter lim="800000"/>
            <a:headEnd/>
            <a:tailEnd/>
          </a:ln>
        </p:spPr>
      </p:pic>
      <p:pic>
        <p:nvPicPr>
          <p:cNvPr id="6" name="Picture 10" descr="wide_green_text_swoosh.png"/>
          <p:cNvPicPr>
            <a:picLocks noChangeAspect="1"/>
          </p:cNvPicPr>
          <p:nvPr userDrawn="1"/>
        </p:nvPicPr>
        <p:blipFill>
          <a:blip r:embed="rId3" cstate="print"/>
          <a:srcRect/>
          <a:stretch>
            <a:fillRect/>
          </a:stretch>
        </p:blipFill>
        <p:spPr bwMode="auto">
          <a:xfrm>
            <a:off x="1588" y="0"/>
            <a:ext cx="9142412" cy="5143500"/>
          </a:xfrm>
          <a:prstGeom prst="rect">
            <a:avLst/>
          </a:prstGeom>
          <a:noFill/>
          <a:ln w="9525">
            <a:noFill/>
            <a:miter lim="800000"/>
            <a:headEnd/>
            <a:tailEnd/>
          </a:ln>
        </p:spPr>
      </p:pic>
      <p:sp>
        <p:nvSpPr>
          <p:cNvPr id="13" name="Title Placeholder 1"/>
          <p:cNvSpPr>
            <a:spLocks noGrp="1"/>
          </p:cNvSpPr>
          <p:nvPr>
            <p:ph type="title"/>
          </p:nvPr>
        </p:nvSpPr>
        <p:spPr>
          <a:xfrm>
            <a:off x="214282" y="321453"/>
            <a:ext cx="7500990" cy="810000"/>
          </a:xfrm>
          <a:prstGeom prst="rect">
            <a:avLst/>
          </a:prstGeom>
        </p:spPr>
        <p:txBody>
          <a:bodyPr rtlCol="0">
            <a:normAutofit/>
          </a:bodyPr>
          <a:lstStyle/>
          <a:p>
            <a:r>
              <a:rPr lang="en-US" dirty="0" smtClean="0"/>
              <a:t>Click to edit Master title style</a:t>
            </a:r>
            <a:endParaRPr lang="en-GB" dirty="0"/>
          </a:p>
        </p:txBody>
      </p:sp>
      <p:sp>
        <p:nvSpPr>
          <p:cNvPr id="17" name="Text Placeholder 2"/>
          <p:cNvSpPr>
            <a:spLocks noGrp="1"/>
          </p:cNvSpPr>
          <p:nvPr>
            <p:ph idx="1"/>
          </p:nvPr>
        </p:nvSpPr>
        <p:spPr>
          <a:xfrm>
            <a:off x="216000" y="1260000"/>
            <a:ext cx="6840000" cy="3420000"/>
          </a:xfrm>
          <a:prstGeom prst="rect">
            <a:avLst/>
          </a:prstGeom>
        </p:spPr>
        <p:txBody>
          <a:bodyPr rtlCol="0">
            <a:noAutofit/>
          </a:bodyPr>
          <a:lstStyle>
            <a:lvl1pPr marL="265113" indent="-265113">
              <a:lnSpc>
                <a:spcPts val="2800"/>
              </a:lnSpc>
              <a:spcBef>
                <a:spcPts val="700"/>
              </a:spcBef>
              <a:buClr>
                <a:srgbClr val="6BBD46"/>
              </a:buClr>
              <a:buFont typeface="Webdings" pitchFamily="18" charset="2"/>
              <a:buChar char="="/>
              <a:defRPr sz="2000" b="0"/>
            </a:lvl1pPr>
            <a:lvl2pPr marL="539750" indent="-247650">
              <a:lnSpc>
                <a:spcPts val="2200"/>
              </a:lnSpc>
              <a:spcBef>
                <a:spcPts val="500"/>
              </a:spcBef>
              <a:buClr>
                <a:srgbClr val="AEB0B2"/>
              </a:buClr>
              <a:buFont typeface="Webdings" pitchFamily="18" charset="2"/>
              <a:buChar char="="/>
              <a:defRPr>
                <a:latin typeface="Segoe UI" pitchFamily="34" charset="0"/>
                <a:cs typeface="Segoe UI" pitchFamily="34" charset="0"/>
              </a:defRPr>
            </a:lvl2pPr>
            <a:lvl3pPr marL="712788" indent="-173038">
              <a:lnSpc>
                <a:spcPts val="2200"/>
              </a:lnSpc>
              <a:spcBef>
                <a:spcPts val="500"/>
              </a:spcBef>
              <a:buClr>
                <a:srgbClr val="AEB0B2"/>
              </a:buClr>
              <a:buFontTx/>
              <a:buChar char="–"/>
              <a:defRPr>
                <a:latin typeface="Segoe UI" pitchFamily="34" charset="0"/>
                <a:cs typeface="Segoe UI" pitchFamily="34" charset="0"/>
              </a:defRPr>
            </a:lvl3pPr>
          </a:lstStyle>
          <a:p>
            <a:pPr lvl="0"/>
            <a:r>
              <a:rPr lang="en-US" dirty="0" smtClean="0"/>
              <a:t>Click to edit Master text styles</a:t>
            </a:r>
          </a:p>
          <a:p>
            <a:pPr lvl="1"/>
            <a:r>
              <a:rPr lang="en-US" dirty="0" smtClean="0"/>
              <a:t>Second level</a:t>
            </a:r>
          </a:p>
          <a:p>
            <a:pPr lvl="2"/>
            <a:r>
              <a:rPr lang="en-US" dirty="0" smtClean="0"/>
              <a:t>Third level</a:t>
            </a:r>
            <a:endParaRPr lang="en-GB" dirty="0"/>
          </a:p>
        </p:txBody>
      </p:sp>
      <p:sp>
        <p:nvSpPr>
          <p:cNvPr id="7" name="Footer Placeholder 4"/>
          <p:cNvSpPr>
            <a:spLocks noGrp="1"/>
          </p:cNvSpPr>
          <p:nvPr>
            <p:ph type="ftr" sz="quarter" idx="10"/>
          </p:nvPr>
        </p:nvSpPr>
        <p:spPr/>
        <p:txBody>
          <a:bodyPr/>
          <a:lstStyle>
            <a:lvl1pPr algn="l">
              <a:defRPr sz="900" dirty="0">
                <a:solidFill>
                  <a:schemeClr val="tx1"/>
                </a:solidFill>
                <a:latin typeface="Segoe UI" pitchFamily="34" charset="0"/>
                <a:cs typeface="Segoe UI" pitchFamily="34" charset="0"/>
              </a:defRPr>
            </a:lvl1pPr>
          </a:lstStyle>
          <a:p>
            <a:pPr>
              <a:defRPr/>
            </a:pPr>
            <a:endParaRPr lang="en-GB"/>
          </a:p>
        </p:txBody>
      </p:sp>
      <p:sp>
        <p:nvSpPr>
          <p:cNvPr id="8" name="Slide Number Placeholder 5"/>
          <p:cNvSpPr>
            <a:spLocks noGrp="1"/>
          </p:cNvSpPr>
          <p:nvPr>
            <p:ph type="sldNum" sz="quarter" idx="11"/>
          </p:nvPr>
        </p:nvSpPr>
        <p:spPr/>
        <p:txBody>
          <a:bodyPr/>
          <a:lstStyle>
            <a:lvl1pPr algn="r">
              <a:defRPr sz="900" b="0" smtClean="0">
                <a:solidFill>
                  <a:schemeClr val="tx1"/>
                </a:solidFill>
                <a:latin typeface="Segoe UI" pitchFamily="34" charset="0"/>
                <a:cs typeface="Segoe UI" pitchFamily="34" charset="0"/>
              </a:defRPr>
            </a:lvl1pPr>
          </a:lstStyle>
          <a:p>
            <a:pPr>
              <a:defRPr/>
            </a:pPr>
            <a:fld id="{9FAEEB64-F6B1-47B2-84BC-267CA8602F08}"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p:nvPr userDrawn="1"/>
        </p:nvSpPr>
        <p:spPr>
          <a:xfrm>
            <a:off x="0" y="0"/>
            <a:ext cx="9144000" cy="5143500"/>
          </a:xfrm>
          <a:prstGeom prst="rect">
            <a:avLst/>
          </a:prstGeom>
          <a:gradFill>
            <a:gsLst>
              <a:gs pos="35000">
                <a:schemeClr val="tx1"/>
              </a:gs>
              <a:gs pos="95000">
                <a:srgbClr val="6BBD4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gradFill>
                <a:gsLst>
                  <a:gs pos="0">
                    <a:srgbClr val="DDEBCF"/>
                  </a:gs>
                  <a:gs pos="50000">
                    <a:srgbClr val="9CB86E"/>
                  </a:gs>
                  <a:gs pos="100000">
                    <a:srgbClr val="156B13"/>
                  </a:gs>
                </a:gsLst>
                <a:lin ang="5400000" scaled="0"/>
              </a:gradFill>
            </a:endParaRPr>
          </a:p>
        </p:txBody>
      </p:sp>
      <p:pic>
        <p:nvPicPr>
          <p:cNvPr id="5" name="Picture 13" descr="wide_divider_swoosh.png"/>
          <p:cNvPicPr>
            <a:picLocks noChangeAspect="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cxnSp>
        <p:nvCxnSpPr>
          <p:cNvPr id="6" name="Straight Connector 8"/>
          <p:cNvCxnSpPr/>
          <p:nvPr userDrawn="1"/>
        </p:nvCxnSpPr>
        <p:spPr>
          <a:xfrm>
            <a:off x="215900" y="4751388"/>
            <a:ext cx="8640763" cy="1587"/>
          </a:xfrm>
          <a:prstGeom prst="line">
            <a:avLst/>
          </a:prstGeom>
          <a:ln w="12700">
            <a:solidFill>
              <a:srgbClr val="FFA615"/>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userDrawn="1"/>
        </p:nvSpPr>
        <p:spPr>
          <a:xfrm>
            <a:off x="428625" y="4786313"/>
            <a:ext cx="1079500" cy="179387"/>
          </a:xfrm>
          <a:prstGeom prst="rect">
            <a:avLst/>
          </a:prstGeom>
          <a:noFill/>
        </p:spPr>
        <p:txBody>
          <a:bodyPr lIns="0" tIns="0" rIns="0" bIns="0">
            <a:spAutoFit/>
          </a:bodyPr>
          <a:lstStyle/>
          <a:p>
            <a:pPr fontAlgn="auto">
              <a:spcBef>
                <a:spcPts val="0"/>
              </a:spcBef>
              <a:spcAft>
                <a:spcPts val="0"/>
              </a:spcAft>
              <a:defRPr/>
            </a:pPr>
            <a:r>
              <a:rPr lang="en-GB" sz="1200" dirty="0">
                <a:solidFill>
                  <a:schemeClr val="bg1"/>
                </a:solidFill>
                <a:latin typeface="Segoe Semibold" pitchFamily="2" charset="0"/>
              </a:rPr>
              <a:t>ISV</a:t>
            </a:r>
            <a:r>
              <a:rPr lang="en-GB" sz="1200" dirty="0">
                <a:solidFill>
                  <a:schemeClr val="bg1"/>
                </a:solidFill>
                <a:latin typeface="Segoe" pitchFamily="2" charset="0"/>
              </a:rPr>
              <a:t> Innovation</a:t>
            </a:r>
          </a:p>
        </p:txBody>
      </p:sp>
      <p:pic>
        <p:nvPicPr>
          <p:cNvPr id="8" name="Picture 10" descr="ms_logo_white.png"/>
          <p:cNvPicPr>
            <a:picLocks noChangeAspect="1"/>
          </p:cNvPicPr>
          <p:nvPr userDrawn="1"/>
        </p:nvPicPr>
        <p:blipFill>
          <a:blip r:embed="rId3" cstate="print"/>
          <a:srcRect/>
          <a:stretch>
            <a:fillRect/>
          </a:stretch>
        </p:blipFill>
        <p:spPr bwMode="auto">
          <a:xfrm>
            <a:off x="8012113" y="4776788"/>
            <a:ext cx="965200" cy="280987"/>
          </a:xfrm>
          <a:prstGeom prst="rect">
            <a:avLst/>
          </a:prstGeom>
          <a:noFill/>
          <a:ln w="9525">
            <a:noFill/>
            <a:miter lim="800000"/>
            <a:headEnd/>
            <a:tailEnd/>
          </a:ln>
        </p:spPr>
      </p:pic>
      <p:pic>
        <p:nvPicPr>
          <p:cNvPr id="9" name="Picture 11" descr="blob_yellow.png"/>
          <p:cNvPicPr>
            <a:picLocks noChangeAspect="1"/>
          </p:cNvPicPr>
          <p:nvPr userDrawn="1"/>
        </p:nvPicPr>
        <p:blipFill>
          <a:blip r:embed="rId4" cstate="print"/>
          <a:srcRect/>
          <a:stretch>
            <a:fillRect/>
          </a:stretch>
        </p:blipFill>
        <p:spPr bwMode="auto">
          <a:xfrm>
            <a:off x="8689975" y="4708525"/>
            <a:ext cx="266700" cy="85725"/>
          </a:xfrm>
          <a:prstGeom prst="rect">
            <a:avLst/>
          </a:prstGeom>
          <a:noFill/>
          <a:ln w="9525">
            <a:noFill/>
            <a:miter lim="800000"/>
            <a:headEnd/>
            <a:tailEnd/>
          </a:ln>
        </p:spPr>
      </p:pic>
      <p:pic>
        <p:nvPicPr>
          <p:cNvPr id="10" name="Picture 14" descr="logo_or.png"/>
          <p:cNvPicPr>
            <a:picLocks noChangeAspect="1"/>
          </p:cNvPicPr>
          <p:nvPr userDrawn="1"/>
        </p:nvPicPr>
        <p:blipFill>
          <a:blip r:embed="rId5" cstate="print"/>
          <a:srcRect/>
          <a:stretch>
            <a:fillRect/>
          </a:stretch>
        </p:blipFill>
        <p:spPr bwMode="auto">
          <a:xfrm>
            <a:off x="0" y="4287838"/>
            <a:ext cx="1143000" cy="844550"/>
          </a:xfrm>
          <a:prstGeom prst="rect">
            <a:avLst/>
          </a:prstGeom>
          <a:noFill/>
          <a:ln w="9525">
            <a:noFill/>
            <a:miter lim="800000"/>
            <a:headEnd/>
            <a:tailEnd/>
          </a:ln>
        </p:spPr>
      </p:pic>
      <p:sp>
        <p:nvSpPr>
          <p:cNvPr id="11" name="TextBox 12"/>
          <p:cNvSpPr txBox="1"/>
          <p:nvPr userDrawn="1"/>
        </p:nvSpPr>
        <p:spPr>
          <a:xfrm>
            <a:off x="517525" y="4386263"/>
            <a:ext cx="735013" cy="214312"/>
          </a:xfrm>
          <a:prstGeom prst="rect">
            <a:avLst/>
          </a:prstGeom>
          <a:noFill/>
        </p:spPr>
        <p:txBody>
          <a:bodyPr wrap="none">
            <a:spAutoFit/>
          </a:bodyPr>
          <a:lstStyle/>
          <a:p>
            <a:pPr algn="r" fontAlgn="auto">
              <a:spcBef>
                <a:spcPts val="0"/>
              </a:spcBef>
              <a:spcAft>
                <a:spcPts val="0"/>
              </a:spcAft>
              <a:defRPr/>
            </a:pPr>
            <a:r>
              <a:rPr lang="en-US" sz="800" b="1" i="1" dirty="0">
                <a:solidFill>
                  <a:srgbClr val="FFA615"/>
                </a:solidFill>
                <a:latin typeface="+mn-lt"/>
              </a:rPr>
              <a:t>Presented by</a:t>
            </a:r>
          </a:p>
        </p:txBody>
      </p:sp>
      <p:sp>
        <p:nvSpPr>
          <p:cNvPr id="2" name="Title 1"/>
          <p:cNvSpPr>
            <a:spLocks noGrp="1"/>
          </p:cNvSpPr>
          <p:nvPr>
            <p:ph type="title"/>
          </p:nvPr>
        </p:nvSpPr>
        <p:spPr>
          <a:xfrm>
            <a:off x="4320000" y="1071551"/>
            <a:ext cx="4320000" cy="1350000"/>
          </a:xfrm>
        </p:spPr>
        <p:txBody>
          <a:bodyPr>
            <a:normAutofit/>
          </a:bodyPr>
          <a:lstStyle>
            <a:lvl1pPr algn="l">
              <a:lnSpc>
                <a:spcPts val="3600"/>
              </a:lnSpc>
              <a:defRPr sz="3000" b="0" cap="none">
                <a:solidFill>
                  <a:schemeClr val="bg1"/>
                </a:solidFill>
              </a:defRPr>
            </a:lvl1pPr>
          </a:lstStyle>
          <a:p>
            <a:r>
              <a:rPr lang="ru-RU" dirty="0" smtClean="0"/>
              <a:t>Образец заголовка</a:t>
            </a:r>
            <a:endParaRPr lang="en-GB" dirty="0"/>
          </a:p>
        </p:txBody>
      </p:sp>
      <p:sp>
        <p:nvSpPr>
          <p:cNvPr id="3" name="Text Placeholder 2"/>
          <p:cNvSpPr>
            <a:spLocks noGrp="1"/>
          </p:cNvSpPr>
          <p:nvPr>
            <p:ph type="body" idx="1"/>
          </p:nvPr>
        </p:nvSpPr>
        <p:spPr>
          <a:xfrm>
            <a:off x="133200" y="1125130"/>
            <a:ext cx="1714512" cy="1553777"/>
          </a:xfrm>
          <a:noFill/>
        </p:spPr>
        <p:txBody>
          <a:bodyPr/>
          <a:lstStyle>
            <a:lvl1pPr marL="0" indent="0" algn="r">
              <a:lnSpc>
                <a:spcPts val="19000"/>
              </a:lnSpc>
              <a:spcBef>
                <a:spcPts val="0"/>
              </a:spcBef>
              <a:buNone/>
              <a:defRPr sz="20000" b="0">
                <a:solidFill>
                  <a:srgbClr val="FFA61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12" name="Footer Placeholder 4"/>
          <p:cNvSpPr>
            <a:spLocks noGrp="1"/>
          </p:cNvSpPr>
          <p:nvPr>
            <p:ph type="ftr" sz="quarter" idx="10"/>
          </p:nvPr>
        </p:nvSpPr>
        <p:spPr/>
        <p:txBody>
          <a:bodyPr/>
          <a:lstStyle>
            <a:lvl1pPr>
              <a:defRPr dirty="0">
                <a:solidFill>
                  <a:schemeClr val="bg1"/>
                </a:solidFill>
              </a:defRPr>
            </a:lvl1pPr>
          </a:lstStyle>
          <a:p>
            <a:pPr>
              <a:defRPr/>
            </a:pPr>
            <a:endParaRPr lang="en-GB"/>
          </a:p>
        </p:txBody>
      </p:sp>
      <p:sp>
        <p:nvSpPr>
          <p:cNvPr id="13" name="Slide Number Placeholder 5"/>
          <p:cNvSpPr>
            <a:spLocks noGrp="1"/>
          </p:cNvSpPr>
          <p:nvPr>
            <p:ph type="sldNum" sz="quarter" idx="11"/>
          </p:nvPr>
        </p:nvSpPr>
        <p:spPr/>
        <p:txBody>
          <a:bodyPr/>
          <a:lstStyle>
            <a:lvl1pPr>
              <a:defRPr smtClean="0">
                <a:solidFill>
                  <a:schemeClr val="bg1"/>
                </a:solidFill>
              </a:defRPr>
            </a:lvl1pPr>
          </a:lstStyle>
          <a:p>
            <a:pPr>
              <a:defRPr/>
            </a:pPr>
            <a:fld id="{4AB13AD9-9FD1-4D0C-999F-942D0CD56F04}"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6" descr="wide_green_agenda_swoosh.png"/>
          <p:cNvPicPr>
            <a:picLocks noChangeAspect="1"/>
          </p:cNvPicPr>
          <p:nvPr userDrawn="1"/>
        </p:nvPicPr>
        <p:blipFill>
          <a:blip r:embed="rId2" cstate="print"/>
          <a:srcRect/>
          <a:stretch>
            <a:fillRect/>
          </a:stretch>
        </p:blipFill>
        <p:spPr bwMode="auto">
          <a:xfrm>
            <a:off x="0" y="0"/>
            <a:ext cx="9142413" cy="5143500"/>
          </a:xfrm>
          <a:prstGeom prst="rect">
            <a:avLst/>
          </a:prstGeom>
          <a:noFill/>
          <a:ln w="9525">
            <a:noFill/>
            <a:miter lim="800000"/>
            <a:headEnd/>
            <a:tailEnd/>
          </a:ln>
        </p:spPr>
      </p:pic>
      <p:cxnSp>
        <p:nvCxnSpPr>
          <p:cNvPr id="6" name="Straight Connector 13"/>
          <p:cNvCxnSpPr/>
          <p:nvPr userDrawn="1"/>
        </p:nvCxnSpPr>
        <p:spPr>
          <a:xfrm>
            <a:off x="215900" y="4751388"/>
            <a:ext cx="8640763" cy="1587"/>
          </a:xfrm>
          <a:prstGeom prst="line">
            <a:avLst/>
          </a:prstGeom>
          <a:ln w="12700">
            <a:solidFill>
              <a:srgbClr val="6BBD46"/>
            </a:solidFill>
          </a:ln>
        </p:spPr>
        <p:style>
          <a:lnRef idx="1">
            <a:schemeClr val="accent1"/>
          </a:lnRef>
          <a:fillRef idx="0">
            <a:schemeClr val="accent1"/>
          </a:fillRef>
          <a:effectRef idx="0">
            <a:schemeClr val="accent1"/>
          </a:effectRef>
          <a:fontRef idx="minor">
            <a:schemeClr val="tx1"/>
          </a:fontRef>
        </p:style>
      </p:cxnSp>
      <p:pic>
        <p:nvPicPr>
          <p:cNvPr id="7" name="Picture 14" descr="blob_green.png"/>
          <p:cNvPicPr>
            <a:picLocks noChangeAspect="1"/>
          </p:cNvPicPr>
          <p:nvPr userDrawn="1"/>
        </p:nvPicPr>
        <p:blipFill>
          <a:blip r:embed="rId3" cstate="print"/>
          <a:srcRect/>
          <a:stretch>
            <a:fillRect/>
          </a:stretch>
        </p:blipFill>
        <p:spPr bwMode="auto">
          <a:xfrm>
            <a:off x="8689975" y="4708525"/>
            <a:ext cx="266700" cy="85725"/>
          </a:xfrm>
          <a:prstGeom prst="rect">
            <a:avLst/>
          </a:prstGeom>
          <a:noFill/>
          <a:ln w="9525">
            <a:noFill/>
            <a:miter lim="800000"/>
            <a:headEnd/>
            <a:tailEnd/>
          </a:ln>
        </p:spPr>
      </p:pic>
      <p:sp>
        <p:nvSpPr>
          <p:cNvPr id="3" name="Content Placeholder 2"/>
          <p:cNvSpPr>
            <a:spLocks noGrp="1"/>
          </p:cNvSpPr>
          <p:nvPr>
            <p:ph sz="half" idx="1"/>
          </p:nvPr>
        </p:nvSpPr>
        <p:spPr>
          <a:xfrm>
            <a:off x="216000" y="3143254"/>
            <a:ext cx="3034678" cy="460766"/>
          </a:xfrm>
        </p:spPr>
        <p:txBody>
          <a:bodyPr/>
          <a:lstStyle>
            <a:lvl1pPr>
              <a:buNone/>
              <a:defRPr sz="3000" b="1">
                <a:solidFill>
                  <a:srgbClr val="6BBD4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p:txBody>
      </p:sp>
      <p:sp>
        <p:nvSpPr>
          <p:cNvPr id="4" name="Content Placeholder 3"/>
          <p:cNvSpPr>
            <a:spLocks noGrp="1"/>
          </p:cNvSpPr>
          <p:nvPr>
            <p:ph sz="half" idx="2"/>
          </p:nvPr>
        </p:nvSpPr>
        <p:spPr>
          <a:xfrm>
            <a:off x="4500000" y="1080000"/>
            <a:ext cx="4320000" cy="3240000"/>
          </a:xfrm>
          <a:ln w="0">
            <a:noFill/>
          </a:ln>
        </p:spPr>
        <p:txBody>
          <a:bodyPr/>
          <a:lstStyle>
            <a:lvl1pPr marL="266700" indent="-266700">
              <a:lnSpc>
                <a:spcPts val="2400"/>
              </a:lnSpc>
              <a:spcBef>
                <a:spcPts val="600"/>
              </a:spcBef>
              <a:spcAft>
                <a:spcPts val="1200"/>
              </a:spcAft>
              <a:buFont typeface="+mj-lt"/>
              <a:buAutoNum type="arabicPeriod"/>
              <a:defRPr sz="22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a:t>
            </a:r>
            <a:endParaRPr lang="en-GB" dirty="0"/>
          </a:p>
        </p:txBody>
      </p:sp>
      <p:sp>
        <p:nvSpPr>
          <p:cNvPr id="8" name="Footer Placeholder 5"/>
          <p:cNvSpPr>
            <a:spLocks noGrp="1"/>
          </p:cNvSpPr>
          <p:nvPr>
            <p:ph type="ftr" sz="quarter" idx="10"/>
          </p:nvPr>
        </p:nvSpPr>
        <p:spPr/>
        <p:txBody>
          <a:bodyPr/>
          <a:lstStyle>
            <a:lvl1pPr>
              <a:defRPr/>
            </a:lvl1pPr>
          </a:lstStyle>
          <a:p>
            <a:pPr>
              <a:defRPr/>
            </a:pPr>
            <a:r>
              <a:rPr lang="en-GB"/>
              <a:t>Introduction to SQL Server 2008 Data Mining</a:t>
            </a:r>
          </a:p>
          <a:p>
            <a:pPr>
              <a:defRPr/>
            </a:pPr>
            <a:endParaRPr lang="en-GB"/>
          </a:p>
        </p:txBody>
      </p:sp>
      <p:sp>
        <p:nvSpPr>
          <p:cNvPr id="9" name="Slide Number Placeholder 6"/>
          <p:cNvSpPr>
            <a:spLocks noGrp="1"/>
          </p:cNvSpPr>
          <p:nvPr>
            <p:ph type="sldNum" sz="quarter" idx="11"/>
          </p:nvPr>
        </p:nvSpPr>
        <p:spPr/>
        <p:txBody>
          <a:bodyPr/>
          <a:lstStyle>
            <a:lvl1pPr>
              <a:defRPr/>
            </a:lvl1pPr>
          </a:lstStyle>
          <a:p>
            <a:pPr>
              <a:defRPr/>
            </a:pPr>
            <a:fld id="{78800BB2-5B37-409C-B493-B6C1AA1330E8}"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12"/>
          <p:cNvSpPr/>
          <p:nvPr userDrawn="1"/>
        </p:nvSpPr>
        <p:spPr>
          <a:xfrm>
            <a:off x="0" y="0"/>
            <a:ext cx="9144000" cy="5143500"/>
          </a:xfrm>
          <a:prstGeom prst="rect">
            <a:avLst/>
          </a:prstGeom>
          <a:gradFill>
            <a:gsLst>
              <a:gs pos="35000">
                <a:schemeClr val="tx1"/>
              </a:gs>
              <a:gs pos="95000">
                <a:srgbClr val="6BBD4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gradFill>
                <a:gsLst>
                  <a:gs pos="0">
                    <a:srgbClr val="DDEBCF"/>
                  </a:gs>
                  <a:gs pos="50000">
                    <a:srgbClr val="9CB86E"/>
                  </a:gs>
                  <a:gs pos="100000">
                    <a:srgbClr val="156B13"/>
                  </a:gs>
                </a:gsLst>
                <a:lin ang="5400000" scaled="0"/>
              </a:gradFill>
            </a:endParaRPr>
          </a:p>
        </p:txBody>
      </p:sp>
      <p:cxnSp>
        <p:nvCxnSpPr>
          <p:cNvPr id="6" name="Straight Connector 7"/>
          <p:cNvCxnSpPr/>
          <p:nvPr userDrawn="1"/>
        </p:nvCxnSpPr>
        <p:spPr>
          <a:xfrm>
            <a:off x="215900" y="4751388"/>
            <a:ext cx="8640763" cy="1587"/>
          </a:xfrm>
          <a:prstGeom prst="line">
            <a:avLst/>
          </a:prstGeom>
          <a:ln w="12700">
            <a:solidFill>
              <a:srgbClr val="FFA615"/>
            </a:solidFill>
          </a:ln>
        </p:spPr>
        <p:style>
          <a:lnRef idx="1">
            <a:schemeClr val="accent1"/>
          </a:lnRef>
          <a:fillRef idx="0">
            <a:schemeClr val="accent1"/>
          </a:fillRef>
          <a:effectRef idx="0">
            <a:schemeClr val="accent1"/>
          </a:effectRef>
          <a:fontRef idx="minor">
            <a:schemeClr val="tx1"/>
          </a:fontRef>
        </p:style>
      </p:cxnSp>
      <p:sp>
        <p:nvSpPr>
          <p:cNvPr id="7" name="TextBox 9"/>
          <p:cNvSpPr txBox="1"/>
          <p:nvPr userDrawn="1"/>
        </p:nvSpPr>
        <p:spPr>
          <a:xfrm>
            <a:off x="428625" y="4786313"/>
            <a:ext cx="1079500" cy="179387"/>
          </a:xfrm>
          <a:prstGeom prst="rect">
            <a:avLst/>
          </a:prstGeom>
          <a:noFill/>
        </p:spPr>
        <p:txBody>
          <a:bodyPr lIns="0" tIns="0" rIns="0" bIns="0">
            <a:spAutoFit/>
          </a:bodyPr>
          <a:lstStyle/>
          <a:p>
            <a:pPr fontAlgn="auto">
              <a:spcBef>
                <a:spcPts val="0"/>
              </a:spcBef>
              <a:spcAft>
                <a:spcPts val="0"/>
              </a:spcAft>
              <a:defRPr/>
            </a:pPr>
            <a:r>
              <a:rPr lang="en-GB" sz="1200" dirty="0">
                <a:solidFill>
                  <a:schemeClr val="bg1"/>
                </a:solidFill>
                <a:latin typeface="Segoe Semibold" pitchFamily="2" charset="0"/>
              </a:rPr>
              <a:t>ISV</a:t>
            </a:r>
            <a:r>
              <a:rPr lang="en-GB" sz="1200" dirty="0">
                <a:solidFill>
                  <a:schemeClr val="bg1"/>
                </a:solidFill>
                <a:latin typeface="Segoe" pitchFamily="2" charset="0"/>
              </a:rPr>
              <a:t> Innovation</a:t>
            </a:r>
          </a:p>
        </p:txBody>
      </p:sp>
      <p:pic>
        <p:nvPicPr>
          <p:cNvPr id="8" name="Picture 10" descr="ms_logo_white.png"/>
          <p:cNvPicPr>
            <a:picLocks noChangeAspect="1"/>
          </p:cNvPicPr>
          <p:nvPr userDrawn="1"/>
        </p:nvPicPr>
        <p:blipFill>
          <a:blip r:embed="rId2" cstate="print"/>
          <a:srcRect/>
          <a:stretch>
            <a:fillRect/>
          </a:stretch>
        </p:blipFill>
        <p:spPr bwMode="auto">
          <a:xfrm>
            <a:off x="8012113" y="4776788"/>
            <a:ext cx="965200" cy="280987"/>
          </a:xfrm>
          <a:prstGeom prst="rect">
            <a:avLst/>
          </a:prstGeom>
          <a:noFill/>
          <a:ln w="9525">
            <a:noFill/>
            <a:miter lim="800000"/>
            <a:headEnd/>
            <a:tailEnd/>
          </a:ln>
        </p:spPr>
      </p:pic>
      <p:pic>
        <p:nvPicPr>
          <p:cNvPr id="9" name="Picture 11" descr="blob_yellow.png"/>
          <p:cNvPicPr>
            <a:picLocks noChangeAspect="1"/>
          </p:cNvPicPr>
          <p:nvPr userDrawn="1"/>
        </p:nvPicPr>
        <p:blipFill>
          <a:blip r:embed="rId3" cstate="print"/>
          <a:srcRect/>
          <a:stretch>
            <a:fillRect/>
          </a:stretch>
        </p:blipFill>
        <p:spPr bwMode="auto">
          <a:xfrm>
            <a:off x="8689975" y="4708525"/>
            <a:ext cx="266700" cy="85725"/>
          </a:xfrm>
          <a:prstGeom prst="rect">
            <a:avLst/>
          </a:prstGeom>
          <a:noFill/>
          <a:ln w="9525">
            <a:noFill/>
            <a:miter lim="800000"/>
            <a:headEnd/>
            <a:tailEnd/>
          </a:ln>
        </p:spPr>
      </p:pic>
      <p:pic>
        <p:nvPicPr>
          <p:cNvPr id="10" name="Picture 14" descr="wide_thankyou_swoosh.png"/>
          <p:cNvPicPr>
            <a:picLocks noChangeAspect="1"/>
          </p:cNvPicPr>
          <p:nvPr userDrawn="1"/>
        </p:nvPicPr>
        <p:blipFill>
          <a:blip r:embed="rId4" cstate="print"/>
          <a:srcRect/>
          <a:stretch>
            <a:fillRect/>
          </a:stretch>
        </p:blipFill>
        <p:spPr bwMode="auto">
          <a:xfrm>
            <a:off x="1588" y="0"/>
            <a:ext cx="9142412" cy="5143500"/>
          </a:xfrm>
          <a:prstGeom prst="rect">
            <a:avLst/>
          </a:prstGeom>
          <a:noFill/>
          <a:ln w="9525">
            <a:noFill/>
            <a:miter lim="800000"/>
            <a:headEnd/>
            <a:tailEnd/>
          </a:ln>
        </p:spPr>
      </p:pic>
      <p:pic>
        <p:nvPicPr>
          <p:cNvPr id="11" name="Picture 16" descr="logo_or.png"/>
          <p:cNvPicPr>
            <a:picLocks noChangeAspect="1"/>
          </p:cNvPicPr>
          <p:nvPr userDrawn="1"/>
        </p:nvPicPr>
        <p:blipFill>
          <a:blip r:embed="rId5" cstate="print"/>
          <a:srcRect/>
          <a:stretch>
            <a:fillRect/>
          </a:stretch>
        </p:blipFill>
        <p:spPr bwMode="auto">
          <a:xfrm>
            <a:off x="0" y="4287838"/>
            <a:ext cx="1143000" cy="844550"/>
          </a:xfrm>
          <a:prstGeom prst="rect">
            <a:avLst/>
          </a:prstGeom>
          <a:noFill/>
          <a:ln w="9525">
            <a:noFill/>
            <a:miter lim="800000"/>
            <a:headEnd/>
            <a:tailEnd/>
          </a:ln>
        </p:spPr>
      </p:pic>
      <p:sp>
        <p:nvSpPr>
          <p:cNvPr id="12" name="TextBox 13"/>
          <p:cNvSpPr txBox="1"/>
          <p:nvPr userDrawn="1"/>
        </p:nvSpPr>
        <p:spPr>
          <a:xfrm>
            <a:off x="517525" y="4386263"/>
            <a:ext cx="735013" cy="214312"/>
          </a:xfrm>
          <a:prstGeom prst="rect">
            <a:avLst/>
          </a:prstGeom>
          <a:noFill/>
        </p:spPr>
        <p:txBody>
          <a:bodyPr wrap="none">
            <a:spAutoFit/>
          </a:bodyPr>
          <a:lstStyle/>
          <a:p>
            <a:pPr algn="r" fontAlgn="auto">
              <a:spcBef>
                <a:spcPts val="0"/>
              </a:spcBef>
              <a:spcAft>
                <a:spcPts val="0"/>
              </a:spcAft>
              <a:defRPr/>
            </a:pPr>
            <a:r>
              <a:rPr lang="en-US" sz="800" b="1" i="1" dirty="0">
                <a:solidFill>
                  <a:srgbClr val="FFA615"/>
                </a:solidFill>
                <a:latin typeface="+mn-lt"/>
              </a:rPr>
              <a:t>Presented by</a:t>
            </a:r>
          </a:p>
        </p:txBody>
      </p:sp>
      <p:sp>
        <p:nvSpPr>
          <p:cNvPr id="3" name="Content Placeholder 2"/>
          <p:cNvSpPr>
            <a:spLocks noGrp="1"/>
          </p:cNvSpPr>
          <p:nvPr>
            <p:ph sz="half" idx="1"/>
          </p:nvPr>
        </p:nvSpPr>
        <p:spPr>
          <a:xfrm>
            <a:off x="216000" y="3143254"/>
            <a:ext cx="3034678" cy="460766"/>
          </a:xfrm>
        </p:spPr>
        <p:txBody>
          <a:bodyPr/>
          <a:lstStyle>
            <a:lvl1pPr>
              <a:buNone/>
              <a:defRPr sz="3000" b="1">
                <a:solidFill>
                  <a:srgbClr val="FFA615"/>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p:txBody>
      </p:sp>
      <p:sp>
        <p:nvSpPr>
          <p:cNvPr id="4" name="Content Placeholder 3"/>
          <p:cNvSpPr>
            <a:spLocks noGrp="1"/>
          </p:cNvSpPr>
          <p:nvPr>
            <p:ph sz="half" idx="2"/>
          </p:nvPr>
        </p:nvSpPr>
        <p:spPr>
          <a:xfrm>
            <a:off x="4500000" y="1080000"/>
            <a:ext cx="4320000" cy="3240000"/>
          </a:xfrm>
          <a:ln w="0">
            <a:noFill/>
          </a:ln>
        </p:spPr>
        <p:txBody>
          <a:bodyPr/>
          <a:lstStyle>
            <a:lvl1pPr marL="0" indent="0">
              <a:lnSpc>
                <a:spcPts val="2400"/>
              </a:lnSpc>
              <a:spcBef>
                <a:spcPts val="600"/>
              </a:spcBef>
              <a:spcAft>
                <a:spcPts val="1200"/>
              </a:spcAft>
              <a:buFontTx/>
              <a:buNone/>
              <a:defRPr sz="2200" baseline="0">
                <a:solidFill>
                  <a:srgbClr val="6BBD46"/>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p:txBody>
      </p:sp>
      <p:sp>
        <p:nvSpPr>
          <p:cNvPr id="13" name="Footer Placeholder 5"/>
          <p:cNvSpPr>
            <a:spLocks noGrp="1"/>
          </p:cNvSpPr>
          <p:nvPr>
            <p:ph type="ftr" sz="quarter" idx="10"/>
          </p:nvPr>
        </p:nvSpPr>
        <p:spPr/>
        <p:txBody>
          <a:bodyPr/>
          <a:lstStyle>
            <a:lvl1pPr>
              <a:defRPr dirty="0">
                <a:solidFill>
                  <a:schemeClr val="bg1"/>
                </a:solidFill>
              </a:defRPr>
            </a:lvl1pPr>
          </a:lstStyle>
          <a:p>
            <a:pPr>
              <a:defRPr/>
            </a:pPr>
            <a:endParaRPr lang="en-GB"/>
          </a:p>
        </p:txBody>
      </p:sp>
      <p:sp>
        <p:nvSpPr>
          <p:cNvPr id="14" name="Slide Number Placeholder 6"/>
          <p:cNvSpPr>
            <a:spLocks noGrp="1"/>
          </p:cNvSpPr>
          <p:nvPr>
            <p:ph type="sldNum" sz="quarter" idx="11"/>
          </p:nvPr>
        </p:nvSpPr>
        <p:spPr/>
        <p:txBody>
          <a:bodyPr/>
          <a:lstStyle>
            <a:lvl1pPr>
              <a:defRPr smtClean="0">
                <a:solidFill>
                  <a:schemeClr val="bg1"/>
                </a:solidFill>
              </a:defRPr>
            </a:lvl1pPr>
          </a:lstStyle>
          <a:p>
            <a:pPr>
              <a:defRPr/>
            </a:pPr>
            <a:fld id="{56A6124B-1950-4CDD-ADA8-8210E04D75E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cxnSp>
        <p:nvCxnSpPr>
          <p:cNvPr id="4" name="Straight Connector 8"/>
          <p:cNvCxnSpPr/>
          <p:nvPr userDrawn="1"/>
        </p:nvCxnSpPr>
        <p:spPr>
          <a:xfrm>
            <a:off x="215900" y="4751388"/>
            <a:ext cx="8640763" cy="1587"/>
          </a:xfrm>
          <a:prstGeom prst="line">
            <a:avLst/>
          </a:prstGeom>
          <a:ln w="12700">
            <a:solidFill>
              <a:srgbClr val="6BBD4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pPr>
              <a:defRPr/>
            </a:pPr>
            <a:fld id="{0F141570-FA6B-4225-BA4D-57FE4858DF5C}" type="slidenum">
              <a:rPr lang="en-US"/>
              <a:pPr>
                <a:defRPr/>
              </a:pPr>
              <a:t>‹#›</a:t>
            </a:fld>
            <a:endParaRPr lang="en-US"/>
          </a:p>
        </p:txBody>
      </p:sp>
      <p:sp>
        <p:nvSpPr>
          <p:cNvPr id="6" name="Footer Placeholder 7"/>
          <p:cNvSpPr>
            <a:spLocks noGrp="1"/>
          </p:cNvSpPr>
          <p:nvPr>
            <p:ph type="ftr" sz="quarter" idx="11"/>
          </p:nvPr>
        </p:nvSpPr>
        <p:spPr/>
        <p:txBody>
          <a:bodyPr/>
          <a:lstStyle>
            <a:lvl1pPr>
              <a:defRPr/>
            </a:lvl1pPr>
          </a:lstStyle>
          <a:p>
            <a:pPr>
              <a:defRPr/>
            </a:pPr>
            <a:r>
              <a:rPr lang="en-GB"/>
              <a:t>Introduction to SQL Server 2008 Data Mining</a:t>
            </a:r>
          </a:p>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cxnSp>
        <p:nvCxnSpPr>
          <p:cNvPr id="2" name="Straight Connector 4"/>
          <p:cNvCxnSpPr/>
          <p:nvPr userDrawn="1"/>
        </p:nvCxnSpPr>
        <p:spPr>
          <a:xfrm>
            <a:off x="215900" y="4751388"/>
            <a:ext cx="8640763" cy="1587"/>
          </a:xfrm>
          <a:prstGeom prst="line">
            <a:avLst/>
          </a:prstGeom>
          <a:ln w="12700">
            <a:solidFill>
              <a:srgbClr val="6BBD46"/>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0"/>
          </p:nvPr>
        </p:nvSpPr>
        <p:spPr/>
        <p:txBody>
          <a:bodyPr/>
          <a:lstStyle>
            <a:lvl1pPr>
              <a:defRPr/>
            </a:lvl1pPr>
          </a:lstStyle>
          <a:p>
            <a:pPr>
              <a:defRPr/>
            </a:pPr>
            <a:fld id="{8568A0E7-0249-406C-8FFD-08BD3936D947}" type="slidenum">
              <a:rPr lang="en-US"/>
              <a:pPr>
                <a:defRPr/>
              </a:pPr>
              <a:t>‹#›</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Introduction to SQL Server 2008 Data Mining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171450"/>
            <a:ext cx="8413750" cy="563166"/>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52425" y="1197769"/>
            <a:ext cx="4129088" cy="16609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33913" y="1197769"/>
            <a:ext cx="4129087" cy="16609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 xmlns:p14="http://schemas.microsoft.com/office/powerpoint/2010/main" val="42743919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214313" y="323850"/>
            <a:ext cx="7500937" cy="828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26627" name="Text Placeholder 2"/>
          <p:cNvSpPr>
            <a:spLocks noGrp="1"/>
          </p:cNvSpPr>
          <p:nvPr>
            <p:ph type="body" idx="1"/>
          </p:nvPr>
        </p:nvSpPr>
        <p:spPr bwMode="auto">
          <a:xfrm>
            <a:off x="215900" y="1260475"/>
            <a:ext cx="6840538" cy="3419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endParaRPr lang="en-GB" smtClean="0"/>
          </a:p>
        </p:txBody>
      </p:sp>
      <p:sp>
        <p:nvSpPr>
          <p:cNvPr id="5" name="Footer Placeholder 4"/>
          <p:cNvSpPr>
            <a:spLocks noGrp="1"/>
          </p:cNvSpPr>
          <p:nvPr>
            <p:ph type="ftr" sz="quarter" idx="3"/>
          </p:nvPr>
        </p:nvSpPr>
        <p:spPr>
          <a:xfrm>
            <a:off x="215900" y="68263"/>
            <a:ext cx="5759450" cy="134937"/>
          </a:xfrm>
          <a:prstGeom prst="rect">
            <a:avLst/>
          </a:prstGeom>
        </p:spPr>
        <p:txBody>
          <a:bodyPr vert="horz" lIns="0" tIns="0" rIns="0" bIns="0" rtlCol="0" anchor="t" anchorCtr="0"/>
          <a:lstStyle>
            <a:lvl1pPr algn="l" fontAlgn="auto">
              <a:spcBef>
                <a:spcPts val="0"/>
              </a:spcBef>
              <a:spcAft>
                <a:spcPts val="0"/>
              </a:spcAft>
              <a:defRPr sz="900" dirty="0" smtClean="0">
                <a:solidFill>
                  <a:schemeClr val="tx1"/>
                </a:solidFill>
                <a:latin typeface="Segoe UI" pitchFamily="34" charset="0"/>
                <a:cs typeface="Segoe UI" pitchFamily="34" charset="0"/>
              </a:defRPr>
            </a:lvl1pPr>
          </a:lstStyle>
          <a:p>
            <a:pPr>
              <a:defRPr/>
            </a:pPr>
            <a:r>
              <a:rPr lang="en-GB"/>
              <a:t>Introduction to SQL Server 2008 Data Mining</a:t>
            </a:r>
          </a:p>
        </p:txBody>
      </p:sp>
      <p:sp>
        <p:nvSpPr>
          <p:cNvPr id="6" name="Slide Number Placeholder 5"/>
          <p:cNvSpPr>
            <a:spLocks noGrp="1"/>
          </p:cNvSpPr>
          <p:nvPr>
            <p:ph type="sldNum" sz="quarter" idx="4"/>
          </p:nvPr>
        </p:nvSpPr>
        <p:spPr>
          <a:xfrm>
            <a:off x="8189913" y="68263"/>
            <a:ext cx="720725" cy="134937"/>
          </a:xfrm>
          <a:prstGeom prst="rect">
            <a:avLst/>
          </a:prstGeom>
        </p:spPr>
        <p:txBody>
          <a:bodyPr vert="horz" lIns="0" tIns="0" rIns="0" bIns="0" rtlCol="0" anchor="t" anchorCtr="0"/>
          <a:lstStyle>
            <a:lvl1pPr algn="r" fontAlgn="auto">
              <a:spcBef>
                <a:spcPts val="0"/>
              </a:spcBef>
              <a:spcAft>
                <a:spcPts val="0"/>
              </a:spcAft>
              <a:defRPr sz="900" b="0" smtClean="0">
                <a:solidFill>
                  <a:schemeClr val="tx1"/>
                </a:solidFill>
                <a:latin typeface="Segoe UI" pitchFamily="34" charset="0"/>
                <a:cs typeface="Segoe UI" pitchFamily="34" charset="0"/>
              </a:defRPr>
            </a:lvl1pPr>
          </a:lstStyle>
          <a:p>
            <a:pPr>
              <a:defRPr/>
            </a:pPr>
            <a:fld id="{F88335CD-9ADD-4693-B92F-2EA72A19A5DE}" type="slidenum">
              <a:rPr lang="en-GB"/>
              <a:pPr>
                <a:defRPr/>
              </a:pPr>
              <a:t>‹#›</a:t>
            </a:fld>
            <a:endParaRPr lang="en-GB" dirty="0"/>
          </a:p>
        </p:txBody>
      </p:sp>
      <p:cxnSp>
        <p:nvCxnSpPr>
          <p:cNvPr id="8" name="Straight Connector 7"/>
          <p:cNvCxnSpPr/>
          <p:nvPr userDrawn="1"/>
        </p:nvCxnSpPr>
        <p:spPr>
          <a:xfrm>
            <a:off x="215900" y="252413"/>
            <a:ext cx="8675688" cy="1587"/>
          </a:xfrm>
          <a:prstGeom prst="line">
            <a:avLst/>
          </a:prstGeom>
          <a:ln>
            <a:solidFill>
              <a:srgbClr val="6BBD46"/>
            </a:solidFill>
          </a:ln>
        </p:spPr>
        <p:style>
          <a:lnRef idx="1">
            <a:schemeClr val="accent1"/>
          </a:lnRef>
          <a:fillRef idx="0">
            <a:schemeClr val="accent1"/>
          </a:fillRef>
          <a:effectRef idx="0">
            <a:schemeClr val="accent1"/>
          </a:effectRef>
          <a:fontRef idx="minor">
            <a:schemeClr val="tx1"/>
          </a:fontRef>
        </p:style>
      </p:cxnSp>
      <p:pic>
        <p:nvPicPr>
          <p:cNvPr id="26631" name="Picture 9" descr="ms_logo.png"/>
          <p:cNvPicPr>
            <a:picLocks noChangeAspect="1"/>
          </p:cNvPicPr>
          <p:nvPr userDrawn="1"/>
        </p:nvPicPr>
        <p:blipFill>
          <a:blip r:embed="rId10" cstate="print"/>
          <a:srcRect/>
          <a:stretch>
            <a:fillRect/>
          </a:stretch>
        </p:blipFill>
        <p:spPr bwMode="auto">
          <a:xfrm>
            <a:off x="8013700" y="4776788"/>
            <a:ext cx="966788" cy="282575"/>
          </a:xfrm>
          <a:prstGeom prst="rect">
            <a:avLst/>
          </a:prstGeom>
          <a:noFill/>
          <a:ln w="9525">
            <a:noFill/>
            <a:miter lim="800000"/>
            <a:headEnd/>
            <a:tailEnd/>
          </a:ln>
        </p:spPr>
      </p:pic>
      <p:sp>
        <p:nvSpPr>
          <p:cNvPr id="9" name="TextBox 8"/>
          <p:cNvSpPr txBox="1"/>
          <p:nvPr userDrawn="1"/>
        </p:nvSpPr>
        <p:spPr>
          <a:xfrm>
            <a:off x="428625" y="4786313"/>
            <a:ext cx="1079500" cy="184150"/>
          </a:xfrm>
          <a:prstGeom prst="rect">
            <a:avLst/>
          </a:prstGeom>
          <a:noFill/>
        </p:spPr>
        <p:txBody>
          <a:bodyPr lIns="0" tIns="0" rIns="0" bIns="0">
            <a:spAutoFit/>
          </a:bodyPr>
          <a:lstStyle/>
          <a:p>
            <a:pPr fontAlgn="auto">
              <a:spcBef>
                <a:spcPts val="0"/>
              </a:spcBef>
              <a:spcAft>
                <a:spcPts val="0"/>
              </a:spcAft>
              <a:defRPr/>
            </a:pPr>
            <a:r>
              <a:rPr lang="en-GB" sz="1200" dirty="0">
                <a:latin typeface="Segoe Semibold" pitchFamily="2" charset="0"/>
              </a:rPr>
              <a:t>ISV</a:t>
            </a:r>
            <a:r>
              <a:rPr lang="en-GB" sz="1200" dirty="0">
                <a:latin typeface="Segoe" pitchFamily="2" charset="0"/>
              </a:rPr>
              <a:t> Innovation</a:t>
            </a:r>
          </a:p>
        </p:txBody>
      </p:sp>
      <p:pic>
        <p:nvPicPr>
          <p:cNvPr id="26633" name="Picture 12" descr="logo_gr.png"/>
          <p:cNvPicPr>
            <a:picLocks noChangeAspect="1"/>
          </p:cNvPicPr>
          <p:nvPr userDrawn="1"/>
        </p:nvPicPr>
        <p:blipFill>
          <a:blip r:embed="rId11" cstate="print"/>
          <a:srcRect/>
          <a:stretch>
            <a:fillRect/>
          </a:stretch>
        </p:blipFill>
        <p:spPr bwMode="auto">
          <a:xfrm>
            <a:off x="0" y="4287838"/>
            <a:ext cx="1143000" cy="857250"/>
          </a:xfrm>
          <a:prstGeom prst="rect">
            <a:avLst/>
          </a:prstGeom>
          <a:noFill/>
          <a:ln w="9525">
            <a:noFill/>
            <a:miter lim="800000"/>
            <a:headEnd/>
            <a:tailEnd/>
          </a:ln>
        </p:spPr>
      </p:pic>
      <p:sp>
        <p:nvSpPr>
          <p:cNvPr id="11" name="TextBox 10"/>
          <p:cNvSpPr txBox="1"/>
          <p:nvPr userDrawn="1"/>
        </p:nvSpPr>
        <p:spPr>
          <a:xfrm>
            <a:off x="517525" y="4386263"/>
            <a:ext cx="735013" cy="214312"/>
          </a:xfrm>
          <a:prstGeom prst="rect">
            <a:avLst/>
          </a:prstGeom>
          <a:noFill/>
        </p:spPr>
        <p:txBody>
          <a:bodyPr wrap="none">
            <a:spAutoFit/>
          </a:bodyPr>
          <a:lstStyle/>
          <a:p>
            <a:pPr algn="r" fontAlgn="auto">
              <a:spcBef>
                <a:spcPts val="0"/>
              </a:spcBef>
              <a:spcAft>
                <a:spcPts val="0"/>
              </a:spcAft>
              <a:defRPr/>
            </a:pPr>
            <a:r>
              <a:rPr lang="en-US" sz="800" b="1" i="1" dirty="0">
                <a:solidFill>
                  <a:srgbClr val="6BBD46"/>
                </a:solidFill>
                <a:latin typeface="+mn-lt"/>
              </a:rPr>
              <a:t>Presented by</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timing>
    <p:tnLst>
      <p:par>
        <p:cTn id="1" dur="indefinite" restart="never" nodeType="tmRoot"/>
      </p:par>
    </p:tnLst>
  </p:timing>
  <p:hf hdr="0"/>
  <p:txStyles>
    <p:titleStyle>
      <a:lvl1pPr algn="l" rtl="0" fontAlgn="base">
        <a:spcBef>
          <a:spcPct val="0"/>
        </a:spcBef>
        <a:spcAft>
          <a:spcPct val="0"/>
        </a:spcAft>
        <a:defRPr sz="2800" b="1" kern="1200">
          <a:solidFill>
            <a:schemeClr val="tx1"/>
          </a:solidFill>
          <a:latin typeface="Segoe UI" pitchFamily="34" charset="0"/>
          <a:ea typeface="Segoe UI"/>
          <a:cs typeface="Segoe UI" pitchFamily="34" charset="0"/>
        </a:defRPr>
      </a:lvl1pPr>
      <a:lvl2pPr algn="l" rtl="0" fontAlgn="base">
        <a:spcBef>
          <a:spcPct val="0"/>
        </a:spcBef>
        <a:spcAft>
          <a:spcPct val="0"/>
        </a:spcAft>
        <a:defRPr sz="2800" b="1">
          <a:solidFill>
            <a:schemeClr val="tx1"/>
          </a:solidFill>
          <a:latin typeface="Segoe UI"/>
          <a:ea typeface="Segoe UI"/>
          <a:cs typeface="Segoe UI"/>
        </a:defRPr>
      </a:lvl2pPr>
      <a:lvl3pPr algn="l" rtl="0" fontAlgn="base">
        <a:spcBef>
          <a:spcPct val="0"/>
        </a:spcBef>
        <a:spcAft>
          <a:spcPct val="0"/>
        </a:spcAft>
        <a:defRPr sz="2800" b="1">
          <a:solidFill>
            <a:schemeClr val="tx1"/>
          </a:solidFill>
          <a:latin typeface="Segoe UI"/>
          <a:ea typeface="Segoe UI"/>
          <a:cs typeface="Segoe UI"/>
        </a:defRPr>
      </a:lvl3pPr>
      <a:lvl4pPr algn="l" rtl="0" fontAlgn="base">
        <a:spcBef>
          <a:spcPct val="0"/>
        </a:spcBef>
        <a:spcAft>
          <a:spcPct val="0"/>
        </a:spcAft>
        <a:defRPr sz="2800" b="1">
          <a:solidFill>
            <a:schemeClr val="tx1"/>
          </a:solidFill>
          <a:latin typeface="Segoe UI"/>
          <a:ea typeface="Segoe UI"/>
          <a:cs typeface="Segoe UI"/>
        </a:defRPr>
      </a:lvl4pPr>
      <a:lvl5pPr algn="l" rtl="0" fontAlgn="base">
        <a:spcBef>
          <a:spcPct val="0"/>
        </a:spcBef>
        <a:spcAft>
          <a:spcPct val="0"/>
        </a:spcAft>
        <a:defRPr sz="2800" b="1">
          <a:solidFill>
            <a:schemeClr val="tx1"/>
          </a:solidFill>
          <a:latin typeface="Segoe UI"/>
          <a:ea typeface="Segoe UI"/>
          <a:cs typeface="Segoe UI"/>
        </a:defRPr>
      </a:lvl5pPr>
      <a:lvl6pPr marL="457200" algn="l" rtl="0" fontAlgn="base">
        <a:spcBef>
          <a:spcPct val="0"/>
        </a:spcBef>
        <a:spcAft>
          <a:spcPct val="0"/>
        </a:spcAft>
        <a:defRPr sz="2800" b="1">
          <a:solidFill>
            <a:schemeClr val="tx1"/>
          </a:solidFill>
          <a:latin typeface="Segoe UI"/>
          <a:ea typeface="Segoe UI"/>
          <a:cs typeface="Segoe UI"/>
        </a:defRPr>
      </a:lvl6pPr>
      <a:lvl7pPr marL="914400" algn="l" rtl="0" fontAlgn="base">
        <a:spcBef>
          <a:spcPct val="0"/>
        </a:spcBef>
        <a:spcAft>
          <a:spcPct val="0"/>
        </a:spcAft>
        <a:defRPr sz="2800" b="1">
          <a:solidFill>
            <a:schemeClr val="tx1"/>
          </a:solidFill>
          <a:latin typeface="Segoe UI"/>
          <a:ea typeface="Segoe UI"/>
          <a:cs typeface="Segoe UI"/>
        </a:defRPr>
      </a:lvl7pPr>
      <a:lvl8pPr marL="1371600" algn="l" rtl="0" fontAlgn="base">
        <a:spcBef>
          <a:spcPct val="0"/>
        </a:spcBef>
        <a:spcAft>
          <a:spcPct val="0"/>
        </a:spcAft>
        <a:defRPr sz="2800" b="1">
          <a:solidFill>
            <a:schemeClr val="tx1"/>
          </a:solidFill>
          <a:latin typeface="Segoe UI"/>
          <a:ea typeface="Segoe UI"/>
          <a:cs typeface="Segoe UI"/>
        </a:defRPr>
      </a:lvl8pPr>
      <a:lvl9pPr marL="1828800" algn="l" rtl="0" fontAlgn="base">
        <a:spcBef>
          <a:spcPct val="0"/>
        </a:spcBef>
        <a:spcAft>
          <a:spcPct val="0"/>
        </a:spcAft>
        <a:defRPr sz="2800" b="1">
          <a:solidFill>
            <a:schemeClr val="tx1"/>
          </a:solidFill>
          <a:latin typeface="Segoe UI"/>
          <a:ea typeface="Segoe UI"/>
          <a:cs typeface="Segoe UI"/>
        </a:defRPr>
      </a:lvl9pPr>
    </p:titleStyle>
    <p:bodyStyle>
      <a:lvl1pPr marL="265113" indent="-265113" algn="l" rtl="0" fontAlgn="base">
        <a:lnSpc>
          <a:spcPts val="2800"/>
        </a:lnSpc>
        <a:spcBef>
          <a:spcPts val="700"/>
        </a:spcBef>
        <a:spcAft>
          <a:spcPct val="0"/>
        </a:spcAft>
        <a:buClr>
          <a:srgbClr val="6BBD46"/>
        </a:buClr>
        <a:buFont typeface="Webdings" pitchFamily="18" charset="2"/>
        <a:buChar char=""/>
        <a:defRPr sz="2000" kern="1200">
          <a:solidFill>
            <a:schemeClr val="tx1"/>
          </a:solidFill>
          <a:latin typeface="Segoe UI" pitchFamily="34" charset="0"/>
          <a:ea typeface="Segoe UI"/>
          <a:cs typeface="Segoe UI" pitchFamily="34" charset="0"/>
        </a:defRPr>
      </a:lvl1pPr>
      <a:lvl2pPr marL="539750" indent="-247650" algn="l" rtl="0" fontAlgn="base">
        <a:lnSpc>
          <a:spcPts val="2200"/>
        </a:lnSpc>
        <a:spcBef>
          <a:spcPts val="500"/>
        </a:spcBef>
        <a:spcAft>
          <a:spcPct val="0"/>
        </a:spcAft>
        <a:buClr>
          <a:srgbClr val="AEB0B2"/>
        </a:buClr>
        <a:buFont typeface="Webdings" pitchFamily="18" charset="2"/>
        <a:buChar char="="/>
        <a:defRPr sz="1600" kern="1200">
          <a:solidFill>
            <a:schemeClr val="tx1"/>
          </a:solidFill>
          <a:latin typeface="Segoe UI" pitchFamily="34" charset="0"/>
          <a:ea typeface="Segoe UI"/>
          <a:cs typeface="Segoe UI" pitchFamily="34" charset="0"/>
        </a:defRPr>
      </a:lvl2pPr>
      <a:lvl3pPr marL="712788" indent="-173038" algn="l" rtl="0" fontAlgn="base">
        <a:lnSpc>
          <a:spcPts val="2200"/>
        </a:lnSpc>
        <a:spcBef>
          <a:spcPts val="500"/>
        </a:spcBef>
        <a:spcAft>
          <a:spcPct val="0"/>
        </a:spcAft>
        <a:buClr>
          <a:srgbClr val="AEB0B2"/>
        </a:buClr>
        <a:buFont typeface="Calibri" pitchFamily="34" charset="0"/>
        <a:buChar char="–"/>
        <a:defRPr sz="1400" kern="1200">
          <a:solidFill>
            <a:schemeClr val="tx1"/>
          </a:solidFill>
          <a:latin typeface="Segoe UI" pitchFamily="34" charset="0"/>
          <a:ea typeface="Segoe UI"/>
          <a:cs typeface="Segoe UI"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Segoe UI"/>
          <a:cs typeface="Segoe UI"/>
        </a:defRPr>
      </a:lvl4pPr>
      <a:lvl5pPr marL="2057400" indent="-228600" algn="l" rtl="0" fontAlgn="base">
        <a:spcBef>
          <a:spcPct val="20000"/>
        </a:spcBef>
        <a:spcAft>
          <a:spcPct val="0"/>
        </a:spcAft>
        <a:buFont typeface="Arial" charset="0"/>
        <a:buChar char="»"/>
        <a:defRPr sz="2000" kern="1200">
          <a:solidFill>
            <a:schemeClr val="tx1"/>
          </a:solidFill>
          <a:latin typeface="+mn-lt"/>
          <a:ea typeface="Segoe UI"/>
          <a:cs typeface="Segoe U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google.com/url?sa=t&amp;rct=j&amp;q=&amp;esrc=s&amp;source=web&amp;cd=11&amp;ved=2ahUKEwjziI737N7oAhUJLewKHZivDgwQFjAKegQIAhAB&amp;url=https://en.wikipedia.org/wiki/MultiDimensional_eXpressions&amp;usg=AOvVaw1X9jxVrvk4eNJbba6OImYh"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png"/><Relationship Id="rId12"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hyperlink" Target="https://compress.ru/article.aspx?id=9512"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msdn.microsoft.com/en-us/library/ms145970.aspx"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ibm.com/support/knowledgecenter/SSEP7J_10.2.2/com.ibm.swg.ba.cognos.ug_cr_rptstd.10.2.2.doc/c_cr_rptstd_wrkdat_supported_mdx_synta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4.gif"/><Relationship Id="rId5" Type="http://schemas.openxmlformats.org/officeDocument/2006/relationships/image" Target="../media/image43.png"/><Relationship Id="rId4" Type="http://schemas.openxmlformats.org/officeDocument/2006/relationships/oleObject" Target="../embeddings/oleObject4.bin"/></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48.gif"/><Relationship Id="rId4" Type="http://schemas.openxmlformats.org/officeDocument/2006/relationships/oleObject" Target="../embeddings/oleObject5.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52.wmf"/></Relationships>
</file>

<file path=ppt/slides/_rels/slide8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52.wmf"/><Relationship Id="rId5" Type="http://schemas.openxmlformats.org/officeDocument/2006/relationships/image" Target="../media/image53.wmf"/><Relationship Id="rId4" Type="http://schemas.openxmlformats.org/officeDocument/2006/relationships/image" Target="../media/image24.wmf"/></Relationships>
</file>

<file path=ppt/slides/_rels/slide8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3.wmf"/><Relationship Id="rId4" Type="http://schemas.openxmlformats.org/officeDocument/2006/relationships/image" Target="../media/image52.wmf"/></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hyperlink" Target="http://www.microsoft.com/sql/technologies/dm"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sqlserverdatamining.com/"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s://www.sqlshack.com/introduction-to-sql-server-data-mining/" TargetMode="External"/><Relationship Id="rId2" Type="http://schemas.openxmlformats.org/officeDocument/2006/relationships/hyperlink" Target="https://www.sqlservercentral.com/steps/data-mining-introduction" TargetMode="External"/><Relationship Id="rId1" Type="http://schemas.openxmlformats.org/officeDocument/2006/relationships/slideLayout" Target="../slideLayouts/slideLayout6.xml"/><Relationship Id="rId5" Type="http://schemas.openxmlformats.org/officeDocument/2006/relationships/hyperlink" Target="https://searchsqlserver.techtarget.com/feature/Using-SQL-Server-Management-Studio-for-data-mining" TargetMode="External"/><Relationship Id="rId4" Type="http://schemas.openxmlformats.org/officeDocument/2006/relationships/hyperlink" Target="https://www.itprotoday.com/sql-server/getting-started-data-mining-sql-ser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4500563" y="1079500"/>
            <a:ext cx="4319587" cy="1350963"/>
          </a:xfrm>
        </p:spPr>
        <p:txBody>
          <a:bodyPr>
            <a:normAutofit/>
          </a:bodyPr>
          <a:lstStyle/>
          <a:p>
            <a:r>
              <a:rPr lang="ro-MO" dirty="0" smtClean="0">
                <a:latin typeface="Segoe UI"/>
                <a:cs typeface="Segoe UI"/>
              </a:rPr>
              <a:t>Fundamentele BI</a:t>
            </a:r>
            <a:r>
              <a:rPr lang="en-GB" dirty="0" smtClean="0">
                <a:latin typeface="Segoe UI"/>
                <a:cs typeface="Segoe UI"/>
              </a:rPr>
              <a:t>: Data Mining</a:t>
            </a:r>
          </a:p>
        </p:txBody>
      </p:sp>
      <p:sp>
        <p:nvSpPr>
          <p:cNvPr id="11267" name="Date Placeholder 3"/>
          <p:cNvSpPr>
            <a:spLocks noGrp="1"/>
          </p:cNvSpPr>
          <p:nvPr>
            <p:ph type="dt"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fld id="{9C44A537-70B5-41ED-9CF7-E3FA3B94ED81}" type="datetime1">
              <a:rPr lang="en-US">
                <a:latin typeface="Segoe UI"/>
                <a:ea typeface="Segoe UI"/>
                <a:cs typeface="Segoe UI"/>
              </a:rPr>
              <a:pPr fontAlgn="base">
                <a:spcBef>
                  <a:spcPct val="0"/>
                </a:spcBef>
                <a:spcAft>
                  <a:spcPct val="0"/>
                </a:spcAft>
              </a:pPr>
              <a:t>4/17/2020</a:t>
            </a:fld>
            <a:endParaRPr lang="en-GB">
              <a:latin typeface="Segoe UI"/>
              <a:ea typeface="Segoe UI"/>
              <a:cs typeface="Segoe U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23478"/>
            <a:ext cx="7500990" cy="443070"/>
          </a:xfrm>
          <a:prstGeom prst="rect">
            <a:avLst/>
          </a:prstGeom>
        </p:spPr>
        <p:txBody>
          <a:bodyPr vert="horz" wrap="square" lIns="0" tIns="12065" rIns="0" bIns="0" rtlCol="0">
            <a:spAutoFit/>
          </a:bodyPr>
          <a:lstStyle/>
          <a:p>
            <a:pPr marL="1588">
              <a:lnSpc>
                <a:spcPct val="100000"/>
              </a:lnSpc>
              <a:spcBef>
                <a:spcPts val="95"/>
              </a:spcBef>
            </a:pPr>
            <a:r>
              <a:rPr spc="-5" dirty="0">
                <a:solidFill>
                  <a:srgbClr val="0000CC"/>
                </a:solidFill>
              </a:rPr>
              <a:t>De ce Data</a:t>
            </a:r>
            <a:r>
              <a:rPr spc="-20" dirty="0">
                <a:solidFill>
                  <a:srgbClr val="0000CC"/>
                </a:solidFill>
              </a:rPr>
              <a:t> </a:t>
            </a:r>
            <a:r>
              <a:rPr spc="-5" dirty="0">
                <a:solidFill>
                  <a:srgbClr val="0000CC"/>
                </a:solidFill>
              </a:rPr>
              <a:t>Mining?</a:t>
            </a:r>
          </a:p>
        </p:txBody>
      </p:sp>
      <p:sp>
        <p:nvSpPr>
          <p:cNvPr id="3" name="object 3"/>
          <p:cNvSpPr txBox="1"/>
          <p:nvPr/>
        </p:nvSpPr>
        <p:spPr>
          <a:xfrm>
            <a:off x="179512" y="627534"/>
            <a:ext cx="8856984" cy="3818994"/>
          </a:xfrm>
          <a:prstGeom prst="rect">
            <a:avLst/>
          </a:prstGeom>
        </p:spPr>
        <p:txBody>
          <a:bodyPr vert="horz" wrap="square" lIns="0" tIns="12700" rIns="0" bIns="0" rtlCol="0">
            <a:spAutoFit/>
          </a:bodyPr>
          <a:lstStyle/>
          <a:p>
            <a:pPr marL="12700" marR="624840">
              <a:lnSpc>
                <a:spcPct val="100000"/>
              </a:lnSpc>
              <a:spcBef>
                <a:spcPts val="100"/>
              </a:spcBef>
            </a:pPr>
            <a:r>
              <a:rPr b="1" u="sng" spc="-5" dirty="0">
                <a:solidFill>
                  <a:srgbClr val="FF0000"/>
                </a:solidFill>
                <a:latin typeface="Arial"/>
                <a:cs typeface="Arial"/>
              </a:rPr>
              <a:t>Exemplu </a:t>
            </a:r>
            <a:r>
              <a:rPr b="1" u="sng" dirty="0">
                <a:solidFill>
                  <a:srgbClr val="FF0000"/>
                </a:solidFill>
                <a:latin typeface="Arial"/>
                <a:cs typeface="Arial"/>
              </a:rPr>
              <a:t>3: </a:t>
            </a:r>
            <a:r>
              <a:rPr b="1" spc="-5" dirty="0">
                <a:latin typeface="Arial"/>
                <a:cs typeface="Arial"/>
              </a:rPr>
              <a:t>Predicţia încărcării unei reţele de distribuţie </a:t>
            </a:r>
            <a:r>
              <a:rPr b="1" dirty="0">
                <a:latin typeface="Arial"/>
                <a:cs typeface="Arial"/>
              </a:rPr>
              <a:t>a </a:t>
            </a:r>
            <a:r>
              <a:rPr b="1" spc="-5" dirty="0">
                <a:latin typeface="Arial"/>
                <a:cs typeface="Arial"/>
              </a:rPr>
              <a:t>energiei  electrice </a:t>
            </a:r>
            <a:r>
              <a:rPr spc="-5" dirty="0">
                <a:latin typeface="Arial"/>
                <a:cs typeface="Arial"/>
              </a:rPr>
              <a:t>(estimarea cererii viitoare </a:t>
            </a:r>
            <a:r>
              <a:rPr dirty="0">
                <a:latin typeface="Arial"/>
                <a:cs typeface="Arial"/>
              </a:rPr>
              <a:t>de </a:t>
            </a:r>
            <a:r>
              <a:rPr spc="-5" dirty="0">
                <a:latin typeface="Arial"/>
                <a:cs typeface="Arial"/>
              </a:rPr>
              <a:t>putere electrică – util pentru  companiile</a:t>
            </a:r>
            <a:r>
              <a:rPr spc="-15" dirty="0">
                <a:latin typeface="Arial"/>
                <a:cs typeface="Arial"/>
              </a:rPr>
              <a:t> </a:t>
            </a:r>
            <a:r>
              <a:rPr spc="-5" dirty="0">
                <a:latin typeface="Arial"/>
                <a:cs typeface="Arial"/>
              </a:rPr>
              <a:t>distribuitoare)</a:t>
            </a:r>
            <a:endParaRPr dirty="0">
              <a:latin typeface="Arial"/>
              <a:cs typeface="Arial"/>
            </a:endParaRPr>
          </a:p>
          <a:p>
            <a:pPr marL="12700" marR="5080">
              <a:lnSpc>
                <a:spcPct val="100000"/>
              </a:lnSpc>
              <a:spcBef>
                <a:spcPts val="5"/>
              </a:spcBef>
              <a:tabLst>
                <a:tab pos="1536700" algn="l"/>
              </a:tabLst>
            </a:pPr>
            <a:r>
              <a:rPr b="1" i="1" dirty="0" smtClean="0">
                <a:solidFill>
                  <a:srgbClr val="3333CC"/>
                </a:solidFill>
                <a:latin typeface="Arial"/>
                <a:cs typeface="Arial"/>
              </a:rPr>
              <a:t>Se</a:t>
            </a:r>
            <a:r>
              <a:rPr b="1" i="1" spc="5" dirty="0" smtClean="0">
                <a:solidFill>
                  <a:srgbClr val="3333CC"/>
                </a:solidFill>
                <a:latin typeface="Arial"/>
                <a:cs typeface="Arial"/>
              </a:rPr>
              <a:t> </a:t>
            </a:r>
            <a:r>
              <a:rPr b="1" i="1" spc="-5" dirty="0">
                <a:solidFill>
                  <a:srgbClr val="3333CC"/>
                </a:solidFill>
                <a:latin typeface="Arial"/>
                <a:cs typeface="Arial"/>
              </a:rPr>
              <a:t>cunoaşte:</a:t>
            </a:r>
            <a:r>
              <a:rPr spc="-5" dirty="0">
                <a:solidFill>
                  <a:srgbClr val="3333CC"/>
                </a:solidFill>
                <a:latin typeface="Arial"/>
                <a:cs typeface="Arial"/>
              </a:rPr>
              <a:t>	</a:t>
            </a:r>
            <a:r>
              <a:rPr dirty="0">
                <a:latin typeface="Arial"/>
                <a:cs typeface="Arial"/>
              </a:rPr>
              <a:t>un model de </a:t>
            </a:r>
            <a:r>
              <a:rPr spc="-5" dirty="0">
                <a:latin typeface="Arial"/>
                <a:cs typeface="Arial"/>
              </a:rPr>
              <a:t>încărcare </a:t>
            </a:r>
            <a:r>
              <a:rPr dirty="0">
                <a:latin typeface="Arial"/>
                <a:cs typeface="Arial"/>
              </a:rPr>
              <a:t>a </a:t>
            </a:r>
            <a:r>
              <a:rPr spc="-5" dirty="0">
                <a:latin typeface="Arial"/>
                <a:cs typeface="Arial"/>
              </a:rPr>
              <a:t>reţelei în cazul </a:t>
            </a:r>
            <a:r>
              <a:rPr dirty="0">
                <a:latin typeface="Arial"/>
                <a:cs typeface="Arial"/>
              </a:rPr>
              <a:t>unor </a:t>
            </a:r>
            <a:r>
              <a:rPr spc="-5" dirty="0">
                <a:latin typeface="Arial"/>
                <a:cs typeface="Arial"/>
              </a:rPr>
              <a:t>condiţii climatice  normale</a:t>
            </a:r>
            <a:endParaRPr dirty="0">
              <a:latin typeface="Arial"/>
              <a:cs typeface="Arial"/>
            </a:endParaRPr>
          </a:p>
          <a:p>
            <a:pPr marL="12700" marR="499745" indent="-635">
              <a:lnSpc>
                <a:spcPct val="100000"/>
              </a:lnSpc>
              <a:spcBef>
                <a:spcPts val="430"/>
              </a:spcBef>
            </a:pPr>
            <a:r>
              <a:rPr b="1" i="1" spc="-5" dirty="0">
                <a:solidFill>
                  <a:srgbClr val="3333CC"/>
                </a:solidFill>
                <a:latin typeface="Arial"/>
                <a:cs typeface="Arial"/>
              </a:rPr>
              <a:t>Problema: </a:t>
            </a:r>
            <a:r>
              <a:rPr spc="-5" dirty="0">
                <a:latin typeface="Arial"/>
                <a:cs typeface="Arial"/>
              </a:rPr>
              <a:t>predicţia încărcării minime/ maxime la anumite momente (de  exemplu din oră în</a:t>
            </a:r>
            <a:r>
              <a:rPr spc="-20" dirty="0">
                <a:latin typeface="Arial"/>
                <a:cs typeface="Arial"/>
              </a:rPr>
              <a:t> </a:t>
            </a:r>
            <a:r>
              <a:rPr spc="-5" dirty="0">
                <a:latin typeface="Arial"/>
                <a:cs typeface="Arial"/>
              </a:rPr>
              <a:t>oră)</a:t>
            </a:r>
            <a:endParaRPr dirty="0">
              <a:latin typeface="Arial"/>
              <a:cs typeface="Arial"/>
            </a:endParaRPr>
          </a:p>
          <a:p>
            <a:pPr marL="13335" marR="92075" indent="-635">
              <a:lnSpc>
                <a:spcPct val="100000"/>
              </a:lnSpc>
              <a:spcBef>
                <a:spcPts val="430"/>
              </a:spcBef>
            </a:pPr>
            <a:r>
              <a:rPr b="1" i="1" spc="-5" dirty="0">
                <a:solidFill>
                  <a:srgbClr val="3333CC"/>
                </a:solidFill>
                <a:latin typeface="Arial"/>
                <a:cs typeface="Arial"/>
              </a:rPr>
              <a:t>Date: </a:t>
            </a:r>
            <a:r>
              <a:rPr spc="-5" dirty="0">
                <a:latin typeface="Arial"/>
                <a:cs typeface="Arial"/>
              </a:rPr>
              <a:t>înregistrări istorice privind condiţiile meteo (temperatura, umiditatea,  viteza vântului, gradul de acoperire a cerului) </a:t>
            </a:r>
            <a:r>
              <a:rPr dirty="0">
                <a:latin typeface="Arial"/>
                <a:cs typeface="Arial"/>
              </a:rPr>
              <a:t>şi </a:t>
            </a:r>
            <a:r>
              <a:rPr spc="-5" dirty="0">
                <a:latin typeface="Arial"/>
                <a:cs typeface="Arial"/>
              </a:rPr>
              <a:t>gradul </a:t>
            </a:r>
            <a:r>
              <a:rPr dirty="0">
                <a:latin typeface="Arial"/>
                <a:cs typeface="Arial"/>
              </a:rPr>
              <a:t>de </a:t>
            </a:r>
            <a:r>
              <a:rPr spc="-5" dirty="0">
                <a:latin typeface="Arial"/>
                <a:cs typeface="Arial"/>
              </a:rPr>
              <a:t>încărcare </a:t>
            </a:r>
            <a:r>
              <a:rPr dirty="0">
                <a:latin typeface="Arial"/>
                <a:cs typeface="Arial"/>
              </a:rPr>
              <a:t>a</a:t>
            </a:r>
            <a:r>
              <a:rPr spc="110" dirty="0">
                <a:latin typeface="Arial"/>
                <a:cs typeface="Arial"/>
              </a:rPr>
              <a:t> </a:t>
            </a:r>
            <a:r>
              <a:rPr spc="-5" dirty="0">
                <a:latin typeface="Arial"/>
                <a:cs typeface="Arial"/>
              </a:rPr>
              <a:t>reţelei</a:t>
            </a:r>
            <a:endParaRPr dirty="0">
              <a:latin typeface="Arial"/>
              <a:cs typeface="Arial"/>
            </a:endParaRPr>
          </a:p>
          <a:p>
            <a:pPr marL="13335">
              <a:lnSpc>
                <a:spcPct val="100000"/>
              </a:lnSpc>
            </a:pPr>
            <a:r>
              <a:rPr b="1" u="sng" spc="-5" dirty="0" err="1" smtClean="0">
                <a:solidFill>
                  <a:srgbClr val="FF0000"/>
                </a:solidFill>
                <a:latin typeface="Arial"/>
                <a:cs typeface="Arial"/>
              </a:rPr>
              <a:t>Exemplu</a:t>
            </a:r>
            <a:r>
              <a:rPr b="1" u="sng" spc="-5" dirty="0" smtClean="0">
                <a:solidFill>
                  <a:srgbClr val="FF0000"/>
                </a:solidFill>
                <a:latin typeface="Arial"/>
                <a:cs typeface="Arial"/>
              </a:rPr>
              <a:t> </a:t>
            </a:r>
            <a:r>
              <a:rPr b="1" u="sng" dirty="0">
                <a:solidFill>
                  <a:srgbClr val="FF0000"/>
                </a:solidFill>
                <a:latin typeface="Arial"/>
                <a:cs typeface="Arial"/>
              </a:rPr>
              <a:t>4: </a:t>
            </a:r>
            <a:r>
              <a:rPr b="1" spc="-5" dirty="0">
                <a:latin typeface="Arial"/>
                <a:cs typeface="Arial"/>
              </a:rPr>
              <a:t>Analiza coşului de</a:t>
            </a:r>
            <a:r>
              <a:rPr b="1" dirty="0">
                <a:latin typeface="Arial"/>
                <a:cs typeface="Arial"/>
              </a:rPr>
              <a:t> </a:t>
            </a:r>
            <a:r>
              <a:rPr b="1" spc="-5" dirty="0">
                <a:latin typeface="Arial"/>
                <a:cs typeface="Arial"/>
              </a:rPr>
              <a:t>cumpărături</a:t>
            </a:r>
            <a:endParaRPr dirty="0">
              <a:latin typeface="Arial"/>
              <a:cs typeface="Arial"/>
            </a:endParaRPr>
          </a:p>
          <a:p>
            <a:pPr marL="13335" marR="689610" indent="-635">
              <a:lnSpc>
                <a:spcPct val="100000"/>
              </a:lnSpc>
              <a:spcBef>
                <a:spcPts val="434"/>
              </a:spcBef>
            </a:pPr>
            <a:r>
              <a:rPr b="1" i="1" spc="-5" dirty="0">
                <a:solidFill>
                  <a:srgbClr val="3333CC"/>
                </a:solidFill>
                <a:latin typeface="Arial"/>
                <a:cs typeface="Arial"/>
              </a:rPr>
              <a:t>Date: </a:t>
            </a:r>
            <a:r>
              <a:rPr spc="-5" dirty="0">
                <a:latin typeface="Arial"/>
                <a:cs typeface="Arial"/>
              </a:rPr>
              <a:t>bază </a:t>
            </a:r>
            <a:r>
              <a:rPr dirty="0">
                <a:latin typeface="Arial"/>
                <a:cs typeface="Arial"/>
              </a:rPr>
              <a:t>de </a:t>
            </a:r>
            <a:r>
              <a:rPr spc="-5" dirty="0">
                <a:latin typeface="Arial"/>
                <a:cs typeface="Arial"/>
              </a:rPr>
              <a:t>date </a:t>
            </a:r>
            <a:r>
              <a:rPr dirty="0">
                <a:latin typeface="Arial"/>
                <a:cs typeface="Arial"/>
              </a:rPr>
              <a:t>cu </a:t>
            </a:r>
            <a:r>
              <a:rPr spc="-5" dirty="0">
                <a:latin typeface="Arial"/>
                <a:cs typeface="Arial"/>
              </a:rPr>
              <a:t>tranzacţii </a:t>
            </a:r>
            <a:r>
              <a:rPr dirty="0">
                <a:latin typeface="Arial"/>
                <a:cs typeface="Arial"/>
              </a:rPr>
              <a:t>(o </a:t>
            </a:r>
            <a:r>
              <a:rPr spc="-5" dirty="0">
                <a:latin typeface="Arial"/>
                <a:cs typeface="Arial"/>
              </a:rPr>
              <a:t>tranzacţie conţine informaţii despre  produsele cumpărate </a:t>
            </a:r>
            <a:r>
              <a:rPr dirty="0">
                <a:latin typeface="Arial"/>
                <a:cs typeface="Arial"/>
              </a:rPr>
              <a:t>de </a:t>
            </a:r>
            <a:r>
              <a:rPr spc="-5" dirty="0">
                <a:latin typeface="Arial"/>
                <a:cs typeface="Arial"/>
              </a:rPr>
              <a:t>către fiecare</a:t>
            </a:r>
            <a:r>
              <a:rPr spc="-30" dirty="0">
                <a:latin typeface="Arial"/>
                <a:cs typeface="Arial"/>
              </a:rPr>
              <a:t> </a:t>
            </a:r>
            <a:r>
              <a:rPr spc="-5" dirty="0">
                <a:latin typeface="Arial"/>
                <a:cs typeface="Arial"/>
              </a:rPr>
              <a:t>client)</a:t>
            </a:r>
            <a:endParaRPr dirty="0">
              <a:latin typeface="Arial"/>
              <a:cs typeface="Arial"/>
            </a:endParaRPr>
          </a:p>
          <a:p>
            <a:pPr marL="13970" marR="205104" indent="-635">
              <a:lnSpc>
                <a:spcPct val="100000"/>
              </a:lnSpc>
              <a:spcBef>
                <a:spcPts val="430"/>
              </a:spcBef>
            </a:pPr>
            <a:r>
              <a:rPr b="1" i="1" spc="-5" dirty="0">
                <a:solidFill>
                  <a:srgbClr val="3333CC"/>
                </a:solidFill>
                <a:latin typeface="Arial"/>
                <a:cs typeface="Arial"/>
              </a:rPr>
              <a:t>Problema: </a:t>
            </a:r>
            <a:r>
              <a:rPr spc="-5" dirty="0">
                <a:latin typeface="Arial"/>
                <a:cs typeface="Arial"/>
              </a:rPr>
              <a:t>identificarea grupurilor </a:t>
            </a:r>
            <a:r>
              <a:rPr dirty="0">
                <a:latin typeface="Arial"/>
                <a:cs typeface="Arial"/>
              </a:rPr>
              <a:t>de </a:t>
            </a:r>
            <a:r>
              <a:rPr spc="-5" dirty="0">
                <a:latin typeface="Arial"/>
                <a:cs typeface="Arial"/>
              </a:rPr>
              <a:t>produse care </a:t>
            </a:r>
            <a:r>
              <a:rPr dirty="0">
                <a:latin typeface="Arial"/>
                <a:cs typeface="Arial"/>
              </a:rPr>
              <a:t>apar </a:t>
            </a:r>
            <a:r>
              <a:rPr spc="-5" dirty="0">
                <a:latin typeface="Arial"/>
                <a:cs typeface="Arial"/>
              </a:rPr>
              <a:t>frecvent împreună  în aceeaşi tranzacţie (ex: </a:t>
            </a:r>
            <a:r>
              <a:rPr dirty="0">
                <a:latin typeface="Arial"/>
                <a:cs typeface="Arial"/>
              </a:rPr>
              <a:t>pâine şi</a:t>
            </a:r>
            <a:r>
              <a:rPr spc="-20" dirty="0">
                <a:latin typeface="Arial"/>
                <a:cs typeface="Arial"/>
              </a:rPr>
              <a:t> </a:t>
            </a:r>
            <a:r>
              <a:rPr spc="-5" dirty="0">
                <a:latin typeface="Arial"/>
                <a:cs typeface="Arial"/>
              </a:rPr>
              <a:t>lapte)</a:t>
            </a:r>
            <a:endParaRPr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95486"/>
            <a:ext cx="7500990" cy="443070"/>
          </a:xfrm>
          <a:prstGeom prst="rect">
            <a:avLst/>
          </a:prstGeom>
        </p:spPr>
        <p:txBody>
          <a:bodyPr vert="horz" wrap="square" lIns="0" tIns="12065" rIns="0" bIns="0" rtlCol="0">
            <a:spAutoFit/>
          </a:bodyPr>
          <a:lstStyle/>
          <a:p>
            <a:pPr marL="1588">
              <a:lnSpc>
                <a:spcPct val="100000"/>
              </a:lnSpc>
              <a:spcBef>
                <a:spcPts val="95"/>
              </a:spcBef>
            </a:pPr>
            <a:r>
              <a:rPr spc="-5" dirty="0">
                <a:solidFill>
                  <a:srgbClr val="0000CC"/>
                </a:solidFill>
              </a:rPr>
              <a:t>De ce Data</a:t>
            </a:r>
            <a:r>
              <a:rPr spc="-20" dirty="0">
                <a:solidFill>
                  <a:srgbClr val="0000CC"/>
                </a:solidFill>
              </a:rPr>
              <a:t> </a:t>
            </a:r>
            <a:r>
              <a:rPr spc="-5" dirty="0">
                <a:solidFill>
                  <a:srgbClr val="0000CC"/>
                </a:solidFill>
              </a:rPr>
              <a:t>Mining?</a:t>
            </a:r>
          </a:p>
        </p:txBody>
      </p:sp>
      <p:sp>
        <p:nvSpPr>
          <p:cNvPr id="3" name="object 3"/>
          <p:cNvSpPr txBox="1"/>
          <p:nvPr/>
        </p:nvSpPr>
        <p:spPr>
          <a:xfrm>
            <a:off x="539552" y="699542"/>
            <a:ext cx="8280920" cy="3366306"/>
          </a:xfrm>
          <a:prstGeom prst="rect">
            <a:avLst/>
          </a:prstGeom>
        </p:spPr>
        <p:txBody>
          <a:bodyPr vert="horz" wrap="square" lIns="0" tIns="67310" rIns="0" bIns="0" rtlCol="0">
            <a:spAutoFit/>
          </a:bodyPr>
          <a:lstStyle/>
          <a:p>
            <a:pPr marL="12700">
              <a:lnSpc>
                <a:spcPct val="100000"/>
              </a:lnSpc>
              <a:spcBef>
                <a:spcPts val="530"/>
              </a:spcBef>
            </a:pPr>
            <a:r>
              <a:rPr sz="2000" b="1" u="sng" spc="-5" dirty="0">
                <a:solidFill>
                  <a:srgbClr val="FF0000"/>
                </a:solidFill>
                <a:latin typeface="Arial"/>
                <a:cs typeface="Arial"/>
              </a:rPr>
              <a:t>Exemplu </a:t>
            </a:r>
            <a:r>
              <a:rPr sz="2000" b="1" u="sng" dirty="0">
                <a:solidFill>
                  <a:srgbClr val="FF0000"/>
                </a:solidFill>
                <a:latin typeface="Arial"/>
                <a:cs typeface="Arial"/>
              </a:rPr>
              <a:t>5: </a:t>
            </a:r>
            <a:r>
              <a:rPr sz="2000" b="1" spc="-5" dirty="0">
                <a:latin typeface="Arial"/>
                <a:cs typeface="Arial"/>
              </a:rPr>
              <a:t>Detectarea</a:t>
            </a:r>
            <a:r>
              <a:rPr sz="2000" b="1" spc="-30" dirty="0">
                <a:latin typeface="Arial"/>
                <a:cs typeface="Arial"/>
              </a:rPr>
              <a:t> </a:t>
            </a:r>
            <a:r>
              <a:rPr sz="2000" b="1" spc="-5" dirty="0">
                <a:latin typeface="Arial"/>
                <a:cs typeface="Arial"/>
              </a:rPr>
              <a:t>anomaliilor</a:t>
            </a:r>
            <a:endParaRPr sz="2000" dirty="0">
              <a:latin typeface="Arial"/>
              <a:cs typeface="Arial"/>
            </a:endParaRPr>
          </a:p>
          <a:p>
            <a:pPr marL="12700">
              <a:lnSpc>
                <a:spcPct val="100000"/>
              </a:lnSpc>
              <a:spcBef>
                <a:spcPts val="434"/>
              </a:spcBef>
              <a:tabLst>
                <a:tab pos="749300" algn="l"/>
              </a:tabLst>
            </a:pPr>
            <a:r>
              <a:rPr sz="2000" spc="-5" dirty="0">
                <a:solidFill>
                  <a:srgbClr val="3333CC"/>
                </a:solidFill>
                <a:latin typeface="Arial"/>
                <a:cs typeface="Arial"/>
              </a:rPr>
              <a:t>Date:	</a:t>
            </a:r>
            <a:r>
              <a:rPr sz="2000" spc="-5" dirty="0">
                <a:latin typeface="Arial"/>
                <a:cs typeface="Arial"/>
              </a:rPr>
              <a:t>date privind tranzacţii</a:t>
            </a:r>
            <a:r>
              <a:rPr sz="2000" spc="-20" dirty="0">
                <a:latin typeface="Arial"/>
                <a:cs typeface="Arial"/>
              </a:rPr>
              <a:t> </a:t>
            </a:r>
            <a:r>
              <a:rPr sz="2000" spc="-5" dirty="0">
                <a:latin typeface="Arial"/>
                <a:cs typeface="Arial"/>
              </a:rPr>
              <a:t>financiare</a:t>
            </a:r>
            <a:endParaRPr sz="2000" dirty="0">
              <a:latin typeface="Arial"/>
              <a:cs typeface="Arial"/>
            </a:endParaRPr>
          </a:p>
          <a:p>
            <a:pPr marL="12700">
              <a:lnSpc>
                <a:spcPct val="100000"/>
              </a:lnSpc>
              <a:spcBef>
                <a:spcPts val="430"/>
              </a:spcBef>
            </a:pPr>
            <a:r>
              <a:rPr sz="2000" spc="-5" dirty="0">
                <a:solidFill>
                  <a:srgbClr val="3333CC"/>
                </a:solidFill>
                <a:latin typeface="Arial"/>
                <a:cs typeface="Arial"/>
              </a:rPr>
              <a:t>Problema: </a:t>
            </a:r>
            <a:r>
              <a:rPr sz="2000" spc="-5" dirty="0">
                <a:latin typeface="Arial"/>
                <a:cs typeface="Arial"/>
              </a:rPr>
              <a:t>identificarea </a:t>
            </a:r>
            <a:r>
              <a:rPr sz="2000" dirty="0">
                <a:latin typeface="Arial"/>
                <a:cs typeface="Arial"/>
              </a:rPr>
              <a:t>unei </a:t>
            </a:r>
            <a:r>
              <a:rPr sz="2000" spc="-5" dirty="0">
                <a:latin typeface="Arial"/>
                <a:cs typeface="Arial"/>
              </a:rPr>
              <a:t>schimbări în comportamentul</a:t>
            </a:r>
            <a:r>
              <a:rPr sz="2000" spc="25" dirty="0">
                <a:latin typeface="Arial"/>
                <a:cs typeface="Arial"/>
              </a:rPr>
              <a:t> </a:t>
            </a:r>
            <a:r>
              <a:rPr sz="2000" spc="-5" dirty="0">
                <a:latin typeface="Arial"/>
                <a:cs typeface="Arial"/>
              </a:rPr>
              <a:t>utilizatorilor</a:t>
            </a:r>
            <a:endParaRPr sz="2000" dirty="0">
              <a:latin typeface="Arial"/>
              <a:cs typeface="Arial"/>
            </a:endParaRPr>
          </a:p>
          <a:p>
            <a:pPr>
              <a:lnSpc>
                <a:spcPct val="100000"/>
              </a:lnSpc>
            </a:pPr>
            <a:endParaRPr sz="2000" dirty="0">
              <a:latin typeface="Times New Roman"/>
              <a:cs typeface="Times New Roman"/>
            </a:endParaRPr>
          </a:p>
          <a:p>
            <a:pPr marL="12700">
              <a:lnSpc>
                <a:spcPct val="100000"/>
              </a:lnSpc>
            </a:pPr>
            <a:r>
              <a:rPr sz="2000" b="1" u="sng" spc="-5" dirty="0" err="1" smtClean="0">
                <a:solidFill>
                  <a:srgbClr val="FF0000"/>
                </a:solidFill>
                <a:latin typeface="Arial"/>
                <a:cs typeface="Arial"/>
              </a:rPr>
              <a:t>Exemplu</a:t>
            </a:r>
            <a:r>
              <a:rPr sz="2000" b="1" u="sng" spc="-5" dirty="0" smtClean="0">
                <a:solidFill>
                  <a:srgbClr val="FF0000"/>
                </a:solidFill>
                <a:latin typeface="Arial"/>
                <a:cs typeface="Arial"/>
              </a:rPr>
              <a:t> </a:t>
            </a:r>
            <a:r>
              <a:rPr sz="2000" b="1" u="sng" dirty="0">
                <a:solidFill>
                  <a:srgbClr val="FF0000"/>
                </a:solidFill>
                <a:latin typeface="Arial"/>
                <a:cs typeface="Arial"/>
              </a:rPr>
              <a:t>6: </a:t>
            </a:r>
            <a:r>
              <a:rPr sz="2000" b="1" spc="-5" dirty="0">
                <a:latin typeface="Arial"/>
                <a:cs typeface="Arial"/>
              </a:rPr>
              <a:t>Identificarea profilelor</a:t>
            </a:r>
            <a:r>
              <a:rPr sz="2000" b="1" dirty="0">
                <a:latin typeface="Arial"/>
                <a:cs typeface="Arial"/>
              </a:rPr>
              <a:t> </a:t>
            </a:r>
            <a:r>
              <a:rPr sz="2000" b="1" spc="-5" dirty="0">
                <a:latin typeface="Arial"/>
                <a:cs typeface="Arial"/>
              </a:rPr>
              <a:t>utilizator</a:t>
            </a:r>
            <a:endParaRPr sz="2000" dirty="0">
              <a:latin typeface="Arial"/>
              <a:cs typeface="Arial"/>
            </a:endParaRPr>
          </a:p>
          <a:p>
            <a:pPr marL="12700" marR="464820">
              <a:lnSpc>
                <a:spcPct val="110000"/>
              </a:lnSpc>
              <a:spcBef>
                <a:spcPts val="215"/>
              </a:spcBef>
            </a:pPr>
            <a:r>
              <a:rPr sz="2000" spc="-5" dirty="0">
                <a:solidFill>
                  <a:srgbClr val="3333CC"/>
                </a:solidFill>
                <a:latin typeface="Arial"/>
                <a:cs typeface="Arial"/>
              </a:rPr>
              <a:t>Date: </a:t>
            </a:r>
            <a:r>
              <a:rPr sz="2000" spc="-5" dirty="0">
                <a:latin typeface="Arial"/>
                <a:cs typeface="Arial"/>
              </a:rPr>
              <a:t>fişiere </a:t>
            </a:r>
            <a:r>
              <a:rPr sz="2000" dirty="0">
                <a:latin typeface="Arial"/>
                <a:cs typeface="Arial"/>
              </a:rPr>
              <a:t>cu </a:t>
            </a:r>
            <a:r>
              <a:rPr sz="2000" spc="-5" dirty="0">
                <a:latin typeface="Arial"/>
                <a:cs typeface="Arial"/>
              </a:rPr>
              <a:t>date </a:t>
            </a:r>
            <a:r>
              <a:rPr sz="2000" dirty="0">
                <a:latin typeface="Arial"/>
                <a:cs typeface="Arial"/>
              </a:rPr>
              <a:t>de </a:t>
            </a:r>
            <a:r>
              <a:rPr sz="2000" spc="-5" dirty="0">
                <a:latin typeface="Arial"/>
                <a:cs typeface="Arial"/>
              </a:rPr>
              <a:t>conectare </a:t>
            </a:r>
            <a:r>
              <a:rPr sz="2000" dirty="0">
                <a:latin typeface="Arial"/>
                <a:cs typeface="Arial"/>
              </a:rPr>
              <a:t>la un </a:t>
            </a:r>
            <a:r>
              <a:rPr sz="2000" spc="-5" dirty="0">
                <a:latin typeface="Arial"/>
                <a:cs typeface="Arial"/>
              </a:rPr>
              <a:t>server </a:t>
            </a:r>
            <a:r>
              <a:rPr sz="2000" dirty="0">
                <a:latin typeface="Arial"/>
                <a:cs typeface="Arial"/>
              </a:rPr>
              <a:t>web (log </a:t>
            </a:r>
            <a:r>
              <a:rPr sz="2000" spc="-5" dirty="0">
                <a:latin typeface="Arial"/>
                <a:cs typeface="Arial"/>
              </a:rPr>
              <a:t>files)  </a:t>
            </a:r>
            <a:r>
              <a:rPr sz="2000" spc="-5" dirty="0">
                <a:solidFill>
                  <a:srgbClr val="3333CC"/>
                </a:solidFill>
                <a:latin typeface="Arial"/>
                <a:cs typeface="Arial"/>
              </a:rPr>
              <a:t>Problema: </a:t>
            </a:r>
            <a:r>
              <a:rPr sz="2000" spc="-5" dirty="0">
                <a:latin typeface="Arial"/>
                <a:cs typeface="Arial"/>
              </a:rPr>
              <a:t>identificarea unor profile de utilizatori (grupuri de utilizatori  caracterizaţi prin comportament</a:t>
            </a:r>
            <a:r>
              <a:rPr sz="2000" spc="-25" dirty="0">
                <a:latin typeface="Arial"/>
                <a:cs typeface="Arial"/>
              </a:rPr>
              <a:t> </a:t>
            </a:r>
            <a:r>
              <a:rPr sz="2000" spc="-5" dirty="0">
                <a:latin typeface="Arial"/>
                <a:cs typeface="Arial"/>
              </a:rPr>
              <a:t>similar)</a:t>
            </a:r>
            <a:endParaRPr sz="2000" dirty="0">
              <a:latin typeface="Arial"/>
              <a:cs typeface="Arial"/>
            </a:endParaRPr>
          </a:p>
          <a:p>
            <a:pPr marL="12700">
              <a:lnSpc>
                <a:spcPct val="100000"/>
              </a:lnSpc>
            </a:pPr>
            <a:r>
              <a:rPr sz="2000" b="1" i="1" dirty="0" smtClean="0">
                <a:latin typeface="Times New Roman"/>
                <a:cs typeface="Times New Roman"/>
              </a:rPr>
              <a:t>127.0.0.1 </a:t>
            </a:r>
            <a:r>
              <a:rPr sz="2000" b="1" i="1" dirty="0">
                <a:latin typeface="Times New Roman"/>
                <a:cs typeface="Times New Roman"/>
              </a:rPr>
              <a:t>- </a:t>
            </a:r>
            <a:r>
              <a:rPr lang="en-US" sz="2000" b="1" i="1" spc="-5" dirty="0" err="1" smtClean="0">
                <a:latin typeface="Times New Roman"/>
                <a:cs typeface="Times New Roman"/>
              </a:rPr>
              <a:t>givi</a:t>
            </a:r>
            <a:r>
              <a:rPr sz="2000" b="1" i="1" spc="-5" dirty="0" smtClean="0">
                <a:latin typeface="Times New Roman"/>
                <a:cs typeface="Times New Roman"/>
              </a:rPr>
              <a:t> </a:t>
            </a:r>
            <a:r>
              <a:rPr sz="2000" b="1" i="1" spc="-5" dirty="0">
                <a:latin typeface="Times New Roman"/>
                <a:cs typeface="Times New Roman"/>
              </a:rPr>
              <a:t>[</a:t>
            </a:r>
            <a:r>
              <a:rPr sz="2000" b="1" i="1" spc="-5" dirty="0" smtClean="0">
                <a:latin typeface="Times New Roman"/>
                <a:cs typeface="Times New Roman"/>
              </a:rPr>
              <a:t>10/Oct/20</a:t>
            </a:r>
            <a:r>
              <a:rPr lang="en-US" sz="2000" b="1" i="1" spc="-5" dirty="0" smtClean="0">
                <a:latin typeface="Times New Roman"/>
                <a:cs typeface="Times New Roman"/>
              </a:rPr>
              <a:t>19</a:t>
            </a:r>
            <a:r>
              <a:rPr sz="2000" b="1" i="1" spc="-5" dirty="0" smtClean="0">
                <a:latin typeface="Times New Roman"/>
                <a:cs typeface="Times New Roman"/>
              </a:rPr>
              <a:t>:13:55:36 </a:t>
            </a:r>
            <a:r>
              <a:rPr sz="2000" b="1" i="1" dirty="0">
                <a:latin typeface="Times New Roman"/>
                <a:cs typeface="Times New Roman"/>
              </a:rPr>
              <a:t>-0700] </a:t>
            </a:r>
            <a:r>
              <a:rPr sz="2000" b="1" i="1" spc="-5" dirty="0">
                <a:latin typeface="Times New Roman"/>
                <a:cs typeface="Times New Roman"/>
              </a:rPr>
              <a:t>"GET /apache_pb.gif</a:t>
            </a:r>
            <a:r>
              <a:rPr sz="2000" b="1" i="1" spc="65" dirty="0">
                <a:latin typeface="Times New Roman"/>
                <a:cs typeface="Times New Roman"/>
              </a:rPr>
              <a:t> </a:t>
            </a:r>
            <a:r>
              <a:rPr sz="2000" b="1" i="1" spc="-5" dirty="0">
                <a:latin typeface="Times New Roman"/>
                <a:cs typeface="Times New Roman"/>
              </a:rPr>
              <a:t>HTTP/1.0"</a:t>
            </a:r>
            <a:endParaRPr sz="2000" b="1" i="1" dirty="0">
              <a:latin typeface="Times New Roman"/>
              <a:cs typeface="Times New Roman"/>
            </a:endParaRPr>
          </a:p>
          <a:p>
            <a:pPr marL="12700">
              <a:lnSpc>
                <a:spcPct val="100000"/>
              </a:lnSpc>
            </a:pPr>
            <a:r>
              <a:rPr sz="2000" b="1" i="1" dirty="0">
                <a:latin typeface="Times New Roman"/>
                <a:cs typeface="Times New Roman"/>
              </a:rPr>
              <a:t>200</a:t>
            </a:r>
            <a:r>
              <a:rPr sz="2000" b="1" i="1" spc="-5" dirty="0">
                <a:latin typeface="Times New Roman"/>
                <a:cs typeface="Times New Roman"/>
              </a:rPr>
              <a:t> </a:t>
            </a:r>
            <a:r>
              <a:rPr sz="2000" b="1" i="1" dirty="0">
                <a:latin typeface="Times New Roman"/>
                <a:cs typeface="Times New Roman"/>
              </a:rPr>
              <a:t>2326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95486"/>
            <a:ext cx="5405120"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Ce este Data</a:t>
            </a:r>
            <a:r>
              <a:rPr dirty="0">
                <a:solidFill>
                  <a:srgbClr val="0000CC"/>
                </a:solidFill>
              </a:rPr>
              <a:t> </a:t>
            </a:r>
            <a:r>
              <a:rPr spc="-5" dirty="0">
                <a:solidFill>
                  <a:srgbClr val="0000CC"/>
                </a:solidFill>
              </a:rPr>
              <a:t>Mining?</a:t>
            </a:r>
          </a:p>
        </p:txBody>
      </p:sp>
      <p:sp>
        <p:nvSpPr>
          <p:cNvPr id="3" name="object 3"/>
          <p:cNvSpPr txBox="1"/>
          <p:nvPr/>
        </p:nvSpPr>
        <p:spPr>
          <a:xfrm>
            <a:off x="251520" y="699542"/>
            <a:ext cx="8892480" cy="3910686"/>
          </a:xfrm>
          <a:prstGeom prst="rect">
            <a:avLst/>
          </a:prstGeom>
        </p:spPr>
        <p:txBody>
          <a:bodyPr vert="horz" wrap="square" lIns="0" tIns="12065" rIns="0" bIns="0" rtlCol="0">
            <a:spAutoFit/>
          </a:bodyPr>
          <a:lstStyle/>
          <a:p>
            <a:pPr marL="12700">
              <a:lnSpc>
                <a:spcPct val="100000"/>
              </a:lnSpc>
              <a:spcBef>
                <a:spcPts val="95"/>
              </a:spcBef>
            </a:pPr>
            <a:r>
              <a:rPr sz="2000" b="1" u="sng" spc="-5" dirty="0">
                <a:latin typeface="Arial"/>
                <a:cs typeface="Arial"/>
              </a:rPr>
              <a:t>Există diferite</a:t>
            </a:r>
            <a:r>
              <a:rPr sz="2000" b="1" u="sng" spc="-15" dirty="0">
                <a:latin typeface="Arial"/>
                <a:cs typeface="Arial"/>
              </a:rPr>
              <a:t> </a:t>
            </a:r>
            <a:r>
              <a:rPr sz="2000" b="1" u="sng" spc="-5" dirty="0">
                <a:latin typeface="Arial"/>
                <a:cs typeface="Arial"/>
              </a:rPr>
              <a:t>definiţii:</a:t>
            </a:r>
            <a:endParaRPr sz="2000" b="1" u="sng" dirty="0">
              <a:latin typeface="Arial"/>
              <a:cs typeface="Arial"/>
            </a:endParaRPr>
          </a:p>
          <a:p>
            <a:pPr marL="12700" marR="264795">
              <a:lnSpc>
                <a:spcPct val="100000"/>
              </a:lnSpc>
              <a:tabLst>
                <a:tab pos="5963920" algn="l"/>
              </a:tabLst>
            </a:pPr>
            <a:r>
              <a:rPr sz="2000" b="1" i="1" spc="-5" dirty="0" smtClean="0">
                <a:solidFill>
                  <a:srgbClr val="0000CC"/>
                </a:solidFill>
                <a:latin typeface="Arial"/>
                <a:cs typeface="Arial"/>
              </a:rPr>
              <a:t>Data </a:t>
            </a:r>
            <a:r>
              <a:rPr sz="2000" b="1" i="1" spc="-5" dirty="0">
                <a:solidFill>
                  <a:srgbClr val="0000CC"/>
                </a:solidFill>
                <a:latin typeface="Arial"/>
                <a:cs typeface="Arial"/>
              </a:rPr>
              <a:t>mining </a:t>
            </a:r>
            <a:r>
              <a:rPr sz="2000" spc="-5" dirty="0">
                <a:latin typeface="Arial"/>
                <a:cs typeface="Arial"/>
              </a:rPr>
              <a:t>= “</a:t>
            </a:r>
            <a:r>
              <a:rPr sz="2000" b="1" i="1" spc="-5" dirty="0">
                <a:solidFill>
                  <a:srgbClr val="0000CC"/>
                </a:solidFill>
                <a:latin typeface="Arial"/>
                <a:cs typeface="Arial"/>
              </a:rPr>
              <a:t>colectarea, curăţirea, procesarea, analiza </a:t>
            </a:r>
            <a:r>
              <a:rPr sz="2000" b="1" i="1" spc="-5" dirty="0">
                <a:solidFill>
                  <a:srgbClr val="00B050"/>
                </a:solidFill>
                <a:latin typeface="Arial"/>
                <a:cs typeface="Arial"/>
              </a:rPr>
              <a:t>datelor</a:t>
            </a:r>
            <a:r>
              <a:rPr sz="2000" spc="-5" dirty="0">
                <a:latin typeface="Arial"/>
                <a:cs typeface="Arial"/>
              </a:rPr>
              <a:t> şi  </a:t>
            </a:r>
            <a:r>
              <a:rPr sz="2000" b="1" i="1" spc="-5" dirty="0">
                <a:solidFill>
                  <a:srgbClr val="0000CC"/>
                </a:solidFill>
                <a:latin typeface="Arial"/>
                <a:cs typeface="Arial"/>
              </a:rPr>
              <a:t>extragerea </a:t>
            </a:r>
            <a:r>
              <a:rPr sz="2000" b="1" i="1" spc="-5" dirty="0">
                <a:solidFill>
                  <a:srgbClr val="FF0000"/>
                </a:solidFill>
                <a:latin typeface="Arial"/>
                <a:cs typeface="Arial"/>
              </a:rPr>
              <a:t>de informaţii sau cunoştinţe </a:t>
            </a:r>
            <a:r>
              <a:rPr sz="2000" b="1" i="1" spc="-5" dirty="0">
                <a:solidFill>
                  <a:srgbClr val="00B050"/>
                </a:solidFill>
                <a:latin typeface="Arial"/>
                <a:cs typeface="Arial"/>
              </a:rPr>
              <a:t>utile</a:t>
            </a:r>
            <a:r>
              <a:rPr sz="2000" b="1" i="1" spc="40" dirty="0">
                <a:solidFill>
                  <a:srgbClr val="00B050"/>
                </a:solidFill>
                <a:latin typeface="Arial"/>
                <a:cs typeface="Arial"/>
              </a:rPr>
              <a:t> </a:t>
            </a:r>
            <a:r>
              <a:rPr sz="2000" b="1" i="1" spc="-5" dirty="0">
                <a:solidFill>
                  <a:srgbClr val="00B050"/>
                </a:solidFill>
                <a:latin typeface="Arial"/>
                <a:cs typeface="Arial"/>
              </a:rPr>
              <a:t>din</a:t>
            </a:r>
            <a:r>
              <a:rPr sz="2000" b="1" i="1" spc="15" dirty="0">
                <a:solidFill>
                  <a:srgbClr val="00B050"/>
                </a:solidFill>
                <a:latin typeface="Arial"/>
                <a:cs typeface="Arial"/>
              </a:rPr>
              <a:t> </a:t>
            </a:r>
            <a:r>
              <a:rPr sz="2000" b="1" i="1" spc="-5" dirty="0">
                <a:solidFill>
                  <a:srgbClr val="00B050"/>
                </a:solidFill>
                <a:latin typeface="Arial"/>
                <a:cs typeface="Arial"/>
              </a:rPr>
              <a:t>ele</a:t>
            </a:r>
            <a:r>
              <a:rPr sz="2000" spc="-5" dirty="0">
                <a:latin typeface="Arial"/>
                <a:cs typeface="Arial"/>
              </a:rPr>
              <a:t>”	</a:t>
            </a:r>
            <a:endParaRPr sz="2000" dirty="0">
              <a:latin typeface="Arial"/>
              <a:cs typeface="Arial"/>
            </a:endParaRPr>
          </a:p>
          <a:p>
            <a:pPr marL="299085" marR="639445" indent="-286385">
              <a:lnSpc>
                <a:spcPct val="100000"/>
              </a:lnSpc>
              <a:buChar char="•"/>
              <a:tabLst>
                <a:tab pos="298450" algn="l"/>
                <a:tab pos="299085" algn="l"/>
              </a:tabLst>
            </a:pPr>
            <a:r>
              <a:rPr sz="2000" b="1" spc="-5" dirty="0" err="1" smtClean="0">
                <a:solidFill>
                  <a:srgbClr val="FF0000"/>
                </a:solidFill>
                <a:latin typeface="Arial"/>
                <a:cs typeface="Arial"/>
              </a:rPr>
              <a:t>Colectare</a:t>
            </a:r>
            <a:r>
              <a:rPr sz="2000" b="1" spc="-5" dirty="0">
                <a:solidFill>
                  <a:srgbClr val="FF0000"/>
                </a:solidFill>
                <a:latin typeface="Arial"/>
                <a:cs typeface="Arial"/>
              </a:rPr>
              <a:t>: </a:t>
            </a:r>
            <a:r>
              <a:rPr sz="2000" spc="-5" dirty="0">
                <a:latin typeface="Arial"/>
                <a:cs typeface="Arial"/>
              </a:rPr>
              <a:t>există diferite surse </a:t>
            </a:r>
            <a:r>
              <a:rPr sz="2000" dirty="0">
                <a:latin typeface="Arial"/>
                <a:cs typeface="Arial"/>
              </a:rPr>
              <a:t>de </a:t>
            </a:r>
            <a:r>
              <a:rPr sz="2000" spc="-5" dirty="0">
                <a:latin typeface="Arial"/>
                <a:cs typeface="Arial"/>
              </a:rPr>
              <a:t>date (senzori, documente </a:t>
            </a:r>
            <a:r>
              <a:rPr sz="2000" dirty="0">
                <a:latin typeface="Arial"/>
                <a:cs typeface="Arial"/>
              </a:rPr>
              <a:t>scrise,  </a:t>
            </a:r>
            <a:r>
              <a:rPr sz="2000" spc="-5" dirty="0">
                <a:latin typeface="Arial"/>
                <a:cs typeface="Arial"/>
              </a:rPr>
              <a:t>servere web, dispozitive de tip microarray</a:t>
            </a:r>
            <a:r>
              <a:rPr sz="2000" spc="-10" dirty="0">
                <a:latin typeface="Arial"/>
                <a:cs typeface="Arial"/>
              </a:rPr>
              <a:t> </a:t>
            </a:r>
            <a:r>
              <a:rPr sz="2000" spc="-5" dirty="0">
                <a:latin typeface="Arial"/>
                <a:cs typeface="Arial"/>
              </a:rPr>
              <a:t>etc)</a:t>
            </a:r>
            <a:endParaRPr sz="2000" dirty="0">
              <a:latin typeface="Arial"/>
              <a:cs typeface="Arial"/>
            </a:endParaRPr>
          </a:p>
          <a:p>
            <a:pPr marL="298450" marR="15875" indent="-285750">
              <a:lnSpc>
                <a:spcPct val="100000"/>
              </a:lnSpc>
              <a:spcBef>
                <a:spcPts val="430"/>
              </a:spcBef>
              <a:buChar char="•"/>
              <a:tabLst>
                <a:tab pos="299085" algn="l"/>
                <a:tab pos="299720" algn="l"/>
              </a:tabLst>
            </a:pPr>
            <a:r>
              <a:rPr sz="2000" b="1" spc="-5" dirty="0">
                <a:solidFill>
                  <a:srgbClr val="FF0000"/>
                </a:solidFill>
                <a:latin typeface="Arial"/>
                <a:cs typeface="Arial"/>
              </a:rPr>
              <a:t>Curătire: </a:t>
            </a:r>
            <a:r>
              <a:rPr sz="2000" spc="-5" dirty="0" err="1">
                <a:latin typeface="Arial"/>
                <a:cs typeface="Arial"/>
              </a:rPr>
              <a:t>eliminarea</a:t>
            </a:r>
            <a:r>
              <a:rPr sz="2000" spc="-5" dirty="0">
                <a:latin typeface="Arial"/>
                <a:cs typeface="Arial"/>
              </a:rPr>
              <a:t> </a:t>
            </a:r>
            <a:r>
              <a:rPr sz="2000" spc="-5" dirty="0" err="1" smtClean="0">
                <a:latin typeface="Arial"/>
                <a:cs typeface="Arial"/>
              </a:rPr>
              <a:t>zgomotului</a:t>
            </a:r>
            <a:r>
              <a:rPr lang="en-US" sz="2000" b="1" i="1" spc="-5" dirty="0" smtClean="0">
                <a:latin typeface="Arial"/>
                <a:cs typeface="Arial"/>
              </a:rPr>
              <a:t>/”</a:t>
            </a:r>
            <a:r>
              <a:rPr lang="en-US" sz="2000" b="1" i="1" spc="-5" dirty="0" err="1" smtClean="0">
                <a:latin typeface="Arial"/>
                <a:cs typeface="Arial"/>
              </a:rPr>
              <a:t>belii</a:t>
            </a:r>
            <a:r>
              <a:rPr lang="en-US" sz="2000" b="1" i="1" spc="-5" dirty="0" smtClean="0">
                <a:latin typeface="Arial"/>
                <a:cs typeface="Arial"/>
              </a:rPr>
              <a:t> sum”</a:t>
            </a:r>
            <a:r>
              <a:rPr sz="2000" b="1" i="1" spc="-5" dirty="0" smtClean="0">
                <a:latin typeface="Arial"/>
                <a:cs typeface="Arial"/>
              </a:rPr>
              <a:t> </a:t>
            </a:r>
            <a:r>
              <a:rPr sz="2000" dirty="0">
                <a:latin typeface="Arial"/>
                <a:cs typeface="Arial"/>
              </a:rPr>
              <a:t>(a </a:t>
            </a:r>
            <a:r>
              <a:rPr sz="2000" spc="-5" dirty="0">
                <a:latin typeface="Arial"/>
                <a:cs typeface="Arial"/>
              </a:rPr>
              <a:t>inconsistenţelor </a:t>
            </a:r>
            <a:r>
              <a:rPr sz="2000" dirty="0">
                <a:latin typeface="Arial"/>
                <a:cs typeface="Arial"/>
              </a:rPr>
              <a:t>sau a </a:t>
            </a:r>
            <a:r>
              <a:rPr sz="2000" spc="-5" dirty="0">
                <a:latin typeface="Arial"/>
                <a:cs typeface="Arial"/>
              </a:rPr>
              <a:t>datelor eronate)  </a:t>
            </a:r>
            <a:r>
              <a:rPr sz="2000" dirty="0">
                <a:latin typeface="Arial"/>
                <a:cs typeface="Arial"/>
              </a:rPr>
              <a:t>şi </a:t>
            </a:r>
            <a:r>
              <a:rPr sz="2000" spc="-5" dirty="0">
                <a:latin typeface="Arial"/>
                <a:cs typeface="Arial"/>
              </a:rPr>
              <a:t>tratarea </a:t>
            </a:r>
            <a:r>
              <a:rPr sz="2000" spc="-5" dirty="0" err="1">
                <a:latin typeface="Arial"/>
                <a:cs typeface="Arial"/>
              </a:rPr>
              <a:t>valorilor</a:t>
            </a:r>
            <a:r>
              <a:rPr sz="2000" spc="-25" dirty="0">
                <a:latin typeface="Arial"/>
                <a:cs typeface="Arial"/>
              </a:rPr>
              <a:t> </a:t>
            </a:r>
            <a:r>
              <a:rPr sz="2000" spc="-5" dirty="0" smtClean="0">
                <a:latin typeface="Arial"/>
                <a:cs typeface="Arial"/>
              </a:rPr>
              <a:t>absente</a:t>
            </a:r>
            <a:r>
              <a:rPr lang="en-US" sz="2000" spc="-5" dirty="0" smtClean="0">
                <a:latin typeface="Arial"/>
                <a:cs typeface="Arial"/>
              </a:rPr>
              <a:t> </a:t>
            </a:r>
            <a:r>
              <a:rPr lang="en-US" sz="2000" b="1" i="1" spc="-5" dirty="0" smtClean="0">
                <a:latin typeface="Arial"/>
                <a:cs typeface="Arial"/>
              </a:rPr>
              <a:t>/</a:t>
            </a:r>
            <a:r>
              <a:rPr lang="en-US" sz="2000" b="1" i="1" spc="-5" dirty="0" err="1" smtClean="0">
                <a:latin typeface="Arial"/>
                <a:cs typeface="Arial"/>
              </a:rPr>
              <a:t>influien</a:t>
            </a:r>
            <a:r>
              <a:rPr lang="ro-MO" sz="2000" b="1" i="1" spc="-5" dirty="0" smtClean="0">
                <a:latin typeface="Arial"/>
                <a:cs typeface="Arial"/>
              </a:rPr>
              <a:t>ța sezonieră/</a:t>
            </a:r>
            <a:endParaRPr sz="2000" b="1" i="1" dirty="0">
              <a:latin typeface="Arial"/>
              <a:cs typeface="Arial"/>
            </a:endParaRPr>
          </a:p>
          <a:p>
            <a:pPr marL="298450" indent="-286385">
              <a:lnSpc>
                <a:spcPct val="100000"/>
              </a:lnSpc>
              <a:spcBef>
                <a:spcPts val="434"/>
              </a:spcBef>
              <a:buChar char="•"/>
              <a:tabLst>
                <a:tab pos="298450" algn="l"/>
                <a:tab pos="299085" algn="l"/>
              </a:tabLst>
            </a:pPr>
            <a:r>
              <a:rPr sz="2000" spc="-5" dirty="0">
                <a:solidFill>
                  <a:srgbClr val="FF0000"/>
                </a:solidFill>
                <a:latin typeface="Arial"/>
                <a:cs typeface="Arial"/>
              </a:rPr>
              <a:t>(</a:t>
            </a:r>
            <a:r>
              <a:rPr sz="2000" b="1" spc="-5" dirty="0">
                <a:solidFill>
                  <a:srgbClr val="FF0000"/>
                </a:solidFill>
                <a:latin typeface="Arial"/>
                <a:cs typeface="Arial"/>
              </a:rPr>
              <a:t>pre)Procesare: </a:t>
            </a:r>
            <a:r>
              <a:rPr sz="2000" spc="-5" dirty="0">
                <a:latin typeface="Arial"/>
                <a:cs typeface="Arial"/>
              </a:rPr>
              <a:t>transformarea datelor într-un format</a:t>
            </a:r>
            <a:r>
              <a:rPr sz="2000" spc="20" dirty="0">
                <a:latin typeface="Arial"/>
                <a:cs typeface="Arial"/>
              </a:rPr>
              <a:t> </a:t>
            </a:r>
            <a:r>
              <a:rPr sz="2000" spc="-5" dirty="0">
                <a:latin typeface="Arial"/>
                <a:cs typeface="Arial"/>
              </a:rPr>
              <a:t>standardizat</a:t>
            </a:r>
            <a:endParaRPr sz="2000" dirty="0">
              <a:latin typeface="Arial"/>
              <a:cs typeface="Arial"/>
            </a:endParaRPr>
          </a:p>
          <a:p>
            <a:pPr marL="299085" marR="779145" indent="-286385">
              <a:lnSpc>
                <a:spcPct val="100000"/>
              </a:lnSpc>
              <a:spcBef>
                <a:spcPts val="430"/>
              </a:spcBef>
              <a:buChar char="•"/>
              <a:tabLst>
                <a:tab pos="298450" algn="l"/>
                <a:tab pos="299085" algn="l"/>
              </a:tabLst>
            </a:pPr>
            <a:r>
              <a:rPr sz="2000" b="1" spc="-5" dirty="0">
                <a:solidFill>
                  <a:srgbClr val="FF0000"/>
                </a:solidFill>
                <a:latin typeface="Arial"/>
                <a:cs typeface="Arial"/>
              </a:rPr>
              <a:t>Analiza: </a:t>
            </a:r>
            <a:r>
              <a:rPr sz="2000" spc="-5" dirty="0">
                <a:latin typeface="Arial"/>
                <a:cs typeface="Arial"/>
              </a:rPr>
              <a:t>identificarea tiparelor, a regularităţilor, a asocierilor sau a  relaţiilor existente în</a:t>
            </a:r>
            <a:r>
              <a:rPr sz="2000" spc="-15" dirty="0">
                <a:latin typeface="Arial"/>
                <a:cs typeface="Arial"/>
              </a:rPr>
              <a:t> </a:t>
            </a:r>
            <a:r>
              <a:rPr sz="2000" spc="-5" dirty="0">
                <a:latin typeface="Arial"/>
                <a:cs typeface="Arial"/>
              </a:rPr>
              <a:t>date</a:t>
            </a:r>
            <a:endParaRPr sz="2000" dirty="0">
              <a:latin typeface="Arial"/>
              <a:cs typeface="Arial"/>
            </a:endParaRPr>
          </a:p>
          <a:p>
            <a:pPr marL="298450" marR="5080" indent="-285115">
              <a:lnSpc>
                <a:spcPct val="100000"/>
              </a:lnSpc>
              <a:spcBef>
                <a:spcPts val="434"/>
              </a:spcBef>
              <a:buChar char="•"/>
              <a:tabLst>
                <a:tab pos="298450" algn="l"/>
                <a:tab pos="299085" algn="l"/>
              </a:tabLst>
            </a:pPr>
            <a:r>
              <a:rPr sz="2000" b="1" spc="-5" dirty="0">
                <a:solidFill>
                  <a:srgbClr val="FF0000"/>
                </a:solidFill>
                <a:latin typeface="Arial"/>
                <a:cs typeface="Arial"/>
              </a:rPr>
              <a:t>Extragere cunoştinţe: </a:t>
            </a:r>
            <a:r>
              <a:rPr sz="2000" spc="-5" dirty="0">
                <a:latin typeface="Arial"/>
                <a:cs typeface="Arial"/>
              </a:rPr>
              <a:t>formularea unor reguli concise </a:t>
            </a:r>
            <a:r>
              <a:rPr sz="2000" dirty="0">
                <a:latin typeface="Arial"/>
                <a:cs typeface="Arial"/>
              </a:rPr>
              <a:t>şi </a:t>
            </a:r>
            <a:r>
              <a:rPr sz="2000" spc="-5" dirty="0">
                <a:latin typeface="Arial"/>
                <a:cs typeface="Arial"/>
              </a:rPr>
              <a:t>aplicabile (care ar  putea fi folosite </a:t>
            </a:r>
            <a:r>
              <a:rPr sz="2000" dirty="0">
                <a:latin typeface="Arial"/>
                <a:cs typeface="Arial"/>
              </a:rPr>
              <a:t>de </a:t>
            </a:r>
            <a:r>
              <a:rPr sz="2000" spc="-5" dirty="0">
                <a:latin typeface="Arial"/>
                <a:cs typeface="Arial"/>
              </a:rPr>
              <a:t>către</a:t>
            </a:r>
            <a:r>
              <a:rPr sz="2000" spc="-10" dirty="0">
                <a:latin typeface="Arial"/>
                <a:cs typeface="Arial"/>
              </a:rPr>
              <a:t> </a:t>
            </a:r>
            <a:r>
              <a:rPr sz="2000" spc="-5" dirty="0">
                <a:latin typeface="Arial"/>
                <a:cs typeface="Arial"/>
              </a:rPr>
              <a:t>utilizatori)</a:t>
            </a:r>
            <a:endParaRPr sz="20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51470"/>
            <a:ext cx="5405120"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Ce este Data</a:t>
            </a:r>
            <a:r>
              <a:rPr dirty="0">
                <a:solidFill>
                  <a:srgbClr val="0000CC"/>
                </a:solidFill>
              </a:rPr>
              <a:t> </a:t>
            </a:r>
            <a:r>
              <a:rPr spc="-5" dirty="0">
                <a:solidFill>
                  <a:srgbClr val="0000CC"/>
                </a:solidFill>
              </a:rPr>
              <a:t>Mining?</a:t>
            </a:r>
          </a:p>
        </p:txBody>
      </p:sp>
      <p:sp>
        <p:nvSpPr>
          <p:cNvPr id="3" name="object 3"/>
          <p:cNvSpPr txBox="1"/>
          <p:nvPr/>
        </p:nvSpPr>
        <p:spPr>
          <a:xfrm>
            <a:off x="323528" y="483518"/>
            <a:ext cx="8367395" cy="1677382"/>
          </a:xfrm>
          <a:prstGeom prst="rect">
            <a:avLst/>
          </a:prstGeom>
        </p:spPr>
        <p:txBody>
          <a:bodyPr vert="horz" wrap="square" lIns="0" tIns="73660" rIns="0" bIns="0" rtlCol="0">
            <a:spAutoFit/>
          </a:bodyPr>
          <a:lstStyle/>
          <a:p>
            <a:pPr marL="12700">
              <a:lnSpc>
                <a:spcPct val="100000"/>
              </a:lnSpc>
              <a:spcBef>
                <a:spcPts val="580"/>
              </a:spcBef>
            </a:pPr>
            <a:r>
              <a:rPr sz="2000" b="1" spc="-5" dirty="0">
                <a:latin typeface="Arial"/>
                <a:cs typeface="Arial"/>
              </a:rPr>
              <a:t>Există diferite</a:t>
            </a:r>
            <a:r>
              <a:rPr sz="2000" b="1" spc="-15" dirty="0">
                <a:latin typeface="Arial"/>
                <a:cs typeface="Arial"/>
              </a:rPr>
              <a:t> </a:t>
            </a:r>
            <a:r>
              <a:rPr sz="2000" b="1" spc="-5" dirty="0">
                <a:latin typeface="Arial"/>
                <a:cs typeface="Arial"/>
              </a:rPr>
              <a:t>definiţii:</a:t>
            </a:r>
            <a:endParaRPr sz="2000" b="1" dirty="0">
              <a:latin typeface="Arial"/>
              <a:cs typeface="Arial"/>
            </a:endParaRPr>
          </a:p>
          <a:p>
            <a:pPr marL="12700" marR="5080">
              <a:lnSpc>
                <a:spcPct val="100099"/>
              </a:lnSpc>
              <a:spcBef>
                <a:spcPts val="475"/>
              </a:spcBef>
              <a:tabLst>
                <a:tab pos="7944484" algn="l"/>
              </a:tabLst>
            </a:pPr>
            <a:r>
              <a:rPr sz="2000" b="1" i="1" spc="-5" dirty="0">
                <a:solidFill>
                  <a:srgbClr val="0000CC"/>
                </a:solidFill>
                <a:latin typeface="Arial"/>
                <a:cs typeface="Arial"/>
              </a:rPr>
              <a:t>Data mining </a:t>
            </a:r>
            <a:r>
              <a:rPr sz="2000" spc="-5" dirty="0">
                <a:latin typeface="Arial"/>
                <a:cs typeface="Arial"/>
              </a:rPr>
              <a:t>= “</a:t>
            </a:r>
            <a:r>
              <a:rPr sz="2000" spc="-5" dirty="0">
                <a:solidFill>
                  <a:srgbClr val="FF0000"/>
                </a:solidFill>
                <a:latin typeface="Arial"/>
                <a:cs typeface="Arial"/>
              </a:rPr>
              <a:t>extragerea </a:t>
            </a:r>
            <a:r>
              <a:rPr sz="2000" spc="-5" dirty="0">
                <a:latin typeface="Arial"/>
                <a:cs typeface="Arial"/>
              </a:rPr>
              <a:t>din date a cunoştinţelor implicite, anterior  </a:t>
            </a:r>
            <a:r>
              <a:rPr sz="2000" spc="-10" dirty="0">
                <a:latin typeface="Arial"/>
                <a:cs typeface="Arial"/>
              </a:rPr>
              <a:t>ne</a:t>
            </a:r>
            <a:r>
              <a:rPr sz="2000" spc="-5" dirty="0">
                <a:latin typeface="Arial"/>
                <a:cs typeface="Arial"/>
              </a:rPr>
              <a:t>c</a:t>
            </a:r>
            <a:r>
              <a:rPr sz="2000" spc="-10" dirty="0">
                <a:latin typeface="Arial"/>
                <a:cs typeface="Arial"/>
              </a:rPr>
              <a:t>uno</a:t>
            </a:r>
            <a:r>
              <a:rPr sz="2000" spc="-5" dirty="0">
                <a:latin typeface="Arial"/>
                <a:cs typeface="Arial"/>
              </a:rPr>
              <a:t>sc</a:t>
            </a:r>
            <a:r>
              <a:rPr sz="2000" spc="-10" dirty="0">
                <a:latin typeface="Arial"/>
                <a:cs typeface="Arial"/>
              </a:rPr>
              <a:t>u</a:t>
            </a:r>
            <a:r>
              <a:rPr sz="2000" spc="-5" dirty="0">
                <a:latin typeface="Arial"/>
                <a:cs typeface="Arial"/>
              </a:rPr>
              <a:t>te şi</a:t>
            </a:r>
            <a:r>
              <a:rPr sz="2000" dirty="0">
                <a:latin typeface="Arial"/>
                <a:cs typeface="Arial"/>
              </a:rPr>
              <a:t> </a:t>
            </a:r>
            <a:r>
              <a:rPr sz="2000" spc="-10" dirty="0">
                <a:latin typeface="Arial"/>
                <a:cs typeface="Arial"/>
              </a:rPr>
              <a:t>po</a:t>
            </a:r>
            <a:r>
              <a:rPr sz="2000" spc="-5" dirty="0">
                <a:latin typeface="Arial"/>
                <a:cs typeface="Arial"/>
              </a:rPr>
              <a:t>t</a:t>
            </a:r>
            <a:r>
              <a:rPr sz="2000" spc="-10" dirty="0">
                <a:latin typeface="Arial"/>
                <a:cs typeface="Arial"/>
              </a:rPr>
              <a:t>en</a:t>
            </a:r>
            <a:r>
              <a:rPr sz="2000" spc="-5" dirty="0">
                <a:latin typeface="Arial"/>
                <a:cs typeface="Arial"/>
              </a:rPr>
              <a:t>ţ</a:t>
            </a:r>
            <a:r>
              <a:rPr sz="2000" spc="-10" dirty="0">
                <a:latin typeface="Arial"/>
                <a:cs typeface="Arial"/>
              </a:rPr>
              <a:t>ia</a:t>
            </a:r>
            <a:r>
              <a:rPr sz="2000" spc="-5" dirty="0">
                <a:latin typeface="Arial"/>
                <a:cs typeface="Arial"/>
              </a:rPr>
              <a:t>l</a:t>
            </a:r>
            <a:r>
              <a:rPr sz="2000" dirty="0">
                <a:latin typeface="Arial"/>
                <a:cs typeface="Arial"/>
              </a:rPr>
              <a:t> </a:t>
            </a:r>
            <a:r>
              <a:rPr sz="2000" spc="-10" dirty="0">
                <a:latin typeface="Arial"/>
                <a:cs typeface="Arial"/>
              </a:rPr>
              <a:t>u</a:t>
            </a:r>
            <a:r>
              <a:rPr sz="2000" spc="-5" dirty="0">
                <a:latin typeface="Arial"/>
                <a:cs typeface="Arial"/>
              </a:rPr>
              <a:t>t</a:t>
            </a:r>
            <a:r>
              <a:rPr sz="2000" spc="-10" dirty="0">
                <a:latin typeface="Arial"/>
                <a:cs typeface="Arial"/>
              </a:rPr>
              <a:t>il</a:t>
            </a:r>
            <a:r>
              <a:rPr sz="2000" dirty="0">
                <a:latin typeface="Arial"/>
                <a:cs typeface="Arial"/>
              </a:rPr>
              <a:t>e</a:t>
            </a:r>
            <a:r>
              <a:rPr sz="2000" spc="-5" dirty="0">
                <a:latin typeface="Arial"/>
                <a:cs typeface="Arial"/>
              </a:rPr>
              <a:t>” </a:t>
            </a:r>
            <a:r>
              <a:rPr lang="ro-MO" sz="2000" spc="-5" dirty="0" smtClean="0">
                <a:latin typeface="Arial"/>
                <a:cs typeface="Arial"/>
              </a:rPr>
              <a:t> </a:t>
            </a:r>
            <a:r>
              <a:rPr sz="2000" b="1" spc="-5" dirty="0" err="1" smtClean="0">
                <a:solidFill>
                  <a:srgbClr val="00B0F0"/>
                </a:solidFill>
                <a:latin typeface="Arial"/>
                <a:cs typeface="Arial"/>
              </a:rPr>
              <a:t>sau</a:t>
            </a:r>
            <a:r>
              <a:rPr sz="2000" b="1" spc="-5" dirty="0" smtClean="0">
                <a:solidFill>
                  <a:srgbClr val="00B0F0"/>
                </a:solidFill>
                <a:latin typeface="Arial"/>
                <a:cs typeface="Arial"/>
              </a:rPr>
              <a:t> </a:t>
            </a:r>
            <a:r>
              <a:rPr sz="2000" spc="-5" dirty="0" smtClean="0">
                <a:latin typeface="Arial"/>
                <a:cs typeface="Arial"/>
              </a:rPr>
              <a:t> </a:t>
            </a:r>
            <a:r>
              <a:rPr sz="2000" spc="-5" dirty="0">
                <a:latin typeface="Arial"/>
                <a:cs typeface="Arial"/>
              </a:rPr>
              <a:t>“</a:t>
            </a:r>
            <a:r>
              <a:rPr sz="2000" spc="-5" dirty="0">
                <a:solidFill>
                  <a:srgbClr val="FF0000"/>
                </a:solidFill>
                <a:latin typeface="Arial"/>
                <a:cs typeface="Arial"/>
              </a:rPr>
              <a:t>explorarea </a:t>
            </a:r>
            <a:r>
              <a:rPr sz="2000" spc="-5" dirty="0">
                <a:latin typeface="Arial"/>
                <a:cs typeface="Arial"/>
              </a:rPr>
              <a:t>şi </a:t>
            </a:r>
            <a:r>
              <a:rPr sz="2000" spc="-5" dirty="0">
                <a:solidFill>
                  <a:srgbClr val="FF0000"/>
                </a:solidFill>
                <a:latin typeface="Arial"/>
                <a:cs typeface="Arial"/>
              </a:rPr>
              <a:t>analiza</a:t>
            </a:r>
            <a:r>
              <a:rPr sz="2000" spc="-5" dirty="0">
                <a:latin typeface="Arial"/>
                <a:cs typeface="Arial"/>
              </a:rPr>
              <a:t>, prin mijloace automate sau semi-automate, a unei  cantităţi mari de date cu scopul de a </a:t>
            </a:r>
            <a:r>
              <a:rPr sz="2000" spc="-5" dirty="0" err="1">
                <a:latin typeface="Arial"/>
                <a:cs typeface="Arial"/>
              </a:rPr>
              <a:t>identifica</a:t>
            </a:r>
            <a:r>
              <a:rPr sz="2000" spc="-5" dirty="0">
                <a:latin typeface="Arial"/>
                <a:cs typeface="Arial"/>
              </a:rPr>
              <a:t> </a:t>
            </a:r>
            <a:r>
              <a:rPr sz="2000" i="1" spc="-5" dirty="0" err="1" smtClean="0">
                <a:solidFill>
                  <a:srgbClr val="FF0000"/>
                </a:solidFill>
                <a:latin typeface="Arial"/>
                <a:cs typeface="Arial"/>
              </a:rPr>
              <a:t>tipare</a:t>
            </a:r>
            <a:r>
              <a:rPr lang="ro-MO" sz="2000" i="1" spc="-5" dirty="0" smtClean="0">
                <a:solidFill>
                  <a:srgbClr val="FF0000"/>
                </a:solidFill>
                <a:latin typeface="Arial"/>
                <a:cs typeface="Arial"/>
              </a:rPr>
              <a:t>/sabloane</a:t>
            </a:r>
            <a:r>
              <a:rPr sz="2000" i="1" spc="-5" dirty="0" smtClean="0">
                <a:solidFill>
                  <a:srgbClr val="FF0000"/>
                </a:solidFill>
                <a:latin typeface="Arial"/>
                <a:cs typeface="Arial"/>
              </a:rPr>
              <a:t> </a:t>
            </a:r>
            <a:r>
              <a:rPr sz="2000" spc="-5" dirty="0">
                <a:latin typeface="Arial"/>
                <a:cs typeface="Arial"/>
              </a:rPr>
              <a:t>utile/ relevante” </a:t>
            </a:r>
            <a:r>
              <a:rPr lang="ro-MO" sz="2000" spc="-5" dirty="0" smtClean="0">
                <a:solidFill>
                  <a:srgbClr val="3333CC"/>
                </a:solidFill>
                <a:latin typeface="Arial"/>
                <a:cs typeface="Arial"/>
              </a:rPr>
              <a:t> </a:t>
            </a:r>
            <a:endParaRPr sz="2000" dirty="0">
              <a:latin typeface="Arial"/>
              <a:cs typeface="Arial"/>
            </a:endParaRPr>
          </a:p>
        </p:txBody>
      </p:sp>
      <p:sp>
        <p:nvSpPr>
          <p:cNvPr id="4" name="object 4"/>
          <p:cNvSpPr/>
          <p:nvPr/>
        </p:nvSpPr>
        <p:spPr>
          <a:xfrm>
            <a:off x="3275856" y="2211710"/>
            <a:ext cx="5235225" cy="209347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833611" y="4286922"/>
            <a:ext cx="850265" cy="259045"/>
          </a:xfrm>
          <a:prstGeom prst="rect">
            <a:avLst/>
          </a:prstGeom>
        </p:spPr>
        <p:txBody>
          <a:bodyPr vert="horz" wrap="square" lIns="0" tIns="12700" rIns="0" bIns="0" rtlCol="0">
            <a:spAutoFit/>
          </a:bodyPr>
          <a:lstStyle/>
          <a:p>
            <a:pPr marL="12700">
              <a:lnSpc>
                <a:spcPct val="100000"/>
              </a:lnSpc>
              <a:spcBef>
                <a:spcPts val="100"/>
              </a:spcBef>
            </a:pPr>
            <a:r>
              <a:rPr sz="1600" spc="-5" dirty="0">
                <a:solidFill>
                  <a:srgbClr val="FF0000"/>
                </a:solidFill>
                <a:latin typeface="Arial"/>
                <a:cs typeface="Arial"/>
              </a:rPr>
              <a:t>colectare</a:t>
            </a:r>
            <a:endParaRPr sz="1600" dirty="0">
              <a:latin typeface="Arial"/>
              <a:cs typeface="Arial"/>
            </a:endParaRPr>
          </a:p>
        </p:txBody>
      </p:sp>
      <p:sp>
        <p:nvSpPr>
          <p:cNvPr id="6" name="object 6"/>
          <p:cNvSpPr txBox="1"/>
          <p:nvPr/>
        </p:nvSpPr>
        <p:spPr>
          <a:xfrm>
            <a:off x="4876056" y="3583310"/>
            <a:ext cx="2319655" cy="1010533"/>
          </a:xfrm>
          <a:prstGeom prst="rect">
            <a:avLst/>
          </a:prstGeom>
        </p:spPr>
        <p:txBody>
          <a:bodyPr vert="horz" wrap="square" lIns="0" tIns="12700" rIns="0" bIns="0" rtlCol="0">
            <a:spAutoFit/>
          </a:bodyPr>
          <a:lstStyle/>
          <a:p>
            <a:pPr marL="1020444" marR="5080">
              <a:lnSpc>
                <a:spcPct val="100000"/>
              </a:lnSpc>
              <a:spcBef>
                <a:spcPts val="100"/>
              </a:spcBef>
            </a:pPr>
            <a:r>
              <a:rPr sz="1600" spc="-5" dirty="0">
                <a:solidFill>
                  <a:srgbClr val="FF0000"/>
                </a:solidFill>
                <a:latin typeface="Arial"/>
                <a:cs typeface="Arial"/>
              </a:rPr>
              <a:t>Procesare  </a:t>
            </a:r>
            <a:r>
              <a:rPr sz="1600" dirty="0">
                <a:solidFill>
                  <a:srgbClr val="FF0000"/>
                </a:solidFill>
                <a:latin typeface="Arial"/>
                <a:cs typeface="Arial"/>
              </a:rPr>
              <a:t>(</a:t>
            </a:r>
            <a:r>
              <a:rPr sz="1600" spc="-5" dirty="0">
                <a:solidFill>
                  <a:srgbClr val="FF0000"/>
                </a:solidFill>
                <a:latin typeface="Arial"/>
                <a:cs typeface="Arial"/>
              </a:rPr>
              <a:t>t</a:t>
            </a:r>
            <a:r>
              <a:rPr sz="1600" dirty="0">
                <a:solidFill>
                  <a:srgbClr val="FF0000"/>
                </a:solidFill>
                <a:latin typeface="Arial"/>
                <a:cs typeface="Arial"/>
              </a:rPr>
              <a:t>r</a:t>
            </a:r>
            <a:r>
              <a:rPr sz="1600" spc="-5" dirty="0">
                <a:solidFill>
                  <a:srgbClr val="FF0000"/>
                </a:solidFill>
                <a:latin typeface="Arial"/>
                <a:cs typeface="Arial"/>
              </a:rPr>
              <a:t>an</a:t>
            </a:r>
            <a:r>
              <a:rPr sz="1600" dirty="0">
                <a:solidFill>
                  <a:srgbClr val="FF0000"/>
                </a:solidFill>
                <a:latin typeface="Arial"/>
                <a:cs typeface="Arial"/>
              </a:rPr>
              <a:t>s</a:t>
            </a:r>
            <a:r>
              <a:rPr sz="1600" spc="-5" dirty="0">
                <a:solidFill>
                  <a:srgbClr val="FF0000"/>
                </a:solidFill>
                <a:latin typeface="Arial"/>
                <a:cs typeface="Arial"/>
              </a:rPr>
              <a:t>fo</a:t>
            </a:r>
            <a:r>
              <a:rPr sz="1600" dirty="0">
                <a:solidFill>
                  <a:srgbClr val="FF0000"/>
                </a:solidFill>
                <a:latin typeface="Arial"/>
                <a:cs typeface="Arial"/>
              </a:rPr>
              <a:t>r</a:t>
            </a:r>
            <a:r>
              <a:rPr sz="1600" spc="-5" dirty="0">
                <a:solidFill>
                  <a:srgbClr val="FF0000"/>
                </a:solidFill>
                <a:latin typeface="Arial"/>
                <a:cs typeface="Arial"/>
              </a:rPr>
              <a:t>ma</a:t>
            </a:r>
            <a:r>
              <a:rPr sz="1600" dirty="0">
                <a:solidFill>
                  <a:srgbClr val="FF0000"/>
                </a:solidFill>
                <a:latin typeface="Arial"/>
                <a:cs typeface="Arial"/>
              </a:rPr>
              <a:t>r</a:t>
            </a:r>
            <a:r>
              <a:rPr sz="1600" spc="-5" dirty="0">
                <a:solidFill>
                  <a:srgbClr val="FF0000"/>
                </a:solidFill>
                <a:latin typeface="Arial"/>
                <a:cs typeface="Arial"/>
              </a:rPr>
              <a:t>e)</a:t>
            </a:r>
            <a:endParaRPr sz="1600" dirty="0">
              <a:latin typeface="Arial"/>
              <a:cs typeface="Arial"/>
            </a:endParaRPr>
          </a:p>
          <a:p>
            <a:pPr marL="12700" marR="1090930">
              <a:lnSpc>
                <a:spcPct val="100000"/>
              </a:lnSpc>
              <a:spcBef>
                <a:spcPts val="85"/>
              </a:spcBef>
            </a:pPr>
            <a:r>
              <a:rPr sz="1600" spc="-5" dirty="0">
                <a:solidFill>
                  <a:srgbClr val="FF0000"/>
                </a:solidFill>
                <a:latin typeface="Arial"/>
                <a:cs typeface="Arial"/>
              </a:rPr>
              <a:t>Curăţire</a:t>
            </a:r>
            <a:r>
              <a:rPr sz="1600" spc="-60" dirty="0">
                <a:solidFill>
                  <a:srgbClr val="FF0000"/>
                </a:solidFill>
                <a:latin typeface="Arial"/>
                <a:cs typeface="Arial"/>
              </a:rPr>
              <a:t> </a:t>
            </a:r>
            <a:r>
              <a:rPr sz="1600" spc="-5" dirty="0">
                <a:solidFill>
                  <a:srgbClr val="FF0000"/>
                </a:solidFill>
                <a:latin typeface="Arial"/>
                <a:cs typeface="Arial"/>
              </a:rPr>
              <a:t>(pre-  procesare)</a:t>
            </a:r>
            <a:endParaRPr sz="1600" dirty="0">
              <a:latin typeface="Arial"/>
              <a:cs typeface="Arial"/>
            </a:endParaRPr>
          </a:p>
        </p:txBody>
      </p:sp>
      <p:sp>
        <p:nvSpPr>
          <p:cNvPr id="7" name="object 7"/>
          <p:cNvSpPr txBox="1"/>
          <p:nvPr/>
        </p:nvSpPr>
        <p:spPr>
          <a:xfrm>
            <a:off x="6781055" y="2840361"/>
            <a:ext cx="1823720" cy="697627"/>
          </a:xfrm>
          <a:prstGeom prst="rect">
            <a:avLst/>
          </a:prstGeom>
        </p:spPr>
        <p:txBody>
          <a:bodyPr vert="horz" wrap="square" lIns="0" tIns="12700" rIns="0" bIns="0" rtlCol="0">
            <a:spAutoFit/>
          </a:bodyPr>
          <a:lstStyle/>
          <a:p>
            <a:pPr marL="660400" marR="5080">
              <a:lnSpc>
                <a:spcPct val="100000"/>
              </a:lnSpc>
              <a:spcBef>
                <a:spcPts val="100"/>
              </a:spcBef>
            </a:pPr>
            <a:r>
              <a:rPr sz="1600" spc="-5" dirty="0">
                <a:solidFill>
                  <a:srgbClr val="FF0000"/>
                </a:solidFill>
                <a:latin typeface="Arial"/>
                <a:cs typeface="Arial"/>
              </a:rPr>
              <a:t>Extragerea  </a:t>
            </a:r>
            <a:r>
              <a:rPr sz="1600" dirty="0">
                <a:solidFill>
                  <a:srgbClr val="FF0000"/>
                </a:solidFill>
                <a:latin typeface="Arial"/>
                <a:cs typeface="Arial"/>
              </a:rPr>
              <a:t>c</a:t>
            </a:r>
            <a:r>
              <a:rPr sz="1600" spc="-5" dirty="0">
                <a:solidFill>
                  <a:srgbClr val="FF0000"/>
                </a:solidFill>
                <a:latin typeface="Arial"/>
                <a:cs typeface="Arial"/>
              </a:rPr>
              <a:t>uno</a:t>
            </a:r>
            <a:r>
              <a:rPr sz="1600" dirty="0">
                <a:solidFill>
                  <a:srgbClr val="FF0000"/>
                </a:solidFill>
                <a:latin typeface="Arial"/>
                <a:cs typeface="Arial"/>
              </a:rPr>
              <a:t>ş</a:t>
            </a:r>
            <a:r>
              <a:rPr sz="1600" spc="-5" dirty="0">
                <a:solidFill>
                  <a:srgbClr val="FF0000"/>
                </a:solidFill>
                <a:latin typeface="Arial"/>
                <a:cs typeface="Arial"/>
              </a:rPr>
              <a:t>tintelor</a:t>
            </a:r>
            <a:endParaRPr sz="1600" dirty="0">
              <a:latin typeface="Arial"/>
              <a:cs typeface="Arial"/>
            </a:endParaRPr>
          </a:p>
          <a:p>
            <a:pPr marL="12700">
              <a:lnSpc>
                <a:spcPts val="1480"/>
              </a:lnSpc>
            </a:pPr>
            <a:r>
              <a:rPr sz="1600" spc="-5" dirty="0">
                <a:solidFill>
                  <a:srgbClr val="FF0000"/>
                </a:solidFill>
                <a:latin typeface="Arial"/>
                <a:cs typeface="Arial"/>
              </a:rPr>
              <a:t>Analiza</a:t>
            </a:r>
            <a:endParaRPr sz="1600" dirty="0">
              <a:latin typeface="Arial"/>
              <a:cs typeface="Arial"/>
            </a:endParaRPr>
          </a:p>
        </p:txBody>
      </p:sp>
      <p:sp>
        <p:nvSpPr>
          <p:cNvPr id="8" name="object 8"/>
          <p:cNvSpPr/>
          <p:nvPr/>
        </p:nvSpPr>
        <p:spPr>
          <a:xfrm>
            <a:off x="2987824" y="2355726"/>
            <a:ext cx="215900" cy="2116931"/>
          </a:xfrm>
          <a:custGeom>
            <a:avLst/>
            <a:gdLst/>
            <a:ahLst/>
            <a:cxnLst/>
            <a:rect l="l" t="t" r="r" b="b"/>
            <a:pathLst>
              <a:path w="215900" h="2822575">
                <a:moveTo>
                  <a:pt x="215900" y="2822575"/>
                </a:moveTo>
                <a:lnTo>
                  <a:pt x="173883" y="2821157"/>
                </a:lnTo>
                <a:lnTo>
                  <a:pt x="139569" y="2817291"/>
                </a:lnTo>
                <a:lnTo>
                  <a:pt x="116433" y="2811559"/>
                </a:lnTo>
                <a:lnTo>
                  <a:pt x="107950" y="2804541"/>
                </a:lnTo>
                <a:lnTo>
                  <a:pt x="107950" y="1429321"/>
                </a:lnTo>
                <a:lnTo>
                  <a:pt x="99466" y="1422303"/>
                </a:lnTo>
                <a:lnTo>
                  <a:pt x="76330" y="1416570"/>
                </a:lnTo>
                <a:lnTo>
                  <a:pt x="42016" y="1412705"/>
                </a:lnTo>
                <a:lnTo>
                  <a:pt x="0" y="1411287"/>
                </a:lnTo>
                <a:lnTo>
                  <a:pt x="42016" y="1409869"/>
                </a:lnTo>
                <a:lnTo>
                  <a:pt x="76330" y="1406004"/>
                </a:lnTo>
                <a:lnTo>
                  <a:pt x="99466" y="1400271"/>
                </a:lnTo>
                <a:lnTo>
                  <a:pt x="107950" y="1393253"/>
                </a:lnTo>
                <a:lnTo>
                  <a:pt x="107950" y="18033"/>
                </a:lnTo>
                <a:lnTo>
                  <a:pt x="116433" y="11015"/>
                </a:lnTo>
                <a:lnTo>
                  <a:pt x="139569" y="5283"/>
                </a:lnTo>
                <a:lnTo>
                  <a:pt x="173883" y="1417"/>
                </a:lnTo>
                <a:lnTo>
                  <a:pt x="215900" y="0"/>
                </a:lnTo>
              </a:path>
            </a:pathLst>
          </a:custGeom>
          <a:ln w="38100">
            <a:solidFill>
              <a:srgbClr val="00B0F0"/>
            </a:solidFill>
            <a:prstDash val="solid"/>
          </a:ln>
        </p:spPr>
        <p:txBody>
          <a:bodyPr wrap="square" lIns="0" tIns="0" rIns="0" bIns="0" rtlCol="0"/>
          <a:lstStyle/>
          <a:p>
            <a:endParaRPr dirty="0">
              <a:solidFill>
                <a:srgbClr val="0000CC"/>
              </a:solidFill>
            </a:endParaRPr>
          </a:p>
        </p:txBody>
      </p:sp>
      <p:sp>
        <p:nvSpPr>
          <p:cNvPr id="9" name="object 9"/>
          <p:cNvSpPr txBox="1"/>
          <p:nvPr/>
        </p:nvSpPr>
        <p:spPr>
          <a:xfrm>
            <a:off x="323528" y="2211710"/>
            <a:ext cx="2592288" cy="216726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Arial"/>
                <a:cs typeface="Arial"/>
              </a:rPr>
              <a:t>Uneori </a:t>
            </a:r>
            <a:r>
              <a:rPr sz="2000" dirty="0">
                <a:latin typeface="Arial"/>
                <a:cs typeface="Arial"/>
              </a:rPr>
              <a:t>acest  </a:t>
            </a:r>
            <a:r>
              <a:rPr sz="2000" spc="-5" dirty="0">
                <a:latin typeface="Arial"/>
                <a:cs typeface="Arial"/>
              </a:rPr>
              <a:t>proces este  denumit  </a:t>
            </a:r>
            <a:r>
              <a:rPr sz="2000" b="1" i="1" spc="-5" dirty="0">
                <a:solidFill>
                  <a:srgbClr val="3333CC"/>
                </a:solidFill>
                <a:latin typeface="Arial"/>
                <a:cs typeface="Arial"/>
              </a:rPr>
              <a:t>des</a:t>
            </a:r>
            <a:r>
              <a:rPr sz="2000" b="1" i="1" dirty="0">
                <a:solidFill>
                  <a:srgbClr val="3333CC"/>
                </a:solidFill>
                <a:latin typeface="Arial"/>
                <a:cs typeface="Arial"/>
              </a:rPr>
              <a:t>c</a:t>
            </a:r>
            <a:r>
              <a:rPr sz="2000" b="1" i="1" spc="-5" dirty="0">
                <a:solidFill>
                  <a:srgbClr val="3333CC"/>
                </a:solidFill>
                <a:latin typeface="Arial"/>
                <a:cs typeface="Arial"/>
              </a:rPr>
              <a:t>operirea  cunoştinţelor  </a:t>
            </a:r>
            <a:r>
              <a:rPr sz="2000" spc="-5" dirty="0">
                <a:latin typeface="Arial"/>
                <a:cs typeface="Arial"/>
              </a:rPr>
              <a:t>iar termenul  </a:t>
            </a:r>
            <a:r>
              <a:rPr sz="2000" b="1" spc="-5" dirty="0">
                <a:latin typeface="Arial"/>
                <a:cs typeface="Arial"/>
              </a:rPr>
              <a:t>data mining </a:t>
            </a:r>
            <a:r>
              <a:rPr sz="2000" spc="-5" dirty="0">
                <a:latin typeface="Arial"/>
                <a:cs typeface="Arial"/>
              </a:rPr>
              <a:t> referă </a:t>
            </a:r>
            <a:r>
              <a:rPr sz="2000" dirty="0">
                <a:latin typeface="Arial"/>
                <a:cs typeface="Arial"/>
              </a:rPr>
              <a:t>doar o  </a:t>
            </a:r>
            <a:r>
              <a:rPr sz="2000" spc="-5" dirty="0">
                <a:latin typeface="Arial"/>
                <a:cs typeface="Arial"/>
              </a:rPr>
              <a:t>etapă </a:t>
            </a:r>
            <a:r>
              <a:rPr sz="2000" dirty="0">
                <a:latin typeface="Arial"/>
                <a:cs typeface="Arial"/>
              </a:rPr>
              <a:t>a  </a:t>
            </a:r>
            <a:r>
              <a:rPr sz="2000" spc="-5" dirty="0">
                <a:latin typeface="Arial"/>
                <a:cs typeface="Arial"/>
              </a:rPr>
              <a:t>acestui  proces</a:t>
            </a:r>
            <a:endParaRPr sz="2000" dirty="0">
              <a:latin typeface="Arial"/>
              <a:cs typeface="Arial"/>
            </a:endParaRPr>
          </a:p>
        </p:txBody>
      </p:sp>
      <p:sp>
        <p:nvSpPr>
          <p:cNvPr id="10" name="object 10"/>
          <p:cNvSpPr/>
          <p:nvPr/>
        </p:nvSpPr>
        <p:spPr>
          <a:xfrm>
            <a:off x="5490008" y="2383156"/>
            <a:ext cx="1217930" cy="432435"/>
          </a:xfrm>
          <a:custGeom>
            <a:avLst/>
            <a:gdLst/>
            <a:ahLst/>
            <a:cxnLst/>
            <a:rect l="l" t="t" r="r" b="b"/>
            <a:pathLst>
              <a:path w="1217929" h="576579">
                <a:moveTo>
                  <a:pt x="0" y="288137"/>
                </a:moveTo>
                <a:lnTo>
                  <a:pt x="12368" y="230068"/>
                </a:lnTo>
                <a:lnTo>
                  <a:pt x="47842" y="175982"/>
                </a:lnTo>
                <a:lnTo>
                  <a:pt x="103973" y="127038"/>
                </a:lnTo>
                <a:lnTo>
                  <a:pt x="139019" y="104856"/>
                </a:lnTo>
                <a:lnTo>
                  <a:pt x="178312" y="84394"/>
                </a:lnTo>
                <a:lnTo>
                  <a:pt x="221545" y="65797"/>
                </a:lnTo>
                <a:lnTo>
                  <a:pt x="268413" y="49210"/>
                </a:lnTo>
                <a:lnTo>
                  <a:pt x="318609" y="34777"/>
                </a:lnTo>
                <a:lnTo>
                  <a:pt x="371826" y="22643"/>
                </a:lnTo>
                <a:lnTo>
                  <a:pt x="427760" y="12954"/>
                </a:lnTo>
                <a:lnTo>
                  <a:pt x="486105" y="5854"/>
                </a:lnTo>
                <a:lnTo>
                  <a:pt x="546553" y="1487"/>
                </a:lnTo>
                <a:lnTo>
                  <a:pt x="608799" y="0"/>
                </a:lnTo>
                <a:lnTo>
                  <a:pt x="671048" y="1487"/>
                </a:lnTo>
                <a:lnTo>
                  <a:pt x="731498" y="5854"/>
                </a:lnTo>
                <a:lnTo>
                  <a:pt x="789844" y="12954"/>
                </a:lnTo>
                <a:lnTo>
                  <a:pt x="845780" y="22643"/>
                </a:lnTo>
                <a:lnTo>
                  <a:pt x="898999" y="34777"/>
                </a:lnTo>
                <a:lnTo>
                  <a:pt x="949196" y="49210"/>
                </a:lnTo>
                <a:lnTo>
                  <a:pt x="996064" y="65797"/>
                </a:lnTo>
                <a:lnTo>
                  <a:pt x="1039298" y="84394"/>
                </a:lnTo>
                <a:lnTo>
                  <a:pt x="1078591" y="104856"/>
                </a:lnTo>
                <a:lnTo>
                  <a:pt x="1113638" y="127038"/>
                </a:lnTo>
                <a:lnTo>
                  <a:pt x="1144133" y="150795"/>
                </a:lnTo>
                <a:lnTo>
                  <a:pt x="1190242" y="202455"/>
                </a:lnTo>
                <a:lnTo>
                  <a:pt x="1214469" y="258677"/>
                </a:lnTo>
                <a:lnTo>
                  <a:pt x="1217612" y="288137"/>
                </a:lnTo>
                <a:lnTo>
                  <a:pt x="1214469" y="317597"/>
                </a:lnTo>
                <a:lnTo>
                  <a:pt x="1190242" y="373819"/>
                </a:lnTo>
                <a:lnTo>
                  <a:pt x="1144133" y="425479"/>
                </a:lnTo>
                <a:lnTo>
                  <a:pt x="1113638" y="449236"/>
                </a:lnTo>
                <a:lnTo>
                  <a:pt x="1078591" y="471418"/>
                </a:lnTo>
                <a:lnTo>
                  <a:pt x="1039298" y="491880"/>
                </a:lnTo>
                <a:lnTo>
                  <a:pt x="996064" y="510477"/>
                </a:lnTo>
                <a:lnTo>
                  <a:pt x="949196" y="527065"/>
                </a:lnTo>
                <a:lnTo>
                  <a:pt x="898999" y="541497"/>
                </a:lnTo>
                <a:lnTo>
                  <a:pt x="845780" y="553631"/>
                </a:lnTo>
                <a:lnTo>
                  <a:pt x="789844" y="563320"/>
                </a:lnTo>
                <a:lnTo>
                  <a:pt x="731498" y="570421"/>
                </a:lnTo>
                <a:lnTo>
                  <a:pt x="671048" y="574787"/>
                </a:lnTo>
                <a:lnTo>
                  <a:pt x="608799" y="576275"/>
                </a:lnTo>
                <a:lnTo>
                  <a:pt x="546553" y="574787"/>
                </a:lnTo>
                <a:lnTo>
                  <a:pt x="486105" y="570421"/>
                </a:lnTo>
                <a:lnTo>
                  <a:pt x="427760" y="563320"/>
                </a:lnTo>
                <a:lnTo>
                  <a:pt x="371826" y="553631"/>
                </a:lnTo>
                <a:lnTo>
                  <a:pt x="318609" y="541497"/>
                </a:lnTo>
                <a:lnTo>
                  <a:pt x="268413" y="527065"/>
                </a:lnTo>
                <a:lnTo>
                  <a:pt x="221545" y="510477"/>
                </a:lnTo>
                <a:lnTo>
                  <a:pt x="178312" y="491880"/>
                </a:lnTo>
                <a:lnTo>
                  <a:pt x="139019" y="471418"/>
                </a:lnTo>
                <a:lnTo>
                  <a:pt x="103973" y="449236"/>
                </a:lnTo>
                <a:lnTo>
                  <a:pt x="73478" y="425479"/>
                </a:lnTo>
                <a:lnTo>
                  <a:pt x="27370" y="373819"/>
                </a:lnTo>
                <a:lnTo>
                  <a:pt x="3143" y="317597"/>
                </a:lnTo>
                <a:lnTo>
                  <a:pt x="0" y="288137"/>
                </a:lnTo>
                <a:close/>
              </a:path>
            </a:pathLst>
          </a:custGeom>
          <a:ln w="9525">
            <a:solidFill>
              <a:srgbClr val="FF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3478"/>
            <a:ext cx="6182360"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Ce </a:t>
            </a:r>
            <a:r>
              <a:rPr spc="-5" dirty="0">
                <a:solidFill>
                  <a:srgbClr val="00B0F0"/>
                </a:solidFill>
              </a:rPr>
              <a:t>nu</a:t>
            </a:r>
            <a:r>
              <a:rPr spc="-5" dirty="0">
                <a:solidFill>
                  <a:srgbClr val="0000CC"/>
                </a:solidFill>
              </a:rPr>
              <a:t> este Data</a:t>
            </a:r>
            <a:r>
              <a:rPr spc="10" dirty="0">
                <a:solidFill>
                  <a:srgbClr val="0000CC"/>
                </a:solidFill>
              </a:rPr>
              <a:t> </a:t>
            </a:r>
            <a:r>
              <a:rPr spc="-5" dirty="0">
                <a:solidFill>
                  <a:srgbClr val="0000CC"/>
                </a:solidFill>
              </a:rPr>
              <a:t>Mining?</a:t>
            </a:r>
          </a:p>
        </p:txBody>
      </p:sp>
      <p:sp>
        <p:nvSpPr>
          <p:cNvPr id="3" name="object 3"/>
          <p:cNvSpPr txBox="1"/>
          <p:nvPr/>
        </p:nvSpPr>
        <p:spPr>
          <a:xfrm>
            <a:off x="179512" y="699542"/>
            <a:ext cx="8964488" cy="3941464"/>
          </a:xfrm>
          <a:prstGeom prst="rect">
            <a:avLst/>
          </a:prstGeom>
        </p:spPr>
        <p:txBody>
          <a:bodyPr vert="horz" wrap="square" lIns="0" tIns="12065" rIns="0" bIns="0" rtlCol="0">
            <a:spAutoFit/>
          </a:bodyPr>
          <a:lstStyle/>
          <a:p>
            <a:pPr marL="13335" marR="332105" indent="-635">
              <a:lnSpc>
                <a:spcPct val="100000"/>
              </a:lnSpc>
              <a:spcBef>
                <a:spcPts val="0"/>
              </a:spcBef>
            </a:pPr>
            <a:r>
              <a:rPr sz="1900" b="1" u="sng" spc="-5" dirty="0">
                <a:solidFill>
                  <a:srgbClr val="FF0000"/>
                </a:solidFill>
                <a:latin typeface="Arial"/>
                <a:cs typeface="Arial"/>
              </a:rPr>
              <a:t>Exemplu: </a:t>
            </a:r>
            <a:r>
              <a:rPr sz="1900" spc="-5" dirty="0">
                <a:latin typeface="Arial"/>
                <a:cs typeface="Arial"/>
              </a:rPr>
              <a:t>se consideră o bază de date ce conţine informaţii despre  clienţii unei</a:t>
            </a:r>
            <a:r>
              <a:rPr sz="1900" spc="15" dirty="0">
                <a:latin typeface="Arial"/>
                <a:cs typeface="Arial"/>
              </a:rPr>
              <a:t> </a:t>
            </a:r>
            <a:r>
              <a:rPr sz="1900" spc="-5" dirty="0">
                <a:latin typeface="Arial"/>
                <a:cs typeface="Arial"/>
              </a:rPr>
              <a:t>bănci:</a:t>
            </a:r>
            <a:endParaRPr sz="1900" dirty="0">
              <a:latin typeface="Arial"/>
              <a:cs typeface="Arial"/>
            </a:endParaRPr>
          </a:p>
          <a:p>
            <a:pPr marL="299085" marR="511175" indent="-285750">
              <a:lnSpc>
                <a:spcPct val="100000"/>
              </a:lnSpc>
              <a:spcBef>
                <a:spcPts val="0"/>
              </a:spcBef>
              <a:buChar char="•"/>
              <a:tabLst>
                <a:tab pos="299085" algn="l"/>
                <a:tab pos="299720" algn="l"/>
              </a:tabLst>
            </a:pPr>
            <a:r>
              <a:rPr sz="1900" spc="-5" dirty="0" err="1" smtClean="0">
                <a:latin typeface="Arial"/>
                <a:cs typeface="Arial"/>
              </a:rPr>
              <a:t>Căutarea</a:t>
            </a:r>
            <a:r>
              <a:rPr sz="1900" spc="-5" dirty="0" smtClean="0">
                <a:latin typeface="Arial"/>
                <a:cs typeface="Arial"/>
              </a:rPr>
              <a:t> </a:t>
            </a:r>
            <a:r>
              <a:rPr sz="1900" spc="-5" dirty="0">
                <a:latin typeface="Arial"/>
                <a:cs typeface="Arial"/>
              </a:rPr>
              <a:t>tuturor clienţilor ce locuiesc într-un oraş specificat </a:t>
            </a:r>
            <a:r>
              <a:rPr sz="1900" b="1" i="1" spc="-5" dirty="0">
                <a:solidFill>
                  <a:srgbClr val="00B0F0"/>
                </a:solidFill>
                <a:latin typeface="Arial"/>
                <a:cs typeface="Arial"/>
              </a:rPr>
              <a:t>nu </a:t>
            </a:r>
            <a:r>
              <a:rPr sz="1900" b="1" i="1" spc="-5" dirty="0">
                <a:solidFill>
                  <a:srgbClr val="3333CC"/>
                </a:solidFill>
                <a:latin typeface="Arial"/>
                <a:cs typeface="Arial"/>
              </a:rPr>
              <a:t> este o prelucrare specifică pentru data</a:t>
            </a:r>
            <a:r>
              <a:rPr sz="1900" b="1" i="1" spc="-25" dirty="0">
                <a:solidFill>
                  <a:srgbClr val="3333CC"/>
                </a:solidFill>
                <a:latin typeface="Arial"/>
                <a:cs typeface="Arial"/>
              </a:rPr>
              <a:t> </a:t>
            </a:r>
            <a:r>
              <a:rPr sz="1900" b="1" i="1" spc="-5" dirty="0">
                <a:solidFill>
                  <a:srgbClr val="3333CC"/>
                </a:solidFill>
                <a:latin typeface="Arial"/>
                <a:cs typeface="Arial"/>
              </a:rPr>
              <a:t>mining</a:t>
            </a:r>
            <a:endParaRPr sz="1900" b="1" i="1" dirty="0">
              <a:latin typeface="Arial"/>
              <a:cs typeface="Arial"/>
            </a:endParaRPr>
          </a:p>
          <a:p>
            <a:pPr marL="298450" marR="5080" indent="-285750">
              <a:lnSpc>
                <a:spcPct val="100000"/>
              </a:lnSpc>
              <a:spcBef>
                <a:spcPts val="0"/>
              </a:spcBef>
              <a:buChar char="•"/>
              <a:tabLst>
                <a:tab pos="298450" algn="l"/>
                <a:tab pos="299085" algn="l"/>
              </a:tabLst>
            </a:pPr>
            <a:r>
              <a:rPr sz="1900" spc="-5" dirty="0">
                <a:latin typeface="Arial"/>
                <a:cs typeface="Arial"/>
              </a:rPr>
              <a:t>Determinarea numărului de clienţi care au în cont o sumă mai mică  sau mai mare decât o valoare specificată </a:t>
            </a:r>
            <a:r>
              <a:rPr sz="1900" b="1" i="1" spc="-5" dirty="0">
                <a:solidFill>
                  <a:srgbClr val="00B0F0"/>
                </a:solidFill>
                <a:latin typeface="Arial"/>
                <a:cs typeface="Arial"/>
              </a:rPr>
              <a:t>nu</a:t>
            </a:r>
            <a:r>
              <a:rPr sz="1900" b="1" i="1" spc="-5" dirty="0">
                <a:solidFill>
                  <a:srgbClr val="3333CC"/>
                </a:solidFill>
                <a:latin typeface="Arial"/>
                <a:cs typeface="Arial"/>
              </a:rPr>
              <a:t> este o prelucrare  specifică pentru data</a:t>
            </a:r>
            <a:r>
              <a:rPr sz="1900" b="1" i="1" spc="-10" dirty="0">
                <a:solidFill>
                  <a:srgbClr val="3333CC"/>
                </a:solidFill>
                <a:latin typeface="Arial"/>
                <a:cs typeface="Arial"/>
              </a:rPr>
              <a:t> </a:t>
            </a:r>
            <a:r>
              <a:rPr sz="1900" b="1" i="1" spc="-5" dirty="0">
                <a:solidFill>
                  <a:srgbClr val="3333CC"/>
                </a:solidFill>
                <a:latin typeface="Arial"/>
                <a:cs typeface="Arial"/>
              </a:rPr>
              <a:t>mining</a:t>
            </a:r>
            <a:endParaRPr sz="1900" b="1" i="1" dirty="0">
              <a:latin typeface="Arial"/>
              <a:cs typeface="Arial"/>
            </a:endParaRPr>
          </a:p>
          <a:p>
            <a:pPr marL="12700" marR="315595">
              <a:lnSpc>
                <a:spcPct val="100000"/>
              </a:lnSpc>
              <a:spcBef>
                <a:spcPts val="0"/>
              </a:spcBef>
            </a:pPr>
            <a:r>
              <a:rPr sz="1900" spc="-5" dirty="0">
                <a:latin typeface="Arial"/>
                <a:cs typeface="Arial"/>
              </a:rPr>
              <a:t>… astfel de probleme se rezolvă prin </a:t>
            </a:r>
            <a:r>
              <a:rPr sz="1900" b="1" i="1" spc="-5" dirty="0">
                <a:solidFill>
                  <a:srgbClr val="FF0000"/>
                </a:solidFill>
                <a:latin typeface="Arial"/>
                <a:cs typeface="Arial"/>
              </a:rPr>
              <a:t>interogări simple ale bazei de  date</a:t>
            </a:r>
            <a:endParaRPr sz="1900" b="1" i="1" dirty="0">
              <a:latin typeface="Arial"/>
              <a:cs typeface="Arial"/>
            </a:endParaRPr>
          </a:p>
          <a:p>
            <a:pPr marL="12700">
              <a:lnSpc>
                <a:spcPct val="100000"/>
              </a:lnSpc>
              <a:spcBef>
                <a:spcPts val="0"/>
              </a:spcBef>
            </a:pPr>
            <a:r>
              <a:rPr sz="1900" b="1" i="1" u="sng" spc="-5" dirty="0">
                <a:solidFill>
                  <a:srgbClr val="00B050"/>
                </a:solidFill>
                <a:latin typeface="Arial"/>
                <a:cs typeface="Arial"/>
              </a:rPr>
              <a:t>Pe de altă parte:</a:t>
            </a:r>
            <a:endParaRPr sz="1900" b="1" i="1" u="sng" dirty="0">
              <a:solidFill>
                <a:srgbClr val="00B050"/>
              </a:solidFill>
              <a:latin typeface="Arial"/>
              <a:cs typeface="Arial"/>
            </a:endParaRPr>
          </a:p>
          <a:p>
            <a:pPr marL="297815" indent="-285750">
              <a:lnSpc>
                <a:spcPct val="100000"/>
              </a:lnSpc>
              <a:spcBef>
                <a:spcPts val="0"/>
              </a:spcBef>
              <a:buChar char="•"/>
              <a:tabLst>
                <a:tab pos="297815" algn="l"/>
                <a:tab pos="298450" algn="l"/>
              </a:tabLst>
            </a:pPr>
            <a:r>
              <a:rPr sz="1900" spc="-5" dirty="0">
                <a:latin typeface="Arial"/>
                <a:cs typeface="Arial"/>
              </a:rPr>
              <a:t>Identificarea clienţilor cărora li se poate acorda un împrumut</a:t>
            </a:r>
            <a:endParaRPr sz="1900" dirty="0">
              <a:latin typeface="Arial"/>
              <a:cs typeface="Arial"/>
            </a:endParaRPr>
          </a:p>
          <a:p>
            <a:pPr marL="299085" indent="-287020">
              <a:lnSpc>
                <a:spcPct val="100000"/>
              </a:lnSpc>
              <a:spcBef>
                <a:spcPts val="0"/>
              </a:spcBef>
              <a:buChar char="•"/>
              <a:tabLst>
                <a:tab pos="299085" algn="l"/>
                <a:tab pos="299720" algn="l"/>
              </a:tabLst>
            </a:pPr>
            <a:r>
              <a:rPr sz="1900" spc="-5" dirty="0">
                <a:latin typeface="Arial"/>
                <a:cs typeface="Arial"/>
              </a:rPr>
              <a:t>Identificarea operaţiunilor anormale într-un cont</a:t>
            </a:r>
            <a:endParaRPr sz="1900" dirty="0">
              <a:latin typeface="Arial"/>
              <a:cs typeface="Arial"/>
            </a:endParaRPr>
          </a:p>
          <a:p>
            <a:pPr marL="12700" marR="232410">
              <a:lnSpc>
                <a:spcPct val="100000"/>
              </a:lnSpc>
              <a:spcBef>
                <a:spcPts val="480"/>
              </a:spcBef>
            </a:pPr>
            <a:r>
              <a:rPr sz="1900" spc="-5" dirty="0">
                <a:latin typeface="Arial"/>
                <a:cs typeface="Arial"/>
              </a:rPr>
              <a:t>… sunt probleme care necesită </a:t>
            </a:r>
            <a:r>
              <a:rPr sz="1900" spc="-5" dirty="0">
                <a:solidFill>
                  <a:srgbClr val="3333FF"/>
                </a:solidFill>
                <a:latin typeface="Arial"/>
                <a:cs typeface="Arial"/>
              </a:rPr>
              <a:t>expertiză umană şi/sau instrumente  de data</a:t>
            </a:r>
            <a:r>
              <a:rPr sz="1900" spc="-20" dirty="0">
                <a:solidFill>
                  <a:srgbClr val="3333FF"/>
                </a:solidFill>
                <a:latin typeface="Arial"/>
                <a:cs typeface="Arial"/>
              </a:rPr>
              <a:t> </a:t>
            </a:r>
            <a:r>
              <a:rPr sz="1900" spc="-5" dirty="0">
                <a:solidFill>
                  <a:srgbClr val="3333FF"/>
                </a:solidFill>
                <a:latin typeface="Arial"/>
                <a:cs typeface="Arial"/>
              </a:rPr>
              <a:t>mining</a:t>
            </a:r>
            <a:endParaRPr sz="19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4095750"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Domenii</a:t>
            </a:r>
            <a:r>
              <a:rPr spc="-45" dirty="0">
                <a:solidFill>
                  <a:srgbClr val="0000CC"/>
                </a:solidFill>
              </a:rPr>
              <a:t> </a:t>
            </a:r>
            <a:r>
              <a:rPr spc="-5" dirty="0">
                <a:solidFill>
                  <a:srgbClr val="0000CC"/>
                </a:solidFill>
              </a:rPr>
              <a:t>înrudite</a:t>
            </a:r>
          </a:p>
        </p:txBody>
      </p:sp>
      <p:sp>
        <p:nvSpPr>
          <p:cNvPr id="3" name="object 3"/>
          <p:cNvSpPr txBox="1"/>
          <p:nvPr/>
        </p:nvSpPr>
        <p:spPr>
          <a:xfrm>
            <a:off x="0" y="555526"/>
            <a:ext cx="5774373" cy="289823"/>
          </a:xfrm>
          <a:prstGeom prst="rect">
            <a:avLst/>
          </a:prstGeom>
        </p:spPr>
        <p:txBody>
          <a:bodyPr vert="horz" wrap="square" lIns="0" tIns="12700" rIns="0" bIns="0" rtlCol="0">
            <a:spAutoFit/>
          </a:bodyPr>
          <a:lstStyle/>
          <a:p>
            <a:pPr marL="12700">
              <a:lnSpc>
                <a:spcPct val="100000"/>
              </a:lnSpc>
              <a:spcBef>
                <a:spcPts val="100"/>
              </a:spcBef>
            </a:pPr>
            <a:r>
              <a:rPr sz="1800" b="1" i="1" spc="-5" dirty="0">
                <a:solidFill>
                  <a:srgbClr val="FF0000"/>
                </a:solidFill>
                <a:latin typeface="Arial"/>
                <a:cs typeface="Arial"/>
              </a:rPr>
              <a:t>Data mining </a:t>
            </a:r>
            <a:r>
              <a:rPr sz="1800" b="1" i="1" spc="-5" dirty="0">
                <a:latin typeface="Arial"/>
                <a:cs typeface="Arial"/>
              </a:rPr>
              <a:t>este un domeniu înrudit</a:t>
            </a:r>
            <a:r>
              <a:rPr sz="1800" b="1" i="1" spc="15" dirty="0">
                <a:latin typeface="Arial"/>
                <a:cs typeface="Arial"/>
              </a:rPr>
              <a:t> </a:t>
            </a:r>
            <a:r>
              <a:rPr sz="1800" b="1" i="1" dirty="0">
                <a:latin typeface="Arial"/>
                <a:cs typeface="Arial"/>
              </a:rPr>
              <a:t>cu</a:t>
            </a:r>
            <a:r>
              <a:rPr sz="1800" dirty="0">
                <a:latin typeface="Arial"/>
                <a:cs typeface="Arial"/>
              </a:rPr>
              <a:t>:</a:t>
            </a:r>
          </a:p>
        </p:txBody>
      </p:sp>
      <p:sp>
        <p:nvSpPr>
          <p:cNvPr id="4" name="object 4"/>
          <p:cNvSpPr txBox="1"/>
          <p:nvPr/>
        </p:nvSpPr>
        <p:spPr>
          <a:xfrm>
            <a:off x="107504" y="915566"/>
            <a:ext cx="6102985" cy="2054409"/>
          </a:xfrm>
          <a:prstGeom prst="rect">
            <a:avLst/>
          </a:prstGeom>
        </p:spPr>
        <p:txBody>
          <a:bodyPr vert="horz" wrap="square" lIns="0" tIns="12700" rIns="0" bIns="0" rtlCol="0">
            <a:spAutoFit/>
          </a:bodyPr>
          <a:lstStyle/>
          <a:p>
            <a:pPr marL="298450" marR="5080" indent="-286385">
              <a:lnSpc>
                <a:spcPct val="100000"/>
              </a:lnSpc>
              <a:spcBef>
                <a:spcPts val="100"/>
              </a:spcBef>
              <a:buFont typeface="Wingdings"/>
              <a:buChar char=""/>
              <a:tabLst>
                <a:tab pos="297815" algn="l"/>
                <a:tab pos="298450" algn="l"/>
              </a:tabLst>
            </a:pPr>
            <a:r>
              <a:rPr sz="1500" b="1" i="1" spc="-5" dirty="0">
                <a:solidFill>
                  <a:srgbClr val="3333FF"/>
                </a:solidFill>
                <a:latin typeface="Arial"/>
                <a:cs typeface="Arial"/>
              </a:rPr>
              <a:t>Statistica</a:t>
            </a:r>
            <a:r>
              <a:rPr sz="1500" spc="-5" dirty="0">
                <a:solidFill>
                  <a:srgbClr val="3333FF"/>
                </a:solidFill>
                <a:latin typeface="Arial"/>
                <a:cs typeface="Arial"/>
              </a:rPr>
              <a:t> </a:t>
            </a:r>
            <a:r>
              <a:rPr sz="1500" spc="-5" dirty="0">
                <a:latin typeface="Arial"/>
                <a:cs typeface="Arial"/>
              </a:rPr>
              <a:t>– </a:t>
            </a:r>
            <a:r>
              <a:rPr sz="1500" dirty="0">
                <a:latin typeface="Arial"/>
                <a:cs typeface="Arial"/>
              </a:rPr>
              <a:t>unele </a:t>
            </a:r>
            <a:r>
              <a:rPr sz="1500" spc="-5" dirty="0">
                <a:latin typeface="Arial"/>
                <a:cs typeface="Arial"/>
              </a:rPr>
              <a:t>tehnici </a:t>
            </a:r>
            <a:r>
              <a:rPr sz="1500" dirty="0">
                <a:latin typeface="Arial"/>
                <a:cs typeface="Arial"/>
              </a:rPr>
              <a:t>din </a:t>
            </a:r>
            <a:r>
              <a:rPr sz="1500" spc="-5" dirty="0">
                <a:latin typeface="Arial"/>
                <a:cs typeface="Arial"/>
              </a:rPr>
              <a:t>data </a:t>
            </a:r>
            <a:r>
              <a:rPr sz="1500" dirty="0">
                <a:latin typeface="Arial"/>
                <a:cs typeface="Arial"/>
              </a:rPr>
              <a:t>mining au </a:t>
            </a:r>
            <a:r>
              <a:rPr sz="1500" spc="-5" dirty="0">
                <a:latin typeface="Arial"/>
                <a:cs typeface="Arial"/>
              </a:rPr>
              <a:t>rădăcini </a:t>
            </a:r>
            <a:r>
              <a:rPr sz="1500" dirty="0">
                <a:latin typeface="Arial"/>
                <a:cs typeface="Arial"/>
              </a:rPr>
              <a:t>şi se  </a:t>
            </a:r>
            <a:r>
              <a:rPr sz="1500" spc="-5" dirty="0">
                <a:latin typeface="Arial"/>
                <a:cs typeface="Arial"/>
              </a:rPr>
              <a:t>bazează </a:t>
            </a:r>
            <a:r>
              <a:rPr sz="1500" dirty="0">
                <a:latin typeface="Arial"/>
                <a:cs typeface="Arial"/>
              </a:rPr>
              <a:t>pe </a:t>
            </a:r>
            <a:r>
              <a:rPr sz="1500" spc="-5" dirty="0">
                <a:latin typeface="Arial"/>
                <a:cs typeface="Arial"/>
              </a:rPr>
              <a:t>metode</a:t>
            </a:r>
            <a:r>
              <a:rPr sz="1500" spc="-25" dirty="0">
                <a:latin typeface="Arial"/>
                <a:cs typeface="Arial"/>
              </a:rPr>
              <a:t> </a:t>
            </a:r>
            <a:r>
              <a:rPr sz="1500" spc="-5" dirty="0">
                <a:latin typeface="Arial"/>
                <a:cs typeface="Arial"/>
              </a:rPr>
              <a:t>statistice</a:t>
            </a:r>
            <a:endParaRPr sz="1500" dirty="0">
              <a:latin typeface="Arial"/>
              <a:cs typeface="Arial"/>
            </a:endParaRPr>
          </a:p>
          <a:p>
            <a:pPr marL="298450" marR="80010" indent="-285750">
              <a:lnSpc>
                <a:spcPct val="100000"/>
              </a:lnSpc>
              <a:spcBef>
                <a:spcPts val="430"/>
              </a:spcBef>
              <a:buFont typeface="Wingdings"/>
              <a:buChar char=""/>
              <a:tabLst>
                <a:tab pos="298450" algn="l"/>
                <a:tab pos="299085" algn="l"/>
              </a:tabLst>
            </a:pPr>
            <a:r>
              <a:rPr sz="1500" b="1" i="1" spc="-5" dirty="0">
                <a:solidFill>
                  <a:srgbClr val="3333FF"/>
                </a:solidFill>
                <a:latin typeface="Arial"/>
                <a:cs typeface="Arial"/>
              </a:rPr>
              <a:t>Invăţare automată </a:t>
            </a:r>
            <a:r>
              <a:rPr sz="1500" dirty="0">
                <a:latin typeface="Arial"/>
                <a:cs typeface="Arial"/>
              </a:rPr>
              <a:t>= </a:t>
            </a:r>
            <a:r>
              <a:rPr sz="1500" spc="-5" dirty="0">
                <a:latin typeface="Arial"/>
                <a:cs typeface="Arial"/>
              </a:rPr>
              <a:t>extragerea de modele din date  printr-un proces </a:t>
            </a:r>
            <a:r>
              <a:rPr sz="1500" dirty="0">
                <a:latin typeface="Arial"/>
                <a:cs typeface="Arial"/>
              </a:rPr>
              <a:t>de </a:t>
            </a:r>
            <a:r>
              <a:rPr sz="1500" spc="-5" dirty="0">
                <a:latin typeface="Arial"/>
                <a:cs typeface="Arial"/>
              </a:rPr>
              <a:t>învăţare – cele mai multe modele din  data </a:t>
            </a:r>
            <a:r>
              <a:rPr sz="1500" dirty="0">
                <a:latin typeface="Arial"/>
                <a:cs typeface="Arial"/>
              </a:rPr>
              <a:t>mining se </a:t>
            </a:r>
            <a:r>
              <a:rPr sz="1500" spc="-5" dirty="0">
                <a:latin typeface="Arial"/>
                <a:cs typeface="Arial"/>
              </a:rPr>
              <a:t>bazează </a:t>
            </a:r>
            <a:r>
              <a:rPr sz="1500" dirty="0">
                <a:latin typeface="Arial"/>
                <a:cs typeface="Arial"/>
              </a:rPr>
              <a:t>pe </a:t>
            </a:r>
            <a:r>
              <a:rPr sz="1500" spc="-5" dirty="0">
                <a:latin typeface="Arial"/>
                <a:cs typeface="Arial"/>
              </a:rPr>
              <a:t>metode </a:t>
            </a:r>
            <a:r>
              <a:rPr sz="1500" dirty="0">
                <a:latin typeface="Arial"/>
                <a:cs typeface="Arial"/>
              </a:rPr>
              <a:t>de</a:t>
            </a:r>
            <a:r>
              <a:rPr sz="1500" spc="-45" dirty="0">
                <a:latin typeface="Arial"/>
                <a:cs typeface="Arial"/>
              </a:rPr>
              <a:t> </a:t>
            </a:r>
            <a:r>
              <a:rPr sz="1500" spc="-5" dirty="0">
                <a:latin typeface="Arial"/>
                <a:cs typeface="Arial"/>
              </a:rPr>
              <a:t>învăţare</a:t>
            </a:r>
            <a:endParaRPr sz="1500" dirty="0">
              <a:latin typeface="Arial"/>
              <a:cs typeface="Arial"/>
            </a:endParaRPr>
          </a:p>
          <a:p>
            <a:pPr marL="298450" marR="664210" indent="-298450">
              <a:lnSpc>
                <a:spcPct val="120000"/>
              </a:lnSpc>
              <a:buFont typeface="Wingdings"/>
              <a:buChar char=""/>
              <a:tabLst>
                <a:tab pos="298450" algn="l"/>
                <a:tab pos="299085" algn="l"/>
              </a:tabLst>
            </a:pPr>
            <a:r>
              <a:rPr sz="1500" b="1" i="1" spc="-5" dirty="0">
                <a:solidFill>
                  <a:srgbClr val="3333FF"/>
                </a:solidFill>
                <a:latin typeface="Arial"/>
                <a:cs typeface="Arial"/>
              </a:rPr>
              <a:t>Baze de date </a:t>
            </a:r>
            <a:r>
              <a:rPr sz="1500" spc="-5" dirty="0">
                <a:latin typeface="Arial"/>
                <a:cs typeface="Arial"/>
              </a:rPr>
              <a:t>– cele mai multe date </a:t>
            </a:r>
            <a:r>
              <a:rPr sz="1500" dirty="0">
                <a:latin typeface="Arial"/>
                <a:cs typeface="Arial"/>
              </a:rPr>
              <a:t>sunt </a:t>
            </a:r>
            <a:r>
              <a:rPr sz="1500" spc="-5" dirty="0">
                <a:latin typeface="Arial"/>
                <a:cs typeface="Arial"/>
              </a:rPr>
              <a:t>stocate în  baze de</a:t>
            </a:r>
            <a:r>
              <a:rPr sz="1500" spc="-10" dirty="0">
                <a:latin typeface="Arial"/>
                <a:cs typeface="Arial"/>
              </a:rPr>
              <a:t> </a:t>
            </a:r>
            <a:r>
              <a:rPr sz="1500" spc="-5" dirty="0">
                <a:latin typeface="Arial"/>
                <a:cs typeface="Arial"/>
              </a:rPr>
              <a:t>date</a:t>
            </a:r>
            <a:endParaRPr sz="1500" dirty="0">
              <a:latin typeface="Arial"/>
              <a:cs typeface="Arial"/>
            </a:endParaRPr>
          </a:p>
          <a:p>
            <a:pPr marL="298450" indent="-286385">
              <a:lnSpc>
                <a:spcPct val="100000"/>
              </a:lnSpc>
              <a:spcBef>
                <a:spcPts val="434"/>
              </a:spcBef>
              <a:buFont typeface="Wingdings"/>
              <a:buChar char=""/>
              <a:tabLst>
                <a:tab pos="298450" algn="l"/>
                <a:tab pos="299085" algn="l"/>
              </a:tabLst>
            </a:pPr>
            <a:r>
              <a:rPr sz="1500" b="1" i="1" spc="-5" dirty="0">
                <a:latin typeface="Arial"/>
                <a:cs typeface="Arial"/>
              </a:rPr>
              <a:t>Alte domenii:</a:t>
            </a:r>
            <a:endParaRPr sz="1500" b="1" i="1" dirty="0">
              <a:latin typeface="Arial"/>
              <a:cs typeface="Arial"/>
            </a:endParaRPr>
          </a:p>
        </p:txBody>
      </p:sp>
      <p:sp>
        <p:nvSpPr>
          <p:cNvPr id="5" name="object 5"/>
          <p:cNvSpPr txBox="1"/>
          <p:nvPr/>
        </p:nvSpPr>
        <p:spPr>
          <a:xfrm>
            <a:off x="0" y="2931790"/>
            <a:ext cx="5410200" cy="1836400"/>
          </a:xfrm>
          <a:prstGeom prst="rect">
            <a:avLst/>
          </a:prstGeom>
        </p:spPr>
        <p:txBody>
          <a:bodyPr vert="horz" wrap="square" lIns="0" tIns="60960" rIns="0" bIns="0" rtlCol="0">
            <a:spAutoFit/>
          </a:bodyPr>
          <a:lstStyle/>
          <a:p>
            <a:pPr marL="755015" indent="-285750" algn="just">
              <a:lnSpc>
                <a:spcPct val="100000"/>
              </a:lnSpc>
              <a:spcBef>
                <a:spcPts val="480"/>
              </a:spcBef>
              <a:buFont typeface="Wingdings"/>
              <a:buChar char=""/>
              <a:tabLst>
                <a:tab pos="755650" algn="l"/>
              </a:tabLst>
            </a:pPr>
            <a:r>
              <a:rPr sz="1400" b="1" i="1" spc="-5" dirty="0">
                <a:solidFill>
                  <a:srgbClr val="3333FF"/>
                </a:solidFill>
                <a:latin typeface="Arial"/>
                <a:cs typeface="Arial"/>
              </a:rPr>
              <a:t>Vizualizare: </a:t>
            </a:r>
            <a:r>
              <a:rPr sz="1400" spc="-5" dirty="0">
                <a:latin typeface="Arial"/>
                <a:cs typeface="Arial"/>
              </a:rPr>
              <a:t>instrumente pentru vizualizarea</a:t>
            </a:r>
            <a:r>
              <a:rPr sz="1400" dirty="0">
                <a:latin typeface="Arial"/>
                <a:cs typeface="Arial"/>
              </a:rPr>
              <a:t> </a:t>
            </a:r>
            <a:r>
              <a:rPr sz="1400" spc="-5" dirty="0">
                <a:latin typeface="Arial"/>
                <a:cs typeface="Arial"/>
              </a:rPr>
              <a:t>datelor</a:t>
            </a:r>
            <a:endParaRPr sz="1400" dirty="0">
              <a:latin typeface="Arial"/>
              <a:cs typeface="Arial"/>
            </a:endParaRPr>
          </a:p>
          <a:p>
            <a:pPr marL="755015" marR="5080" indent="-285750" algn="just">
              <a:lnSpc>
                <a:spcPct val="120000"/>
              </a:lnSpc>
              <a:buFont typeface="Wingdings"/>
              <a:buChar char=""/>
              <a:tabLst>
                <a:tab pos="755650" algn="l"/>
              </a:tabLst>
            </a:pPr>
            <a:r>
              <a:rPr sz="1400" b="1" i="1" spc="-5" dirty="0">
                <a:solidFill>
                  <a:srgbClr val="3333FF"/>
                </a:solidFill>
                <a:latin typeface="Arial"/>
                <a:cs typeface="Arial"/>
              </a:rPr>
              <a:t>Optimizare</a:t>
            </a:r>
            <a:r>
              <a:rPr sz="1400" b="1" i="1" spc="-5" dirty="0">
                <a:latin typeface="Arial"/>
                <a:cs typeface="Arial"/>
              </a:rPr>
              <a:t>: </a:t>
            </a:r>
            <a:r>
              <a:rPr sz="1400" spc="-5" dirty="0">
                <a:latin typeface="Arial"/>
                <a:cs typeface="Arial"/>
              </a:rPr>
              <a:t>multe procese de extragere </a:t>
            </a:r>
            <a:r>
              <a:rPr sz="1400" dirty="0">
                <a:latin typeface="Arial"/>
                <a:cs typeface="Arial"/>
              </a:rPr>
              <a:t>a </a:t>
            </a:r>
            <a:r>
              <a:rPr sz="1400" spc="-5" dirty="0">
                <a:latin typeface="Arial"/>
                <a:cs typeface="Arial"/>
              </a:rPr>
              <a:t>modelelor  din date </a:t>
            </a:r>
            <a:r>
              <a:rPr sz="1400" dirty="0">
                <a:latin typeface="Arial"/>
                <a:cs typeface="Arial"/>
              </a:rPr>
              <a:t>se </a:t>
            </a:r>
            <a:r>
              <a:rPr sz="1400" spc="-5" dirty="0">
                <a:latin typeface="Arial"/>
                <a:cs typeface="Arial"/>
              </a:rPr>
              <a:t>bazează pe optimizarea unor</a:t>
            </a:r>
            <a:r>
              <a:rPr sz="1400" spc="10" dirty="0">
                <a:latin typeface="Arial"/>
                <a:cs typeface="Arial"/>
              </a:rPr>
              <a:t> </a:t>
            </a:r>
            <a:r>
              <a:rPr sz="1400" spc="-5" dirty="0">
                <a:latin typeface="Arial"/>
                <a:cs typeface="Arial"/>
              </a:rPr>
              <a:t>criterii</a:t>
            </a:r>
            <a:endParaRPr sz="1400" dirty="0">
              <a:latin typeface="Arial"/>
              <a:cs typeface="Arial"/>
            </a:endParaRPr>
          </a:p>
          <a:p>
            <a:pPr marL="755650" marR="219075" indent="-286385" algn="just">
              <a:lnSpc>
                <a:spcPct val="120000"/>
              </a:lnSpc>
              <a:buFont typeface="Wingdings"/>
              <a:buChar char=""/>
              <a:tabLst>
                <a:tab pos="755650" algn="l"/>
              </a:tabLst>
            </a:pPr>
            <a:r>
              <a:rPr sz="1400" b="1" i="1" spc="-5" dirty="0">
                <a:solidFill>
                  <a:srgbClr val="3333FF"/>
                </a:solidFill>
                <a:latin typeface="Arial"/>
                <a:cs typeface="Arial"/>
              </a:rPr>
              <a:t>Algebră liniară</a:t>
            </a:r>
            <a:r>
              <a:rPr sz="1400" b="1" i="1" spc="-5" dirty="0">
                <a:latin typeface="Arial"/>
                <a:cs typeface="Arial"/>
              </a:rPr>
              <a:t>: </a:t>
            </a:r>
            <a:r>
              <a:rPr sz="1400" spc="-5" dirty="0">
                <a:latin typeface="Arial"/>
                <a:cs typeface="Arial"/>
              </a:rPr>
              <a:t>datele sunt frecvent organizate în  matrici, a.i. sunt frecvent folosite prelucrări asupra  matricilor</a:t>
            </a:r>
            <a:endParaRPr sz="1400" dirty="0">
              <a:latin typeface="Arial"/>
              <a:cs typeface="Arial"/>
            </a:endParaRPr>
          </a:p>
          <a:p>
            <a:pPr marL="449263" indent="-266700" algn="just">
              <a:lnSpc>
                <a:spcPct val="100000"/>
              </a:lnSpc>
              <a:spcBef>
                <a:spcPts val="430"/>
              </a:spcBef>
              <a:buFont typeface="Wingdings" pitchFamily="2" charset="2"/>
              <a:buChar char="§"/>
            </a:pPr>
            <a:r>
              <a:rPr sz="1400" b="1" spc="-5" dirty="0">
                <a:latin typeface="Arial"/>
                <a:cs typeface="Arial"/>
              </a:rPr>
              <a:t>Alţi termeni corelaţi: </a:t>
            </a:r>
            <a:r>
              <a:rPr sz="1400" b="1" i="1" spc="-5" dirty="0">
                <a:solidFill>
                  <a:srgbClr val="3333FF"/>
                </a:solidFill>
                <a:latin typeface="Arial"/>
                <a:cs typeface="Arial"/>
              </a:rPr>
              <a:t>data science</a:t>
            </a:r>
            <a:r>
              <a:rPr sz="1400" b="1" i="1" spc="-5" dirty="0">
                <a:latin typeface="Arial"/>
                <a:cs typeface="Arial"/>
              </a:rPr>
              <a:t>, </a:t>
            </a:r>
            <a:r>
              <a:rPr sz="1400" b="1" i="1" spc="-5" dirty="0">
                <a:solidFill>
                  <a:srgbClr val="3333FF"/>
                </a:solidFill>
                <a:latin typeface="Arial"/>
                <a:cs typeface="Arial"/>
              </a:rPr>
              <a:t>big</a:t>
            </a:r>
            <a:r>
              <a:rPr sz="1400" b="1" i="1" dirty="0">
                <a:solidFill>
                  <a:srgbClr val="3333FF"/>
                </a:solidFill>
                <a:latin typeface="Arial"/>
                <a:cs typeface="Arial"/>
              </a:rPr>
              <a:t> </a:t>
            </a:r>
            <a:r>
              <a:rPr sz="1400" b="1" i="1" spc="-5" dirty="0">
                <a:solidFill>
                  <a:srgbClr val="3333FF"/>
                </a:solidFill>
                <a:latin typeface="Arial"/>
                <a:cs typeface="Arial"/>
              </a:rPr>
              <a:t>data</a:t>
            </a:r>
            <a:endParaRPr sz="1400" b="1" i="1" dirty="0">
              <a:latin typeface="Arial"/>
              <a:cs typeface="Arial"/>
            </a:endParaRPr>
          </a:p>
        </p:txBody>
      </p:sp>
      <p:sp>
        <p:nvSpPr>
          <p:cNvPr id="6" name="object 6"/>
          <p:cNvSpPr/>
          <p:nvPr/>
        </p:nvSpPr>
        <p:spPr>
          <a:xfrm>
            <a:off x="5486401" y="2228850"/>
            <a:ext cx="3657601" cy="245745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156176" y="411510"/>
            <a:ext cx="2880320" cy="1674817"/>
          </a:xfrm>
          <a:prstGeom prst="rect">
            <a:avLst/>
          </a:prstGeom>
        </p:spPr>
        <p:txBody>
          <a:bodyPr vert="horz" wrap="square" lIns="0" tIns="12700" rIns="0" bIns="0" rtlCol="0">
            <a:spAutoFit/>
          </a:bodyPr>
          <a:lstStyle/>
          <a:p>
            <a:pPr marL="12700" marR="748665">
              <a:lnSpc>
                <a:spcPct val="100000"/>
              </a:lnSpc>
              <a:spcBef>
                <a:spcPts val="100"/>
              </a:spcBef>
            </a:pPr>
            <a:r>
              <a:rPr sz="1800" spc="-5" dirty="0">
                <a:solidFill>
                  <a:srgbClr val="FF0000"/>
                </a:solidFill>
                <a:latin typeface="Arial"/>
                <a:cs typeface="Arial"/>
              </a:rPr>
              <a:t>Altă definiţie  </a:t>
            </a:r>
            <a:r>
              <a:rPr sz="1800" b="1" i="1" spc="-5" dirty="0">
                <a:solidFill>
                  <a:srgbClr val="0000CC"/>
                </a:solidFill>
                <a:latin typeface="Arial"/>
                <a:cs typeface="Arial"/>
              </a:rPr>
              <a:t>Data mining</a:t>
            </a:r>
            <a:r>
              <a:rPr sz="1800" b="1" i="1" spc="-65" dirty="0">
                <a:solidFill>
                  <a:srgbClr val="0000CC"/>
                </a:solidFill>
                <a:latin typeface="Arial"/>
                <a:cs typeface="Arial"/>
              </a:rPr>
              <a:t> </a:t>
            </a:r>
            <a:r>
              <a:rPr sz="1800" dirty="0">
                <a:latin typeface="Arial"/>
                <a:cs typeface="Arial"/>
              </a:rPr>
              <a:t>=</a:t>
            </a:r>
          </a:p>
          <a:p>
            <a:pPr marL="12700" marR="5080">
              <a:lnSpc>
                <a:spcPct val="100000"/>
              </a:lnSpc>
            </a:pPr>
            <a:r>
              <a:rPr sz="1800" spc="-5" dirty="0">
                <a:latin typeface="Arial"/>
                <a:cs typeface="Arial"/>
              </a:rPr>
              <a:t>Aplicarea metodelor  </a:t>
            </a:r>
            <a:r>
              <a:rPr sz="1800" dirty="0">
                <a:latin typeface="Arial"/>
                <a:cs typeface="Arial"/>
              </a:rPr>
              <a:t>de </a:t>
            </a:r>
            <a:r>
              <a:rPr sz="1800" spc="-5" dirty="0">
                <a:latin typeface="Arial"/>
                <a:cs typeface="Arial"/>
              </a:rPr>
              <a:t>învăţare</a:t>
            </a:r>
            <a:r>
              <a:rPr sz="1800" spc="-70" dirty="0">
                <a:latin typeface="Arial"/>
                <a:cs typeface="Arial"/>
              </a:rPr>
              <a:t> </a:t>
            </a:r>
            <a:r>
              <a:rPr sz="1800" spc="-5" dirty="0">
                <a:latin typeface="Arial"/>
                <a:cs typeface="Arial"/>
              </a:rPr>
              <a:t>automată  pentru extragerea de  cunoştinţe </a:t>
            </a:r>
            <a:r>
              <a:rPr sz="1800" dirty="0">
                <a:latin typeface="Arial"/>
                <a:cs typeface="Arial"/>
              </a:rPr>
              <a:t>din</a:t>
            </a:r>
            <a:r>
              <a:rPr sz="1800" spc="-35" dirty="0">
                <a:latin typeface="Arial"/>
                <a:cs typeface="Arial"/>
              </a:rPr>
              <a:t> </a:t>
            </a:r>
            <a:r>
              <a:rPr sz="1800" spc="-5" dirty="0">
                <a:latin typeface="Arial"/>
                <a:cs typeface="Arial"/>
              </a:rPr>
              <a:t>date</a:t>
            </a:r>
            <a:endParaRPr sz="1800" dirty="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0"/>
            <a:ext cx="428434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Categorii de</a:t>
            </a:r>
            <a:r>
              <a:rPr spc="-35" dirty="0">
                <a:solidFill>
                  <a:srgbClr val="0000CC"/>
                </a:solidFill>
              </a:rPr>
              <a:t> </a:t>
            </a:r>
            <a:r>
              <a:rPr spc="-5" dirty="0">
                <a:solidFill>
                  <a:srgbClr val="0000CC"/>
                </a:solidFill>
              </a:rPr>
              <a:t>date</a:t>
            </a:r>
          </a:p>
        </p:txBody>
      </p:sp>
      <p:sp>
        <p:nvSpPr>
          <p:cNvPr id="3" name="object 3"/>
          <p:cNvSpPr txBox="1"/>
          <p:nvPr/>
        </p:nvSpPr>
        <p:spPr>
          <a:xfrm>
            <a:off x="251520" y="483518"/>
            <a:ext cx="8096884" cy="2054409"/>
          </a:xfrm>
          <a:prstGeom prst="rect">
            <a:avLst/>
          </a:prstGeom>
        </p:spPr>
        <p:txBody>
          <a:bodyPr vert="horz" wrap="square" lIns="0" tIns="12700" rIns="0" bIns="0" rtlCol="0">
            <a:spAutoFit/>
          </a:bodyPr>
          <a:lstStyle/>
          <a:p>
            <a:pPr marL="12700" marR="5080">
              <a:lnSpc>
                <a:spcPct val="100000"/>
              </a:lnSpc>
              <a:spcBef>
                <a:spcPts val="100"/>
              </a:spcBef>
            </a:pPr>
            <a:r>
              <a:rPr b="1" i="1" spc="-5" dirty="0">
                <a:solidFill>
                  <a:srgbClr val="FF0000"/>
                </a:solidFill>
                <a:latin typeface="Arial"/>
                <a:cs typeface="Arial"/>
              </a:rPr>
              <a:t>Date structurate </a:t>
            </a:r>
            <a:r>
              <a:rPr dirty="0">
                <a:latin typeface="Arial"/>
                <a:cs typeface="Arial"/>
              </a:rPr>
              <a:t>= set </a:t>
            </a:r>
            <a:r>
              <a:rPr spc="-5" dirty="0">
                <a:latin typeface="Arial"/>
                <a:cs typeface="Arial"/>
              </a:rPr>
              <a:t>de înregistrări/</a:t>
            </a:r>
            <a:r>
              <a:rPr spc="-5" dirty="0">
                <a:solidFill>
                  <a:srgbClr val="3333FF"/>
                </a:solidFill>
                <a:latin typeface="Arial"/>
                <a:cs typeface="Arial"/>
              </a:rPr>
              <a:t>instanţe</a:t>
            </a:r>
            <a:r>
              <a:rPr spc="-5" dirty="0">
                <a:latin typeface="Arial"/>
                <a:cs typeface="Arial"/>
              </a:rPr>
              <a:t>/articole conţinând </a:t>
            </a:r>
            <a:r>
              <a:rPr dirty="0">
                <a:latin typeface="Arial"/>
                <a:cs typeface="Arial"/>
              </a:rPr>
              <a:t>un </a:t>
            </a:r>
            <a:r>
              <a:rPr spc="-5" dirty="0">
                <a:latin typeface="Arial"/>
                <a:cs typeface="Arial"/>
              </a:rPr>
              <a:t>număr fix de  câmpuri/</a:t>
            </a:r>
            <a:r>
              <a:rPr spc="-15" dirty="0">
                <a:latin typeface="Arial"/>
                <a:cs typeface="Arial"/>
              </a:rPr>
              <a:t> </a:t>
            </a:r>
            <a:r>
              <a:rPr spc="-5" dirty="0">
                <a:solidFill>
                  <a:srgbClr val="3333FF"/>
                </a:solidFill>
                <a:latin typeface="Arial"/>
                <a:cs typeface="Arial"/>
              </a:rPr>
              <a:t>atribute</a:t>
            </a:r>
            <a:r>
              <a:rPr spc="-5" dirty="0">
                <a:latin typeface="Arial"/>
                <a:cs typeface="Arial"/>
              </a:rPr>
              <a:t>/caracteristici</a:t>
            </a:r>
            <a:endParaRPr dirty="0">
              <a:latin typeface="Arial"/>
              <a:cs typeface="Arial"/>
            </a:endParaRPr>
          </a:p>
          <a:p>
            <a:pPr marL="12700">
              <a:lnSpc>
                <a:spcPct val="100000"/>
              </a:lnSpc>
              <a:spcBef>
                <a:spcPts val="5"/>
              </a:spcBef>
            </a:pPr>
            <a:r>
              <a:rPr lang="ro-MO" b="1" i="1" spc="-5" dirty="0" smtClean="0">
                <a:solidFill>
                  <a:srgbClr val="3333FF"/>
                </a:solidFill>
                <a:latin typeface="Arial"/>
                <a:cs typeface="Arial"/>
              </a:rPr>
              <a:t>Notă</a:t>
            </a:r>
            <a:r>
              <a:rPr b="1" i="1" spc="-5" dirty="0" smtClean="0">
                <a:solidFill>
                  <a:srgbClr val="3333FF"/>
                </a:solidFill>
                <a:latin typeface="Arial"/>
                <a:cs typeface="Arial"/>
              </a:rPr>
              <a:t>:</a:t>
            </a:r>
            <a:endParaRPr b="1" i="1" dirty="0">
              <a:latin typeface="Arial"/>
              <a:cs typeface="Arial"/>
            </a:endParaRPr>
          </a:p>
          <a:p>
            <a:pPr marL="355600" marR="594995" indent="-343535">
              <a:lnSpc>
                <a:spcPct val="100000"/>
              </a:lnSpc>
              <a:spcBef>
                <a:spcPts val="430"/>
              </a:spcBef>
              <a:buChar char="•"/>
              <a:tabLst>
                <a:tab pos="354965" algn="l"/>
                <a:tab pos="355600" algn="l"/>
              </a:tabLst>
            </a:pPr>
            <a:r>
              <a:rPr b="1" i="1" spc="-5" dirty="0">
                <a:latin typeface="Arial"/>
                <a:cs typeface="Arial"/>
              </a:rPr>
              <a:t>Fiecare instanţă </a:t>
            </a:r>
            <a:r>
              <a:rPr spc="-5" dirty="0">
                <a:latin typeface="Arial"/>
                <a:cs typeface="Arial"/>
              </a:rPr>
              <a:t>corespunde unui obiect/entitate de analizat </a:t>
            </a:r>
            <a:r>
              <a:rPr dirty="0">
                <a:latin typeface="Arial"/>
                <a:cs typeface="Arial"/>
              </a:rPr>
              <a:t>(ex: </a:t>
            </a:r>
            <a:r>
              <a:rPr spc="-5" dirty="0">
                <a:latin typeface="Arial"/>
                <a:cs typeface="Arial"/>
              </a:rPr>
              <a:t>client,  pacient, tranzacţie, zi</a:t>
            </a:r>
            <a:r>
              <a:rPr spc="-15" dirty="0">
                <a:latin typeface="Arial"/>
                <a:cs typeface="Arial"/>
              </a:rPr>
              <a:t> </a:t>
            </a:r>
            <a:r>
              <a:rPr spc="-5" dirty="0">
                <a:latin typeface="Arial"/>
                <a:cs typeface="Arial"/>
              </a:rPr>
              <a:t>etc.)</a:t>
            </a:r>
            <a:endParaRPr dirty="0">
              <a:latin typeface="Arial"/>
              <a:cs typeface="Arial"/>
            </a:endParaRPr>
          </a:p>
          <a:p>
            <a:pPr marL="355600" marR="340995" indent="-343535">
              <a:lnSpc>
                <a:spcPct val="100000"/>
              </a:lnSpc>
              <a:spcBef>
                <a:spcPts val="430"/>
              </a:spcBef>
              <a:buChar char="•"/>
              <a:tabLst>
                <a:tab pos="355600" algn="l"/>
                <a:tab pos="356235" algn="l"/>
              </a:tabLst>
            </a:pPr>
            <a:r>
              <a:rPr b="1" i="1" spc="-5" dirty="0">
                <a:latin typeface="Arial"/>
                <a:cs typeface="Arial"/>
              </a:rPr>
              <a:t>Fiecare atribut </a:t>
            </a:r>
            <a:r>
              <a:rPr spc="-5" dirty="0">
                <a:latin typeface="Arial"/>
                <a:cs typeface="Arial"/>
              </a:rPr>
              <a:t>corespunde </a:t>
            </a:r>
            <a:r>
              <a:rPr dirty="0">
                <a:latin typeface="Arial"/>
                <a:cs typeface="Arial"/>
              </a:rPr>
              <a:t>unei </a:t>
            </a:r>
            <a:r>
              <a:rPr spc="-5" dirty="0">
                <a:latin typeface="Arial"/>
                <a:cs typeface="Arial"/>
              </a:rPr>
              <a:t>caracteristici măsurabile </a:t>
            </a:r>
            <a:r>
              <a:rPr dirty="0">
                <a:latin typeface="Arial"/>
                <a:cs typeface="Arial"/>
              </a:rPr>
              <a:t>a </a:t>
            </a:r>
            <a:r>
              <a:rPr spc="-5" dirty="0">
                <a:latin typeface="Arial"/>
                <a:cs typeface="Arial"/>
              </a:rPr>
              <a:t>obiectului </a:t>
            </a:r>
            <a:r>
              <a:rPr dirty="0">
                <a:latin typeface="Arial"/>
                <a:cs typeface="Arial"/>
              </a:rPr>
              <a:t>(ex:  </a:t>
            </a:r>
            <a:r>
              <a:rPr spc="-5" dirty="0">
                <a:latin typeface="Arial"/>
                <a:cs typeface="Arial"/>
              </a:rPr>
              <a:t>vârsta, greutate, venit, temperatură</a:t>
            </a:r>
            <a:r>
              <a:rPr spc="-25" dirty="0">
                <a:latin typeface="Arial"/>
                <a:cs typeface="Arial"/>
              </a:rPr>
              <a:t> </a:t>
            </a:r>
            <a:r>
              <a:rPr spc="-5" dirty="0">
                <a:latin typeface="Arial"/>
                <a:cs typeface="Arial"/>
              </a:rPr>
              <a:t>etc.)</a:t>
            </a:r>
            <a:endParaRPr dirty="0">
              <a:latin typeface="Arial"/>
              <a:cs typeface="Arial"/>
            </a:endParaRPr>
          </a:p>
        </p:txBody>
      </p:sp>
      <p:sp>
        <p:nvSpPr>
          <p:cNvPr id="4" name="object 4"/>
          <p:cNvSpPr txBox="1"/>
          <p:nvPr/>
        </p:nvSpPr>
        <p:spPr>
          <a:xfrm>
            <a:off x="381000" y="2514600"/>
            <a:ext cx="1219200" cy="320601"/>
          </a:xfrm>
          <a:prstGeom prst="rect">
            <a:avLst/>
          </a:prstGeom>
        </p:spPr>
        <p:txBody>
          <a:bodyPr vert="horz" wrap="square" lIns="0" tIns="12700" rIns="0" bIns="0" rtlCol="0">
            <a:spAutoFit/>
          </a:bodyPr>
          <a:lstStyle/>
          <a:p>
            <a:pPr marL="12700">
              <a:lnSpc>
                <a:spcPct val="100000"/>
              </a:lnSpc>
              <a:spcBef>
                <a:spcPts val="100"/>
              </a:spcBef>
            </a:pPr>
            <a:r>
              <a:rPr sz="2000" b="1" i="1" u="sng" spc="-5" dirty="0">
                <a:solidFill>
                  <a:srgbClr val="FF0000"/>
                </a:solidFill>
                <a:latin typeface="Arial"/>
                <a:cs typeface="Arial"/>
              </a:rPr>
              <a:t>Exemple:</a:t>
            </a:r>
            <a:endParaRPr sz="2000" b="1" i="1" u="sng" dirty="0">
              <a:latin typeface="Arial"/>
              <a:cs typeface="Arial"/>
            </a:endParaRPr>
          </a:p>
        </p:txBody>
      </p:sp>
      <p:sp>
        <p:nvSpPr>
          <p:cNvPr id="5" name="object 5"/>
          <p:cNvSpPr txBox="1"/>
          <p:nvPr/>
        </p:nvSpPr>
        <p:spPr>
          <a:xfrm>
            <a:off x="179512" y="2743200"/>
            <a:ext cx="5219895" cy="1504258"/>
          </a:xfrm>
          <a:prstGeom prst="rect">
            <a:avLst/>
          </a:prstGeom>
        </p:spPr>
        <p:txBody>
          <a:bodyPr vert="horz" wrap="square" lIns="0" tIns="67310" rIns="0" bIns="0" rtlCol="0">
            <a:spAutoFit/>
          </a:bodyPr>
          <a:lstStyle/>
          <a:p>
            <a:pPr marL="355600" indent="-342900">
              <a:lnSpc>
                <a:spcPct val="100000"/>
              </a:lnSpc>
              <a:spcBef>
                <a:spcPts val="530"/>
              </a:spcBef>
              <a:buChar char="•"/>
              <a:tabLst>
                <a:tab pos="354965" algn="l"/>
                <a:tab pos="355600" algn="l"/>
              </a:tabLst>
            </a:pPr>
            <a:r>
              <a:rPr sz="1600" b="1" i="1" spc="-5" dirty="0">
                <a:solidFill>
                  <a:srgbClr val="3333CC"/>
                </a:solidFill>
                <a:latin typeface="Arial"/>
                <a:cs typeface="Arial"/>
              </a:rPr>
              <a:t>Tablouri bi-dimensionale (i.e. Matrice de</a:t>
            </a:r>
            <a:r>
              <a:rPr sz="1600" b="1" i="1" spc="45" dirty="0">
                <a:solidFill>
                  <a:srgbClr val="3333CC"/>
                </a:solidFill>
                <a:latin typeface="Arial"/>
                <a:cs typeface="Arial"/>
              </a:rPr>
              <a:t> </a:t>
            </a:r>
            <a:r>
              <a:rPr sz="1600" b="1" i="1" spc="-5" dirty="0">
                <a:solidFill>
                  <a:srgbClr val="3333CC"/>
                </a:solidFill>
                <a:latin typeface="Arial"/>
                <a:cs typeface="Arial"/>
              </a:rPr>
              <a:t>date)</a:t>
            </a:r>
            <a:endParaRPr sz="1600" b="1" i="1" dirty="0">
              <a:latin typeface="Arial"/>
              <a:cs typeface="Arial"/>
            </a:endParaRPr>
          </a:p>
          <a:p>
            <a:pPr marL="812800" lvl="1" indent="-342900">
              <a:lnSpc>
                <a:spcPct val="100000"/>
              </a:lnSpc>
              <a:spcBef>
                <a:spcPts val="430"/>
              </a:spcBef>
              <a:buFont typeface="Courier New"/>
              <a:buChar char="o"/>
              <a:tabLst>
                <a:tab pos="812800" algn="l"/>
              </a:tabLst>
            </a:pPr>
            <a:r>
              <a:rPr sz="1600" spc="-5" dirty="0">
                <a:latin typeface="Arial"/>
                <a:cs typeface="Arial"/>
              </a:rPr>
              <a:t>Baze </a:t>
            </a:r>
            <a:r>
              <a:rPr sz="1600" dirty="0">
                <a:latin typeface="Arial"/>
                <a:cs typeface="Arial"/>
              </a:rPr>
              <a:t>de </a:t>
            </a:r>
            <a:r>
              <a:rPr sz="1600" spc="-5" dirty="0">
                <a:latin typeface="Arial"/>
                <a:cs typeface="Arial"/>
              </a:rPr>
              <a:t>date</a:t>
            </a:r>
            <a:r>
              <a:rPr sz="1600" spc="-20" dirty="0">
                <a:latin typeface="Arial"/>
                <a:cs typeface="Arial"/>
              </a:rPr>
              <a:t> </a:t>
            </a:r>
            <a:r>
              <a:rPr sz="1600" spc="-5" dirty="0">
                <a:latin typeface="Arial"/>
                <a:cs typeface="Arial"/>
              </a:rPr>
              <a:t>relaţionale</a:t>
            </a:r>
            <a:endParaRPr sz="1600" dirty="0">
              <a:latin typeface="Arial"/>
              <a:cs typeface="Arial"/>
            </a:endParaRPr>
          </a:p>
          <a:p>
            <a:pPr marL="812800" lvl="1" indent="-342900">
              <a:lnSpc>
                <a:spcPct val="100000"/>
              </a:lnSpc>
              <a:spcBef>
                <a:spcPts val="434"/>
              </a:spcBef>
              <a:buFont typeface="Courier New"/>
              <a:buChar char="o"/>
              <a:tabLst>
                <a:tab pos="812800" algn="l"/>
              </a:tabLst>
            </a:pPr>
            <a:r>
              <a:rPr sz="1600" spc="-5" dirty="0">
                <a:latin typeface="Arial"/>
                <a:cs typeface="Arial"/>
              </a:rPr>
              <a:t>Foi de</a:t>
            </a:r>
            <a:r>
              <a:rPr sz="1600" dirty="0">
                <a:latin typeface="Arial"/>
                <a:cs typeface="Arial"/>
              </a:rPr>
              <a:t> </a:t>
            </a:r>
            <a:r>
              <a:rPr sz="1600" spc="-5" dirty="0">
                <a:latin typeface="Arial"/>
                <a:cs typeface="Arial"/>
              </a:rPr>
              <a:t>calcul</a:t>
            </a:r>
            <a:endParaRPr sz="1600" dirty="0">
              <a:latin typeface="Arial"/>
              <a:cs typeface="Arial"/>
            </a:endParaRPr>
          </a:p>
          <a:p>
            <a:pPr marL="358775" marR="1858010" indent="-358775">
              <a:lnSpc>
                <a:spcPct val="100000"/>
              </a:lnSpc>
              <a:spcBef>
                <a:spcPts val="430"/>
              </a:spcBef>
              <a:buChar char="•"/>
            </a:pPr>
            <a:r>
              <a:rPr sz="1600" b="1" i="1" spc="-5" dirty="0">
                <a:solidFill>
                  <a:srgbClr val="3333CC"/>
                </a:solidFill>
                <a:latin typeface="Arial"/>
                <a:cs typeface="Arial"/>
              </a:rPr>
              <a:t>Tablouri multi-dimensionale</a:t>
            </a:r>
            <a:endParaRPr sz="1600" b="1" i="1" dirty="0">
              <a:latin typeface="Arial"/>
              <a:cs typeface="Arial"/>
            </a:endParaRPr>
          </a:p>
          <a:p>
            <a:pPr marL="809625" marR="1909445" lvl="1" indent="-358775">
              <a:lnSpc>
                <a:spcPct val="100000"/>
              </a:lnSpc>
              <a:spcBef>
                <a:spcPts val="434"/>
              </a:spcBef>
              <a:buFont typeface="Courier New"/>
              <a:buChar char="o"/>
            </a:pPr>
            <a:r>
              <a:rPr sz="1600" spc="-5" dirty="0">
                <a:latin typeface="Arial"/>
                <a:cs typeface="Arial"/>
              </a:rPr>
              <a:t>Imagini</a:t>
            </a:r>
            <a:r>
              <a:rPr sz="1600" spc="-20" dirty="0">
                <a:latin typeface="Arial"/>
                <a:cs typeface="Arial"/>
              </a:rPr>
              <a:t> </a:t>
            </a:r>
            <a:r>
              <a:rPr sz="1600" spc="-5" dirty="0">
                <a:latin typeface="Arial"/>
                <a:cs typeface="Arial"/>
              </a:rPr>
              <a:t>multi-spectrale</a:t>
            </a:r>
            <a:endParaRPr sz="1600" dirty="0">
              <a:latin typeface="Arial"/>
              <a:cs typeface="Arial"/>
            </a:endParaRPr>
          </a:p>
        </p:txBody>
      </p:sp>
      <p:sp>
        <p:nvSpPr>
          <p:cNvPr id="6" name="object 6"/>
          <p:cNvSpPr/>
          <p:nvPr/>
        </p:nvSpPr>
        <p:spPr>
          <a:xfrm>
            <a:off x="3697287" y="3086100"/>
            <a:ext cx="5410200" cy="158829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428434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Categorii de</a:t>
            </a:r>
            <a:r>
              <a:rPr spc="-35" dirty="0">
                <a:solidFill>
                  <a:srgbClr val="0000CC"/>
                </a:solidFill>
              </a:rPr>
              <a:t> </a:t>
            </a:r>
            <a:r>
              <a:rPr spc="-5" dirty="0">
                <a:solidFill>
                  <a:srgbClr val="0000CC"/>
                </a:solidFill>
              </a:rPr>
              <a:t>date</a:t>
            </a:r>
          </a:p>
        </p:txBody>
      </p:sp>
      <p:sp>
        <p:nvSpPr>
          <p:cNvPr id="3" name="object 3"/>
          <p:cNvSpPr txBox="1">
            <a:spLocks noGrp="1"/>
          </p:cNvSpPr>
          <p:nvPr>
            <p:ph type="body" idx="1"/>
          </p:nvPr>
        </p:nvSpPr>
        <p:spPr>
          <a:xfrm>
            <a:off x="179512" y="555526"/>
            <a:ext cx="8096884" cy="2064668"/>
          </a:xfrm>
          <a:prstGeom prst="rect">
            <a:avLst/>
          </a:prstGeom>
        </p:spPr>
        <p:txBody>
          <a:bodyPr vert="horz" wrap="square" lIns="0" tIns="12700" rIns="0" bIns="0" rtlCol="0">
            <a:spAutoFit/>
          </a:bodyPr>
          <a:lstStyle/>
          <a:p>
            <a:pPr marL="12700" marR="5080">
              <a:lnSpc>
                <a:spcPct val="100000"/>
              </a:lnSpc>
              <a:spcBef>
                <a:spcPts val="100"/>
              </a:spcBef>
            </a:pPr>
            <a:r>
              <a:rPr sz="2000" b="1" i="1" spc="-5" dirty="0">
                <a:solidFill>
                  <a:srgbClr val="FF0000"/>
                </a:solidFill>
              </a:rPr>
              <a:t>Date structurate </a:t>
            </a:r>
            <a:r>
              <a:rPr sz="2000" dirty="0"/>
              <a:t>= set </a:t>
            </a:r>
            <a:r>
              <a:rPr sz="2000" spc="-5" dirty="0"/>
              <a:t>de înregistrări/</a:t>
            </a:r>
            <a:r>
              <a:rPr sz="2000" spc="-5" dirty="0">
                <a:solidFill>
                  <a:srgbClr val="3333FF"/>
                </a:solidFill>
              </a:rPr>
              <a:t>i</a:t>
            </a:r>
            <a:r>
              <a:rPr sz="2000" b="1" i="1" spc="-5" dirty="0">
                <a:solidFill>
                  <a:srgbClr val="3333FF"/>
                </a:solidFill>
              </a:rPr>
              <a:t>nstanţe</a:t>
            </a:r>
            <a:r>
              <a:rPr sz="2000" spc="-5" dirty="0"/>
              <a:t>/articole conţinând </a:t>
            </a:r>
            <a:r>
              <a:rPr sz="2000" dirty="0"/>
              <a:t>un </a:t>
            </a:r>
            <a:r>
              <a:rPr sz="2000" spc="-5" dirty="0"/>
              <a:t>număr fix de  câmpuri/</a:t>
            </a:r>
            <a:r>
              <a:rPr sz="2000" spc="-15" dirty="0"/>
              <a:t> </a:t>
            </a:r>
            <a:r>
              <a:rPr sz="2000" b="1" i="1" spc="-5" dirty="0">
                <a:solidFill>
                  <a:srgbClr val="3333FF"/>
                </a:solidFill>
              </a:rPr>
              <a:t>atribute</a:t>
            </a:r>
            <a:r>
              <a:rPr sz="2000" spc="-5" dirty="0"/>
              <a:t>/caracteristici</a:t>
            </a:r>
          </a:p>
          <a:p>
            <a:pPr marL="12700">
              <a:lnSpc>
                <a:spcPct val="100000"/>
              </a:lnSpc>
              <a:spcBef>
                <a:spcPts val="5"/>
              </a:spcBef>
            </a:pPr>
            <a:r>
              <a:rPr sz="2000" b="1" i="1" spc="-5" dirty="0" err="1" smtClean="0">
                <a:solidFill>
                  <a:srgbClr val="3333CC"/>
                </a:solidFill>
              </a:rPr>
              <a:t>Exemplu</a:t>
            </a:r>
            <a:r>
              <a:rPr sz="2000" b="1" i="1" spc="-5" dirty="0">
                <a:solidFill>
                  <a:srgbClr val="3333CC"/>
                </a:solidFill>
              </a:rPr>
              <a:t>: </a:t>
            </a:r>
            <a:r>
              <a:rPr sz="2000" spc="-5" dirty="0"/>
              <a:t>Car Evaluation </a:t>
            </a:r>
            <a:r>
              <a:rPr sz="2000" spc="-5" dirty="0" smtClean="0"/>
              <a:t>Database</a:t>
            </a:r>
            <a:r>
              <a:rPr lang="ro-MO" sz="2000" spc="-5" dirty="0" smtClean="0"/>
              <a:t>  </a:t>
            </a:r>
            <a:r>
              <a:rPr sz="2000" spc="-5" dirty="0" smtClean="0"/>
              <a:t>1728</a:t>
            </a:r>
            <a:r>
              <a:rPr sz="2000" spc="5" dirty="0" smtClean="0"/>
              <a:t> </a:t>
            </a:r>
            <a:r>
              <a:rPr sz="2000" spc="-5" dirty="0" smtClean="0"/>
              <a:t>instanţe6</a:t>
            </a:r>
            <a:r>
              <a:rPr sz="2000" spc="-10" dirty="0" smtClean="0"/>
              <a:t> </a:t>
            </a:r>
            <a:r>
              <a:rPr sz="2000" spc="-5" dirty="0"/>
              <a:t>atribute</a:t>
            </a:r>
          </a:p>
          <a:p>
            <a:pPr marL="12700">
              <a:spcBef>
                <a:spcPts val="430"/>
              </a:spcBef>
            </a:pPr>
            <a:r>
              <a:rPr sz="2000" b="1" i="1" dirty="0">
                <a:solidFill>
                  <a:srgbClr val="3333CC"/>
                </a:solidFill>
              </a:rPr>
              <a:t>Scop: </a:t>
            </a:r>
            <a:r>
              <a:rPr sz="2000" spc="-5" dirty="0"/>
              <a:t>clasificarea </a:t>
            </a:r>
            <a:r>
              <a:rPr sz="2000" dirty="0"/>
              <a:t>unei </a:t>
            </a:r>
            <a:r>
              <a:rPr sz="2000" spc="-5" dirty="0"/>
              <a:t>maşini în una din patru categorii:</a:t>
            </a:r>
            <a:r>
              <a:rPr sz="2000" spc="5" dirty="0"/>
              <a:t> </a:t>
            </a:r>
            <a:r>
              <a:rPr sz="2000" spc="-5" dirty="0" err="1"/>
              <a:t>inacceptabilă</a:t>
            </a:r>
            <a:r>
              <a:rPr sz="2000" spc="-5" dirty="0" smtClean="0"/>
              <a:t>,</a:t>
            </a:r>
            <a:r>
              <a:rPr lang="vi-VN" sz="2000" spc="-5" dirty="0" smtClean="0"/>
              <a:t> acceptabilă, </a:t>
            </a:r>
            <a:r>
              <a:rPr lang="vi-VN" sz="2000" dirty="0" smtClean="0"/>
              <a:t>bună, </a:t>
            </a:r>
            <a:r>
              <a:rPr lang="vi-VN" sz="2000" spc="-5" dirty="0" smtClean="0"/>
              <a:t>foarte</a:t>
            </a:r>
            <a:r>
              <a:rPr lang="vi-VN" sz="2000" spc="-60" dirty="0" smtClean="0"/>
              <a:t> </a:t>
            </a:r>
            <a:r>
              <a:rPr lang="vi-VN" sz="2000" dirty="0" smtClean="0"/>
              <a:t>bună</a:t>
            </a:r>
          </a:p>
          <a:p>
            <a:pPr marL="12700">
              <a:lnSpc>
                <a:spcPct val="100000"/>
              </a:lnSpc>
              <a:spcBef>
                <a:spcPts val="430"/>
              </a:spcBef>
            </a:pPr>
            <a:endParaRPr spc="-5" dirty="0"/>
          </a:p>
        </p:txBody>
      </p:sp>
      <p:graphicFrame>
        <p:nvGraphicFramePr>
          <p:cNvPr id="5" name="object 5"/>
          <p:cNvGraphicFramePr>
            <a:graphicFrameLocks noGrp="1"/>
          </p:cNvGraphicFramePr>
          <p:nvPr/>
        </p:nvGraphicFramePr>
        <p:xfrm>
          <a:off x="244475" y="2675334"/>
          <a:ext cx="8644254" cy="1797846"/>
        </p:xfrm>
        <a:graphic>
          <a:graphicData uri="http://schemas.openxmlformats.org/drawingml/2006/table">
            <a:tbl>
              <a:tblPr firstRow="1" bandRow="1">
                <a:tableStyleId>{2D5ABB26-0587-4C30-8999-92F81FD0307C}</a:tableStyleId>
              </a:tblPr>
              <a:tblGrid>
                <a:gridCol w="936625"/>
                <a:gridCol w="1223645"/>
                <a:gridCol w="1152525"/>
                <a:gridCol w="1008379"/>
                <a:gridCol w="1080770"/>
                <a:gridCol w="1080770"/>
                <a:gridCol w="1080770"/>
                <a:gridCol w="1080770"/>
              </a:tblGrid>
              <a:tr h="685774">
                <a:tc>
                  <a:txBody>
                    <a:bodyPr/>
                    <a:lstStyle/>
                    <a:p>
                      <a:pPr marL="91440">
                        <a:lnSpc>
                          <a:spcPct val="100000"/>
                        </a:lnSpc>
                        <a:spcBef>
                          <a:spcPts val="300"/>
                        </a:spcBef>
                      </a:pPr>
                      <a:r>
                        <a:rPr sz="1400" b="1" i="1" spc="-5" dirty="0">
                          <a:solidFill>
                            <a:srgbClr val="0000CC"/>
                          </a:solidFill>
                          <a:latin typeface="Times New Roman"/>
                          <a:cs typeface="Times New Roman"/>
                        </a:rPr>
                        <a:t>Instanţa</a:t>
                      </a:r>
                      <a:endParaRPr sz="1400" b="1" i="1" dirty="0">
                        <a:solidFill>
                          <a:srgbClr val="0000CC"/>
                        </a:solidFill>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1440" marR="160655">
                        <a:lnSpc>
                          <a:spcPct val="100000"/>
                        </a:lnSpc>
                        <a:spcBef>
                          <a:spcPts val="300"/>
                        </a:spcBef>
                      </a:pPr>
                      <a:r>
                        <a:rPr sz="1400" spc="-5" dirty="0">
                          <a:latin typeface="Times New Roman"/>
                          <a:cs typeface="Times New Roman"/>
                        </a:rPr>
                        <a:t>Preţ  c</a:t>
                      </a:r>
                      <a:r>
                        <a:rPr sz="1400" dirty="0">
                          <a:latin typeface="Times New Roman"/>
                          <a:cs typeface="Times New Roman"/>
                        </a:rPr>
                        <a:t>u</a:t>
                      </a:r>
                      <a:r>
                        <a:rPr sz="1400" spc="-5" dirty="0">
                          <a:latin typeface="Times New Roman"/>
                          <a:cs typeface="Times New Roman"/>
                        </a:rPr>
                        <a:t>m</a:t>
                      </a:r>
                      <a:r>
                        <a:rPr sz="1400" dirty="0">
                          <a:latin typeface="Times New Roman"/>
                          <a:cs typeface="Times New Roman"/>
                        </a:rPr>
                        <a:t>p</a:t>
                      </a:r>
                      <a:r>
                        <a:rPr sz="1400" spc="-5" dirty="0">
                          <a:latin typeface="Times New Roman"/>
                          <a:cs typeface="Times New Roman"/>
                        </a:rPr>
                        <a:t>ă</a:t>
                      </a:r>
                      <a:r>
                        <a:rPr sz="1400" dirty="0">
                          <a:latin typeface="Times New Roman"/>
                          <a:cs typeface="Times New Roman"/>
                        </a:rPr>
                        <a:t>r</a:t>
                      </a:r>
                      <a:r>
                        <a:rPr sz="1400" spc="-5" dirty="0">
                          <a:latin typeface="Times New Roman"/>
                          <a:cs typeface="Times New Roman"/>
                        </a:rPr>
                        <a:t>a</a:t>
                      </a:r>
                      <a:r>
                        <a:rPr sz="1400" dirty="0">
                          <a:latin typeface="Times New Roman"/>
                          <a:cs typeface="Times New Roman"/>
                        </a:rPr>
                        <a:t>re</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marR="133350">
                        <a:lnSpc>
                          <a:spcPct val="100000"/>
                        </a:lnSpc>
                        <a:spcBef>
                          <a:spcPts val="300"/>
                        </a:spcBef>
                      </a:pPr>
                      <a:r>
                        <a:rPr sz="1400" spc="-5" dirty="0">
                          <a:latin typeface="Times New Roman"/>
                          <a:cs typeface="Times New Roman"/>
                        </a:rPr>
                        <a:t>Preţ</a:t>
                      </a:r>
                      <a:r>
                        <a:rPr sz="1400" spc="-75" dirty="0">
                          <a:latin typeface="Times New Roman"/>
                          <a:cs typeface="Times New Roman"/>
                        </a:rPr>
                        <a:t> </a:t>
                      </a:r>
                      <a:r>
                        <a:rPr sz="1400" spc="-5" dirty="0">
                          <a:latin typeface="Times New Roman"/>
                          <a:cs typeface="Times New Roman"/>
                        </a:rPr>
                        <a:t>între-  ţinere</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Nr</a:t>
                      </a:r>
                      <a:r>
                        <a:rPr sz="1400" spc="-15" dirty="0">
                          <a:latin typeface="Times New Roman"/>
                          <a:cs typeface="Times New Roman"/>
                        </a:rPr>
                        <a:t> </a:t>
                      </a:r>
                      <a:r>
                        <a:rPr sz="1400" dirty="0">
                          <a:latin typeface="Times New Roman"/>
                          <a:cs typeface="Times New Roman"/>
                        </a:rPr>
                        <a:t>uşi</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marR="106045">
                        <a:lnSpc>
                          <a:spcPct val="100000"/>
                        </a:lnSpc>
                        <a:spcBef>
                          <a:spcPts val="300"/>
                        </a:spcBef>
                      </a:pPr>
                      <a:r>
                        <a:rPr sz="1400" dirty="0">
                          <a:latin typeface="Times New Roman"/>
                          <a:cs typeface="Times New Roman"/>
                        </a:rPr>
                        <a:t>C</a:t>
                      </a:r>
                      <a:r>
                        <a:rPr sz="1400" spc="-5" dirty="0">
                          <a:latin typeface="Times New Roman"/>
                          <a:cs typeface="Times New Roman"/>
                        </a:rPr>
                        <a:t>a</a:t>
                      </a:r>
                      <a:r>
                        <a:rPr sz="1400" dirty="0">
                          <a:latin typeface="Times New Roman"/>
                          <a:cs typeface="Times New Roman"/>
                        </a:rPr>
                        <a:t>p</a:t>
                      </a:r>
                      <a:r>
                        <a:rPr sz="1400" spc="-5" dirty="0">
                          <a:latin typeface="Times New Roman"/>
                          <a:cs typeface="Times New Roman"/>
                        </a:rPr>
                        <a:t>acita</a:t>
                      </a:r>
                      <a:r>
                        <a:rPr sz="1400" dirty="0">
                          <a:latin typeface="Times New Roman"/>
                          <a:cs typeface="Times New Roman"/>
                        </a:rPr>
                        <a:t>-  </a:t>
                      </a:r>
                      <a:r>
                        <a:rPr sz="1400" spc="-5" dirty="0">
                          <a:latin typeface="Times New Roman"/>
                          <a:cs typeface="Times New Roman"/>
                        </a:rPr>
                        <a:t>te</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marR="485775">
                        <a:lnSpc>
                          <a:spcPct val="100000"/>
                        </a:lnSpc>
                        <a:spcBef>
                          <a:spcPts val="300"/>
                        </a:spcBef>
                      </a:pPr>
                      <a:r>
                        <a:rPr sz="1400" spc="-5" dirty="0">
                          <a:latin typeface="Times New Roman"/>
                          <a:cs typeface="Times New Roman"/>
                        </a:rPr>
                        <a:t>Dim.  </a:t>
                      </a:r>
                      <a:r>
                        <a:rPr sz="1400" dirty="0">
                          <a:latin typeface="Times New Roman"/>
                          <a:cs typeface="Times New Roman"/>
                        </a:rPr>
                        <a:t>b</a:t>
                      </a:r>
                      <a:r>
                        <a:rPr sz="1400" spc="-5" dirty="0">
                          <a:latin typeface="Times New Roman"/>
                          <a:cs typeface="Times New Roman"/>
                        </a:rPr>
                        <a:t>a</a:t>
                      </a:r>
                      <a:r>
                        <a:rPr sz="1400" dirty="0">
                          <a:latin typeface="Times New Roman"/>
                          <a:cs typeface="Times New Roman"/>
                        </a:rPr>
                        <a:t>g</a:t>
                      </a:r>
                      <a:r>
                        <a:rPr sz="1400" spc="-5" dirty="0">
                          <a:latin typeface="Times New Roman"/>
                          <a:cs typeface="Times New Roman"/>
                        </a:rPr>
                        <a:t>a</a:t>
                      </a:r>
                      <a:r>
                        <a:rPr sz="1400" dirty="0">
                          <a:latin typeface="Times New Roman"/>
                          <a:cs typeface="Times New Roman"/>
                        </a:rPr>
                        <a:t>j</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Siguranţa</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Clasa</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6F5"/>
                    </a:solidFill>
                  </a:tcPr>
                </a:tc>
              </a:tr>
              <a:tr h="278018">
                <a:tc>
                  <a:txBody>
                    <a:bodyPr/>
                    <a:lstStyle/>
                    <a:p>
                      <a:pPr marL="91440">
                        <a:lnSpc>
                          <a:spcPct val="100000"/>
                        </a:lnSpc>
                        <a:spcBef>
                          <a:spcPts val="300"/>
                        </a:spcBef>
                      </a:pPr>
                      <a:r>
                        <a:rPr sz="1400" dirty="0">
                          <a:latin typeface="Times New Roman"/>
                          <a:cs typeface="Times New Roman"/>
                        </a:rPr>
                        <a:t>1</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1440">
                        <a:lnSpc>
                          <a:spcPct val="100000"/>
                        </a:lnSpc>
                        <a:spcBef>
                          <a:spcPts val="300"/>
                        </a:spcBef>
                      </a:pPr>
                      <a:r>
                        <a:rPr sz="1400" spc="-55" dirty="0">
                          <a:latin typeface="Times New Roman"/>
                          <a:cs typeface="Times New Roman"/>
                        </a:rPr>
                        <a:t>Very</a:t>
                      </a:r>
                      <a:r>
                        <a:rPr sz="1400" spc="-15" dirty="0">
                          <a:latin typeface="Times New Roman"/>
                          <a:cs typeface="Times New Roman"/>
                        </a:rPr>
                        <a:t> </a:t>
                      </a:r>
                      <a:r>
                        <a:rPr sz="1400" spc="-5" dirty="0">
                          <a:latin typeface="Times New Roman"/>
                          <a:cs typeface="Times New Roman"/>
                        </a:rPr>
                        <a:t>high</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spc="-55" dirty="0">
                          <a:latin typeface="Times New Roman"/>
                          <a:cs typeface="Times New Roman"/>
                        </a:rPr>
                        <a:t>Very</a:t>
                      </a:r>
                      <a:r>
                        <a:rPr sz="1400" spc="-20" dirty="0">
                          <a:latin typeface="Times New Roman"/>
                          <a:cs typeface="Times New Roman"/>
                        </a:rPr>
                        <a:t> </a:t>
                      </a:r>
                      <a:r>
                        <a:rPr sz="1400" spc="-5" dirty="0">
                          <a:latin typeface="Times New Roman"/>
                          <a:cs typeface="Times New Roman"/>
                        </a:rPr>
                        <a:t>high</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dirty="0">
                          <a:latin typeface="Times New Roman"/>
                          <a:cs typeface="Times New Roman"/>
                        </a:rPr>
                        <a:t>2</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dirty="0">
                          <a:latin typeface="Times New Roman"/>
                          <a:cs typeface="Times New Roman"/>
                        </a:rPr>
                        <a:t>2</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spc="-5" dirty="0">
                          <a:latin typeface="Times New Roman"/>
                          <a:cs typeface="Times New Roman"/>
                        </a:rPr>
                        <a:t>small</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spc="-5" dirty="0">
                          <a:latin typeface="Times New Roman"/>
                          <a:cs typeface="Times New Roman"/>
                        </a:rPr>
                        <a:t>low</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1440">
                        <a:lnSpc>
                          <a:spcPct val="100000"/>
                        </a:lnSpc>
                        <a:spcBef>
                          <a:spcPts val="300"/>
                        </a:spcBef>
                      </a:pPr>
                      <a:r>
                        <a:rPr sz="1400" spc="-5" dirty="0">
                          <a:latin typeface="Times New Roman"/>
                          <a:cs typeface="Times New Roman"/>
                        </a:rPr>
                        <a:t>inaccept.</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6F5"/>
                    </a:solidFill>
                  </a:tcPr>
                </a:tc>
              </a:tr>
              <a:tr h="278018">
                <a:tc>
                  <a:txBody>
                    <a:bodyPr/>
                    <a:lstStyle/>
                    <a:p>
                      <a:pPr marL="91440">
                        <a:lnSpc>
                          <a:spcPct val="100000"/>
                        </a:lnSpc>
                        <a:spcBef>
                          <a:spcPts val="300"/>
                        </a:spcBef>
                      </a:pPr>
                      <a:r>
                        <a:rPr sz="1400" dirty="0">
                          <a:latin typeface="Times New Roman"/>
                          <a:cs typeface="Times New Roman"/>
                        </a:rPr>
                        <a:t>2</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1440">
                        <a:lnSpc>
                          <a:spcPct val="100000"/>
                        </a:lnSpc>
                        <a:spcBef>
                          <a:spcPts val="300"/>
                        </a:spcBef>
                      </a:pPr>
                      <a:r>
                        <a:rPr sz="1400" spc="-55" dirty="0">
                          <a:latin typeface="Times New Roman"/>
                          <a:cs typeface="Times New Roman"/>
                        </a:rPr>
                        <a:t>Very</a:t>
                      </a:r>
                      <a:r>
                        <a:rPr sz="1400" spc="-15" dirty="0">
                          <a:latin typeface="Times New Roman"/>
                          <a:cs typeface="Times New Roman"/>
                        </a:rPr>
                        <a:t> </a:t>
                      </a:r>
                      <a:r>
                        <a:rPr sz="1400" spc="-5" dirty="0">
                          <a:latin typeface="Times New Roman"/>
                          <a:cs typeface="Times New Roman"/>
                        </a:rPr>
                        <a:t>high</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high</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dirty="0">
                          <a:latin typeface="Times New Roman"/>
                          <a:cs typeface="Times New Roman"/>
                        </a:rPr>
                        <a:t>4</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dirty="0">
                          <a:latin typeface="Times New Roman"/>
                          <a:cs typeface="Times New Roman"/>
                        </a:rPr>
                        <a:t>4</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big</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medium</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1440">
                        <a:lnSpc>
                          <a:spcPct val="100000"/>
                        </a:lnSpc>
                        <a:spcBef>
                          <a:spcPts val="300"/>
                        </a:spcBef>
                      </a:pPr>
                      <a:r>
                        <a:rPr sz="1400" spc="-5" dirty="0">
                          <a:latin typeface="Times New Roman"/>
                          <a:cs typeface="Times New Roman"/>
                        </a:rPr>
                        <a:t>inaccept.</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6F5"/>
                    </a:solidFill>
                  </a:tcPr>
                </a:tc>
              </a:tr>
              <a:tr h="278018">
                <a:tc>
                  <a:txBody>
                    <a:bodyPr/>
                    <a:lstStyle/>
                    <a:p>
                      <a:pPr marL="91440">
                        <a:lnSpc>
                          <a:spcPct val="100000"/>
                        </a:lnSpc>
                        <a:spcBef>
                          <a:spcPts val="300"/>
                        </a:spcBef>
                      </a:pPr>
                      <a:r>
                        <a:rPr sz="1400" dirty="0">
                          <a:latin typeface="Times New Roman"/>
                          <a:cs typeface="Times New Roman"/>
                        </a:rPr>
                        <a:t>3</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1440">
                        <a:lnSpc>
                          <a:spcPct val="100000"/>
                        </a:lnSpc>
                        <a:spcBef>
                          <a:spcPts val="300"/>
                        </a:spcBef>
                      </a:pPr>
                      <a:r>
                        <a:rPr sz="1400" spc="-55" dirty="0">
                          <a:latin typeface="Times New Roman"/>
                          <a:cs typeface="Times New Roman"/>
                        </a:rPr>
                        <a:t>Very</a:t>
                      </a:r>
                      <a:r>
                        <a:rPr sz="1400" spc="-15" dirty="0">
                          <a:latin typeface="Times New Roman"/>
                          <a:cs typeface="Times New Roman"/>
                        </a:rPr>
                        <a:t> </a:t>
                      </a:r>
                      <a:r>
                        <a:rPr sz="1400" spc="-5" dirty="0">
                          <a:latin typeface="Times New Roman"/>
                          <a:cs typeface="Times New Roman"/>
                        </a:rPr>
                        <a:t>high</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spc="-5" dirty="0">
                          <a:latin typeface="Times New Roman"/>
                          <a:cs typeface="Times New Roman"/>
                        </a:rPr>
                        <a:t>medium</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spc="-5" dirty="0">
                          <a:latin typeface="Times New Roman"/>
                          <a:cs typeface="Times New Roman"/>
                        </a:rPr>
                        <a:t>5more</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dirty="0">
                          <a:latin typeface="Times New Roman"/>
                          <a:cs typeface="Times New Roman"/>
                        </a:rPr>
                        <a:t>4</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spc="-5" dirty="0">
                          <a:latin typeface="Times New Roman"/>
                          <a:cs typeface="Times New Roman"/>
                        </a:rPr>
                        <a:t>big</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spc="-5" dirty="0">
                          <a:latin typeface="Times New Roman"/>
                          <a:cs typeface="Times New Roman"/>
                        </a:rPr>
                        <a:t>medium</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F"/>
                    </a:solidFill>
                  </a:tcPr>
                </a:tc>
                <a:tc>
                  <a:txBody>
                    <a:bodyPr/>
                    <a:lstStyle/>
                    <a:p>
                      <a:pPr marL="90805">
                        <a:lnSpc>
                          <a:spcPct val="100000"/>
                        </a:lnSpc>
                        <a:spcBef>
                          <a:spcPts val="300"/>
                        </a:spcBef>
                      </a:pPr>
                      <a:r>
                        <a:rPr sz="1400" spc="-5" dirty="0">
                          <a:latin typeface="Times New Roman"/>
                          <a:cs typeface="Times New Roman"/>
                        </a:rPr>
                        <a:t>accept</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6F5"/>
                    </a:solidFill>
                  </a:tcPr>
                </a:tc>
              </a:tr>
              <a:tr h="278018">
                <a:tc>
                  <a:txBody>
                    <a:bodyPr/>
                    <a:lstStyle/>
                    <a:p>
                      <a:pPr marL="90805">
                        <a:lnSpc>
                          <a:spcPct val="100000"/>
                        </a:lnSpc>
                        <a:spcBef>
                          <a:spcPts val="300"/>
                        </a:spcBef>
                      </a:pPr>
                      <a:r>
                        <a:rPr sz="1400" dirty="0">
                          <a:latin typeface="Times New Roman"/>
                          <a:cs typeface="Times New Roman"/>
                        </a:rPr>
                        <a:t>4</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0805">
                        <a:lnSpc>
                          <a:spcPct val="100000"/>
                        </a:lnSpc>
                        <a:spcBef>
                          <a:spcPts val="300"/>
                        </a:spcBef>
                      </a:pPr>
                      <a:r>
                        <a:rPr sz="1400" spc="-5" dirty="0">
                          <a:latin typeface="Times New Roman"/>
                          <a:cs typeface="Times New Roman"/>
                        </a:rPr>
                        <a:t>low</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spc="-5" dirty="0">
                          <a:latin typeface="Times New Roman"/>
                          <a:cs typeface="Times New Roman"/>
                        </a:rPr>
                        <a:t>low</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spc="-5" dirty="0">
                          <a:latin typeface="Times New Roman"/>
                          <a:cs typeface="Times New Roman"/>
                        </a:rPr>
                        <a:t>5more</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dirty="0">
                          <a:latin typeface="Times New Roman"/>
                          <a:cs typeface="Times New Roman"/>
                        </a:rPr>
                        <a:t>4</a:t>
                      </a: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spc="-5" dirty="0">
                          <a:latin typeface="Times New Roman"/>
                          <a:cs typeface="Times New Roman"/>
                        </a:rPr>
                        <a:t>big</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spc="-5" dirty="0">
                          <a:latin typeface="Times New Roman"/>
                          <a:cs typeface="Times New Roman"/>
                        </a:rPr>
                        <a:t>medium</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BECDE"/>
                    </a:solidFill>
                  </a:tcPr>
                </a:tc>
                <a:tc>
                  <a:txBody>
                    <a:bodyPr/>
                    <a:lstStyle/>
                    <a:p>
                      <a:pPr marL="90805">
                        <a:lnSpc>
                          <a:spcPct val="100000"/>
                        </a:lnSpc>
                        <a:spcBef>
                          <a:spcPts val="300"/>
                        </a:spcBef>
                      </a:pPr>
                      <a:r>
                        <a:rPr sz="1400" dirty="0">
                          <a:latin typeface="Times New Roman"/>
                          <a:cs typeface="Times New Roman"/>
                        </a:rPr>
                        <a:t>bună</a:t>
                      </a: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6F5"/>
                    </a:solidFill>
                  </a:tcPr>
                </a:tc>
              </a:tr>
            </a:tbl>
          </a:graphicData>
        </a:graphic>
      </p:graphicFrame>
      <p:sp>
        <p:nvSpPr>
          <p:cNvPr id="6" name="object 6"/>
          <p:cNvSpPr txBox="1"/>
          <p:nvPr/>
        </p:nvSpPr>
        <p:spPr>
          <a:xfrm>
            <a:off x="4310421" y="2388638"/>
            <a:ext cx="981659" cy="289823"/>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CC"/>
                </a:solidFill>
                <a:latin typeface="Arial"/>
                <a:cs typeface="Arial"/>
              </a:rPr>
              <a:t>Atribute</a:t>
            </a:r>
            <a:endParaRPr sz="1800" b="1" dirty="0">
              <a:solidFill>
                <a:srgbClr val="0000CC"/>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0"/>
            <a:ext cx="428434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Categorii de</a:t>
            </a:r>
            <a:r>
              <a:rPr spc="-35" dirty="0">
                <a:solidFill>
                  <a:srgbClr val="0000CC"/>
                </a:solidFill>
              </a:rPr>
              <a:t> </a:t>
            </a:r>
            <a:r>
              <a:rPr spc="-5" dirty="0">
                <a:solidFill>
                  <a:srgbClr val="0000CC"/>
                </a:solidFill>
              </a:rPr>
              <a:t>date</a:t>
            </a:r>
          </a:p>
        </p:txBody>
      </p:sp>
      <p:sp>
        <p:nvSpPr>
          <p:cNvPr id="3" name="object 3"/>
          <p:cNvSpPr txBox="1"/>
          <p:nvPr/>
        </p:nvSpPr>
        <p:spPr>
          <a:xfrm>
            <a:off x="304800" y="571500"/>
            <a:ext cx="8839200" cy="4126771"/>
          </a:xfrm>
          <a:prstGeom prst="rect">
            <a:avLst/>
          </a:prstGeom>
        </p:spPr>
        <p:txBody>
          <a:bodyPr vert="horz" wrap="square" lIns="0" tIns="12700" rIns="0" bIns="0" rtlCol="0">
            <a:spAutoFit/>
          </a:bodyPr>
          <a:lstStyle/>
          <a:p>
            <a:pPr marL="12700" marR="5080">
              <a:lnSpc>
                <a:spcPct val="100000"/>
              </a:lnSpc>
              <a:spcBef>
                <a:spcPts val="100"/>
              </a:spcBef>
            </a:pPr>
            <a:r>
              <a:rPr sz="1600" b="1" i="1" spc="-5" dirty="0">
                <a:solidFill>
                  <a:srgbClr val="FF0000"/>
                </a:solidFill>
                <a:latin typeface="Arial"/>
                <a:cs typeface="Arial"/>
              </a:rPr>
              <a:t>Date semi </a:t>
            </a:r>
            <a:r>
              <a:rPr sz="1600" b="1" i="1" dirty="0">
                <a:solidFill>
                  <a:srgbClr val="FF0000"/>
                </a:solidFill>
                <a:latin typeface="Arial"/>
                <a:cs typeface="Arial"/>
              </a:rPr>
              <a:t>- </a:t>
            </a:r>
            <a:r>
              <a:rPr sz="1600" b="1" i="1" spc="-5" dirty="0">
                <a:solidFill>
                  <a:srgbClr val="FF0000"/>
                </a:solidFill>
                <a:latin typeface="Arial"/>
                <a:cs typeface="Arial"/>
              </a:rPr>
              <a:t>structurate </a:t>
            </a:r>
            <a:r>
              <a:rPr sz="1600" dirty="0">
                <a:latin typeface="Arial"/>
                <a:cs typeface="Arial"/>
              </a:rPr>
              <a:t>= </a:t>
            </a:r>
            <a:r>
              <a:rPr sz="1600" spc="-5" dirty="0">
                <a:latin typeface="Arial"/>
                <a:cs typeface="Arial"/>
              </a:rPr>
              <a:t>date care </a:t>
            </a:r>
            <a:r>
              <a:rPr sz="1600" dirty="0">
                <a:latin typeface="Arial"/>
                <a:cs typeface="Arial"/>
              </a:rPr>
              <a:t>nu au o </a:t>
            </a:r>
            <a:r>
              <a:rPr sz="1600" spc="-5" dirty="0">
                <a:latin typeface="Arial"/>
                <a:cs typeface="Arial"/>
              </a:rPr>
              <a:t>structură standard (i.e. nu toate instanţele  </a:t>
            </a:r>
            <a:r>
              <a:rPr sz="1600" dirty="0">
                <a:latin typeface="Arial"/>
                <a:cs typeface="Arial"/>
              </a:rPr>
              <a:t>au </a:t>
            </a:r>
            <a:r>
              <a:rPr sz="1600" spc="-5" dirty="0">
                <a:latin typeface="Arial"/>
                <a:cs typeface="Arial"/>
              </a:rPr>
              <a:t>aceleaşi atribute); există totuşi </a:t>
            </a:r>
            <a:r>
              <a:rPr sz="1600" dirty="0">
                <a:latin typeface="Arial"/>
                <a:cs typeface="Arial"/>
              </a:rPr>
              <a:t>unele </a:t>
            </a:r>
            <a:r>
              <a:rPr sz="1600" spc="-5" dirty="0">
                <a:latin typeface="Arial"/>
                <a:cs typeface="Arial"/>
              </a:rPr>
              <a:t>elemente (e.g. tags) care ajută </a:t>
            </a:r>
            <a:r>
              <a:rPr sz="1600" dirty="0">
                <a:latin typeface="Arial"/>
                <a:cs typeface="Arial"/>
              </a:rPr>
              <a:t>la  </a:t>
            </a:r>
            <a:r>
              <a:rPr sz="1600" spc="-5" dirty="0">
                <a:latin typeface="Arial"/>
                <a:cs typeface="Arial"/>
              </a:rPr>
              <a:t>identificarea unei structuri </a:t>
            </a:r>
            <a:r>
              <a:rPr sz="1600" spc="-5" dirty="0" err="1">
                <a:latin typeface="Arial"/>
                <a:cs typeface="Arial"/>
              </a:rPr>
              <a:t>în</a:t>
            </a:r>
            <a:r>
              <a:rPr sz="1600" spc="-10" dirty="0">
                <a:latin typeface="Arial"/>
                <a:cs typeface="Arial"/>
              </a:rPr>
              <a:t> </a:t>
            </a:r>
            <a:r>
              <a:rPr sz="1600" spc="-5" dirty="0" smtClean="0">
                <a:latin typeface="Arial"/>
                <a:cs typeface="Arial"/>
              </a:rPr>
              <a:t>date</a:t>
            </a:r>
            <a:r>
              <a:rPr lang="ro-MO" sz="1600" spc="-5" dirty="0" smtClean="0">
                <a:latin typeface="Arial"/>
                <a:cs typeface="Arial"/>
              </a:rPr>
              <a:t> </a:t>
            </a:r>
            <a:r>
              <a:rPr lang="ro-MO" sz="1600" b="1" i="1" spc="-5" dirty="0" smtClean="0">
                <a:solidFill>
                  <a:srgbClr val="0000CC"/>
                </a:solidFill>
                <a:latin typeface="Arial"/>
                <a:cs typeface="Arial"/>
              </a:rPr>
              <a:t>/Ex. MongoDB/</a:t>
            </a:r>
            <a:endParaRPr sz="1600" b="1" i="1" dirty="0">
              <a:solidFill>
                <a:srgbClr val="0000CC"/>
              </a:solidFill>
              <a:latin typeface="Arial"/>
              <a:cs typeface="Arial"/>
            </a:endParaRPr>
          </a:p>
          <a:p>
            <a:pPr marL="12700">
              <a:lnSpc>
                <a:spcPct val="100000"/>
              </a:lnSpc>
              <a:spcBef>
                <a:spcPts val="430"/>
              </a:spcBef>
            </a:pPr>
            <a:r>
              <a:rPr sz="1600" b="1" i="1" spc="-5" dirty="0">
                <a:solidFill>
                  <a:srgbClr val="3333CC"/>
                </a:solidFill>
                <a:latin typeface="Arial"/>
                <a:cs typeface="Arial"/>
              </a:rPr>
              <a:t>Exemplu: </a:t>
            </a:r>
            <a:r>
              <a:rPr sz="1600" spc="-5" dirty="0">
                <a:latin typeface="Arial"/>
                <a:cs typeface="Arial"/>
              </a:rPr>
              <a:t>fişier </a:t>
            </a:r>
            <a:r>
              <a:rPr sz="1600" b="1" dirty="0">
                <a:latin typeface="Arial"/>
                <a:cs typeface="Arial"/>
              </a:rPr>
              <a:t>XML</a:t>
            </a:r>
            <a:r>
              <a:rPr sz="1600" dirty="0">
                <a:latin typeface="Arial"/>
                <a:cs typeface="Arial"/>
              </a:rPr>
              <a:t> </a:t>
            </a:r>
            <a:r>
              <a:rPr sz="1600" spc="-5" dirty="0">
                <a:latin typeface="Arial"/>
                <a:cs typeface="Arial"/>
              </a:rPr>
              <a:t>al </a:t>
            </a:r>
            <a:r>
              <a:rPr sz="1600" spc="-5" dirty="0" err="1">
                <a:latin typeface="Arial"/>
                <a:cs typeface="Arial"/>
              </a:rPr>
              <a:t>unui</a:t>
            </a:r>
            <a:r>
              <a:rPr sz="1600" spc="-5" dirty="0">
                <a:latin typeface="Arial"/>
                <a:cs typeface="Arial"/>
              </a:rPr>
              <a:t> </a:t>
            </a:r>
            <a:r>
              <a:rPr sz="1600" spc="-5" dirty="0" smtClean="0">
                <a:latin typeface="Arial"/>
                <a:cs typeface="Arial"/>
              </a:rPr>
              <a:t>CV</a:t>
            </a:r>
            <a:endParaRPr sz="1600" dirty="0">
              <a:latin typeface="Arial"/>
              <a:cs typeface="Arial"/>
            </a:endParaRPr>
          </a:p>
          <a:p>
            <a:pPr marL="12700" marR="247650">
              <a:lnSpc>
                <a:spcPct val="100000"/>
              </a:lnSpc>
              <a:spcBef>
                <a:spcPts val="385"/>
              </a:spcBef>
            </a:pPr>
            <a:r>
              <a:rPr sz="1600" b="1" i="1" spc="-5" dirty="0">
                <a:solidFill>
                  <a:srgbClr val="3333CC"/>
                </a:solidFill>
                <a:latin typeface="Arial"/>
                <a:cs typeface="Arial"/>
              </a:rPr>
              <a:t>Scop: </a:t>
            </a:r>
            <a:r>
              <a:rPr sz="1600" spc="-5" dirty="0">
                <a:latin typeface="Arial"/>
                <a:cs typeface="Arial"/>
              </a:rPr>
              <a:t>prelucrarea automată </a:t>
            </a:r>
            <a:r>
              <a:rPr sz="1600" dirty="0">
                <a:latin typeface="Arial"/>
                <a:cs typeface="Arial"/>
              </a:rPr>
              <a:t>a </a:t>
            </a:r>
            <a:r>
              <a:rPr sz="1600" spc="-5" dirty="0">
                <a:latin typeface="Arial"/>
                <a:cs typeface="Arial"/>
              </a:rPr>
              <a:t>CV-urilor </a:t>
            </a:r>
            <a:r>
              <a:rPr sz="1600" dirty="0">
                <a:latin typeface="Arial"/>
                <a:cs typeface="Arial"/>
              </a:rPr>
              <a:t>cu </a:t>
            </a:r>
            <a:r>
              <a:rPr sz="1600" spc="-5" dirty="0">
                <a:latin typeface="Arial"/>
                <a:cs typeface="Arial"/>
              </a:rPr>
              <a:t>scopul identificării expertizei (sarcină tipică pentru  departamentele</a:t>
            </a:r>
            <a:r>
              <a:rPr sz="1600" spc="15" dirty="0">
                <a:latin typeface="Arial"/>
                <a:cs typeface="Arial"/>
              </a:rPr>
              <a:t> </a:t>
            </a:r>
            <a:r>
              <a:rPr sz="1600" dirty="0">
                <a:latin typeface="Arial"/>
                <a:cs typeface="Arial"/>
              </a:rPr>
              <a:t>HR)</a:t>
            </a:r>
          </a:p>
          <a:p>
            <a:pPr marL="203200">
              <a:lnSpc>
                <a:spcPct val="100000"/>
              </a:lnSpc>
              <a:spcBef>
                <a:spcPts val="430"/>
              </a:spcBef>
            </a:pPr>
            <a:r>
              <a:rPr sz="1200" dirty="0">
                <a:latin typeface="Arial"/>
                <a:cs typeface="Arial"/>
              </a:rPr>
              <a:t>….</a:t>
            </a:r>
          </a:p>
          <a:p>
            <a:pPr marL="241300">
              <a:lnSpc>
                <a:spcPts val="1910"/>
              </a:lnSpc>
              <a:spcBef>
                <a:spcPts val="120"/>
              </a:spcBef>
            </a:pPr>
            <a:r>
              <a:rPr sz="1200" spc="-5" dirty="0">
                <a:latin typeface="Courier New"/>
                <a:cs typeface="Courier New"/>
              </a:rPr>
              <a:t>&lt;Address</a:t>
            </a:r>
            <a:r>
              <a:rPr sz="1200" spc="15" dirty="0">
                <a:latin typeface="Courier New"/>
                <a:cs typeface="Courier New"/>
              </a:rPr>
              <a:t> </a:t>
            </a:r>
            <a:r>
              <a:rPr sz="1200" spc="-5" dirty="0">
                <a:latin typeface="Courier New"/>
                <a:cs typeface="Courier New"/>
              </a:rPr>
              <a:t>type="Residence"&gt;</a:t>
            </a:r>
            <a:endParaRPr sz="1200" dirty="0">
              <a:latin typeface="Courier New"/>
              <a:cs typeface="Courier New"/>
            </a:endParaRPr>
          </a:p>
          <a:p>
            <a:pPr marL="501015">
              <a:lnSpc>
                <a:spcPts val="1910"/>
              </a:lnSpc>
            </a:pPr>
            <a:r>
              <a:rPr sz="1200" spc="-5" dirty="0">
                <a:latin typeface="Courier New"/>
                <a:cs typeface="Courier New"/>
              </a:rPr>
              <a:t>&lt;oa:AddressLine</a:t>
            </a:r>
            <a:r>
              <a:rPr sz="1200" spc="5" dirty="0">
                <a:latin typeface="Courier New"/>
                <a:cs typeface="Courier New"/>
              </a:rPr>
              <a:t> </a:t>
            </a:r>
            <a:r>
              <a:rPr sz="1200" spc="-5" dirty="0">
                <a:latin typeface="Courier New"/>
                <a:cs typeface="Courier New"/>
              </a:rPr>
              <a:t>sequence="1"&gt;myaddress&lt;/oa:AddressLine&gt;</a:t>
            </a:r>
            <a:endParaRPr sz="1200" dirty="0">
              <a:latin typeface="Courier New"/>
              <a:cs typeface="Courier New"/>
            </a:endParaRPr>
          </a:p>
          <a:p>
            <a:pPr marL="501015">
              <a:lnSpc>
                <a:spcPct val="100000"/>
              </a:lnSpc>
            </a:pPr>
            <a:r>
              <a:rPr sz="1200" spc="-5" dirty="0">
                <a:latin typeface="Courier New"/>
                <a:cs typeface="Courier New"/>
              </a:rPr>
              <a:t>&lt;oa:CityName&gt;mycity&lt;/oa:CityName&gt;</a:t>
            </a:r>
            <a:endParaRPr sz="1200" dirty="0">
              <a:latin typeface="Courier New"/>
              <a:cs typeface="Courier New"/>
            </a:endParaRPr>
          </a:p>
          <a:p>
            <a:pPr marL="500380">
              <a:lnSpc>
                <a:spcPct val="100000"/>
              </a:lnSpc>
            </a:pPr>
            <a:r>
              <a:rPr sz="1200" spc="-5" dirty="0">
                <a:latin typeface="Courier New"/>
                <a:cs typeface="Courier New"/>
              </a:rPr>
              <a:t>&lt;CountryCode&gt;FR&lt;/CountryCode&gt;</a:t>
            </a:r>
            <a:endParaRPr sz="1200" dirty="0">
              <a:latin typeface="Courier New"/>
              <a:cs typeface="Courier New"/>
            </a:endParaRPr>
          </a:p>
          <a:p>
            <a:pPr marL="500380">
              <a:lnSpc>
                <a:spcPct val="100000"/>
              </a:lnSpc>
            </a:pPr>
            <a:r>
              <a:rPr sz="1200" spc="-5" dirty="0">
                <a:latin typeface="Courier New"/>
                <a:cs typeface="Courier New"/>
              </a:rPr>
              <a:t>&lt;oa:PostalCode&gt;29630&lt;/oa:PostalCode&gt;</a:t>
            </a:r>
            <a:endParaRPr sz="1200" dirty="0">
              <a:latin typeface="Courier New"/>
              <a:cs typeface="Courier New"/>
            </a:endParaRPr>
          </a:p>
          <a:p>
            <a:pPr marL="500380">
              <a:lnSpc>
                <a:spcPct val="100000"/>
              </a:lnSpc>
            </a:pPr>
            <a:r>
              <a:rPr sz="1200" dirty="0">
                <a:latin typeface="Courier New"/>
                <a:cs typeface="Courier New"/>
              </a:rPr>
              <a:t>&lt;UserArea&gt;</a:t>
            </a:r>
            <a:r>
              <a:rPr sz="1200" spc="-5" dirty="0">
                <a:latin typeface="Courier New"/>
                <a:cs typeface="Courier New"/>
              </a:rPr>
              <a:t> &lt;</a:t>
            </a:r>
            <a:r>
              <a:rPr sz="1200" spc="-5" dirty="0" err="1" smtClean="0">
                <a:latin typeface="Courier New"/>
                <a:cs typeface="Courier New"/>
              </a:rPr>
              <a:t>europass:CountryLabel</a:t>
            </a:r>
            <a:r>
              <a:rPr lang="ro-MO" sz="1200" spc="-5" dirty="0" smtClean="0">
                <a:latin typeface="Courier New"/>
                <a:cs typeface="Courier New"/>
              </a:rPr>
              <a:t> </a:t>
            </a:r>
            <a:r>
              <a:rPr sz="1200" spc="-5" dirty="0" err="1" smtClean="0">
                <a:latin typeface="Courier New"/>
                <a:cs typeface="Courier New"/>
              </a:rPr>
              <a:t>xml:lang</a:t>
            </a:r>
            <a:r>
              <a:rPr sz="1200" spc="-5" dirty="0">
                <a:latin typeface="Courier New"/>
                <a:cs typeface="Courier New"/>
              </a:rPr>
              <a:t>="fr"&gt;France&lt;/europass:CountryLabel&gt;</a:t>
            </a:r>
            <a:endParaRPr sz="1200" dirty="0">
              <a:latin typeface="Courier New"/>
              <a:cs typeface="Courier New"/>
            </a:endParaRPr>
          </a:p>
          <a:p>
            <a:pPr marL="500380">
              <a:lnSpc>
                <a:spcPct val="100000"/>
              </a:lnSpc>
            </a:pPr>
            <a:r>
              <a:rPr sz="1200" spc="-5" dirty="0">
                <a:latin typeface="Courier New"/>
                <a:cs typeface="Courier New"/>
              </a:rPr>
              <a:t>&lt;/UserArea&gt;</a:t>
            </a:r>
            <a:endParaRPr sz="1200" dirty="0">
              <a:latin typeface="Courier New"/>
              <a:cs typeface="Courier New"/>
            </a:endParaRPr>
          </a:p>
          <a:p>
            <a:pPr marL="378460">
              <a:lnSpc>
                <a:spcPct val="100000"/>
              </a:lnSpc>
            </a:pPr>
            <a:r>
              <a:rPr sz="1200" spc="-5" dirty="0">
                <a:latin typeface="Courier New"/>
                <a:cs typeface="Courier New"/>
              </a:rPr>
              <a:t>&lt;/Address&gt;</a:t>
            </a:r>
            <a:endParaRPr sz="1200" dirty="0">
              <a:latin typeface="Courier New"/>
              <a:cs typeface="Courier New"/>
            </a:endParaRPr>
          </a:p>
          <a:p>
            <a:pPr marL="255904">
              <a:lnSpc>
                <a:spcPct val="100000"/>
              </a:lnSpc>
            </a:pPr>
            <a:r>
              <a:rPr sz="1200" spc="-5" dirty="0">
                <a:latin typeface="Courier New"/>
                <a:cs typeface="Courier New"/>
              </a:rPr>
              <a:t>...</a:t>
            </a:r>
            <a:endParaRPr sz="1200" dirty="0">
              <a:latin typeface="Courier New"/>
              <a:cs typeface="Courier New"/>
            </a:endParaRPr>
          </a:p>
          <a:p>
            <a:pPr marL="12700" marR="251460">
              <a:lnSpc>
                <a:spcPct val="100000"/>
              </a:lnSpc>
              <a:spcBef>
                <a:spcPts val="140"/>
              </a:spcBef>
            </a:pPr>
            <a:r>
              <a:rPr sz="1600" b="1" i="1" spc="-5" dirty="0">
                <a:solidFill>
                  <a:srgbClr val="3333CC"/>
                </a:solidFill>
                <a:latin typeface="Arial"/>
                <a:cs typeface="Arial"/>
              </a:rPr>
              <a:t>Obs: </a:t>
            </a:r>
            <a:r>
              <a:rPr sz="1600" spc="-5" dirty="0">
                <a:latin typeface="Arial"/>
                <a:cs typeface="Arial"/>
              </a:rPr>
              <a:t>datele semi-structurate </a:t>
            </a:r>
            <a:r>
              <a:rPr sz="1600" dirty="0">
                <a:latin typeface="Arial"/>
                <a:cs typeface="Arial"/>
              </a:rPr>
              <a:t>sunt de regulă </a:t>
            </a:r>
            <a:r>
              <a:rPr sz="1600" spc="-5" dirty="0">
                <a:latin typeface="Arial"/>
                <a:cs typeface="Arial"/>
              </a:rPr>
              <a:t>transformate în date structurate înainte  de a aplica tehnici de data mining – relativ uşor </a:t>
            </a:r>
            <a:r>
              <a:rPr sz="1600" dirty="0">
                <a:latin typeface="Arial"/>
                <a:cs typeface="Arial"/>
              </a:rPr>
              <a:t>de </a:t>
            </a:r>
            <a:r>
              <a:rPr sz="1600" spc="-5" dirty="0">
                <a:latin typeface="Arial"/>
                <a:cs typeface="Arial"/>
              </a:rPr>
              <a:t>parsat</a:t>
            </a:r>
            <a:endParaRPr sz="1600"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51470"/>
            <a:ext cx="428434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Categorii de</a:t>
            </a:r>
            <a:r>
              <a:rPr spc="-35" dirty="0">
                <a:solidFill>
                  <a:srgbClr val="0000CC"/>
                </a:solidFill>
              </a:rPr>
              <a:t> </a:t>
            </a:r>
            <a:r>
              <a:rPr spc="-5" dirty="0">
                <a:solidFill>
                  <a:srgbClr val="0000CC"/>
                </a:solidFill>
              </a:rPr>
              <a:t>date</a:t>
            </a:r>
          </a:p>
        </p:txBody>
      </p:sp>
      <p:sp>
        <p:nvSpPr>
          <p:cNvPr id="3" name="object 3"/>
          <p:cNvSpPr txBox="1"/>
          <p:nvPr/>
        </p:nvSpPr>
        <p:spPr>
          <a:xfrm>
            <a:off x="179512" y="555526"/>
            <a:ext cx="8856984" cy="3767698"/>
          </a:xfrm>
          <a:prstGeom prst="rect">
            <a:avLst/>
          </a:prstGeom>
        </p:spPr>
        <p:txBody>
          <a:bodyPr vert="horz" wrap="square" lIns="0" tIns="12700" rIns="0" bIns="0" rtlCol="0">
            <a:spAutoFit/>
          </a:bodyPr>
          <a:lstStyle/>
          <a:p>
            <a:pPr marL="12700" marR="57150">
              <a:lnSpc>
                <a:spcPct val="100000"/>
              </a:lnSpc>
              <a:spcBef>
                <a:spcPts val="100"/>
              </a:spcBef>
            </a:pPr>
            <a:r>
              <a:rPr b="1" i="1" spc="-5" dirty="0">
                <a:solidFill>
                  <a:srgbClr val="FF0000"/>
                </a:solidFill>
                <a:latin typeface="Arial"/>
                <a:cs typeface="Arial"/>
              </a:rPr>
              <a:t>Date nestructurate </a:t>
            </a:r>
            <a:r>
              <a:rPr dirty="0">
                <a:latin typeface="Arial"/>
                <a:cs typeface="Arial"/>
              </a:rPr>
              <a:t>= </a:t>
            </a:r>
            <a:r>
              <a:rPr spc="-5" dirty="0">
                <a:latin typeface="Arial"/>
                <a:cs typeface="Arial"/>
              </a:rPr>
              <a:t>nu </a:t>
            </a:r>
            <a:r>
              <a:rPr dirty="0">
                <a:latin typeface="Arial"/>
                <a:cs typeface="Arial"/>
              </a:rPr>
              <a:t>sunt </a:t>
            </a:r>
            <a:r>
              <a:rPr spc="-5" dirty="0">
                <a:latin typeface="Arial"/>
                <a:cs typeface="Arial"/>
              </a:rPr>
              <a:t>organizate într-o manieră predefinită </a:t>
            </a:r>
            <a:r>
              <a:rPr dirty="0">
                <a:latin typeface="Arial"/>
                <a:cs typeface="Arial"/>
              </a:rPr>
              <a:t>(nu </a:t>
            </a:r>
            <a:r>
              <a:rPr spc="-5" dirty="0">
                <a:latin typeface="Arial"/>
                <a:cs typeface="Arial"/>
              </a:rPr>
              <a:t>există </a:t>
            </a:r>
            <a:r>
              <a:rPr dirty="0">
                <a:latin typeface="Arial"/>
                <a:cs typeface="Arial"/>
              </a:rPr>
              <a:t>un  </a:t>
            </a:r>
            <a:r>
              <a:rPr spc="-5" dirty="0">
                <a:latin typeface="Arial"/>
                <a:cs typeface="Arial"/>
              </a:rPr>
              <a:t>model al datelor) – </a:t>
            </a:r>
            <a:r>
              <a:rPr dirty="0">
                <a:latin typeface="Arial"/>
                <a:cs typeface="Arial"/>
              </a:rPr>
              <a:t>sunt de </a:t>
            </a:r>
            <a:r>
              <a:rPr spc="-5" dirty="0">
                <a:latin typeface="Arial"/>
                <a:cs typeface="Arial"/>
              </a:rPr>
              <a:t>obicei texte în format </a:t>
            </a:r>
            <a:r>
              <a:rPr dirty="0">
                <a:latin typeface="Arial"/>
                <a:cs typeface="Arial"/>
              </a:rPr>
              <a:t>liber şi scopul </a:t>
            </a:r>
            <a:r>
              <a:rPr spc="-5" dirty="0" err="1">
                <a:latin typeface="Arial"/>
                <a:cs typeface="Arial"/>
              </a:rPr>
              <a:t>urmărit</a:t>
            </a:r>
            <a:r>
              <a:rPr spc="-5" dirty="0">
                <a:latin typeface="Arial"/>
                <a:cs typeface="Arial"/>
              </a:rPr>
              <a:t> </a:t>
            </a:r>
            <a:r>
              <a:rPr lang="ro-MO" spc="-5" dirty="0" smtClean="0">
                <a:latin typeface="Arial"/>
                <a:cs typeface="Arial"/>
              </a:rPr>
              <a:t>- </a:t>
            </a:r>
            <a:r>
              <a:rPr b="1" i="1" spc="-5" dirty="0" err="1" smtClean="0">
                <a:latin typeface="Arial"/>
                <a:cs typeface="Arial"/>
              </a:rPr>
              <a:t>este</a:t>
            </a:r>
            <a:r>
              <a:rPr b="1" i="1" spc="-5" dirty="0" smtClean="0">
                <a:latin typeface="Arial"/>
                <a:cs typeface="Arial"/>
              </a:rPr>
              <a:t> </a:t>
            </a:r>
            <a:r>
              <a:rPr lang="ro-MO" b="1" i="1" spc="-5" dirty="0" smtClean="0">
                <a:latin typeface="Arial"/>
                <a:cs typeface="Arial"/>
              </a:rPr>
              <a:t>doar cu scop de a</a:t>
            </a:r>
            <a:r>
              <a:rPr b="1" i="1" spc="-5" dirty="0" smtClean="0">
                <a:latin typeface="Arial"/>
                <a:cs typeface="Arial"/>
              </a:rPr>
              <a:t> </a:t>
            </a:r>
            <a:r>
              <a:rPr b="1" i="1" spc="-5" dirty="0" err="1" smtClean="0">
                <a:latin typeface="Arial"/>
                <a:cs typeface="Arial"/>
              </a:rPr>
              <a:t>extragere</a:t>
            </a:r>
            <a:r>
              <a:rPr lang="ro-MO" b="1" i="1" spc="-5" dirty="0" smtClean="0">
                <a:latin typeface="Arial"/>
                <a:cs typeface="Arial"/>
              </a:rPr>
              <a:t> </a:t>
            </a:r>
            <a:r>
              <a:rPr b="1" i="1" spc="-5" dirty="0" err="1" smtClean="0">
                <a:latin typeface="Arial"/>
                <a:cs typeface="Arial"/>
              </a:rPr>
              <a:t>informaţii</a:t>
            </a:r>
            <a:r>
              <a:rPr b="1" i="1" spc="-5" dirty="0" smtClean="0">
                <a:latin typeface="Arial"/>
                <a:cs typeface="Arial"/>
              </a:rPr>
              <a:t> </a:t>
            </a:r>
            <a:r>
              <a:rPr b="1" i="1" dirty="0">
                <a:latin typeface="Arial"/>
                <a:cs typeface="Arial"/>
              </a:rPr>
              <a:t>din</a:t>
            </a:r>
            <a:r>
              <a:rPr b="1" i="1" spc="-30" dirty="0">
                <a:latin typeface="Arial"/>
                <a:cs typeface="Arial"/>
              </a:rPr>
              <a:t> </a:t>
            </a:r>
            <a:r>
              <a:rPr b="1" i="1" spc="-5" dirty="0">
                <a:latin typeface="Arial"/>
                <a:cs typeface="Arial"/>
              </a:rPr>
              <a:t>text</a:t>
            </a:r>
            <a:r>
              <a:rPr spc="-5" dirty="0">
                <a:latin typeface="Arial"/>
                <a:cs typeface="Arial"/>
              </a:rPr>
              <a:t>.</a:t>
            </a:r>
            <a:endParaRPr dirty="0">
              <a:latin typeface="Arial"/>
              <a:cs typeface="Arial"/>
            </a:endParaRPr>
          </a:p>
          <a:p>
            <a:pPr marR="5423535">
              <a:spcBef>
                <a:spcPts val="0"/>
              </a:spcBef>
            </a:pPr>
            <a:r>
              <a:rPr b="1" i="1" spc="-5" dirty="0">
                <a:solidFill>
                  <a:srgbClr val="3333CC"/>
                </a:solidFill>
                <a:latin typeface="Arial"/>
                <a:cs typeface="Arial"/>
              </a:rPr>
              <a:t>Exemplu: </a:t>
            </a:r>
            <a:r>
              <a:rPr spc="-5" dirty="0">
                <a:latin typeface="Arial"/>
                <a:cs typeface="Arial"/>
              </a:rPr>
              <a:t>documente text  </a:t>
            </a:r>
            <a:r>
              <a:rPr b="1" i="1" dirty="0">
                <a:solidFill>
                  <a:srgbClr val="3333CC"/>
                </a:solidFill>
                <a:latin typeface="Arial"/>
                <a:cs typeface="Arial"/>
              </a:rPr>
              <a:t>Prelucrări:</a:t>
            </a:r>
            <a:endParaRPr b="1" i="1" dirty="0">
              <a:latin typeface="Arial"/>
              <a:cs typeface="Arial"/>
            </a:endParaRPr>
          </a:p>
          <a:p>
            <a:pPr marL="298450" indent="-286385">
              <a:lnSpc>
                <a:spcPct val="100000"/>
              </a:lnSpc>
              <a:spcBef>
                <a:spcPts val="0"/>
              </a:spcBef>
              <a:buFont typeface="Wingdings"/>
              <a:buChar char=""/>
              <a:tabLst>
                <a:tab pos="298450" algn="l"/>
                <a:tab pos="299085" algn="l"/>
              </a:tabLst>
            </a:pPr>
            <a:r>
              <a:rPr b="1" i="1" spc="-5" dirty="0">
                <a:latin typeface="Arial"/>
                <a:cs typeface="Arial"/>
              </a:rPr>
              <a:t>sumarizarea documentelor </a:t>
            </a:r>
            <a:r>
              <a:rPr spc="-5" dirty="0">
                <a:latin typeface="Arial"/>
                <a:cs typeface="Arial"/>
              </a:rPr>
              <a:t>(extragere cuvinte cheie, idei</a:t>
            </a:r>
            <a:r>
              <a:rPr spc="5" dirty="0">
                <a:latin typeface="Arial"/>
                <a:cs typeface="Arial"/>
              </a:rPr>
              <a:t> </a:t>
            </a:r>
            <a:r>
              <a:rPr spc="-5" dirty="0">
                <a:latin typeface="Arial"/>
                <a:cs typeface="Arial"/>
              </a:rPr>
              <a:t>principale)</a:t>
            </a:r>
            <a:endParaRPr dirty="0">
              <a:latin typeface="Arial"/>
              <a:cs typeface="Arial"/>
            </a:endParaRPr>
          </a:p>
          <a:p>
            <a:pPr marL="299085" marR="285115" indent="-286385">
              <a:lnSpc>
                <a:spcPct val="100000"/>
              </a:lnSpc>
              <a:spcBef>
                <a:spcPts val="0"/>
              </a:spcBef>
              <a:buFont typeface="Wingdings"/>
              <a:buChar char=""/>
              <a:tabLst>
                <a:tab pos="298450" algn="l"/>
                <a:tab pos="299085" algn="l"/>
              </a:tabLst>
            </a:pPr>
            <a:r>
              <a:rPr b="1" i="1" spc="-5" dirty="0">
                <a:latin typeface="Arial"/>
                <a:cs typeface="Arial"/>
              </a:rPr>
              <a:t>Identificarea entităţilor </a:t>
            </a:r>
            <a:r>
              <a:rPr b="1" i="1" dirty="0">
                <a:latin typeface="Arial"/>
                <a:cs typeface="Arial"/>
              </a:rPr>
              <a:t>cu </a:t>
            </a:r>
            <a:r>
              <a:rPr b="1" i="1" spc="-5" dirty="0">
                <a:latin typeface="Arial"/>
                <a:cs typeface="Arial"/>
              </a:rPr>
              <a:t>nume </a:t>
            </a:r>
            <a:r>
              <a:rPr dirty="0">
                <a:latin typeface="Arial"/>
                <a:cs typeface="Arial"/>
              </a:rPr>
              <a:t>(ex: </a:t>
            </a:r>
            <a:r>
              <a:rPr spc="-5" dirty="0">
                <a:latin typeface="Arial"/>
                <a:cs typeface="Arial"/>
              </a:rPr>
              <a:t>nume de persoane, nume de instituţii,  locuri geografice</a:t>
            </a:r>
            <a:r>
              <a:rPr spc="-25" dirty="0">
                <a:latin typeface="Arial"/>
                <a:cs typeface="Arial"/>
              </a:rPr>
              <a:t> </a:t>
            </a:r>
            <a:r>
              <a:rPr spc="-5" dirty="0">
                <a:latin typeface="Arial"/>
                <a:cs typeface="Arial"/>
              </a:rPr>
              <a:t>etc)</a:t>
            </a:r>
            <a:endParaRPr dirty="0">
              <a:latin typeface="Arial"/>
              <a:cs typeface="Arial"/>
            </a:endParaRPr>
          </a:p>
          <a:p>
            <a:pPr marL="13335">
              <a:lnSpc>
                <a:spcPct val="100000"/>
              </a:lnSpc>
              <a:spcBef>
                <a:spcPts val="430"/>
              </a:spcBef>
            </a:pPr>
            <a:r>
              <a:rPr b="1" i="1" spc="-5" dirty="0">
                <a:solidFill>
                  <a:srgbClr val="3333FF"/>
                </a:solidFill>
                <a:latin typeface="Arial"/>
                <a:cs typeface="Arial"/>
              </a:rPr>
              <a:t>Dificultăţi:</a:t>
            </a:r>
            <a:endParaRPr b="1" i="1" dirty="0">
              <a:latin typeface="Arial"/>
              <a:cs typeface="Arial"/>
            </a:endParaRPr>
          </a:p>
          <a:p>
            <a:pPr marL="299085" marR="525145" indent="-285750">
              <a:lnSpc>
                <a:spcPct val="100000"/>
              </a:lnSpc>
              <a:spcBef>
                <a:spcPts val="430"/>
              </a:spcBef>
              <a:buFont typeface="Wingdings"/>
              <a:buChar char=""/>
              <a:tabLst>
                <a:tab pos="298450" algn="l"/>
                <a:tab pos="299720" algn="l"/>
              </a:tabLst>
            </a:pPr>
            <a:r>
              <a:rPr b="1" i="1" spc="-5" dirty="0">
                <a:latin typeface="Arial"/>
                <a:cs typeface="Arial"/>
              </a:rPr>
              <a:t>Datele </a:t>
            </a:r>
            <a:r>
              <a:rPr b="1" i="1" dirty="0">
                <a:latin typeface="Arial"/>
                <a:cs typeface="Arial"/>
              </a:rPr>
              <a:t>pot </a:t>
            </a:r>
            <a:r>
              <a:rPr b="1" i="1" spc="-5" dirty="0">
                <a:latin typeface="Arial"/>
                <a:cs typeface="Arial"/>
              </a:rPr>
              <a:t>fi ambigue </a:t>
            </a:r>
            <a:r>
              <a:rPr dirty="0">
                <a:latin typeface="Arial"/>
                <a:cs typeface="Arial"/>
              </a:rPr>
              <a:t>(ex: </a:t>
            </a:r>
            <a:r>
              <a:rPr spc="-5" dirty="0">
                <a:latin typeface="Arial"/>
                <a:cs typeface="Arial"/>
              </a:rPr>
              <a:t>Numele unei persoane poate apare în diferite  variante: </a:t>
            </a:r>
            <a:r>
              <a:rPr spc="-5" dirty="0" err="1">
                <a:latin typeface="Arial"/>
                <a:cs typeface="Arial"/>
              </a:rPr>
              <a:t>Ioan</a:t>
            </a:r>
            <a:r>
              <a:rPr spc="-5" dirty="0">
                <a:latin typeface="Arial"/>
                <a:cs typeface="Arial"/>
              </a:rPr>
              <a:t> </a:t>
            </a:r>
            <a:r>
              <a:rPr lang="ro-MO" spc="-5" dirty="0" smtClean="0">
                <a:latin typeface="Arial"/>
                <a:cs typeface="Arial"/>
              </a:rPr>
              <a:t>Barba</a:t>
            </a:r>
            <a:r>
              <a:rPr spc="-5" dirty="0" smtClean="0">
                <a:latin typeface="Arial"/>
                <a:cs typeface="Arial"/>
              </a:rPr>
              <a:t>, </a:t>
            </a:r>
            <a:r>
              <a:rPr spc="-5" dirty="0">
                <a:latin typeface="Arial"/>
                <a:cs typeface="Arial"/>
              </a:rPr>
              <a:t>I. </a:t>
            </a:r>
            <a:r>
              <a:rPr lang="ro-MO" spc="-5" dirty="0" smtClean="0">
                <a:latin typeface="Arial"/>
                <a:cs typeface="Arial"/>
              </a:rPr>
              <a:t>Barbă</a:t>
            </a:r>
            <a:r>
              <a:rPr spc="-5" dirty="0" smtClean="0">
                <a:latin typeface="Arial"/>
                <a:cs typeface="Arial"/>
              </a:rPr>
              <a:t>, </a:t>
            </a:r>
            <a:r>
              <a:rPr lang="ro-MO" spc="-5" dirty="0" smtClean="0">
                <a:latin typeface="Arial"/>
                <a:cs typeface="Arial"/>
              </a:rPr>
              <a:t>Barba</a:t>
            </a:r>
            <a:r>
              <a:rPr spc="-15" dirty="0" smtClean="0">
                <a:latin typeface="Arial"/>
                <a:cs typeface="Arial"/>
              </a:rPr>
              <a:t> </a:t>
            </a:r>
            <a:r>
              <a:rPr spc="-5" dirty="0">
                <a:latin typeface="Arial"/>
                <a:cs typeface="Arial"/>
              </a:rPr>
              <a:t>Ioan)</a:t>
            </a:r>
            <a:endParaRPr dirty="0">
              <a:latin typeface="Arial"/>
              <a:cs typeface="Arial"/>
            </a:endParaRPr>
          </a:p>
          <a:p>
            <a:pPr marL="298450" marR="5080" indent="-285750">
              <a:lnSpc>
                <a:spcPct val="100000"/>
              </a:lnSpc>
              <a:spcBef>
                <a:spcPts val="434"/>
              </a:spcBef>
              <a:buFont typeface="Wingdings"/>
              <a:buChar char=""/>
              <a:tabLst>
                <a:tab pos="298450" algn="l"/>
                <a:tab pos="299085" algn="l"/>
              </a:tabLst>
            </a:pPr>
            <a:r>
              <a:rPr b="1" i="1" spc="-5" dirty="0">
                <a:latin typeface="Arial"/>
                <a:cs typeface="Arial"/>
              </a:rPr>
              <a:t>Prelucrarea datelor </a:t>
            </a:r>
            <a:r>
              <a:rPr b="1" i="1" dirty="0">
                <a:latin typeface="Arial"/>
                <a:cs typeface="Arial"/>
              </a:rPr>
              <a:t>de </a:t>
            </a:r>
            <a:r>
              <a:rPr b="1" i="1" spc="-5" dirty="0">
                <a:latin typeface="Arial"/>
                <a:cs typeface="Arial"/>
              </a:rPr>
              <a:t>tip text necesită metode specifice prelucrării limbajului  natural </a:t>
            </a:r>
            <a:r>
              <a:rPr spc="-5" dirty="0">
                <a:latin typeface="Arial"/>
                <a:cs typeface="Arial"/>
              </a:rPr>
              <a:t>(ex: etichetarea părţilor </a:t>
            </a:r>
            <a:r>
              <a:rPr dirty="0">
                <a:latin typeface="Arial"/>
                <a:cs typeface="Arial"/>
              </a:rPr>
              <a:t>de </a:t>
            </a:r>
            <a:r>
              <a:rPr spc="-5" dirty="0">
                <a:latin typeface="Arial"/>
                <a:cs typeface="Arial"/>
              </a:rPr>
              <a:t>vorbire –substantive, verbe, adjective</a:t>
            </a:r>
            <a:r>
              <a:rPr spc="60" dirty="0">
                <a:latin typeface="Arial"/>
                <a:cs typeface="Arial"/>
              </a:rPr>
              <a:t> </a:t>
            </a:r>
            <a:r>
              <a:rPr dirty="0">
                <a:latin typeface="Arial"/>
                <a:cs typeface="Aria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1"/>
          <p:cNvSpPr>
            <a:spLocks noGrp="1"/>
          </p:cNvSpPr>
          <p:nvPr>
            <p:ph sz="half" idx="1"/>
          </p:nvPr>
        </p:nvSpPr>
        <p:spPr>
          <a:xfrm>
            <a:off x="107504" y="3579862"/>
            <a:ext cx="3035300" cy="460375"/>
          </a:xfrm>
        </p:spPr>
        <p:txBody>
          <a:bodyPr/>
          <a:lstStyle/>
          <a:p>
            <a:r>
              <a:rPr lang="en-GB" dirty="0" smtClean="0">
                <a:latin typeface="Segoe UI"/>
                <a:cs typeface="Segoe UI"/>
              </a:rPr>
              <a:t>Agenda</a:t>
            </a:r>
          </a:p>
        </p:txBody>
      </p:sp>
      <p:sp>
        <p:nvSpPr>
          <p:cNvPr id="12290" name="Content Placeholder 2"/>
          <p:cNvSpPr>
            <a:spLocks noGrp="1"/>
          </p:cNvSpPr>
          <p:nvPr>
            <p:ph sz="half" idx="2"/>
          </p:nvPr>
        </p:nvSpPr>
        <p:spPr>
          <a:xfrm>
            <a:off x="1979712" y="1131590"/>
            <a:ext cx="6552728" cy="3240088"/>
          </a:xfrm>
          <a:ln w="9525"/>
        </p:spPr>
        <p:txBody>
          <a:bodyPr/>
          <a:lstStyle/>
          <a:p>
            <a:pPr>
              <a:buFont typeface="Calibri" pitchFamily="34" charset="0"/>
              <a:buAutoNum type="arabicPeriod"/>
            </a:pPr>
            <a:r>
              <a:rPr lang="en-US" b="1" dirty="0" err="1" smtClean="0">
                <a:latin typeface="Segoe UI"/>
                <a:cs typeface="Segoe UI"/>
              </a:rPr>
              <a:t>Introducere</a:t>
            </a:r>
            <a:r>
              <a:rPr lang="en-US" b="1" dirty="0" smtClean="0">
                <a:latin typeface="Segoe UI"/>
                <a:cs typeface="Segoe UI"/>
              </a:rPr>
              <a:t> in Data Mining</a:t>
            </a:r>
          </a:p>
          <a:p>
            <a:pPr>
              <a:buFont typeface="Calibri" pitchFamily="34" charset="0"/>
              <a:buAutoNum type="arabicPeriod"/>
            </a:pPr>
            <a:r>
              <a:rPr lang="en-US" b="1" dirty="0" err="1" smtClean="0">
                <a:latin typeface="Segoe UI"/>
                <a:cs typeface="Segoe UI"/>
              </a:rPr>
              <a:t>Integrare</a:t>
            </a:r>
            <a:r>
              <a:rPr lang="en-US" b="1" dirty="0" smtClean="0">
                <a:latin typeface="Segoe UI"/>
                <a:cs typeface="Segoe UI"/>
              </a:rPr>
              <a:t> cu </a:t>
            </a:r>
            <a:r>
              <a:rPr lang="en-US" b="1" dirty="0" err="1" smtClean="0">
                <a:latin typeface="Segoe UI"/>
                <a:cs typeface="Segoe UI"/>
              </a:rPr>
              <a:t>componentele</a:t>
            </a:r>
            <a:r>
              <a:rPr lang="en-US" b="1" dirty="0" smtClean="0">
                <a:latin typeface="Segoe UI"/>
                <a:cs typeface="Segoe UI"/>
              </a:rPr>
              <a:t> SQL </a:t>
            </a:r>
            <a:r>
              <a:rPr lang="en-US" b="1" dirty="0" smtClean="0">
                <a:latin typeface="Segoe UI"/>
                <a:cs typeface="Segoe UI"/>
              </a:rPr>
              <a:t>Server</a:t>
            </a:r>
            <a:r>
              <a:rPr lang="ro-MO" b="1" dirty="0" smtClean="0">
                <a:latin typeface="Segoe UI"/>
                <a:cs typeface="Segoe UI"/>
              </a:rPr>
              <a:t> si VS</a:t>
            </a:r>
            <a:endParaRPr lang="en-US" b="1" dirty="0" smtClean="0">
              <a:latin typeface="Segoe UI"/>
              <a:cs typeface="Segoe UI"/>
            </a:endParaRPr>
          </a:p>
          <a:p>
            <a:pPr>
              <a:buFont typeface="Calibri" pitchFamily="34" charset="0"/>
              <a:buAutoNum type="arabicPeriod"/>
            </a:pPr>
            <a:r>
              <a:rPr lang="en-US" b="1" dirty="0" err="1" smtClean="0">
                <a:latin typeface="Segoe UI"/>
                <a:cs typeface="Segoe UI"/>
              </a:rPr>
              <a:t>Programarea</a:t>
            </a:r>
            <a:r>
              <a:rPr lang="en-US" b="1" dirty="0" smtClean="0">
                <a:latin typeface="Segoe UI"/>
                <a:cs typeface="Segoe UI"/>
              </a:rPr>
              <a:t> Data Mining</a:t>
            </a:r>
          </a:p>
        </p:txBody>
      </p:sp>
      <p:sp>
        <p:nvSpPr>
          <p:cNvPr id="12291" name="Slide Number Placeholder 3"/>
          <p:cNvSpPr>
            <a:spLocks noGrp="1"/>
          </p:cNvSpPr>
          <p:nvPr>
            <p:ph type="sldNum" sz="quarter" idx="11"/>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90153D5D-14ED-4B17-93A1-CA3A5E4FA3F6}" type="slidenum">
              <a:rPr lang="en-GB">
                <a:latin typeface="Segoe UI"/>
                <a:ea typeface="Segoe UI"/>
                <a:cs typeface="Segoe UI"/>
              </a:rPr>
              <a:pPr fontAlgn="base">
                <a:spcBef>
                  <a:spcPct val="0"/>
                </a:spcBef>
                <a:spcAft>
                  <a:spcPct val="0"/>
                </a:spcAft>
              </a:pPr>
              <a:t>2</a:t>
            </a:fld>
            <a:endParaRPr lang="en-GB">
              <a:latin typeface="Segoe UI"/>
              <a:ea typeface="Segoe UI"/>
              <a:cs typeface="Segoe U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123478"/>
            <a:ext cx="468693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Tipuri de</a:t>
            </a:r>
            <a:r>
              <a:rPr spc="-45" dirty="0">
                <a:solidFill>
                  <a:srgbClr val="0000CC"/>
                </a:solidFill>
              </a:rPr>
              <a:t> </a:t>
            </a:r>
            <a:r>
              <a:rPr spc="-5" dirty="0">
                <a:solidFill>
                  <a:srgbClr val="0000CC"/>
                </a:solidFill>
              </a:rPr>
              <a:t>prelucrări</a:t>
            </a:r>
          </a:p>
        </p:txBody>
      </p:sp>
      <p:sp>
        <p:nvSpPr>
          <p:cNvPr id="3" name="object 3"/>
          <p:cNvSpPr txBox="1"/>
          <p:nvPr/>
        </p:nvSpPr>
        <p:spPr>
          <a:xfrm>
            <a:off x="323528" y="627534"/>
            <a:ext cx="8424936" cy="3367589"/>
          </a:xfrm>
          <a:prstGeom prst="rect">
            <a:avLst/>
          </a:prstGeom>
        </p:spPr>
        <p:txBody>
          <a:bodyPr vert="horz" wrap="square" lIns="0" tIns="12700" rIns="0" bIns="0" rtlCol="0">
            <a:spAutoFit/>
          </a:bodyPr>
          <a:lstStyle/>
          <a:p>
            <a:pPr marL="12700">
              <a:lnSpc>
                <a:spcPct val="100000"/>
              </a:lnSpc>
              <a:spcBef>
                <a:spcPts val="100"/>
              </a:spcBef>
            </a:pPr>
            <a:r>
              <a:rPr sz="2000" b="1" i="1" u="sng" dirty="0">
                <a:latin typeface="Arial"/>
                <a:cs typeface="Arial"/>
              </a:rPr>
              <a:t>Prelucrări</a:t>
            </a:r>
            <a:r>
              <a:rPr sz="2000" b="1" i="1" u="sng" spc="-15" dirty="0">
                <a:latin typeface="Arial"/>
                <a:cs typeface="Arial"/>
              </a:rPr>
              <a:t> </a:t>
            </a:r>
            <a:r>
              <a:rPr sz="2000" b="1" i="1" u="sng" spc="-5" dirty="0">
                <a:latin typeface="Arial"/>
                <a:cs typeface="Arial"/>
              </a:rPr>
              <a:t>predictive</a:t>
            </a:r>
            <a:endParaRPr sz="2000" b="1" i="1" u="sng" dirty="0">
              <a:latin typeface="Arial"/>
              <a:cs typeface="Arial"/>
            </a:endParaRPr>
          </a:p>
          <a:p>
            <a:pPr marL="355600" marR="474980" indent="-343535">
              <a:lnSpc>
                <a:spcPct val="100000"/>
              </a:lnSpc>
              <a:spcBef>
                <a:spcPts val="5"/>
              </a:spcBef>
            </a:pPr>
            <a:r>
              <a:rPr sz="2000" b="1" i="1" dirty="0" err="1" smtClean="0">
                <a:solidFill>
                  <a:srgbClr val="FF0000"/>
                </a:solidFill>
                <a:latin typeface="Arial"/>
                <a:cs typeface="Arial"/>
              </a:rPr>
              <a:t>Scop</a:t>
            </a:r>
            <a:r>
              <a:rPr sz="2000" b="1" i="1" dirty="0">
                <a:solidFill>
                  <a:srgbClr val="FF0000"/>
                </a:solidFill>
                <a:latin typeface="Arial"/>
                <a:cs typeface="Arial"/>
              </a:rPr>
              <a:t>: </a:t>
            </a:r>
            <a:r>
              <a:rPr sz="2000" spc="-5" dirty="0">
                <a:latin typeface="Arial"/>
                <a:cs typeface="Arial"/>
              </a:rPr>
              <a:t>predicţia </a:t>
            </a:r>
            <a:r>
              <a:rPr sz="2000" dirty="0">
                <a:latin typeface="Arial"/>
                <a:cs typeface="Arial"/>
              </a:rPr>
              <a:t>unor </a:t>
            </a:r>
            <a:r>
              <a:rPr sz="2000" spc="-5" dirty="0">
                <a:latin typeface="Arial"/>
                <a:cs typeface="Arial"/>
              </a:rPr>
              <a:t>valori necunoscute </a:t>
            </a:r>
            <a:r>
              <a:rPr sz="2000" dirty="0">
                <a:latin typeface="Arial"/>
                <a:cs typeface="Arial"/>
              </a:rPr>
              <a:t>sau </a:t>
            </a:r>
            <a:r>
              <a:rPr sz="2000" spc="-5" dirty="0">
                <a:latin typeface="Arial"/>
                <a:cs typeface="Arial"/>
              </a:rPr>
              <a:t>viitoare </a:t>
            </a:r>
            <a:r>
              <a:rPr sz="2000" dirty="0">
                <a:latin typeface="Arial"/>
                <a:cs typeface="Arial"/>
              </a:rPr>
              <a:t>ale unor </a:t>
            </a:r>
            <a:r>
              <a:rPr sz="2000" spc="-5" dirty="0">
                <a:latin typeface="Arial"/>
                <a:cs typeface="Arial"/>
              </a:rPr>
              <a:t>atribute </a:t>
            </a:r>
            <a:r>
              <a:rPr sz="2000" dirty="0">
                <a:latin typeface="Arial"/>
                <a:cs typeface="Arial"/>
              </a:rPr>
              <a:t>pe  </a:t>
            </a:r>
            <a:r>
              <a:rPr sz="2000" spc="-5" dirty="0">
                <a:latin typeface="Arial"/>
                <a:cs typeface="Arial"/>
              </a:rPr>
              <a:t>baza valorilor celorlalte</a:t>
            </a:r>
            <a:r>
              <a:rPr sz="2000" spc="-25" dirty="0">
                <a:latin typeface="Arial"/>
                <a:cs typeface="Arial"/>
              </a:rPr>
              <a:t> </a:t>
            </a:r>
            <a:r>
              <a:rPr sz="2000" spc="-5" dirty="0">
                <a:latin typeface="Arial"/>
                <a:cs typeface="Arial"/>
              </a:rPr>
              <a:t>atribute</a:t>
            </a:r>
            <a:endParaRPr sz="2000" dirty="0">
              <a:latin typeface="Arial"/>
              <a:cs typeface="Arial"/>
            </a:endParaRPr>
          </a:p>
          <a:p>
            <a:pPr marL="12700">
              <a:lnSpc>
                <a:spcPct val="100000"/>
              </a:lnSpc>
            </a:pPr>
            <a:r>
              <a:rPr sz="2000" b="1" i="1" spc="-5" dirty="0" err="1" smtClean="0">
                <a:solidFill>
                  <a:srgbClr val="FF0000"/>
                </a:solidFill>
                <a:latin typeface="Arial"/>
                <a:cs typeface="Arial"/>
              </a:rPr>
              <a:t>Variante</a:t>
            </a:r>
            <a:r>
              <a:rPr sz="2000" b="1" i="1" spc="-5" dirty="0">
                <a:solidFill>
                  <a:srgbClr val="FF0000"/>
                </a:solidFill>
                <a:latin typeface="Arial"/>
                <a:cs typeface="Arial"/>
              </a:rPr>
              <a:t>:</a:t>
            </a:r>
            <a:endParaRPr sz="2000" b="1" i="1" dirty="0">
              <a:latin typeface="Arial"/>
              <a:cs typeface="Arial"/>
            </a:endParaRPr>
          </a:p>
          <a:p>
            <a:pPr marL="355600" marR="23495" indent="-342900">
              <a:lnSpc>
                <a:spcPct val="100000"/>
              </a:lnSpc>
              <a:spcBef>
                <a:spcPts val="434"/>
              </a:spcBef>
              <a:buChar char="•"/>
              <a:tabLst>
                <a:tab pos="355600" algn="l"/>
                <a:tab pos="356235" algn="l"/>
              </a:tabLst>
            </a:pPr>
            <a:r>
              <a:rPr sz="2000" b="1" i="1" spc="-5" dirty="0">
                <a:solidFill>
                  <a:srgbClr val="3333CC"/>
                </a:solidFill>
                <a:latin typeface="Arial"/>
                <a:cs typeface="Arial"/>
              </a:rPr>
              <a:t>Clasificare</a:t>
            </a:r>
            <a:r>
              <a:rPr sz="2000" spc="-5" dirty="0">
                <a:solidFill>
                  <a:srgbClr val="3333CC"/>
                </a:solidFill>
                <a:latin typeface="Arial"/>
                <a:cs typeface="Arial"/>
              </a:rPr>
              <a:t> </a:t>
            </a:r>
            <a:r>
              <a:rPr sz="2000" dirty="0">
                <a:latin typeface="Arial"/>
                <a:cs typeface="Arial"/>
              </a:rPr>
              <a:t>= </a:t>
            </a:r>
            <a:r>
              <a:rPr sz="2000" spc="-5" dirty="0">
                <a:latin typeface="Arial"/>
                <a:cs typeface="Arial"/>
              </a:rPr>
              <a:t>identificarea clasei (categoriei) căreia </a:t>
            </a:r>
            <a:r>
              <a:rPr sz="2000" dirty="0">
                <a:latin typeface="Arial"/>
                <a:cs typeface="Arial"/>
              </a:rPr>
              <a:t>ar </a:t>
            </a:r>
            <a:r>
              <a:rPr sz="2000" spc="-5" dirty="0">
                <a:latin typeface="Arial"/>
                <a:cs typeface="Arial"/>
              </a:rPr>
              <a:t>trebui </a:t>
            </a:r>
            <a:r>
              <a:rPr sz="2000" dirty="0">
                <a:latin typeface="Arial"/>
                <a:cs typeface="Arial"/>
              </a:rPr>
              <a:t>să </a:t>
            </a:r>
            <a:r>
              <a:rPr sz="2000" spc="-5" dirty="0">
                <a:latin typeface="Arial"/>
                <a:cs typeface="Arial"/>
              </a:rPr>
              <a:t>îi aparţină  </a:t>
            </a:r>
            <a:r>
              <a:rPr sz="2000" dirty="0">
                <a:latin typeface="Arial"/>
                <a:cs typeface="Arial"/>
              </a:rPr>
              <a:t>o </a:t>
            </a:r>
            <a:r>
              <a:rPr sz="2000" spc="-5" dirty="0">
                <a:latin typeface="Arial"/>
                <a:cs typeface="Arial"/>
              </a:rPr>
              <a:t>anumită instanţă (pe baza valorilor atributelor</a:t>
            </a:r>
            <a:r>
              <a:rPr sz="2000" spc="-30" dirty="0">
                <a:latin typeface="Arial"/>
                <a:cs typeface="Arial"/>
              </a:rPr>
              <a:t> </a:t>
            </a:r>
            <a:r>
              <a:rPr sz="2000" spc="-5" dirty="0">
                <a:latin typeface="Arial"/>
                <a:cs typeface="Arial"/>
              </a:rPr>
              <a:t>ei)</a:t>
            </a:r>
            <a:endParaRPr sz="2000" dirty="0">
              <a:latin typeface="Arial"/>
              <a:cs typeface="Arial"/>
            </a:endParaRPr>
          </a:p>
          <a:p>
            <a:pPr marL="12700" marR="5080" indent="317500">
              <a:lnSpc>
                <a:spcPct val="100000"/>
              </a:lnSpc>
              <a:spcBef>
                <a:spcPts val="430"/>
              </a:spcBef>
            </a:pPr>
            <a:r>
              <a:rPr sz="2000" b="1" i="1" u="sng" spc="-5" dirty="0" err="1" smtClean="0">
                <a:solidFill>
                  <a:srgbClr val="FF0000"/>
                </a:solidFill>
                <a:latin typeface="Arial"/>
                <a:cs typeface="Arial"/>
              </a:rPr>
              <a:t>Exempl</a:t>
            </a:r>
            <a:r>
              <a:rPr lang="ro-MO" sz="2000" b="1" i="1" u="sng" spc="-5" dirty="0" smtClean="0">
                <a:solidFill>
                  <a:srgbClr val="FF0000"/>
                </a:solidFill>
                <a:latin typeface="Arial"/>
                <a:cs typeface="Arial"/>
              </a:rPr>
              <a:t>e</a:t>
            </a:r>
            <a:r>
              <a:rPr sz="2000" b="1" i="1" u="sng" spc="-5" dirty="0" smtClean="0">
                <a:latin typeface="Arial"/>
                <a:cs typeface="Arial"/>
              </a:rPr>
              <a:t>: </a:t>
            </a:r>
            <a:r>
              <a:rPr sz="2000" spc="-5" dirty="0">
                <a:latin typeface="Arial"/>
                <a:cs typeface="Arial"/>
              </a:rPr>
              <a:t>datele referitoare la fertilizarea in vitro, la </a:t>
            </a:r>
            <a:r>
              <a:rPr sz="2000" spc="-5" dirty="0" err="1">
                <a:latin typeface="Arial"/>
                <a:cs typeface="Arial"/>
              </a:rPr>
              <a:t>evaluarea</a:t>
            </a:r>
            <a:r>
              <a:rPr sz="2000" spc="-5" dirty="0">
                <a:latin typeface="Arial"/>
                <a:cs typeface="Arial"/>
              </a:rPr>
              <a:t> </a:t>
            </a:r>
            <a:r>
              <a:rPr sz="2000" spc="-5" dirty="0" err="1" smtClean="0">
                <a:latin typeface="Arial"/>
                <a:cs typeface="Arial"/>
              </a:rPr>
              <a:t>cererilor</a:t>
            </a:r>
            <a:endParaRPr lang="ro-MO" sz="2000" spc="-5" dirty="0" smtClean="0">
              <a:latin typeface="Arial"/>
              <a:cs typeface="Arial"/>
            </a:endParaRPr>
          </a:p>
          <a:p>
            <a:pPr marL="12700" marR="5080" indent="317500">
              <a:lnSpc>
                <a:spcPct val="100000"/>
              </a:lnSpc>
              <a:spcBef>
                <a:spcPts val="430"/>
              </a:spcBef>
            </a:pPr>
            <a:r>
              <a:rPr sz="2000" spc="-5" dirty="0" smtClean="0">
                <a:latin typeface="Arial"/>
                <a:cs typeface="Arial"/>
              </a:rPr>
              <a:t>de  </a:t>
            </a:r>
            <a:r>
              <a:rPr sz="2000" spc="-5" dirty="0">
                <a:latin typeface="Arial"/>
                <a:cs typeface="Arial"/>
              </a:rPr>
              <a:t>împrumut</a:t>
            </a:r>
            <a:r>
              <a:rPr sz="2000" spc="-10" dirty="0">
                <a:latin typeface="Arial"/>
                <a:cs typeface="Arial"/>
              </a:rPr>
              <a:t> </a:t>
            </a:r>
            <a:r>
              <a:rPr sz="2000" spc="-5" dirty="0">
                <a:latin typeface="Arial"/>
                <a:cs typeface="Arial"/>
              </a:rPr>
              <a:t>bancar</a:t>
            </a:r>
            <a:endParaRPr sz="2000" dirty="0">
              <a:latin typeface="Arial"/>
              <a:cs typeface="Arial"/>
            </a:endParaRPr>
          </a:p>
          <a:p>
            <a:pPr marL="330835" marR="163195" indent="-318135">
              <a:lnSpc>
                <a:spcPct val="120000"/>
              </a:lnSpc>
              <a:buChar char="•"/>
              <a:tabLst>
                <a:tab pos="355600" algn="l"/>
                <a:tab pos="356235" algn="l"/>
              </a:tabLst>
            </a:pPr>
            <a:r>
              <a:rPr sz="2000" b="1" i="1" spc="-5" dirty="0" err="1" smtClean="0">
                <a:solidFill>
                  <a:srgbClr val="3333CC"/>
                </a:solidFill>
                <a:latin typeface="Arial"/>
                <a:cs typeface="Arial"/>
              </a:rPr>
              <a:t>Regresie</a:t>
            </a:r>
            <a:r>
              <a:rPr sz="2000" spc="-5" dirty="0" smtClean="0">
                <a:solidFill>
                  <a:srgbClr val="3333CC"/>
                </a:solidFill>
                <a:latin typeface="Arial"/>
                <a:cs typeface="Arial"/>
              </a:rPr>
              <a:t> </a:t>
            </a:r>
            <a:r>
              <a:rPr sz="2000" dirty="0">
                <a:latin typeface="Arial"/>
                <a:cs typeface="Arial"/>
              </a:rPr>
              <a:t>= </a:t>
            </a:r>
            <a:r>
              <a:rPr sz="2000" spc="-5" dirty="0">
                <a:latin typeface="Arial"/>
                <a:cs typeface="Arial"/>
              </a:rPr>
              <a:t>estimarea valorii unui atribut pe baza valorilor altor atribute </a:t>
            </a:r>
            <a:r>
              <a:rPr sz="2000" spc="-5" dirty="0">
                <a:solidFill>
                  <a:srgbClr val="FF0000"/>
                </a:solidFill>
                <a:latin typeface="Arial"/>
                <a:cs typeface="Arial"/>
              </a:rPr>
              <a:t> </a:t>
            </a:r>
            <a:r>
              <a:rPr sz="2000" b="1" i="1" u="sng" spc="-5" dirty="0">
                <a:solidFill>
                  <a:srgbClr val="FF0000"/>
                </a:solidFill>
                <a:latin typeface="Arial"/>
                <a:cs typeface="Arial"/>
              </a:rPr>
              <a:t>Exemplu</a:t>
            </a:r>
            <a:r>
              <a:rPr sz="2000" b="1" i="1" u="sng" spc="-5" dirty="0">
                <a:latin typeface="Arial"/>
                <a:cs typeface="Arial"/>
              </a:rPr>
              <a:t>: </a:t>
            </a:r>
            <a:r>
              <a:rPr sz="2000" spc="-5" dirty="0">
                <a:latin typeface="Arial"/>
                <a:cs typeface="Arial"/>
              </a:rPr>
              <a:t>predicţia încărcării reţelei </a:t>
            </a:r>
            <a:r>
              <a:rPr sz="2000" dirty="0">
                <a:latin typeface="Arial"/>
                <a:cs typeface="Arial"/>
              </a:rPr>
              <a:t>de </a:t>
            </a:r>
            <a:r>
              <a:rPr sz="2000" spc="-5" dirty="0">
                <a:latin typeface="Arial"/>
                <a:cs typeface="Arial"/>
              </a:rPr>
              <a:t>distribuţie </a:t>
            </a:r>
            <a:r>
              <a:rPr sz="2000" dirty="0">
                <a:latin typeface="Arial"/>
                <a:cs typeface="Arial"/>
              </a:rPr>
              <a:t>a </a:t>
            </a:r>
            <a:r>
              <a:rPr sz="2000" spc="-5" dirty="0">
                <a:latin typeface="Arial"/>
                <a:cs typeface="Arial"/>
              </a:rPr>
              <a:t>energiei</a:t>
            </a:r>
            <a:r>
              <a:rPr sz="2000" spc="15" dirty="0">
                <a:latin typeface="Arial"/>
                <a:cs typeface="Arial"/>
              </a:rPr>
              <a:t> </a:t>
            </a:r>
            <a:r>
              <a:rPr sz="2000" spc="-5" dirty="0">
                <a:latin typeface="Arial"/>
                <a:cs typeface="Arial"/>
              </a:rPr>
              <a:t>electrice</a:t>
            </a:r>
            <a:endParaRPr sz="20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0"/>
            <a:ext cx="4686935" cy="443070"/>
          </a:xfrm>
          <a:prstGeom prst="rect">
            <a:avLst/>
          </a:prstGeom>
        </p:spPr>
        <p:txBody>
          <a:bodyPr vert="horz" wrap="square" lIns="0" tIns="12065" rIns="0" bIns="0" rtlCol="0">
            <a:spAutoFit/>
          </a:bodyPr>
          <a:lstStyle/>
          <a:p>
            <a:pPr marL="12700">
              <a:lnSpc>
                <a:spcPct val="100000"/>
              </a:lnSpc>
              <a:spcBef>
                <a:spcPts val="95"/>
              </a:spcBef>
            </a:pPr>
            <a:r>
              <a:rPr spc="-5" dirty="0">
                <a:solidFill>
                  <a:srgbClr val="0000CC"/>
                </a:solidFill>
              </a:rPr>
              <a:t>Tipuri de</a:t>
            </a:r>
            <a:r>
              <a:rPr spc="-45" dirty="0">
                <a:solidFill>
                  <a:srgbClr val="0000CC"/>
                </a:solidFill>
              </a:rPr>
              <a:t> </a:t>
            </a:r>
            <a:r>
              <a:rPr spc="-5" dirty="0">
                <a:solidFill>
                  <a:srgbClr val="0000CC"/>
                </a:solidFill>
              </a:rPr>
              <a:t>prelucrări</a:t>
            </a:r>
          </a:p>
        </p:txBody>
      </p:sp>
      <p:sp>
        <p:nvSpPr>
          <p:cNvPr id="3" name="object 3"/>
          <p:cNvSpPr txBox="1"/>
          <p:nvPr/>
        </p:nvSpPr>
        <p:spPr>
          <a:xfrm>
            <a:off x="179512" y="557886"/>
            <a:ext cx="8640960" cy="3802323"/>
          </a:xfrm>
          <a:prstGeom prst="rect">
            <a:avLst/>
          </a:prstGeom>
        </p:spPr>
        <p:txBody>
          <a:bodyPr vert="horz" wrap="square" lIns="0" tIns="67310" rIns="0" bIns="0" rtlCol="0">
            <a:spAutoFit/>
          </a:bodyPr>
          <a:lstStyle/>
          <a:p>
            <a:pPr marL="12700">
              <a:lnSpc>
                <a:spcPct val="100000"/>
              </a:lnSpc>
              <a:spcBef>
                <a:spcPts val="530"/>
              </a:spcBef>
            </a:pPr>
            <a:r>
              <a:rPr sz="2000" b="1" i="1" u="sng" dirty="0">
                <a:latin typeface="Arial"/>
                <a:cs typeface="Arial"/>
              </a:rPr>
              <a:t>Prelucrări</a:t>
            </a:r>
            <a:r>
              <a:rPr sz="2000" b="1" i="1" u="sng" spc="-65" dirty="0">
                <a:latin typeface="Arial"/>
                <a:cs typeface="Arial"/>
              </a:rPr>
              <a:t> </a:t>
            </a:r>
            <a:r>
              <a:rPr sz="2000" b="1" i="1" u="sng" spc="-5" dirty="0">
                <a:latin typeface="Arial"/>
                <a:cs typeface="Arial"/>
              </a:rPr>
              <a:t>descriptive</a:t>
            </a:r>
            <a:endParaRPr sz="2000" b="1" i="1" u="sng" dirty="0">
              <a:latin typeface="Arial"/>
              <a:cs typeface="Arial"/>
            </a:endParaRPr>
          </a:p>
          <a:p>
            <a:pPr marL="355600" marR="487680" indent="-343535">
              <a:lnSpc>
                <a:spcPct val="100000"/>
              </a:lnSpc>
              <a:spcBef>
                <a:spcPts val="434"/>
              </a:spcBef>
            </a:pPr>
            <a:r>
              <a:rPr sz="2000" b="1" i="1" dirty="0">
                <a:solidFill>
                  <a:srgbClr val="FF0000"/>
                </a:solidFill>
                <a:latin typeface="Arial"/>
                <a:cs typeface="Arial"/>
              </a:rPr>
              <a:t>Scop: </a:t>
            </a:r>
            <a:r>
              <a:rPr sz="2000" spc="-5" dirty="0">
                <a:latin typeface="Arial"/>
                <a:cs typeface="Arial"/>
              </a:rPr>
              <a:t>identificarea unor tipare interpretabile care permit descrierea sau  explicarea</a:t>
            </a:r>
            <a:r>
              <a:rPr sz="2000" spc="-20" dirty="0">
                <a:latin typeface="Arial"/>
                <a:cs typeface="Arial"/>
              </a:rPr>
              <a:t> </a:t>
            </a:r>
            <a:r>
              <a:rPr sz="2000" spc="-5" dirty="0">
                <a:latin typeface="Arial"/>
                <a:cs typeface="Arial"/>
              </a:rPr>
              <a:t>datelor</a:t>
            </a:r>
            <a:endParaRPr sz="2000" dirty="0">
              <a:latin typeface="Arial"/>
              <a:cs typeface="Arial"/>
            </a:endParaRPr>
          </a:p>
          <a:p>
            <a:pPr marL="12700">
              <a:lnSpc>
                <a:spcPct val="100000"/>
              </a:lnSpc>
            </a:pPr>
            <a:r>
              <a:rPr sz="2000" b="1" i="1" spc="-5" dirty="0" err="1" smtClean="0">
                <a:solidFill>
                  <a:srgbClr val="FF0000"/>
                </a:solidFill>
                <a:latin typeface="Arial"/>
                <a:cs typeface="Arial"/>
              </a:rPr>
              <a:t>Variante</a:t>
            </a:r>
            <a:r>
              <a:rPr sz="2000" b="1" i="1" spc="-5" dirty="0">
                <a:solidFill>
                  <a:srgbClr val="FF0000"/>
                </a:solidFill>
                <a:latin typeface="Arial"/>
                <a:cs typeface="Arial"/>
              </a:rPr>
              <a:t>:</a:t>
            </a:r>
            <a:endParaRPr sz="2000" b="1" i="1" dirty="0">
              <a:latin typeface="Arial"/>
              <a:cs typeface="Arial"/>
            </a:endParaRPr>
          </a:p>
          <a:p>
            <a:pPr marL="330835" marR="864235" indent="-318135">
              <a:lnSpc>
                <a:spcPct val="120000"/>
              </a:lnSpc>
              <a:buChar char="•"/>
              <a:tabLst>
                <a:tab pos="355600" algn="l"/>
                <a:tab pos="356235" algn="l"/>
              </a:tabLst>
            </a:pPr>
            <a:r>
              <a:rPr sz="2000" b="1" i="1" spc="-5" dirty="0">
                <a:solidFill>
                  <a:srgbClr val="3333CC"/>
                </a:solidFill>
                <a:latin typeface="Arial"/>
                <a:cs typeface="Arial"/>
              </a:rPr>
              <a:t>Clustering (grupare) </a:t>
            </a:r>
            <a:r>
              <a:rPr sz="2000" dirty="0">
                <a:latin typeface="Arial"/>
                <a:cs typeface="Arial"/>
              </a:rPr>
              <a:t>= </a:t>
            </a:r>
            <a:r>
              <a:rPr sz="2000" spc="-5" dirty="0">
                <a:latin typeface="Arial"/>
                <a:cs typeface="Arial"/>
              </a:rPr>
              <a:t>identificarea unor grupuri naturale în date </a:t>
            </a:r>
            <a:r>
              <a:rPr sz="2000" spc="-5" dirty="0">
                <a:solidFill>
                  <a:srgbClr val="FF0000"/>
                </a:solidFill>
                <a:latin typeface="Arial"/>
                <a:cs typeface="Arial"/>
              </a:rPr>
              <a:t> </a:t>
            </a:r>
            <a:r>
              <a:rPr sz="2000" b="1" u="sng" spc="-5" dirty="0">
                <a:solidFill>
                  <a:srgbClr val="FF0000"/>
                </a:solidFill>
                <a:latin typeface="Arial"/>
                <a:cs typeface="Arial"/>
              </a:rPr>
              <a:t>Exemplu</a:t>
            </a:r>
            <a:r>
              <a:rPr sz="2000" b="1" u="sng" spc="-5" dirty="0">
                <a:latin typeface="Arial"/>
                <a:cs typeface="Arial"/>
              </a:rPr>
              <a:t>: </a:t>
            </a:r>
            <a:r>
              <a:rPr sz="2000" spc="-5" dirty="0">
                <a:latin typeface="Arial"/>
                <a:cs typeface="Arial"/>
              </a:rPr>
              <a:t>identificarea profilelor</a:t>
            </a:r>
            <a:r>
              <a:rPr sz="2000" spc="-30" dirty="0">
                <a:latin typeface="Arial"/>
                <a:cs typeface="Arial"/>
              </a:rPr>
              <a:t> </a:t>
            </a:r>
            <a:r>
              <a:rPr sz="2000" spc="-5" dirty="0">
                <a:latin typeface="Arial"/>
                <a:cs typeface="Arial"/>
              </a:rPr>
              <a:t>utilizator</a:t>
            </a:r>
            <a:endParaRPr sz="2000" dirty="0">
              <a:latin typeface="Arial"/>
              <a:cs typeface="Arial"/>
            </a:endParaRPr>
          </a:p>
          <a:p>
            <a:pPr marL="330200" marR="1066165" indent="-318135">
              <a:lnSpc>
                <a:spcPct val="120000"/>
              </a:lnSpc>
              <a:buClr>
                <a:srgbClr val="3333CC"/>
              </a:buClr>
              <a:buFont typeface="Arial"/>
              <a:buChar char="•"/>
              <a:tabLst>
                <a:tab pos="418465" algn="l"/>
                <a:tab pos="419734" algn="l"/>
              </a:tabLst>
            </a:pPr>
            <a:r>
              <a:rPr sz="2000" dirty="0"/>
              <a:t>	</a:t>
            </a:r>
            <a:r>
              <a:rPr sz="2000" b="1" i="1" spc="-5" dirty="0">
                <a:solidFill>
                  <a:srgbClr val="3333CC"/>
                </a:solidFill>
                <a:latin typeface="Arial"/>
                <a:cs typeface="Arial"/>
              </a:rPr>
              <a:t>Asociere</a:t>
            </a:r>
            <a:r>
              <a:rPr sz="2000" spc="-5" dirty="0">
                <a:solidFill>
                  <a:srgbClr val="3333CC"/>
                </a:solidFill>
                <a:latin typeface="Arial"/>
                <a:cs typeface="Arial"/>
              </a:rPr>
              <a:t> </a:t>
            </a:r>
            <a:r>
              <a:rPr sz="2000" dirty="0">
                <a:latin typeface="Arial"/>
                <a:cs typeface="Arial"/>
              </a:rPr>
              <a:t>= </a:t>
            </a:r>
            <a:r>
              <a:rPr sz="2000" spc="-5" dirty="0">
                <a:latin typeface="Arial"/>
                <a:cs typeface="Arial"/>
              </a:rPr>
              <a:t>descoperirea unor reguli de asociere între atribute </a:t>
            </a:r>
            <a:r>
              <a:rPr sz="2000" spc="-5" dirty="0">
                <a:solidFill>
                  <a:srgbClr val="FF0000"/>
                </a:solidFill>
                <a:latin typeface="Arial"/>
                <a:cs typeface="Arial"/>
              </a:rPr>
              <a:t> </a:t>
            </a:r>
            <a:r>
              <a:rPr sz="2000" b="1" u="sng" spc="-5" dirty="0">
                <a:solidFill>
                  <a:srgbClr val="FF0000"/>
                </a:solidFill>
                <a:latin typeface="Arial"/>
                <a:cs typeface="Arial"/>
              </a:rPr>
              <a:t>Exemplu</a:t>
            </a:r>
            <a:r>
              <a:rPr sz="2000" b="1" u="sng" spc="-5" dirty="0">
                <a:latin typeface="Arial"/>
                <a:cs typeface="Arial"/>
              </a:rPr>
              <a:t>: </a:t>
            </a:r>
            <a:r>
              <a:rPr sz="2000" spc="-5" dirty="0">
                <a:latin typeface="Arial"/>
                <a:cs typeface="Arial"/>
              </a:rPr>
              <a:t>analiza coşului </a:t>
            </a:r>
            <a:r>
              <a:rPr sz="2000" dirty="0">
                <a:latin typeface="Arial"/>
                <a:cs typeface="Arial"/>
              </a:rPr>
              <a:t>de</a:t>
            </a:r>
            <a:r>
              <a:rPr sz="2000" spc="-30" dirty="0">
                <a:latin typeface="Arial"/>
                <a:cs typeface="Arial"/>
              </a:rPr>
              <a:t> </a:t>
            </a:r>
            <a:r>
              <a:rPr sz="2000" spc="-5" dirty="0">
                <a:latin typeface="Arial"/>
                <a:cs typeface="Arial"/>
              </a:rPr>
              <a:t>cumpărături</a:t>
            </a:r>
            <a:endParaRPr sz="2000" dirty="0">
              <a:latin typeface="Arial"/>
              <a:cs typeface="Arial"/>
            </a:endParaRPr>
          </a:p>
          <a:p>
            <a:pPr marL="355600" marR="5080" indent="-342900">
              <a:lnSpc>
                <a:spcPct val="100000"/>
              </a:lnSpc>
              <a:buChar char="•"/>
              <a:tabLst>
                <a:tab pos="354965" algn="l"/>
                <a:tab pos="355600" algn="l"/>
              </a:tabLst>
            </a:pPr>
            <a:r>
              <a:rPr sz="2000" b="1" i="1" spc="-5" dirty="0" err="1" smtClean="0">
                <a:solidFill>
                  <a:srgbClr val="3333CC"/>
                </a:solidFill>
                <a:latin typeface="Arial"/>
                <a:cs typeface="Arial"/>
              </a:rPr>
              <a:t>Excepţii</a:t>
            </a:r>
            <a:r>
              <a:rPr sz="2000" b="1" i="1" spc="-5" dirty="0" smtClean="0">
                <a:solidFill>
                  <a:srgbClr val="3333CC"/>
                </a:solidFill>
                <a:latin typeface="Arial"/>
                <a:cs typeface="Arial"/>
              </a:rPr>
              <a:t> </a:t>
            </a:r>
            <a:r>
              <a:rPr sz="2000" b="1" i="1" dirty="0">
                <a:solidFill>
                  <a:srgbClr val="3333CC"/>
                </a:solidFill>
                <a:latin typeface="Arial"/>
                <a:cs typeface="Arial"/>
              </a:rPr>
              <a:t>sau </a:t>
            </a:r>
            <a:r>
              <a:rPr sz="2000" b="1" i="1" spc="-5" dirty="0">
                <a:solidFill>
                  <a:srgbClr val="3333CC"/>
                </a:solidFill>
                <a:latin typeface="Arial"/>
                <a:cs typeface="Arial"/>
              </a:rPr>
              <a:t>anomalii </a:t>
            </a:r>
            <a:r>
              <a:rPr sz="2000" dirty="0">
                <a:latin typeface="Arial"/>
                <a:cs typeface="Arial"/>
              </a:rPr>
              <a:t>= </a:t>
            </a:r>
            <a:r>
              <a:rPr sz="2000" spc="-5" dirty="0">
                <a:latin typeface="Arial"/>
                <a:cs typeface="Arial"/>
              </a:rPr>
              <a:t>identificarea entităţilor (instanţe) care par  anormale într-un anumit sens (de obicei semnificativ diferite de</a:t>
            </a:r>
            <a:r>
              <a:rPr sz="2000" spc="150" dirty="0">
                <a:latin typeface="Arial"/>
                <a:cs typeface="Arial"/>
              </a:rPr>
              <a:t> </a:t>
            </a:r>
            <a:r>
              <a:rPr sz="2000" spc="-5" dirty="0">
                <a:latin typeface="Arial"/>
                <a:cs typeface="Arial"/>
              </a:rPr>
              <a:t>celelalte)</a:t>
            </a:r>
            <a:endParaRPr sz="2000" dirty="0">
              <a:latin typeface="Arial"/>
              <a:cs typeface="Arial"/>
            </a:endParaRPr>
          </a:p>
          <a:p>
            <a:pPr marL="330200">
              <a:lnSpc>
                <a:spcPct val="100000"/>
              </a:lnSpc>
              <a:spcBef>
                <a:spcPts val="434"/>
              </a:spcBef>
            </a:pPr>
            <a:r>
              <a:rPr sz="2000" b="1" u="sng" spc="-5" dirty="0">
                <a:solidFill>
                  <a:srgbClr val="FF0000"/>
                </a:solidFill>
                <a:latin typeface="Arial"/>
                <a:cs typeface="Arial"/>
              </a:rPr>
              <a:t>Exemplu: </a:t>
            </a:r>
            <a:r>
              <a:rPr sz="2000" spc="-5" dirty="0">
                <a:latin typeface="Arial"/>
                <a:cs typeface="Arial"/>
              </a:rPr>
              <a:t>detecţia activităţii</a:t>
            </a:r>
            <a:r>
              <a:rPr sz="2000" spc="-15" dirty="0">
                <a:latin typeface="Arial"/>
                <a:cs typeface="Arial"/>
              </a:rPr>
              <a:t> </a:t>
            </a:r>
            <a:r>
              <a:rPr sz="2000" spc="-5" dirty="0">
                <a:latin typeface="Arial"/>
                <a:cs typeface="Arial"/>
              </a:rPr>
              <a:t>frauduloase</a:t>
            </a:r>
            <a:endParaRPr sz="20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2634615" cy="443070"/>
          </a:xfrm>
          <a:prstGeom prst="rect">
            <a:avLst/>
          </a:prstGeom>
        </p:spPr>
        <p:txBody>
          <a:bodyPr vert="horz" wrap="square" lIns="0" tIns="12065" rIns="0" bIns="0" rtlCol="0">
            <a:spAutoFit/>
          </a:bodyPr>
          <a:lstStyle/>
          <a:p>
            <a:pPr marL="12700">
              <a:lnSpc>
                <a:spcPct val="100000"/>
              </a:lnSpc>
              <a:spcBef>
                <a:spcPts val="95"/>
              </a:spcBef>
            </a:pPr>
            <a:r>
              <a:rPr spc="-5" dirty="0"/>
              <a:t>Clasificare</a:t>
            </a:r>
          </a:p>
        </p:txBody>
      </p:sp>
      <p:sp>
        <p:nvSpPr>
          <p:cNvPr id="3" name="object 3"/>
          <p:cNvSpPr txBox="1"/>
          <p:nvPr/>
        </p:nvSpPr>
        <p:spPr>
          <a:xfrm>
            <a:off x="35496" y="627534"/>
            <a:ext cx="9217024" cy="3872855"/>
          </a:xfrm>
          <a:prstGeom prst="rect">
            <a:avLst/>
          </a:prstGeom>
        </p:spPr>
        <p:txBody>
          <a:bodyPr vert="horz" wrap="square" lIns="0" tIns="12700" rIns="0" bIns="0" rtlCol="0">
            <a:spAutoFit/>
          </a:bodyPr>
          <a:lstStyle/>
          <a:p>
            <a:pPr marL="12700">
              <a:lnSpc>
                <a:spcPts val="2050"/>
              </a:lnSpc>
              <a:spcBef>
                <a:spcPts val="0"/>
              </a:spcBef>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a:solidFill>
                  <a:srgbClr val="3333CC"/>
                </a:solidFill>
                <a:latin typeface="Arial"/>
                <a:cs typeface="Arial"/>
              </a:rPr>
              <a:t>cunoaşte?</a:t>
            </a:r>
            <a:endParaRPr sz="1800" b="1" i="1" dirty="0">
              <a:latin typeface="Arial"/>
              <a:cs typeface="Arial"/>
            </a:endParaRPr>
          </a:p>
          <a:p>
            <a:pPr marL="812165" marR="55244" indent="-342900">
              <a:lnSpc>
                <a:spcPts val="1939"/>
              </a:lnSpc>
              <a:spcBef>
                <a:spcPts val="0"/>
              </a:spcBef>
              <a:buChar char="•"/>
              <a:tabLst>
                <a:tab pos="812165" algn="l"/>
                <a:tab pos="812800" algn="l"/>
              </a:tabLst>
            </a:pPr>
            <a:r>
              <a:rPr sz="1800" dirty="0">
                <a:latin typeface="Arial"/>
                <a:cs typeface="Arial"/>
              </a:rPr>
              <a:t>O </a:t>
            </a:r>
            <a:r>
              <a:rPr sz="1800" spc="-5" dirty="0">
                <a:latin typeface="Arial"/>
                <a:cs typeface="Arial"/>
              </a:rPr>
              <a:t>colecţie </a:t>
            </a:r>
            <a:r>
              <a:rPr sz="1800" dirty="0">
                <a:latin typeface="Arial"/>
                <a:cs typeface="Arial"/>
              </a:rPr>
              <a:t>de </a:t>
            </a:r>
            <a:r>
              <a:rPr sz="1800" spc="-5" dirty="0">
                <a:latin typeface="Arial"/>
                <a:cs typeface="Arial"/>
              </a:rPr>
              <a:t>instanţe (înregistrări) pentru care </a:t>
            </a:r>
            <a:r>
              <a:rPr sz="1800" dirty="0">
                <a:latin typeface="Arial"/>
                <a:cs typeface="Arial"/>
              </a:rPr>
              <a:t>se </a:t>
            </a:r>
            <a:r>
              <a:rPr sz="1800" spc="-5" dirty="0">
                <a:latin typeface="Arial"/>
                <a:cs typeface="Arial"/>
              </a:rPr>
              <a:t>cunoaşte clasa căreia  îi aparţin </a:t>
            </a:r>
            <a:r>
              <a:rPr sz="1800" dirty="0">
                <a:latin typeface="Arial"/>
                <a:cs typeface="Arial"/>
              </a:rPr>
              <a:t>(</a:t>
            </a:r>
            <a:r>
              <a:rPr sz="1800" dirty="0">
                <a:solidFill>
                  <a:srgbClr val="FF0000"/>
                </a:solidFill>
                <a:latin typeface="Arial"/>
                <a:cs typeface="Arial"/>
              </a:rPr>
              <a:t>set </a:t>
            </a:r>
            <a:r>
              <a:rPr sz="1800" spc="-5" dirty="0">
                <a:solidFill>
                  <a:srgbClr val="FF0000"/>
                </a:solidFill>
                <a:latin typeface="Arial"/>
                <a:cs typeface="Arial"/>
              </a:rPr>
              <a:t>de</a:t>
            </a:r>
            <a:r>
              <a:rPr sz="1800" spc="-20" dirty="0">
                <a:solidFill>
                  <a:srgbClr val="FF0000"/>
                </a:solidFill>
                <a:latin typeface="Arial"/>
                <a:cs typeface="Arial"/>
              </a:rPr>
              <a:t> </a:t>
            </a:r>
            <a:r>
              <a:rPr sz="1800" spc="-5" dirty="0">
                <a:solidFill>
                  <a:srgbClr val="FF0000"/>
                </a:solidFill>
                <a:latin typeface="Arial"/>
                <a:cs typeface="Arial"/>
              </a:rPr>
              <a:t>antrenare</a:t>
            </a:r>
            <a:r>
              <a:rPr sz="1800" spc="-5" dirty="0">
                <a:latin typeface="Arial"/>
                <a:cs typeface="Arial"/>
              </a:rPr>
              <a:t>)</a:t>
            </a:r>
            <a:endParaRPr sz="1800" dirty="0">
              <a:latin typeface="Arial"/>
              <a:cs typeface="Arial"/>
            </a:endParaRPr>
          </a:p>
          <a:p>
            <a:pPr marL="812800" marR="208279" indent="-343535">
              <a:lnSpc>
                <a:spcPts val="1939"/>
              </a:lnSpc>
              <a:spcBef>
                <a:spcPts val="0"/>
              </a:spcBef>
              <a:buChar char="•"/>
              <a:tabLst>
                <a:tab pos="812165" algn="l"/>
                <a:tab pos="812800" algn="l"/>
              </a:tabLst>
            </a:pPr>
            <a:r>
              <a:rPr sz="1800" spc="-5" dirty="0">
                <a:latin typeface="Arial"/>
                <a:cs typeface="Arial"/>
              </a:rPr>
              <a:t>Fiecare dintre instanţe conţine </a:t>
            </a:r>
            <a:r>
              <a:rPr sz="1800" dirty="0">
                <a:latin typeface="Arial"/>
                <a:cs typeface="Arial"/>
              </a:rPr>
              <a:t>un set de </a:t>
            </a:r>
            <a:r>
              <a:rPr sz="1800" spc="-5" dirty="0">
                <a:solidFill>
                  <a:srgbClr val="FF0000"/>
                </a:solidFill>
                <a:latin typeface="Arial"/>
                <a:cs typeface="Arial"/>
              </a:rPr>
              <a:t>atribute</a:t>
            </a:r>
            <a:r>
              <a:rPr sz="1800" spc="-5" dirty="0">
                <a:latin typeface="Arial"/>
                <a:cs typeface="Arial"/>
              </a:rPr>
              <a:t>, iar unul dintre aceste  atribute este eticheta</a:t>
            </a:r>
            <a:r>
              <a:rPr sz="1800" spc="-10" dirty="0">
                <a:latin typeface="Arial"/>
                <a:cs typeface="Arial"/>
              </a:rPr>
              <a:t> </a:t>
            </a:r>
            <a:r>
              <a:rPr sz="1800" spc="-5" dirty="0">
                <a:solidFill>
                  <a:srgbClr val="FF0000"/>
                </a:solidFill>
                <a:latin typeface="Arial"/>
                <a:cs typeface="Arial"/>
              </a:rPr>
              <a:t>clasei</a:t>
            </a:r>
            <a:endParaRPr sz="1800" dirty="0">
              <a:latin typeface="Arial"/>
              <a:cs typeface="Arial"/>
            </a:endParaRPr>
          </a:p>
          <a:p>
            <a:pPr marL="12700">
              <a:spcBef>
                <a:spcPts val="0"/>
              </a:spcBef>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a:solidFill>
                  <a:srgbClr val="3333CC"/>
                </a:solidFill>
                <a:latin typeface="Arial"/>
                <a:cs typeface="Arial"/>
              </a:rPr>
              <a:t>doreşte?</a:t>
            </a:r>
            <a:endParaRPr sz="1800" b="1" i="1" dirty="0">
              <a:latin typeface="Arial"/>
              <a:cs typeface="Arial"/>
            </a:endParaRPr>
          </a:p>
          <a:p>
            <a:pPr marL="812800" marR="194945" indent="-342900">
              <a:spcBef>
                <a:spcPts val="0"/>
              </a:spcBef>
              <a:buChar char="•"/>
              <a:tabLst>
                <a:tab pos="812800" algn="l"/>
                <a:tab pos="813435" algn="l"/>
              </a:tabLst>
            </a:pPr>
            <a:r>
              <a:rPr sz="1800" spc="-5" dirty="0">
                <a:latin typeface="Arial"/>
                <a:cs typeface="Arial"/>
              </a:rPr>
              <a:t>un </a:t>
            </a:r>
            <a:r>
              <a:rPr sz="1800" spc="-5" dirty="0">
                <a:solidFill>
                  <a:srgbClr val="FF0000"/>
                </a:solidFill>
                <a:latin typeface="Arial"/>
                <a:cs typeface="Arial"/>
              </a:rPr>
              <a:t>model </a:t>
            </a:r>
            <a:r>
              <a:rPr sz="1800" spc="-5" dirty="0">
                <a:latin typeface="Arial"/>
                <a:cs typeface="Arial"/>
              </a:rPr>
              <a:t>care captează legătura dintre atributul clasă </a:t>
            </a:r>
            <a:r>
              <a:rPr sz="1800" dirty="0">
                <a:latin typeface="Arial"/>
                <a:cs typeface="Arial"/>
              </a:rPr>
              <a:t>şi </a:t>
            </a:r>
            <a:r>
              <a:rPr sz="1800" spc="-5" dirty="0">
                <a:latin typeface="Arial"/>
                <a:cs typeface="Arial"/>
              </a:rPr>
              <a:t>celelalte  atribute (modelul este extras pornind de la </a:t>
            </a:r>
            <a:r>
              <a:rPr sz="1800" spc="-5" dirty="0">
                <a:solidFill>
                  <a:srgbClr val="FF0000"/>
                </a:solidFill>
                <a:latin typeface="Arial"/>
                <a:cs typeface="Arial"/>
              </a:rPr>
              <a:t>setul de antrenare </a:t>
            </a:r>
            <a:r>
              <a:rPr sz="1800" spc="-5" dirty="0">
                <a:latin typeface="Arial"/>
                <a:cs typeface="Arial"/>
              </a:rPr>
              <a:t>printr-un  proces numit </a:t>
            </a:r>
            <a:r>
              <a:rPr sz="1800" spc="-5" dirty="0">
                <a:solidFill>
                  <a:srgbClr val="FF0000"/>
                </a:solidFill>
                <a:latin typeface="Arial"/>
                <a:cs typeface="Arial"/>
              </a:rPr>
              <a:t>învăţare</a:t>
            </a:r>
            <a:r>
              <a:rPr sz="1800" spc="-10" dirty="0">
                <a:solidFill>
                  <a:srgbClr val="FF0000"/>
                </a:solidFill>
                <a:latin typeface="Arial"/>
                <a:cs typeface="Arial"/>
              </a:rPr>
              <a:t> </a:t>
            </a:r>
            <a:r>
              <a:rPr sz="1800" spc="-5" dirty="0">
                <a:solidFill>
                  <a:srgbClr val="FF0000"/>
                </a:solidFill>
                <a:latin typeface="Arial"/>
                <a:cs typeface="Arial"/>
              </a:rPr>
              <a:t>supervizată</a:t>
            </a:r>
            <a:r>
              <a:rPr sz="1800" spc="-5" dirty="0">
                <a:latin typeface="Arial"/>
                <a:cs typeface="Arial"/>
              </a:rPr>
              <a:t>)</a:t>
            </a:r>
            <a:endParaRPr sz="1800" dirty="0">
              <a:latin typeface="Arial"/>
              <a:cs typeface="Arial"/>
            </a:endParaRPr>
          </a:p>
          <a:p>
            <a:pPr marL="12700">
              <a:spcBef>
                <a:spcPts val="0"/>
              </a:spcBef>
            </a:pPr>
            <a:r>
              <a:rPr sz="1800" b="1" i="1" spc="-5" dirty="0">
                <a:solidFill>
                  <a:srgbClr val="3333CC"/>
                </a:solidFill>
                <a:latin typeface="Arial"/>
                <a:cs typeface="Arial"/>
              </a:rPr>
              <a:t>Care este scopul</a:t>
            </a:r>
            <a:r>
              <a:rPr sz="1800" b="1" i="1" spc="-15" dirty="0">
                <a:solidFill>
                  <a:srgbClr val="3333CC"/>
                </a:solidFill>
                <a:latin typeface="Arial"/>
                <a:cs typeface="Arial"/>
              </a:rPr>
              <a:t> </a:t>
            </a:r>
            <a:r>
              <a:rPr sz="1800" b="1" i="1" spc="-5" dirty="0">
                <a:solidFill>
                  <a:srgbClr val="3333CC"/>
                </a:solidFill>
                <a:latin typeface="Arial"/>
                <a:cs typeface="Arial"/>
              </a:rPr>
              <a:t>final?</a:t>
            </a:r>
            <a:endParaRPr sz="1800" b="1" i="1" dirty="0">
              <a:latin typeface="Arial"/>
              <a:cs typeface="Arial"/>
            </a:endParaRPr>
          </a:p>
          <a:p>
            <a:pPr marL="812800" marR="29209" indent="-342900">
              <a:lnSpc>
                <a:spcPts val="1939"/>
              </a:lnSpc>
              <a:spcBef>
                <a:spcPts val="140"/>
              </a:spcBef>
              <a:buChar char="•"/>
              <a:tabLst>
                <a:tab pos="812800" algn="l"/>
                <a:tab pos="813435" algn="l"/>
              </a:tabLst>
            </a:pPr>
            <a:r>
              <a:rPr sz="1800" dirty="0">
                <a:latin typeface="Arial"/>
                <a:cs typeface="Arial"/>
              </a:rPr>
              <a:t>Să se </a:t>
            </a:r>
            <a:r>
              <a:rPr sz="1800" spc="-5" dirty="0">
                <a:latin typeface="Arial"/>
                <a:cs typeface="Arial"/>
              </a:rPr>
              <a:t>folosească </a:t>
            </a:r>
            <a:r>
              <a:rPr sz="1800" dirty="0">
                <a:latin typeface="Arial"/>
                <a:cs typeface="Arial"/>
              </a:rPr>
              <a:t>modelul </a:t>
            </a:r>
            <a:r>
              <a:rPr sz="1800" spc="-5" dirty="0">
                <a:latin typeface="Arial"/>
                <a:cs typeface="Arial"/>
              </a:rPr>
              <a:t>extras </a:t>
            </a:r>
            <a:r>
              <a:rPr sz="1800" dirty="0">
                <a:latin typeface="Arial"/>
                <a:cs typeface="Arial"/>
              </a:rPr>
              <a:t>din </a:t>
            </a:r>
            <a:r>
              <a:rPr sz="1800" spc="-5" dirty="0">
                <a:latin typeface="Arial"/>
                <a:cs typeface="Arial"/>
              </a:rPr>
              <a:t>date pentru </a:t>
            </a:r>
            <a:r>
              <a:rPr sz="1800" dirty="0">
                <a:latin typeface="Arial"/>
                <a:cs typeface="Arial"/>
              </a:rPr>
              <a:t>a </a:t>
            </a:r>
            <a:r>
              <a:rPr sz="1800" spc="-5" dirty="0">
                <a:latin typeface="Arial"/>
                <a:cs typeface="Arial"/>
              </a:rPr>
              <a:t>identifica clasa căreia  îi aparţine </a:t>
            </a:r>
            <a:r>
              <a:rPr sz="1800" dirty="0">
                <a:latin typeface="Arial"/>
                <a:cs typeface="Arial"/>
              </a:rPr>
              <a:t>o </a:t>
            </a:r>
            <a:r>
              <a:rPr sz="1800" spc="-5" dirty="0">
                <a:latin typeface="Arial"/>
                <a:cs typeface="Arial"/>
              </a:rPr>
              <a:t>instanţă </a:t>
            </a:r>
            <a:r>
              <a:rPr sz="1800" dirty="0">
                <a:latin typeface="Arial"/>
                <a:cs typeface="Arial"/>
              </a:rPr>
              <a:t>nouă </a:t>
            </a:r>
            <a:r>
              <a:rPr sz="1800" spc="-5" dirty="0">
                <a:latin typeface="Arial"/>
                <a:cs typeface="Arial"/>
              </a:rPr>
              <a:t>(care </a:t>
            </a:r>
            <a:r>
              <a:rPr sz="1800" dirty="0">
                <a:latin typeface="Arial"/>
                <a:cs typeface="Arial"/>
              </a:rPr>
              <a:t>nu </a:t>
            </a:r>
            <a:r>
              <a:rPr sz="1800" spc="-5" dirty="0">
                <a:latin typeface="Arial"/>
                <a:cs typeface="Arial"/>
              </a:rPr>
              <a:t>face parte </a:t>
            </a:r>
            <a:r>
              <a:rPr sz="1800" dirty="0">
                <a:latin typeface="Arial"/>
                <a:cs typeface="Arial"/>
              </a:rPr>
              <a:t>din </a:t>
            </a:r>
            <a:r>
              <a:rPr sz="1800" spc="-5" dirty="0">
                <a:latin typeface="Arial"/>
                <a:cs typeface="Arial"/>
              </a:rPr>
              <a:t>setul </a:t>
            </a:r>
            <a:r>
              <a:rPr sz="1800" dirty="0">
                <a:latin typeface="Arial"/>
                <a:cs typeface="Arial"/>
              </a:rPr>
              <a:t>de</a:t>
            </a:r>
            <a:r>
              <a:rPr sz="1800" spc="-10" dirty="0">
                <a:latin typeface="Arial"/>
                <a:cs typeface="Arial"/>
              </a:rPr>
              <a:t> </a:t>
            </a:r>
            <a:r>
              <a:rPr sz="1800" spc="-5" dirty="0" err="1">
                <a:latin typeface="Arial"/>
                <a:cs typeface="Arial"/>
              </a:rPr>
              <a:t>antrenare</a:t>
            </a:r>
            <a:r>
              <a:rPr sz="1800" spc="-5" dirty="0" smtClean="0">
                <a:latin typeface="Arial"/>
                <a:cs typeface="Arial"/>
              </a:rPr>
              <a:t>)</a:t>
            </a:r>
            <a:endParaRPr sz="1650" dirty="0">
              <a:latin typeface="Times New Roman"/>
              <a:cs typeface="Times New Roman"/>
            </a:endParaRPr>
          </a:p>
          <a:p>
            <a:pPr marL="12700" marR="5080">
              <a:lnSpc>
                <a:spcPts val="1939"/>
              </a:lnSpc>
              <a:spcBef>
                <a:spcPts val="5"/>
              </a:spcBef>
            </a:pPr>
            <a:r>
              <a:rPr sz="1800" b="1" i="1" spc="-5" dirty="0">
                <a:solidFill>
                  <a:srgbClr val="3333CC"/>
                </a:solidFill>
                <a:latin typeface="Arial"/>
                <a:cs typeface="Arial"/>
              </a:rPr>
              <a:t>Observaţie: </a:t>
            </a:r>
            <a:r>
              <a:rPr sz="1800" dirty="0">
                <a:latin typeface="Arial"/>
                <a:cs typeface="Arial"/>
              </a:rPr>
              <a:t>un model </a:t>
            </a:r>
            <a:r>
              <a:rPr sz="1800" spc="-5" dirty="0">
                <a:latin typeface="Arial"/>
                <a:cs typeface="Arial"/>
              </a:rPr>
              <a:t>util trebuie </a:t>
            </a:r>
            <a:r>
              <a:rPr sz="1800" dirty="0">
                <a:latin typeface="Arial"/>
                <a:cs typeface="Arial"/>
              </a:rPr>
              <a:t>să </a:t>
            </a:r>
            <a:r>
              <a:rPr sz="1800" spc="-5" dirty="0">
                <a:latin typeface="Arial"/>
                <a:cs typeface="Arial"/>
              </a:rPr>
              <a:t>fie caracterizat printr-o </a:t>
            </a:r>
            <a:r>
              <a:rPr sz="1800" dirty="0">
                <a:latin typeface="Arial"/>
                <a:cs typeface="Arial"/>
              </a:rPr>
              <a:t>bună </a:t>
            </a:r>
            <a:r>
              <a:rPr sz="1800" spc="-5" dirty="0">
                <a:latin typeface="Arial"/>
                <a:cs typeface="Arial"/>
              </a:rPr>
              <a:t>capacitate </a:t>
            </a:r>
            <a:r>
              <a:rPr sz="1800" dirty="0">
                <a:latin typeface="Arial"/>
                <a:cs typeface="Arial"/>
              </a:rPr>
              <a:t>de  </a:t>
            </a:r>
            <a:r>
              <a:rPr sz="1800" spc="-5" dirty="0">
                <a:latin typeface="Arial"/>
                <a:cs typeface="Arial"/>
              </a:rPr>
              <a:t>predicţie (acurateţe); acurateţea </a:t>
            </a:r>
            <a:r>
              <a:rPr sz="1800" dirty="0">
                <a:latin typeface="Arial"/>
                <a:cs typeface="Arial"/>
              </a:rPr>
              <a:t>modelului </a:t>
            </a:r>
            <a:r>
              <a:rPr sz="1800" spc="-5" dirty="0">
                <a:latin typeface="Arial"/>
                <a:cs typeface="Arial"/>
              </a:rPr>
              <a:t>poate fi estimată utilizând date pentru  care </a:t>
            </a:r>
            <a:r>
              <a:rPr sz="1800" dirty="0">
                <a:latin typeface="Arial"/>
                <a:cs typeface="Arial"/>
              </a:rPr>
              <a:t>se </a:t>
            </a:r>
            <a:r>
              <a:rPr sz="1800" spc="-5" dirty="0">
                <a:latin typeface="Arial"/>
                <a:cs typeface="Arial"/>
              </a:rPr>
              <a:t>cunoaşte clasa căreia îi aparţin </a:t>
            </a:r>
            <a:r>
              <a:rPr sz="1800" dirty="0">
                <a:latin typeface="Arial"/>
                <a:cs typeface="Arial"/>
              </a:rPr>
              <a:t>dar </a:t>
            </a:r>
            <a:r>
              <a:rPr sz="1800" spc="-5" dirty="0">
                <a:latin typeface="Arial"/>
                <a:cs typeface="Arial"/>
              </a:rPr>
              <a:t>care </a:t>
            </a:r>
            <a:r>
              <a:rPr sz="1800" dirty="0">
                <a:latin typeface="Arial"/>
                <a:cs typeface="Arial"/>
              </a:rPr>
              <a:t>nu au </a:t>
            </a:r>
            <a:r>
              <a:rPr sz="1800" spc="-5" dirty="0">
                <a:latin typeface="Arial"/>
                <a:cs typeface="Arial"/>
              </a:rPr>
              <a:t>fost utilizate în  extragerea modelului </a:t>
            </a:r>
            <a:r>
              <a:rPr sz="1800" dirty="0">
                <a:latin typeface="Arial"/>
                <a:cs typeface="Arial"/>
              </a:rPr>
              <a:t>(</a:t>
            </a:r>
            <a:r>
              <a:rPr sz="1800" dirty="0">
                <a:solidFill>
                  <a:srgbClr val="FF0000"/>
                </a:solidFill>
                <a:latin typeface="Arial"/>
                <a:cs typeface="Arial"/>
              </a:rPr>
              <a:t>set </a:t>
            </a:r>
            <a:r>
              <a:rPr sz="1800" spc="-5" dirty="0">
                <a:solidFill>
                  <a:srgbClr val="FF0000"/>
                </a:solidFill>
                <a:latin typeface="Arial"/>
                <a:cs typeface="Arial"/>
              </a:rPr>
              <a:t>de</a:t>
            </a:r>
            <a:r>
              <a:rPr sz="1800" spc="-35" dirty="0">
                <a:solidFill>
                  <a:srgbClr val="FF0000"/>
                </a:solidFill>
                <a:latin typeface="Arial"/>
                <a:cs typeface="Arial"/>
              </a:rPr>
              <a:t> </a:t>
            </a:r>
            <a:r>
              <a:rPr sz="1800" spc="-5" dirty="0">
                <a:solidFill>
                  <a:srgbClr val="FF0000"/>
                </a:solidFill>
                <a:latin typeface="Arial"/>
                <a:cs typeface="Arial"/>
              </a:rPr>
              <a:t>testare</a:t>
            </a:r>
            <a:r>
              <a:rPr sz="1800" spc="-5" dirty="0">
                <a:latin typeface="Arial"/>
                <a:cs typeface="Arial"/>
              </a:rPr>
              <a:t>)</a:t>
            </a:r>
            <a:endParaRPr sz="18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3478"/>
            <a:ext cx="2634615" cy="443070"/>
          </a:xfrm>
          <a:prstGeom prst="rect">
            <a:avLst/>
          </a:prstGeom>
        </p:spPr>
        <p:txBody>
          <a:bodyPr vert="horz" wrap="square" lIns="0" tIns="12065" rIns="0" bIns="0" rtlCol="0">
            <a:spAutoFit/>
          </a:bodyPr>
          <a:lstStyle/>
          <a:p>
            <a:pPr marL="12700">
              <a:lnSpc>
                <a:spcPct val="100000"/>
              </a:lnSpc>
              <a:spcBef>
                <a:spcPts val="95"/>
              </a:spcBef>
            </a:pPr>
            <a:r>
              <a:rPr spc="-5" dirty="0"/>
              <a:t>Clasificare</a:t>
            </a:r>
          </a:p>
        </p:txBody>
      </p:sp>
      <p:sp>
        <p:nvSpPr>
          <p:cNvPr id="3" name="object 3"/>
          <p:cNvSpPr txBox="1"/>
          <p:nvPr/>
        </p:nvSpPr>
        <p:spPr>
          <a:xfrm>
            <a:off x="179512" y="843558"/>
            <a:ext cx="8964488" cy="3103414"/>
          </a:xfrm>
          <a:prstGeom prst="rect">
            <a:avLst/>
          </a:prstGeom>
        </p:spPr>
        <p:txBody>
          <a:bodyPr vert="horz" wrap="square" lIns="0" tIns="12700" rIns="0" bIns="0" rtlCol="0">
            <a:spAutoFit/>
          </a:bodyPr>
          <a:lstStyle/>
          <a:p>
            <a:pPr marL="12700">
              <a:lnSpc>
                <a:spcPct val="100000"/>
              </a:lnSpc>
              <a:spcBef>
                <a:spcPts val="100"/>
              </a:spcBef>
            </a:pPr>
            <a:r>
              <a:rPr sz="2000" b="1" i="1" u="sng" spc="-5" dirty="0">
                <a:solidFill>
                  <a:srgbClr val="FF0000"/>
                </a:solidFill>
                <a:latin typeface="Arial"/>
                <a:cs typeface="Arial"/>
              </a:rPr>
              <a:t>Exemplu:</a:t>
            </a:r>
            <a:endParaRPr sz="2000" b="1" i="1" u="sng" dirty="0">
              <a:solidFill>
                <a:srgbClr val="FF0000"/>
              </a:solidFill>
              <a:latin typeface="Arial"/>
              <a:cs typeface="Arial"/>
            </a:endParaRPr>
          </a:p>
          <a:p>
            <a:pPr>
              <a:lnSpc>
                <a:spcPct val="100000"/>
              </a:lnSpc>
              <a:spcBef>
                <a:spcPts val="20"/>
              </a:spcBef>
            </a:pPr>
            <a:endParaRPr sz="2000" dirty="0">
              <a:latin typeface="Times New Roman"/>
              <a:cs typeface="Times New Roman"/>
            </a:endParaRPr>
          </a:p>
          <a:p>
            <a:pPr marL="355600" marR="5080" indent="-343535">
              <a:lnSpc>
                <a:spcPts val="1939"/>
              </a:lnSpc>
              <a:buChar char="•"/>
              <a:tabLst>
                <a:tab pos="354965" algn="l"/>
                <a:tab pos="355600" algn="l"/>
              </a:tabLst>
            </a:pPr>
            <a:r>
              <a:rPr sz="2000" spc="-5" dirty="0">
                <a:solidFill>
                  <a:srgbClr val="FF0000"/>
                </a:solidFill>
                <a:latin typeface="Arial"/>
                <a:cs typeface="Arial"/>
              </a:rPr>
              <a:t>Diagnoza medicală </a:t>
            </a:r>
            <a:r>
              <a:rPr sz="2000" dirty="0">
                <a:latin typeface="Arial"/>
                <a:cs typeface="Arial"/>
              </a:rPr>
              <a:t>= </a:t>
            </a:r>
            <a:r>
              <a:rPr sz="2000" spc="-5" dirty="0">
                <a:latin typeface="Arial"/>
                <a:cs typeface="Arial"/>
              </a:rPr>
              <a:t>asociază </a:t>
            </a:r>
            <a:r>
              <a:rPr sz="2000" dirty="0">
                <a:latin typeface="Arial"/>
                <a:cs typeface="Arial"/>
              </a:rPr>
              <a:t>unei </a:t>
            </a:r>
            <a:r>
              <a:rPr sz="2000" spc="-5" dirty="0">
                <a:latin typeface="Arial"/>
                <a:cs typeface="Arial"/>
              </a:rPr>
              <a:t>înregistrări medicale </a:t>
            </a:r>
            <a:r>
              <a:rPr sz="2000" dirty="0">
                <a:latin typeface="Arial"/>
                <a:cs typeface="Arial"/>
              </a:rPr>
              <a:t>o </a:t>
            </a:r>
            <a:r>
              <a:rPr sz="2000" spc="-5" dirty="0">
                <a:latin typeface="Arial"/>
                <a:cs typeface="Arial"/>
              </a:rPr>
              <a:t>clasă (prezenţa  </a:t>
            </a:r>
            <a:r>
              <a:rPr sz="2000" dirty="0">
                <a:latin typeface="Arial"/>
                <a:cs typeface="Arial"/>
              </a:rPr>
              <a:t>sau </a:t>
            </a:r>
            <a:r>
              <a:rPr sz="2000" spc="-5" dirty="0">
                <a:latin typeface="Arial"/>
                <a:cs typeface="Arial"/>
              </a:rPr>
              <a:t>absenţa </a:t>
            </a:r>
            <a:r>
              <a:rPr sz="2000" dirty="0">
                <a:latin typeface="Arial"/>
                <a:cs typeface="Arial"/>
              </a:rPr>
              <a:t>unei</a:t>
            </a:r>
            <a:r>
              <a:rPr sz="2000" spc="-25" dirty="0">
                <a:latin typeface="Arial"/>
                <a:cs typeface="Arial"/>
              </a:rPr>
              <a:t> </a:t>
            </a:r>
            <a:r>
              <a:rPr sz="2000" dirty="0" err="1">
                <a:latin typeface="Arial"/>
                <a:cs typeface="Arial"/>
              </a:rPr>
              <a:t>boli</a:t>
            </a:r>
            <a:r>
              <a:rPr sz="2000" dirty="0" smtClean="0">
                <a:latin typeface="Arial"/>
                <a:cs typeface="Arial"/>
              </a:rPr>
              <a:t>)</a:t>
            </a:r>
            <a:endParaRPr lang="ro-MO" sz="2000" dirty="0" smtClean="0">
              <a:latin typeface="Arial"/>
              <a:cs typeface="Arial"/>
            </a:endParaRPr>
          </a:p>
          <a:p>
            <a:pPr marL="12700">
              <a:lnSpc>
                <a:spcPct val="100000"/>
              </a:lnSpc>
              <a:spcBef>
                <a:spcPts val="100"/>
              </a:spcBef>
            </a:pPr>
            <a:endParaRPr lang="ro-MO" sz="2000" b="1" i="1" u="sng" spc="-5" dirty="0" smtClean="0">
              <a:solidFill>
                <a:srgbClr val="FF0000"/>
              </a:solidFill>
              <a:latin typeface="Arial"/>
              <a:cs typeface="Arial"/>
            </a:endParaRPr>
          </a:p>
          <a:p>
            <a:pPr marL="12700">
              <a:lnSpc>
                <a:spcPct val="100000"/>
              </a:lnSpc>
              <a:spcBef>
                <a:spcPts val="100"/>
              </a:spcBef>
            </a:pPr>
            <a:r>
              <a:rPr lang="en-US" sz="2000" b="1" i="1" u="sng" spc="-5" dirty="0" err="1" smtClean="0">
                <a:solidFill>
                  <a:srgbClr val="FF0000"/>
                </a:solidFill>
                <a:latin typeface="Arial"/>
                <a:cs typeface="Arial"/>
              </a:rPr>
              <a:t>Exemplu</a:t>
            </a:r>
            <a:r>
              <a:rPr lang="en-US" sz="2000" b="1" i="1" u="sng" spc="-5" dirty="0" smtClean="0">
                <a:solidFill>
                  <a:srgbClr val="FF0000"/>
                </a:solidFill>
                <a:latin typeface="Arial"/>
                <a:cs typeface="Arial"/>
              </a:rPr>
              <a:t>:</a:t>
            </a:r>
            <a:endParaRPr lang="en-US" sz="2000" b="1" i="1" u="sng" dirty="0" smtClean="0">
              <a:solidFill>
                <a:srgbClr val="FF0000"/>
              </a:solidFill>
              <a:latin typeface="Arial"/>
              <a:cs typeface="Arial"/>
            </a:endParaRPr>
          </a:p>
          <a:p>
            <a:pPr>
              <a:lnSpc>
                <a:spcPct val="100000"/>
              </a:lnSpc>
              <a:spcBef>
                <a:spcPts val="20"/>
              </a:spcBef>
            </a:pPr>
            <a:endParaRPr lang="en-US" sz="2000" dirty="0" smtClean="0">
              <a:latin typeface="Times New Roman"/>
              <a:cs typeface="Times New Roman"/>
            </a:endParaRPr>
          </a:p>
          <a:p>
            <a:pPr marL="354965" marR="457200" indent="-342900">
              <a:lnSpc>
                <a:spcPts val="1939"/>
              </a:lnSpc>
              <a:buChar char="•"/>
              <a:tabLst>
                <a:tab pos="354965" algn="l"/>
                <a:tab pos="355600" algn="l"/>
              </a:tabLst>
            </a:pPr>
            <a:r>
              <a:rPr lang="en-US" sz="2000" spc="-5" dirty="0" err="1" smtClean="0">
                <a:solidFill>
                  <a:srgbClr val="FF0000"/>
                </a:solidFill>
                <a:latin typeface="Arial"/>
                <a:cs typeface="Arial"/>
              </a:rPr>
              <a:t>Filtru</a:t>
            </a:r>
            <a:r>
              <a:rPr lang="en-US" sz="2000" spc="-5" dirty="0" smtClean="0">
                <a:solidFill>
                  <a:srgbClr val="FF0000"/>
                </a:solidFill>
                <a:latin typeface="Arial"/>
                <a:cs typeface="Arial"/>
              </a:rPr>
              <a:t> anti-spam </a:t>
            </a:r>
            <a:r>
              <a:rPr lang="en-US" sz="2000" dirty="0" smtClean="0">
                <a:latin typeface="Arial"/>
                <a:cs typeface="Arial"/>
              </a:rPr>
              <a:t>= </a:t>
            </a:r>
            <a:r>
              <a:rPr lang="en-US" sz="2000" spc="-5" dirty="0" err="1" smtClean="0">
                <a:latin typeface="Arial"/>
                <a:cs typeface="Arial"/>
              </a:rPr>
              <a:t>identificarea</a:t>
            </a:r>
            <a:r>
              <a:rPr lang="en-US" sz="2000" spc="-5" dirty="0" smtClean="0">
                <a:latin typeface="Arial"/>
                <a:cs typeface="Arial"/>
              </a:rPr>
              <a:t> </a:t>
            </a:r>
            <a:r>
              <a:rPr lang="en-US" sz="2000" spc="-5" dirty="0" err="1" smtClean="0">
                <a:latin typeface="Arial"/>
                <a:cs typeface="Arial"/>
              </a:rPr>
              <a:t>clasei</a:t>
            </a:r>
            <a:r>
              <a:rPr lang="en-US" sz="2000" spc="-5" dirty="0" smtClean="0">
                <a:latin typeface="Arial"/>
                <a:cs typeface="Arial"/>
              </a:rPr>
              <a:t> (</a:t>
            </a:r>
            <a:r>
              <a:rPr lang="en-US" sz="2000" spc="-5" dirty="0" err="1" smtClean="0">
                <a:latin typeface="Arial"/>
                <a:cs typeface="Arial"/>
              </a:rPr>
              <a:t>ilegitim</a:t>
            </a:r>
            <a:r>
              <a:rPr lang="en-US" sz="2000" spc="-5" dirty="0" smtClean="0">
                <a:latin typeface="Arial"/>
                <a:cs typeface="Arial"/>
              </a:rPr>
              <a:t>=spam/</a:t>
            </a:r>
            <a:r>
              <a:rPr lang="en-US" sz="2000" spc="-5" dirty="0" err="1" smtClean="0">
                <a:latin typeface="Arial"/>
                <a:cs typeface="Arial"/>
              </a:rPr>
              <a:t>legitim</a:t>
            </a:r>
            <a:r>
              <a:rPr lang="en-US" sz="2000" spc="-5" dirty="0" smtClean="0">
                <a:latin typeface="Arial"/>
                <a:cs typeface="Arial"/>
              </a:rPr>
              <a:t>=ham) </a:t>
            </a:r>
            <a:r>
              <a:rPr lang="en-US" sz="2000" spc="-5" dirty="0" err="1" smtClean="0">
                <a:latin typeface="Arial"/>
                <a:cs typeface="Arial"/>
              </a:rPr>
              <a:t>unui</a:t>
            </a:r>
            <a:r>
              <a:rPr lang="en-US" sz="2000" spc="-5" dirty="0" smtClean="0">
                <a:latin typeface="Arial"/>
                <a:cs typeface="Arial"/>
              </a:rPr>
              <a:t>  </a:t>
            </a:r>
            <a:r>
              <a:rPr lang="en-US" sz="2000" spc="-5" dirty="0" err="1" smtClean="0">
                <a:latin typeface="Arial"/>
                <a:cs typeface="Arial"/>
              </a:rPr>
              <a:t>mesaj</a:t>
            </a:r>
            <a:r>
              <a:rPr lang="en-US" sz="2000" spc="-5" dirty="0" smtClean="0">
                <a:latin typeface="Arial"/>
                <a:cs typeface="Arial"/>
              </a:rPr>
              <a:t> (e-mail </a:t>
            </a:r>
            <a:r>
              <a:rPr lang="en-US" sz="2000" spc="-5" dirty="0" err="1" smtClean="0">
                <a:latin typeface="Arial"/>
                <a:cs typeface="Arial"/>
              </a:rPr>
              <a:t>sau</a:t>
            </a:r>
            <a:r>
              <a:rPr lang="en-US" sz="2000" spc="-15" dirty="0" smtClean="0">
                <a:latin typeface="Arial"/>
                <a:cs typeface="Arial"/>
              </a:rPr>
              <a:t> </a:t>
            </a:r>
            <a:r>
              <a:rPr lang="en-US" sz="2000" dirty="0" smtClean="0">
                <a:latin typeface="Arial"/>
                <a:cs typeface="Arial"/>
              </a:rPr>
              <a:t>SMS)</a:t>
            </a:r>
          </a:p>
          <a:p>
            <a:pPr marL="355600" marR="5080" indent="-343535">
              <a:lnSpc>
                <a:spcPts val="1939"/>
              </a:lnSpc>
              <a:buChar char="•"/>
              <a:tabLst>
                <a:tab pos="354965" algn="l"/>
                <a:tab pos="355600" algn="l"/>
              </a:tabLst>
            </a:pPr>
            <a:endParaRPr sz="2000" dirty="0">
              <a:latin typeface="Arial"/>
              <a:cs typeface="Arial"/>
            </a:endParaRPr>
          </a:p>
          <a:p>
            <a:pPr>
              <a:lnSpc>
                <a:spcPct val="100000"/>
              </a:lnSpc>
              <a:spcBef>
                <a:spcPts val="40"/>
              </a:spcBef>
            </a:pPr>
            <a:endParaRPr sz="20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3478"/>
            <a:ext cx="2262505" cy="443070"/>
          </a:xfrm>
          <a:prstGeom prst="rect">
            <a:avLst/>
          </a:prstGeom>
        </p:spPr>
        <p:txBody>
          <a:bodyPr vert="horz" wrap="square" lIns="0" tIns="12065" rIns="0" bIns="0" rtlCol="0">
            <a:spAutoFit/>
          </a:bodyPr>
          <a:lstStyle/>
          <a:p>
            <a:pPr marL="12700">
              <a:lnSpc>
                <a:spcPct val="100000"/>
              </a:lnSpc>
              <a:spcBef>
                <a:spcPts val="95"/>
              </a:spcBef>
            </a:pPr>
            <a:r>
              <a:rPr spc="-5" dirty="0"/>
              <a:t>Regresie</a:t>
            </a:r>
          </a:p>
        </p:txBody>
      </p:sp>
      <p:sp>
        <p:nvSpPr>
          <p:cNvPr id="3" name="object 3"/>
          <p:cNvSpPr txBox="1"/>
          <p:nvPr/>
        </p:nvSpPr>
        <p:spPr>
          <a:xfrm>
            <a:off x="179512" y="627534"/>
            <a:ext cx="8784976" cy="3915816"/>
          </a:xfrm>
          <a:prstGeom prst="rect">
            <a:avLst/>
          </a:prstGeom>
        </p:spPr>
        <p:txBody>
          <a:bodyPr vert="horz" wrap="square" lIns="0" tIns="40005" rIns="0" bIns="0" rtlCol="0">
            <a:spAutoFit/>
          </a:bodyPr>
          <a:lstStyle/>
          <a:p>
            <a:pPr marL="12700">
              <a:lnSpc>
                <a:spcPct val="100000"/>
              </a:lnSpc>
              <a:spcBef>
                <a:spcPts val="315"/>
              </a:spcBef>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a:solidFill>
                  <a:srgbClr val="3333CC"/>
                </a:solidFill>
                <a:latin typeface="Arial"/>
                <a:cs typeface="Arial"/>
              </a:rPr>
              <a:t>cunoaşte?</a:t>
            </a:r>
            <a:endParaRPr sz="1800" b="1" i="1" dirty="0">
              <a:latin typeface="Arial"/>
              <a:cs typeface="Arial"/>
            </a:endParaRPr>
          </a:p>
          <a:p>
            <a:pPr marL="812800" marR="266065" indent="-342900">
              <a:lnSpc>
                <a:spcPts val="1939"/>
              </a:lnSpc>
              <a:spcBef>
                <a:spcPts val="465"/>
              </a:spcBef>
              <a:buChar char="•"/>
              <a:tabLst>
                <a:tab pos="812800" algn="l"/>
                <a:tab pos="813435" algn="l"/>
              </a:tabLst>
            </a:pPr>
            <a:r>
              <a:rPr sz="1800" dirty="0">
                <a:latin typeface="Arial"/>
                <a:cs typeface="Arial"/>
              </a:rPr>
              <a:t>O </a:t>
            </a:r>
            <a:r>
              <a:rPr sz="1800" spc="-5" dirty="0">
                <a:latin typeface="Arial"/>
                <a:cs typeface="Arial"/>
              </a:rPr>
              <a:t>colecţie </a:t>
            </a:r>
            <a:r>
              <a:rPr sz="1800" dirty="0">
                <a:latin typeface="Arial"/>
                <a:cs typeface="Arial"/>
              </a:rPr>
              <a:t>de </a:t>
            </a:r>
            <a:r>
              <a:rPr sz="1800" spc="-5" dirty="0">
                <a:latin typeface="Arial"/>
                <a:cs typeface="Arial"/>
              </a:rPr>
              <a:t>instanţe caracterizate prin atribute numerice </a:t>
            </a:r>
            <a:r>
              <a:rPr sz="1800" dirty="0">
                <a:latin typeface="Arial"/>
                <a:cs typeface="Arial"/>
              </a:rPr>
              <a:t>(</a:t>
            </a:r>
            <a:r>
              <a:rPr sz="1800" dirty="0">
                <a:solidFill>
                  <a:srgbClr val="FF0000"/>
                </a:solidFill>
                <a:latin typeface="Arial"/>
                <a:cs typeface="Arial"/>
              </a:rPr>
              <a:t>set </a:t>
            </a:r>
            <a:r>
              <a:rPr sz="1800" spc="-5" dirty="0">
                <a:solidFill>
                  <a:srgbClr val="FF0000"/>
                </a:solidFill>
                <a:latin typeface="Arial"/>
                <a:cs typeface="Arial"/>
              </a:rPr>
              <a:t>de  </a:t>
            </a:r>
            <a:r>
              <a:rPr sz="1800" spc="-5" dirty="0" err="1">
                <a:solidFill>
                  <a:srgbClr val="FF0000"/>
                </a:solidFill>
                <a:latin typeface="Arial"/>
                <a:cs typeface="Arial"/>
              </a:rPr>
              <a:t>antrenare</a:t>
            </a:r>
            <a:r>
              <a:rPr sz="1800" spc="-5" dirty="0" smtClean="0">
                <a:latin typeface="Arial"/>
                <a:cs typeface="Arial"/>
              </a:rPr>
              <a:t>)</a:t>
            </a:r>
            <a:endParaRPr sz="1850" dirty="0">
              <a:latin typeface="Times New Roman"/>
              <a:cs typeface="Times New Roman"/>
            </a:endParaRPr>
          </a:p>
          <a:p>
            <a:pPr marL="12700">
              <a:lnSpc>
                <a:spcPct val="100000"/>
              </a:lnSpc>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a:solidFill>
                  <a:srgbClr val="3333CC"/>
                </a:solidFill>
                <a:latin typeface="Arial"/>
                <a:cs typeface="Arial"/>
              </a:rPr>
              <a:t>urmăreşte?</a:t>
            </a:r>
            <a:endParaRPr sz="1800" b="1" i="1" dirty="0">
              <a:latin typeface="Arial"/>
              <a:cs typeface="Arial"/>
            </a:endParaRPr>
          </a:p>
          <a:p>
            <a:pPr marL="755650" marR="5080" indent="-285750">
              <a:lnSpc>
                <a:spcPct val="100000"/>
              </a:lnSpc>
              <a:buChar char="•"/>
              <a:tabLst>
                <a:tab pos="755650" algn="l"/>
                <a:tab pos="756285" algn="l"/>
              </a:tabLst>
            </a:pPr>
            <a:r>
              <a:rPr sz="1800" spc="-5" dirty="0">
                <a:latin typeface="Arial"/>
                <a:cs typeface="Arial"/>
              </a:rPr>
              <a:t>Un model al dependenţei între unul dintre atribute (</a:t>
            </a:r>
            <a:r>
              <a:rPr sz="1800" spc="-5" dirty="0">
                <a:solidFill>
                  <a:srgbClr val="FF0000"/>
                </a:solidFill>
                <a:latin typeface="Arial"/>
                <a:cs typeface="Arial"/>
              </a:rPr>
              <a:t>atributul răspuns</a:t>
            </a:r>
            <a:r>
              <a:rPr sz="1800" spc="-5" dirty="0">
                <a:latin typeface="Arial"/>
                <a:cs typeface="Arial"/>
              </a:rPr>
              <a:t>)  </a:t>
            </a:r>
            <a:r>
              <a:rPr sz="1800" dirty="0">
                <a:latin typeface="Arial"/>
                <a:cs typeface="Arial"/>
              </a:rPr>
              <a:t>şi </a:t>
            </a:r>
            <a:r>
              <a:rPr sz="1800" spc="-5" dirty="0">
                <a:latin typeface="Arial"/>
                <a:cs typeface="Arial"/>
              </a:rPr>
              <a:t>celelalte atribute (</a:t>
            </a:r>
            <a:r>
              <a:rPr sz="1800" spc="-5" dirty="0">
                <a:solidFill>
                  <a:srgbClr val="FF0000"/>
                </a:solidFill>
                <a:latin typeface="Arial"/>
                <a:cs typeface="Arial"/>
              </a:rPr>
              <a:t>atribute</a:t>
            </a:r>
            <a:r>
              <a:rPr sz="1800" spc="-25" dirty="0">
                <a:solidFill>
                  <a:srgbClr val="FF0000"/>
                </a:solidFill>
                <a:latin typeface="Arial"/>
                <a:cs typeface="Arial"/>
              </a:rPr>
              <a:t> </a:t>
            </a:r>
            <a:r>
              <a:rPr sz="1800" spc="-5" dirty="0" err="1">
                <a:solidFill>
                  <a:srgbClr val="FF0000"/>
                </a:solidFill>
                <a:latin typeface="Arial"/>
                <a:cs typeface="Arial"/>
              </a:rPr>
              <a:t>predictori</a:t>
            </a:r>
            <a:r>
              <a:rPr sz="1800" spc="-5" dirty="0" smtClean="0">
                <a:latin typeface="Arial"/>
                <a:cs typeface="Arial"/>
              </a:rPr>
              <a:t>)</a:t>
            </a:r>
            <a:endParaRPr sz="1850" dirty="0">
              <a:latin typeface="Times New Roman"/>
              <a:cs typeface="Times New Roman"/>
            </a:endParaRPr>
          </a:p>
          <a:p>
            <a:pPr marL="12700">
              <a:lnSpc>
                <a:spcPct val="100000"/>
              </a:lnSpc>
            </a:pPr>
            <a:r>
              <a:rPr sz="1800" b="1" i="1" spc="-5" dirty="0">
                <a:solidFill>
                  <a:srgbClr val="3333CC"/>
                </a:solidFill>
                <a:latin typeface="Arial"/>
                <a:cs typeface="Arial"/>
              </a:rPr>
              <a:t>Care este scopul</a:t>
            </a:r>
            <a:r>
              <a:rPr sz="1800" b="1" i="1" spc="-15" dirty="0">
                <a:solidFill>
                  <a:srgbClr val="3333CC"/>
                </a:solidFill>
                <a:latin typeface="Arial"/>
                <a:cs typeface="Arial"/>
              </a:rPr>
              <a:t> </a:t>
            </a:r>
            <a:r>
              <a:rPr sz="1800" b="1" i="1" spc="-5" dirty="0">
                <a:solidFill>
                  <a:srgbClr val="3333CC"/>
                </a:solidFill>
                <a:latin typeface="Arial"/>
                <a:cs typeface="Arial"/>
              </a:rPr>
              <a:t>final?</a:t>
            </a:r>
            <a:endParaRPr sz="1800" b="1" i="1" dirty="0">
              <a:latin typeface="Arial"/>
              <a:cs typeface="Arial"/>
            </a:endParaRPr>
          </a:p>
          <a:p>
            <a:pPr marL="755650" marR="930910" indent="-285750">
              <a:lnSpc>
                <a:spcPct val="100000"/>
              </a:lnSpc>
              <a:buChar char="•"/>
              <a:tabLst>
                <a:tab pos="755015" algn="l"/>
                <a:tab pos="755650" algn="l"/>
              </a:tabLst>
            </a:pPr>
            <a:r>
              <a:rPr sz="1800" dirty="0">
                <a:latin typeface="Arial"/>
                <a:cs typeface="Arial"/>
              </a:rPr>
              <a:t>Să se </a:t>
            </a:r>
            <a:r>
              <a:rPr sz="1800" spc="-5" dirty="0">
                <a:latin typeface="Arial"/>
                <a:cs typeface="Arial"/>
              </a:rPr>
              <a:t>prezică valoarea atributului răspuns </a:t>
            </a:r>
            <a:r>
              <a:rPr sz="1800" dirty="0">
                <a:latin typeface="Arial"/>
                <a:cs typeface="Arial"/>
              </a:rPr>
              <a:t>pe </a:t>
            </a:r>
            <a:r>
              <a:rPr sz="1800" spc="-5" dirty="0">
                <a:latin typeface="Arial"/>
                <a:cs typeface="Arial"/>
              </a:rPr>
              <a:t>baza valorilor  cunoscute ale celorlalte</a:t>
            </a:r>
            <a:r>
              <a:rPr sz="1800" spc="-20" dirty="0">
                <a:latin typeface="Arial"/>
                <a:cs typeface="Arial"/>
              </a:rPr>
              <a:t> </a:t>
            </a:r>
            <a:r>
              <a:rPr sz="1800" spc="-5" dirty="0" err="1">
                <a:latin typeface="Arial"/>
                <a:cs typeface="Arial"/>
              </a:rPr>
              <a:t>atribute</a:t>
            </a:r>
            <a:r>
              <a:rPr sz="1800" spc="-5" dirty="0" smtClean="0">
                <a:latin typeface="Arial"/>
                <a:cs typeface="Arial"/>
              </a:rPr>
              <a:t>.</a:t>
            </a:r>
            <a:endParaRPr sz="1850" dirty="0">
              <a:latin typeface="Times New Roman"/>
              <a:cs typeface="Times New Roman"/>
            </a:endParaRPr>
          </a:p>
          <a:p>
            <a:pPr marL="12700">
              <a:lnSpc>
                <a:spcPct val="100000"/>
              </a:lnSpc>
              <a:spcBef>
                <a:spcPts val="5"/>
              </a:spcBef>
            </a:pPr>
            <a:r>
              <a:rPr sz="1800" b="1" i="1" spc="-5" dirty="0">
                <a:solidFill>
                  <a:srgbClr val="3333CC"/>
                </a:solidFill>
                <a:latin typeface="Arial"/>
                <a:cs typeface="Arial"/>
              </a:rPr>
              <a:t>Observaţie</a:t>
            </a:r>
            <a:endParaRPr sz="1800" b="1" i="1" dirty="0">
              <a:latin typeface="Arial"/>
              <a:cs typeface="Arial"/>
            </a:endParaRPr>
          </a:p>
          <a:p>
            <a:pPr marL="355600" marR="164465" indent="-342900">
              <a:lnSpc>
                <a:spcPct val="100000"/>
              </a:lnSpc>
              <a:buChar char="•"/>
              <a:tabLst>
                <a:tab pos="354965" algn="l"/>
                <a:tab pos="355600" algn="l"/>
              </a:tabLst>
            </a:pPr>
            <a:r>
              <a:rPr sz="1800" dirty="0">
                <a:latin typeface="Arial"/>
                <a:cs typeface="Arial"/>
              </a:rPr>
              <a:t>se </a:t>
            </a:r>
            <a:r>
              <a:rPr sz="1800" spc="-5" dirty="0">
                <a:latin typeface="Arial"/>
                <a:cs typeface="Arial"/>
              </a:rPr>
              <a:t>poate presupune </a:t>
            </a:r>
            <a:r>
              <a:rPr sz="1800" dirty="0">
                <a:latin typeface="Arial"/>
                <a:cs typeface="Arial"/>
              </a:rPr>
              <a:t>de la </a:t>
            </a:r>
            <a:r>
              <a:rPr sz="1800" spc="-5" dirty="0">
                <a:latin typeface="Arial"/>
                <a:cs typeface="Arial"/>
              </a:rPr>
              <a:t>început </a:t>
            </a:r>
            <a:r>
              <a:rPr sz="1800" dirty="0">
                <a:latin typeface="Arial"/>
                <a:cs typeface="Arial"/>
              </a:rPr>
              <a:t>că modelul de </a:t>
            </a:r>
            <a:r>
              <a:rPr sz="1800" spc="-5" dirty="0">
                <a:latin typeface="Arial"/>
                <a:cs typeface="Arial"/>
              </a:rPr>
              <a:t>regresie satisface  anumite proprietăţi (este liniar sau neliniar); modelul poate fi fixat, ca în  regresia statistică, sau poate fi flexibil </a:t>
            </a:r>
            <a:r>
              <a:rPr sz="1800" dirty="0">
                <a:latin typeface="Arial"/>
                <a:cs typeface="Arial"/>
              </a:rPr>
              <a:t>(ca </a:t>
            </a:r>
            <a:r>
              <a:rPr sz="1800" spc="-5" dirty="0">
                <a:latin typeface="Arial"/>
                <a:cs typeface="Arial"/>
              </a:rPr>
              <a:t>în cazul reţelelor neuronale  </a:t>
            </a:r>
            <a:r>
              <a:rPr sz="1800" dirty="0">
                <a:latin typeface="Arial"/>
                <a:cs typeface="Arial"/>
              </a:rPr>
              <a:t>sau a </a:t>
            </a:r>
            <a:r>
              <a:rPr sz="1800" spc="-5" dirty="0">
                <a:latin typeface="Arial"/>
                <a:cs typeface="Arial"/>
              </a:rPr>
              <a:t>altor </a:t>
            </a:r>
            <a:r>
              <a:rPr sz="1800" dirty="0">
                <a:latin typeface="Arial"/>
                <a:cs typeface="Arial"/>
              </a:rPr>
              <a:t>modele din </a:t>
            </a:r>
            <a:r>
              <a:rPr sz="1800" spc="-5" dirty="0">
                <a:latin typeface="Arial"/>
                <a:cs typeface="Arial"/>
              </a:rPr>
              <a:t>inteligenţa</a:t>
            </a:r>
            <a:r>
              <a:rPr sz="1800" spc="-50" dirty="0">
                <a:latin typeface="Arial"/>
                <a:cs typeface="Arial"/>
              </a:rPr>
              <a:t> </a:t>
            </a:r>
            <a:r>
              <a:rPr sz="1800" spc="-5" dirty="0">
                <a:latin typeface="Arial"/>
                <a:cs typeface="Arial"/>
              </a:rPr>
              <a:t>computaţională)</a:t>
            </a:r>
            <a:endParaRPr sz="18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3478"/>
            <a:ext cx="2262505" cy="443070"/>
          </a:xfrm>
          <a:prstGeom prst="rect">
            <a:avLst/>
          </a:prstGeom>
        </p:spPr>
        <p:txBody>
          <a:bodyPr vert="horz" wrap="square" lIns="0" tIns="12065" rIns="0" bIns="0" rtlCol="0">
            <a:spAutoFit/>
          </a:bodyPr>
          <a:lstStyle/>
          <a:p>
            <a:pPr marL="12700">
              <a:lnSpc>
                <a:spcPct val="100000"/>
              </a:lnSpc>
              <a:spcBef>
                <a:spcPts val="95"/>
              </a:spcBef>
            </a:pPr>
            <a:r>
              <a:rPr spc="-5" dirty="0"/>
              <a:t>Regresie</a:t>
            </a:r>
          </a:p>
        </p:txBody>
      </p:sp>
      <p:sp>
        <p:nvSpPr>
          <p:cNvPr id="3" name="object 3"/>
          <p:cNvSpPr txBox="1"/>
          <p:nvPr/>
        </p:nvSpPr>
        <p:spPr>
          <a:xfrm>
            <a:off x="474028" y="864346"/>
            <a:ext cx="8145145" cy="2598147"/>
          </a:xfrm>
          <a:prstGeom prst="rect">
            <a:avLst/>
          </a:prstGeom>
        </p:spPr>
        <p:txBody>
          <a:bodyPr vert="horz" wrap="square" lIns="0" tIns="12700" rIns="0" bIns="0" rtlCol="0">
            <a:spAutoFit/>
          </a:bodyPr>
          <a:lstStyle/>
          <a:p>
            <a:pPr marL="12700">
              <a:lnSpc>
                <a:spcPct val="100000"/>
              </a:lnSpc>
              <a:spcBef>
                <a:spcPts val="100"/>
              </a:spcBef>
            </a:pPr>
            <a:r>
              <a:rPr sz="2400" b="1" i="1" u="sng" spc="-5" dirty="0">
                <a:solidFill>
                  <a:srgbClr val="FF0000"/>
                </a:solidFill>
                <a:latin typeface="Arial"/>
                <a:cs typeface="Arial"/>
              </a:rPr>
              <a:t>Exemple:</a:t>
            </a:r>
            <a:endParaRPr sz="2400" b="1" i="1" u="sng" dirty="0">
              <a:solidFill>
                <a:srgbClr val="FF0000"/>
              </a:solidFill>
              <a:latin typeface="Arial"/>
              <a:cs typeface="Arial"/>
            </a:endParaRPr>
          </a:p>
          <a:p>
            <a:pPr marL="755015" marR="12065" indent="-285750">
              <a:lnSpc>
                <a:spcPct val="100000"/>
              </a:lnSpc>
              <a:buChar char="–"/>
              <a:tabLst>
                <a:tab pos="755015" algn="l"/>
                <a:tab pos="755650" algn="l"/>
              </a:tabLst>
            </a:pPr>
            <a:r>
              <a:rPr sz="2400" spc="-5" dirty="0">
                <a:latin typeface="Arial"/>
                <a:cs typeface="Arial"/>
              </a:rPr>
              <a:t>Predicţia volumului </a:t>
            </a:r>
            <a:r>
              <a:rPr sz="2400" dirty="0">
                <a:latin typeface="Arial"/>
                <a:cs typeface="Arial"/>
              </a:rPr>
              <a:t>de </a:t>
            </a:r>
            <a:r>
              <a:rPr sz="2400" spc="-5" dirty="0">
                <a:latin typeface="Arial"/>
                <a:cs typeface="Arial"/>
              </a:rPr>
              <a:t>vânzări </a:t>
            </a:r>
            <a:r>
              <a:rPr sz="2400" dirty="0">
                <a:latin typeface="Arial"/>
                <a:cs typeface="Arial"/>
              </a:rPr>
              <a:t>a unui </a:t>
            </a:r>
            <a:r>
              <a:rPr sz="2400" spc="-5" dirty="0">
                <a:latin typeface="Arial"/>
                <a:cs typeface="Arial"/>
              </a:rPr>
              <a:t>produs </a:t>
            </a:r>
            <a:r>
              <a:rPr sz="2400" dirty="0">
                <a:latin typeface="Arial"/>
                <a:cs typeface="Arial"/>
              </a:rPr>
              <a:t>nou </a:t>
            </a:r>
            <a:r>
              <a:rPr sz="2400" spc="-5" dirty="0">
                <a:latin typeface="Arial"/>
                <a:cs typeface="Arial"/>
              </a:rPr>
              <a:t>în funcţie </a:t>
            </a:r>
            <a:r>
              <a:rPr sz="2400" dirty="0">
                <a:latin typeface="Arial"/>
                <a:cs typeface="Arial"/>
              </a:rPr>
              <a:t>de </a:t>
            </a:r>
            <a:r>
              <a:rPr sz="2400" spc="-5" dirty="0">
                <a:latin typeface="Arial"/>
                <a:cs typeface="Arial"/>
              </a:rPr>
              <a:t>cheltuielile  pentru</a:t>
            </a:r>
            <a:r>
              <a:rPr sz="2400" spc="-15" dirty="0">
                <a:latin typeface="Arial"/>
                <a:cs typeface="Arial"/>
              </a:rPr>
              <a:t> </a:t>
            </a:r>
            <a:r>
              <a:rPr sz="2400" spc="-5" dirty="0">
                <a:latin typeface="Arial"/>
                <a:cs typeface="Arial"/>
              </a:rPr>
              <a:t>publicitate.</a:t>
            </a:r>
            <a:endParaRPr sz="2400" dirty="0">
              <a:latin typeface="Arial"/>
              <a:cs typeface="Arial"/>
            </a:endParaRPr>
          </a:p>
          <a:p>
            <a:pPr marL="755015" marR="139700" indent="-285750">
              <a:lnSpc>
                <a:spcPct val="100000"/>
              </a:lnSpc>
              <a:buChar char="–"/>
              <a:tabLst>
                <a:tab pos="755015" algn="l"/>
                <a:tab pos="755650" algn="l"/>
              </a:tabLst>
            </a:pPr>
            <a:r>
              <a:rPr sz="2400" spc="-5" dirty="0">
                <a:latin typeface="Arial"/>
                <a:cs typeface="Arial"/>
              </a:rPr>
              <a:t>Predicţia vitezei vântului în funcţie </a:t>
            </a:r>
            <a:r>
              <a:rPr sz="2400" dirty="0">
                <a:latin typeface="Arial"/>
                <a:cs typeface="Arial"/>
              </a:rPr>
              <a:t>de </a:t>
            </a:r>
            <a:r>
              <a:rPr sz="2400" spc="-5" dirty="0">
                <a:latin typeface="Arial"/>
                <a:cs typeface="Arial"/>
              </a:rPr>
              <a:t>temperatură, umiditate, presiunea  aerului</a:t>
            </a:r>
            <a:r>
              <a:rPr sz="2400" spc="-20" dirty="0">
                <a:latin typeface="Arial"/>
                <a:cs typeface="Arial"/>
              </a:rPr>
              <a:t> </a:t>
            </a:r>
            <a:r>
              <a:rPr sz="2400" spc="-5" dirty="0">
                <a:latin typeface="Arial"/>
                <a:cs typeface="Arial"/>
              </a:rPr>
              <a:t>etc.</a:t>
            </a:r>
            <a:endParaRPr sz="2400" dirty="0">
              <a:latin typeface="Arial"/>
              <a:cs typeface="Arial"/>
            </a:endParaRPr>
          </a:p>
          <a:p>
            <a:pPr marL="755650" indent="-286385">
              <a:lnSpc>
                <a:spcPct val="100000"/>
              </a:lnSpc>
              <a:buChar char="–"/>
              <a:tabLst>
                <a:tab pos="755015" algn="l"/>
                <a:tab pos="755650" algn="l"/>
              </a:tabLst>
            </a:pPr>
            <a:r>
              <a:rPr sz="2400" spc="-5" dirty="0">
                <a:latin typeface="Arial"/>
                <a:cs typeface="Arial"/>
              </a:rPr>
              <a:t>Predicţia evoluţiei în timp </a:t>
            </a:r>
            <a:r>
              <a:rPr sz="2400" dirty="0">
                <a:latin typeface="Arial"/>
                <a:cs typeface="Arial"/>
              </a:rPr>
              <a:t>a </a:t>
            </a:r>
            <a:r>
              <a:rPr sz="2400" spc="-5" dirty="0">
                <a:latin typeface="Arial"/>
                <a:cs typeface="Arial"/>
              </a:rPr>
              <a:t>indicilor</a:t>
            </a:r>
            <a:r>
              <a:rPr sz="2400" spc="-20" dirty="0">
                <a:latin typeface="Arial"/>
                <a:cs typeface="Arial"/>
              </a:rPr>
              <a:t> </a:t>
            </a:r>
            <a:r>
              <a:rPr sz="2400" spc="-5" dirty="0">
                <a:latin typeface="Arial"/>
                <a:cs typeface="Arial"/>
              </a:rPr>
              <a:t>bursieri.</a:t>
            </a:r>
            <a:endParaRPr sz="2400" dirty="0">
              <a:latin typeface="Arial"/>
              <a:cs typeface="Arial"/>
            </a:endParaRPr>
          </a:p>
          <a:p>
            <a:pPr marL="69215" marR="279400">
              <a:lnSpc>
                <a:spcPct val="100000"/>
              </a:lnSpc>
            </a:pPr>
            <a:endParaRPr sz="2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23478"/>
            <a:ext cx="2542540" cy="443070"/>
          </a:xfrm>
          <a:prstGeom prst="rect">
            <a:avLst/>
          </a:prstGeom>
        </p:spPr>
        <p:txBody>
          <a:bodyPr vert="horz" wrap="square" lIns="0" tIns="12065" rIns="0" bIns="0" rtlCol="0">
            <a:spAutoFit/>
          </a:bodyPr>
          <a:lstStyle/>
          <a:p>
            <a:pPr marL="12700">
              <a:lnSpc>
                <a:spcPct val="100000"/>
              </a:lnSpc>
              <a:spcBef>
                <a:spcPts val="95"/>
              </a:spcBef>
            </a:pPr>
            <a:r>
              <a:rPr spc="-5" dirty="0"/>
              <a:t>Clustering</a:t>
            </a:r>
          </a:p>
        </p:txBody>
      </p:sp>
      <p:sp>
        <p:nvSpPr>
          <p:cNvPr id="3" name="object 3"/>
          <p:cNvSpPr txBox="1"/>
          <p:nvPr/>
        </p:nvSpPr>
        <p:spPr>
          <a:xfrm>
            <a:off x="251520" y="627534"/>
            <a:ext cx="8640960" cy="3783087"/>
          </a:xfrm>
          <a:prstGeom prst="rect">
            <a:avLst/>
          </a:prstGeom>
        </p:spPr>
        <p:txBody>
          <a:bodyPr vert="horz" wrap="square" lIns="0" tIns="12700" rIns="0" bIns="0" rtlCol="0">
            <a:spAutoFit/>
          </a:bodyPr>
          <a:lstStyle/>
          <a:p>
            <a:pPr marL="12700">
              <a:spcBef>
                <a:spcPts val="0"/>
              </a:spcBef>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a:solidFill>
                  <a:srgbClr val="3333CC"/>
                </a:solidFill>
                <a:latin typeface="Arial"/>
                <a:cs typeface="Arial"/>
              </a:rPr>
              <a:t>cunoaşte?</a:t>
            </a:r>
            <a:endParaRPr sz="1800" b="1" i="1" dirty="0">
              <a:latin typeface="Arial"/>
              <a:cs typeface="Arial"/>
            </a:endParaRPr>
          </a:p>
          <a:p>
            <a:pPr marL="755650" indent="-285750">
              <a:spcBef>
                <a:spcPts val="0"/>
              </a:spcBef>
              <a:buChar char="•"/>
              <a:tabLst>
                <a:tab pos="755015" algn="l"/>
                <a:tab pos="755650" algn="l"/>
              </a:tabLst>
            </a:pPr>
            <a:r>
              <a:rPr sz="1800" spc="-5" dirty="0">
                <a:latin typeface="Arial"/>
                <a:cs typeface="Arial"/>
              </a:rPr>
              <a:t>Un </a:t>
            </a:r>
            <a:r>
              <a:rPr sz="1800" dirty="0">
                <a:solidFill>
                  <a:srgbClr val="FF0000"/>
                </a:solidFill>
                <a:latin typeface="Arial"/>
                <a:cs typeface="Arial"/>
              </a:rPr>
              <a:t>set </a:t>
            </a:r>
            <a:r>
              <a:rPr sz="1800" spc="-5" dirty="0">
                <a:solidFill>
                  <a:srgbClr val="FF0000"/>
                </a:solidFill>
                <a:latin typeface="Arial"/>
                <a:cs typeface="Arial"/>
              </a:rPr>
              <a:t>de date </a:t>
            </a:r>
            <a:r>
              <a:rPr sz="1800" dirty="0">
                <a:latin typeface="Arial"/>
                <a:cs typeface="Arial"/>
              </a:rPr>
              <a:t>(nu </a:t>
            </a:r>
            <a:r>
              <a:rPr sz="1800" spc="-5" dirty="0">
                <a:latin typeface="Arial"/>
                <a:cs typeface="Arial"/>
              </a:rPr>
              <a:t>neapărat</a:t>
            </a:r>
            <a:r>
              <a:rPr sz="1800" spc="-30" dirty="0">
                <a:latin typeface="Arial"/>
                <a:cs typeface="Arial"/>
              </a:rPr>
              <a:t> </a:t>
            </a:r>
            <a:r>
              <a:rPr sz="1800" spc="-5" dirty="0">
                <a:latin typeface="Arial"/>
                <a:cs typeface="Arial"/>
              </a:rPr>
              <a:t>structurate)</a:t>
            </a:r>
            <a:endParaRPr sz="1800" dirty="0">
              <a:latin typeface="Arial"/>
              <a:cs typeface="Arial"/>
            </a:endParaRPr>
          </a:p>
          <a:p>
            <a:pPr marL="755650" marR="565150" indent="-286385">
              <a:spcBef>
                <a:spcPts val="0"/>
              </a:spcBef>
              <a:buChar char="•"/>
              <a:tabLst>
                <a:tab pos="755015" algn="l"/>
                <a:tab pos="755650" algn="l"/>
              </a:tabLst>
            </a:pPr>
            <a:r>
              <a:rPr sz="1800" dirty="0">
                <a:latin typeface="Arial"/>
                <a:cs typeface="Arial"/>
              </a:rPr>
              <a:t>O </a:t>
            </a:r>
            <a:r>
              <a:rPr sz="1800" spc="-5" dirty="0">
                <a:solidFill>
                  <a:srgbClr val="FF0000"/>
                </a:solidFill>
                <a:latin typeface="Arial"/>
                <a:cs typeface="Arial"/>
              </a:rPr>
              <a:t>măsură </a:t>
            </a:r>
            <a:r>
              <a:rPr sz="1800" dirty="0">
                <a:solidFill>
                  <a:srgbClr val="FF0000"/>
                </a:solidFill>
                <a:latin typeface="Arial"/>
                <a:cs typeface="Arial"/>
              </a:rPr>
              <a:t>de </a:t>
            </a:r>
            <a:r>
              <a:rPr sz="1800" spc="-5" dirty="0">
                <a:solidFill>
                  <a:srgbClr val="FF0000"/>
                </a:solidFill>
                <a:latin typeface="Arial"/>
                <a:cs typeface="Arial"/>
              </a:rPr>
              <a:t>similaritate/disimilaritate </a:t>
            </a:r>
            <a:r>
              <a:rPr sz="1800" spc="-5" dirty="0">
                <a:latin typeface="Arial"/>
                <a:cs typeface="Arial"/>
              </a:rPr>
              <a:t>între date (este specifică  problemei)</a:t>
            </a:r>
            <a:endParaRPr sz="1800" dirty="0">
              <a:latin typeface="Arial"/>
              <a:cs typeface="Arial"/>
            </a:endParaRPr>
          </a:p>
          <a:p>
            <a:pPr marL="12700">
              <a:spcBef>
                <a:spcPts val="0"/>
              </a:spcBef>
            </a:pPr>
            <a:r>
              <a:rPr sz="1800" b="1" i="1" dirty="0">
                <a:solidFill>
                  <a:srgbClr val="3333CC"/>
                </a:solidFill>
                <a:latin typeface="Arial"/>
                <a:cs typeface="Arial"/>
              </a:rPr>
              <a:t>Ce se</a:t>
            </a:r>
            <a:r>
              <a:rPr sz="1800" b="1" i="1" spc="-15" dirty="0">
                <a:solidFill>
                  <a:srgbClr val="3333CC"/>
                </a:solidFill>
                <a:latin typeface="Arial"/>
                <a:cs typeface="Arial"/>
              </a:rPr>
              <a:t> </a:t>
            </a:r>
            <a:r>
              <a:rPr sz="1800" b="1" i="1" spc="-5" dirty="0" err="1">
                <a:solidFill>
                  <a:srgbClr val="3333CC"/>
                </a:solidFill>
                <a:latin typeface="Arial"/>
                <a:cs typeface="Arial"/>
              </a:rPr>
              <a:t>urmăreşte</a:t>
            </a:r>
            <a:r>
              <a:rPr sz="1800" b="1" i="1" spc="-5" dirty="0" smtClean="0">
                <a:solidFill>
                  <a:srgbClr val="3333CC"/>
                </a:solidFill>
                <a:latin typeface="Arial"/>
                <a:cs typeface="Arial"/>
              </a:rPr>
              <a:t>?</a:t>
            </a:r>
            <a:endParaRPr sz="1700" b="1" i="1" dirty="0">
              <a:latin typeface="Times New Roman"/>
              <a:cs typeface="Times New Roman"/>
            </a:endParaRPr>
          </a:p>
          <a:p>
            <a:pPr marL="755650" marR="5080" indent="-285750">
              <a:spcBef>
                <a:spcPts val="0"/>
              </a:spcBef>
              <a:buChar char="•"/>
              <a:tabLst>
                <a:tab pos="755650" algn="l"/>
                <a:tab pos="756285" algn="l"/>
              </a:tabLst>
            </a:pPr>
            <a:r>
              <a:rPr sz="1800" spc="-5" dirty="0">
                <a:latin typeface="Arial"/>
                <a:cs typeface="Arial"/>
              </a:rPr>
              <a:t>Identificarea unui </a:t>
            </a:r>
            <a:r>
              <a:rPr sz="1800" spc="-5" dirty="0">
                <a:solidFill>
                  <a:srgbClr val="FF0000"/>
                </a:solidFill>
                <a:latin typeface="Arial"/>
                <a:cs typeface="Arial"/>
              </a:rPr>
              <a:t>model </a:t>
            </a:r>
            <a:r>
              <a:rPr sz="1800" spc="-5" dirty="0">
                <a:latin typeface="Arial"/>
                <a:cs typeface="Arial"/>
              </a:rPr>
              <a:t>care descrie modul în care </a:t>
            </a:r>
            <a:r>
              <a:rPr sz="1800" dirty="0">
                <a:latin typeface="Arial"/>
                <a:cs typeface="Arial"/>
              </a:rPr>
              <a:t>pot </a:t>
            </a:r>
            <a:r>
              <a:rPr sz="1800" spc="-5" dirty="0">
                <a:latin typeface="Arial"/>
                <a:cs typeface="Arial"/>
              </a:rPr>
              <a:t>fi grupate  datele în clustere astfel încât datele aparţinând aceluiaşi cluster </a:t>
            </a:r>
            <a:r>
              <a:rPr sz="1800" dirty="0">
                <a:latin typeface="Arial"/>
                <a:cs typeface="Arial"/>
              </a:rPr>
              <a:t>sunt  mai </a:t>
            </a:r>
            <a:r>
              <a:rPr sz="1800" spc="-5" dirty="0">
                <a:latin typeface="Arial"/>
                <a:cs typeface="Arial"/>
              </a:rPr>
              <a:t>similare între </a:t>
            </a:r>
            <a:r>
              <a:rPr sz="1800" dirty="0">
                <a:latin typeface="Arial"/>
                <a:cs typeface="Arial"/>
              </a:rPr>
              <a:t>ele </a:t>
            </a:r>
            <a:r>
              <a:rPr sz="1800" spc="-5" dirty="0">
                <a:latin typeface="Arial"/>
                <a:cs typeface="Arial"/>
              </a:rPr>
              <a:t>decât datele aparţinând </a:t>
            </a:r>
            <a:r>
              <a:rPr sz="1800" dirty="0">
                <a:latin typeface="Arial"/>
                <a:cs typeface="Arial"/>
              </a:rPr>
              <a:t>unor </a:t>
            </a:r>
            <a:r>
              <a:rPr sz="1800" spc="-5" dirty="0">
                <a:latin typeface="Arial"/>
                <a:cs typeface="Arial"/>
              </a:rPr>
              <a:t>clustere</a:t>
            </a:r>
            <a:r>
              <a:rPr sz="1800" spc="5" dirty="0">
                <a:latin typeface="Arial"/>
                <a:cs typeface="Arial"/>
              </a:rPr>
              <a:t> </a:t>
            </a:r>
            <a:r>
              <a:rPr sz="1800" spc="-5" dirty="0">
                <a:latin typeface="Arial"/>
                <a:cs typeface="Arial"/>
              </a:rPr>
              <a:t>diferite</a:t>
            </a:r>
            <a:endParaRPr sz="1800" dirty="0">
              <a:latin typeface="Arial"/>
              <a:cs typeface="Arial"/>
            </a:endParaRPr>
          </a:p>
          <a:p>
            <a:pPr marL="12700">
              <a:spcBef>
                <a:spcPts val="0"/>
              </a:spcBef>
            </a:pPr>
            <a:r>
              <a:rPr sz="1800" b="1" i="1" spc="-5" dirty="0">
                <a:solidFill>
                  <a:srgbClr val="3333CC"/>
                </a:solidFill>
                <a:latin typeface="Arial"/>
                <a:cs typeface="Arial"/>
              </a:rPr>
              <a:t>Care este scopul</a:t>
            </a:r>
            <a:r>
              <a:rPr sz="1800" b="1" i="1" spc="-15" dirty="0">
                <a:solidFill>
                  <a:srgbClr val="3333CC"/>
                </a:solidFill>
                <a:latin typeface="Arial"/>
                <a:cs typeface="Arial"/>
              </a:rPr>
              <a:t> </a:t>
            </a:r>
            <a:r>
              <a:rPr sz="1800" b="1" i="1" spc="-5" dirty="0">
                <a:solidFill>
                  <a:srgbClr val="3333CC"/>
                </a:solidFill>
                <a:latin typeface="Arial"/>
                <a:cs typeface="Arial"/>
              </a:rPr>
              <a:t>final?</a:t>
            </a:r>
            <a:endParaRPr sz="1800" b="1" i="1" dirty="0">
              <a:latin typeface="Arial"/>
              <a:cs typeface="Arial"/>
            </a:endParaRPr>
          </a:p>
          <a:p>
            <a:pPr marL="755650" indent="-286385">
              <a:spcBef>
                <a:spcPts val="0"/>
              </a:spcBef>
              <a:buChar char="•"/>
              <a:tabLst>
                <a:tab pos="755650" algn="l"/>
                <a:tab pos="756285" algn="l"/>
              </a:tabLst>
            </a:pPr>
            <a:r>
              <a:rPr sz="1800" dirty="0">
                <a:latin typeface="Arial"/>
                <a:cs typeface="Arial"/>
              </a:rPr>
              <a:t>Să se </a:t>
            </a:r>
            <a:r>
              <a:rPr sz="1800" spc="-5" dirty="0">
                <a:latin typeface="Arial"/>
                <a:cs typeface="Arial"/>
              </a:rPr>
              <a:t>poată verifica dacă </a:t>
            </a:r>
            <a:r>
              <a:rPr sz="1800" dirty="0">
                <a:latin typeface="Arial"/>
                <a:cs typeface="Arial"/>
              </a:rPr>
              <a:t>două </a:t>
            </a:r>
            <a:r>
              <a:rPr sz="1800" spc="-5" dirty="0">
                <a:latin typeface="Arial"/>
                <a:cs typeface="Arial"/>
              </a:rPr>
              <a:t>date aparţin aceluiaşi cluster </a:t>
            </a:r>
            <a:r>
              <a:rPr sz="1800" dirty="0">
                <a:latin typeface="Arial"/>
                <a:cs typeface="Arial"/>
              </a:rPr>
              <a:t>sau</a:t>
            </a:r>
            <a:r>
              <a:rPr sz="1800" spc="-5" dirty="0">
                <a:latin typeface="Arial"/>
                <a:cs typeface="Arial"/>
              </a:rPr>
              <a:t> </a:t>
            </a:r>
            <a:r>
              <a:rPr sz="1800" dirty="0">
                <a:latin typeface="Arial"/>
                <a:cs typeface="Arial"/>
              </a:rPr>
              <a:t>nu</a:t>
            </a:r>
          </a:p>
          <a:p>
            <a:pPr marL="755650" indent="-286385">
              <a:lnSpc>
                <a:spcPts val="1945"/>
              </a:lnSpc>
              <a:buChar char="•"/>
              <a:tabLst>
                <a:tab pos="755650" algn="l"/>
                <a:tab pos="756285" algn="l"/>
              </a:tabLst>
            </a:pPr>
            <a:r>
              <a:rPr sz="1800" dirty="0">
                <a:latin typeface="Arial"/>
                <a:cs typeface="Arial"/>
              </a:rPr>
              <a:t>Să se </a:t>
            </a:r>
            <a:r>
              <a:rPr sz="1800" spc="-5" dirty="0">
                <a:latin typeface="Arial"/>
                <a:cs typeface="Arial"/>
              </a:rPr>
              <a:t>identifice clusterul adecvat </a:t>
            </a:r>
            <a:r>
              <a:rPr sz="1800" dirty="0">
                <a:latin typeface="Arial"/>
                <a:cs typeface="Arial"/>
              </a:rPr>
              <a:t>unei</a:t>
            </a:r>
            <a:r>
              <a:rPr sz="1800" spc="-40" dirty="0">
                <a:latin typeface="Arial"/>
                <a:cs typeface="Arial"/>
              </a:rPr>
              <a:t> </a:t>
            </a:r>
            <a:r>
              <a:rPr sz="1800" spc="-5" dirty="0">
                <a:latin typeface="Arial"/>
                <a:cs typeface="Arial"/>
              </a:rPr>
              <a:t>date</a:t>
            </a:r>
            <a:endParaRPr sz="1800" dirty="0">
              <a:latin typeface="Arial"/>
              <a:cs typeface="Arial"/>
            </a:endParaRPr>
          </a:p>
          <a:p>
            <a:pPr marL="755650" indent="-286385">
              <a:lnSpc>
                <a:spcPts val="2050"/>
              </a:lnSpc>
              <a:buChar char="•"/>
              <a:tabLst>
                <a:tab pos="755650" algn="l"/>
                <a:tab pos="756285" algn="l"/>
              </a:tabLst>
            </a:pPr>
            <a:r>
              <a:rPr sz="1800" dirty="0">
                <a:latin typeface="Arial"/>
                <a:cs typeface="Arial"/>
              </a:rPr>
              <a:t>Să se </a:t>
            </a:r>
            <a:r>
              <a:rPr sz="1800" spc="-5" dirty="0">
                <a:latin typeface="Arial"/>
                <a:cs typeface="Arial"/>
              </a:rPr>
              <a:t>identifice/vizualizeze </a:t>
            </a:r>
            <a:r>
              <a:rPr sz="1800" dirty="0">
                <a:latin typeface="Arial"/>
                <a:cs typeface="Arial"/>
              </a:rPr>
              <a:t>modul </a:t>
            </a:r>
            <a:r>
              <a:rPr sz="1800" spc="-5" dirty="0">
                <a:latin typeface="Arial"/>
                <a:cs typeface="Arial"/>
              </a:rPr>
              <a:t>în care </a:t>
            </a:r>
            <a:r>
              <a:rPr sz="1800" dirty="0">
                <a:latin typeface="Arial"/>
                <a:cs typeface="Arial"/>
              </a:rPr>
              <a:t>se </a:t>
            </a:r>
            <a:r>
              <a:rPr sz="1800" spc="-5" dirty="0" err="1">
                <a:latin typeface="Arial"/>
                <a:cs typeface="Arial"/>
              </a:rPr>
              <a:t>grupează</a:t>
            </a:r>
            <a:r>
              <a:rPr sz="1800" spc="-40" dirty="0">
                <a:latin typeface="Arial"/>
                <a:cs typeface="Arial"/>
              </a:rPr>
              <a:t> </a:t>
            </a:r>
            <a:r>
              <a:rPr sz="1800" spc="-5" dirty="0" err="1" smtClean="0">
                <a:latin typeface="Arial"/>
                <a:cs typeface="Arial"/>
              </a:rPr>
              <a:t>datele</a:t>
            </a:r>
            <a:endParaRPr sz="1700" dirty="0">
              <a:latin typeface="Times New Roman"/>
              <a:cs typeface="Times New Roman"/>
            </a:endParaRPr>
          </a:p>
          <a:p>
            <a:pPr marL="355600" marR="74295" indent="-342900">
              <a:lnSpc>
                <a:spcPts val="1939"/>
              </a:lnSpc>
            </a:pPr>
            <a:r>
              <a:rPr sz="1800" b="1" i="1" spc="-5" dirty="0">
                <a:solidFill>
                  <a:srgbClr val="3333CC"/>
                </a:solidFill>
                <a:latin typeface="Arial"/>
                <a:cs typeface="Arial"/>
              </a:rPr>
              <a:t>Observaţie: </a:t>
            </a:r>
            <a:r>
              <a:rPr sz="1800" spc="-5" dirty="0">
                <a:latin typeface="Arial"/>
                <a:cs typeface="Arial"/>
              </a:rPr>
              <a:t>pentru </a:t>
            </a:r>
            <a:r>
              <a:rPr sz="1800" dirty="0">
                <a:latin typeface="Arial"/>
                <a:cs typeface="Arial"/>
              </a:rPr>
              <a:t>unele </a:t>
            </a:r>
            <a:r>
              <a:rPr sz="1800" spc="-5" dirty="0">
                <a:latin typeface="Arial"/>
                <a:cs typeface="Arial"/>
              </a:rPr>
              <a:t>metode </a:t>
            </a:r>
            <a:r>
              <a:rPr sz="1800" dirty="0">
                <a:latin typeface="Arial"/>
                <a:cs typeface="Arial"/>
              </a:rPr>
              <a:t>de </a:t>
            </a:r>
            <a:r>
              <a:rPr sz="1800" spc="-5" dirty="0">
                <a:latin typeface="Arial"/>
                <a:cs typeface="Arial"/>
              </a:rPr>
              <a:t>grupare </a:t>
            </a:r>
            <a:r>
              <a:rPr sz="1800" dirty="0">
                <a:latin typeface="Arial"/>
                <a:cs typeface="Arial"/>
              </a:rPr>
              <a:t>nu e </a:t>
            </a:r>
            <a:r>
              <a:rPr sz="1800" spc="-5" dirty="0">
                <a:latin typeface="Arial"/>
                <a:cs typeface="Arial"/>
              </a:rPr>
              <a:t>necesar </a:t>
            </a:r>
            <a:r>
              <a:rPr sz="1800" dirty="0">
                <a:latin typeface="Arial"/>
                <a:cs typeface="Arial"/>
              </a:rPr>
              <a:t>să se </a:t>
            </a:r>
            <a:r>
              <a:rPr sz="1800" spc="-5" dirty="0">
                <a:latin typeface="Arial"/>
                <a:cs typeface="Arial"/>
              </a:rPr>
              <a:t>cunoască  datele primare fiind suficient </a:t>
            </a:r>
            <a:r>
              <a:rPr sz="1800" dirty="0">
                <a:latin typeface="Arial"/>
                <a:cs typeface="Arial"/>
              </a:rPr>
              <a:t>să se </a:t>
            </a:r>
            <a:r>
              <a:rPr sz="1800" spc="-5" dirty="0">
                <a:latin typeface="Arial"/>
                <a:cs typeface="Arial"/>
              </a:rPr>
              <a:t>cunoască matricea </a:t>
            </a:r>
            <a:r>
              <a:rPr sz="1800" dirty="0">
                <a:latin typeface="Arial"/>
                <a:cs typeface="Arial"/>
              </a:rPr>
              <a:t>de</a:t>
            </a:r>
            <a:r>
              <a:rPr sz="1800" spc="65" dirty="0">
                <a:latin typeface="Arial"/>
                <a:cs typeface="Arial"/>
              </a:rPr>
              <a:t> </a:t>
            </a:r>
            <a:r>
              <a:rPr sz="1800" spc="-5" dirty="0">
                <a:latin typeface="Arial"/>
                <a:cs typeface="Arial"/>
              </a:rPr>
              <a:t>(di)similaritate</a:t>
            </a:r>
            <a:endParaRPr sz="18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95486"/>
            <a:ext cx="2542540" cy="443070"/>
          </a:xfrm>
          <a:prstGeom prst="rect">
            <a:avLst/>
          </a:prstGeom>
        </p:spPr>
        <p:txBody>
          <a:bodyPr vert="horz" wrap="square" lIns="0" tIns="12065" rIns="0" bIns="0" rtlCol="0">
            <a:spAutoFit/>
          </a:bodyPr>
          <a:lstStyle/>
          <a:p>
            <a:pPr marL="12700">
              <a:lnSpc>
                <a:spcPct val="100000"/>
              </a:lnSpc>
              <a:spcBef>
                <a:spcPts val="95"/>
              </a:spcBef>
            </a:pPr>
            <a:r>
              <a:rPr spc="-5" dirty="0"/>
              <a:t>Clustering</a:t>
            </a:r>
          </a:p>
        </p:txBody>
      </p:sp>
      <p:sp>
        <p:nvSpPr>
          <p:cNvPr id="3" name="object 3"/>
          <p:cNvSpPr txBox="1"/>
          <p:nvPr/>
        </p:nvSpPr>
        <p:spPr>
          <a:xfrm>
            <a:off x="323528" y="699542"/>
            <a:ext cx="7818120" cy="2318583"/>
          </a:xfrm>
          <a:prstGeom prst="rect">
            <a:avLst/>
          </a:prstGeom>
        </p:spPr>
        <p:txBody>
          <a:bodyPr vert="horz" wrap="square" lIns="0" tIns="12700" rIns="0" bIns="0" rtlCol="0">
            <a:spAutoFit/>
          </a:bodyPr>
          <a:lstStyle/>
          <a:p>
            <a:pPr marL="12700">
              <a:lnSpc>
                <a:spcPct val="100000"/>
              </a:lnSpc>
              <a:spcBef>
                <a:spcPts val="100"/>
              </a:spcBef>
            </a:pPr>
            <a:r>
              <a:rPr sz="1800" b="1" i="1" u="sng" spc="-5" dirty="0" err="1">
                <a:solidFill>
                  <a:srgbClr val="FF0000"/>
                </a:solidFill>
                <a:latin typeface="Arial"/>
                <a:cs typeface="Arial"/>
              </a:rPr>
              <a:t>Exemple</a:t>
            </a:r>
            <a:r>
              <a:rPr sz="1800" b="1" i="1" u="sng" spc="-5" dirty="0" smtClean="0">
                <a:solidFill>
                  <a:srgbClr val="FF0000"/>
                </a:solidFill>
                <a:latin typeface="Arial"/>
                <a:cs typeface="Arial"/>
              </a:rPr>
              <a:t>:</a:t>
            </a:r>
            <a:endParaRPr lang="ro-MO" sz="1800" b="1" i="1" u="sng" spc="-5" dirty="0" smtClean="0">
              <a:solidFill>
                <a:srgbClr val="FF0000"/>
              </a:solidFill>
              <a:latin typeface="Arial"/>
              <a:cs typeface="Arial"/>
            </a:endParaRPr>
          </a:p>
          <a:p>
            <a:pPr marL="12700">
              <a:lnSpc>
                <a:spcPct val="100000"/>
              </a:lnSpc>
              <a:spcBef>
                <a:spcPts val="100"/>
              </a:spcBef>
            </a:pPr>
            <a:endParaRPr sz="1800" b="1" i="1" u="sng" dirty="0">
              <a:solidFill>
                <a:srgbClr val="FF0000"/>
              </a:solidFill>
              <a:latin typeface="Arial"/>
              <a:cs typeface="Arial"/>
            </a:endParaRPr>
          </a:p>
          <a:p>
            <a:pPr marL="355600" marR="816610" indent="-342900">
              <a:lnSpc>
                <a:spcPts val="1939"/>
              </a:lnSpc>
              <a:buChar char="•"/>
              <a:tabLst>
                <a:tab pos="355600" algn="l"/>
                <a:tab pos="356235" algn="l"/>
              </a:tabLst>
            </a:pPr>
            <a:r>
              <a:rPr sz="1800" spc="-5" dirty="0" err="1" smtClean="0">
                <a:solidFill>
                  <a:srgbClr val="3333FF"/>
                </a:solidFill>
                <a:latin typeface="Arial"/>
                <a:cs typeface="Arial"/>
              </a:rPr>
              <a:t>Gruparea</a:t>
            </a:r>
            <a:r>
              <a:rPr sz="1800" spc="-5" dirty="0" smtClean="0">
                <a:solidFill>
                  <a:srgbClr val="3333FF"/>
                </a:solidFill>
                <a:latin typeface="Arial"/>
                <a:cs typeface="Arial"/>
              </a:rPr>
              <a:t> </a:t>
            </a:r>
            <a:r>
              <a:rPr sz="1800" spc="-5" dirty="0">
                <a:solidFill>
                  <a:srgbClr val="3333FF"/>
                </a:solidFill>
                <a:latin typeface="Arial"/>
                <a:cs typeface="Arial"/>
              </a:rPr>
              <a:t>clienţilor </a:t>
            </a:r>
            <a:r>
              <a:rPr sz="1800" dirty="0">
                <a:latin typeface="Arial"/>
                <a:cs typeface="Arial"/>
              </a:rPr>
              <a:t>= </a:t>
            </a:r>
            <a:r>
              <a:rPr sz="1800" spc="-5" dirty="0">
                <a:latin typeface="Arial"/>
                <a:cs typeface="Arial"/>
              </a:rPr>
              <a:t>identificarea </a:t>
            </a:r>
            <a:r>
              <a:rPr sz="1800" dirty="0">
                <a:latin typeface="Arial"/>
                <a:cs typeface="Arial"/>
              </a:rPr>
              <a:t>de </a:t>
            </a:r>
            <a:r>
              <a:rPr sz="1800" spc="-5" dirty="0">
                <a:latin typeface="Arial"/>
                <a:cs typeface="Arial"/>
              </a:rPr>
              <a:t>grupuri </a:t>
            </a:r>
            <a:r>
              <a:rPr sz="1800" dirty="0">
                <a:latin typeface="Arial"/>
                <a:cs typeface="Arial"/>
              </a:rPr>
              <a:t>de </a:t>
            </a:r>
            <a:r>
              <a:rPr sz="1800" spc="-5" dirty="0">
                <a:latin typeface="Arial"/>
                <a:cs typeface="Arial"/>
              </a:rPr>
              <a:t>clienţi </a:t>
            </a:r>
            <a:r>
              <a:rPr sz="1800" dirty="0">
                <a:latin typeface="Arial"/>
                <a:cs typeface="Arial"/>
              </a:rPr>
              <a:t>cu </a:t>
            </a:r>
            <a:r>
              <a:rPr sz="1800" spc="-5" dirty="0">
                <a:latin typeface="Arial"/>
                <a:cs typeface="Arial"/>
              </a:rPr>
              <a:t>obiceiuri  similare </a:t>
            </a:r>
            <a:r>
              <a:rPr sz="1800" dirty="0">
                <a:latin typeface="Arial"/>
                <a:cs typeface="Arial"/>
              </a:rPr>
              <a:t>de</a:t>
            </a:r>
            <a:r>
              <a:rPr sz="1800" spc="-20" dirty="0">
                <a:latin typeface="Arial"/>
                <a:cs typeface="Arial"/>
              </a:rPr>
              <a:t> </a:t>
            </a:r>
            <a:r>
              <a:rPr sz="1800" spc="-5" dirty="0">
                <a:latin typeface="Arial"/>
                <a:cs typeface="Arial"/>
              </a:rPr>
              <a:t>cumpărare</a:t>
            </a:r>
            <a:endParaRPr sz="1800" dirty="0">
              <a:latin typeface="Arial"/>
              <a:cs typeface="Arial"/>
            </a:endParaRPr>
          </a:p>
          <a:p>
            <a:pPr marL="355600" marR="259079" indent="-342900">
              <a:lnSpc>
                <a:spcPts val="1939"/>
              </a:lnSpc>
              <a:buChar char="•"/>
              <a:tabLst>
                <a:tab pos="354965" algn="l"/>
                <a:tab pos="355600" algn="l"/>
              </a:tabLst>
            </a:pPr>
            <a:r>
              <a:rPr sz="1800" spc="-5" dirty="0" err="1" smtClean="0">
                <a:solidFill>
                  <a:srgbClr val="3333FF"/>
                </a:solidFill>
                <a:latin typeface="Arial"/>
                <a:cs typeface="Arial"/>
              </a:rPr>
              <a:t>Sumarizarea</a:t>
            </a:r>
            <a:r>
              <a:rPr sz="1800" spc="-5" dirty="0" smtClean="0">
                <a:solidFill>
                  <a:srgbClr val="3333FF"/>
                </a:solidFill>
                <a:latin typeface="Arial"/>
                <a:cs typeface="Arial"/>
              </a:rPr>
              <a:t> </a:t>
            </a:r>
            <a:r>
              <a:rPr sz="1800" spc="-5" dirty="0">
                <a:solidFill>
                  <a:srgbClr val="3333FF"/>
                </a:solidFill>
                <a:latin typeface="Arial"/>
                <a:cs typeface="Arial"/>
              </a:rPr>
              <a:t>datelor </a:t>
            </a:r>
            <a:r>
              <a:rPr sz="1800" dirty="0">
                <a:solidFill>
                  <a:srgbClr val="3333FF"/>
                </a:solidFill>
                <a:latin typeface="Arial"/>
                <a:cs typeface="Arial"/>
              </a:rPr>
              <a:t>/ </a:t>
            </a:r>
            <a:r>
              <a:rPr sz="1800" spc="-5" dirty="0">
                <a:solidFill>
                  <a:srgbClr val="3333FF"/>
                </a:solidFill>
                <a:latin typeface="Arial"/>
                <a:cs typeface="Arial"/>
              </a:rPr>
              <a:t>gruparea documentelor </a:t>
            </a:r>
            <a:r>
              <a:rPr sz="1800" dirty="0">
                <a:latin typeface="Arial"/>
                <a:cs typeface="Arial"/>
              </a:rPr>
              <a:t>= </a:t>
            </a:r>
            <a:r>
              <a:rPr sz="1800" spc="-5" dirty="0">
                <a:latin typeface="Arial"/>
                <a:cs typeface="Arial"/>
              </a:rPr>
              <a:t>identificarea de grupuri  </a:t>
            </a:r>
            <a:r>
              <a:rPr sz="1800" dirty="0">
                <a:latin typeface="Arial"/>
                <a:cs typeface="Arial"/>
              </a:rPr>
              <a:t>de </a:t>
            </a:r>
            <a:r>
              <a:rPr sz="1800" spc="-5" dirty="0">
                <a:latin typeface="Arial"/>
                <a:cs typeface="Arial"/>
              </a:rPr>
              <a:t>documente </a:t>
            </a:r>
            <a:r>
              <a:rPr sz="1800" dirty="0">
                <a:latin typeface="Arial"/>
                <a:cs typeface="Arial"/>
              </a:rPr>
              <a:t>pe </a:t>
            </a:r>
            <a:r>
              <a:rPr sz="1800" spc="-5" dirty="0">
                <a:latin typeface="Arial"/>
                <a:cs typeface="Arial"/>
              </a:rPr>
              <a:t>baza</a:t>
            </a:r>
            <a:r>
              <a:rPr sz="1800" spc="-35" dirty="0">
                <a:latin typeface="Arial"/>
                <a:cs typeface="Arial"/>
              </a:rPr>
              <a:t> </a:t>
            </a:r>
            <a:r>
              <a:rPr sz="1800" spc="-5" dirty="0">
                <a:latin typeface="Arial"/>
                <a:cs typeface="Arial"/>
              </a:rPr>
              <a:t>conţinutului</a:t>
            </a:r>
            <a:endParaRPr sz="1800" dirty="0">
              <a:latin typeface="Arial"/>
              <a:cs typeface="Arial"/>
            </a:endParaRPr>
          </a:p>
          <a:p>
            <a:pPr marL="355600" marR="5080" indent="-343535">
              <a:lnSpc>
                <a:spcPts val="1939"/>
              </a:lnSpc>
              <a:buChar char="•"/>
              <a:tabLst>
                <a:tab pos="354965" algn="l"/>
                <a:tab pos="355600" algn="l"/>
              </a:tabLst>
            </a:pPr>
            <a:r>
              <a:rPr sz="1800" spc="-5" dirty="0" err="1" smtClean="0">
                <a:solidFill>
                  <a:srgbClr val="3333FF"/>
                </a:solidFill>
                <a:latin typeface="Arial"/>
                <a:cs typeface="Arial"/>
              </a:rPr>
              <a:t>Extragerea</a:t>
            </a:r>
            <a:r>
              <a:rPr sz="1800" spc="-5" dirty="0" smtClean="0">
                <a:solidFill>
                  <a:srgbClr val="3333FF"/>
                </a:solidFill>
                <a:latin typeface="Arial"/>
                <a:cs typeface="Arial"/>
              </a:rPr>
              <a:t> </a:t>
            </a:r>
            <a:r>
              <a:rPr sz="1800" spc="-5" dirty="0">
                <a:solidFill>
                  <a:srgbClr val="3333FF"/>
                </a:solidFill>
                <a:latin typeface="Arial"/>
                <a:cs typeface="Arial"/>
              </a:rPr>
              <a:t>profilelor de utilizatori </a:t>
            </a:r>
            <a:r>
              <a:rPr sz="1800" dirty="0">
                <a:latin typeface="Arial"/>
                <a:cs typeface="Arial"/>
              </a:rPr>
              <a:t>= </a:t>
            </a:r>
            <a:r>
              <a:rPr sz="1800" spc="-5" dirty="0">
                <a:latin typeface="Arial"/>
                <a:cs typeface="Arial"/>
              </a:rPr>
              <a:t>identificarea grupurilor de utilizatori ai  unui serviciu web caracterizaţi prin comportament similar</a:t>
            </a:r>
            <a:endParaRPr sz="1800" dirty="0">
              <a:latin typeface="Arial"/>
              <a:cs typeface="Arial"/>
            </a:endParaRPr>
          </a:p>
          <a:p>
            <a:pPr marL="355600" indent="-342900">
              <a:lnSpc>
                <a:spcPct val="100000"/>
              </a:lnSpc>
              <a:spcBef>
                <a:spcPts val="0"/>
              </a:spcBef>
              <a:buChar char="•"/>
              <a:tabLst>
                <a:tab pos="354965" algn="l"/>
                <a:tab pos="355600" algn="l"/>
              </a:tabLst>
            </a:pPr>
            <a:r>
              <a:rPr sz="1800" spc="-5" dirty="0">
                <a:solidFill>
                  <a:srgbClr val="3333FF"/>
                </a:solidFill>
                <a:latin typeface="Arial"/>
                <a:cs typeface="Arial"/>
              </a:rPr>
              <a:t>Segmentarea imaginilor </a:t>
            </a:r>
            <a:r>
              <a:rPr sz="1800" dirty="0">
                <a:latin typeface="Arial"/>
                <a:cs typeface="Arial"/>
              </a:rPr>
              <a:t>= </a:t>
            </a:r>
            <a:r>
              <a:rPr sz="1800" spc="-5" dirty="0">
                <a:latin typeface="Arial"/>
                <a:cs typeface="Arial"/>
              </a:rPr>
              <a:t>identificarea de regiuni omogene în</a:t>
            </a:r>
            <a:r>
              <a:rPr sz="1800" spc="35" dirty="0">
                <a:latin typeface="Arial"/>
                <a:cs typeface="Arial"/>
              </a:rPr>
              <a:t> </a:t>
            </a:r>
            <a:r>
              <a:rPr sz="1800" spc="-5" dirty="0">
                <a:latin typeface="Arial"/>
                <a:cs typeface="Arial"/>
              </a:rPr>
              <a:t>imagini</a:t>
            </a:r>
            <a:endParaRPr sz="1800" dirty="0">
              <a:latin typeface="Arial"/>
              <a:cs typeface="Arial"/>
            </a:endParaRPr>
          </a:p>
        </p:txBody>
      </p:sp>
      <p:sp>
        <p:nvSpPr>
          <p:cNvPr id="4" name="object 4"/>
          <p:cNvSpPr/>
          <p:nvPr/>
        </p:nvSpPr>
        <p:spPr>
          <a:xfrm>
            <a:off x="3754015" y="3983913"/>
            <a:ext cx="524851" cy="6063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76577" y="4429016"/>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00"/>
          </a:solidFill>
        </p:spPr>
        <p:txBody>
          <a:bodyPr wrap="square" lIns="0" tIns="0" rIns="0" bIns="0" rtlCol="0"/>
          <a:lstStyle/>
          <a:p>
            <a:endParaRPr/>
          </a:p>
        </p:txBody>
      </p:sp>
      <p:sp>
        <p:nvSpPr>
          <p:cNvPr id="6" name="object 6"/>
          <p:cNvSpPr/>
          <p:nvPr/>
        </p:nvSpPr>
        <p:spPr>
          <a:xfrm>
            <a:off x="5406416" y="3258159"/>
            <a:ext cx="25400" cy="3334"/>
          </a:xfrm>
          <a:custGeom>
            <a:avLst/>
            <a:gdLst/>
            <a:ahLst/>
            <a:cxnLst/>
            <a:rect l="l" t="t" r="r" b="b"/>
            <a:pathLst>
              <a:path w="25400" h="4445">
                <a:moveTo>
                  <a:pt x="12515" y="4356"/>
                </a:moveTo>
                <a:lnTo>
                  <a:pt x="4163" y="2735"/>
                </a:lnTo>
                <a:lnTo>
                  <a:pt x="0" y="0"/>
                </a:lnTo>
                <a:lnTo>
                  <a:pt x="25242" y="0"/>
                </a:lnTo>
                <a:lnTo>
                  <a:pt x="21094" y="2735"/>
                </a:lnTo>
                <a:lnTo>
                  <a:pt x="12515" y="4356"/>
                </a:lnTo>
                <a:close/>
              </a:path>
            </a:pathLst>
          </a:custGeom>
          <a:solidFill>
            <a:srgbClr val="FF00FF"/>
          </a:solidFill>
        </p:spPr>
        <p:txBody>
          <a:bodyPr wrap="square" lIns="0" tIns="0" rIns="0" bIns="0" rtlCol="0"/>
          <a:lstStyle/>
          <a:p>
            <a:endParaRPr/>
          </a:p>
        </p:txBody>
      </p:sp>
      <p:sp>
        <p:nvSpPr>
          <p:cNvPr id="7" name="object 7"/>
          <p:cNvSpPr/>
          <p:nvPr/>
        </p:nvSpPr>
        <p:spPr>
          <a:xfrm>
            <a:off x="5612915" y="3258159"/>
            <a:ext cx="25400" cy="3334"/>
          </a:xfrm>
          <a:custGeom>
            <a:avLst/>
            <a:gdLst/>
            <a:ahLst/>
            <a:cxnLst/>
            <a:rect l="l" t="t" r="r" b="b"/>
            <a:pathLst>
              <a:path w="25400" h="4445">
                <a:moveTo>
                  <a:pt x="12515" y="4356"/>
                </a:moveTo>
                <a:lnTo>
                  <a:pt x="4163" y="2735"/>
                </a:lnTo>
                <a:lnTo>
                  <a:pt x="0" y="0"/>
                </a:lnTo>
                <a:lnTo>
                  <a:pt x="25242" y="0"/>
                </a:lnTo>
                <a:lnTo>
                  <a:pt x="21094" y="2735"/>
                </a:lnTo>
                <a:lnTo>
                  <a:pt x="12515" y="4356"/>
                </a:lnTo>
                <a:close/>
              </a:path>
            </a:pathLst>
          </a:custGeom>
          <a:solidFill>
            <a:srgbClr val="FF00FF"/>
          </a:solidFill>
        </p:spPr>
        <p:txBody>
          <a:bodyPr wrap="square" lIns="0" tIns="0" rIns="0" bIns="0" rtlCol="0"/>
          <a:lstStyle/>
          <a:p>
            <a:endParaRPr/>
          </a:p>
        </p:txBody>
      </p:sp>
      <p:sp>
        <p:nvSpPr>
          <p:cNvPr id="8" name="object 8"/>
          <p:cNvSpPr/>
          <p:nvPr/>
        </p:nvSpPr>
        <p:spPr>
          <a:xfrm>
            <a:off x="5621128" y="4035519"/>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9" name="object 9"/>
          <p:cNvSpPr/>
          <p:nvPr/>
        </p:nvSpPr>
        <p:spPr>
          <a:xfrm>
            <a:off x="6008312" y="3629120"/>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0" name="object 10"/>
          <p:cNvSpPr/>
          <p:nvPr/>
        </p:nvSpPr>
        <p:spPr>
          <a:xfrm>
            <a:off x="5233951" y="3429147"/>
            <a:ext cx="593684" cy="477357"/>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328587" y="3258159"/>
            <a:ext cx="43180" cy="29528"/>
          </a:xfrm>
          <a:custGeom>
            <a:avLst/>
            <a:gdLst/>
            <a:ahLst/>
            <a:cxnLst/>
            <a:rect l="l" t="t" r="r" b="b"/>
            <a:pathLst>
              <a:path w="43179" h="39370">
                <a:moveTo>
                  <a:pt x="21510" y="38760"/>
                </a:moveTo>
                <a:lnTo>
                  <a:pt x="13158" y="37139"/>
                </a:lnTo>
                <a:lnTo>
                  <a:pt x="6318" y="32645"/>
                </a:lnTo>
                <a:lnTo>
                  <a:pt x="1697" y="25833"/>
                </a:lnTo>
                <a:lnTo>
                  <a:pt x="0" y="17258"/>
                </a:lnTo>
                <a:lnTo>
                  <a:pt x="1697" y="8908"/>
                </a:lnTo>
                <a:lnTo>
                  <a:pt x="6318" y="2071"/>
                </a:lnTo>
                <a:lnTo>
                  <a:pt x="9386" y="0"/>
                </a:lnTo>
                <a:lnTo>
                  <a:pt x="33847" y="0"/>
                </a:lnTo>
                <a:lnTo>
                  <a:pt x="36903" y="2071"/>
                </a:lnTo>
                <a:lnTo>
                  <a:pt x="41398" y="8908"/>
                </a:lnTo>
                <a:lnTo>
                  <a:pt x="43020" y="17258"/>
                </a:lnTo>
                <a:lnTo>
                  <a:pt x="41398" y="25833"/>
                </a:lnTo>
                <a:lnTo>
                  <a:pt x="36903" y="32645"/>
                </a:lnTo>
                <a:lnTo>
                  <a:pt x="30089" y="37139"/>
                </a:lnTo>
                <a:lnTo>
                  <a:pt x="21510" y="38760"/>
                </a:lnTo>
                <a:close/>
              </a:path>
            </a:pathLst>
          </a:custGeom>
          <a:solidFill>
            <a:srgbClr val="FF00FF"/>
          </a:solidFill>
        </p:spPr>
        <p:txBody>
          <a:bodyPr wrap="square" lIns="0" tIns="0" rIns="0" bIns="0" rtlCol="0"/>
          <a:lstStyle/>
          <a:p>
            <a:endParaRPr/>
          </a:p>
        </p:txBody>
      </p:sp>
      <p:sp>
        <p:nvSpPr>
          <p:cNvPr id="12" name="object 12"/>
          <p:cNvSpPr/>
          <p:nvPr/>
        </p:nvSpPr>
        <p:spPr>
          <a:xfrm>
            <a:off x="5061869" y="4003265"/>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3" name="object 13"/>
          <p:cNvSpPr/>
          <p:nvPr/>
        </p:nvSpPr>
        <p:spPr>
          <a:xfrm>
            <a:off x="5767406" y="3287230"/>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4" name="object 14"/>
          <p:cNvSpPr/>
          <p:nvPr/>
        </p:nvSpPr>
        <p:spPr>
          <a:xfrm>
            <a:off x="5509282" y="4093577"/>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5" name="object 15"/>
          <p:cNvSpPr/>
          <p:nvPr/>
        </p:nvSpPr>
        <p:spPr>
          <a:xfrm>
            <a:off x="5294180" y="4300001"/>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6" name="object 16"/>
          <p:cNvSpPr/>
          <p:nvPr/>
        </p:nvSpPr>
        <p:spPr>
          <a:xfrm>
            <a:off x="5526491" y="3971012"/>
            <a:ext cx="43180" cy="32385"/>
          </a:xfrm>
          <a:custGeom>
            <a:avLst/>
            <a:gdLst/>
            <a:ahLst/>
            <a:cxnLst/>
            <a:rect l="l" t="t" r="r" b="b"/>
            <a:pathLst>
              <a:path w="43179" h="43179">
                <a:moveTo>
                  <a:pt x="21510" y="43005"/>
                </a:moveTo>
                <a:lnTo>
                  <a:pt x="13158" y="41384"/>
                </a:lnTo>
                <a:lnTo>
                  <a:pt x="6318" y="36890"/>
                </a:lnTo>
                <a:lnTo>
                  <a:pt x="1697" y="30078"/>
                </a:lnTo>
                <a:lnTo>
                  <a:pt x="0" y="21502"/>
                </a:lnTo>
                <a:lnTo>
                  <a:pt x="1697" y="13153"/>
                </a:lnTo>
                <a:lnTo>
                  <a:pt x="6318" y="6316"/>
                </a:lnTo>
                <a:lnTo>
                  <a:pt x="13158" y="1696"/>
                </a:lnTo>
                <a:lnTo>
                  <a:pt x="21510" y="0"/>
                </a:lnTo>
                <a:lnTo>
                  <a:pt x="30089" y="1696"/>
                </a:lnTo>
                <a:lnTo>
                  <a:pt x="36903" y="6316"/>
                </a:lnTo>
                <a:lnTo>
                  <a:pt x="41398" y="13153"/>
                </a:lnTo>
                <a:lnTo>
                  <a:pt x="43020" y="21502"/>
                </a:lnTo>
                <a:lnTo>
                  <a:pt x="41398" y="30078"/>
                </a:lnTo>
                <a:lnTo>
                  <a:pt x="36903" y="36890"/>
                </a:lnTo>
                <a:lnTo>
                  <a:pt x="30089" y="41384"/>
                </a:lnTo>
                <a:lnTo>
                  <a:pt x="21510" y="43005"/>
                </a:lnTo>
                <a:close/>
              </a:path>
            </a:pathLst>
          </a:custGeom>
          <a:solidFill>
            <a:srgbClr val="FF00FF"/>
          </a:solidFill>
        </p:spPr>
        <p:txBody>
          <a:bodyPr wrap="square" lIns="0" tIns="0" rIns="0" bIns="0" rtlCol="0"/>
          <a:lstStyle/>
          <a:p>
            <a:endParaRPr/>
          </a:p>
        </p:txBody>
      </p:sp>
      <p:sp>
        <p:nvSpPr>
          <p:cNvPr id="17" name="object 17"/>
          <p:cNvSpPr/>
          <p:nvPr/>
        </p:nvSpPr>
        <p:spPr>
          <a:xfrm>
            <a:off x="4055194" y="3454950"/>
            <a:ext cx="937848" cy="283834"/>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328111" y="4609638"/>
            <a:ext cx="2917190" cy="0"/>
          </a:xfrm>
          <a:custGeom>
            <a:avLst/>
            <a:gdLst/>
            <a:ahLst/>
            <a:cxnLst/>
            <a:rect l="l" t="t" r="r" b="b"/>
            <a:pathLst>
              <a:path w="2917190">
                <a:moveTo>
                  <a:pt x="2916795" y="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3328111" y="3258201"/>
            <a:ext cx="0" cy="1351598"/>
          </a:xfrm>
          <a:custGeom>
            <a:avLst/>
            <a:gdLst/>
            <a:ahLst/>
            <a:cxnLst/>
            <a:rect l="l" t="t" r="r" b="b"/>
            <a:pathLst>
              <a:path h="1802129">
                <a:moveTo>
                  <a:pt x="0" y="1801915"/>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3328111" y="3258201"/>
            <a:ext cx="2917190" cy="0"/>
          </a:xfrm>
          <a:custGeom>
            <a:avLst/>
            <a:gdLst/>
            <a:ahLst/>
            <a:cxnLst/>
            <a:rect l="l" t="t" r="r" b="b"/>
            <a:pathLst>
              <a:path w="2917190">
                <a:moveTo>
                  <a:pt x="0" y="0"/>
                </a:moveTo>
                <a:lnTo>
                  <a:pt x="2916795" y="0"/>
                </a:lnTo>
              </a:path>
            </a:pathLst>
          </a:custGeom>
          <a:ln w="3175">
            <a:solidFill>
              <a:srgbClr val="000000"/>
            </a:solidFill>
          </a:ln>
        </p:spPr>
        <p:txBody>
          <a:bodyPr wrap="square" lIns="0" tIns="0" rIns="0" bIns="0" rtlCol="0"/>
          <a:lstStyle/>
          <a:p>
            <a:endParaRPr/>
          </a:p>
        </p:txBody>
      </p:sp>
      <p:sp>
        <p:nvSpPr>
          <p:cNvPr id="21" name="object 21"/>
          <p:cNvSpPr/>
          <p:nvPr/>
        </p:nvSpPr>
        <p:spPr>
          <a:xfrm>
            <a:off x="6244908" y="3258201"/>
            <a:ext cx="0" cy="1351598"/>
          </a:xfrm>
          <a:custGeom>
            <a:avLst/>
            <a:gdLst/>
            <a:ahLst/>
            <a:cxnLst/>
            <a:rect l="l" t="t" r="r" b="b"/>
            <a:pathLst>
              <a:path h="1802129">
                <a:moveTo>
                  <a:pt x="0" y="0"/>
                </a:moveTo>
                <a:lnTo>
                  <a:pt x="0" y="1801915"/>
                </a:lnTo>
              </a:path>
            </a:pathLst>
          </a:custGeom>
          <a:ln w="3175">
            <a:solidFill>
              <a:srgbClr val="000000"/>
            </a:solidFill>
          </a:ln>
        </p:spPr>
        <p:txBody>
          <a:bodyPr wrap="square" lIns="0" tIns="0" rIns="0" bIns="0" rtlCol="0"/>
          <a:lstStyle/>
          <a:p>
            <a:endParaRPr/>
          </a:p>
        </p:txBody>
      </p:sp>
      <p:sp>
        <p:nvSpPr>
          <p:cNvPr id="22" name="object 22"/>
          <p:cNvSpPr/>
          <p:nvPr/>
        </p:nvSpPr>
        <p:spPr>
          <a:xfrm>
            <a:off x="3328112" y="4583835"/>
            <a:ext cx="0" cy="26194"/>
          </a:xfrm>
          <a:custGeom>
            <a:avLst/>
            <a:gdLst/>
            <a:ahLst/>
            <a:cxnLst/>
            <a:rect l="l" t="t" r="r" b="b"/>
            <a:pathLst>
              <a:path h="34925">
                <a:moveTo>
                  <a:pt x="0" y="34404"/>
                </a:moveTo>
                <a:lnTo>
                  <a:pt x="0" y="0"/>
                </a:lnTo>
              </a:path>
            </a:pathLst>
          </a:custGeom>
          <a:ln w="3175">
            <a:solidFill>
              <a:srgbClr val="000000"/>
            </a:solidFill>
          </a:ln>
        </p:spPr>
        <p:txBody>
          <a:bodyPr wrap="square" lIns="0" tIns="0" rIns="0" bIns="0" rtlCol="0"/>
          <a:lstStyle/>
          <a:p>
            <a:endParaRPr/>
          </a:p>
        </p:txBody>
      </p:sp>
      <p:sp>
        <p:nvSpPr>
          <p:cNvPr id="23" name="object 23"/>
          <p:cNvSpPr txBox="1"/>
          <p:nvPr/>
        </p:nvSpPr>
        <p:spPr>
          <a:xfrm>
            <a:off x="5728932" y="4603325"/>
            <a:ext cx="128905" cy="260328"/>
          </a:xfrm>
          <a:prstGeom prst="rect">
            <a:avLst/>
          </a:prstGeom>
        </p:spPr>
        <p:txBody>
          <a:bodyPr vert="horz" wrap="square" lIns="0" tIns="13970" rIns="0" bIns="0" rtlCol="0">
            <a:spAutoFit/>
          </a:bodyPr>
          <a:lstStyle/>
          <a:p>
            <a:pPr marL="12700">
              <a:lnSpc>
                <a:spcPct val="100000"/>
              </a:lnSpc>
              <a:spcBef>
                <a:spcPts val="110"/>
              </a:spcBef>
            </a:pPr>
            <a:r>
              <a:rPr sz="800" spc="1375" dirty="0">
                <a:latin typeface="Arial Narrow"/>
                <a:cs typeface="Arial Narrow"/>
              </a:rPr>
              <a:t></a:t>
            </a:r>
            <a:r>
              <a:rPr sz="800" spc="5" dirty="0">
                <a:latin typeface="Times New Roman"/>
                <a:cs typeface="Times New Roman"/>
              </a:rPr>
              <a:t>5</a:t>
            </a:r>
            <a:endParaRPr sz="800">
              <a:latin typeface="Times New Roman"/>
              <a:cs typeface="Times New Roman"/>
            </a:endParaRPr>
          </a:p>
        </p:txBody>
      </p:sp>
      <p:sp>
        <p:nvSpPr>
          <p:cNvPr id="24" name="object 24"/>
          <p:cNvSpPr/>
          <p:nvPr/>
        </p:nvSpPr>
        <p:spPr>
          <a:xfrm>
            <a:off x="3473843"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25" name="object 25"/>
          <p:cNvSpPr/>
          <p:nvPr/>
        </p:nvSpPr>
        <p:spPr>
          <a:xfrm>
            <a:off x="3619576"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26" name="object 26"/>
          <p:cNvSpPr/>
          <p:nvPr/>
        </p:nvSpPr>
        <p:spPr>
          <a:xfrm>
            <a:off x="3765846"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27" name="object 27"/>
          <p:cNvSpPr/>
          <p:nvPr/>
        </p:nvSpPr>
        <p:spPr>
          <a:xfrm>
            <a:off x="3911578"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4057311" y="4583835"/>
            <a:ext cx="0" cy="26194"/>
          </a:xfrm>
          <a:custGeom>
            <a:avLst/>
            <a:gdLst/>
            <a:ahLst/>
            <a:cxnLst/>
            <a:rect l="l" t="t" r="r" b="b"/>
            <a:pathLst>
              <a:path h="34925">
                <a:moveTo>
                  <a:pt x="0" y="34404"/>
                </a:moveTo>
                <a:lnTo>
                  <a:pt x="0" y="0"/>
                </a:lnTo>
              </a:path>
            </a:pathLst>
          </a:custGeom>
          <a:ln w="3175">
            <a:solidFill>
              <a:srgbClr val="000000"/>
            </a:solidFill>
          </a:ln>
        </p:spPr>
        <p:txBody>
          <a:bodyPr wrap="square" lIns="0" tIns="0" rIns="0" bIns="0" rtlCol="0"/>
          <a:lstStyle/>
          <a:p>
            <a:endParaRPr/>
          </a:p>
        </p:txBody>
      </p:sp>
      <p:sp>
        <p:nvSpPr>
          <p:cNvPr id="29" name="object 29"/>
          <p:cNvSpPr txBox="1"/>
          <p:nvPr/>
        </p:nvSpPr>
        <p:spPr>
          <a:xfrm>
            <a:off x="4020383" y="4603325"/>
            <a:ext cx="77470" cy="137217"/>
          </a:xfrm>
          <a:prstGeom prst="rect">
            <a:avLst/>
          </a:prstGeom>
        </p:spPr>
        <p:txBody>
          <a:bodyPr vert="horz" wrap="square" lIns="0" tIns="13970" rIns="0" bIns="0" rtlCol="0">
            <a:spAutoFit/>
          </a:bodyPr>
          <a:lstStyle/>
          <a:p>
            <a:pPr marL="12700">
              <a:lnSpc>
                <a:spcPct val="100000"/>
              </a:lnSpc>
              <a:spcBef>
                <a:spcPts val="110"/>
              </a:spcBef>
            </a:pPr>
            <a:r>
              <a:rPr sz="800" spc="5" dirty="0">
                <a:latin typeface="Times New Roman"/>
                <a:cs typeface="Times New Roman"/>
              </a:rPr>
              <a:t>0</a:t>
            </a:r>
            <a:endParaRPr sz="800">
              <a:latin typeface="Times New Roman"/>
              <a:cs typeface="Times New Roman"/>
            </a:endParaRPr>
          </a:p>
        </p:txBody>
      </p:sp>
      <p:sp>
        <p:nvSpPr>
          <p:cNvPr id="30" name="object 30"/>
          <p:cNvSpPr/>
          <p:nvPr/>
        </p:nvSpPr>
        <p:spPr>
          <a:xfrm>
            <a:off x="4203042"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1" name="object 31"/>
          <p:cNvSpPr/>
          <p:nvPr/>
        </p:nvSpPr>
        <p:spPr>
          <a:xfrm>
            <a:off x="4348774"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4495045"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3" name="object 33"/>
          <p:cNvSpPr/>
          <p:nvPr/>
        </p:nvSpPr>
        <p:spPr>
          <a:xfrm>
            <a:off x="4640777"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4" name="object 34"/>
          <p:cNvSpPr/>
          <p:nvPr/>
        </p:nvSpPr>
        <p:spPr>
          <a:xfrm>
            <a:off x="4786510" y="4583835"/>
            <a:ext cx="0" cy="26194"/>
          </a:xfrm>
          <a:custGeom>
            <a:avLst/>
            <a:gdLst/>
            <a:ahLst/>
            <a:cxnLst/>
            <a:rect l="l" t="t" r="r" b="b"/>
            <a:pathLst>
              <a:path h="34925">
                <a:moveTo>
                  <a:pt x="0" y="34404"/>
                </a:moveTo>
                <a:lnTo>
                  <a:pt x="0" y="0"/>
                </a:lnTo>
              </a:path>
            </a:pathLst>
          </a:custGeom>
          <a:ln w="3175">
            <a:solidFill>
              <a:srgbClr val="000000"/>
            </a:solidFill>
          </a:ln>
        </p:spPr>
        <p:txBody>
          <a:bodyPr wrap="square" lIns="0" tIns="0" rIns="0" bIns="0" rtlCol="0"/>
          <a:lstStyle/>
          <a:p>
            <a:endParaRPr/>
          </a:p>
        </p:txBody>
      </p:sp>
      <p:sp>
        <p:nvSpPr>
          <p:cNvPr id="35" name="object 35"/>
          <p:cNvSpPr txBox="1"/>
          <p:nvPr/>
        </p:nvSpPr>
        <p:spPr>
          <a:xfrm>
            <a:off x="4751668" y="4603325"/>
            <a:ext cx="77470" cy="137217"/>
          </a:xfrm>
          <a:prstGeom prst="rect">
            <a:avLst/>
          </a:prstGeom>
        </p:spPr>
        <p:txBody>
          <a:bodyPr vert="horz" wrap="square" lIns="0" tIns="13970" rIns="0" bIns="0" rtlCol="0">
            <a:spAutoFit/>
          </a:bodyPr>
          <a:lstStyle/>
          <a:p>
            <a:pPr marL="12700">
              <a:lnSpc>
                <a:spcPct val="100000"/>
              </a:lnSpc>
              <a:spcBef>
                <a:spcPts val="110"/>
              </a:spcBef>
            </a:pPr>
            <a:r>
              <a:rPr sz="800" spc="5" dirty="0">
                <a:latin typeface="Times New Roman"/>
                <a:cs typeface="Times New Roman"/>
              </a:rPr>
              <a:t>5</a:t>
            </a:r>
            <a:endParaRPr sz="800">
              <a:latin typeface="Times New Roman"/>
              <a:cs typeface="Times New Roman"/>
            </a:endParaRPr>
          </a:p>
        </p:txBody>
      </p:sp>
      <p:sp>
        <p:nvSpPr>
          <p:cNvPr id="36" name="object 36"/>
          <p:cNvSpPr/>
          <p:nvPr/>
        </p:nvSpPr>
        <p:spPr>
          <a:xfrm>
            <a:off x="4932241"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7" name="object 37"/>
          <p:cNvSpPr/>
          <p:nvPr/>
        </p:nvSpPr>
        <p:spPr>
          <a:xfrm>
            <a:off x="5077974"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5224244"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39" name="object 39"/>
          <p:cNvSpPr/>
          <p:nvPr/>
        </p:nvSpPr>
        <p:spPr>
          <a:xfrm>
            <a:off x="5369976"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5515709" y="4583835"/>
            <a:ext cx="0" cy="26194"/>
          </a:xfrm>
          <a:custGeom>
            <a:avLst/>
            <a:gdLst/>
            <a:ahLst/>
            <a:cxnLst/>
            <a:rect l="l" t="t" r="r" b="b"/>
            <a:pathLst>
              <a:path h="34925">
                <a:moveTo>
                  <a:pt x="0" y="34404"/>
                </a:moveTo>
                <a:lnTo>
                  <a:pt x="0" y="0"/>
                </a:lnTo>
              </a:path>
            </a:pathLst>
          </a:custGeom>
          <a:ln w="3175">
            <a:solidFill>
              <a:srgbClr val="000000"/>
            </a:solidFill>
          </a:ln>
        </p:spPr>
        <p:txBody>
          <a:bodyPr wrap="square" lIns="0" tIns="0" rIns="0" bIns="0" rtlCol="0"/>
          <a:lstStyle/>
          <a:p>
            <a:endParaRPr/>
          </a:p>
        </p:txBody>
      </p:sp>
      <p:sp>
        <p:nvSpPr>
          <p:cNvPr id="41" name="object 41"/>
          <p:cNvSpPr txBox="1"/>
          <p:nvPr/>
        </p:nvSpPr>
        <p:spPr>
          <a:xfrm>
            <a:off x="5457145" y="4603325"/>
            <a:ext cx="111760" cy="137217"/>
          </a:xfrm>
          <a:prstGeom prst="rect">
            <a:avLst/>
          </a:prstGeom>
        </p:spPr>
        <p:txBody>
          <a:bodyPr vert="horz" wrap="square" lIns="0" tIns="13970" rIns="0" bIns="0" rtlCol="0">
            <a:spAutoFit/>
          </a:bodyPr>
          <a:lstStyle/>
          <a:p>
            <a:pPr marL="12700">
              <a:lnSpc>
                <a:spcPct val="100000"/>
              </a:lnSpc>
              <a:spcBef>
                <a:spcPts val="110"/>
              </a:spcBef>
            </a:pPr>
            <a:r>
              <a:rPr sz="800" spc="-65" dirty="0">
                <a:latin typeface="Times New Roman"/>
                <a:cs typeface="Times New Roman"/>
              </a:rPr>
              <a:t>10</a:t>
            </a:r>
            <a:endParaRPr sz="800">
              <a:latin typeface="Times New Roman"/>
              <a:cs typeface="Times New Roman"/>
            </a:endParaRPr>
          </a:p>
        </p:txBody>
      </p:sp>
      <p:sp>
        <p:nvSpPr>
          <p:cNvPr id="42" name="object 42"/>
          <p:cNvSpPr/>
          <p:nvPr/>
        </p:nvSpPr>
        <p:spPr>
          <a:xfrm>
            <a:off x="5661440"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43" name="object 43"/>
          <p:cNvSpPr/>
          <p:nvPr/>
        </p:nvSpPr>
        <p:spPr>
          <a:xfrm>
            <a:off x="5807173"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5953443"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6099176" y="4594318"/>
            <a:ext cx="0" cy="15716"/>
          </a:xfrm>
          <a:custGeom>
            <a:avLst/>
            <a:gdLst/>
            <a:ahLst/>
            <a:cxnLst/>
            <a:rect l="l" t="t" r="r" b="b"/>
            <a:pathLst>
              <a:path h="20954">
                <a:moveTo>
                  <a:pt x="0" y="20427"/>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6244908" y="4583835"/>
            <a:ext cx="0" cy="26194"/>
          </a:xfrm>
          <a:custGeom>
            <a:avLst/>
            <a:gdLst/>
            <a:ahLst/>
            <a:cxnLst/>
            <a:rect l="l" t="t" r="r" b="b"/>
            <a:pathLst>
              <a:path h="34925">
                <a:moveTo>
                  <a:pt x="0" y="34404"/>
                </a:moveTo>
                <a:lnTo>
                  <a:pt x="0" y="0"/>
                </a:lnTo>
              </a:path>
            </a:pathLst>
          </a:custGeom>
          <a:ln w="3175">
            <a:solidFill>
              <a:srgbClr val="000000"/>
            </a:solidFill>
          </a:ln>
        </p:spPr>
        <p:txBody>
          <a:bodyPr wrap="square" lIns="0" tIns="0" rIns="0" bIns="0" rtlCol="0"/>
          <a:lstStyle/>
          <a:p>
            <a:endParaRPr/>
          </a:p>
        </p:txBody>
      </p:sp>
      <p:sp>
        <p:nvSpPr>
          <p:cNvPr id="47" name="object 47"/>
          <p:cNvSpPr txBox="1"/>
          <p:nvPr/>
        </p:nvSpPr>
        <p:spPr>
          <a:xfrm>
            <a:off x="6188432" y="4603325"/>
            <a:ext cx="111760" cy="137217"/>
          </a:xfrm>
          <a:prstGeom prst="rect">
            <a:avLst/>
          </a:prstGeom>
        </p:spPr>
        <p:txBody>
          <a:bodyPr vert="horz" wrap="square" lIns="0" tIns="13970" rIns="0" bIns="0" rtlCol="0">
            <a:spAutoFit/>
          </a:bodyPr>
          <a:lstStyle/>
          <a:p>
            <a:pPr marL="12700">
              <a:lnSpc>
                <a:spcPct val="100000"/>
              </a:lnSpc>
              <a:spcBef>
                <a:spcPts val="110"/>
              </a:spcBef>
            </a:pPr>
            <a:r>
              <a:rPr sz="800" spc="-65" dirty="0">
                <a:latin typeface="Times New Roman"/>
                <a:cs typeface="Times New Roman"/>
              </a:rPr>
              <a:t>15</a:t>
            </a:r>
            <a:endParaRPr sz="800">
              <a:latin typeface="Times New Roman"/>
              <a:cs typeface="Times New Roman"/>
            </a:endParaRPr>
          </a:p>
        </p:txBody>
      </p:sp>
      <p:sp>
        <p:nvSpPr>
          <p:cNvPr id="48" name="object 48"/>
          <p:cNvSpPr/>
          <p:nvPr/>
        </p:nvSpPr>
        <p:spPr>
          <a:xfrm>
            <a:off x="3328112" y="4609638"/>
            <a:ext cx="34925" cy="0"/>
          </a:xfrm>
          <a:custGeom>
            <a:avLst/>
            <a:gdLst/>
            <a:ahLst/>
            <a:cxnLst/>
            <a:rect l="l" t="t" r="r" b="b"/>
            <a:pathLst>
              <a:path w="34925">
                <a:moveTo>
                  <a:pt x="0" y="0"/>
                </a:moveTo>
                <a:lnTo>
                  <a:pt x="34416" y="0"/>
                </a:lnTo>
              </a:path>
            </a:pathLst>
          </a:custGeom>
          <a:ln w="3175">
            <a:solidFill>
              <a:srgbClr val="000000"/>
            </a:solidFill>
          </a:ln>
        </p:spPr>
        <p:txBody>
          <a:bodyPr wrap="square" lIns="0" tIns="0" rIns="0" bIns="0" rtlCol="0"/>
          <a:lstStyle/>
          <a:p>
            <a:endParaRPr/>
          </a:p>
        </p:txBody>
      </p:sp>
      <p:sp>
        <p:nvSpPr>
          <p:cNvPr id="49" name="object 49"/>
          <p:cNvSpPr txBox="1"/>
          <p:nvPr/>
        </p:nvSpPr>
        <p:spPr>
          <a:xfrm>
            <a:off x="5651502" y="4545267"/>
            <a:ext cx="128905" cy="260328"/>
          </a:xfrm>
          <a:prstGeom prst="rect">
            <a:avLst/>
          </a:prstGeom>
        </p:spPr>
        <p:txBody>
          <a:bodyPr vert="horz" wrap="square" lIns="0" tIns="13970" rIns="0" bIns="0" rtlCol="0">
            <a:spAutoFit/>
          </a:bodyPr>
          <a:lstStyle/>
          <a:p>
            <a:pPr marL="12700">
              <a:lnSpc>
                <a:spcPct val="100000"/>
              </a:lnSpc>
              <a:spcBef>
                <a:spcPts val="110"/>
              </a:spcBef>
            </a:pPr>
            <a:r>
              <a:rPr sz="800" spc="1375" dirty="0">
                <a:latin typeface="Arial Narrow"/>
                <a:cs typeface="Arial Narrow"/>
              </a:rPr>
              <a:t></a:t>
            </a:r>
            <a:r>
              <a:rPr sz="800" spc="5" dirty="0">
                <a:latin typeface="Times New Roman"/>
                <a:cs typeface="Times New Roman"/>
              </a:rPr>
              <a:t>5</a:t>
            </a:r>
            <a:endParaRPr sz="800">
              <a:latin typeface="Times New Roman"/>
              <a:cs typeface="Times New Roman"/>
            </a:endParaRPr>
          </a:p>
        </p:txBody>
      </p:sp>
      <p:sp>
        <p:nvSpPr>
          <p:cNvPr id="50" name="object 50"/>
          <p:cNvSpPr/>
          <p:nvPr/>
        </p:nvSpPr>
        <p:spPr>
          <a:xfrm>
            <a:off x="3328112" y="4542308"/>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1" name="object 51"/>
          <p:cNvSpPr/>
          <p:nvPr/>
        </p:nvSpPr>
        <p:spPr>
          <a:xfrm>
            <a:off x="3328112" y="4474575"/>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2" name="object 52"/>
          <p:cNvSpPr/>
          <p:nvPr/>
        </p:nvSpPr>
        <p:spPr>
          <a:xfrm>
            <a:off x="3328112" y="4406842"/>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3" name="object 53"/>
          <p:cNvSpPr/>
          <p:nvPr/>
        </p:nvSpPr>
        <p:spPr>
          <a:xfrm>
            <a:off x="3328113" y="4339512"/>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4" name="object 54"/>
          <p:cNvSpPr/>
          <p:nvPr/>
        </p:nvSpPr>
        <p:spPr>
          <a:xfrm>
            <a:off x="3328113" y="4271779"/>
            <a:ext cx="34925" cy="0"/>
          </a:xfrm>
          <a:custGeom>
            <a:avLst/>
            <a:gdLst/>
            <a:ahLst/>
            <a:cxnLst/>
            <a:rect l="l" t="t" r="r" b="b"/>
            <a:pathLst>
              <a:path w="34925">
                <a:moveTo>
                  <a:pt x="0" y="0"/>
                </a:moveTo>
                <a:lnTo>
                  <a:pt x="34416" y="0"/>
                </a:lnTo>
              </a:path>
            </a:pathLst>
          </a:custGeom>
          <a:ln w="3175">
            <a:solidFill>
              <a:srgbClr val="000000"/>
            </a:solidFill>
          </a:ln>
        </p:spPr>
        <p:txBody>
          <a:bodyPr wrap="square" lIns="0" tIns="0" rIns="0" bIns="0" rtlCol="0"/>
          <a:lstStyle/>
          <a:p>
            <a:endParaRPr/>
          </a:p>
        </p:txBody>
      </p:sp>
      <p:sp>
        <p:nvSpPr>
          <p:cNvPr id="55" name="object 55"/>
          <p:cNvSpPr txBox="1"/>
          <p:nvPr/>
        </p:nvSpPr>
        <p:spPr>
          <a:xfrm>
            <a:off x="3246079" y="4209818"/>
            <a:ext cx="77470" cy="137217"/>
          </a:xfrm>
          <a:prstGeom prst="rect">
            <a:avLst/>
          </a:prstGeom>
        </p:spPr>
        <p:txBody>
          <a:bodyPr vert="horz" wrap="square" lIns="0" tIns="13970" rIns="0" bIns="0" rtlCol="0">
            <a:spAutoFit/>
          </a:bodyPr>
          <a:lstStyle/>
          <a:p>
            <a:pPr marL="12700">
              <a:lnSpc>
                <a:spcPct val="100000"/>
              </a:lnSpc>
              <a:spcBef>
                <a:spcPts val="110"/>
              </a:spcBef>
            </a:pPr>
            <a:r>
              <a:rPr sz="800" spc="5" dirty="0">
                <a:latin typeface="Times New Roman"/>
                <a:cs typeface="Times New Roman"/>
              </a:rPr>
              <a:t>0</a:t>
            </a:r>
            <a:endParaRPr sz="800">
              <a:latin typeface="Times New Roman"/>
              <a:cs typeface="Times New Roman"/>
            </a:endParaRPr>
          </a:p>
        </p:txBody>
      </p:sp>
      <p:sp>
        <p:nvSpPr>
          <p:cNvPr id="56" name="object 56"/>
          <p:cNvSpPr/>
          <p:nvPr/>
        </p:nvSpPr>
        <p:spPr>
          <a:xfrm>
            <a:off x="3328112" y="4204449"/>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7" name="object 57"/>
          <p:cNvSpPr/>
          <p:nvPr/>
        </p:nvSpPr>
        <p:spPr>
          <a:xfrm>
            <a:off x="3328112" y="4136716"/>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8" name="object 58"/>
          <p:cNvSpPr/>
          <p:nvPr/>
        </p:nvSpPr>
        <p:spPr>
          <a:xfrm>
            <a:off x="3328112" y="4068983"/>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59" name="object 59"/>
          <p:cNvSpPr/>
          <p:nvPr/>
        </p:nvSpPr>
        <p:spPr>
          <a:xfrm>
            <a:off x="3328113" y="4001653"/>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0" name="object 60"/>
          <p:cNvSpPr/>
          <p:nvPr/>
        </p:nvSpPr>
        <p:spPr>
          <a:xfrm>
            <a:off x="3328113" y="3933920"/>
            <a:ext cx="34925" cy="0"/>
          </a:xfrm>
          <a:custGeom>
            <a:avLst/>
            <a:gdLst/>
            <a:ahLst/>
            <a:cxnLst/>
            <a:rect l="l" t="t" r="r" b="b"/>
            <a:pathLst>
              <a:path w="34925">
                <a:moveTo>
                  <a:pt x="0" y="0"/>
                </a:moveTo>
                <a:lnTo>
                  <a:pt x="34416" y="0"/>
                </a:lnTo>
              </a:path>
            </a:pathLst>
          </a:custGeom>
          <a:ln w="3175">
            <a:solidFill>
              <a:srgbClr val="000000"/>
            </a:solidFill>
          </a:ln>
        </p:spPr>
        <p:txBody>
          <a:bodyPr wrap="square" lIns="0" tIns="0" rIns="0" bIns="0" rtlCol="0"/>
          <a:lstStyle/>
          <a:p>
            <a:endParaRPr/>
          </a:p>
        </p:txBody>
      </p:sp>
      <p:sp>
        <p:nvSpPr>
          <p:cNvPr id="61" name="object 61"/>
          <p:cNvSpPr txBox="1"/>
          <p:nvPr/>
        </p:nvSpPr>
        <p:spPr>
          <a:xfrm>
            <a:off x="3246079" y="3867920"/>
            <a:ext cx="77470" cy="137217"/>
          </a:xfrm>
          <a:prstGeom prst="rect">
            <a:avLst/>
          </a:prstGeom>
        </p:spPr>
        <p:txBody>
          <a:bodyPr vert="horz" wrap="square" lIns="0" tIns="13970" rIns="0" bIns="0" rtlCol="0">
            <a:spAutoFit/>
          </a:bodyPr>
          <a:lstStyle/>
          <a:p>
            <a:pPr marL="12700">
              <a:lnSpc>
                <a:spcPct val="100000"/>
              </a:lnSpc>
              <a:spcBef>
                <a:spcPts val="110"/>
              </a:spcBef>
            </a:pPr>
            <a:r>
              <a:rPr sz="800" spc="5" dirty="0">
                <a:latin typeface="Times New Roman"/>
                <a:cs typeface="Times New Roman"/>
              </a:rPr>
              <a:t>5</a:t>
            </a:r>
            <a:endParaRPr sz="800">
              <a:latin typeface="Times New Roman"/>
              <a:cs typeface="Times New Roman"/>
            </a:endParaRPr>
          </a:p>
        </p:txBody>
      </p:sp>
      <p:sp>
        <p:nvSpPr>
          <p:cNvPr id="62" name="object 62"/>
          <p:cNvSpPr/>
          <p:nvPr/>
        </p:nvSpPr>
        <p:spPr>
          <a:xfrm>
            <a:off x="3328112" y="3866186"/>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3" name="object 63"/>
          <p:cNvSpPr/>
          <p:nvPr/>
        </p:nvSpPr>
        <p:spPr>
          <a:xfrm>
            <a:off x="3328112" y="3798857"/>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4" name="object 64"/>
          <p:cNvSpPr/>
          <p:nvPr/>
        </p:nvSpPr>
        <p:spPr>
          <a:xfrm>
            <a:off x="3328112" y="3731123"/>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5" name="object 65"/>
          <p:cNvSpPr/>
          <p:nvPr/>
        </p:nvSpPr>
        <p:spPr>
          <a:xfrm>
            <a:off x="3328113" y="3663794"/>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6" name="object 66"/>
          <p:cNvSpPr/>
          <p:nvPr/>
        </p:nvSpPr>
        <p:spPr>
          <a:xfrm>
            <a:off x="3328113" y="3596060"/>
            <a:ext cx="34925" cy="0"/>
          </a:xfrm>
          <a:custGeom>
            <a:avLst/>
            <a:gdLst/>
            <a:ahLst/>
            <a:cxnLst/>
            <a:rect l="l" t="t" r="r" b="b"/>
            <a:pathLst>
              <a:path w="34925">
                <a:moveTo>
                  <a:pt x="0" y="0"/>
                </a:moveTo>
                <a:lnTo>
                  <a:pt x="34416" y="0"/>
                </a:lnTo>
              </a:path>
            </a:pathLst>
          </a:custGeom>
          <a:ln w="3175">
            <a:solidFill>
              <a:srgbClr val="000000"/>
            </a:solidFill>
          </a:ln>
        </p:spPr>
        <p:txBody>
          <a:bodyPr wrap="square" lIns="0" tIns="0" rIns="0" bIns="0" rtlCol="0"/>
          <a:lstStyle/>
          <a:p>
            <a:endParaRPr/>
          </a:p>
        </p:txBody>
      </p:sp>
      <p:sp>
        <p:nvSpPr>
          <p:cNvPr id="67" name="object 67"/>
          <p:cNvSpPr txBox="1"/>
          <p:nvPr/>
        </p:nvSpPr>
        <p:spPr>
          <a:xfrm>
            <a:off x="3203062" y="3532471"/>
            <a:ext cx="111760" cy="137217"/>
          </a:xfrm>
          <a:prstGeom prst="rect">
            <a:avLst/>
          </a:prstGeom>
        </p:spPr>
        <p:txBody>
          <a:bodyPr vert="horz" wrap="square" lIns="0" tIns="13970" rIns="0" bIns="0" rtlCol="0">
            <a:spAutoFit/>
          </a:bodyPr>
          <a:lstStyle/>
          <a:p>
            <a:pPr marL="12700">
              <a:lnSpc>
                <a:spcPct val="100000"/>
              </a:lnSpc>
              <a:spcBef>
                <a:spcPts val="110"/>
              </a:spcBef>
            </a:pPr>
            <a:r>
              <a:rPr sz="800" spc="-65" dirty="0">
                <a:latin typeface="Times New Roman"/>
                <a:cs typeface="Times New Roman"/>
              </a:rPr>
              <a:t>10</a:t>
            </a:r>
            <a:endParaRPr sz="800">
              <a:latin typeface="Times New Roman"/>
              <a:cs typeface="Times New Roman"/>
            </a:endParaRPr>
          </a:p>
        </p:txBody>
      </p:sp>
      <p:sp>
        <p:nvSpPr>
          <p:cNvPr id="68" name="object 68"/>
          <p:cNvSpPr/>
          <p:nvPr/>
        </p:nvSpPr>
        <p:spPr>
          <a:xfrm>
            <a:off x="3328112" y="3528327"/>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69" name="object 69"/>
          <p:cNvSpPr/>
          <p:nvPr/>
        </p:nvSpPr>
        <p:spPr>
          <a:xfrm>
            <a:off x="3328112" y="3460997"/>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70" name="object 70"/>
          <p:cNvSpPr/>
          <p:nvPr/>
        </p:nvSpPr>
        <p:spPr>
          <a:xfrm>
            <a:off x="3328112" y="3393264"/>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71" name="object 71"/>
          <p:cNvSpPr/>
          <p:nvPr/>
        </p:nvSpPr>
        <p:spPr>
          <a:xfrm>
            <a:off x="3328113" y="3325934"/>
            <a:ext cx="20955" cy="0"/>
          </a:xfrm>
          <a:custGeom>
            <a:avLst/>
            <a:gdLst/>
            <a:ahLst/>
            <a:cxnLst/>
            <a:rect l="l" t="t" r="r" b="b"/>
            <a:pathLst>
              <a:path w="20954">
                <a:moveTo>
                  <a:pt x="0" y="0"/>
                </a:moveTo>
                <a:lnTo>
                  <a:pt x="20434" y="0"/>
                </a:lnTo>
              </a:path>
            </a:pathLst>
          </a:custGeom>
          <a:ln w="3175">
            <a:solidFill>
              <a:srgbClr val="000000"/>
            </a:solidFill>
          </a:ln>
        </p:spPr>
        <p:txBody>
          <a:bodyPr wrap="square" lIns="0" tIns="0" rIns="0" bIns="0" rtlCol="0"/>
          <a:lstStyle/>
          <a:p>
            <a:endParaRPr/>
          </a:p>
        </p:txBody>
      </p:sp>
      <p:sp>
        <p:nvSpPr>
          <p:cNvPr id="72" name="object 72"/>
          <p:cNvSpPr/>
          <p:nvPr/>
        </p:nvSpPr>
        <p:spPr>
          <a:xfrm>
            <a:off x="3328113" y="3258201"/>
            <a:ext cx="34925" cy="0"/>
          </a:xfrm>
          <a:custGeom>
            <a:avLst/>
            <a:gdLst/>
            <a:ahLst/>
            <a:cxnLst/>
            <a:rect l="l" t="t" r="r" b="b"/>
            <a:pathLst>
              <a:path w="34925">
                <a:moveTo>
                  <a:pt x="0" y="0"/>
                </a:moveTo>
                <a:lnTo>
                  <a:pt x="34416" y="0"/>
                </a:lnTo>
              </a:path>
            </a:pathLst>
          </a:custGeom>
          <a:ln w="3175">
            <a:solidFill>
              <a:srgbClr val="000000"/>
            </a:solidFill>
          </a:ln>
        </p:spPr>
        <p:txBody>
          <a:bodyPr wrap="square" lIns="0" tIns="0" rIns="0" bIns="0" rtlCol="0"/>
          <a:lstStyle/>
          <a:p>
            <a:endParaRPr/>
          </a:p>
        </p:txBody>
      </p:sp>
      <p:sp>
        <p:nvSpPr>
          <p:cNvPr id="73" name="object 73"/>
          <p:cNvSpPr txBox="1"/>
          <p:nvPr/>
        </p:nvSpPr>
        <p:spPr>
          <a:xfrm>
            <a:off x="3203062" y="3197022"/>
            <a:ext cx="111760" cy="137217"/>
          </a:xfrm>
          <a:prstGeom prst="rect">
            <a:avLst/>
          </a:prstGeom>
        </p:spPr>
        <p:txBody>
          <a:bodyPr vert="horz" wrap="square" lIns="0" tIns="13970" rIns="0" bIns="0" rtlCol="0">
            <a:spAutoFit/>
          </a:bodyPr>
          <a:lstStyle/>
          <a:p>
            <a:pPr marL="12700">
              <a:lnSpc>
                <a:spcPct val="100000"/>
              </a:lnSpc>
              <a:spcBef>
                <a:spcPts val="110"/>
              </a:spcBef>
            </a:pPr>
            <a:r>
              <a:rPr sz="800" spc="-65" dirty="0">
                <a:latin typeface="Times New Roman"/>
                <a:cs typeface="Times New Roman"/>
              </a:rPr>
              <a:t>15</a:t>
            </a:r>
            <a:endParaRPr sz="800">
              <a:latin typeface="Times New Roman"/>
              <a:cs typeface="Times New Roman"/>
            </a:endParaRPr>
          </a:p>
        </p:txBody>
      </p:sp>
      <p:sp>
        <p:nvSpPr>
          <p:cNvPr id="74" name="object 74"/>
          <p:cNvSpPr/>
          <p:nvPr/>
        </p:nvSpPr>
        <p:spPr>
          <a:xfrm>
            <a:off x="3328111" y="3258201"/>
            <a:ext cx="0" cy="26194"/>
          </a:xfrm>
          <a:custGeom>
            <a:avLst/>
            <a:gdLst/>
            <a:ahLst/>
            <a:cxnLst/>
            <a:rect l="l" t="t" r="r" b="b"/>
            <a:pathLst>
              <a:path h="34925">
                <a:moveTo>
                  <a:pt x="0" y="0"/>
                </a:moveTo>
                <a:lnTo>
                  <a:pt x="0" y="34404"/>
                </a:lnTo>
              </a:path>
            </a:pathLst>
          </a:custGeom>
          <a:ln w="3175">
            <a:solidFill>
              <a:srgbClr val="000000"/>
            </a:solidFill>
          </a:ln>
        </p:spPr>
        <p:txBody>
          <a:bodyPr wrap="square" lIns="0" tIns="0" rIns="0" bIns="0" rtlCol="0"/>
          <a:lstStyle/>
          <a:p>
            <a:endParaRPr/>
          </a:p>
        </p:txBody>
      </p:sp>
      <p:sp>
        <p:nvSpPr>
          <p:cNvPr id="75" name="object 75"/>
          <p:cNvSpPr/>
          <p:nvPr/>
        </p:nvSpPr>
        <p:spPr>
          <a:xfrm>
            <a:off x="3473843"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76" name="object 76"/>
          <p:cNvSpPr/>
          <p:nvPr/>
        </p:nvSpPr>
        <p:spPr>
          <a:xfrm>
            <a:off x="3619576"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77" name="object 77"/>
          <p:cNvSpPr/>
          <p:nvPr/>
        </p:nvSpPr>
        <p:spPr>
          <a:xfrm>
            <a:off x="3765846"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78" name="object 78"/>
          <p:cNvSpPr/>
          <p:nvPr/>
        </p:nvSpPr>
        <p:spPr>
          <a:xfrm>
            <a:off x="3911579"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79" name="object 79"/>
          <p:cNvSpPr/>
          <p:nvPr/>
        </p:nvSpPr>
        <p:spPr>
          <a:xfrm>
            <a:off x="4057311" y="3258201"/>
            <a:ext cx="0" cy="26194"/>
          </a:xfrm>
          <a:custGeom>
            <a:avLst/>
            <a:gdLst/>
            <a:ahLst/>
            <a:cxnLst/>
            <a:rect l="l" t="t" r="r" b="b"/>
            <a:pathLst>
              <a:path h="34925">
                <a:moveTo>
                  <a:pt x="0" y="0"/>
                </a:moveTo>
                <a:lnTo>
                  <a:pt x="0" y="34404"/>
                </a:lnTo>
              </a:path>
            </a:pathLst>
          </a:custGeom>
          <a:ln w="3175">
            <a:solidFill>
              <a:srgbClr val="000000"/>
            </a:solidFill>
          </a:ln>
        </p:spPr>
        <p:txBody>
          <a:bodyPr wrap="square" lIns="0" tIns="0" rIns="0" bIns="0" rtlCol="0"/>
          <a:lstStyle/>
          <a:p>
            <a:endParaRPr/>
          </a:p>
        </p:txBody>
      </p:sp>
      <p:sp>
        <p:nvSpPr>
          <p:cNvPr id="80" name="object 80"/>
          <p:cNvSpPr/>
          <p:nvPr/>
        </p:nvSpPr>
        <p:spPr>
          <a:xfrm>
            <a:off x="4203044"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1" name="object 81"/>
          <p:cNvSpPr/>
          <p:nvPr/>
        </p:nvSpPr>
        <p:spPr>
          <a:xfrm>
            <a:off x="4348777"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2" name="object 82"/>
          <p:cNvSpPr/>
          <p:nvPr/>
        </p:nvSpPr>
        <p:spPr>
          <a:xfrm>
            <a:off x="4495047"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3" name="object 83"/>
          <p:cNvSpPr/>
          <p:nvPr/>
        </p:nvSpPr>
        <p:spPr>
          <a:xfrm>
            <a:off x="4640780"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4" name="object 84"/>
          <p:cNvSpPr/>
          <p:nvPr/>
        </p:nvSpPr>
        <p:spPr>
          <a:xfrm>
            <a:off x="4786513" y="3258201"/>
            <a:ext cx="0" cy="26194"/>
          </a:xfrm>
          <a:custGeom>
            <a:avLst/>
            <a:gdLst/>
            <a:ahLst/>
            <a:cxnLst/>
            <a:rect l="l" t="t" r="r" b="b"/>
            <a:pathLst>
              <a:path h="34925">
                <a:moveTo>
                  <a:pt x="0" y="0"/>
                </a:moveTo>
                <a:lnTo>
                  <a:pt x="0" y="34404"/>
                </a:lnTo>
              </a:path>
            </a:pathLst>
          </a:custGeom>
          <a:ln w="3175">
            <a:solidFill>
              <a:srgbClr val="000000"/>
            </a:solidFill>
          </a:ln>
        </p:spPr>
        <p:txBody>
          <a:bodyPr wrap="square" lIns="0" tIns="0" rIns="0" bIns="0" rtlCol="0"/>
          <a:lstStyle/>
          <a:p>
            <a:endParaRPr/>
          </a:p>
        </p:txBody>
      </p:sp>
      <p:sp>
        <p:nvSpPr>
          <p:cNvPr id="85" name="object 85"/>
          <p:cNvSpPr/>
          <p:nvPr/>
        </p:nvSpPr>
        <p:spPr>
          <a:xfrm>
            <a:off x="4932245"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6" name="object 86"/>
          <p:cNvSpPr/>
          <p:nvPr/>
        </p:nvSpPr>
        <p:spPr>
          <a:xfrm>
            <a:off x="5077978"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7" name="object 87"/>
          <p:cNvSpPr/>
          <p:nvPr/>
        </p:nvSpPr>
        <p:spPr>
          <a:xfrm>
            <a:off x="5224248"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8" name="object 88"/>
          <p:cNvSpPr/>
          <p:nvPr/>
        </p:nvSpPr>
        <p:spPr>
          <a:xfrm>
            <a:off x="5369981"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89" name="object 89"/>
          <p:cNvSpPr/>
          <p:nvPr/>
        </p:nvSpPr>
        <p:spPr>
          <a:xfrm>
            <a:off x="5515713" y="3258201"/>
            <a:ext cx="0" cy="26194"/>
          </a:xfrm>
          <a:custGeom>
            <a:avLst/>
            <a:gdLst/>
            <a:ahLst/>
            <a:cxnLst/>
            <a:rect l="l" t="t" r="r" b="b"/>
            <a:pathLst>
              <a:path h="34925">
                <a:moveTo>
                  <a:pt x="0" y="0"/>
                </a:moveTo>
                <a:lnTo>
                  <a:pt x="0" y="34404"/>
                </a:lnTo>
              </a:path>
            </a:pathLst>
          </a:custGeom>
          <a:ln w="3175">
            <a:solidFill>
              <a:srgbClr val="000000"/>
            </a:solidFill>
          </a:ln>
        </p:spPr>
        <p:txBody>
          <a:bodyPr wrap="square" lIns="0" tIns="0" rIns="0" bIns="0" rtlCol="0"/>
          <a:lstStyle/>
          <a:p>
            <a:endParaRPr/>
          </a:p>
        </p:txBody>
      </p:sp>
      <p:sp>
        <p:nvSpPr>
          <p:cNvPr id="90" name="object 90"/>
          <p:cNvSpPr/>
          <p:nvPr/>
        </p:nvSpPr>
        <p:spPr>
          <a:xfrm>
            <a:off x="5661446"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91" name="object 91"/>
          <p:cNvSpPr/>
          <p:nvPr/>
        </p:nvSpPr>
        <p:spPr>
          <a:xfrm>
            <a:off x="5807179"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92" name="object 92"/>
          <p:cNvSpPr/>
          <p:nvPr/>
        </p:nvSpPr>
        <p:spPr>
          <a:xfrm>
            <a:off x="5953449"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93" name="object 93"/>
          <p:cNvSpPr/>
          <p:nvPr/>
        </p:nvSpPr>
        <p:spPr>
          <a:xfrm>
            <a:off x="6099182" y="3258202"/>
            <a:ext cx="0" cy="15716"/>
          </a:xfrm>
          <a:custGeom>
            <a:avLst/>
            <a:gdLst/>
            <a:ahLst/>
            <a:cxnLst/>
            <a:rect l="l" t="t" r="r" b="b"/>
            <a:pathLst>
              <a:path h="20954">
                <a:moveTo>
                  <a:pt x="0" y="0"/>
                </a:moveTo>
                <a:lnTo>
                  <a:pt x="0" y="20427"/>
                </a:lnTo>
              </a:path>
            </a:pathLst>
          </a:custGeom>
          <a:ln w="3175">
            <a:solidFill>
              <a:srgbClr val="000000"/>
            </a:solidFill>
          </a:ln>
        </p:spPr>
        <p:txBody>
          <a:bodyPr wrap="square" lIns="0" tIns="0" rIns="0" bIns="0" rtlCol="0"/>
          <a:lstStyle/>
          <a:p>
            <a:endParaRPr/>
          </a:p>
        </p:txBody>
      </p:sp>
      <p:sp>
        <p:nvSpPr>
          <p:cNvPr id="94" name="object 94"/>
          <p:cNvSpPr/>
          <p:nvPr/>
        </p:nvSpPr>
        <p:spPr>
          <a:xfrm>
            <a:off x="6244914" y="3258201"/>
            <a:ext cx="0" cy="26194"/>
          </a:xfrm>
          <a:custGeom>
            <a:avLst/>
            <a:gdLst/>
            <a:ahLst/>
            <a:cxnLst/>
            <a:rect l="l" t="t" r="r" b="b"/>
            <a:pathLst>
              <a:path h="34925">
                <a:moveTo>
                  <a:pt x="0" y="0"/>
                </a:moveTo>
                <a:lnTo>
                  <a:pt x="0" y="34404"/>
                </a:lnTo>
              </a:path>
            </a:pathLst>
          </a:custGeom>
          <a:ln w="3175">
            <a:solidFill>
              <a:srgbClr val="000000"/>
            </a:solidFill>
          </a:ln>
        </p:spPr>
        <p:txBody>
          <a:bodyPr wrap="square" lIns="0" tIns="0" rIns="0" bIns="0" rtlCol="0"/>
          <a:lstStyle/>
          <a:p>
            <a:endParaRPr/>
          </a:p>
        </p:txBody>
      </p:sp>
      <p:sp>
        <p:nvSpPr>
          <p:cNvPr id="95" name="object 95"/>
          <p:cNvSpPr/>
          <p:nvPr/>
        </p:nvSpPr>
        <p:spPr>
          <a:xfrm>
            <a:off x="6210500" y="4609638"/>
            <a:ext cx="34925" cy="0"/>
          </a:xfrm>
          <a:custGeom>
            <a:avLst/>
            <a:gdLst/>
            <a:ahLst/>
            <a:cxnLst/>
            <a:rect l="l" t="t" r="r" b="b"/>
            <a:pathLst>
              <a:path w="34925">
                <a:moveTo>
                  <a:pt x="34416" y="0"/>
                </a:moveTo>
                <a:lnTo>
                  <a:pt x="0" y="0"/>
                </a:lnTo>
              </a:path>
            </a:pathLst>
          </a:custGeom>
          <a:ln w="3175">
            <a:solidFill>
              <a:srgbClr val="000000"/>
            </a:solidFill>
          </a:ln>
        </p:spPr>
        <p:txBody>
          <a:bodyPr wrap="square" lIns="0" tIns="0" rIns="0" bIns="0" rtlCol="0"/>
          <a:lstStyle/>
          <a:p>
            <a:endParaRPr/>
          </a:p>
        </p:txBody>
      </p:sp>
      <p:sp>
        <p:nvSpPr>
          <p:cNvPr id="96" name="object 96"/>
          <p:cNvSpPr/>
          <p:nvPr/>
        </p:nvSpPr>
        <p:spPr>
          <a:xfrm>
            <a:off x="6224482" y="4542308"/>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97" name="object 97"/>
          <p:cNvSpPr/>
          <p:nvPr/>
        </p:nvSpPr>
        <p:spPr>
          <a:xfrm>
            <a:off x="6224482" y="4474575"/>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98" name="object 98"/>
          <p:cNvSpPr/>
          <p:nvPr/>
        </p:nvSpPr>
        <p:spPr>
          <a:xfrm>
            <a:off x="6224482" y="4406842"/>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99" name="object 99"/>
          <p:cNvSpPr/>
          <p:nvPr/>
        </p:nvSpPr>
        <p:spPr>
          <a:xfrm>
            <a:off x="6224482" y="4339512"/>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0" name="object 100"/>
          <p:cNvSpPr/>
          <p:nvPr/>
        </p:nvSpPr>
        <p:spPr>
          <a:xfrm>
            <a:off x="6210501" y="4271779"/>
            <a:ext cx="34925" cy="0"/>
          </a:xfrm>
          <a:custGeom>
            <a:avLst/>
            <a:gdLst/>
            <a:ahLst/>
            <a:cxnLst/>
            <a:rect l="l" t="t" r="r" b="b"/>
            <a:pathLst>
              <a:path w="34925">
                <a:moveTo>
                  <a:pt x="34416" y="0"/>
                </a:moveTo>
                <a:lnTo>
                  <a:pt x="0" y="0"/>
                </a:lnTo>
              </a:path>
            </a:pathLst>
          </a:custGeom>
          <a:ln w="3175">
            <a:solidFill>
              <a:srgbClr val="000000"/>
            </a:solidFill>
          </a:ln>
        </p:spPr>
        <p:txBody>
          <a:bodyPr wrap="square" lIns="0" tIns="0" rIns="0" bIns="0" rtlCol="0"/>
          <a:lstStyle/>
          <a:p>
            <a:endParaRPr/>
          </a:p>
        </p:txBody>
      </p:sp>
      <p:sp>
        <p:nvSpPr>
          <p:cNvPr id="101" name="object 101"/>
          <p:cNvSpPr/>
          <p:nvPr/>
        </p:nvSpPr>
        <p:spPr>
          <a:xfrm>
            <a:off x="6224483" y="4204449"/>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2" name="object 102"/>
          <p:cNvSpPr/>
          <p:nvPr/>
        </p:nvSpPr>
        <p:spPr>
          <a:xfrm>
            <a:off x="6224484" y="4136716"/>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3" name="object 103"/>
          <p:cNvSpPr/>
          <p:nvPr/>
        </p:nvSpPr>
        <p:spPr>
          <a:xfrm>
            <a:off x="6224484" y="4068983"/>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4" name="object 104"/>
          <p:cNvSpPr/>
          <p:nvPr/>
        </p:nvSpPr>
        <p:spPr>
          <a:xfrm>
            <a:off x="6224485" y="4001653"/>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5" name="object 105"/>
          <p:cNvSpPr/>
          <p:nvPr/>
        </p:nvSpPr>
        <p:spPr>
          <a:xfrm>
            <a:off x="6210503" y="3933920"/>
            <a:ext cx="34925" cy="0"/>
          </a:xfrm>
          <a:custGeom>
            <a:avLst/>
            <a:gdLst/>
            <a:ahLst/>
            <a:cxnLst/>
            <a:rect l="l" t="t" r="r" b="b"/>
            <a:pathLst>
              <a:path w="34925">
                <a:moveTo>
                  <a:pt x="34416" y="0"/>
                </a:moveTo>
                <a:lnTo>
                  <a:pt x="0" y="0"/>
                </a:lnTo>
              </a:path>
            </a:pathLst>
          </a:custGeom>
          <a:ln w="3175">
            <a:solidFill>
              <a:srgbClr val="000000"/>
            </a:solidFill>
          </a:ln>
        </p:spPr>
        <p:txBody>
          <a:bodyPr wrap="square" lIns="0" tIns="0" rIns="0" bIns="0" rtlCol="0"/>
          <a:lstStyle/>
          <a:p>
            <a:endParaRPr/>
          </a:p>
        </p:txBody>
      </p:sp>
      <p:sp>
        <p:nvSpPr>
          <p:cNvPr id="106" name="object 106"/>
          <p:cNvSpPr/>
          <p:nvPr/>
        </p:nvSpPr>
        <p:spPr>
          <a:xfrm>
            <a:off x="6224486" y="3866186"/>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7" name="object 107"/>
          <p:cNvSpPr/>
          <p:nvPr/>
        </p:nvSpPr>
        <p:spPr>
          <a:xfrm>
            <a:off x="6224486" y="3798857"/>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8" name="object 108"/>
          <p:cNvSpPr/>
          <p:nvPr/>
        </p:nvSpPr>
        <p:spPr>
          <a:xfrm>
            <a:off x="6224486" y="3731123"/>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09" name="object 109"/>
          <p:cNvSpPr/>
          <p:nvPr/>
        </p:nvSpPr>
        <p:spPr>
          <a:xfrm>
            <a:off x="6224486" y="3663794"/>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10" name="object 110"/>
          <p:cNvSpPr/>
          <p:nvPr/>
        </p:nvSpPr>
        <p:spPr>
          <a:xfrm>
            <a:off x="6210505" y="3596060"/>
            <a:ext cx="34925" cy="0"/>
          </a:xfrm>
          <a:custGeom>
            <a:avLst/>
            <a:gdLst/>
            <a:ahLst/>
            <a:cxnLst/>
            <a:rect l="l" t="t" r="r" b="b"/>
            <a:pathLst>
              <a:path w="34925">
                <a:moveTo>
                  <a:pt x="34416" y="0"/>
                </a:moveTo>
                <a:lnTo>
                  <a:pt x="0" y="0"/>
                </a:lnTo>
              </a:path>
            </a:pathLst>
          </a:custGeom>
          <a:ln w="3175">
            <a:solidFill>
              <a:srgbClr val="000000"/>
            </a:solidFill>
          </a:ln>
        </p:spPr>
        <p:txBody>
          <a:bodyPr wrap="square" lIns="0" tIns="0" rIns="0" bIns="0" rtlCol="0"/>
          <a:lstStyle/>
          <a:p>
            <a:endParaRPr/>
          </a:p>
        </p:txBody>
      </p:sp>
      <p:sp>
        <p:nvSpPr>
          <p:cNvPr id="111" name="object 111"/>
          <p:cNvSpPr/>
          <p:nvPr/>
        </p:nvSpPr>
        <p:spPr>
          <a:xfrm>
            <a:off x="6224487" y="3528327"/>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12" name="object 112"/>
          <p:cNvSpPr/>
          <p:nvPr/>
        </p:nvSpPr>
        <p:spPr>
          <a:xfrm>
            <a:off x="6224488" y="3460997"/>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13" name="object 113"/>
          <p:cNvSpPr/>
          <p:nvPr/>
        </p:nvSpPr>
        <p:spPr>
          <a:xfrm>
            <a:off x="6224488" y="3393264"/>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14" name="object 114"/>
          <p:cNvSpPr/>
          <p:nvPr/>
        </p:nvSpPr>
        <p:spPr>
          <a:xfrm>
            <a:off x="6224489" y="3325934"/>
            <a:ext cx="20955" cy="0"/>
          </a:xfrm>
          <a:custGeom>
            <a:avLst/>
            <a:gdLst/>
            <a:ahLst/>
            <a:cxnLst/>
            <a:rect l="l" t="t" r="r" b="b"/>
            <a:pathLst>
              <a:path w="20954">
                <a:moveTo>
                  <a:pt x="20434" y="0"/>
                </a:moveTo>
                <a:lnTo>
                  <a:pt x="0" y="0"/>
                </a:lnTo>
              </a:path>
            </a:pathLst>
          </a:custGeom>
          <a:ln w="3175">
            <a:solidFill>
              <a:srgbClr val="000000"/>
            </a:solidFill>
          </a:ln>
        </p:spPr>
        <p:txBody>
          <a:bodyPr wrap="square" lIns="0" tIns="0" rIns="0" bIns="0" rtlCol="0"/>
          <a:lstStyle/>
          <a:p>
            <a:endParaRPr/>
          </a:p>
        </p:txBody>
      </p:sp>
      <p:sp>
        <p:nvSpPr>
          <p:cNvPr id="115" name="object 115"/>
          <p:cNvSpPr/>
          <p:nvPr/>
        </p:nvSpPr>
        <p:spPr>
          <a:xfrm>
            <a:off x="6210507" y="3258201"/>
            <a:ext cx="34925" cy="0"/>
          </a:xfrm>
          <a:custGeom>
            <a:avLst/>
            <a:gdLst/>
            <a:ahLst/>
            <a:cxnLst/>
            <a:rect l="l" t="t" r="r" b="b"/>
            <a:pathLst>
              <a:path w="34925">
                <a:moveTo>
                  <a:pt x="34416" y="0"/>
                </a:moveTo>
                <a:lnTo>
                  <a:pt x="0" y="0"/>
                </a:lnTo>
              </a:path>
            </a:pathLst>
          </a:custGeom>
          <a:ln w="3175">
            <a:solidFill>
              <a:srgbClr val="000000"/>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95486"/>
            <a:ext cx="5976664" cy="443070"/>
          </a:xfrm>
          <a:prstGeom prst="rect">
            <a:avLst/>
          </a:prstGeom>
        </p:spPr>
        <p:txBody>
          <a:bodyPr vert="horz" wrap="square" lIns="0" tIns="12065" rIns="0" bIns="0" rtlCol="0">
            <a:spAutoFit/>
          </a:bodyPr>
          <a:lstStyle/>
          <a:p>
            <a:pPr marL="12700">
              <a:lnSpc>
                <a:spcPct val="100000"/>
              </a:lnSpc>
              <a:spcBef>
                <a:spcPts val="95"/>
              </a:spcBef>
            </a:pPr>
            <a:r>
              <a:rPr spc="-5" dirty="0" err="1"/>
              <a:t>Analiza</a:t>
            </a:r>
            <a:r>
              <a:rPr spc="-40" dirty="0"/>
              <a:t> </a:t>
            </a:r>
            <a:r>
              <a:rPr spc="-5" dirty="0" err="1" smtClean="0"/>
              <a:t>excepţiilor</a:t>
            </a:r>
            <a:r>
              <a:rPr lang="ro-MO" spc="-5" dirty="0" smtClean="0"/>
              <a:t>/anomaliilor</a:t>
            </a:r>
            <a:endParaRPr spc="-5" dirty="0"/>
          </a:p>
        </p:txBody>
      </p:sp>
      <p:sp>
        <p:nvSpPr>
          <p:cNvPr id="3" name="object 3"/>
          <p:cNvSpPr txBox="1"/>
          <p:nvPr/>
        </p:nvSpPr>
        <p:spPr>
          <a:xfrm>
            <a:off x="251520" y="699542"/>
            <a:ext cx="8712968" cy="3436838"/>
          </a:xfrm>
          <a:prstGeom prst="rect">
            <a:avLst/>
          </a:prstGeom>
        </p:spPr>
        <p:txBody>
          <a:bodyPr vert="horz" wrap="square" lIns="0" tIns="12700" rIns="0" bIns="0" rtlCol="0">
            <a:spAutoFit/>
          </a:bodyPr>
          <a:lstStyle/>
          <a:p>
            <a:pPr marL="12700">
              <a:lnSpc>
                <a:spcPts val="2050"/>
              </a:lnSpc>
              <a:spcBef>
                <a:spcPts val="100"/>
              </a:spcBef>
            </a:pPr>
            <a:r>
              <a:rPr sz="2000" b="1" i="1" dirty="0">
                <a:solidFill>
                  <a:srgbClr val="3333CC"/>
                </a:solidFill>
                <a:latin typeface="Arial"/>
                <a:cs typeface="Arial"/>
              </a:rPr>
              <a:t>Ce se</a:t>
            </a:r>
            <a:r>
              <a:rPr sz="2000" b="1" i="1" spc="-15" dirty="0">
                <a:solidFill>
                  <a:srgbClr val="3333CC"/>
                </a:solidFill>
                <a:latin typeface="Arial"/>
                <a:cs typeface="Arial"/>
              </a:rPr>
              <a:t> </a:t>
            </a:r>
            <a:r>
              <a:rPr sz="2000" b="1" i="1" spc="-5" dirty="0">
                <a:solidFill>
                  <a:srgbClr val="3333CC"/>
                </a:solidFill>
                <a:latin typeface="Arial"/>
                <a:cs typeface="Arial"/>
              </a:rPr>
              <a:t>cunoaşte?</a:t>
            </a:r>
            <a:endParaRPr sz="2000" b="1" i="1" dirty="0">
              <a:latin typeface="Arial"/>
              <a:cs typeface="Arial"/>
            </a:endParaRPr>
          </a:p>
          <a:p>
            <a:pPr marL="755650" indent="-304800">
              <a:lnSpc>
                <a:spcPts val="2050"/>
              </a:lnSpc>
              <a:buChar char="•"/>
              <a:tabLst>
                <a:tab pos="755015" algn="l"/>
                <a:tab pos="755650" algn="l"/>
              </a:tabLst>
            </a:pPr>
            <a:r>
              <a:rPr sz="2000" spc="-5" dirty="0">
                <a:latin typeface="Arial"/>
                <a:cs typeface="Arial"/>
              </a:rPr>
              <a:t>Un </a:t>
            </a:r>
            <a:r>
              <a:rPr sz="2000" dirty="0">
                <a:solidFill>
                  <a:srgbClr val="FF0000"/>
                </a:solidFill>
                <a:latin typeface="Arial"/>
                <a:cs typeface="Arial"/>
              </a:rPr>
              <a:t>set </a:t>
            </a:r>
            <a:r>
              <a:rPr sz="2000" spc="-5" dirty="0">
                <a:solidFill>
                  <a:srgbClr val="FF0000"/>
                </a:solidFill>
                <a:latin typeface="Arial"/>
                <a:cs typeface="Arial"/>
              </a:rPr>
              <a:t>de data </a:t>
            </a:r>
            <a:r>
              <a:rPr sz="2000" dirty="0">
                <a:latin typeface="Arial"/>
                <a:cs typeface="Arial"/>
              </a:rPr>
              <a:t>(nu </a:t>
            </a:r>
            <a:r>
              <a:rPr sz="2000" spc="-5" dirty="0">
                <a:latin typeface="Arial"/>
                <a:cs typeface="Arial"/>
              </a:rPr>
              <a:t>neapărat</a:t>
            </a:r>
            <a:r>
              <a:rPr sz="2000" spc="-30" dirty="0">
                <a:latin typeface="Arial"/>
                <a:cs typeface="Arial"/>
              </a:rPr>
              <a:t> </a:t>
            </a:r>
            <a:r>
              <a:rPr sz="2000" spc="-5" dirty="0">
                <a:latin typeface="Arial"/>
                <a:cs typeface="Arial"/>
              </a:rPr>
              <a:t>structurate)</a:t>
            </a:r>
            <a:endParaRPr sz="2000" dirty="0">
              <a:latin typeface="Arial"/>
              <a:cs typeface="Arial"/>
            </a:endParaRPr>
          </a:p>
          <a:p>
            <a:pPr marL="715963" marR="344170" indent="-265113">
              <a:lnSpc>
                <a:spcPts val="1939"/>
              </a:lnSpc>
              <a:buChar char="•"/>
              <a:tabLst>
                <a:tab pos="802640" algn="l"/>
                <a:tab pos="803275" algn="l"/>
              </a:tabLst>
            </a:pPr>
            <a:r>
              <a:rPr sz="2000" dirty="0" smtClean="0">
                <a:latin typeface="Arial"/>
                <a:cs typeface="Arial"/>
              </a:rPr>
              <a:t>O </a:t>
            </a:r>
            <a:r>
              <a:rPr sz="2000" spc="-5" dirty="0">
                <a:solidFill>
                  <a:srgbClr val="FF0000"/>
                </a:solidFill>
                <a:latin typeface="Arial"/>
                <a:cs typeface="Arial"/>
              </a:rPr>
              <a:t>măsură </a:t>
            </a:r>
            <a:r>
              <a:rPr sz="2000" dirty="0">
                <a:solidFill>
                  <a:srgbClr val="FF0000"/>
                </a:solidFill>
                <a:latin typeface="Arial"/>
                <a:cs typeface="Arial"/>
              </a:rPr>
              <a:t>de </a:t>
            </a:r>
            <a:r>
              <a:rPr sz="2000" spc="-5" dirty="0">
                <a:solidFill>
                  <a:srgbClr val="FF0000"/>
                </a:solidFill>
                <a:latin typeface="Arial"/>
                <a:cs typeface="Arial"/>
              </a:rPr>
              <a:t>similaritate/disimilaritate </a:t>
            </a:r>
            <a:r>
              <a:rPr sz="2000" spc="-5" dirty="0">
                <a:latin typeface="Arial"/>
                <a:cs typeface="Arial"/>
              </a:rPr>
              <a:t>între date (este specifică  </a:t>
            </a:r>
            <a:r>
              <a:rPr sz="2000" spc="-5" dirty="0" err="1">
                <a:latin typeface="Arial"/>
                <a:cs typeface="Arial"/>
              </a:rPr>
              <a:t>problemei</a:t>
            </a:r>
            <a:r>
              <a:rPr sz="2000" spc="-5" dirty="0" smtClean="0">
                <a:latin typeface="Arial"/>
                <a:cs typeface="Arial"/>
              </a:rPr>
              <a:t>)</a:t>
            </a:r>
            <a:endParaRPr lang="ro-MO" sz="2000" spc="-5" dirty="0" smtClean="0">
              <a:latin typeface="Arial"/>
              <a:cs typeface="Arial"/>
            </a:endParaRPr>
          </a:p>
          <a:p>
            <a:pPr marL="469900" marR="344170" indent="-635">
              <a:lnSpc>
                <a:spcPts val="1939"/>
              </a:lnSpc>
              <a:tabLst>
                <a:tab pos="802640" algn="l"/>
                <a:tab pos="803275" algn="l"/>
              </a:tabLst>
            </a:pPr>
            <a:endParaRPr lang="ro-MO" sz="2000" dirty="0" smtClean="0">
              <a:latin typeface="Arial"/>
              <a:cs typeface="Arial"/>
            </a:endParaRPr>
          </a:p>
          <a:p>
            <a:pPr marL="12700">
              <a:lnSpc>
                <a:spcPct val="100000"/>
              </a:lnSpc>
            </a:pPr>
            <a:r>
              <a:rPr sz="2000" b="1" i="1" dirty="0" err="1" smtClean="0">
                <a:solidFill>
                  <a:srgbClr val="3333CC"/>
                </a:solidFill>
                <a:latin typeface="Arial"/>
                <a:cs typeface="Arial"/>
              </a:rPr>
              <a:t>Ce</a:t>
            </a:r>
            <a:r>
              <a:rPr sz="2000" b="1" i="1" dirty="0" smtClean="0">
                <a:solidFill>
                  <a:srgbClr val="3333CC"/>
                </a:solidFill>
                <a:latin typeface="Arial"/>
                <a:cs typeface="Arial"/>
              </a:rPr>
              <a:t> </a:t>
            </a:r>
            <a:r>
              <a:rPr sz="2000" b="1" i="1" dirty="0">
                <a:solidFill>
                  <a:srgbClr val="3333CC"/>
                </a:solidFill>
                <a:latin typeface="Arial"/>
                <a:cs typeface="Arial"/>
              </a:rPr>
              <a:t>se </a:t>
            </a:r>
            <a:r>
              <a:rPr sz="2000" b="1" i="1" spc="-5" dirty="0">
                <a:solidFill>
                  <a:srgbClr val="3333CC"/>
                </a:solidFill>
                <a:latin typeface="Arial"/>
                <a:cs typeface="Arial"/>
              </a:rPr>
              <a:t>urmăreşte</a:t>
            </a:r>
            <a:r>
              <a:rPr sz="2000" b="1" i="1" spc="-25" dirty="0">
                <a:solidFill>
                  <a:srgbClr val="3333CC"/>
                </a:solidFill>
                <a:latin typeface="Arial"/>
                <a:cs typeface="Arial"/>
              </a:rPr>
              <a:t> </a:t>
            </a:r>
            <a:r>
              <a:rPr sz="2000" b="1" i="1" spc="-5" dirty="0">
                <a:solidFill>
                  <a:srgbClr val="3333CC"/>
                </a:solidFill>
                <a:latin typeface="Arial"/>
                <a:cs typeface="Arial"/>
              </a:rPr>
              <a:t>?</a:t>
            </a:r>
            <a:endParaRPr sz="2000" b="1" i="1" dirty="0">
              <a:latin typeface="Arial"/>
              <a:cs typeface="Arial"/>
            </a:endParaRPr>
          </a:p>
          <a:p>
            <a:pPr marL="355600" indent="-343535">
              <a:lnSpc>
                <a:spcPct val="100000"/>
              </a:lnSpc>
              <a:buChar char="•"/>
              <a:tabLst>
                <a:tab pos="355600" algn="l"/>
                <a:tab pos="356235" algn="l"/>
              </a:tabLst>
            </a:pPr>
            <a:r>
              <a:rPr sz="2000" spc="-5" dirty="0">
                <a:latin typeface="Arial"/>
                <a:cs typeface="Arial"/>
              </a:rPr>
              <a:t>Identificarea unui model care corespunde comportamentului</a:t>
            </a:r>
            <a:r>
              <a:rPr sz="2000" spc="35" dirty="0">
                <a:latin typeface="Arial"/>
                <a:cs typeface="Arial"/>
              </a:rPr>
              <a:t> </a:t>
            </a:r>
            <a:r>
              <a:rPr sz="2000" spc="-5" dirty="0">
                <a:latin typeface="Arial"/>
                <a:cs typeface="Arial"/>
              </a:rPr>
              <a:t>normal</a:t>
            </a:r>
            <a:endParaRPr sz="2000" dirty="0">
              <a:latin typeface="Arial"/>
              <a:cs typeface="Arial"/>
            </a:endParaRPr>
          </a:p>
          <a:p>
            <a:pPr>
              <a:lnSpc>
                <a:spcPct val="100000"/>
              </a:lnSpc>
              <a:spcBef>
                <a:spcPts val="35"/>
              </a:spcBef>
              <a:buFont typeface="Arial"/>
              <a:buChar char="•"/>
            </a:pPr>
            <a:endParaRPr sz="2000" dirty="0">
              <a:latin typeface="Times New Roman"/>
              <a:cs typeface="Times New Roman"/>
            </a:endParaRPr>
          </a:p>
          <a:p>
            <a:pPr marL="12700">
              <a:lnSpc>
                <a:spcPct val="100000"/>
              </a:lnSpc>
            </a:pPr>
            <a:r>
              <a:rPr sz="2000" b="1" i="1" spc="-5" dirty="0">
                <a:solidFill>
                  <a:srgbClr val="3333CC"/>
                </a:solidFill>
                <a:latin typeface="Arial"/>
                <a:cs typeface="Arial"/>
              </a:rPr>
              <a:t>Care este scopul</a:t>
            </a:r>
            <a:r>
              <a:rPr sz="2000" b="1" i="1" spc="-15" dirty="0">
                <a:solidFill>
                  <a:srgbClr val="3333CC"/>
                </a:solidFill>
                <a:latin typeface="Arial"/>
                <a:cs typeface="Arial"/>
              </a:rPr>
              <a:t> </a:t>
            </a:r>
            <a:r>
              <a:rPr sz="2000" b="1" i="1" spc="-5" dirty="0">
                <a:solidFill>
                  <a:srgbClr val="3333CC"/>
                </a:solidFill>
                <a:latin typeface="Arial"/>
                <a:cs typeface="Arial"/>
              </a:rPr>
              <a:t>final?</a:t>
            </a:r>
            <a:endParaRPr sz="2000" b="1" i="1" dirty="0">
              <a:latin typeface="Arial"/>
              <a:cs typeface="Arial"/>
            </a:endParaRPr>
          </a:p>
          <a:p>
            <a:pPr marL="355600" marR="5080" indent="-342900">
              <a:lnSpc>
                <a:spcPct val="100000"/>
              </a:lnSpc>
              <a:buChar char="•"/>
              <a:tabLst>
                <a:tab pos="355600" algn="l"/>
                <a:tab pos="356235" algn="l"/>
              </a:tabLst>
            </a:pPr>
            <a:r>
              <a:rPr sz="2000" spc="-5" dirty="0">
                <a:latin typeface="Arial"/>
                <a:cs typeface="Arial"/>
              </a:rPr>
              <a:t>Identificarea </a:t>
            </a:r>
            <a:r>
              <a:rPr sz="2000" spc="-10" dirty="0">
                <a:latin typeface="Arial"/>
                <a:cs typeface="Arial"/>
              </a:rPr>
              <a:t>excepţiilor, </a:t>
            </a:r>
            <a:r>
              <a:rPr sz="2000" spc="-5" dirty="0">
                <a:latin typeface="Arial"/>
                <a:cs typeface="Arial"/>
              </a:rPr>
              <a:t>adică </a:t>
            </a:r>
            <a:r>
              <a:rPr sz="2000" dirty="0">
                <a:latin typeface="Arial"/>
                <a:cs typeface="Arial"/>
              </a:rPr>
              <a:t>a </a:t>
            </a:r>
            <a:r>
              <a:rPr sz="2000" spc="-5" dirty="0">
                <a:latin typeface="Arial"/>
                <a:cs typeface="Arial"/>
              </a:rPr>
              <a:t>datelor care se abat semnificativ de la  model (valori</a:t>
            </a:r>
            <a:r>
              <a:rPr sz="2000" spc="-20" dirty="0">
                <a:latin typeface="Arial"/>
                <a:cs typeface="Arial"/>
              </a:rPr>
              <a:t> </a:t>
            </a:r>
            <a:r>
              <a:rPr sz="2000" spc="-5" dirty="0">
                <a:latin typeface="Arial"/>
                <a:cs typeface="Arial"/>
              </a:rPr>
              <a:t>atipice)</a:t>
            </a:r>
            <a:endParaRPr sz="2000" dirty="0">
              <a:latin typeface="Arial"/>
              <a:cs typeface="Arial"/>
            </a:endParaRPr>
          </a:p>
          <a:p>
            <a:pPr marL="12700">
              <a:lnSpc>
                <a:spcPct val="100000"/>
              </a:lnSpc>
            </a:pPr>
            <a:r>
              <a:rPr sz="2000" b="1" i="1" spc="-5" dirty="0">
                <a:solidFill>
                  <a:srgbClr val="3333CC"/>
                </a:solidFill>
                <a:latin typeface="Arial"/>
                <a:cs typeface="Arial"/>
              </a:rPr>
              <a:t>Observaţie</a:t>
            </a:r>
            <a:r>
              <a:rPr sz="2000" spc="-5" dirty="0">
                <a:solidFill>
                  <a:srgbClr val="3333CC"/>
                </a:solidFill>
                <a:latin typeface="Arial"/>
                <a:cs typeface="Arial"/>
              </a:rPr>
              <a:t>: </a:t>
            </a:r>
            <a:r>
              <a:rPr sz="2000" spc="-5" dirty="0">
                <a:latin typeface="Arial"/>
                <a:cs typeface="Arial"/>
              </a:rPr>
              <a:t>este oarecum complementară grupării</a:t>
            </a:r>
            <a:r>
              <a:rPr sz="2000" spc="-25" dirty="0">
                <a:latin typeface="Arial"/>
                <a:cs typeface="Arial"/>
              </a:rPr>
              <a:t> </a:t>
            </a:r>
            <a:r>
              <a:rPr sz="2000" spc="-5" dirty="0">
                <a:latin typeface="Arial"/>
                <a:cs typeface="Arial"/>
              </a:rPr>
              <a:t>datelor</a:t>
            </a:r>
            <a:endParaRPr sz="20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51470"/>
            <a:ext cx="6588224" cy="443070"/>
          </a:xfrm>
          <a:prstGeom prst="rect">
            <a:avLst/>
          </a:prstGeom>
        </p:spPr>
        <p:txBody>
          <a:bodyPr vert="horz" wrap="square" lIns="0" tIns="12065" rIns="0" bIns="0" rtlCol="0">
            <a:spAutoFit/>
          </a:bodyPr>
          <a:lstStyle/>
          <a:p>
            <a:pPr marL="12700">
              <a:lnSpc>
                <a:spcPct val="100000"/>
              </a:lnSpc>
              <a:spcBef>
                <a:spcPts val="95"/>
              </a:spcBef>
            </a:pPr>
            <a:r>
              <a:rPr spc="-5" dirty="0" err="1"/>
              <a:t>Analiza</a:t>
            </a:r>
            <a:r>
              <a:rPr spc="-40" dirty="0"/>
              <a:t> </a:t>
            </a:r>
            <a:r>
              <a:rPr spc="-5" dirty="0" err="1" smtClean="0"/>
              <a:t>excepţiilor</a:t>
            </a:r>
            <a:r>
              <a:rPr lang="ro-MO" spc="-5" dirty="0" smtClean="0"/>
              <a:t>/anomaliilor</a:t>
            </a:r>
            <a:endParaRPr spc="-5" dirty="0"/>
          </a:p>
        </p:txBody>
      </p:sp>
      <p:sp>
        <p:nvSpPr>
          <p:cNvPr id="3" name="object 3"/>
          <p:cNvSpPr txBox="1"/>
          <p:nvPr/>
        </p:nvSpPr>
        <p:spPr>
          <a:xfrm>
            <a:off x="179512" y="555526"/>
            <a:ext cx="8712968" cy="3706143"/>
          </a:xfrm>
          <a:prstGeom prst="rect">
            <a:avLst/>
          </a:prstGeom>
        </p:spPr>
        <p:txBody>
          <a:bodyPr vert="horz" wrap="square" lIns="0" tIns="12700" rIns="0" bIns="0" rtlCol="0">
            <a:spAutoFit/>
          </a:bodyPr>
          <a:lstStyle/>
          <a:p>
            <a:pPr marL="12700">
              <a:lnSpc>
                <a:spcPct val="100000"/>
              </a:lnSpc>
              <a:spcBef>
                <a:spcPts val="100"/>
              </a:spcBef>
            </a:pPr>
            <a:r>
              <a:rPr sz="2000" b="1" i="1" u="sng" spc="-5" dirty="0">
                <a:solidFill>
                  <a:srgbClr val="FF0000"/>
                </a:solidFill>
                <a:latin typeface="Arial"/>
                <a:cs typeface="Arial"/>
              </a:rPr>
              <a:t>Exemple:</a:t>
            </a:r>
            <a:endParaRPr sz="2000" b="1" i="1" u="sng" dirty="0">
              <a:solidFill>
                <a:srgbClr val="FF0000"/>
              </a:solidFill>
              <a:latin typeface="Arial"/>
              <a:cs typeface="Arial"/>
            </a:endParaRPr>
          </a:p>
          <a:p>
            <a:pPr marL="355600" indent="-342900">
              <a:lnSpc>
                <a:spcPct val="100000"/>
              </a:lnSpc>
              <a:buChar char="•"/>
              <a:tabLst>
                <a:tab pos="354965" algn="l"/>
                <a:tab pos="355600" algn="l"/>
              </a:tabLst>
            </a:pPr>
            <a:r>
              <a:rPr sz="2000" b="1" i="1" spc="-5" dirty="0" err="1" smtClean="0">
                <a:solidFill>
                  <a:srgbClr val="3333CC"/>
                </a:solidFill>
                <a:latin typeface="Arial"/>
                <a:cs typeface="Arial"/>
              </a:rPr>
              <a:t>Sisteme</a:t>
            </a:r>
            <a:r>
              <a:rPr sz="2000" b="1" i="1" spc="-5" dirty="0" smtClean="0">
                <a:solidFill>
                  <a:srgbClr val="3333CC"/>
                </a:solidFill>
                <a:latin typeface="Arial"/>
                <a:cs typeface="Arial"/>
              </a:rPr>
              <a:t> </a:t>
            </a:r>
            <a:r>
              <a:rPr sz="2000" b="1" i="1" dirty="0">
                <a:solidFill>
                  <a:srgbClr val="3333CC"/>
                </a:solidFill>
                <a:latin typeface="Arial"/>
                <a:cs typeface="Arial"/>
              </a:rPr>
              <a:t>de </a:t>
            </a:r>
            <a:r>
              <a:rPr sz="2000" b="1" i="1" spc="-5" dirty="0">
                <a:solidFill>
                  <a:srgbClr val="3333CC"/>
                </a:solidFill>
                <a:latin typeface="Arial"/>
                <a:cs typeface="Arial"/>
              </a:rPr>
              <a:t>detecţie </a:t>
            </a:r>
            <a:r>
              <a:rPr sz="2000" b="1" i="1" dirty="0">
                <a:solidFill>
                  <a:srgbClr val="3333CC"/>
                </a:solidFill>
                <a:latin typeface="Arial"/>
                <a:cs typeface="Arial"/>
              </a:rPr>
              <a:t>a</a:t>
            </a:r>
            <a:r>
              <a:rPr sz="2000" b="1" i="1" spc="-20" dirty="0">
                <a:solidFill>
                  <a:srgbClr val="3333CC"/>
                </a:solidFill>
                <a:latin typeface="Arial"/>
                <a:cs typeface="Arial"/>
              </a:rPr>
              <a:t> </a:t>
            </a:r>
            <a:r>
              <a:rPr sz="2000" b="1" i="1" spc="-5" dirty="0">
                <a:solidFill>
                  <a:srgbClr val="3333CC"/>
                </a:solidFill>
                <a:latin typeface="Arial"/>
                <a:cs typeface="Arial"/>
              </a:rPr>
              <a:t>intruşilor</a:t>
            </a:r>
            <a:endParaRPr sz="2000" b="1" i="1" dirty="0">
              <a:latin typeface="Arial"/>
              <a:cs typeface="Arial"/>
            </a:endParaRPr>
          </a:p>
          <a:p>
            <a:pPr marL="812800" marR="370840" lvl="1" indent="-342900">
              <a:lnSpc>
                <a:spcPct val="100000"/>
              </a:lnSpc>
              <a:buChar char="–"/>
              <a:tabLst>
                <a:tab pos="812165" algn="l"/>
                <a:tab pos="812800" algn="l"/>
              </a:tabLst>
            </a:pPr>
            <a:r>
              <a:rPr sz="2000" spc="-5" dirty="0">
                <a:latin typeface="Arial"/>
                <a:cs typeface="Arial"/>
              </a:rPr>
              <a:t>Apeluri sistem anormale </a:t>
            </a:r>
            <a:r>
              <a:rPr sz="2000" dirty="0">
                <a:latin typeface="Arial"/>
                <a:cs typeface="Arial"/>
              </a:rPr>
              <a:t>sau </a:t>
            </a:r>
            <a:r>
              <a:rPr sz="2000" spc="-5" dirty="0">
                <a:latin typeface="Arial"/>
                <a:cs typeface="Arial"/>
              </a:rPr>
              <a:t>trafic anormal în reţea </a:t>
            </a:r>
            <a:r>
              <a:rPr sz="2000" dirty="0">
                <a:latin typeface="Arial"/>
                <a:cs typeface="Arial"/>
              </a:rPr>
              <a:t>pot </a:t>
            </a:r>
            <a:r>
              <a:rPr sz="2000" spc="-5" dirty="0">
                <a:latin typeface="Arial"/>
                <a:cs typeface="Arial"/>
              </a:rPr>
              <a:t>sugera  prezenţa </a:t>
            </a:r>
            <a:r>
              <a:rPr sz="2000" dirty="0">
                <a:latin typeface="Arial"/>
                <a:cs typeface="Arial"/>
              </a:rPr>
              <a:t>unei </a:t>
            </a:r>
            <a:r>
              <a:rPr sz="2000" spc="-5" dirty="0" err="1">
                <a:latin typeface="Arial"/>
                <a:cs typeface="Arial"/>
              </a:rPr>
              <a:t>activităţi</a:t>
            </a:r>
            <a:r>
              <a:rPr sz="2000" spc="-25" dirty="0">
                <a:latin typeface="Arial"/>
                <a:cs typeface="Arial"/>
              </a:rPr>
              <a:t> </a:t>
            </a:r>
            <a:r>
              <a:rPr sz="2000" spc="-5" dirty="0" err="1" smtClean="0">
                <a:latin typeface="Arial"/>
                <a:cs typeface="Arial"/>
              </a:rPr>
              <a:t>maliţioase</a:t>
            </a:r>
            <a:endParaRPr sz="2000" dirty="0">
              <a:latin typeface="Times New Roman"/>
              <a:cs typeface="Times New Roman"/>
            </a:endParaRPr>
          </a:p>
          <a:p>
            <a:pPr marL="355600" indent="-342900">
              <a:lnSpc>
                <a:spcPct val="100000"/>
              </a:lnSpc>
              <a:buChar char="•"/>
              <a:tabLst>
                <a:tab pos="354965" algn="l"/>
                <a:tab pos="355600" algn="l"/>
              </a:tabLst>
            </a:pPr>
            <a:r>
              <a:rPr sz="2000" b="1" i="1" spc="-5" dirty="0">
                <a:solidFill>
                  <a:srgbClr val="3333CC"/>
                </a:solidFill>
                <a:latin typeface="Arial"/>
                <a:cs typeface="Arial"/>
              </a:rPr>
              <a:t>Fraudă</a:t>
            </a:r>
            <a:r>
              <a:rPr sz="2000" b="1" i="1" spc="-15" dirty="0">
                <a:solidFill>
                  <a:srgbClr val="3333CC"/>
                </a:solidFill>
                <a:latin typeface="Arial"/>
                <a:cs typeface="Arial"/>
              </a:rPr>
              <a:t> </a:t>
            </a:r>
            <a:r>
              <a:rPr sz="2000" b="1" i="1" spc="-5" dirty="0">
                <a:solidFill>
                  <a:srgbClr val="3333CC"/>
                </a:solidFill>
                <a:latin typeface="Arial"/>
                <a:cs typeface="Arial"/>
              </a:rPr>
              <a:t>bancară</a:t>
            </a:r>
            <a:endParaRPr sz="2000" b="1" i="1" dirty="0">
              <a:latin typeface="Arial"/>
              <a:cs typeface="Arial"/>
            </a:endParaRPr>
          </a:p>
          <a:p>
            <a:pPr marL="812800" marR="5080" lvl="1" indent="-342900">
              <a:lnSpc>
                <a:spcPct val="100000"/>
              </a:lnSpc>
              <a:buChar char="–"/>
              <a:tabLst>
                <a:tab pos="812165" algn="l"/>
                <a:tab pos="812800" algn="l"/>
              </a:tabLst>
            </a:pPr>
            <a:r>
              <a:rPr sz="2000" dirty="0">
                <a:latin typeface="Arial"/>
                <a:cs typeface="Arial"/>
              </a:rPr>
              <a:t>Un </a:t>
            </a:r>
            <a:r>
              <a:rPr sz="2000" spc="-5" dirty="0">
                <a:latin typeface="Arial"/>
                <a:cs typeface="Arial"/>
              </a:rPr>
              <a:t>comportament neobişnuit în utilizarea </a:t>
            </a:r>
            <a:r>
              <a:rPr sz="2000" dirty="0">
                <a:latin typeface="Arial"/>
                <a:cs typeface="Arial"/>
              </a:rPr>
              <a:t>unei </a:t>
            </a:r>
            <a:r>
              <a:rPr sz="2000" spc="-5" dirty="0">
                <a:latin typeface="Arial"/>
                <a:cs typeface="Arial"/>
              </a:rPr>
              <a:t>cărţi </a:t>
            </a:r>
            <a:r>
              <a:rPr sz="2000" dirty="0">
                <a:latin typeface="Arial"/>
                <a:cs typeface="Arial"/>
              </a:rPr>
              <a:t>de credit  </a:t>
            </a:r>
            <a:r>
              <a:rPr sz="2000" spc="-5" dirty="0">
                <a:latin typeface="Arial"/>
                <a:cs typeface="Arial"/>
              </a:rPr>
              <a:t>(e.g.utilizarea cardului </a:t>
            </a:r>
            <a:r>
              <a:rPr sz="2000" dirty="0">
                <a:latin typeface="Arial"/>
                <a:cs typeface="Arial"/>
              </a:rPr>
              <a:t>din </a:t>
            </a:r>
            <a:r>
              <a:rPr sz="2000" spc="-5" dirty="0">
                <a:latin typeface="Arial"/>
                <a:cs typeface="Arial"/>
              </a:rPr>
              <a:t>locaţii geografice neobişnuite </a:t>
            </a:r>
            <a:r>
              <a:rPr sz="2000" dirty="0">
                <a:latin typeface="Arial"/>
                <a:cs typeface="Arial"/>
              </a:rPr>
              <a:t>sau la </a:t>
            </a:r>
            <a:r>
              <a:rPr sz="2000" spc="-5" dirty="0">
                <a:latin typeface="Arial"/>
                <a:cs typeface="Arial"/>
              </a:rPr>
              <a:t>ore  neobişnuite) poate sugera </a:t>
            </a:r>
            <a:r>
              <a:rPr sz="2000" dirty="0">
                <a:latin typeface="Arial"/>
                <a:cs typeface="Arial"/>
              </a:rPr>
              <a:t>o </a:t>
            </a:r>
            <a:r>
              <a:rPr sz="2000" spc="-5" dirty="0">
                <a:latin typeface="Arial"/>
                <a:cs typeface="Arial"/>
              </a:rPr>
              <a:t>posibilă </a:t>
            </a:r>
            <a:r>
              <a:rPr sz="2000" spc="-5" dirty="0" err="1">
                <a:latin typeface="Arial"/>
                <a:cs typeface="Arial"/>
              </a:rPr>
              <a:t>activitate</a:t>
            </a:r>
            <a:r>
              <a:rPr sz="2000" spc="-15" dirty="0">
                <a:latin typeface="Arial"/>
                <a:cs typeface="Arial"/>
              </a:rPr>
              <a:t> </a:t>
            </a:r>
            <a:r>
              <a:rPr sz="2000" spc="-5" dirty="0" err="1" smtClean="0">
                <a:latin typeface="Arial"/>
                <a:cs typeface="Arial"/>
              </a:rPr>
              <a:t>frauduloasă</a:t>
            </a:r>
            <a:endParaRPr sz="2000" dirty="0">
              <a:latin typeface="Times New Roman"/>
              <a:cs typeface="Times New Roman"/>
            </a:endParaRPr>
          </a:p>
          <a:p>
            <a:pPr marL="355600" indent="-342900" algn="just">
              <a:lnSpc>
                <a:spcPct val="100000"/>
              </a:lnSpc>
              <a:buChar char="•"/>
              <a:tabLst>
                <a:tab pos="355600" algn="l"/>
              </a:tabLst>
            </a:pPr>
            <a:r>
              <a:rPr sz="2000" b="1" i="1" spc="-5" dirty="0">
                <a:solidFill>
                  <a:srgbClr val="3333CC"/>
                </a:solidFill>
                <a:latin typeface="Arial"/>
                <a:cs typeface="Arial"/>
              </a:rPr>
              <a:t>Diagnoza</a:t>
            </a:r>
            <a:r>
              <a:rPr sz="2000" b="1" i="1" spc="-20" dirty="0">
                <a:solidFill>
                  <a:srgbClr val="3333CC"/>
                </a:solidFill>
                <a:latin typeface="Arial"/>
                <a:cs typeface="Arial"/>
              </a:rPr>
              <a:t> </a:t>
            </a:r>
            <a:r>
              <a:rPr sz="2000" b="1" i="1" spc="-5" dirty="0">
                <a:solidFill>
                  <a:srgbClr val="3333CC"/>
                </a:solidFill>
                <a:latin typeface="Arial"/>
                <a:cs typeface="Arial"/>
              </a:rPr>
              <a:t>medicală</a:t>
            </a:r>
            <a:endParaRPr sz="2000" b="1" i="1" dirty="0">
              <a:latin typeface="Arial"/>
              <a:cs typeface="Arial"/>
            </a:endParaRPr>
          </a:p>
          <a:p>
            <a:pPr marL="812800" marR="20955" lvl="1" indent="-342900" algn="just">
              <a:lnSpc>
                <a:spcPct val="100000"/>
              </a:lnSpc>
              <a:buChar char="–"/>
              <a:tabLst>
                <a:tab pos="812800" algn="l"/>
              </a:tabLst>
            </a:pPr>
            <a:r>
              <a:rPr sz="2000" spc="-5" dirty="0">
                <a:latin typeface="Arial"/>
                <a:cs typeface="Arial"/>
              </a:rPr>
              <a:t>Structuri anormale observate pe imagini MRI(magnetic resonance  imaging), </a:t>
            </a:r>
            <a:r>
              <a:rPr sz="2000" dirty="0">
                <a:latin typeface="Arial"/>
                <a:cs typeface="Arial"/>
              </a:rPr>
              <a:t>PET </a:t>
            </a:r>
            <a:r>
              <a:rPr sz="2000" spc="-5" dirty="0">
                <a:latin typeface="Arial"/>
                <a:cs typeface="Arial"/>
              </a:rPr>
              <a:t>(positron emission tomography) sau secvenţe </a:t>
            </a:r>
            <a:r>
              <a:rPr sz="2000" dirty="0">
                <a:latin typeface="Arial"/>
                <a:cs typeface="Arial"/>
              </a:rPr>
              <a:t>EKG  pot </a:t>
            </a:r>
            <a:r>
              <a:rPr sz="2000" spc="-5" dirty="0">
                <a:latin typeface="Arial"/>
                <a:cs typeface="Arial"/>
              </a:rPr>
              <a:t>indica prezenţa </a:t>
            </a:r>
            <a:r>
              <a:rPr sz="2000" dirty="0">
                <a:latin typeface="Arial"/>
                <a:cs typeface="Arial"/>
              </a:rPr>
              <a:t>unor</a:t>
            </a:r>
            <a:r>
              <a:rPr sz="2000" spc="-30" dirty="0">
                <a:latin typeface="Arial"/>
                <a:cs typeface="Arial"/>
              </a:rPr>
              <a:t> </a:t>
            </a:r>
            <a:r>
              <a:rPr sz="2000" spc="-5" dirty="0">
                <a:latin typeface="Arial"/>
                <a:cs typeface="Arial"/>
              </a:rPr>
              <a:t>patologii</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l="14917" t="9488" r="23075" b="29703"/>
          <a:stretch>
            <a:fillRect/>
          </a:stretch>
        </p:blipFill>
        <p:spPr>
          <a:xfrm>
            <a:off x="1043608" y="2715766"/>
            <a:ext cx="3151716" cy="1746302"/>
          </a:xfrm>
          <a:prstGeom prst="rect">
            <a:avLst/>
          </a:prstGeom>
        </p:spPr>
      </p:pic>
      <p:pic>
        <p:nvPicPr>
          <p:cNvPr id="3" name="Picture 3"/>
          <p:cNvPicPr>
            <a:picLocks noChangeAspect="1"/>
          </p:cNvPicPr>
          <p:nvPr/>
        </p:nvPicPr>
        <p:blipFill>
          <a:blip r:embed="rId4" cstate="print"/>
          <a:srcRect/>
          <a:stretch>
            <a:fillRect/>
          </a:stretch>
        </p:blipFill>
        <p:spPr>
          <a:xfrm>
            <a:off x="4716016" y="771550"/>
            <a:ext cx="4427984" cy="4114800"/>
          </a:xfrm>
          <a:prstGeom prst="rect">
            <a:avLst/>
          </a:prstGeom>
        </p:spPr>
      </p:pic>
      <p:sp>
        <p:nvSpPr>
          <p:cNvPr id="4" name="TextBox 4"/>
          <p:cNvSpPr txBox="1"/>
          <p:nvPr/>
        </p:nvSpPr>
        <p:spPr>
          <a:xfrm>
            <a:off x="395536" y="339502"/>
            <a:ext cx="6696744" cy="346954"/>
          </a:xfrm>
          <a:prstGeom prst="rect">
            <a:avLst/>
          </a:prstGeom>
        </p:spPr>
        <p:txBody>
          <a:bodyPr wrap="square" lIns="0" tIns="0" rIns="0" bIns="0" rtlCol="0" anchor="t">
            <a:spAutoFit/>
          </a:bodyPr>
          <a:lstStyle/>
          <a:p>
            <a:pPr>
              <a:lnSpc>
                <a:spcPts val="3000"/>
              </a:lnSpc>
            </a:pPr>
            <a:r>
              <a:rPr lang="en-US" sz="2000" b="1" spc="125" dirty="0" smtClean="0">
                <a:solidFill>
                  <a:srgbClr val="0000CC"/>
                </a:solidFill>
                <a:latin typeface="Arial Rounded MT Bold" pitchFamily="34" charset="0"/>
              </a:rPr>
              <a:t>DATA </a:t>
            </a:r>
            <a:r>
              <a:rPr lang="en-US" sz="2000" b="1" spc="125" dirty="0" smtClean="0">
                <a:solidFill>
                  <a:srgbClr val="0000CC"/>
                </a:solidFill>
                <a:latin typeface="Arial Rounded MT Bold" pitchFamily="34" charset="0"/>
              </a:rPr>
              <a:t>MINING</a:t>
            </a:r>
            <a:r>
              <a:rPr lang="ro-MO" sz="2000" b="1" spc="125" dirty="0" smtClean="0">
                <a:solidFill>
                  <a:srgbClr val="0000CC"/>
                </a:solidFill>
                <a:latin typeface="Arial Rounded MT Bold" pitchFamily="34" charset="0"/>
              </a:rPr>
              <a:t> –VIZIUNE GENERALĂ</a:t>
            </a:r>
            <a:endParaRPr lang="en-US" sz="2000" b="1" spc="125" dirty="0">
              <a:solidFill>
                <a:srgbClr val="0000CC"/>
              </a:solidFill>
              <a:latin typeface="Arial Rounded MT Bold" pitchFamily="34" charset="0"/>
            </a:endParaRPr>
          </a:p>
        </p:txBody>
      </p:sp>
      <p:sp>
        <p:nvSpPr>
          <p:cNvPr id="5" name="TextBox 5"/>
          <p:cNvSpPr txBox="1"/>
          <p:nvPr/>
        </p:nvSpPr>
        <p:spPr>
          <a:xfrm>
            <a:off x="616203" y="1059583"/>
            <a:ext cx="3711929" cy="1615827"/>
          </a:xfrm>
          <a:prstGeom prst="rect">
            <a:avLst/>
          </a:prstGeom>
        </p:spPr>
        <p:txBody>
          <a:bodyPr wrap="square" lIns="0" tIns="0" rIns="0" bIns="0" rtlCol="0" anchor="t">
            <a:spAutoFit/>
          </a:bodyPr>
          <a:lstStyle/>
          <a:p>
            <a:pPr>
              <a:lnSpc>
                <a:spcPts val="1800"/>
              </a:lnSpc>
            </a:pPr>
            <a:r>
              <a:rPr lang="en-US" sz="1500" b="1" spc="75" dirty="0">
                <a:solidFill>
                  <a:srgbClr val="40C6CC"/>
                </a:solidFill>
                <a:latin typeface="League Spartan"/>
              </a:rPr>
              <a:t>BUSINESS </a:t>
            </a:r>
            <a:r>
              <a:rPr lang="en-US" sz="1500" b="1" spc="75" dirty="0" smtClean="0">
                <a:solidFill>
                  <a:srgbClr val="40C6CC"/>
                </a:solidFill>
                <a:latin typeface="League Spartan"/>
              </a:rPr>
              <a:t>INTELIGENCE</a:t>
            </a:r>
            <a:endParaRPr lang="ro-MO" sz="1500" b="1" spc="75" dirty="0" smtClean="0">
              <a:solidFill>
                <a:srgbClr val="40C6CC"/>
              </a:solidFill>
              <a:latin typeface="League Spartan"/>
            </a:endParaRPr>
          </a:p>
          <a:p>
            <a:pPr>
              <a:lnSpc>
                <a:spcPts val="1800"/>
              </a:lnSpc>
            </a:pPr>
            <a:endParaRPr lang="en-US" sz="1500" b="1" spc="75" dirty="0">
              <a:solidFill>
                <a:srgbClr val="40C6CC"/>
              </a:solidFill>
              <a:latin typeface="League Spartan"/>
            </a:endParaRPr>
          </a:p>
          <a:p>
            <a:pPr>
              <a:lnSpc>
                <a:spcPts val="1800"/>
              </a:lnSpc>
            </a:pPr>
            <a:r>
              <a:rPr lang="en-US" sz="1500" b="1" spc="75" dirty="0">
                <a:solidFill>
                  <a:srgbClr val="FF5757"/>
                </a:solidFill>
                <a:latin typeface="League Spartan"/>
              </a:rPr>
              <a:t>DATA </a:t>
            </a:r>
            <a:r>
              <a:rPr lang="en-US" sz="1500" b="1" spc="75" dirty="0" smtClean="0">
                <a:solidFill>
                  <a:srgbClr val="FF5757"/>
                </a:solidFill>
                <a:latin typeface="League Spartan"/>
              </a:rPr>
              <a:t>MINING </a:t>
            </a:r>
            <a:r>
              <a:rPr lang="en-US" sz="1600" spc="52" dirty="0" err="1" smtClean="0">
                <a:latin typeface="Gidole" charset="0"/>
              </a:rPr>
              <a:t>descoper</a:t>
            </a:r>
            <a:r>
              <a:rPr lang="ro-MO" sz="1600" spc="52" dirty="0" smtClean="0">
                <a:latin typeface="Gidole" charset="0"/>
              </a:rPr>
              <a:t>ă</a:t>
            </a:r>
            <a:r>
              <a:rPr lang="en-US" sz="1600" spc="52" dirty="0" smtClean="0">
                <a:latin typeface="Gidole" charset="0"/>
              </a:rPr>
              <a:t> „</a:t>
            </a:r>
            <a:r>
              <a:rPr lang="en-US" sz="1600" b="1" spc="52" dirty="0" err="1" smtClean="0">
                <a:latin typeface="Gidole" charset="0"/>
              </a:rPr>
              <a:t>cunoștințe</a:t>
            </a:r>
            <a:r>
              <a:rPr lang="en-US" sz="1600" spc="52" dirty="0" smtClean="0">
                <a:latin typeface="Gidole" charset="0"/>
              </a:rPr>
              <a:t>” </a:t>
            </a:r>
            <a:r>
              <a:rPr lang="en-US" sz="1600" spc="52" dirty="0" err="1" smtClean="0">
                <a:latin typeface="Gidole" charset="0"/>
              </a:rPr>
              <a:t>noi</a:t>
            </a:r>
            <a:r>
              <a:rPr lang="en-US" sz="1600" spc="52" dirty="0" smtClean="0">
                <a:latin typeface="Gidole" charset="0"/>
              </a:rPr>
              <a:t> “</a:t>
            </a:r>
            <a:r>
              <a:rPr lang="en-US" sz="1600" b="1" spc="52" dirty="0" err="1" smtClean="0">
                <a:latin typeface="Gidole" charset="0"/>
              </a:rPr>
              <a:t>ascunse</a:t>
            </a:r>
            <a:r>
              <a:rPr lang="en-US" sz="1600" spc="52" dirty="0" smtClean="0">
                <a:latin typeface="Gidole" charset="0"/>
              </a:rPr>
              <a:t>” </a:t>
            </a:r>
            <a:r>
              <a:rPr lang="ro-MO" sz="1600" spc="52" dirty="0" smtClean="0">
                <a:latin typeface="Gidole" charset="0"/>
              </a:rPr>
              <a:t>din datele istorice care sunt stocate </a:t>
            </a:r>
            <a:r>
              <a:rPr lang="en-US" sz="1600" spc="52" dirty="0" smtClean="0">
                <a:latin typeface="Gidole" charset="0"/>
              </a:rPr>
              <a:t>fie </a:t>
            </a:r>
            <a:r>
              <a:rPr lang="en-US" sz="1600" spc="52" dirty="0" err="1" smtClean="0">
                <a:latin typeface="Gidole" charset="0"/>
              </a:rPr>
              <a:t>în</a:t>
            </a:r>
            <a:r>
              <a:rPr lang="en-US" sz="1600" spc="52" dirty="0" smtClean="0">
                <a:latin typeface="Gidole" charset="0"/>
              </a:rPr>
              <a:t> </a:t>
            </a:r>
            <a:r>
              <a:rPr lang="en-US" sz="1600" b="1" spc="52" dirty="0" err="1" smtClean="0">
                <a:latin typeface="Gidole" charset="0"/>
              </a:rPr>
              <a:t>Baze</a:t>
            </a:r>
            <a:r>
              <a:rPr lang="en-US" sz="1600" b="1" spc="52" dirty="0" smtClean="0">
                <a:latin typeface="Gidole" charset="0"/>
              </a:rPr>
              <a:t> de Date </a:t>
            </a:r>
            <a:r>
              <a:rPr lang="en-US" sz="1600" b="1" spc="52" dirty="0" err="1" smtClean="0">
                <a:latin typeface="Gidole" charset="0"/>
              </a:rPr>
              <a:t>operaționale</a:t>
            </a:r>
            <a:r>
              <a:rPr lang="en-US" sz="1600" spc="52" dirty="0" smtClean="0">
                <a:latin typeface="Gidole" charset="0"/>
              </a:rPr>
              <a:t>, fie </a:t>
            </a:r>
            <a:r>
              <a:rPr lang="en-US" sz="1600" spc="52" dirty="0" err="1" smtClean="0">
                <a:latin typeface="Gidole" charset="0"/>
              </a:rPr>
              <a:t>în</a:t>
            </a:r>
            <a:r>
              <a:rPr lang="en-US" sz="1600" spc="52" dirty="0" smtClean="0">
                <a:latin typeface="Gidole" charset="0"/>
              </a:rPr>
              <a:t> </a:t>
            </a:r>
            <a:r>
              <a:rPr lang="en-US" sz="1600" b="1" spc="52" dirty="0" err="1" smtClean="0">
                <a:latin typeface="Gidole" charset="0"/>
              </a:rPr>
              <a:t>Depozite</a:t>
            </a:r>
            <a:r>
              <a:rPr lang="en-US" sz="1600" b="1" spc="52" dirty="0" smtClean="0">
                <a:latin typeface="Gidole" charset="0"/>
              </a:rPr>
              <a:t> de Date.</a:t>
            </a:r>
            <a:endParaRPr lang="en-US" sz="1500" b="1" spc="75" dirty="0">
              <a:solidFill>
                <a:srgbClr val="40C6CC"/>
              </a:solidFill>
              <a:latin typeface="Gidole" charset="0"/>
            </a:endParaRPr>
          </a:p>
        </p:txBody>
      </p:sp>
      <p:grpSp>
        <p:nvGrpSpPr>
          <p:cNvPr id="9" name="Group 13"/>
          <p:cNvGrpSpPr/>
          <p:nvPr/>
        </p:nvGrpSpPr>
        <p:grpSpPr>
          <a:xfrm>
            <a:off x="8025369" y="2236678"/>
            <a:ext cx="999804" cy="99980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5757"/>
            </a:solidFill>
          </p:spPr>
        </p:sp>
      </p:grpSp>
      <p:grpSp>
        <p:nvGrpSpPr>
          <p:cNvPr id="13" name="Group 15"/>
          <p:cNvGrpSpPr>
            <a:grpSpLocks noChangeAspect="1"/>
          </p:cNvGrpSpPr>
          <p:nvPr/>
        </p:nvGrpSpPr>
        <p:grpSpPr>
          <a:xfrm>
            <a:off x="8025369" y="2236678"/>
            <a:ext cx="991316" cy="991316"/>
            <a:chOff x="-2540" y="-2540"/>
            <a:chExt cx="6355080" cy="6355080"/>
          </a:xfrm>
        </p:grpSpPr>
        <p:sp>
          <p:nvSpPr>
            <p:cNvPr id="16" name="Freeform 1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0800">
                <a:alpha val="60784"/>
              </a:srgbClr>
            </a:solidFill>
          </p:spPr>
        </p:sp>
      </p:grpSp>
      <p:sp>
        <p:nvSpPr>
          <p:cNvPr id="17" name="TextBox 17"/>
          <p:cNvSpPr txBox="1"/>
          <p:nvPr/>
        </p:nvSpPr>
        <p:spPr>
          <a:xfrm>
            <a:off x="8025369" y="2469372"/>
            <a:ext cx="991316" cy="512961"/>
          </a:xfrm>
          <a:prstGeom prst="rect">
            <a:avLst/>
          </a:prstGeom>
        </p:spPr>
        <p:txBody>
          <a:bodyPr lIns="0" tIns="0" rIns="0" bIns="0" rtlCol="0" anchor="t">
            <a:spAutoFit/>
          </a:bodyPr>
          <a:lstStyle/>
          <a:p>
            <a:pPr algn="ctr">
              <a:lnSpc>
                <a:spcPts val="1960"/>
              </a:lnSpc>
            </a:pPr>
            <a:r>
              <a:rPr lang="en-US" sz="1400" b="1" dirty="0">
                <a:solidFill>
                  <a:srgbClr val="FFFFFF"/>
                </a:solidFill>
                <a:latin typeface="Arimo"/>
              </a:rPr>
              <a:t>DATA MINING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0"/>
            <a:ext cx="4657725" cy="443070"/>
          </a:xfrm>
          <a:prstGeom prst="rect">
            <a:avLst/>
          </a:prstGeom>
        </p:spPr>
        <p:txBody>
          <a:bodyPr vert="horz" wrap="square" lIns="0" tIns="12065" rIns="0" bIns="0" rtlCol="0">
            <a:spAutoFit/>
          </a:bodyPr>
          <a:lstStyle/>
          <a:p>
            <a:pPr marL="12700">
              <a:lnSpc>
                <a:spcPct val="100000"/>
              </a:lnSpc>
              <a:spcBef>
                <a:spcPts val="95"/>
              </a:spcBef>
            </a:pPr>
            <a:r>
              <a:rPr spc="-5" dirty="0"/>
              <a:t>Reguli de</a:t>
            </a:r>
            <a:r>
              <a:rPr spc="-35" dirty="0"/>
              <a:t> </a:t>
            </a:r>
            <a:r>
              <a:rPr spc="-5" dirty="0"/>
              <a:t>asociere</a:t>
            </a:r>
          </a:p>
        </p:txBody>
      </p:sp>
      <p:sp>
        <p:nvSpPr>
          <p:cNvPr id="3" name="object 3"/>
          <p:cNvSpPr txBox="1"/>
          <p:nvPr/>
        </p:nvSpPr>
        <p:spPr>
          <a:xfrm>
            <a:off x="179512" y="627534"/>
            <a:ext cx="8784976" cy="3398366"/>
          </a:xfrm>
          <a:prstGeom prst="rect">
            <a:avLst/>
          </a:prstGeom>
        </p:spPr>
        <p:txBody>
          <a:bodyPr vert="horz" wrap="square" lIns="0" tIns="12700" rIns="0" bIns="0" rtlCol="0">
            <a:spAutoFit/>
          </a:bodyPr>
          <a:lstStyle/>
          <a:p>
            <a:pPr marL="12700">
              <a:lnSpc>
                <a:spcPct val="100000"/>
              </a:lnSpc>
              <a:spcBef>
                <a:spcPts val="100"/>
              </a:spcBef>
            </a:pPr>
            <a:r>
              <a:rPr sz="2000" b="1" i="1" dirty="0">
                <a:solidFill>
                  <a:srgbClr val="3333CC"/>
                </a:solidFill>
                <a:latin typeface="Arial"/>
                <a:cs typeface="Arial"/>
              </a:rPr>
              <a:t>Ce se</a:t>
            </a:r>
            <a:r>
              <a:rPr sz="2000" b="1" i="1" spc="-15" dirty="0">
                <a:solidFill>
                  <a:srgbClr val="3333CC"/>
                </a:solidFill>
                <a:latin typeface="Arial"/>
                <a:cs typeface="Arial"/>
              </a:rPr>
              <a:t> </a:t>
            </a:r>
            <a:r>
              <a:rPr sz="2000" b="1" i="1" spc="-5" dirty="0">
                <a:solidFill>
                  <a:srgbClr val="3333CC"/>
                </a:solidFill>
                <a:latin typeface="Arial"/>
                <a:cs typeface="Arial"/>
              </a:rPr>
              <a:t>cunoaşte?</a:t>
            </a:r>
            <a:endParaRPr sz="2000" b="1" i="1" dirty="0">
              <a:latin typeface="Arial"/>
              <a:cs typeface="Arial"/>
            </a:endParaRPr>
          </a:p>
          <a:p>
            <a:pPr marL="12700" marR="5080">
              <a:lnSpc>
                <a:spcPct val="200000"/>
              </a:lnSpc>
              <a:buChar char="•"/>
              <a:tabLst>
                <a:tab pos="354965" algn="l"/>
                <a:tab pos="355600" algn="l"/>
              </a:tabLst>
            </a:pPr>
            <a:r>
              <a:rPr sz="2000" dirty="0">
                <a:latin typeface="Arial"/>
                <a:cs typeface="Arial"/>
              </a:rPr>
              <a:t>Un set de </a:t>
            </a:r>
            <a:r>
              <a:rPr sz="2000" spc="-5" dirty="0">
                <a:latin typeface="Arial"/>
                <a:cs typeface="Arial"/>
              </a:rPr>
              <a:t>înregistrări, fiecare conţinând obiecte (entităţi) dintr-o </a:t>
            </a:r>
            <a:r>
              <a:rPr sz="2000" spc="-5" dirty="0" err="1">
                <a:latin typeface="Arial"/>
                <a:cs typeface="Arial"/>
              </a:rPr>
              <a:t>colecţie</a:t>
            </a:r>
            <a:r>
              <a:rPr sz="2000" spc="-5" dirty="0">
                <a:latin typeface="Arial"/>
                <a:cs typeface="Arial"/>
              </a:rPr>
              <a:t> </a:t>
            </a:r>
            <a:r>
              <a:rPr sz="2000" spc="-5" dirty="0">
                <a:solidFill>
                  <a:srgbClr val="3333CC"/>
                </a:solidFill>
                <a:latin typeface="Arial"/>
                <a:cs typeface="Arial"/>
              </a:rPr>
              <a:t> </a:t>
            </a:r>
            <a:endParaRPr lang="ro-MO" sz="2000" spc="-5" dirty="0" smtClean="0">
              <a:solidFill>
                <a:srgbClr val="3333CC"/>
              </a:solidFill>
              <a:latin typeface="Arial"/>
              <a:cs typeface="Arial"/>
            </a:endParaRPr>
          </a:p>
          <a:p>
            <a:pPr marL="12700" marR="5080">
              <a:lnSpc>
                <a:spcPct val="200000"/>
              </a:lnSpc>
              <a:tabLst>
                <a:tab pos="354965" algn="l"/>
                <a:tab pos="355600" algn="l"/>
              </a:tabLst>
            </a:pPr>
            <a:r>
              <a:rPr sz="2000" b="1" i="1" dirty="0" err="1" smtClean="0">
                <a:solidFill>
                  <a:srgbClr val="3333CC"/>
                </a:solidFill>
                <a:latin typeface="Arial"/>
                <a:cs typeface="Arial"/>
              </a:rPr>
              <a:t>Ce</a:t>
            </a:r>
            <a:r>
              <a:rPr sz="2000" b="1" i="1" dirty="0" smtClean="0">
                <a:solidFill>
                  <a:srgbClr val="3333CC"/>
                </a:solidFill>
                <a:latin typeface="Arial"/>
                <a:cs typeface="Arial"/>
              </a:rPr>
              <a:t> </a:t>
            </a:r>
            <a:r>
              <a:rPr sz="2000" b="1" i="1" dirty="0">
                <a:solidFill>
                  <a:srgbClr val="3333CC"/>
                </a:solidFill>
                <a:latin typeface="Arial"/>
                <a:cs typeface="Arial"/>
              </a:rPr>
              <a:t>se</a:t>
            </a:r>
            <a:r>
              <a:rPr sz="2000" b="1" i="1" spc="-15" dirty="0">
                <a:solidFill>
                  <a:srgbClr val="3333CC"/>
                </a:solidFill>
                <a:latin typeface="Arial"/>
                <a:cs typeface="Arial"/>
              </a:rPr>
              <a:t> </a:t>
            </a:r>
            <a:r>
              <a:rPr sz="2000" b="1" i="1" spc="-5" dirty="0">
                <a:solidFill>
                  <a:srgbClr val="3333CC"/>
                </a:solidFill>
                <a:latin typeface="Arial"/>
                <a:cs typeface="Arial"/>
              </a:rPr>
              <a:t>urmăreşte?</a:t>
            </a:r>
            <a:endParaRPr sz="2000" b="1" i="1" dirty="0">
              <a:latin typeface="Arial"/>
              <a:cs typeface="Arial"/>
            </a:endParaRPr>
          </a:p>
          <a:p>
            <a:pPr marL="355600" marR="398780" indent="-342900">
              <a:lnSpc>
                <a:spcPct val="100000"/>
              </a:lnSpc>
              <a:buChar char="•"/>
              <a:tabLst>
                <a:tab pos="354965" algn="l"/>
                <a:tab pos="355600" algn="l"/>
              </a:tabLst>
            </a:pPr>
            <a:r>
              <a:rPr sz="2000" dirty="0" err="1" smtClean="0">
                <a:latin typeface="Arial"/>
                <a:cs typeface="Arial"/>
              </a:rPr>
              <a:t>Să</a:t>
            </a:r>
            <a:r>
              <a:rPr sz="2000" dirty="0" smtClean="0">
                <a:latin typeface="Arial"/>
                <a:cs typeface="Arial"/>
              </a:rPr>
              <a:t> </a:t>
            </a:r>
            <a:r>
              <a:rPr sz="2000" dirty="0">
                <a:latin typeface="Arial"/>
                <a:cs typeface="Arial"/>
              </a:rPr>
              <a:t>se </a:t>
            </a:r>
            <a:r>
              <a:rPr sz="2000" spc="-5" dirty="0">
                <a:latin typeface="Arial"/>
                <a:cs typeface="Arial"/>
              </a:rPr>
              <a:t>gasească </a:t>
            </a:r>
            <a:r>
              <a:rPr sz="2000" dirty="0">
                <a:latin typeface="Arial"/>
                <a:cs typeface="Arial"/>
              </a:rPr>
              <a:t>un model </a:t>
            </a:r>
            <a:r>
              <a:rPr sz="2000" spc="-5" dirty="0">
                <a:latin typeface="Arial"/>
                <a:cs typeface="Arial"/>
              </a:rPr>
              <a:t>care </a:t>
            </a:r>
            <a:r>
              <a:rPr sz="2000" dirty="0">
                <a:latin typeface="Arial"/>
                <a:cs typeface="Arial"/>
              </a:rPr>
              <a:t>să </a:t>
            </a:r>
            <a:r>
              <a:rPr sz="2000" spc="-5" dirty="0">
                <a:latin typeface="Arial"/>
                <a:cs typeface="Arial"/>
              </a:rPr>
              <a:t>permită estimarea prezenţei </a:t>
            </a:r>
            <a:r>
              <a:rPr sz="2000" dirty="0">
                <a:latin typeface="Arial"/>
                <a:cs typeface="Arial"/>
              </a:rPr>
              <a:t>unui  </a:t>
            </a:r>
            <a:r>
              <a:rPr sz="2000" spc="-5" dirty="0">
                <a:latin typeface="Arial"/>
                <a:cs typeface="Arial"/>
              </a:rPr>
              <a:t>obiect în ipoteza prezenţei altor</a:t>
            </a:r>
            <a:r>
              <a:rPr sz="2000" spc="-20" dirty="0">
                <a:latin typeface="Arial"/>
                <a:cs typeface="Arial"/>
              </a:rPr>
              <a:t> </a:t>
            </a:r>
            <a:r>
              <a:rPr sz="2000" spc="-5" dirty="0">
                <a:latin typeface="Arial"/>
                <a:cs typeface="Arial"/>
              </a:rPr>
              <a:t>obiecte</a:t>
            </a:r>
            <a:endParaRPr sz="2000" dirty="0">
              <a:latin typeface="Arial"/>
              <a:cs typeface="Arial"/>
            </a:endParaRPr>
          </a:p>
          <a:p>
            <a:pPr>
              <a:lnSpc>
                <a:spcPct val="100000"/>
              </a:lnSpc>
              <a:spcBef>
                <a:spcPts val="35"/>
              </a:spcBef>
              <a:buFont typeface="Arial"/>
              <a:buChar char="•"/>
            </a:pPr>
            <a:endParaRPr sz="2000" dirty="0">
              <a:latin typeface="Times New Roman"/>
              <a:cs typeface="Times New Roman"/>
            </a:endParaRPr>
          </a:p>
          <a:p>
            <a:pPr marL="12700">
              <a:lnSpc>
                <a:spcPct val="100000"/>
              </a:lnSpc>
            </a:pPr>
            <a:r>
              <a:rPr sz="2000" b="1" i="1" spc="-5" dirty="0">
                <a:solidFill>
                  <a:srgbClr val="3333CC"/>
                </a:solidFill>
                <a:latin typeface="Arial"/>
                <a:cs typeface="Arial"/>
              </a:rPr>
              <a:t>Care este scopul</a:t>
            </a:r>
            <a:r>
              <a:rPr sz="2000" b="1" i="1" spc="-15" dirty="0">
                <a:solidFill>
                  <a:srgbClr val="3333CC"/>
                </a:solidFill>
                <a:latin typeface="Arial"/>
                <a:cs typeface="Arial"/>
              </a:rPr>
              <a:t> </a:t>
            </a:r>
            <a:r>
              <a:rPr sz="2000" b="1" i="1" spc="-5" dirty="0">
                <a:solidFill>
                  <a:srgbClr val="3333CC"/>
                </a:solidFill>
                <a:latin typeface="Arial"/>
                <a:cs typeface="Arial"/>
              </a:rPr>
              <a:t>final?</a:t>
            </a:r>
            <a:endParaRPr sz="2000" b="1" i="1" dirty="0">
              <a:latin typeface="Arial"/>
              <a:cs typeface="Arial"/>
            </a:endParaRPr>
          </a:p>
          <a:p>
            <a:pPr>
              <a:lnSpc>
                <a:spcPct val="100000"/>
              </a:lnSpc>
              <a:spcBef>
                <a:spcPts val="30"/>
              </a:spcBef>
            </a:pPr>
            <a:endParaRPr sz="2000" dirty="0">
              <a:latin typeface="Times New Roman"/>
              <a:cs typeface="Times New Roman"/>
            </a:endParaRPr>
          </a:p>
          <a:p>
            <a:pPr marL="355600" indent="-342900">
              <a:lnSpc>
                <a:spcPct val="100000"/>
              </a:lnSpc>
              <a:buChar char="•"/>
              <a:tabLst>
                <a:tab pos="354965" algn="l"/>
                <a:tab pos="355600" algn="l"/>
              </a:tabLst>
            </a:pPr>
            <a:r>
              <a:rPr sz="2000" spc="-5" dirty="0">
                <a:latin typeface="Arial"/>
                <a:cs typeface="Arial"/>
              </a:rPr>
              <a:t>Identificarea unor tipare de asociere între obiecte</a:t>
            </a:r>
            <a:endParaRPr sz="20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0"/>
            <a:ext cx="4657725" cy="443070"/>
          </a:xfrm>
          <a:prstGeom prst="rect">
            <a:avLst/>
          </a:prstGeom>
        </p:spPr>
        <p:txBody>
          <a:bodyPr vert="horz" wrap="square" lIns="0" tIns="12065" rIns="0" bIns="0" rtlCol="0">
            <a:spAutoFit/>
          </a:bodyPr>
          <a:lstStyle/>
          <a:p>
            <a:pPr marL="12700">
              <a:lnSpc>
                <a:spcPct val="100000"/>
              </a:lnSpc>
              <a:spcBef>
                <a:spcPts val="95"/>
              </a:spcBef>
            </a:pPr>
            <a:r>
              <a:rPr spc="-5" dirty="0"/>
              <a:t>Reguli de</a:t>
            </a:r>
            <a:r>
              <a:rPr spc="-35" dirty="0"/>
              <a:t> </a:t>
            </a:r>
            <a:r>
              <a:rPr spc="-5" dirty="0"/>
              <a:t>asociere</a:t>
            </a:r>
          </a:p>
        </p:txBody>
      </p:sp>
      <p:sp>
        <p:nvSpPr>
          <p:cNvPr id="3" name="object 3"/>
          <p:cNvSpPr txBox="1"/>
          <p:nvPr/>
        </p:nvSpPr>
        <p:spPr>
          <a:xfrm>
            <a:off x="179512" y="627534"/>
            <a:ext cx="8856984" cy="3706143"/>
          </a:xfrm>
          <a:prstGeom prst="rect">
            <a:avLst/>
          </a:prstGeom>
        </p:spPr>
        <p:txBody>
          <a:bodyPr vert="horz" wrap="square" lIns="0" tIns="12700" rIns="0" bIns="0" rtlCol="0">
            <a:spAutoFit/>
          </a:bodyPr>
          <a:lstStyle/>
          <a:p>
            <a:pPr marL="13335" marR="80010">
              <a:lnSpc>
                <a:spcPct val="100000"/>
              </a:lnSpc>
              <a:spcBef>
                <a:spcPts val="100"/>
              </a:spcBef>
              <a:tabLst>
                <a:tab pos="1156335" algn="l"/>
              </a:tabLst>
            </a:pPr>
            <a:r>
              <a:rPr sz="2000" b="1" i="1" u="sng" spc="-5" dirty="0">
                <a:solidFill>
                  <a:srgbClr val="FF0000"/>
                </a:solidFill>
                <a:latin typeface="Arial"/>
                <a:cs typeface="Arial"/>
              </a:rPr>
              <a:t>Exemplu:	</a:t>
            </a:r>
            <a:r>
              <a:rPr sz="2000" spc="-5" dirty="0">
                <a:latin typeface="Arial"/>
                <a:cs typeface="Arial"/>
              </a:rPr>
              <a:t>analiza coşului </a:t>
            </a:r>
            <a:r>
              <a:rPr sz="2000" dirty="0">
                <a:latin typeface="Arial"/>
                <a:cs typeface="Arial"/>
              </a:rPr>
              <a:t>de </a:t>
            </a:r>
            <a:r>
              <a:rPr sz="2000" spc="-5" dirty="0">
                <a:latin typeface="Arial"/>
                <a:cs typeface="Arial"/>
              </a:rPr>
              <a:t>cumpărături (fiecare instanţă corespunde unei  tranzacţii </a:t>
            </a:r>
            <a:r>
              <a:rPr sz="2000" dirty="0">
                <a:latin typeface="Arial"/>
                <a:cs typeface="Arial"/>
              </a:rPr>
              <a:t>= </a:t>
            </a:r>
            <a:r>
              <a:rPr sz="2000" spc="-5" dirty="0">
                <a:latin typeface="Arial"/>
                <a:cs typeface="Arial"/>
              </a:rPr>
              <a:t>listă de produse</a:t>
            </a:r>
            <a:r>
              <a:rPr sz="2000" spc="-20" dirty="0">
                <a:latin typeface="Arial"/>
                <a:cs typeface="Arial"/>
              </a:rPr>
              <a:t> </a:t>
            </a:r>
            <a:r>
              <a:rPr sz="2000" spc="-5" dirty="0">
                <a:latin typeface="Arial"/>
                <a:cs typeface="Arial"/>
              </a:rPr>
              <a:t>cumpărate)</a:t>
            </a:r>
            <a:endParaRPr sz="2000" dirty="0">
              <a:latin typeface="Arial"/>
              <a:cs typeface="Arial"/>
            </a:endParaRPr>
          </a:p>
          <a:p>
            <a:pPr marL="13335" marR="4754880">
              <a:lnSpc>
                <a:spcPct val="100000"/>
              </a:lnSpc>
              <a:tabLst>
                <a:tab pos="470534" algn="l"/>
              </a:tabLst>
            </a:pPr>
            <a:r>
              <a:rPr sz="2000" spc="-5" dirty="0" smtClean="0">
                <a:latin typeface="Arial"/>
                <a:cs typeface="Arial"/>
              </a:rPr>
              <a:t>T1</a:t>
            </a:r>
            <a:r>
              <a:rPr sz="2000" spc="-5" dirty="0">
                <a:latin typeface="Arial"/>
                <a:cs typeface="Arial"/>
              </a:rPr>
              <a:t>:	{lapte, pâine, carne, </a:t>
            </a:r>
            <a:r>
              <a:rPr sz="2000" dirty="0">
                <a:latin typeface="Arial"/>
                <a:cs typeface="Arial"/>
              </a:rPr>
              <a:t>apă}  </a:t>
            </a:r>
            <a:endParaRPr lang="ro-MO" sz="2000" dirty="0" smtClean="0">
              <a:latin typeface="Arial"/>
              <a:cs typeface="Arial"/>
            </a:endParaRPr>
          </a:p>
          <a:p>
            <a:pPr marL="13335" marR="4754880">
              <a:lnSpc>
                <a:spcPct val="100000"/>
              </a:lnSpc>
              <a:tabLst>
                <a:tab pos="470534" algn="l"/>
              </a:tabLst>
            </a:pPr>
            <a:r>
              <a:rPr sz="2000" spc="-5" dirty="0" smtClean="0">
                <a:latin typeface="Arial"/>
                <a:cs typeface="Arial"/>
              </a:rPr>
              <a:t>T2</a:t>
            </a:r>
            <a:r>
              <a:rPr sz="2000" spc="-5" dirty="0">
                <a:latin typeface="Arial"/>
                <a:cs typeface="Arial"/>
              </a:rPr>
              <a:t>:	{pâine,</a:t>
            </a:r>
            <a:r>
              <a:rPr sz="2000" spc="-20" dirty="0">
                <a:latin typeface="Arial"/>
                <a:cs typeface="Arial"/>
              </a:rPr>
              <a:t> </a:t>
            </a:r>
            <a:r>
              <a:rPr sz="2000" dirty="0">
                <a:latin typeface="Arial"/>
                <a:cs typeface="Arial"/>
              </a:rPr>
              <a:t>apă}</a:t>
            </a:r>
          </a:p>
          <a:p>
            <a:pPr marL="12700" marR="4932680">
              <a:lnSpc>
                <a:spcPct val="100000"/>
              </a:lnSpc>
              <a:tabLst>
                <a:tab pos="469900" algn="l"/>
              </a:tabLst>
            </a:pPr>
            <a:r>
              <a:rPr sz="2000" spc="-5" dirty="0">
                <a:latin typeface="Arial"/>
                <a:cs typeface="Arial"/>
              </a:rPr>
              <a:t>T3:	{pâine, unt, carne,</a:t>
            </a:r>
            <a:r>
              <a:rPr sz="2000" spc="-55" dirty="0">
                <a:latin typeface="Arial"/>
                <a:cs typeface="Arial"/>
              </a:rPr>
              <a:t> </a:t>
            </a:r>
            <a:r>
              <a:rPr sz="2000" dirty="0">
                <a:latin typeface="Arial"/>
                <a:cs typeface="Arial"/>
              </a:rPr>
              <a:t>apă}  </a:t>
            </a:r>
            <a:endParaRPr lang="ro-MO" sz="2000" dirty="0" smtClean="0">
              <a:latin typeface="Arial"/>
              <a:cs typeface="Arial"/>
            </a:endParaRPr>
          </a:p>
          <a:p>
            <a:pPr marL="12700" marR="4932680">
              <a:lnSpc>
                <a:spcPct val="100000"/>
              </a:lnSpc>
              <a:tabLst>
                <a:tab pos="469900" algn="l"/>
              </a:tabLst>
            </a:pPr>
            <a:r>
              <a:rPr sz="2000" spc="-5" dirty="0" smtClean="0">
                <a:latin typeface="Arial"/>
                <a:cs typeface="Arial"/>
              </a:rPr>
              <a:t>T4</a:t>
            </a:r>
            <a:r>
              <a:rPr sz="2000" spc="-5" dirty="0">
                <a:latin typeface="Arial"/>
                <a:cs typeface="Arial"/>
              </a:rPr>
              <a:t>:	{apă}</a:t>
            </a:r>
            <a:endParaRPr sz="2000" dirty="0">
              <a:latin typeface="Arial"/>
              <a:cs typeface="Arial"/>
            </a:endParaRPr>
          </a:p>
          <a:p>
            <a:pPr marL="12700">
              <a:lnSpc>
                <a:spcPct val="100000"/>
              </a:lnSpc>
            </a:pPr>
            <a:r>
              <a:rPr sz="2000" b="1" i="1" spc="-5" dirty="0" err="1" smtClean="0">
                <a:solidFill>
                  <a:srgbClr val="FF0000"/>
                </a:solidFill>
                <a:latin typeface="Arial"/>
                <a:cs typeface="Arial"/>
              </a:rPr>
              <a:t>Rezultate</a:t>
            </a:r>
            <a:r>
              <a:rPr sz="2000" b="1" i="1" spc="-5" dirty="0">
                <a:solidFill>
                  <a:srgbClr val="FF0000"/>
                </a:solidFill>
                <a:latin typeface="Arial"/>
                <a:cs typeface="Arial"/>
              </a:rPr>
              <a:t>:</a:t>
            </a:r>
            <a:endParaRPr sz="2000" b="1" i="1" dirty="0">
              <a:latin typeface="Arial"/>
              <a:cs typeface="Arial"/>
            </a:endParaRPr>
          </a:p>
          <a:p>
            <a:pPr marL="355600" marR="5080" indent="-342900">
              <a:lnSpc>
                <a:spcPct val="100000"/>
              </a:lnSpc>
              <a:buChar char="•"/>
              <a:tabLst>
                <a:tab pos="354965" algn="l"/>
                <a:tab pos="355600" algn="l"/>
              </a:tabLst>
            </a:pPr>
            <a:r>
              <a:rPr sz="2000" b="1" i="1" spc="-5" dirty="0">
                <a:solidFill>
                  <a:srgbClr val="3333CC"/>
                </a:solidFill>
                <a:latin typeface="Arial"/>
                <a:cs typeface="Arial"/>
              </a:rPr>
              <a:t>Itemset frecvent: </a:t>
            </a:r>
            <a:r>
              <a:rPr sz="2000" spc="-5" dirty="0">
                <a:latin typeface="Arial"/>
                <a:cs typeface="Arial"/>
              </a:rPr>
              <a:t>{pâine, </a:t>
            </a:r>
            <a:r>
              <a:rPr sz="2000" dirty="0">
                <a:latin typeface="Arial"/>
                <a:cs typeface="Arial"/>
              </a:rPr>
              <a:t>apă} - </a:t>
            </a:r>
            <a:r>
              <a:rPr sz="2000" spc="-5" dirty="0">
                <a:latin typeface="Arial"/>
                <a:cs typeface="Arial"/>
              </a:rPr>
              <a:t>suport 75% (perechea de produse apare  în </a:t>
            </a:r>
            <a:r>
              <a:rPr sz="2000" dirty="0">
                <a:latin typeface="Arial"/>
                <a:cs typeface="Arial"/>
              </a:rPr>
              <a:t>3 din 4 </a:t>
            </a:r>
            <a:r>
              <a:rPr sz="2000" spc="-5" dirty="0">
                <a:latin typeface="Arial"/>
                <a:cs typeface="Arial"/>
              </a:rPr>
              <a:t>tranzacţii) – </a:t>
            </a:r>
            <a:r>
              <a:rPr sz="2000" dirty="0">
                <a:latin typeface="Arial"/>
                <a:cs typeface="Arial"/>
              </a:rPr>
              <a:t>se </a:t>
            </a:r>
            <a:r>
              <a:rPr sz="2000" spc="-5" dirty="0">
                <a:latin typeface="Arial"/>
                <a:cs typeface="Arial"/>
              </a:rPr>
              <a:t>poate </a:t>
            </a:r>
            <a:r>
              <a:rPr sz="2000" dirty="0">
                <a:latin typeface="Arial"/>
                <a:cs typeface="Arial"/>
              </a:rPr>
              <a:t>spune că “pâinea şi apa sunt </a:t>
            </a:r>
            <a:r>
              <a:rPr sz="2000" spc="-5" dirty="0">
                <a:latin typeface="Arial"/>
                <a:cs typeface="Arial"/>
              </a:rPr>
              <a:t>cumpărate  frecvent</a:t>
            </a:r>
            <a:r>
              <a:rPr sz="2000" spc="-10" dirty="0">
                <a:latin typeface="Arial"/>
                <a:cs typeface="Arial"/>
              </a:rPr>
              <a:t> </a:t>
            </a:r>
            <a:r>
              <a:rPr sz="2000" spc="-5" dirty="0">
                <a:latin typeface="Arial"/>
                <a:cs typeface="Arial"/>
              </a:rPr>
              <a:t>împreună”</a:t>
            </a:r>
            <a:endParaRPr sz="2000" dirty="0">
              <a:latin typeface="Arial"/>
              <a:cs typeface="Arial"/>
            </a:endParaRPr>
          </a:p>
          <a:p>
            <a:pPr marL="355600" marR="544830" indent="-343535">
              <a:lnSpc>
                <a:spcPct val="100000"/>
              </a:lnSpc>
              <a:buChar char="•"/>
              <a:tabLst>
                <a:tab pos="354965" algn="l"/>
                <a:tab pos="355600" algn="l"/>
              </a:tabLst>
            </a:pPr>
            <a:r>
              <a:rPr sz="2000" b="1" i="1" dirty="0" err="1" smtClean="0">
                <a:solidFill>
                  <a:srgbClr val="3333CC"/>
                </a:solidFill>
                <a:latin typeface="Arial"/>
                <a:cs typeface="Arial"/>
              </a:rPr>
              <a:t>Regulă</a:t>
            </a:r>
            <a:r>
              <a:rPr sz="2000" b="1" i="1" dirty="0" smtClean="0">
                <a:solidFill>
                  <a:srgbClr val="3333CC"/>
                </a:solidFill>
                <a:latin typeface="Arial"/>
                <a:cs typeface="Arial"/>
              </a:rPr>
              <a:t> </a:t>
            </a:r>
            <a:r>
              <a:rPr sz="2000" b="1" i="1" dirty="0">
                <a:solidFill>
                  <a:srgbClr val="3333CC"/>
                </a:solidFill>
                <a:latin typeface="Arial"/>
                <a:cs typeface="Arial"/>
              </a:rPr>
              <a:t>de </a:t>
            </a:r>
            <a:r>
              <a:rPr sz="2000" b="1" i="1" spc="-5" dirty="0">
                <a:solidFill>
                  <a:srgbClr val="3333CC"/>
                </a:solidFill>
                <a:latin typeface="Arial"/>
                <a:cs typeface="Arial"/>
              </a:rPr>
              <a:t>asociere: </a:t>
            </a:r>
            <a:r>
              <a:rPr sz="2000" spc="-5" dirty="0">
                <a:latin typeface="Arial"/>
                <a:cs typeface="Arial"/>
              </a:rPr>
              <a:t>pâine-&gt;apă (100% nivel de încredere: în toate  cazurile atunci </a:t>
            </a:r>
            <a:r>
              <a:rPr sz="2000" dirty="0">
                <a:latin typeface="Arial"/>
                <a:cs typeface="Arial"/>
              </a:rPr>
              <a:t>când </a:t>
            </a:r>
            <a:r>
              <a:rPr sz="2000" spc="-5" dirty="0">
                <a:latin typeface="Arial"/>
                <a:cs typeface="Arial"/>
              </a:rPr>
              <a:t>este cumpărată </a:t>
            </a:r>
            <a:r>
              <a:rPr sz="2000" dirty="0">
                <a:latin typeface="Arial"/>
                <a:cs typeface="Arial"/>
              </a:rPr>
              <a:t>pâine </a:t>
            </a:r>
            <a:r>
              <a:rPr sz="2000" spc="-5" dirty="0">
                <a:latin typeface="Arial"/>
                <a:cs typeface="Arial"/>
              </a:rPr>
              <a:t>este cumpărată </a:t>
            </a:r>
            <a:r>
              <a:rPr sz="2000" dirty="0">
                <a:latin typeface="Arial"/>
                <a:cs typeface="Arial"/>
              </a:rPr>
              <a:t>şi</a:t>
            </a:r>
            <a:r>
              <a:rPr sz="2000" spc="-25" dirty="0">
                <a:latin typeface="Arial"/>
                <a:cs typeface="Arial"/>
              </a:rPr>
              <a:t> </a:t>
            </a:r>
            <a:r>
              <a:rPr sz="2000" dirty="0">
                <a:latin typeface="Arial"/>
                <a:cs typeface="Arial"/>
              </a:rPr>
              <a:t>apă)</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073"/>
          <p:cNvSpPr>
            <a:spLocks noGrp="1" noChangeArrowheads="1"/>
          </p:cNvSpPr>
          <p:nvPr>
            <p:ph type="title"/>
          </p:nvPr>
        </p:nvSpPr>
        <p:spPr/>
        <p:txBody>
          <a:bodyPr/>
          <a:lstStyle/>
          <a:p>
            <a:r>
              <a:rPr lang="ro-MO" dirty="0" smtClean="0">
                <a:solidFill>
                  <a:srgbClr val="0000CC"/>
                </a:solidFill>
                <a:latin typeface="Segoe UI"/>
                <a:cs typeface="Segoe UI"/>
              </a:rPr>
              <a:t>Scopul </a:t>
            </a:r>
            <a:r>
              <a:rPr lang="en-US" dirty="0" smtClean="0">
                <a:solidFill>
                  <a:srgbClr val="0000CC"/>
                </a:solidFill>
                <a:latin typeface="Segoe UI"/>
                <a:cs typeface="Segoe UI"/>
              </a:rPr>
              <a:t>Data Mining </a:t>
            </a:r>
            <a:r>
              <a:rPr lang="ro-MO" dirty="0" smtClean="0">
                <a:solidFill>
                  <a:srgbClr val="0000CC"/>
                </a:solidFill>
                <a:latin typeface="Segoe UI"/>
                <a:cs typeface="Segoe UI"/>
              </a:rPr>
              <a:t> </a:t>
            </a:r>
            <a:endParaRPr lang="en-US" dirty="0" smtClean="0">
              <a:solidFill>
                <a:srgbClr val="0000CC"/>
              </a:solidFill>
              <a:latin typeface="Segoe UI"/>
              <a:cs typeface="Segoe UI"/>
            </a:endParaRPr>
          </a:p>
        </p:txBody>
      </p:sp>
      <p:sp>
        <p:nvSpPr>
          <p:cNvPr id="19458" name="Shape 3074"/>
          <p:cNvSpPr>
            <a:spLocks noGrp="1" noChangeArrowheads="1"/>
          </p:cNvSpPr>
          <p:nvPr>
            <p:ph type="body" idx="1"/>
          </p:nvPr>
        </p:nvSpPr>
        <p:spPr>
          <a:xfrm>
            <a:off x="215900" y="1260475"/>
            <a:ext cx="7596460" cy="3419475"/>
          </a:xfrm>
        </p:spPr>
        <p:txBody>
          <a:bodyPr/>
          <a:lstStyle/>
          <a:p>
            <a:r>
              <a:rPr lang="vi-VN" sz="2400" dirty="0" smtClean="0">
                <a:latin typeface="Segoe UI"/>
                <a:cs typeface="Segoe UI"/>
              </a:rPr>
              <a:t>Abordează problema </a:t>
            </a:r>
            <a:r>
              <a:rPr lang="ro-MO" sz="2400" dirty="0" smtClean="0">
                <a:latin typeface="Segoe UI"/>
                <a:cs typeface="Segoe UI"/>
              </a:rPr>
              <a:t>unui volum mare de </a:t>
            </a:r>
            <a:r>
              <a:rPr lang="vi-VN" sz="2400" dirty="0" smtClean="0">
                <a:latin typeface="Segoe UI"/>
                <a:cs typeface="Segoe UI"/>
              </a:rPr>
              <a:t>date și a informațiilor insuficiente.</a:t>
            </a:r>
          </a:p>
          <a:p>
            <a:r>
              <a:rPr lang="vi-VN" sz="2400" dirty="0" smtClean="0">
                <a:latin typeface="Segoe UI"/>
                <a:cs typeface="Segoe UI"/>
              </a:rPr>
              <a:t>Permite </a:t>
            </a:r>
            <a:r>
              <a:rPr lang="ro-MO" sz="2400" dirty="0" smtClean="0">
                <a:latin typeface="Segoe UI"/>
                <a:cs typeface="Segoe UI"/>
              </a:rPr>
              <a:t>cercetarea</a:t>
            </a:r>
            <a:r>
              <a:rPr lang="vi-VN" sz="2400" dirty="0" smtClean="0">
                <a:latin typeface="Segoe UI"/>
                <a:cs typeface="Segoe UI"/>
              </a:rPr>
              <a:t> datelor, descoperirea </a:t>
            </a:r>
            <a:r>
              <a:rPr lang="ro-MO" sz="2400" dirty="0" smtClean="0">
                <a:latin typeface="Segoe UI"/>
                <a:cs typeface="Segoe UI"/>
              </a:rPr>
              <a:t>modelului</a:t>
            </a:r>
            <a:r>
              <a:rPr lang="vi-VN" sz="2400" dirty="0" smtClean="0">
                <a:latin typeface="Segoe UI"/>
                <a:cs typeface="Segoe UI"/>
              </a:rPr>
              <a:t> și prezicerea </a:t>
            </a:r>
            <a:r>
              <a:rPr lang="ro-MO" sz="2400" dirty="0" smtClean="0">
                <a:latin typeface="Segoe UI"/>
                <a:cs typeface="Segoe UI"/>
              </a:rPr>
              <a:t>lui</a:t>
            </a:r>
            <a:r>
              <a:rPr lang="vi-VN" sz="2400" dirty="0" smtClean="0">
                <a:latin typeface="Segoe UI"/>
                <a:cs typeface="Segoe UI"/>
              </a:rPr>
              <a:t> - ce </a:t>
            </a:r>
            <a:r>
              <a:rPr lang="ro-MO" sz="2400" dirty="0" smtClean="0">
                <a:latin typeface="Segoe UI"/>
                <a:cs typeface="Segoe UI"/>
              </a:rPr>
              <a:t>conduc </a:t>
            </a:r>
            <a:r>
              <a:rPr lang="vi-VN" sz="2400" dirty="0" smtClean="0">
                <a:latin typeface="Segoe UI"/>
                <a:cs typeface="Segoe UI"/>
              </a:rPr>
              <a:t>la descoperirea cunoștințelor</a:t>
            </a:r>
            <a:endParaRPr lang="en-US" sz="2400" dirty="0" smtClean="0">
              <a:latin typeface="Segoe UI"/>
              <a:cs typeface="Segoe UI"/>
            </a:endParaRPr>
          </a:p>
          <a:p>
            <a:r>
              <a:rPr lang="ro-MO" sz="2400" dirty="0" smtClean="0">
                <a:latin typeface="Segoe UI"/>
                <a:cs typeface="Segoe UI"/>
              </a:rPr>
              <a:t>Are rolul de bază in </a:t>
            </a:r>
            <a:r>
              <a:rPr lang="ro-MO" sz="2400" b="1" i="1" dirty="0" smtClean="0">
                <a:solidFill>
                  <a:srgbClr val="0000CC"/>
                </a:solidFill>
                <a:latin typeface="Segoe UI"/>
                <a:cs typeface="Segoe UI"/>
              </a:rPr>
              <a:t>soluții </a:t>
            </a:r>
            <a:r>
              <a:rPr lang="en-US" sz="2400" b="1" i="1" dirty="0" smtClean="0">
                <a:solidFill>
                  <a:srgbClr val="0000CC"/>
                </a:solidFill>
                <a:latin typeface="Segoe UI"/>
                <a:cs typeface="Segoe UI"/>
              </a:rPr>
              <a:t>BI </a:t>
            </a:r>
            <a:r>
              <a:rPr lang="ro-MO" sz="2400" b="1" i="1" dirty="0" smtClean="0">
                <a:solidFill>
                  <a:srgbClr val="0000CC"/>
                </a:solidFill>
                <a:latin typeface="Segoe UI"/>
                <a:cs typeface="Segoe UI"/>
              </a:rPr>
              <a:t> </a:t>
            </a:r>
            <a:endParaRPr lang="en-US" sz="2400" b="1" i="1" dirty="0" smtClean="0">
              <a:solidFill>
                <a:srgbClr val="0000CC"/>
              </a:solidFill>
              <a:latin typeface="Segoe UI"/>
              <a:cs typeface="Segoe UI"/>
            </a:endParaRPr>
          </a:p>
        </p:txBody>
      </p:sp>
      <p:sp>
        <p:nvSpPr>
          <p:cNvPr id="19459"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C2938491-3F5F-4F30-BD67-46CDCDF9F1A2}" type="slidenum">
              <a:rPr lang="en-US">
                <a:latin typeface="Segoe UI"/>
                <a:ea typeface="Segoe UI"/>
                <a:cs typeface="Segoe UI"/>
              </a:rPr>
              <a:pPr fontAlgn="base">
                <a:spcBef>
                  <a:spcPct val="0"/>
                </a:spcBef>
                <a:spcAft>
                  <a:spcPct val="0"/>
                </a:spcAft>
              </a:pPr>
              <a:t>32</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7169"/>
          <p:cNvSpPr>
            <a:spLocks noGrp="1" noChangeArrowheads="1"/>
          </p:cNvSpPr>
          <p:nvPr>
            <p:ph type="title"/>
          </p:nvPr>
        </p:nvSpPr>
        <p:spPr/>
        <p:txBody>
          <a:bodyPr/>
          <a:lstStyle/>
          <a:p>
            <a:r>
              <a:rPr lang="en-US" dirty="0" err="1" smtClean="0">
                <a:solidFill>
                  <a:srgbClr val="0000CC"/>
                </a:solidFill>
                <a:latin typeface="Segoe UI"/>
                <a:cs typeface="Segoe UI"/>
              </a:rPr>
              <a:t>Scenari</a:t>
            </a:r>
            <a:r>
              <a:rPr lang="ro-MO" dirty="0" smtClean="0">
                <a:solidFill>
                  <a:srgbClr val="0000CC"/>
                </a:solidFill>
                <a:latin typeface="Segoe UI"/>
                <a:cs typeface="Segoe UI"/>
              </a:rPr>
              <a:t>i de </a:t>
            </a:r>
            <a:r>
              <a:rPr lang="en-US" dirty="0" smtClean="0">
                <a:solidFill>
                  <a:srgbClr val="0000CC"/>
                </a:solidFill>
                <a:latin typeface="Segoe UI"/>
                <a:cs typeface="Segoe UI"/>
              </a:rPr>
              <a:t>Business</a:t>
            </a:r>
          </a:p>
        </p:txBody>
      </p:sp>
      <p:sp>
        <p:nvSpPr>
          <p:cNvPr id="21506" name="Shape 7170"/>
          <p:cNvSpPr>
            <a:spLocks noGrp="1" noChangeArrowheads="1"/>
          </p:cNvSpPr>
          <p:nvPr>
            <p:ph type="body" idx="1"/>
          </p:nvPr>
        </p:nvSpPr>
        <p:spPr>
          <a:xfrm>
            <a:off x="215900" y="928688"/>
            <a:ext cx="8604250" cy="3419475"/>
          </a:xfrm>
        </p:spPr>
        <p:txBody>
          <a:bodyPr/>
          <a:lstStyle/>
          <a:p>
            <a:r>
              <a:rPr lang="ro-MO" dirty="0" smtClean="0">
                <a:latin typeface="Segoe UI"/>
                <a:cs typeface="Segoe UI"/>
              </a:rPr>
              <a:t>I</a:t>
            </a:r>
            <a:r>
              <a:rPr lang="en-US" dirty="0" err="1" smtClean="0">
                <a:latin typeface="Segoe UI"/>
                <a:cs typeface="Segoe UI"/>
              </a:rPr>
              <a:t>dentificarea</a:t>
            </a:r>
            <a:r>
              <a:rPr lang="en-US" dirty="0" smtClean="0">
                <a:latin typeface="Segoe UI"/>
                <a:cs typeface="Segoe UI"/>
              </a:rPr>
              <a:t> </a:t>
            </a:r>
            <a:r>
              <a:rPr lang="en-US" dirty="0" err="1" smtClean="0">
                <a:latin typeface="Segoe UI"/>
                <a:cs typeface="Segoe UI"/>
              </a:rPr>
              <a:t>clienților</a:t>
            </a:r>
            <a:r>
              <a:rPr lang="en-US" dirty="0" smtClean="0">
                <a:latin typeface="Segoe UI"/>
                <a:cs typeface="Segoe UI"/>
              </a:rPr>
              <a:t> </a:t>
            </a:r>
            <a:r>
              <a:rPr lang="en-US" dirty="0" err="1" smtClean="0">
                <a:latin typeface="Segoe UI"/>
                <a:cs typeface="Segoe UI"/>
              </a:rPr>
              <a:t>responsivi</a:t>
            </a:r>
            <a:r>
              <a:rPr lang="en-US" dirty="0" smtClean="0">
                <a:latin typeface="Segoe UI"/>
                <a:cs typeface="Segoe UI"/>
              </a:rPr>
              <a:t> / </a:t>
            </a:r>
            <a:r>
              <a:rPr lang="en-US" dirty="0" err="1" smtClean="0">
                <a:latin typeface="Segoe UI"/>
                <a:cs typeface="Segoe UI"/>
              </a:rPr>
              <a:t>clienților</a:t>
            </a:r>
            <a:r>
              <a:rPr lang="en-US" dirty="0" smtClean="0">
                <a:latin typeface="Segoe UI"/>
                <a:cs typeface="Segoe UI"/>
              </a:rPr>
              <a:t> </a:t>
            </a:r>
            <a:r>
              <a:rPr lang="en-US" dirty="0" err="1" smtClean="0">
                <a:latin typeface="Segoe UI"/>
                <a:cs typeface="Segoe UI"/>
              </a:rPr>
              <a:t>indiferenți</a:t>
            </a:r>
            <a:r>
              <a:rPr lang="en-US" dirty="0" smtClean="0">
                <a:latin typeface="Segoe UI"/>
                <a:cs typeface="Segoe UI"/>
              </a:rPr>
              <a:t> </a:t>
            </a:r>
          </a:p>
          <a:p>
            <a:r>
              <a:rPr lang="en-US" dirty="0" smtClean="0">
                <a:latin typeface="Segoe UI"/>
                <a:cs typeface="Segoe UI"/>
              </a:rPr>
              <a:t>Detect</a:t>
            </a:r>
            <a:r>
              <a:rPr lang="ro-MO" dirty="0" smtClean="0">
                <a:latin typeface="Segoe UI"/>
                <a:cs typeface="Segoe UI"/>
              </a:rPr>
              <a:t>area</a:t>
            </a:r>
            <a:r>
              <a:rPr lang="en-US" dirty="0" smtClean="0">
                <a:latin typeface="Segoe UI"/>
                <a:cs typeface="Segoe UI"/>
              </a:rPr>
              <a:t> fraud</a:t>
            </a:r>
            <a:r>
              <a:rPr lang="ro-MO" dirty="0" smtClean="0">
                <a:latin typeface="Segoe UI"/>
                <a:cs typeface="Segoe UI"/>
              </a:rPr>
              <a:t>elor </a:t>
            </a:r>
            <a:r>
              <a:rPr lang="ru-RU" dirty="0" smtClean="0">
                <a:latin typeface="Segoe UI"/>
                <a:cs typeface="Segoe UI"/>
              </a:rPr>
              <a:t> </a:t>
            </a:r>
            <a:r>
              <a:rPr lang="ro-MO" dirty="0" smtClean="0">
                <a:latin typeface="Segoe UI"/>
                <a:cs typeface="Segoe UI"/>
              </a:rPr>
              <a:t> </a:t>
            </a:r>
            <a:endParaRPr lang="en-US" dirty="0" smtClean="0">
              <a:latin typeface="Segoe UI"/>
              <a:cs typeface="Segoe UI"/>
            </a:endParaRPr>
          </a:p>
          <a:p>
            <a:r>
              <a:rPr lang="ro-MO" dirty="0" smtClean="0">
                <a:latin typeface="Segoe UI"/>
                <a:cs typeface="Segoe UI"/>
              </a:rPr>
              <a:t>Direcționarea promoțiilor</a:t>
            </a:r>
            <a:r>
              <a:rPr lang="en-US" dirty="0" smtClean="0">
                <a:latin typeface="Segoe UI"/>
                <a:cs typeface="Segoe UI"/>
              </a:rPr>
              <a:t>/</a:t>
            </a:r>
            <a:r>
              <a:rPr lang="ro-MO" dirty="0" smtClean="0">
                <a:latin typeface="Segoe UI"/>
                <a:cs typeface="Segoe UI"/>
              </a:rPr>
              <a:t>promovărilor  </a:t>
            </a:r>
            <a:endParaRPr lang="en-US" dirty="0" smtClean="0">
              <a:latin typeface="Segoe UI"/>
              <a:cs typeface="Segoe UI"/>
            </a:endParaRPr>
          </a:p>
          <a:p>
            <a:r>
              <a:rPr lang="en-US" dirty="0" err="1" smtClean="0">
                <a:latin typeface="Segoe UI"/>
                <a:cs typeface="Segoe UI"/>
              </a:rPr>
              <a:t>Managementul</a:t>
            </a:r>
            <a:r>
              <a:rPr lang="en-US" dirty="0" smtClean="0">
                <a:latin typeface="Segoe UI"/>
                <a:cs typeface="Segoe UI"/>
              </a:rPr>
              <a:t> </a:t>
            </a:r>
            <a:r>
              <a:rPr lang="en-US" dirty="0" err="1" smtClean="0">
                <a:latin typeface="Segoe UI"/>
                <a:cs typeface="Segoe UI"/>
              </a:rPr>
              <a:t>riskului</a:t>
            </a:r>
            <a:endParaRPr lang="en-US" dirty="0" smtClean="0">
              <a:latin typeface="Segoe UI"/>
              <a:cs typeface="Segoe UI"/>
            </a:endParaRPr>
          </a:p>
          <a:p>
            <a:r>
              <a:rPr lang="en-US" dirty="0" err="1" smtClean="0">
                <a:latin typeface="Segoe UI"/>
                <a:cs typeface="Segoe UI"/>
              </a:rPr>
              <a:t>Planificarea</a:t>
            </a:r>
            <a:r>
              <a:rPr lang="en-US" dirty="0" smtClean="0">
                <a:latin typeface="Segoe UI"/>
                <a:cs typeface="Segoe UI"/>
              </a:rPr>
              <a:t> </a:t>
            </a:r>
            <a:r>
              <a:rPr lang="en-US" dirty="0" err="1" smtClean="0">
                <a:latin typeface="Segoe UI"/>
                <a:cs typeface="Segoe UI"/>
              </a:rPr>
              <a:t>vinzarilor</a:t>
            </a:r>
            <a:r>
              <a:rPr lang="en-US" dirty="0" smtClean="0">
                <a:latin typeface="Segoe UI"/>
                <a:cs typeface="Segoe UI"/>
              </a:rPr>
              <a:t>  </a:t>
            </a:r>
          </a:p>
          <a:p>
            <a:r>
              <a:rPr lang="en-US" dirty="0" err="1" smtClean="0">
                <a:latin typeface="Segoe UI"/>
                <a:cs typeface="Segoe UI"/>
              </a:rPr>
              <a:t>Planificarea</a:t>
            </a:r>
            <a:r>
              <a:rPr lang="en-US" dirty="0" smtClean="0">
                <a:latin typeface="Segoe UI"/>
                <a:cs typeface="Segoe UI"/>
              </a:rPr>
              <a:t> </a:t>
            </a:r>
            <a:r>
              <a:rPr lang="en-US" dirty="0" err="1" smtClean="0">
                <a:latin typeface="Segoe UI"/>
                <a:cs typeface="Segoe UI"/>
              </a:rPr>
              <a:t>vinzarilor-incrucisate</a:t>
            </a:r>
            <a:r>
              <a:rPr lang="en-US" dirty="0" smtClean="0">
                <a:latin typeface="Segoe UI"/>
                <a:cs typeface="Segoe UI"/>
              </a:rPr>
              <a:t> </a:t>
            </a:r>
            <a:r>
              <a:rPr lang="ru-RU" dirty="0" smtClean="0">
                <a:latin typeface="Segoe UI"/>
                <a:cs typeface="Segoe UI"/>
              </a:rPr>
              <a:t> </a:t>
            </a:r>
            <a:r>
              <a:rPr lang="en-US" dirty="0" smtClean="0">
                <a:latin typeface="Segoe UI"/>
                <a:cs typeface="Segoe UI"/>
              </a:rPr>
              <a:t> </a:t>
            </a:r>
          </a:p>
          <a:p>
            <a:r>
              <a:rPr lang="en-US" dirty="0" err="1" smtClean="0">
                <a:latin typeface="Segoe UI"/>
                <a:cs typeface="Segoe UI"/>
              </a:rPr>
              <a:t>Segmentarea</a:t>
            </a:r>
            <a:r>
              <a:rPr lang="en-US" dirty="0" smtClean="0">
                <a:latin typeface="Segoe UI"/>
                <a:cs typeface="Segoe UI"/>
              </a:rPr>
              <a:t> </a:t>
            </a:r>
            <a:r>
              <a:rPr lang="en-US" dirty="0" err="1" smtClean="0">
                <a:latin typeface="Segoe UI"/>
                <a:cs typeface="Segoe UI"/>
              </a:rPr>
              <a:t>clientilor</a:t>
            </a:r>
            <a:endParaRPr lang="en-US" dirty="0" smtClean="0">
              <a:latin typeface="Segoe UI"/>
              <a:cs typeface="Segoe UI"/>
            </a:endParaRPr>
          </a:p>
        </p:txBody>
      </p:sp>
      <p:sp>
        <p:nvSpPr>
          <p:cNvPr id="21507"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DA65766F-07F3-4180-8154-D596959BC225}" type="slidenum">
              <a:rPr lang="en-US">
                <a:latin typeface="Segoe UI"/>
                <a:ea typeface="Segoe UI"/>
                <a:cs typeface="Segoe UI"/>
              </a:rPr>
              <a:pPr fontAlgn="base">
                <a:spcBef>
                  <a:spcPct val="0"/>
                </a:spcBef>
                <a:spcAft>
                  <a:spcPct val="0"/>
                </a:spcAft>
              </a:pPr>
              <a:t>33</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9217"/>
          <p:cNvSpPr>
            <a:spLocks noGrp="1" noChangeArrowheads="1"/>
          </p:cNvSpPr>
          <p:nvPr>
            <p:ph type="title"/>
          </p:nvPr>
        </p:nvSpPr>
        <p:spPr>
          <a:xfrm>
            <a:off x="214313" y="323850"/>
            <a:ext cx="7500937" cy="592138"/>
          </a:xfrm>
        </p:spPr>
        <p:txBody>
          <a:bodyPr/>
          <a:lstStyle/>
          <a:p>
            <a:r>
              <a:rPr lang="en-US" dirty="0" smtClean="0">
                <a:solidFill>
                  <a:srgbClr val="0000CC"/>
                </a:solidFill>
                <a:latin typeface="Segoe UI"/>
                <a:cs typeface="Segoe UI"/>
              </a:rPr>
              <a:t>SQL Server </a:t>
            </a:r>
            <a:r>
              <a:rPr lang="en-US" dirty="0" err="1" smtClean="0">
                <a:solidFill>
                  <a:srgbClr val="0000CC"/>
                </a:solidFill>
                <a:latin typeface="Segoe UI"/>
                <a:cs typeface="Segoe UI"/>
              </a:rPr>
              <a:t>si</a:t>
            </a:r>
            <a:r>
              <a:rPr lang="en-US" dirty="0" smtClean="0">
                <a:solidFill>
                  <a:srgbClr val="0000CC"/>
                </a:solidFill>
                <a:latin typeface="Segoe UI"/>
                <a:cs typeface="Segoe UI"/>
              </a:rPr>
              <a:t> Data Mining</a:t>
            </a:r>
          </a:p>
        </p:txBody>
      </p:sp>
      <p:sp>
        <p:nvSpPr>
          <p:cNvPr id="12291" name="Shape 9218"/>
          <p:cNvSpPr>
            <a:spLocks noGrp="1" noChangeArrowheads="1"/>
          </p:cNvSpPr>
          <p:nvPr>
            <p:ph type="body" idx="1"/>
          </p:nvPr>
        </p:nvSpPr>
        <p:spPr>
          <a:xfrm>
            <a:off x="215900" y="915988"/>
            <a:ext cx="8604250" cy="3575050"/>
          </a:xfrm>
        </p:spPr>
        <p:txBody>
          <a:bodyPr>
            <a:normAutofit/>
          </a:bodyPr>
          <a:lstStyle/>
          <a:p>
            <a:r>
              <a:rPr lang="vi-VN" sz="1800" dirty="0" smtClean="0">
                <a:latin typeface="Segoe UI"/>
                <a:cs typeface="Segoe UI"/>
              </a:rPr>
              <a:t>Ascunde</a:t>
            </a:r>
            <a:r>
              <a:rPr lang="en-US" sz="1800" dirty="0" smtClean="0">
                <a:latin typeface="Segoe UI"/>
                <a:cs typeface="Segoe UI"/>
              </a:rPr>
              <a:t>/</a:t>
            </a:r>
            <a:r>
              <a:rPr lang="en-US" sz="1800" dirty="0" err="1" smtClean="0">
                <a:latin typeface="Segoe UI"/>
                <a:cs typeface="Segoe UI"/>
              </a:rPr>
              <a:t>dimin</a:t>
            </a:r>
            <a:r>
              <a:rPr lang="ro-MO" sz="1800" dirty="0" smtClean="0">
                <a:latin typeface="Segoe UI"/>
                <a:cs typeface="Segoe UI"/>
              </a:rPr>
              <a:t>u</a:t>
            </a:r>
            <a:r>
              <a:rPr lang="en-US" sz="1800" dirty="0" err="1" smtClean="0">
                <a:latin typeface="Segoe UI"/>
                <a:cs typeface="Segoe UI"/>
              </a:rPr>
              <a:t>iaz</a:t>
            </a:r>
            <a:r>
              <a:rPr lang="ro-MO" sz="1800" dirty="0" smtClean="0">
                <a:latin typeface="Segoe UI"/>
                <a:cs typeface="Segoe UI"/>
              </a:rPr>
              <a:t>ă</a:t>
            </a:r>
            <a:r>
              <a:rPr lang="vi-VN" sz="1800" dirty="0" smtClean="0">
                <a:latin typeface="Segoe UI"/>
                <a:cs typeface="Segoe UI"/>
              </a:rPr>
              <a:t> sofisticarea tehnologiei avansate</a:t>
            </a:r>
          </a:p>
          <a:p>
            <a:r>
              <a:rPr lang="vi-VN" sz="1800" dirty="0" smtClean="0">
                <a:latin typeface="Segoe UI"/>
                <a:cs typeface="Segoe UI"/>
              </a:rPr>
              <a:t>Include un set complet de algoritmi pentru extragerea automată a informațiilor din date</a:t>
            </a:r>
          </a:p>
          <a:p>
            <a:r>
              <a:rPr lang="vi-VN" sz="1800" dirty="0" smtClean="0">
                <a:latin typeface="Segoe UI"/>
                <a:cs typeface="Segoe UI"/>
              </a:rPr>
              <a:t>Gestionează o cantitate mare de date</a:t>
            </a:r>
          </a:p>
          <a:p>
            <a:r>
              <a:rPr lang="vi-VN" sz="1800" dirty="0" smtClean="0">
                <a:latin typeface="Segoe UI"/>
                <a:cs typeface="Segoe UI"/>
              </a:rPr>
              <a:t>Datele pot proveni din baze de date relaționale și OLAPUtilizează interfețe de programare standard</a:t>
            </a:r>
          </a:p>
          <a:p>
            <a:pPr lvl="1"/>
            <a:r>
              <a:rPr lang="vi-VN" sz="1800" dirty="0" smtClean="0">
                <a:latin typeface="Segoe UI"/>
                <a:cs typeface="Segoe UI"/>
              </a:rPr>
              <a:t>XMLA</a:t>
            </a:r>
          </a:p>
          <a:p>
            <a:pPr lvl="1"/>
            <a:r>
              <a:rPr lang="vi-VN" sz="1800" dirty="0" smtClean="0">
                <a:latin typeface="Segoe UI"/>
                <a:cs typeface="Segoe UI"/>
              </a:rPr>
              <a:t>DMX</a:t>
            </a:r>
          </a:p>
          <a:p>
            <a:r>
              <a:rPr lang="vi-VN" sz="1800" dirty="0" smtClean="0">
                <a:latin typeface="Segoe UI"/>
                <a:cs typeface="Segoe UI"/>
              </a:rPr>
              <a:t>Oferă un cadru complet pentru construirea și implementarea aplicațiilor inteligente</a:t>
            </a:r>
            <a:endParaRPr lang="en-US" sz="1800" dirty="0" smtClean="0">
              <a:latin typeface="Segoe UI"/>
              <a:cs typeface="Segoe UI"/>
            </a:endParaRPr>
          </a:p>
        </p:txBody>
      </p:sp>
      <p:sp>
        <p:nvSpPr>
          <p:cNvPr id="23555"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19864B7-F386-49C6-AD44-7E80D6B720CC}" type="slidenum">
              <a:rPr lang="en-US">
                <a:latin typeface="Segoe UI"/>
                <a:ea typeface="Segoe UI"/>
                <a:cs typeface="Segoe UI"/>
              </a:rPr>
              <a:pPr fontAlgn="base">
                <a:spcBef>
                  <a:spcPct val="0"/>
                </a:spcBef>
                <a:spcAft>
                  <a:spcPct val="0"/>
                </a:spcAft>
              </a:pPr>
              <a:t>34</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ro-MO" sz="2400" dirty="0" smtClean="0">
                <a:solidFill>
                  <a:srgbClr val="0000CC"/>
                </a:solidFill>
                <a:latin typeface="Segoe UI"/>
                <a:cs typeface="Segoe UI"/>
              </a:rPr>
              <a:t>Limbajul</a:t>
            </a:r>
            <a:r>
              <a:rPr lang="ru-RU" sz="2400" dirty="0" smtClean="0">
                <a:solidFill>
                  <a:srgbClr val="0000CC"/>
                </a:solidFill>
                <a:latin typeface="Segoe UI"/>
                <a:cs typeface="Segoe UI"/>
              </a:rPr>
              <a:t> MDX</a:t>
            </a:r>
            <a:r>
              <a:rPr lang="ro-MO" sz="2400" dirty="0" smtClean="0">
                <a:solidFill>
                  <a:srgbClr val="0000CC"/>
                </a:solidFill>
                <a:latin typeface="Segoe UI"/>
                <a:cs typeface="Segoe UI"/>
              </a:rPr>
              <a:t>  </a:t>
            </a:r>
            <a:r>
              <a:rPr lang="ro-MO" sz="2400" dirty="0" smtClean="0">
                <a:latin typeface="Segoe UI"/>
                <a:cs typeface="Segoe UI"/>
              </a:rPr>
              <a:t>- </a:t>
            </a:r>
            <a:r>
              <a:rPr lang="en-US" sz="2400" b="0" dirty="0" err="1" smtClean="0">
                <a:hlinkClick r:id="rId2"/>
              </a:rPr>
              <a:t>MultiDimensional</a:t>
            </a:r>
            <a:r>
              <a:rPr lang="en-US" sz="2400" b="0" dirty="0" smtClean="0">
                <a:hlinkClick r:id="rId2"/>
              </a:rPr>
              <a:t> </a:t>
            </a:r>
            <a:r>
              <a:rPr lang="en-US" sz="2400" b="0" dirty="0" err="1" smtClean="0">
                <a:hlinkClick r:id="rId2"/>
              </a:rPr>
              <a:t>eXpressions</a:t>
            </a:r>
            <a:r>
              <a:rPr lang="ro-MO" sz="2400" b="0" dirty="0" smtClean="0"/>
              <a:t> </a:t>
            </a:r>
            <a:r>
              <a:rPr lang="en-US" sz="2400" b="0" dirty="0" smtClean="0"/>
              <a:t/>
            </a:r>
            <a:br>
              <a:rPr lang="en-US" sz="2400" b="0" dirty="0" smtClean="0"/>
            </a:br>
            <a:r>
              <a:rPr lang="ru-RU" sz="2400" dirty="0" smtClean="0">
                <a:latin typeface="Segoe UI"/>
                <a:cs typeface="Segoe UI"/>
              </a:rPr>
              <a:t> </a:t>
            </a:r>
            <a:r>
              <a:rPr lang="ro-MO" sz="2400" dirty="0" smtClean="0">
                <a:latin typeface="Segoe UI"/>
                <a:cs typeface="Segoe UI"/>
              </a:rPr>
              <a:t> </a:t>
            </a:r>
            <a:endParaRPr lang="ru-RU" sz="2400" dirty="0" smtClean="0">
              <a:latin typeface="Segoe UI"/>
              <a:cs typeface="Segoe UI"/>
            </a:endParaRPr>
          </a:p>
        </p:txBody>
      </p:sp>
      <p:sp>
        <p:nvSpPr>
          <p:cNvPr id="73731" name="Rectangle 3"/>
          <p:cNvSpPr>
            <a:spLocks noGrp="1"/>
          </p:cNvSpPr>
          <p:nvPr>
            <p:ph type="body" idx="4294967295"/>
          </p:nvPr>
        </p:nvSpPr>
        <p:spPr>
          <a:xfrm>
            <a:off x="251520" y="843558"/>
            <a:ext cx="8532564" cy="3419475"/>
          </a:xfrm>
        </p:spPr>
        <p:txBody>
          <a:bodyPr/>
          <a:lstStyle/>
          <a:p>
            <a:pPr>
              <a:buSzPct val="45000"/>
              <a:buFont typeface="Wingdings" pitchFamily="2" charset="2"/>
              <a:buChar char=""/>
            </a:pPr>
            <a:r>
              <a:rPr lang="ru-RU" b="1" dirty="0" smtClean="0">
                <a:solidFill>
                  <a:srgbClr val="0000CC"/>
                </a:solidFill>
                <a:latin typeface="Segoe UI"/>
                <a:cs typeface="Segoe UI"/>
              </a:rPr>
              <a:t>SQL</a:t>
            </a:r>
            <a:r>
              <a:rPr lang="ru-RU" dirty="0" smtClean="0">
                <a:latin typeface="Segoe UI"/>
                <a:cs typeface="Segoe UI"/>
              </a:rPr>
              <a:t> — Structured Query Language</a:t>
            </a:r>
          </a:p>
          <a:p>
            <a:pPr>
              <a:buSzPct val="45000"/>
              <a:buFont typeface="Wingdings" pitchFamily="2" charset="2"/>
              <a:buChar char=""/>
            </a:pPr>
            <a:r>
              <a:rPr lang="ru-RU" b="1" dirty="0" smtClean="0">
                <a:solidFill>
                  <a:srgbClr val="0000CC"/>
                </a:solidFill>
                <a:latin typeface="Segoe UI"/>
                <a:cs typeface="Segoe UI"/>
              </a:rPr>
              <a:t>MDX </a:t>
            </a:r>
            <a:r>
              <a:rPr lang="ru-RU" dirty="0" smtClean="0">
                <a:latin typeface="Segoe UI"/>
                <a:cs typeface="Segoe UI"/>
              </a:rPr>
              <a:t>— Multi-Dimendional eXpressions (</a:t>
            </a:r>
            <a:r>
              <a:rPr lang="ro-MO" dirty="0" smtClean="0">
                <a:latin typeface="Segoe UI"/>
                <a:cs typeface="Segoe UI"/>
              </a:rPr>
              <a:t>l</a:t>
            </a:r>
            <a:r>
              <a:rPr lang="vi-VN" dirty="0" smtClean="0">
                <a:latin typeface="Segoe UI"/>
                <a:cs typeface="Segoe UI"/>
              </a:rPr>
              <a:t>imbajul expresiilor multidimensionale). </a:t>
            </a:r>
            <a:r>
              <a:rPr lang="ro-MO" dirty="0" smtClean="0">
                <a:latin typeface="Segoe UI"/>
                <a:cs typeface="Segoe UI"/>
              </a:rPr>
              <a:t>Este f</a:t>
            </a:r>
            <a:r>
              <a:rPr lang="vi-VN" dirty="0" smtClean="0">
                <a:latin typeface="Segoe UI"/>
                <a:cs typeface="Segoe UI"/>
              </a:rPr>
              <a:t>olosit pentru a prelua </a:t>
            </a:r>
            <a:r>
              <a:rPr lang="ro-MO" dirty="0" smtClean="0">
                <a:latin typeface="Segoe UI"/>
                <a:cs typeface="Segoe UI"/>
              </a:rPr>
              <a:t>datele </a:t>
            </a:r>
            <a:r>
              <a:rPr lang="vi-VN" dirty="0" smtClean="0">
                <a:latin typeface="Segoe UI"/>
                <a:cs typeface="Segoe UI"/>
              </a:rPr>
              <a:t>din bazele de date </a:t>
            </a:r>
            <a:r>
              <a:rPr lang="ro-MO" dirty="0" smtClean="0">
                <a:latin typeface="Segoe UI"/>
                <a:cs typeface="Segoe UI"/>
              </a:rPr>
              <a:t>de tip </a:t>
            </a:r>
            <a:r>
              <a:rPr lang="vi-VN" dirty="0" smtClean="0">
                <a:latin typeface="Segoe UI"/>
                <a:cs typeface="Segoe UI"/>
              </a:rPr>
              <a:t>OLAP. MDX permite să efectu</a:t>
            </a:r>
            <a:r>
              <a:rPr lang="ro-MO" dirty="0" smtClean="0">
                <a:latin typeface="Segoe UI"/>
                <a:cs typeface="Segoe UI"/>
              </a:rPr>
              <a:t>ăm</a:t>
            </a:r>
            <a:r>
              <a:rPr lang="vi-VN" dirty="0" smtClean="0">
                <a:latin typeface="Segoe UI"/>
                <a:cs typeface="Segoe UI"/>
              </a:rPr>
              <a:t> operațiuni mai complexe decât SQL</a:t>
            </a:r>
            <a:r>
              <a:rPr lang="ru-RU" dirty="0" smtClean="0">
                <a:latin typeface="Segoe UI"/>
                <a:cs typeface="Segoe UI"/>
              </a:rPr>
              <a:t>.</a:t>
            </a:r>
          </a:p>
          <a:p>
            <a:pPr>
              <a:buSzPct val="45000"/>
              <a:buFont typeface="Wingdings" pitchFamily="2" charset="2"/>
              <a:buChar char=""/>
            </a:pPr>
            <a:r>
              <a:rPr lang="ro-MO" dirty="0" smtClean="0">
                <a:latin typeface="Segoe UI"/>
                <a:cs typeface="Segoe UI"/>
              </a:rPr>
              <a:t>Initial</a:t>
            </a:r>
            <a:r>
              <a:rPr lang="ru-RU" dirty="0" smtClean="0">
                <a:latin typeface="Segoe UI"/>
                <a:cs typeface="Segoe UI"/>
              </a:rPr>
              <a:t> MDX </a:t>
            </a:r>
            <a:r>
              <a:rPr lang="ro-MO" dirty="0" smtClean="0">
                <a:latin typeface="Segoe UI"/>
                <a:cs typeface="Segoe UI"/>
              </a:rPr>
              <a:t>a fost elaborat de compania </a:t>
            </a:r>
            <a:r>
              <a:rPr lang="ru-RU" dirty="0" smtClean="0">
                <a:latin typeface="Segoe UI"/>
                <a:cs typeface="Segoe UI"/>
              </a:rPr>
              <a:t>Microsoft </a:t>
            </a:r>
            <a:r>
              <a:rPr lang="ro-MO" dirty="0" smtClean="0">
                <a:latin typeface="Segoe UI"/>
                <a:cs typeface="Segoe UI"/>
              </a:rPr>
              <a:t>in</a:t>
            </a:r>
            <a:r>
              <a:rPr lang="ru-RU" dirty="0" smtClean="0">
                <a:latin typeface="Segoe UI"/>
                <a:cs typeface="Segoe UI"/>
              </a:rPr>
              <a:t> 1998 г.</a:t>
            </a:r>
          </a:p>
          <a:p>
            <a:endParaRPr lang="ru-RU" dirty="0" smtClean="0">
              <a:latin typeface="Segoe UI"/>
              <a:cs typeface="Segoe UI"/>
            </a:endParaRPr>
          </a:p>
        </p:txBody>
      </p:sp>
      <p:pic>
        <p:nvPicPr>
          <p:cNvPr id="5" name="Picture 1"/>
          <p:cNvPicPr>
            <a:picLocks noChangeAspect="1" noChangeArrowheads="1"/>
          </p:cNvPicPr>
          <p:nvPr/>
        </p:nvPicPr>
        <p:blipFill>
          <a:blip r:embed="rId3" cstate="print"/>
          <a:srcRect l="22047" t="36395" r="19685" b="42608"/>
          <a:stretch>
            <a:fillRect/>
          </a:stretch>
        </p:blipFill>
        <p:spPr bwMode="auto">
          <a:xfrm>
            <a:off x="683568" y="3147814"/>
            <a:ext cx="7992888" cy="144016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ro-MO" dirty="0" smtClean="0">
                <a:solidFill>
                  <a:srgbClr val="0000CC"/>
                </a:solidFill>
                <a:latin typeface="Segoe UI"/>
                <a:cs typeface="Segoe UI"/>
              </a:rPr>
              <a:t>Limbajul</a:t>
            </a:r>
            <a:r>
              <a:rPr lang="ru-RU" dirty="0" smtClean="0">
                <a:solidFill>
                  <a:srgbClr val="0000CC"/>
                </a:solidFill>
                <a:latin typeface="Segoe UI"/>
                <a:cs typeface="Segoe UI"/>
              </a:rPr>
              <a:t> MDX</a:t>
            </a:r>
          </a:p>
        </p:txBody>
      </p:sp>
      <p:sp>
        <p:nvSpPr>
          <p:cNvPr id="74755" name="Rectangle 3"/>
          <p:cNvSpPr>
            <a:spLocks noGrp="1"/>
          </p:cNvSpPr>
          <p:nvPr>
            <p:ph type="body" idx="4294967295"/>
          </p:nvPr>
        </p:nvSpPr>
        <p:spPr>
          <a:xfrm>
            <a:off x="323528" y="915566"/>
            <a:ext cx="6840538" cy="3419475"/>
          </a:xfrm>
        </p:spPr>
        <p:txBody>
          <a:bodyPr/>
          <a:lstStyle/>
          <a:p>
            <a:pPr>
              <a:buSzPct val="45000"/>
              <a:buFont typeface="Wingdings" pitchFamily="2" charset="2"/>
              <a:buChar char=""/>
            </a:pPr>
            <a:r>
              <a:rPr lang="vi-VN" dirty="0" smtClean="0">
                <a:latin typeface="Segoe UI"/>
                <a:cs typeface="Segoe UI"/>
              </a:rPr>
              <a:t>MDX este susținut de mulți producători de soluții OLAP.</a:t>
            </a:r>
          </a:p>
          <a:p>
            <a:pPr>
              <a:buSzPct val="45000"/>
              <a:buFont typeface="Wingdings" pitchFamily="2" charset="2"/>
              <a:buChar char=""/>
            </a:pPr>
            <a:r>
              <a:rPr lang="vi-VN" b="1" i="1" dirty="0" smtClean="0">
                <a:solidFill>
                  <a:srgbClr val="0000CC"/>
                </a:solidFill>
                <a:latin typeface="Segoe UI"/>
                <a:cs typeface="Segoe UI"/>
              </a:rPr>
              <a:t>Servere: </a:t>
            </a:r>
            <a:r>
              <a:rPr lang="vi-VN" dirty="0" smtClean="0">
                <a:latin typeface="Segoe UI"/>
                <a:cs typeface="Segoe UI"/>
              </a:rPr>
              <a:t>MS SQL Server Analysis Services, Mondrian, Palo, Applix, Microstrategy, SAS, SAP, Whitelight, NCR</a:t>
            </a:r>
          </a:p>
          <a:p>
            <a:pPr>
              <a:buSzPct val="45000"/>
              <a:buFont typeface="Wingdings" pitchFamily="2" charset="2"/>
              <a:buChar char=""/>
            </a:pPr>
            <a:r>
              <a:rPr lang="vi-VN" b="1" i="1" dirty="0" smtClean="0">
                <a:solidFill>
                  <a:srgbClr val="0000CC"/>
                </a:solidFill>
                <a:latin typeface="Segoe UI"/>
                <a:cs typeface="Segoe UI"/>
              </a:rPr>
              <a:t>Clienți: </a:t>
            </a:r>
            <a:r>
              <a:rPr lang="vi-VN" dirty="0" smtClean="0">
                <a:latin typeface="Segoe UI"/>
                <a:cs typeface="Segoe UI"/>
              </a:rPr>
              <a:t>Software Panorama, Proclarity, AppSource, Cognos, Obiecte de afaceri, Brio Technology, Crystal Reports, MS Excel etc.</a:t>
            </a:r>
          </a:p>
          <a:p>
            <a:pPr>
              <a:buSzPct val="45000"/>
              <a:buFont typeface="Wingdings" pitchFamily="2" charset="2"/>
              <a:buChar char=""/>
            </a:pPr>
            <a:r>
              <a:rPr lang="vi-VN" dirty="0" smtClean="0">
                <a:latin typeface="Segoe UI"/>
                <a:cs typeface="Segoe UI"/>
              </a:rPr>
              <a:t>MDX este limbajul de interogare standard din specificația XML </a:t>
            </a:r>
            <a:r>
              <a:rPr lang="en-US" dirty="0" smtClean="0"/>
              <a:t>(</a:t>
            </a:r>
            <a:r>
              <a:rPr lang="en-US" dirty="0" err="1" smtClean="0"/>
              <a:t>e</a:t>
            </a:r>
            <a:r>
              <a:rPr lang="en-US" b="1" dirty="0" err="1" smtClean="0"/>
              <a:t>X</a:t>
            </a:r>
            <a:r>
              <a:rPr lang="en-US" dirty="0" err="1" smtClean="0"/>
              <a:t>tensible</a:t>
            </a:r>
            <a:r>
              <a:rPr lang="en-US" dirty="0" smtClean="0"/>
              <a:t> </a:t>
            </a:r>
            <a:r>
              <a:rPr lang="en-US" b="1" dirty="0" smtClean="0"/>
              <a:t>M</a:t>
            </a:r>
            <a:r>
              <a:rPr lang="en-US" dirty="0" smtClean="0"/>
              <a:t>arkup </a:t>
            </a:r>
            <a:r>
              <a:rPr lang="en-US" b="1" dirty="0" smtClean="0"/>
              <a:t>L</a:t>
            </a:r>
            <a:r>
              <a:rPr lang="en-US" dirty="0" smtClean="0"/>
              <a:t>anguage) </a:t>
            </a:r>
            <a:r>
              <a:rPr lang="vi-VN" dirty="0" smtClean="0">
                <a:latin typeface="Segoe UI"/>
                <a:cs typeface="Segoe UI"/>
              </a:rPr>
              <a:t>for Analysis (XMLA).</a:t>
            </a:r>
            <a:endParaRPr lang="ru-RU" dirty="0" smtClean="0">
              <a:latin typeface="Segoe UI"/>
              <a:cs typeface="Segoe UI"/>
            </a:endParaRPr>
          </a:p>
          <a:p>
            <a:endParaRPr lang="ru-RU" dirty="0" smtClean="0">
              <a:latin typeface="Segoe UI"/>
              <a:cs typeface="Segoe U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ro-MO" sz="2400" dirty="0" smtClean="0">
                <a:solidFill>
                  <a:srgbClr val="0000CC"/>
                </a:solidFill>
                <a:latin typeface="Segoe UI"/>
                <a:cs typeface="Segoe UI"/>
              </a:rPr>
              <a:t>Obiectivele de baza ale DWH – bazelor de date multidimensionale</a:t>
            </a:r>
            <a:endParaRPr lang="ru-RU" sz="2400" dirty="0" smtClean="0">
              <a:solidFill>
                <a:srgbClr val="0000CC"/>
              </a:solidFill>
              <a:latin typeface="Segoe UI"/>
              <a:cs typeface="Segoe UI"/>
            </a:endParaRPr>
          </a:p>
        </p:txBody>
      </p:sp>
      <p:sp>
        <p:nvSpPr>
          <p:cNvPr id="75779" name="Rectangle 3"/>
          <p:cNvSpPr>
            <a:spLocks noGrp="1"/>
          </p:cNvSpPr>
          <p:nvPr>
            <p:ph type="body" idx="4294967295"/>
          </p:nvPr>
        </p:nvSpPr>
        <p:spPr>
          <a:xfrm>
            <a:off x="179512" y="1419623"/>
            <a:ext cx="6840538" cy="3024336"/>
          </a:xfrm>
        </p:spPr>
        <p:txBody>
          <a:bodyPr/>
          <a:lstStyle/>
          <a:p>
            <a:pPr>
              <a:buSzPct val="45000"/>
              <a:buFont typeface="Wingdings" pitchFamily="2" charset="2"/>
              <a:buChar char=""/>
            </a:pPr>
            <a:r>
              <a:rPr lang="ru-RU" b="1" dirty="0" smtClean="0">
                <a:latin typeface="Segoe UI"/>
                <a:cs typeface="Segoe UI"/>
              </a:rPr>
              <a:t>Cub</a:t>
            </a:r>
            <a:r>
              <a:rPr lang="ro-MO" b="1" dirty="0" smtClean="0">
                <a:latin typeface="Segoe UI"/>
                <a:cs typeface="Segoe UI"/>
              </a:rPr>
              <a:t>-uri de date</a:t>
            </a:r>
            <a:endParaRPr lang="ru-RU" b="1" dirty="0" smtClean="0">
              <a:latin typeface="Segoe UI"/>
              <a:cs typeface="Segoe UI"/>
            </a:endParaRPr>
          </a:p>
          <a:p>
            <a:pPr>
              <a:buSzPct val="45000"/>
              <a:buFont typeface="Wingdings" pitchFamily="2" charset="2"/>
              <a:buChar char=""/>
            </a:pPr>
            <a:r>
              <a:rPr lang="ru-RU" b="1" dirty="0" smtClean="0">
                <a:latin typeface="Segoe UI"/>
                <a:cs typeface="Segoe UI"/>
              </a:rPr>
              <a:t>Dimensi</a:t>
            </a:r>
            <a:r>
              <a:rPr lang="ro-MO" b="1" dirty="0" smtClean="0">
                <a:latin typeface="Segoe UI"/>
                <a:cs typeface="Segoe UI"/>
              </a:rPr>
              <a:t>uni </a:t>
            </a:r>
            <a:r>
              <a:rPr lang="ru-RU" b="1" dirty="0" smtClean="0">
                <a:latin typeface="Segoe UI"/>
                <a:cs typeface="Segoe UI"/>
              </a:rPr>
              <a:t>— </a:t>
            </a:r>
            <a:r>
              <a:rPr lang="ro-MO" b="1" dirty="0" smtClean="0">
                <a:latin typeface="Segoe UI"/>
                <a:cs typeface="Segoe UI"/>
              </a:rPr>
              <a:t>rol de dictionar</a:t>
            </a:r>
            <a:r>
              <a:rPr lang="ru-RU" b="1" dirty="0" smtClean="0">
                <a:latin typeface="Segoe UI"/>
                <a:cs typeface="Segoe UI"/>
              </a:rPr>
              <a:t>;</a:t>
            </a:r>
          </a:p>
          <a:p>
            <a:pPr>
              <a:buSzPct val="45000"/>
              <a:buFont typeface="Wingdings" pitchFamily="2" charset="2"/>
              <a:buChar char=""/>
            </a:pPr>
            <a:r>
              <a:rPr lang="ro-MO" b="1" dirty="0" smtClean="0">
                <a:latin typeface="Segoe UI"/>
                <a:cs typeface="Segoe UI"/>
              </a:rPr>
              <a:t>Masuri</a:t>
            </a:r>
            <a:r>
              <a:rPr lang="ru-RU" b="1" dirty="0" smtClean="0">
                <a:latin typeface="Segoe UI"/>
                <a:cs typeface="Segoe UI"/>
              </a:rPr>
              <a:t> (Measure) — </a:t>
            </a:r>
            <a:r>
              <a:rPr lang="ro-MO" b="1" dirty="0" smtClean="0">
                <a:latin typeface="Segoe UI"/>
                <a:cs typeface="Segoe UI"/>
              </a:rPr>
              <a:t>valoarea entității</a:t>
            </a:r>
            <a:r>
              <a:rPr lang="ru-RU" b="1" dirty="0" smtClean="0">
                <a:latin typeface="Segoe UI"/>
                <a:cs typeface="Segoe UI"/>
              </a:rPr>
              <a:t>;</a:t>
            </a:r>
          </a:p>
          <a:p>
            <a:endParaRPr lang="ru-RU" dirty="0" smtClean="0">
              <a:latin typeface="Segoe UI"/>
              <a:cs typeface="Segoe U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p:txBody>
          <a:bodyPr/>
          <a:lstStyle/>
          <a:p>
            <a:r>
              <a:rPr lang="ro-MO" dirty="0" smtClean="0">
                <a:solidFill>
                  <a:srgbClr val="0000CC"/>
                </a:solidFill>
                <a:latin typeface="Segoe UI"/>
                <a:cs typeface="Segoe UI"/>
              </a:rPr>
              <a:t>Exemplu de interogare in </a:t>
            </a:r>
            <a:r>
              <a:rPr lang="ru-RU" dirty="0" smtClean="0">
                <a:solidFill>
                  <a:srgbClr val="0000CC"/>
                </a:solidFill>
                <a:latin typeface="Segoe UI"/>
                <a:cs typeface="Segoe UI"/>
              </a:rPr>
              <a:t>MDX</a:t>
            </a:r>
          </a:p>
        </p:txBody>
      </p:sp>
      <p:sp>
        <p:nvSpPr>
          <p:cNvPr id="76803" name="Rectangle 3"/>
          <p:cNvSpPr>
            <a:spLocks noGrp="1"/>
          </p:cNvSpPr>
          <p:nvPr>
            <p:ph type="body" idx="4294967295"/>
          </p:nvPr>
        </p:nvSpPr>
        <p:spPr>
          <a:xfrm>
            <a:off x="395288" y="1131888"/>
            <a:ext cx="7921128" cy="3419475"/>
          </a:xfrm>
        </p:spPr>
        <p:txBody>
          <a:bodyPr/>
          <a:lstStyle/>
          <a:p>
            <a:r>
              <a:rPr lang="en-US" sz="2200" dirty="0" smtClean="0">
                <a:solidFill>
                  <a:srgbClr val="0000FF"/>
                </a:solidFill>
                <a:latin typeface="Segoe UI"/>
                <a:cs typeface="Segoe UI"/>
              </a:rPr>
              <a:t>SELECT</a:t>
            </a:r>
            <a:r>
              <a:rPr lang="en-US" sz="2200" dirty="0" smtClean="0">
                <a:latin typeface="Segoe UI"/>
                <a:cs typeface="Segoe UI"/>
              </a:rPr>
              <a:t> Measures</a:t>
            </a:r>
            <a:r>
              <a:rPr lang="en-US" sz="2200" b="1" dirty="0" smtClean="0">
                <a:solidFill>
                  <a:srgbClr val="FF0000"/>
                </a:solidFill>
                <a:latin typeface="Segoe UI"/>
                <a:cs typeface="Segoe UI"/>
              </a:rPr>
              <a:t>.</a:t>
            </a:r>
            <a:r>
              <a:rPr lang="en-US" sz="2200" dirty="0" smtClean="0">
                <a:latin typeface="Segoe UI"/>
                <a:cs typeface="Segoe UI"/>
              </a:rPr>
              <a:t>[Internet Sales Amount] </a:t>
            </a:r>
            <a:r>
              <a:rPr lang="en-US" sz="2200" dirty="0" smtClean="0">
                <a:solidFill>
                  <a:srgbClr val="0000FF"/>
                </a:solidFill>
                <a:latin typeface="Segoe UI"/>
                <a:cs typeface="Segoe UI"/>
              </a:rPr>
              <a:t>ON</a:t>
            </a:r>
            <a:r>
              <a:rPr lang="en-US" sz="2200" dirty="0" smtClean="0">
                <a:latin typeface="Segoe UI"/>
                <a:cs typeface="Segoe UI"/>
              </a:rPr>
              <a:t> </a:t>
            </a:r>
            <a:r>
              <a:rPr lang="en-US" sz="2200" dirty="0" smtClean="0">
                <a:solidFill>
                  <a:srgbClr val="0000FF"/>
                </a:solidFill>
                <a:latin typeface="Segoe UI"/>
                <a:cs typeface="Segoe UI"/>
              </a:rPr>
              <a:t>COLUMNS</a:t>
            </a:r>
          </a:p>
          <a:p>
            <a:r>
              <a:rPr lang="en-US" sz="2200" dirty="0" smtClean="0">
                <a:solidFill>
                  <a:srgbClr val="0000FF"/>
                </a:solidFill>
                <a:latin typeface="Segoe UI"/>
                <a:cs typeface="Segoe UI"/>
              </a:rPr>
              <a:t>FROM</a:t>
            </a:r>
            <a:r>
              <a:rPr lang="en-US" sz="2200" dirty="0" smtClean="0">
                <a:latin typeface="Segoe UI"/>
                <a:cs typeface="Segoe UI"/>
              </a:rPr>
              <a:t> [Adventure Works]</a:t>
            </a:r>
          </a:p>
          <a:p>
            <a:r>
              <a:rPr lang="en-US" sz="2200" dirty="0" smtClean="0">
                <a:solidFill>
                  <a:srgbClr val="0000FF"/>
                </a:solidFill>
                <a:latin typeface="Segoe UI"/>
                <a:cs typeface="Segoe UI"/>
              </a:rPr>
              <a:t>WHERE</a:t>
            </a:r>
            <a:r>
              <a:rPr lang="en-US" sz="2200" dirty="0" smtClean="0">
                <a:latin typeface="Segoe UI"/>
                <a:cs typeface="Segoe UI"/>
              </a:rPr>
              <a:t> ( [Date]</a:t>
            </a:r>
            <a:r>
              <a:rPr lang="en-US" sz="2200" b="1" dirty="0" smtClean="0">
                <a:solidFill>
                  <a:srgbClr val="FF0000"/>
                </a:solidFill>
                <a:latin typeface="Segoe UI"/>
                <a:cs typeface="Segoe UI"/>
              </a:rPr>
              <a:t>.</a:t>
            </a:r>
            <a:r>
              <a:rPr lang="en-US" sz="2200" dirty="0" smtClean="0">
                <a:latin typeface="Segoe UI"/>
                <a:cs typeface="Segoe UI"/>
              </a:rPr>
              <a:t>[Calendar]</a:t>
            </a:r>
            <a:r>
              <a:rPr lang="en-US" sz="2200" b="1" dirty="0" smtClean="0">
                <a:solidFill>
                  <a:srgbClr val="FF0000"/>
                </a:solidFill>
                <a:latin typeface="Segoe UI"/>
                <a:cs typeface="Segoe UI"/>
              </a:rPr>
              <a:t>.</a:t>
            </a:r>
            <a:r>
              <a:rPr lang="en-US" sz="2200" dirty="0" smtClean="0">
                <a:latin typeface="Segoe UI"/>
                <a:cs typeface="Segoe UI"/>
              </a:rPr>
              <a:t>[Calendar Quarter]</a:t>
            </a:r>
            <a:r>
              <a:rPr lang="en-US" sz="2200" b="1" dirty="0" smtClean="0">
                <a:solidFill>
                  <a:srgbClr val="FF0000"/>
                </a:solidFill>
                <a:latin typeface="Segoe UI"/>
                <a:cs typeface="Segoe UI"/>
              </a:rPr>
              <a:t>.</a:t>
            </a:r>
            <a:r>
              <a:rPr lang="en-US" sz="2200" dirty="0" smtClean="0">
                <a:latin typeface="Segoe UI"/>
                <a:cs typeface="Segoe UI"/>
              </a:rPr>
              <a:t>&amp;[20</a:t>
            </a:r>
            <a:r>
              <a:rPr lang="ro-MO" sz="2200" dirty="0" smtClean="0">
                <a:latin typeface="Segoe UI"/>
                <a:cs typeface="Segoe UI"/>
              </a:rPr>
              <a:t>20</a:t>
            </a:r>
            <a:r>
              <a:rPr lang="en-US" sz="2200" dirty="0" smtClean="0">
                <a:latin typeface="Segoe UI"/>
                <a:cs typeface="Segoe UI"/>
              </a:rPr>
              <a:t>]&amp;[2]</a:t>
            </a:r>
            <a:r>
              <a:rPr lang="en-US" sz="2200" b="1" dirty="0" smtClean="0">
                <a:solidFill>
                  <a:srgbClr val="0000CC"/>
                </a:solidFill>
                <a:latin typeface="Segoe UI"/>
                <a:cs typeface="Segoe UI"/>
              </a:rPr>
              <a:t>,</a:t>
            </a:r>
          </a:p>
          <a:p>
            <a:r>
              <a:rPr lang="en-US" sz="2200" dirty="0" smtClean="0">
                <a:latin typeface="Segoe UI"/>
                <a:cs typeface="Segoe UI"/>
              </a:rPr>
              <a:t>[Product]</a:t>
            </a:r>
            <a:r>
              <a:rPr lang="en-US" sz="2200" b="1" dirty="0" smtClean="0">
                <a:solidFill>
                  <a:srgbClr val="FF0000"/>
                </a:solidFill>
                <a:latin typeface="Segoe UI"/>
                <a:cs typeface="Segoe UI"/>
              </a:rPr>
              <a:t>.</a:t>
            </a:r>
            <a:r>
              <a:rPr lang="en-US" sz="2200" dirty="0" smtClean="0">
                <a:latin typeface="Segoe UI"/>
                <a:cs typeface="Segoe UI"/>
              </a:rPr>
              <a:t>[Product Line]</a:t>
            </a:r>
            <a:r>
              <a:rPr lang="en-US" sz="2200" b="1" dirty="0" smtClean="0">
                <a:solidFill>
                  <a:srgbClr val="FF0000"/>
                </a:solidFill>
                <a:latin typeface="Segoe UI"/>
                <a:cs typeface="Segoe UI"/>
              </a:rPr>
              <a:t>.</a:t>
            </a:r>
            <a:r>
              <a:rPr lang="en-US" sz="2200" dirty="0" smtClean="0">
                <a:latin typeface="Segoe UI"/>
                <a:cs typeface="Segoe UI"/>
              </a:rPr>
              <a:t>[Mountain]</a:t>
            </a:r>
            <a:r>
              <a:rPr lang="en-US" sz="2200" b="1" dirty="0" smtClean="0">
                <a:solidFill>
                  <a:srgbClr val="0000CC"/>
                </a:solidFill>
                <a:latin typeface="Segoe UI"/>
                <a:cs typeface="Segoe UI"/>
              </a:rPr>
              <a:t>,</a:t>
            </a:r>
            <a:r>
              <a:rPr lang="ro-MO" sz="2200" b="1" dirty="0" smtClean="0">
                <a:solidFill>
                  <a:srgbClr val="0000CC"/>
                </a:solidFill>
                <a:latin typeface="Segoe UI"/>
                <a:cs typeface="Segoe UI"/>
              </a:rPr>
              <a:t> </a:t>
            </a:r>
            <a:endParaRPr lang="en-US" sz="2200" b="1" dirty="0" smtClean="0">
              <a:solidFill>
                <a:srgbClr val="0000CC"/>
              </a:solidFill>
              <a:latin typeface="Segoe UI"/>
              <a:cs typeface="Segoe UI"/>
            </a:endParaRPr>
          </a:p>
          <a:p>
            <a:r>
              <a:rPr lang="en-US" sz="2200" dirty="0" smtClean="0">
                <a:latin typeface="Segoe UI"/>
                <a:cs typeface="Segoe UI"/>
              </a:rPr>
              <a:t>[Customer]</a:t>
            </a:r>
            <a:r>
              <a:rPr lang="en-US" sz="2200" b="1" dirty="0" smtClean="0">
                <a:solidFill>
                  <a:srgbClr val="FF0000"/>
                </a:solidFill>
                <a:latin typeface="Segoe UI"/>
                <a:cs typeface="Segoe UI"/>
              </a:rPr>
              <a:t>.</a:t>
            </a:r>
            <a:r>
              <a:rPr lang="en-US" sz="2200" dirty="0" smtClean="0">
                <a:latin typeface="Segoe UI"/>
                <a:cs typeface="Segoe UI"/>
              </a:rPr>
              <a:t>[Country]</a:t>
            </a:r>
            <a:r>
              <a:rPr lang="en-US" sz="2200" b="1" dirty="0" smtClean="0">
                <a:solidFill>
                  <a:srgbClr val="FF0000"/>
                </a:solidFill>
                <a:latin typeface="Segoe UI"/>
                <a:cs typeface="Segoe UI"/>
              </a:rPr>
              <a:t>.</a:t>
            </a:r>
            <a:r>
              <a:rPr lang="en-US" sz="2200" dirty="0" smtClean="0">
                <a:latin typeface="Segoe UI"/>
                <a:cs typeface="Segoe UI"/>
              </a:rPr>
              <a:t>[Australia])</a:t>
            </a:r>
          </a:p>
          <a:p>
            <a:r>
              <a:rPr lang="ro-MO" sz="2200" b="1" dirty="0" smtClean="0">
                <a:solidFill>
                  <a:srgbClr val="FF0000"/>
                </a:solidFill>
                <a:latin typeface="Segoe UI"/>
                <a:cs typeface="Segoe UI"/>
              </a:rPr>
              <a:t>Rezultat</a:t>
            </a:r>
            <a:r>
              <a:rPr lang="en-US" sz="2200" b="1" dirty="0" smtClean="0">
                <a:solidFill>
                  <a:srgbClr val="FF0000"/>
                </a:solidFill>
                <a:latin typeface="Segoe UI"/>
                <a:cs typeface="Segoe UI"/>
              </a:rPr>
              <a:t>:</a:t>
            </a:r>
            <a:r>
              <a:rPr lang="ru-RU" sz="2200" b="1" dirty="0" smtClean="0">
                <a:solidFill>
                  <a:srgbClr val="FF0000"/>
                </a:solidFill>
                <a:latin typeface="Segoe UI"/>
                <a:cs typeface="Segoe UI"/>
              </a:rPr>
              <a:t> </a:t>
            </a:r>
            <a:r>
              <a:rPr lang="en-US" sz="2200" dirty="0" smtClean="0">
                <a:latin typeface="Segoe UI"/>
                <a:cs typeface="Segoe UI"/>
              </a:rPr>
              <a:t>Internet Sales Amount</a:t>
            </a:r>
            <a:r>
              <a:rPr lang="ru-RU" sz="2200" dirty="0" smtClean="0">
                <a:latin typeface="Segoe UI"/>
                <a:cs typeface="Segoe UI"/>
              </a:rPr>
              <a:t> </a:t>
            </a:r>
            <a:r>
              <a:rPr lang="en-US" sz="2200" dirty="0" smtClean="0">
                <a:latin typeface="Segoe UI"/>
                <a:cs typeface="Segoe UI"/>
              </a:rPr>
              <a:t>$323,561.09</a:t>
            </a:r>
          </a:p>
          <a:p>
            <a:endParaRPr lang="ru-RU" dirty="0" smtClean="0">
              <a:latin typeface="Segoe UI"/>
              <a:cs typeface="Segoe U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p:txBody>
          <a:bodyPr/>
          <a:lstStyle/>
          <a:p>
            <a:r>
              <a:rPr lang="ro-MO" dirty="0" smtClean="0">
                <a:solidFill>
                  <a:srgbClr val="0000CC"/>
                </a:solidFill>
                <a:latin typeface="Segoe UI"/>
                <a:cs typeface="Segoe UI"/>
              </a:rPr>
              <a:t>Elemente de bază</a:t>
            </a:r>
            <a:endParaRPr lang="ru-RU" dirty="0" smtClean="0">
              <a:solidFill>
                <a:srgbClr val="0000CC"/>
              </a:solidFill>
              <a:latin typeface="Segoe UI"/>
              <a:cs typeface="Segoe UI"/>
            </a:endParaRPr>
          </a:p>
        </p:txBody>
      </p:sp>
      <p:sp>
        <p:nvSpPr>
          <p:cNvPr id="77827" name="Rectangle 3"/>
          <p:cNvSpPr>
            <a:spLocks noGrp="1"/>
          </p:cNvSpPr>
          <p:nvPr>
            <p:ph type="body" idx="4294967295"/>
          </p:nvPr>
        </p:nvSpPr>
        <p:spPr/>
        <p:txBody>
          <a:bodyPr/>
          <a:lstStyle/>
          <a:p>
            <a:pPr>
              <a:buSzPct val="45000"/>
              <a:buFont typeface="Wingdings" pitchFamily="2" charset="2"/>
              <a:buChar char=""/>
            </a:pPr>
            <a:r>
              <a:rPr lang="en-US" dirty="0" smtClean="0">
                <a:latin typeface="Segoe UI"/>
                <a:cs typeface="Segoe UI"/>
              </a:rPr>
              <a:t>O </a:t>
            </a:r>
            <a:r>
              <a:rPr lang="en-US" b="1" dirty="0" err="1" smtClean="0">
                <a:solidFill>
                  <a:srgbClr val="0000CC"/>
                </a:solidFill>
                <a:latin typeface="Segoe UI"/>
                <a:cs typeface="Segoe UI"/>
              </a:rPr>
              <a:t>dimensiune</a:t>
            </a:r>
            <a:r>
              <a:rPr lang="en-US" dirty="0" smtClean="0">
                <a:latin typeface="Segoe UI"/>
                <a:cs typeface="Segoe UI"/>
              </a:rPr>
              <a:t> </a:t>
            </a:r>
            <a:r>
              <a:rPr lang="en-US" dirty="0" err="1" smtClean="0">
                <a:latin typeface="Segoe UI"/>
                <a:cs typeface="Segoe UI"/>
              </a:rPr>
              <a:t>conține</a:t>
            </a:r>
            <a:r>
              <a:rPr lang="en-US" dirty="0" smtClean="0">
                <a:latin typeface="Segoe UI"/>
                <a:cs typeface="Segoe UI"/>
              </a:rPr>
              <a:t> </a:t>
            </a:r>
            <a:r>
              <a:rPr lang="en-US" dirty="0" err="1" smtClean="0">
                <a:latin typeface="Segoe UI"/>
                <a:cs typeface="Segoe UI"/>
              </a:rPr>
              <a:t>una</a:t>
            </a:r>
            <a:r>
              <a:rPr lang="en-US" dirty="0" smtClean="0">
                <a:latin typeface="Segoe UI"/>
                <a:cs typeface="Segoe UI"/>
              </a:rPr>
              <a:t> </a:t>
            </a:r>
            <a:r>
              <a:rPr lang="en-US" dirty="0" err="1" smtClean="0">
                <a:latin typeface="Segoe UI"/>
                <a:cs typeface="Segoe UI"/>
              </a:rPr>
              <a:t>sau</a:t>
            </a:r>
            <a:r>
              <a:rPr lang="en-US" dirty="0" smtClean="0">
                <a:latin typeface="Segoe UI"/>
                <a:cs typeface="Segoe UI"/>
              </a:rPr>
              <a:t> </a:t>
            </a:r>
            <a:r>
              <a:rPr lang="en-US" dirty="0" err="1" smtClean="0">
                <a:latin typeface="Segoe UI"/>
                <a:cs typeface="Segoe UI"/>
              </a:rPr>
              <a:t>mai</a:t>
            </a:r>
            <a:r>
              <a:rPr lang="en-US" dirty="0" smtClean="0">
                <a:latin typeface="Segoe UI"/>
                <a:cs typeface="Segoe UI"/>
              </a:rPr>
              <a:t> </a:t>
            </a:r>
            <a:r>
              <a:rPr lang="en-US" dirty="0" err="1" smtClean="0">
                <a:latin typeface="Segoe UI"/>
                <a:cs typeface="Segoe UI"/>
              </a:rPr>
              <a:t>multe</a:t>
            </a:r>
            <a:r>
              <a:rPr lang="en-US" dirty="0" smtClean="0">
                <a:latin typeface="Segoe UI"/>
                <a:cs typeface="Segoe UI"/>
              </a:rPr>
              <a:t> </a:t>
            </a:r>
            <a:r>
              <a:rPr lang="en-US" dirty="0" err="1" smtClean="0">
                <a:latin typeface="Segoe UI"/>
                <a:cs typeface="Segoe UI"/>
              </a:rPr>
              <a:t>ierarhii</a:t>
            </a:r>
            <a:r>
              <a:rPr lang="en-US" dirty="0" smtClean="0">
                <a:latin typeface="Segoe UI"/>
                <a:cs typeface="Segoe UI"/>
              </a:rPr>
              <a:t>.</a:t>
            </a:r>
          </a:p>
          <a:p>
            <a:pPr>
              <a:buSzPct val="45000"/>
              <a:buFont typeface="Wingdings" pitchFamily="2" charset="2"/>
              <a:buChar char=""/>
            </a:pPr>
            <a:r>
              <a:rPr lang="en-US" dirty="0" err="1" smtClean="0">
                <a:latin typeface="Segoe UI"/>
                <a:cs typeface="Segoe UI"/>
              </a:rPr>
              <a:t>Fiecare</a:t>
            </a:r>
            <a:r>
              <a:rPr lang="en-US" dirty="0" smtClean="0">
                <a:latin typeface="Segoe UI"/>
                <a:cs typeface="Segoe UI"/>
              </a:rPr>
              <a:t> </a:t>
            </a:r>
            <a:r>
              <a:rPr lang="en-US" b="1" i="1" dirty="0" err="1" smtClean="0">
                <a:latin typeface="Segoe UI"/>
                <a:cs typeface="Segoe UI"/>
              </a:rPr>
              <a:t>nivel</a:t>
            </a:r>
            <a:r>
              <a:rPr lang="en-US" b="1" i="1" dirty="0" smtClean="0">
                <a:latin typeface="Segoe UI"/>
                <a:cs typeface="Segoe UI"/>
              </a:rPr>
              <a:t> al </a:t>
            </a:r>
            <a:r>
              <a:rPr lang="en-US" b="1" i="1" dirty="0" err="1" smtClean="0">
                <a:latin typeface="Segoe UI"/>
                <a:cs typeface="Segoe UI"/>
              </a:rPr>
              <a:t>ierarhiei</a:t>
            </a:r>
            <a:r>
              <a:rPr lang="en-US" b="1" i="1" dirty="0" smtClean="0">
                <a:latin typeface="Segoe UI"/>
                <a:cs typeface="Segoe UI"/>
              </a:rPr>
              <a:t> </a:t>
            </a:r>
            <a:r>
              <a:rPr lang="en-US" dirty="0" smtClean="0">
                <a:latin typeface="Segoe UI"/>
                <a:cs typeface="Segoe UI"/>
              </a:rPr>
              <a:t>de </a:t>
            </a:r>
            <a:r>
              <a:rPr lang="en-US" dirty="0" err="1" smtClean="0">
                <a:latin typeface="Segoe UI"/>
                <a:cs typeface="Segoe UI"/>
              </a:rPr>
              <a:t>dimensiuni</a:t>
            </a:r>
            <a:r>
              <a:rPr lang="en-US" dirty="0" smtClean="0">
                <a:latin typeface="Segoe UI"/>
                <a:cs typeface="Segoe UI"/>
              </a:rPr>
              <a:t> </a:t>
            </a:r>
            <a:r>
              <a:rPr lang="en-US" dirty="0" err="1" smtClean="0">
                <a:latin typeface="Segoe UI"/>
                <a:cs typeface="Segoe UI"/>
              </a:rPr>
              <a:t>conține</a:t>
            </a:r>
            <a:r>
              <a:rPr lang="en-US" dirty="0" smtClean="0">
                <a:latin typeface="Segoe UI"/>
                <a:cs typeface="Segoe UI"/>
              </a:rPr>
              <a:t> un set de </a:t>
            </a:r>
            <a:r>
              <a:rPr lang="en-US" i="1" dirty="0" err="1" smtClean="0">
                <a:latin typeface="Segoe UI"/>
                <a:cs typeface="Segoe UI"/>
              </a:rPr>
              <a:t>membri</a:t>
            </a:r>
            <a:r>
              <a:rPr lang="en-US" dirty="0" smtClean="0">
                <a:latin typeface="Segoe UI"/>
                <a:cs typeface="Segoe UI"/>
              </a:rPr>
              <a:t> </a:t>
            </a:r>
            <a:r>
              <a:rPr lang="en-US" dirty="0" err="1" smtClean="0">
                <a:latin typeface="Segoe UI"/>
                <a:cs typeface="Segoe UI"/>
              </a:rPr>
              <a:t>numiți</a:t>
            </a:r>
            <a:r>
              <a:rPr lang="en-US" dirty="0" smtClean="0">
                <a:latin typeface="Segoe UI"/>
                <a:cs typeface="Segoe UI"/>
              </a:rPr>
              <a:t> </a:t>
            </a:r>
            <a:r>
              <a:rPr lang="en-US" i="1" dirty="0" err="1" smtClean="0">
                <a:latin typeface="Segoe UI"/>
                <a:cs typeface="Segoe UI"/>
              </a:rPr>
              <a:t>membri</a:t>
            </a:r>
            <a:r>
              <a:rPr lang="ro-MO" i="1" dirty="0" smtClean="0">
                <a:latin typeface="Segoe UI"/>
                <a:cs typeface="Segoe UI"/>
              </a:rPr>
              <a:t> dimensiunii</a:t>
            </a:r>
            <a:r>
              <a:rPr lang="en-US" dirty="0" smtClean="0">
                <a:latin typeface="Segoe UI"/>
                <a:cs typeface="Segoe UI"/>
              </a:rPr>
              <a:t>.</a:t>
            </a:r>
          </a:p>
          <a:p>
            <a:pPr>
              <a:buSzPct val="45000"/>
              <a:buFont typeface="Wingdings" pitchFamily="2" charset="2"/>
              <a:buChar char=""/>
            </a:pPr>
            <a:r>
              <a:rPr lang="en-US" dirty="0" err="1" smtClean="0">
                <a:latin typeface="Segoe UI"/>
                <a:cs typeface="Segoe UI"/>
              </a:rPr>
              <a:t>Fiecare</a:t>
            </a:r>
            <a:r>
              <a:rPr lang="en-US" dirty="0" smtClean="0">
                <a:latin typeface="Segoe UI"/>
                <a:cs typeface="Segoe UI"/>
              </a:rPr>
              <a:t> </a:t>
            </a:r>
            <a:r>
              <a:rPr lang="en-US" dirty="0" err="1" smtClean="0">
                <a:latin typeface="Segoe UI"/>
                <a:cs typeface="Segoe UI"/>
              </a:rPr>
              <a:t>membru</a:t>
            </a:r>
            <a:r>
              <a:rPr lang="en-US" dirty="0" smtClean="0">
                <a:latin typeface="Segoe UI"/>
                <a:cs typeface="Segoe UI"/>
              </a:rPr>
              <a:t> al </a:t>
            </a:r>
            <a:r>
              <a:rPr lang="en-US" dirty="0" err="1" smtClean="0">
                <a:latin typeface="Segoe UI"/>
                <a:cs typeface="Segoe UI"/>
              </a:rPr>
              <a:t>ierarhiei</a:t>
            </a:r>
            <a:r>
              <a:rPr lang="en-US" dirty="0" smtClean="0">
                <a:latin typeface="Segoe UI"/>
                <a:cs typeface="Segoe UI"/>
              </a:rPr>
              <a:t> are un </a:t>
            </a:r>
            <a:r>
              <a:rPr lang="en-US" dirty="0" err="1" smtClean="0">
                <a:latin typeface="Segoe UI"/>
                <a:cs typeface="Segoe UI"/>
              </a:rPr>
              <a:t>nume</a:t>
            </a:r>
            <a:r>
              <a:rPr lang="en-US" dirty="0" smtClean="0">
                <a:latin typeface="Segoe UI"/>
                <a:cs typeface="Segoe UI"/>
              </a:rPr>
              <a:t> </a:t>
            </a:r>
            <a:r>
              <a:rPr lang="en-US" dirty="0" err="1" smtClean="0">
                <a:latin typeface="Segoe UI"/>
                <a:cs typeface="Segoe UI"/>
              </a:rPr>
              <a:t>unic</a:t>
            </a:r>
            <a:r>
              <a:rPr lang="en-US" dirty="0" smtClean="0">
                <a:latin typeface="Segoe UI"/>
                <a:cs typeface="Segoe UI"/>
              </a:rPr>
              <a:t>.</a:t>
            </a:r>
          </a:p>
          <a:p>
            <a:pPr>
              <a:buSzPct val="45000"/>
              <a:buFont typeface="Wingdings" pitchFamily="2" charset="2"/>
              <a:buChar char=""/>
            </a:pPr>
            <a:r>
              <a:rPr lang="en-US" b="1" dirty="0" err="1" smtClean="0">
                <a:solidFill>
                  <a:srgbClr val="FF0000"/>
                </a:solidFill>
                <a:latin typeface="Segoe UI"/>
                <a:cs typeface="Segoe UI"/>
              </a:rPr>
              <a:t>Exemplu</a:t>
            </a:r>
            <a:r>
              <a:rPr lang="en-US" b="1" dirty="0" smtClean="0">
                <a:solidFill>
                  <a:srgbClr val="FF0000"/>
                </a:solidFill>
                <a:latin typeface="Segoe UI"/>
                <a:cs typeface="Segoe UI"/>
              </a:rPr>
              <a:t>: </a:t>
            </a:r>
            <a:r>
              <a:rPr lang="en-US" dirty="0" err="1" smtClean="0">
                <a:latin typeface="Segoe UI"/>
                <a:cs typeface="Segoe UI"/>
              </a:rPr>
              <a:t>membru</a:t>
            </a:r>
            <a:r>
              <a:rPr lang="en-US" dirty="0" smtClean="0">
                <a:latin typeface="Segoe UI"/>
                <a:cs typeface="Segoe UI"/>
              </a:rPr>
              <a:t> al </a:t>
            </a:r>
            <a:r>
              <a:rPr lang="en-US" dirty="0" err="1" smtClean="0">
                <a:latin typeface="Segoe UI"/>
                <a:cs typeface="Segoe UI"/>
              </a:rPr>
              <a:t>nivelului</a:t>
            </a:r>
            <a:r>
              <a:rPr lang="en-US" dirty="0" smtClean="0">
                <a:latin typeface="Segoe UI"/>
                <a:cs typeface="Segoe UI"/>
              </a:rPr>
              <a:t> [Calendar Quarter] al </a:t>
            </a:r>
            <a:r>
              <a:rPr lang="en-US" dirty="0" err="1" smtClean="0">
                <a:latin typeface="Segoe UI"/>
                <a:cs typeface="Segoe UI"/>
              </a:rPr>
              <a:t>ierarhiei</a:t>
            </a:r>
            <a:r>
              <a:rPr lang="en-US" dirty="0" smtClean="0">
                <a:latin typeface="Segoe UI"/>
                <a:cs typeface="Segoe UI"/>
              </a:rPr>
              <a:t> [Calendar] a </a:t>
            </a:r>
            <a:r>
              <a:rPr lang="en-US" dirty="0" err="1" smtClean="0">
                <a:latin typeface="Segoe UI"/>
                <a:cs typeface="Segoe UI"/>
              </a:rPr>
              <a:t>dimensiunii</a:t>
            </a:r>
            <a:r>
              <a:rPr lang="en-US" dirty="0" smtClean="0">
                <a:latin typeface="Segoe UI"/>
                <a:cs typeface="Segoe UI"/>
              </a:rPr>
              <a:t> [Data]:</a:t>
            </a:r>
          </a:p>
          <a:p>
            <a:pPr>
              <a:buSzPct val="45000"/>
              <a:buFont typeface="Wingdings" pitchFamily="2" charset="2"/>
              <a:buChar char=""/>
            </a:pPr>
            <a:r>
              <a:rPr lang="en-US" b="1" dirty="0" smtClean="0">
                <a:latin typeface="Segoe UI"/>
                <a:cs typeface="Segoe UI"/>
              </a:rPr>
              <a:t>[Data]</a:t>
            </a:r>
            <a:r>
              <a:rPr lang="en-US" b="1" dirty="0" smtClean="0">
                <a:solidFill>
                  <a:srgbClr val="FF0000"/>
                </a:solidFill>
                <a:latin typeface="Segoe UI"/>
                <a:cs typeface="Segoe UI"/>
              </a:rPr>
              <a:t>.</a:t>
            </a:r>
            <a:r>
              <a:rPr lang="en-US" b="1" dirty="0" smtClean="0">
                <a:latin typeface="Segoe UI"/>
                <a:cs typeface="Segoe UI"/>
              </a:rPr>
              <a:t>[Calendar]</a:t>
            </a:r>
            <a:r>
              <a:rPr lang="en-US" b="1" dirty="0" smtClean="0">
                <a:solidFill>
                  <a:srgbClr val="FF0000"/>
                </a:solidFill>
                <a:latin typeface="Segoe UI"/>
                <a:cs typeface="Segoe UI"/>
              </a:rPr>
              <a:t>.</a:t>
            </a:r>
            <a:r>
              <a:rPr lang="en-US" b="1" dirty="0" smtClean="0">
                <a:latin typeface="Segoe UI"/>
                <a:cs typeface="Segoe UI"/>
              </a:rPr>
              <a:t>[Calendar Quarter]</a:t>
            </a:r>
            <a:r>
              <a:rPr lang="en-US" b="1" dirty="0" smtClean="0">
                <a:solidFill>
                  <a:srgbClr val="FF0000"/>
                </a:solidFill>
                <a:latin typeface="Segoe UI"/>
                <a:cs typeface="Segoe UI"/>
              </a:rPr>
              <a:t>.</a:t>
            </a:r>
            <a:r>
              <a:rPr lang="en-US" b="1" dirty="0" smtClean="0">
                <a:latin typeface="Segoe UI"/>
                <a:cs typeface="Segoe UI"/>
              </a:rPr>
              <a:t>[Q2 CY 20</a:t>
            </a:r>
            <a:r>
              <a:rPr lang="ro-MO" b="1" dirty="0" smtClean="0">
                <a:latin typeface="Segoe UI"/>
                <a:cs typeface="Segoe UI"/>
              </a:rPr>
              <a:t>20</a:t>
            </a:r>
            <a:r>
              <a:rPr lang="en-US" b="1" dirty="0" smtClean="0">
                <a:latin typeface="Segoe UI"/>
                <a:cs typeface="Segoe UI"/>
              </a:rPr>
              <a:t>]</a:t>
            </a:r>
            <a:endParaRPr lang="ru-RU" b="1" dirty="0" smtClean="0">
              <a:latin typeface="Segoe UI"/>
              <a:cs typeface="Segoe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4817"/>
          <p:cNvSpPr>
            <a:spLocks noGrp="1" noChangeArrowheads="1"/>
          </p:cNvSpPr>
          <p:nvPr>
            <p:ph type="title" idx="4294967295"/>
          </p:nvPr>
        </p:nvSpPr>
        <p:spPr/>
        <p:txBody>
          <a:bodyPr/>
          <a:lstStyle/>
          <a:p>
            <a:r>
              <a:rPr lang="en-US" dirty="0" err="1" smtClean="0">
                <a:solidFill>
                  <a:srgbClr val="0000CC"/>
                </a:solidFill>
                <a:latin typeface="Segoe UI"/>
                <a:cs typeface="Segoe UI"/>
              </a:rPr>
              <a:t>Unde</a:t>
            </a:r>
            <a:r>
              <a:rPr lang="en-US" dirty="0" smtClean="0">
                <a:solidFill>
                  <a:srgbClr val="0000CC"/>
                </a:solidFill>
                <a:latin typeface="Segoe UI"/>
                <a:cs typeface="Segoe UI"/>
              </a:rPr>
              <a:t> ne </a:t>
            </a:r>
            <a:r>
              <a:rPr lang="en-US" dirty="0" err="1" smtClean="0">
                <a:solidFill>
                  <a:srgbClr val="0000CC"/>
                </a:solidFill>
                <a:latin typeface="Segoe UI"/>
                <a:cs typeface="Segoe UI"/>
              </a:rPr>
              <a:t>aflam</a:t>
            </a:r>
            <a:r>
              <a:rPr lang="en-US" dirty="0" smtClean="0">
                <a:solidFill>
                  <a:srgbClr val="0000CC"/>
                </a:solidFill>
                <a:latin typeface="Segoe UI"/>
                <a:cs typeface="Segoe UI"/>
              </a:rPr>
              <a:t>?</a:t>
            </a:r>
          </a:p>
        </p:txBody>
      </p:sp>
      <p:sp>
        <p:nvSpPr>
          <p:cNvPr id="13314" name="Rectangle 63"/>
          <p:cNvSpPr>
            <a:spLocks noChangeArrowheads="1"/>
          </p:cNvSpPr>
          <p:nvPr/>
        </p:nvSpPr>
        <p:spPr bwMode="auto">
          <a:xfrm>
            <a:off x="161925" y="817563"/>
            <a:ext cx="8839200" cy="3468687"/>
          </a:xfrm>
          <a:prstGeom prst="rect">
            <a:avLst/>
          </a:prstGeom>
          <a:solidFill>
            <a:schemeClr val="bg1"/>
          </a:solidFill>
          <a:ln w="9525">
            <a:solidFill>
              <a:schemeClr val="bg1"/>
            </a:solidFill>
            <a:miter lim="800000"/>
            <a:headEnd/>
            <a:tailEnd type="none" w="lg" len="lg"/>
          </a:ln>
        </p:spPr>
        <p:txBody>
          <a:bodyPr wrap="none" anchor="ctr"/>
          <a:lstStyle/>
          <a:p>
            <a:endParaRPr lang="ru-RU">
              <a:latin typeface="Calibri" pitchFamily="34" charset="0"/>
            </a:endParaRPr>
          </a:p>
        </p:txBody>
      </p:sp>
      <p:grpSp>
        <p:nvGrpSpPr>
          <p:cNvPr id="13315" name="Group 64"/>
          <p:cNvGrpSpPr>
            <a:grpSpLocks/>
          </p:cNvGrpSpPr>
          <p:nvPr/>
        </p:nvGrpSpPr>
        <p:grpSpPr bwMode="auto">
          <a:xfrm>
            <a:off x="352425" y="1093788"/>
            <a:ext cx="1655763" cy="3079750"/>
            <a:chOff x="295" y="889"/>
            <a:chExt cx="1043" cy="2586"/>
          </a:xfrm>
        </p:grpSpPr>
        <p:grpSp>
          <p:nvGrpSpPr>
            <p:cNvPr id="13371" name="Group 65"/>
            <p:cNvGrpSpPr>
              <a:grpSpLocks/>
            </p:cNvGrpSpPr>
            <p:nvPr/>
          </p:nvGrpSpPr>
          <p:grpSpPr bwMode="auto">
            <a:xfrm>
              <a:off x="567" y="1251"/>
              <a:ext cx="454" cy="2224"/>
              <a:chOff x="567" y="1251"/>
              <a:chExt cx="454" cy="2224"/>
            </a:xfrm>
          </p:grpSpPr>
          <p:pic>
            <p:nvPicPr>
              <p:cNvPr id="13373" name="Picture 66" descr="relational_db"/>
              <p:cNvPicPr>
                <a:picLocks noChangeAspect="1" noChangeArrowheads="1"/>
              </p:cNvPicPr>
              <p:nvPr/>
            </p:nvPicPr>
            <p:blipFill>
              <a:blip r:embed="rId3" cstate="print"/>
              <a:srcRect/>
              <a:stretch>
                <a:fillRect/>
              </a:stretch>
            </p:blipFill>
            <p:spPr bwMode="auto">
              <a:xfrm>
                <a:off x="567" y="1251"/>
                <a:ext cx="442" cy="494"/>
              </a:xfrm>
              <a:prstGeom prst="rect">
                <a:avLst/>
              </a:prstGeom>
              <a:noFill/>
              <a:ln w="9525">
                <a:noFill/>
                <a:miter lim="800000"/>
                <a:headEnd/>
                <a:tailEnd/>
              </a:ln>
            </p:spPr>
          </p:pic>
          <p:pic>
            <p:nvPicPr>
              <p:cNvPr id="13374" name="Picture 67" descr="multi_file_3_text"/>
              <p:cNvPicPr>
                <a:picLocks noChangeAspect="1" noChangeArrowheads="1"/>
              </p:cNvPicPr>
              <p:nvPr/>
            </p:nvPicPr>
            <p:blipFill>
              <a:blip r:embed="rId4" cstate="print"/>
              <a:srcRect/>
              <a:stretch>
                <a:fillRect/>
              </a:stretch>
            </p:blipFill>
            <p:spPr bwMode="auto">
              <a:xfrm>
                <a:off x="582" y="2930"/>
                <a:ext cx="439" cy="545"/>
              </a:xfrm>
              <a:prstGeom prst="rect">
                <a:avLst/>
              </a:prstGeom>
              <a:noFill/>
              <a:ln w="9525">
                <a:noFill/>
                <a:miter lim="800000"/>
                <a:headEnd/>
                <a:tailEnd/>
              </a:ln>
            </p:spPr>
          </p:pic>
          <p:pic>
            <p:nvPicPr>
              <p:cNvPr id="13375" name="Picture 68" descr="relational_db"/>
              <p:cNvPicPr>
                <a:picLocks noChangeAspect="1" noChangeArrowheads="1"/>
              </p:cNvPicPr>
              <p:nvPr/>
            </p:nvPicPr>
            <p:blipFill>
              <a:blip r:embed="rId3" cstate="print"/>
              <a:srcRect/>
              <a:stretch>
                <a:fillRect/>
              </a:stretch>
            </p:blipFill>
            <p:spPr bwMode="auto">
              <a:xfrm>
                <a:off x="567" y="2113"/>
                <a:ext cx="442" cy="494"/>
              </a:xfrm>
              <a:prstGeom prst="rect">
                <a:avLst/>
              </a:prstGeom>
              <a:noFill/>
              <a:ln w="9525">
                <a:noFill/>
                <a:miter lim="800000"/>
                <a:headEnd/>
                <a:tailEnd/>
              </a:ln>
            </p:spPr>
          </p:pic>
        </p:grpSp>
        <p:sp>
          <p:nvSpPr>
            <p:cNvPr id="13372" name="Text Box 69"/>
            <p:cNvSpPr txBox="1">
              <a:spLocks noChangeArrowheads="1"/>
            </p:cNvSpPr>
            <p:nvPr/>
          </p:nvSpPr>
          <p:spPr bwMode="auto">
            <a:xfrm>
              <a:off x="295" y="889"/>
              <a:ext cx="1043" cy="310"/>
            </a:xfrm>
            <a:prstGeom prst="rect">
              <a:avLst/>
            </a:prstGeom>
            <a:noFill/>
            <a:ln w="9525">
              <a:noFill/>
              <a:miter lim="800000"/>
              <a:headEnd/>
              <a:tailEnd/>
            </a:ln>
          </p:spPr>
          <p:txBody>
            <a:bodyPr>
              <a:spAutoFit/>
            </a:bodyPr>
            <a:lstStyle/>
            <a:p>
              <a:pPr>
                <a:spcBef>
                  <a:spcPct val="50000"/>
                </a:spcBef>
              </a:pPr>
              <a:r>
                <a:rPr lang="en-US" b="1"/>
                <a:t>Data Sources</a:t>
              </a:r>
            </a:p>
          </p:txBody>
        </p:sp>
      </p:grpSp>
      <p:grpSp>
        <p:nvGrpSpPr>
          <p:cNvPr id="13316" name="Group 70"/>
          <p:cNvGrpSpPr>
            <a:grpSpLocks/>
          </p:cNvGrpSpPr>
          <p:nvPr/>
        </p:nvGrpSpPr>
        <p:grpSpPr bwMode="auto">
          <a:xfrm>
            <a:off x="2081213" y="1905000"/>
            <a:ext cx="1655762" cy="1565275"/>
            <a:chOff x="1429" y="1570"/>
            <a:chExt cx="1043" cy="1315"/>
          </a:xfrm>
        </p:grpSpPr>
        <p:pic>
          <p:nvPicPr>
            <p:cNvPr id="13369" name="Picture 71" descr="staging_area"/>
            <p:cNvPicPr>
              <a:picLocks noChangeAspect="1" noChangeArrowheads="1"/>
            </p:cNvPicPr>
            <p:nvPr/>
          </p:nvPicPr>
          <p:blipFill>
            <a:blip r:embed="rId5" cstate="print"/>
            <a:srcRect/>
            <a:stretch>
              <a:fillRect/>
            </a:stretch>
          </p:blipFill>
          <p:spPr bwMode="auto">
            <a:xfrm>
              <a:off x="1701" y="1887"/>
              <a:ext cx="524" cy="998"/>
            </a:xfrm>
            <a:prstGeom prst="rect">
              <a:avLst/>
            </a:prstGeom>
            <a:noFill/>
            <a:ln w="9525">
              <a:noFill/>
              <a:miter lim="800000"/>
              <a:headEnd/>
              <a:tailEnd/>
            </a:ln>
          </p:spPr>
        </p:pic>
        <p:sp>
          <p:nvSpPr>
            <p:cNvPr id="13370" name="Text Box 72"/>
            <p:cNvSpPr txBox="1">
              <a:spLocks noChangeArrowheads="1"/>
            </p:cNvSpPr>
            <p:nvPr/>
          </p:nvSpPr>
          <p:spPr bwMode="auto">
            <a:xfrm>
              <a:off x="1429" y="1570"/>
              <a:ext cx="1043" cy="310"/>
            </a:xfrm>
            <a:prstGeom prst="rect">
              <a:avLst/>
            </a:prstGeom>
            <a:noFill/>
            <a:ln w="9525">
              <a:noFill/>
              <a:miter lim="800000"/>
              <a:headEnd/>
              <a:tailEnd/>
            </a:ln>
          </p:spPr>
          <p:txBody>
            <a:bodyPr>
              <a:spAutoFit/>
            </a:bodyPr>
            <a:lstStyle/>
            <a:p>
              <a:pPr>
                <a:spcBef>
                  <a:spcPct val="50000"/>
                </a:spcBef>
              </a:pPr>
              <a:r>
                <a:rPr lang="en-US" b="1"/>
                <a:t>Staging Area</a:t>
              </a:r>
            </a:p>
          </p:txBody>
        </p:sp>
      </p:grpSp>
      <p:grpSp>
        <p:nvGrpSpPr>
          <p:cNvPr id="13317" name="Group 73"/>
          <p:cNvGrpSpPr>
            <a:grpSpLocks/>
          </p:cNvGrpSpPr>
          <p:nvPr/>
        </p:nvGrpSpPr>
        <p:grpSpPr bwMode="auto">
          <a:xfrm>
            <a:off x="2125663" y="3071813"/>
            <a:ext cx="1655762" cy="1046162"/>
            <a:chOff x="1456" y="2930"/>
            <a:chExt cx="1043" cy="878"/>
          </a:xfrm>
        </p:grpSpPr>
        <p:sp>
          <p:nvSpPr>
            <p:cNvPr id="13366" name="Text Box 74"/>
            <p:cNvSpPr txBox="1">
              <a:spLocks noChangeArrowheads="1"/>
            </p:cNvSpPr>
            <p:nvPr/>
          </p:nvSpPr>
          <p:spPr bwMode="auto">
            <a:xfrm>
              <a:off x="1456" y="3265"/>
              <a:ext cx="1043" cy="543"/>
            </a:xfrm>
            <a:prstGeom prst="rect">
              <a:avLst/>
            </a:prstGeom>
            <a:noFill/>
            <a:ln w="19050">
              <a:solidFill>
                <a:srgbClr val="FF7C80"/>
              </a:solidFill>
              <a:miter lim="800000"/>
              <a:headEnd/>
              <a:tailEnd/>
            </a:ln>
          </p:spPr>
          <p:txBody>
            <a:bodyPr>
              <a:spAutoFit/>
            </a:bodyPr>
            <a:lstStyle/>
            <a:p>
              <a:r>
                <a:rPr lang="en-US" b="1"/>
                <a:t>Manual Cleansing</a:t>
              </a:r>
            </a:p>
          </p:txBody>
        </p:sp>
        <p:sp>
          <p:nvSpPr>
            <p:cNvPr id="13367" name="AutoShape 75"/>
            <p:cNvSpPr>
              <a:spLocks noChangeArrowheads="1"/>
            </p:cNvSpPr>
            <p:nvPr/>
          </p:nvSpPr>
          <p:spPr bwMode="auto">
            <a:xfrm>
              <a:off x="1837" y="2930"/>
              <a:ext cx="136" cy="318"/>
            </a:xfrm>
            <a:prstGeom prst="upArrow">
              <a:avLst>
                <a:gd name="adj1" fmla="val 50000"/>
                <a:gd name="adj2" fmla="val 58456"/>
              </a:avLst>
            </a:prstGeom>
            <a:solidFill>
              <a:schemeClr val="tx2"/>
            </a:solidFill>
            <a:ln w="9525">
              <a:noFill/>
              <a:miter lim="800000"/>
              <a:headEnd/>
              <a:tailEnd/>
            </a:ln>
          </p:spPr>
          <p:txBody>
            <a:bodyPr wrap="none" anchor="ctr"/>
            <a:lstStyle/>
            <a:p>
              <a:endParaRPr lang="ru-RU">
                <a:latin typeface="Calibri" pitchFamily="34" charset="0"/>
              </a:endParaRPr>
            </a:p>
          </p:txBody>
        </p:sp>
        <p:sp>
          <p:nvSpPr>
            <p:cNvPr id="13368" name="AutoShape 76"/>
            <p:cNvSpPr>
              <a:spLocks noChangeArrowheads="1"/>
            </p:cNvSpPr>
            <p:nvPr/>
          </p:nvSpPr>
          <p:spPr bwMode="auto">
            <a:xfrm rot="10800000">
              <a:off x="1973" y="2930"/>
              <a:ext cx="136" cy="318"/>
            </a:xfrm>
            <a:prstGeom prst="upArrow">
              <a:avLst>
                <a:gd name="adj1" fmla="val 50000"/>
                <a:gd name="adj2" fmla="val 58456"/>
              </a:avLst>
            </a:prstGeom>
            <a:solidFill>
              <a:schemeClr val="tx2"/>
            </a:solidFill>
            <a:ln w="9525">
              <a:noFill/>
              <a:miter lim="800000"/>
              <a:headEnd/>
              <a:tailEnd/>
            </a:ln>
          </p:spPr>
          <p:txBody>
            <a:bodyPr wrap="none" anchor="ctr"/>
            <a:lstStyle/>
            <a:p>
              <a:endParaRPr lang="ru-RU">
                <a:latin typeface="Calibri" pitchFamily="34" charset="0"/>
              </a:endParaRPr>
            </a:p>
          </p:txBody>
        </p:sp>
      </p:grpSp>
      <p:grpSp>
        <p:nvGrpSpPr>
          <p:cNvPr id="13318" name="Group 77"/>
          <p:cNvGrpSpPr>
            <a:grpSpLocks/>
          </p:cNvGrpSpPr>
          <p:nvPr/>
        </p:nvGrpSpPr>
        <p:grpSpPr bwMode="auto">
          <a:xfrm>
            <a:off x="4600575" y="1311275"/>
            <a:ext cx="2449513" cy="2754313"/>
            <a:chOff x="2789" y="1071"/>
            <a:chExt cx="1543" cy="2314"/>
          </a:xfrm>
        </p:grpSpPr>
        <p:sp>
          <p:nvSpPr>
            <p:cNvPr id="13364" name="Text Box 78"/>
            <p:cNvSpPr txBox="1">
              <a:spLocks noChangeArrowheads="1"/>
            </p:cNvSpPr>
            <p:nvPr/>
          </p:nvSpPr>
          <p:spPr bwMode="auto">
            <a:xfrm>
              <a:off x="3016" y="1158"/>
              <a:ext cx="1043" cy="310"/>
            </a:xfrm>
            <a:prstGeom prst="rect">
              <a:avLst/>
            </a:prstGeom>
            <a:noFill/>
            <a:ln w="9525">
              <a:noFill/>
              <a:miter lim="800000"/>
              <a:headEnd/>
              <a:tailEnd/>
            </a:ln>
          </p:spPr>
          <p:txBody>
            <a:bodyPr>
              <a:spAutoFit/>
            </a:bodyPr>
            <a:lstStyle/>
            <a:p>
              <a:pPr>
                <a:spcBef>
                  <a:spcPct val="50000"/>
                </a:spcBef>
              </a:pPr>
              <a:r>
                <a:rPr lang="en-US" b="1"/>
                <a:t>Data Marts</a:t>
              </a:r>
            </a:p>
          </p:txBody>
        </p:sp>
        <p:sp>
          <p:nvSpPr>
            <p:cNvPr id="13365" name="AutoShape 79"/>
            <p:cNvSpPr>
              <a:spLocks noChangeArrowheads="1"/>
            </p:cNvSpPr>
            <p:nvPr/>
          </p:nvSpPr>
          <p:spPr bwMode="auto">
            <a:xfrm>
              <a:off x="2789" y="1071"/>
              <a:ext cx="1543" cy="2314"/>
            </a:xfrm>
            <a:prstGeom prst="roundRect">
              <a:avLst>
                <a:gd name="adj" fmla="val 16667"/>
              </a:avLst>
            </a:prstGeom>
            <a:noFill/>
            <a:ln w="9525">
              <a:solidFill>
                <a:srgbClr val="FF7C80"/>
              </a:solidFill>
              <a:round/>
              <a:headEnd/>
              <a:tailEnd/>
            </a:ln>
          </p:spPr>
          <p:txBody>
            <a:bodyPr wrap="none" anchor="ctr"/>
            <a:lstStyle/>
            <a:p>
              <a:endParaRPr lang="ru-RU">
                <a:latin typeface="Calibri" pitchFamily="34" charset="0"/>
              </a:endParaRPr>
            </a:p>
          </p:txBody>
        </p:sp>
      </p:grpSp>
      <p:sp>
        <p:nvSpPr>
          <p:cNvPr id="13319" name="Text Box 80"/>
          <p:cNvSpPr txBox="1">
            <a:spLocks noChangeArrowheads="1"/>
          </p:cNvSpPr>
          <p:nvPr/>
        </p:nvSpPr>
        <p:spPr bwMode="auto">
          <a:xfrm>
            <a:off x="4600575" y="933450"/>
            <a:ext cx="2449513" cy="369888"/>
          </a:xfrm>
          <a:prstGeom prst="rect">
            <a:avLst/>
          </a:prstGeom>
          <a:solidFill>
            <a:srgbClr val="FF7C80"/>
          </a:solidFill>
          <a:ln w="9525">
            <a:noFill/>
            <a:miter lim="800000"/>
            <a:headEnd/>
            <a:tailEnd/>
          </a:ln>
        </p:spPr>
        <p:txBody>
          <a:bodyPr>
            <a:spAutoFit/>
          </a:bodyPr>
          <a:lstStyle/>
          <a:p>
            <a:pPr>
              <a:spcBef>
                <a:spcPct val="50000"/>
              </a:spcBef>
            </a:pPr>
            <a:r>
              <a:rPr lang="en-US" b="1"/>
              <a:t>Data Warehouse</a:t>
            </a:r>
          </a:p>
        </p:txBody>
      </p:sp>
      <p:grpSp>
        <p:nvGrpSpPr>
          <p:cNvPr id="13320" name="Group 81"/>
          <p:cNvGrpSpPr>
            <a:grpSpLocks/>
          </p:cNvGrpSpPr>
          <p:nvPr/>
        </p:nvGrpSpPr>
        <p:grpSpPr bwMode="auto">
          <a:xfrm>
            <a:off x="1576388" y="1960563"/>
            <a:ext cx="863600" cy="1546225"/>
            <a:chOff x="1077" y="1616"/>
            <a:chExt cx="544" cy="1299"/>
          </a:xfrm>
        </p:grpSpPr>
        <p:sp>
          <p:nvSpPr>
            <p:cNvPr id="13361" name="AutoShape 82"/>
            <p:cNvSpPr>
              <a:spLocks noChangeArrowheads="1"/>
            </p:cNvSpPr>
            <p:nvPr/>
          </p:nvSpPr>
          <p:spPr bwMode="auto">
            <a:xfrm>
              <a:off x="1111" y="2251"/>
              <a:ext cx="454" cy="181"/>
            </a:xfrm>
            <a:prstGeom prst="rightArrow">
              <a:avLst>
                <a:gd name="adj1" fmla="val 50000"/>
                <a:gd name="adj2" fmla="val 62707"/>
              </a:avLst>
            </a:prstGeom>
            <a:solidFill>
              <a:srgbClr val="FF7C80"/>
            </a:solidFill>
            <a:ln w="9525">
              <a:noFill/>
              <a:miter lim="800000"/>
              <a:headEnd/>
              <a:tailEnd/>
            </a:ln>
          </p:spPr>
          <p:txBody>
            <a:bodyPr wrap="none" anchor="ctr"/>
            <a:lstStyle/>
            <a:p>
              <a:endParaRPr lang="ru-RU">
                <a:latin typeface="Calibri" pitchFamily="34" charset="0"/>
              </a:endParaRPr>
            </a:p>
          </p:txBody>
        </p:sp>
        <p:sp>
          <p:nvSpPr>
            <p:cNvPr id="13362" name="AutoShape 83"/>
            <p:cNvSpPr>
              <a:spLocks noChangeArrowheads="1"/>
            </p:cNvSpPr>
            <p:nvPr/>
          </p:nvSpPr>
          <p:spPr bwMode="auto">
            <a:xfrm rot="-2513638">
              <a:off x="1077" y="2734"/>
              <a:ext cx="544" cy="181"/>
            </a:xfrm>
            <a:prstGeom prst="rightArrow">
              <a:avLst>
                <a:gd name="adj1" fmla="val 50000"/>
                <a:gd name="adj2" fmla="val 75138"/>
              </a:avLst>
            </a:prstGeom>
            <a:solidFill>
              <a:srgbClr val="FF7C80"/>
            </a:solidFill>
            <a:ln w="9525">
              <a:noFill/>
              <a:miter lim="800000"/>
              <a:headEnd/>
              <a:tailEnd/>
            </a:ln>
          </p:spPr>
          <p:txBody>
            <a:bodyPr wrap="none" anchor="ctr"/>
            <a:lstStyle/>
            <a:p>
              <a:endParaRPr lang="ru-RU">
                <a:latin typeface="Calibri" pitchFamily="34" charset="0"/>
              </a:endParaRPr>
            </a:p>
          </p:txBody>
        </p:sp>
        <p:sp>
          <p:nvSpPr>
            <p:cNvPr id="13363" name="AutoShape 84"/>
            <p:cNvSpPr>
              <a:spLocks noChangeArrowheads="1"/>
            </p:cNvSpPr>
            <p:nvPr/>
          </p:nvSpPr>
          <p:spPr bwMode="auto">
            <a:xfrm rot="2700000">
              <a:off x="1066" y="1797"/>
              <a:ext cx="544" cy="181"/>
            </a:xfrm>
            <a:prstGeom prst="rightArrow">
              <a:avLst>
                <a:gd name="adj1" fmla="val 50000"/>
                <a:gd name="adj2" fmla="val 75138"/>
              </a:avLst>
            </a:prstGeom>
            <a:solidFill>
              <a:srgbClr val="FF7C80"/>
            </a:solidFill>
            <a:ln w="9525">
              <a:noFill/>
              <a:miter lim="800000"/>
              <a:headEnd/>
              <a:tailEnd/>
            </a:ln>
          </p:spPr>
          <p:txBody>
            <a:bodyPr wrap="none" anchor="ctr"/>
            <a:lstStyle/>
            <a:p>
              <a:endParaRPr lang="ru-RU">
                <a:latin typeface="Calibri" pitchFamily="34" charset="0"/>
              </a:endParaRPr>
            </a:p>
          </p:txBody>
        </p:sp>
      </p:grpSp>
      <p:sp>
        <p:nvSpPr>
          <p:cNvPr id="13321" name="AutoShape 85"/>
          <p:cNvSpPr>
            <a:spLocks noChangeArrowheads="1"/>
          </p:cNvSpPr>
          <p:nvPr/>
        </p:nvSpPr>
        <p:spPr bwMode="auto">
          <a:xfrm>
            <a:off x="3519488" y="2716213"/>
            <a:ext cx="720725" cy="215900"/>
          </a:xfrm>
          <a:prstGeom prst="rightArrow">
            <a:avLst>
              <a:gd name="adj1" fmla="val 50000"/>
              <a:gd name="adj2" fmla="val 62592"/>
            </a:avLst>
          </a:prstGeom>
          <a:solidFill>
            <a:srgbClr val="FF7C80"/>
          </a:solidFill>
          <a:ln w="9525">
            <a:noFill/>
            <a:miter lim="800000"/>
            <a:headEnd/>
            <a:tailEnd/>
          </a:ln>
        </p:spPr>
        <p:txBody>
          <a:bodyPr wrap="none" anchor="ctr"/>
          <a:lstStyle/>
          <a:p>
            <a:endParaRPr lang="ru-RU">
              <a:latin typeface="Calibri" pitchFamily="34" charset="0"/>
            </a:endParaRPr>
          </a:p>
        </p:txBody>
      </p:sp>
      <p:grpSp>
        <p:nvGrpSpPr>
          <p:cNvPr id="13322" name="Group 86"/>
          <p:cNvGrpSpPr>
            <a:grpSpLocks/>
          </p:cNvGrpSpPr>
          <p:nvPr/>
        </p:nvGrpSpPr>
        <p:grpSpPr bwMode="auto">
          <a:xfrm>
            <a:off x="5392738" y="2122488"/>
            <a:ext cx="2376487" cy="1457325"/>
            <a:chOff x="3288" y="1752"/>
            <a:chExt cx="1497" cy="1224"/>
          </a:xfrm>
        </p:grpSpPr>
        <p:sp>
          <p:nvSpPr>
            <p:cNvPr id="13355" name="Line 87"/>
            <p:cNvSpPr>
              <a:spLocks noChangeShapeType="1"/>
            </p:cNvSpPr>
            <p:nvPr/>
          </p:nvSpPr>
          <p:spPr bwMode="auto">
            <a:xfrm>
              <a:off x="3334" y="2387"/>
              <a:ext cx="1451" cy="0"/>
            </a:xfrm>
            <a:prstGeom prst="line">
              <a:avLst/>
            </a:prstGeom>
            <a:noFill/>
            <a:ln w="57150">
              <a:solidFill>
                <a:schemeClr val="accent2"/>
              </a:solidFill>
              <a:round/>
              <a:headEnd/>
              <a:tailEnd/>
            </a:ln>
          </p:spPr>
          <p:txBody>
            <a:bodyPr/>
            <a:lstStyle/>
            <a:p>
              <a:endParaRPr lang="ru-RU"/>
            </a:p>
          </p:txBody>
        </p:sp>
        <p:sp>
          <p:nvSpPr>
            <p:cNvPr id="13356" name="Line 88"/>
            <p:cNvSpPr>
              <a:spLocks noChangeShapeType="1"/>
            </p:cNvSpPr>
            <p:nvPr/>
          </p:nvSpPr>
          <p:spPr bwMode="auto">
            <a:xfrm>
              <a:off x="3288" y="1752"/>
              <a:ext cx="272" cy="0"/>
            </a:xfrm>
            <a:prstGeom prst="line">
              <a:avLst/>
            </a:prstGeom>
            <a:noFill/>
            <a:ln w="57150">
              <a:solidFill>
                <a:schemeClr val="accent2"/>
              </a:solidFill>
              <a:round/>
              <a:headEnd/>
              <a:tailEnd/>
            </a:ln>
          </p:spPr>
          <p:txBody>
            <a:bodyPr/>
            <a:lstStyle/>
            <a:p>
              <a:endParaRPr lang="ru-RU"/>
            </a:p>
          </p:txBody>
        </p:sp>
        <p:sp>
          <p:nvSpPr>
            <p:cNvPr id="13357" name="Line 89"/>
            <p:cNvSpPr>
              <a:spLocks noChangeShapeType="1"/>
            </p:cNvSpPr>
            <p:nvPr/>
          </p:nvSpPr>
          <p:spPr bwMode="auto">
            <a:xfrm>
              <a:off x="3288" y="2976"/>
              <a:ext cx="272" cy="0"/>
            </a:xfrm>
            <a:prstGeom prst="line">
              <a:avLst/>
            </a:prstGeom>
            <a:noFill/>
            <a:ln w="57150">
              <a:solidFill>
                <a:schemeClr val="accent2"/>
              </a:solidFill>
              <a:round/>
              <a:headEnd/>
              <a:tailEnd/>
            </a:ln>
          </p:spPr>
          <p:txBody>
            <a:bodyPr/>
            <a:lstStyle/>
            <a:p>
              <a:endParaRPr lang="ru-RU"/>
            </a:p>
          </p:txBody>
        </p:sp>
        <p:sp>
          <p:nvSpPr>
            <p:cNvPr id="13358" name="Line 90"/>
            <p:cNvSpPr>
              <a:spLocks noChangeShapeType="1"/>
            </p:cNvSpPr>
            <p:nvPr/>
          </p:nvSpPr>
          <p:spPr bwMode="auto">
            <a:xfrm flipV="1">
              <a:off x="3560" y="1752"/>
              <a:ext cx="0" cy="1224"/>
            </a:xfrm>
            <a:prstGeom prst="line">
              <a:avLst/>
            </a:prstGeom>
            <a:noFill/>
            <a:ln w="57150">
              <a:solidFill>
                <a:schemeClr val="accent2"/>
              </a:solidFill>
              <a:round/>
              <a:headEnd/>
              <a:tailEnd/>
            </a:ln>
          </p:spPr>
          <p:txBody>
            <a:bodyPr/>
            <a:lstStyle/>
            <a:p>
              <a:endParaRPr lang="ru-RU"/>
            </a:p>
          </p:txBody>
        </p:sp>
        <p:sp>
          <p:nvSpPr>
            <p:cNvPr id="13359" name="Line 91"/>
            <p:cNvSpPr>
              <a:spLocks noChangeShapeType="1"/>
            </p:cNvSpPr>
            <p:nvPr/>
          </p:nvSpPr>
          <p:spPr bwMode="auto">
            <a:xfrm flipH="1" flipV="1">
              <a:off x="3560" y="2659"/>
              <a:ext cx="363" cy="0"/>
            </a:xfrm>
            <a:prstGeom prst="line">
              <a:avLst/>
            </a:prstGeom>
            <a:noFill/>
            <a:ln w="57150">
              <a:solidFill>
                <a:schemeClr val="accent2"/>
              </a:solidFill>
              <a:round/>
              <a:headEnd/>
              <a:tailEnd/>
            </a:ln>
          </p:spPr>
          <p:txBody>
            <a:bodyPr/>
            <a:lstStyle/>
            <a:p>
              <a:endParaRPr lang="ru-RU"/>
            </a:p>
          </p:txBody>
        </p:sp>
        <p:sp>
          <p:nvSpPr>
            <p:cNvPr id="13360" name="Line 92"/>
            <p:cNvSpPr>
              <a:spLocks noChangeShapeType="1"/>
            </p:cNvSpPr>
            <p:nvPr/>
          </p:nvSpPr>
          <p:spPr bwMode="auto">
            <a:xfrm flipV="1">
              <a:off x="3923" y="1888"/>
              <a:ext cx="0" cy="770"/>
            </a:xfrm>
            <a:prstGeom prst="line">
              <a:avLst/>
            </a:prstGeom>
            <a:noFill/>
            <a:ln w="57150">
              <a:solidFill>
                <a:schemeClr val="accent2"/>
              </a:solidFill>
              <a:round/>
              <a:headEnd/>
              <a:tailEnd/>
            </a:ln>
          </p:spPr>
          <p:txBody>
            <a:bodyPr/>
            <a:lstStyle/>
            <a:p>
              <a:endParaRPr lang="ru-RU"/>
            </a:p>
          </p:txBody>
        </p:sp>
      </p:grpSp>
      <p:pic>
        <p:nvPicPr>
          <p:cNvPr id="13323" name="Picture 93" descr="business_rules"/>
          <p:cNvPicPr>
            <a:picLocks noChangeAspect="1" noChangeArrowheads="1"/>
          </p:cNvPicPr>
          <p:nvPr/>
        </p:nvPicPr>
        <p:blipFill>
          <a:blip r:embed="rId6" cstate="print"/>
          <a:srcRect/>
          <a:stretch>
            <a:fillRect/>
          </a:stretch>
        </p:blipFill>
        <p:spPr bwMode="auto">
          <a:xfrm>
            <a:off x="4313238" y="1581150"/>
            <a:ext cx="241300" cy="2322513"/>
          </a:xfrm>
          <a:prstGeom prst="rect">
            <a:avLst/>
          </a:prstGeom>
          <a:noFill/>
          <a:ln w="9525">
            <a:noFill/>
            <a:miter lim="800000"/>
            <a:headEnd/>
            <a:tailEnd/>
          </a:ln>
        </p:spPr>
      </p:pic>
      <p:sp>
        <p:nvSpPr>
          <p:cNvPr id="13324" name="Rectangle 94"/>
          <p:cNvSpPr>
            <a:spLocks noChangeArrowheads="1"/>
          </p:cNvSpPr>
          <p:nvPr/>
        </p:nvSpPr>
        <p:spPr bwMode="auto">
          <a:xfrm>
            <a:off x="7173913" y="957263"/>
            <a:ext cx="1728787" cy="3402012"/>
          </a:xfrm>
          <a:prstGeom prst="rect">
            <a:avLst/>
          </a:prstGeom>
          <a:solidFill>
            <a:schemeClr val="bg1"/>
          </a:solidFill>
          <a:ln w="9525">
            <a:noFill/>
            <a:miter lim="800000"/>
            <a:headEnd/>
            <a:tailEnd/>
          </a:ln>
        </p:spPr>
        <p:txBody>
          <a:bodyPr wrap="none" anchor="ctr"/>
          <a:lstStyle/>
          <a:p>
            <a:endParaRPr lang="ru-RU">
              <a:latin typeface="Calibri" pitchFamily="34" charset="0"/>
            </a:endParaRPr>
          </a:p>
        </p:txBody>
      </p:sp>
      <p:grpSp>
        <p:nvGrpSpPr>
          <p:cNvPr id="13325" name="Group 95"/>
          <p:cNvGrpSpPr>
            <a:grpSpLocks/>
          </p:cNvGrpSpPr>
          <p:nvPr/>
        </p:nvGrpSpPr>
        <p:grpSpPr bwMode="auto">
          <a:xfrm>
            <a:off x="7173913" y="1712913"/>
            <a:ext cx="647700" cy="2052637"/>
            <a:chOff x="4513" y="1616"/>
            <a:chExt cx="408" cy="1723"/>
          </a:xfrm>
        </p:grpSpPr>
        <p:sp>
          <p:nvSpPr>
            <p:cNvPr id="13350" name="Line 96"/>
            <p:cNvSpPr>
              <a:spLocks noChangeShapeType="1"/>
            </p:cNvSpPr>
            <p:nvPr/>
          </p:nvSpPr>
          <p:spPr bwMode="auto">
            <a:xfrm>
              <a:off x="4513" y="2160"/>
              <a:ext cx="408" cy="0"/>
            </a:xfrm>
            <a:prstGeom prst="line">
              <a:avLst/>
            </a:prstGeom>
            <a:noFill/>
            <a:ln w="57150">
              <a:solidFill>
                <a:schemeClr val="accent2"/>
              </a:solidFill>
              <a:round/>
              <a:headEnd/>
              <a:tailEnd/>
            </a:ln>
          </p:spPr>
          <p:txBody>
            <a:bodyPr/>
            <a:lstStyle/>
            <a:p>
              <a:endParaRPr lang="ru-RU"/>
            </a:p>
          </p:txBody>
        </p:sp>
        <p:sp>
          <p:nvSpPr>
            <p:cNvPr id="13351" name="Line 97"/>
            <p:cNvSpPr>
              <a:spLocks noChangeShapeType="1"/>
            </p:cNvSpPr>
            <p:nvPr/>
          </p:nvSpPr>
          <p:spPr bwMode="auto">
            <a:xfrm>
              <a:off x="4513" y="1616"/>
              <a:ext cx="408" cy="0"/>
            </a:xfrm>
            <a:prstGeom prst="line">
              <a:avLst/>
            </a:prstGeom>
            <a:noFill/>
            <a:ln w="57150">
              <a:solidFill>
                <a:schemeClr val="accent2"/>
              </a:solidFill>
              <a:round/>
              <a:headEnd/>
              <a:tailEnd/>
            </a:ln>
          </p:spPr>
          <p:txBody>
            <a:bodyPr/>
            <a:lstStyle/>
            <a:p>
              <a:endParaRPr lang="ru-RU"/>
            </a:p>
          </p:txBody>
        </p:sp>
        <p:sp>
          <p:nvSpPr>
            <p:cNvPr id="13352" name="Line 98"/>
            <p:cNvSpPr>
              <a:spLocks noChangeShapeType="1"/>
            </p:cNvSpPr>
            <p:nvPr/>
          </p:nvSpPr>
          <p:spPr bwMode="auto">
            <a:xfrm flipV="1">
              <a:off x="4513" y="1616"/>
              <a:ext cx="0" cy="1723"/>
            </a:xfrm>
            <a:prstGeom prst="line">
              <a:avLst/>
            </a:prstGeom>
            <a:noFill/>
            <a:ln w="57150">
              <a:solidFill>
                <a:schemeClr val="accent2"/>
              </a:solidFill>
              <a:round/>
              <a:headEnd/>
              <a:tailEnd/>
            </a:ln>
          </p:spPr>
          <p:txBody>
            <a:bodyPr/>
            <a:lstStyle/>
            <a:p>
              <a:endParaRPr lang="ru-RU"/>
            </a:p>
          </p:txBody>
        </p:sp>
        <p:sp>
          <p:nvSpPr>
            <p:cNvPr id="13353" name="Line 99"/>
            <p:cNvSpPr>
              <a:spLocks noChangeShapeType="1"/>
            </p:cNvSpPr>
            <p:nvPr/>
          </p:nvSpPr>
          <p:spPr bwMode="auto">
            <a:xfrm flipH="1" flipV="1">
              <a:off x="4513" y="3339"/>
              <a:ext cx="408" cy="0"/>
            </a:xfrm>
            <a:prstGeom prst="line">
              <a:avLst/>
            </a:prstGeom>
            <a:noFill/>
            <a:ln w="57150">
              <a:solidFill>
                <a:schemeClr val="accent2"/>
              </a:solidFill>
              <a:round/>
              <a:headEnd/>
              <a:tailEnd/>
            </a:ln>
          </p:spPr>
          <p:txBody>
            <a:bodyPr/>
            <a:lstStyle/>
            <a:p>
              <a:endParaRPr lang="ru-RU"/>
            </a:p>
          </p:txBody>
        </p:sp>
        <p:sp>
          <p:nvSpPr>
            <p:cNvPr id="13354" name="Line 100"/>
            <p:cNvSpPr>
              <a:spLocks noChangeShapeType="1"/>
            </p:cNvSpPr>
            <p:nvPr/>
          </p:nvSpPr>
          <p:spPr bwMode="auto">
            <a:xfrm>
              <a:off x="4513" y="2704"/>
              <a:ext cx="408" cy="0"/>
            </a:xfrm>
            <a:prstGeom prst="line">
              <a:avLst/>
            </a:prstGeom>
            <a:noFill/>
            <a:ln w="57150">
              <a:solidFill>
                <a:schemeClr val="accent2"/>
              </a:solidFill>
              <a:round/>
              <a:headEnd/>
              <a:tailEnd/>
            </a:ln>
          </p:spPr>
          <p:txBody>
            <a:bodyPr/>
            <a:lstStyle/>
            <a:p>
              <a:endParaRPr lang="ru-RU"/>
            </a:p>
          </p:txBody>
        </p:sp>
      </p:grpSp>
      <p:pic>
        <p:nvPicPr>
          <p:cNvPr id="13326" name="Picture 101" descr="excel"/>
          <p:cNvPicPr>
            <a:picLocks noChangeAspect="1" noChangeArrowheads="1"/>
          </p:cNvPicPr>
          <p:nvPr/>
        </p:nvPicPr>
        <p:blipFill>
          <a:blip r:embed="rId7" cstate="print"/>
          <a:srcRect/>
          <a:stretch>
            <a:fillRect/>
          </a:stretch>
        </p:blipFill>
        <p:spPr bwMode="auto">
          <a:xfrm>
            <a:off x="7677150" y="2794000"/>
            <a:ext cx="649288" cy="476250"/>
          </a:xfrm>
          <a:prstGeom prst="rect">
            <a:avLst/>
          </a:prstGeom>
          <a:noFill/>
          <a:ln w="9525">
            <a:noFill/>
            <a:miter lim="800000"/>
            <a:headEnd/>
            <a:tailEnd/>
          </a:ln>
        </p:spPr>
      </p:pic>
      <p:pic>
        <p:nvPicPr>
          <p:cNvPr id="13327" name="Picture 102" descr="text_file_1"/>
          <p:cNvPicPr>
            <a:picLocks noChangeAspect="1" noChangeArrowheads="1"/>
          </p:cNvPicPr>
          <p:nvPr/>
        </p:nvPicPr>
        <p:blipFill>
          <a:blip r:embed="rId8" cstate="print"/>
          <a:srcRect/>
          <a:stretch>
            <a:fillRect/>
          </a:stretch>
        </p:blipFill>
        <p:spPr bwMode="auto">
          <a:xfrm>
            <a:off x="7816850" y="2090738"/>
            <a:ext cx="436563" cy="433387"/>
          </a:xfrm>
          <a:prstGeom prst="rect">
            <a:avLst/>
          </a:prstGeom>
          <a:noFill/>
          <a:ln w="9525">
            <a:noFill/>
            <a:miter lim="800000"/>
            <a:headEnd/>
            <a:tailEnd/>
          </a:ln>
        </p:spPr>
      </p:pic>
      <p:pic>
        <p:nvPicPr>
          <p:cNvPr id="13328" name="Picture 103"/>
          <p:cNvPicPr>
            <a:picLocks noChangeAspect="1" noChangeArrowheads="1"/>
          </p:cNvPicPr>
          <p:nvPr/>
        </p:nvPicPr>
        <p:blipFill>
          <a:blip r:embed="rId9" cstate="print"/>
          <a:srcRect/>
          <a:stretch>
            <a:fillRect/>
          </a:stretch>
        </p:blipFill>
        <p:spPr bwMode="auto">
          <a:xfrm>
            <a:off x="7677150" y="1550988"/>
            <a:ext cx="647700" cy="360362"/>
          </a:xfrm>
          <a:prstGeom prst="rect">
            <a:avLst/>
          </a:prstGeom>
          <a:noFill/>
          <a:ln w="9525">
            <a:noFill/>
            <a:miter lim="800000"/>
            <a:headEnd/>
            <a:tailEnd/>
          </a:ln>
        </p:spPr>
      </p:pic>
      <p:sp>
        <p:nvSpPr>
          <p:cNvPr id="13329" name="AutoShape 104"/>
          <p:cNvSpPr>
            <a:spLocks noChangeArrowheads="1"/>
          </p:cNvSpPr>
          <p:nvPr/>
        </p:nvSpPr>
        <p:spPr bwMode="auto">
          <a:xfrm>
            <a:off x="5608638" y="1884363"/>
            <a:ext cx="431800" cy="128587"/>
          </a:xfrm>
          <a:prstGeom prst="rightArrow">
            <a:avLst>
              <a:gd name="adj1" fmla="val 50000"/>
              <a:gd name="adj2" fmla="val 62963"/>
            </a:avLst>
          </a:prstGeom>
          <a:solidFill>
            <a:srgbClr val="FF7C80"/>
          </a:solidFill>
          <a:ln w="9525">
            <a:noFill/>
            <a:miter lim="800000"/>
            <a:headEnd/>
            <a:tailEnd/>
          </a:ln>
        </p:spPr>
        <p:txBody>
          <a:bodyPr wrap="none" anchor="ctr"/>
          <a:lstStyle/>
          <a:p>
            <a:endParaRPr lang="ru-RU">
              <a:latin typeface="Calibri" pitchFamily="34" charset="0"/>
            </a:endParaRPr>
          </a:p>
        </p:txBody>
      </p:sp>
      <p:pic>
        <p:nvPicPr>
          <p:cNvPr id="13330" name="Picture 105" descr="relational_db"/>
          <p:cNvPicPr>
            <a:picLocks noChangeAspect="1" noChangeArrowheads="1"/>
          </p:cNvPicPr>
          <p:nvPr/>
        </p:nvPicPr>
        <p:blipFill>
          <a:blip r:embed="rId3" cstate="print"/>
          <a:srcRect/>
          <a:stretch>
            <a:fillRect/>
          </a:stretch>
        </p:blipFill>
        <p:spPr bwMode="auto">
          <a:xfrm>
            <a:off x="4818063" y="2552700"/>
            <a:ext cx="701675" cy="588963"/>
          </a:xfrm>
          <a:prstGeom prst="rect">
            <a:avLst/>
          </a:prstGeom>
          <a:noFill/>
          <a:ln w="9525">
            <a:noFill/>
            <a:miter lim="800000"/>
            <a:headEnd/>
            <a:tailEnd/>
          </a:ln>
        </p:spPr>
      </p:pic>
      <p:pic>
        <p:nvPicPr>
          <p:cNvPr id="13331" name="Picture 106" descr="relational_db"/>
          <p:cNvPicPr>
            <a:picLocks noChangeAspect="1" noChangeArrowheads="1"/>
          </p:cNvPicPr>
          <p:nvPr/>
        </p:nvPicPr>
        <p:blipFill>
          <a:blip r:embed="rId3" cstate="print"/>
          <a:srcRect/>
          <a:stretch>
            <a:fillRect/>
          </a:stretch>
        </p:blipFill>
        <p:spPr bwMode="auto">
          <a:xfrm>
            <a:off x="4818063" y="1749425"/>
            <a:ext cx="701675" cy="587375"/>
          </a:xfrm>
          <a:prstGeom prst="rect">
            <a:avLst/>
          </a:prstGeom>
          <a:noFill/>
          <a:ln w="9525">
            <a:noFill/>
            <a:miter lim="800000"/>
            <a:headEnd/>
            <a:tailEnd/>
          </a:ln>
        </p:spPr>
      </p:pic>
      <p:pic>
        <p:nvPicPr>
          <p:cNvPr id="13332" name="Picture 107" descr="relational_db"/>
          <p:cNvPicPr>
            <a:picLocks noChangeAspect="1" noChangeArrowheads="1"/>
          </p:cNvPicPr>
          <p:nvPr/>
        </p:nvPicPr>
        <p:blipFill>
          <a:blip r:embed="rId3" cstate="print"/>
          <a:srcRect/>
          <a:stretch>
            <a:fillRect/>
          </a:stretch>
        </p:blipFill>
        <p:spPr bwMode="auto">
          <a:xfrm>
            <a:off x="4819650" y="3338513"/>
            <a:ext cx="701675" cy="588962"/>
          </a:xfrm>
          <a:prstGeom prst="rect">
            <a:avLst/>
          </a:prstGeom>
          <a:noFill/>
          <a:ln w="9525">
            <a:noFill/>
            <a:miter lim="800000"/>
            <a:headEnd/>
            <a:tailEnd/>
          </a:ln>
        </p:spPr>
      </p:pic>
      <p:grpSp>
        <p:nvGrpSpPr>
          <p:cNvPr id="13333" name="Group 108"/>
          <p:cNvGrpSpPr>
            <a:grpSpLocks noChangeAspect="1"/>
          </p:cNvGrpSpPr>
          <p:nvPr/>
        </p:nvGrpSpPr>
        <p:grpSpPr bwMode="auto">
          <a:xfrm>
            <a:off x="4964113" y="2027238"/>
            <a:ext cx="422275" cy="266700"/>
            <a:chOff x="703" y="3884"/>
            <a:chExt cx="362" cy="304"/>
          </a:xfrm>
        </p:grpSpPr>
        <p:sp>
          <p:nvSpPr>
            <p:cNvPr id="7277" name="AutoShape 109"/>
            <p:cNvSpPr>
              <a:spLocks noChangeAspect="1" noChangeArrowheads="1"/>
            </p:cNvSpPr>
            <p:nvPr/>
          </p:nvSpPr>
          <p:spPr bwMode="auto">
            <a:xfrm>
              <a:off x="703" y="3884"/>
              <a:ext cx="272" cy="259"/>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7278" name="AutoShape 110"/>
            <p:cNvSpPr>
              <a:spLocks noChangeAspect="1" noChangeArrowheads="1"/>
            </p:cNvSpPr>
            <p:nvPr/>
          </p:nvSpPr>
          <p:spPr bwMode="auto">
            <a:xfrm>
              <a:off x="793" y="3929"/>
              <a:ext cx="272" cy="259"/>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grpSp>
        <p:nvGrpSpPr>
          <p:cNvPr id="13334" name="Group 111"/>
          <p:cNvGrpSpPr>
            <a:grpSpLocks noChangeAspect="1"/>
          </p:cNvGrpSpPr>
          <p:nvPr/>
        </p:nvGrpSpPr>
        <p:grpSpPr bwMode="auto">
          <a:xfrm>
            <a:off x="4941888" y="2827338"/>
            <a:ext cx="422275" cy="265112"/>
            <a:chOff x="703" y="3884"/>
            <a:chExt cx="362" cy="304"/>
          </a:xfrm>
        </p:grpSpPr>
        <p:sp>
          <p:nvSpPr>
            <p:cNvPr id="7280" name="AutoShape 112"/>
            <p:cNvSpPr>
              <a:spLocks noChangeAspect="1" noChangeArrowheads="1"/>
            </p:cNvSpPr>
            <p:nvPr/>
          </p:nvSpPr>
          <p:spPr bwMode="auto">
            <a:xfrm>
              <a:off x="703" y="3884"/>
              <a:ext cx="272" cy="258"/>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7281" name="AutoShape 113"/>
            <p:cNvSpPr>
              <a:spLocks noChangeAspect="1" noChangeArrowheads="1"/>
            </p:cNvSpPr>
            <p:nvPr/>
          </p:nvSpPr>
          <p:spPr bwMode="auto">
            <a:xfrm>
              <a:off x="793" y="3930"/>
              <a:ext cx="272" cy="258"/>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grpSp>
        <p:nvGrpSpPr>
          <p:cNvPr id="13335" name="Group 114"/>
          <p:cNvGrpSpPr>
            <a:grpSpLocks noChangeAspect="1"/>
          </p:cNvGrpSpPr>
          <p:nvPr/>
        </p:nvGrpSpPr>
        <p:grpSpPr bwMode="auto">
          <a:xfrm>
            <a:off x="4941888" y="3608388"/>
            <a:ext cx="422275" cy="265112"/>
            <a:chOff x="703" y="3884"/>
            <a:chExt cx="362" cy="304"/>
          </a:xfrm>
        </p:grpSpPr>
        <p:sp>
          <p:nvSpPr>
            <p:cNvPr id="7283" name="AutoShape 115"/>
            <p:cNvSpPr>
              <a:spLocks noChangeAspect="1" noChangeArrowheads="1"/>
            </p:cNvSpPr>
            <p:nvPr/>
          </p:nvSpPr>
          <p:spPr bwMode="auto">
            <a:xfrm>
              <a:off x="703" y="3884"/>
              <a:ext cx="272" cy="258"/>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sp>
          <p:nvSpPr>
            <p:cNvPr id="7284" name="AutoShape 116"/>
            <p:cNvSpPr>
              <a:spLocks noChangeAspect="1" noChangeArrowheads="1"/>
            </p:cNvSpPr>
            <p:nvPr/>
          </p:nvSpPr>
          <p:spPr bwMode="auto">
            <a:xfrm>
              <a:off x="793" y="3930"/>
              <a:ext cx="272" cy="258"/>
            </a:xfrm>
            <a:prstGeom prst="star5">
              <a:avLst/>
            </a:prstGeom>
            <a:solidFill>
              <a:schemeClr val="folHlink"/>
            </a:solidFill>
            <a:ln w="12700">
              <a:solidFill>
                <a:schemeClr val="hlink"/>
              </a:solidFill>
              <a:miter lim="800000"/>
              <a:headEnd/>
              <a:tailEnd/>
            </a:ln>
            <a:effectLst/>
          </p:spPr>
          <p:txBody>
            <a:bodyPr wrap="none" anchor="ctr"/>
            <a:lstStyle/>
            <a:p>
              <a:pPr fontAlgn="auto">
                <a:spcBef>
                  <a:spcPts val="0"/>
                </a:spcBef>
                <a:spcAft>
                  <a:spcPts val="0"/>
                </a:spcAft>
                <a:defRPr/>
              </a:pPr>
              <a:endParaRPr lang="en-US" dirty="0">
                <a:latin typeface="+mn-lt"/>
              </a:endParaRPr>
            </a:p>
          </p:txBody>
        </p:sp>
      </p:grpSp>
      <p:pic>
        <p:nvPicPr>
          <p:cNvPr id="13336" name="Picture 118" descr="traffic_lights"/>
          <p:cNvPicPr>
            <a:picLocks noChangeAspect="1" noChangeArrowheads="1"/>
          </p:cNvPicPr>
          <p:nvPr/>
        </p:nvPicPr>
        <p:blipFill>
          <a:blip r:embed="rId10" cstate="print"/>
          <a:srcRect/>
          <a:stretch>
            <a:fillRect/>
          </a:stretch>
        </p:blipFill>
        <p:spPr bwMode="auto">
          <a:xfrm>
            <a:off x="7677150" y="3552825"/>
            <a:ext cx="720725" cy="415925"/>
          </a:xfrm>
          <a:prstGeom prst="rect">
            <a:avLst/>
          </a:prstGeom>
          <a:noFill/>
          <a:ln w="9525">
            <a:noFill/>
            <a:miter lim="800000"/>
            <a:headEnd/>
            <a:tailEnd/>
          </a:ln>
        </p:spPr>
      </p:pic>
      <p:pic>
        <p:nvPicPr>
          <p:cNvPr id="13337" name="Picture 119" descr="multi_db_2"/>
          <p:cNvPicPr>
            <a:picLocks noChangeAspect="1" noChangeArrowheads="1"/>
          </p:cNvPicPr>
          <p:nvPr/>
        </p:nvPicPr>
        <p:blipFill>
          <a:blip r:embed="rId11" cstate="print"/>
          <a:srcRect/>
          <a:stretch>
            <a:fillRect/>
          </a:stretch>
        </p:blipFill>
        <p:spPr bwMode="auto">
          <a:xfrm>
            <a:off x="6075363" y="1744663"/>
            <a:ext cx="685800" cy="647700"/>
          </a:xfrm>
          <a:prstGeom prst="rect">
            <a:avLst/>
          </a:prstGeom>
          <a:noFill/>
          <a:ln w="9525">
            <a:noFill/>
            <a:miter lim="800000"/>
            <a:headEnd/>
            <a:tailEnd/>
          </a:ln>
        </p:spPr>
      </p:pic>
      <p:pic>
        <p:nvPicPr>
          <p:cNvPr id="13338" name="Picture 120" descr="arrow_continuous_3"/>
          <p:cNvPicPr>
            <a:picLocks noChangeAspect="1" noChangeArrowheads="1"/>
          </p:cNvPicPr>
          <p:nvPr/>
        </p:nvPicPr>
        <p:blipFill>
          <a:blip r:embed="rId12" cstate="print"/>
          <a:srcRect/>
          <a:stretch>
            <a:fillRect/>
          </a:stretch>
        </p:blipFill>
        <p:spPr bwMode="auto">
          <a:xfrm>
            <a:off x="7016750" y="928688"/>
            <a:ext cx="1912938" cy="3243262"/>
          </a:xfrm>
          <a:prstGeom prst="rect">
            <a:avLst/>
          </a:prstGeom>
          <a:noFill/>
          <a:ln w="9525">
            <a:noFill/>
            <a:miter lim="800000"/>
            <a:headEnd/>
            <a:tailEnd/>
          </a:ln>
        </p:spPr>
      </p:pic>
      <p:sp>
        <p:nvSpPr>
          <p:cNvPr id="7290" name="AutoShape 122"/>
          <p:cNvSpPr>
            <a:spLocks noChangeArrowheads="1"/>
          </p:cNvSpPr>
          <p:nvPr/>
        </p:nvSpPr>
        <p:spPr bwMode="auto">
          <a:xfrm>
            <a:off x="5805488" y="2792413"/>
            <a:ext cx="1081087" cy="811212"/>
          </a:xfrm>
          <a:prstGeom prst="roundRect">
            <a:avLst>
              <a:gd name="adj" fmla="val 16667"/>
            </a:avLst>
          </a:prstGeom>
          <a:ln>
            <a:headEnd/>
            <a:tailEnd type="none" w="lg" len="lg"/>
          </a:ln>
        </p:spPr>
        <p:style>
          <a:lnRef idx="3">
            <a:schemeClr val="lt1"/>
          </a:lnRef>
          <a:fillRef idx="1">
            <a:schemeClr val="accent3"/>
          </a:fillRef>
          <a:effectRef idx="1">
            <a:schemeClr val="accent3"/>
          </a:effectRef>
          <a:fontRef idx="minor">
            <a:schemeClr val="lt1"/>
          </a:fontRef>
        </p:style>
        <p:txBody>
          <a:bodyPr wrap="none" anchor="ctr"/>
          <a:lstStyle/>
          <a:p>
            <a:endParaRPr lang="ru-RU">
              <a:latin typeface="Calibri" pitchFamily="34" charset="0"/>
            </a:endParaRPr>
          </a:p>
        </p:txBody>
      </p:sp>
      <p:pic>
        <p:nvPicPr>
          <p:cNvPr id="13341" name="Picture 123" descr="data_mining_engine"/>
          <p:cNvPicPr>
            <a:picLocks noChangeAspect="1" noChangeArrowheads="1"/>
          </p:cNvPicPr>
          <p:nvPr/>
        </p:nvPicPr>
        <p:blipFill>
          <a:blip r:embed="rId13" cstate="print"/>
          <a:srcRect/>
          <a:stretch>
            <a:fillRect/>
          </a:stretch>
        </p:blipFill>
        <p:spPr bwMode="auto">
          <a:xfrm>
            <a:off x="6040438" y="2986088"/>
            <a:ext cx="701675" cy="458787"/>
          </a:xfrm>
          <a:prstGeom prst="rect">
            <a:avLst/>
          </a:prstGeom>
          <a:noFill/>
          <a:ln w="9525">
            <a:noFill/>
            <a:miter lim="800000"/>
            <a:headEnd/>
            <a:tailEnd/>
          </a:ln>
        </p:spPr>
      </p:pic>
      <p:sp>
        <p:nvSpPr>
          <p:cNvPr id="13342" name="Slide Number Placeholder 6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91AE3AB-17A8-45FA-8D92-89061F049B37}" type="slidenum">
              <a:rPr lang="en-US">
                <a:latin typeface="Segoe UI"/>
                <a:ea typeface="Segoe UI"/>
                <a:cs typeface="Segoe UI"/>
              </a:rPr>
              <a:pPr fontAlgn="base">
                <a:spcBef>
                  <a:spcPct val="0"/>
                </a:spcBef>
                <a:spcAft>
                  <a:spcPct val="0"/>
                </a:spcAft>
              </a:pPr>
              <a:t>4</a:t>
            </a:fld>
            <a:endParaRPr lang="en-US">
              <a:latin typeface="Segoe UI"/>
              <a:ea typeface="Segoe UI"/>
              <a:cs typeface="Segoe UI"/>
            </a:endParaRPr>
          </a:p>
        </p:txBody>
      </p:sp>
      <p:sp>
        <p:nvSpPr>
          <p:cNvPr id="65" name="Up Arrow 64"/>
          <p:cNvSpPr/>
          <p:nvPr/>
        </p:nvSpPr>
        <p:spPr>
          <a:xfrm>
            <a:off x="6156176" y="3795886"/>
            <a:ext cx="432048" cy="86409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90"/>
                                        </p:tgtEl>
                                        <p:attrNameLst>
                                          <p:attrName>style.visibility</p:attrName>
                                        </p:attrNameLst>
                                      </p:cBhvr>
                                      <p:to>
                                        <p:strVal val="visible"/>
                                      </p:to>
                                    </p:set>
                                    <p:animEffect transition="in" filter="fade">
                                      <p:cBhvr>
                                        <p:cTn id="7" dur="2000"/>
                                        <p:tgtEl>
                                          <p:spTgt spid="7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r>
              <a:rPr lang="ro-MO" dirty="0" smtClean="0">
                <a:solidFill>
                  <a:srgbClr val="0000CC"/>
                </a:solidFill>
                <a:latin typeface="Segoe UI"/>
                <a:cs typeface="Segoe UI"/>
              </a:rPr>
              <a:t>Elemente de bază</a:t>
            </a:r>
            <a:endParaRPr lang="ru-RU" dirty="0" smtClean="0">
              <a:solidFill>
                <a:srgbClr val="0000CC"/>
              </a:solidFill>
              <a:latin typeface="Segoe UI"/>
              <a:cs typeface="Segoe UI"/>
            </a:endParaRPr>
          </a:p>
        </p:txBody>
      </p:sp>
      <p:sp>
        <p:nvSpPr>
          <p:cNvPr id="78851" name="Rectangle 3"/>
          <p:cNvSpPr>
            <a:spLocks noGrp="1"/>
          </p:cNvSpPr>
          <p:nvPr>
            <p:ph type="body" idx="4294967295"/>
          </p:nvPr>
        </p:nvSpPr>
        <p:spPr/>
        <p:txBody>
          <a:bodyPr/>
          <a:lstStyle/>
          <a:p>
            <a:pPr>
              <a:buSzPct val="45000"/>
              <a:buFont typeface="Wingdings" pitchFamily="2" charset="2"/>
              <a:buChar char=""/>
            </a:pPr>
            <a:r>
              <a:rPr lang="vi-VN" dirty="0" smtClean="0">
                <a:latin typeface="Segoe UI"/>
                <a:cs typeface="Segoe UI"/>
              </a:rPr>
              <a:t>În general, pentru a accesa un membru al ierarhiei pot fi utilizate următoarele formate:</a:t>
            </a:r>
          </a:p>
          <a:p>
            <a:pPr>
              <a:buSzPct val="45000"/>
              <a:buFont typeface="Wingdings" pitchFamily="2" charset="2"/>
              <a:buChar char=""/>
            </a:pPr>
            <a:r>
              <a:rPr lang="vi-VN" i="1" dirty="0" smtClean="0">
                <a:latin typeface="Segoe UI"/>
                <a:cs typeface="Segoe UI"/>
              </a:rPr>
              <a:t>[Numele dimensiunii]</a:t>
            </a:r>
            <a:r>
              <a:rPr lang="vi-VN" b="1" i="1" dirty="0" smtClean="0">
                <a:solidFill>
                  <a:srgbClr val="FF0000"/>
                </a:solidFill>
                <a:latin typeface="Segoe UI"/>
                <a:cs typeface="Segoe UI"/>
              </a:rPr>
              <a:t>.</a:t>
            </a:r>
            <a:r>
              <a:rPr lang="vi-VN" i="1" dirty="0" smtClean="0">
                <a:latin typeface="Segoe UI"/>
                <a:cs typeface="Segoe UI"/>
              </a:rPr>
              <a:t> [Numele ierarhiei]</a:t>
            </a:r>
            <a:r>
              <a:rPr lang="vi-VN" b="1" i="1" dirty="0" smtClean="0">
                <a:solidFill>
                  <a:srgbClr val="FF0000"/>
                </a:solidFill>
                <a:latin typeface="Segoe UI"/>
                <a:cs typeface="Segoe UI"/>
              </a:rPr>
              <a:t>.</a:t>
            </a:r>
            <a:r>
              <a:rPr lang="vi-VN" i="1" dirty="0" smtClean="0">
                <a:latin typeface="Segoe UI"/>
                <a:cs typeface="Segoe UI"/>
              </a:rPr>
              <a:t> [Numele nivelului]</a:t>
            </a:r>
            <a:r>
              <a:rPr lang="vi-VN" b="1" i="1" dirty="0" smtClean="0">
                <a:solidFill>
                  <a:srgbClr val="FF0000"/>
                </a:solidFill>
                <a:latin typeface="Segoe UI"/>
                <a:cs typeface="Segoe UI"/>
              </a:rPr>
              <a:t>.</a:t>
            </a:r>
            <a:r>
              <a:rPr lang="vi-VN" i="1" dirty="0" smtClean="0">
                <a:latin typeface="Segoe UI"/>
                <a:cs typeface="Segoe UI"/>
              </a:rPr>
              <a:t> [Numele membrului].</a:t>
            </a:r>
            <a:endParaRPr lang="ru-RU" i="1" dirty="0" smtClean="0">
              <a:latin typeface="Segoe UI"/>
              <a:cs typeface="Segoe UI"/>
            </a:endParaRPr>
          </a:p>
          <a:p>
            <a:pPr>
              <a:buSzPct val="45000"/>
              <a:buFont typeface="Wingdings" pitchFamily="2" charset="2"/>
              <a:buChar char=""/>
            </a:pPr>
            <a:r>
              <a:rPr lang="ro-MO" b="1" dirty="0" smtClean="0">
                <a:solidFill>
                  <a:srgbClr val="FF0000"/>
                </a:solidFill>
                <a:latin typeface="Segoe UI"/>
                <a:cs typeface="Segoe UI"/>
              </a:rPr>
              <a:t>Exemplu</a:t>
            </a:r>
            <a:r>
              <a:rPr lang="ru-RU" b="1" dirty="0" smtClean="0">
                <a:solidFill>
                  <a:srgbClr val="FF0000"/>
                </a:solidFill>
                <a:latin typeface="Segoe UI"/>
                <a:cs typeface="Segoe UI"/>
              </a:rPr>
              <a:t>:</a:t>
            </a:r>
          </a:p>
          <a:p>
            <a:pPr>
              <a:buSzPct val="45000"/>
              <a:buFont typeface="Wingdings" pitchFamily="2" charset="2"/>
              <a:buChar char=""/>
            </a:pPr>
            <a:r>
              <a:rPr lang="ru-RU" i="1" dirty="0" smtClean="0">
                <a:latin typeface="Segoe UI"/>
                <a:cs typeface="Segoe UI"/>
              </a:rPr>
              <a:t>[Customer]</a:t>
            </a:r>
            <a:r>
              <a:rPr lang="ru-RU" b="1" i="1" dirty="0" smtClean="0">
                <a:solidFill>
                  <a:srgbClr val="FF0000"/>
                </a:solidFill>
                <a:latin typeface="Segoe UI"/>
                <a:cs typeface="Segoe UI"/>
              </a:rPr>
              <a:t>.</a:t>
            </a:r>
            <a:r>
              <a:rPr lang="ru-RU" i="1" dirty="0" smtClean="0">
                <a:latin typeface="Segoe UI"/>
                <a:cs typeface="Segoe UI"/>
              </a:rPr>
              <a:t>[Country]</a:t>
            </a:r>
            <a:r>
              <a:rPr lang="ru-RU" b="1" i="1" dirty="0" smtClean="0">
                <a:solidFill>
                  <a:srgbClr val="FF0000"/>
                </a:solidFill>
                <a:latin typeface="Segoe UI"/>
                <a:cs typeface="Segoe UI"/>
              </a:rPr>
              <a:t>.</a:t>
            </a:r>
            <a:r>
              <a:rPr lang="ru-RU" i="1" dirty="0" smtClean="0">
                <a:latin typeface="Segoe UI"/>
                <a:cs typeface="Segoe UI"/>
              </a:rPr>
              <a:t>[</a:t>
            </a:r>
            <a:r>
              <a:rPr lang="ro-MO" i="1" dirty="0" smtClean="0">
                <a:latin typeface="Segoe UI"/>
                <a:cs typeface="Segoe UI"/>
              </a:rPr>
              <a:t>USA</a:t>
            </a:r>
            <a:r>
              <a:rPr lang="ru-RU" i="1" dirty="0" smtClean="0">
                <a:latin typeface="Segoe UI"/>
                <a:cs typeface="Segoe UI"/>
              </a:rPr>
              <a:t>]</a:t>
            </a:r>
          </a:p>
          <a:p>
            <a:pPr>
              <a:buSzPct val="45000"/>
              <a:buFont typeface="Wingdings" pitchFamily="2" charset="2"/>
              <a:buChar char=""/>
            </a:pPr>
            <a:r>
              <a:rPr lang="ru-RU" i="1" dirty="0" smtClean="0">
                <a:latin typeface="Segoe UI"/>
                <a:cs typeface="Segoe UI"/>
              </a:rPr>
              <a:t>[</a:t>
            </a:r>
            <a:r>
              <a:rPr lang="ro-MO" i="1" dirty="0" smtClean="0">
                <a:latin typeface="Segoe UI"/>
                <a:cs typeface="Segoe UI"/>
              </a:rPr>
              <a:t>Locatie</a:t>
            </a:r>
            <a:r>
              <a:rPr lang="ru-RU" i="1" dirty="0" smtClean="0">
                <a:latin typeface="Segoe UI"/>
                <a:cs typeface="Segoe UI"/>
              </a:rPr>
              <a:t>]</a:t>
            </a:r>
            <a:r>
              <a:rPr lang="ru-RU" b="1" i="1" dirty="0" smtClean="0">
                <a:solidFill>
                  <a:srgbClr val="FF0000"/>
                </a:solidFill>
                <a:latin typeface="Segoe UI"/>
                <a:cs typeface="Segoe UI"/>
              </a:rPr>
              <a:t>.</a:t>
            </a:r>
            <a:r>
              <a:rPr lang="ru-RU" i="1" dirty="0" smtClean="0">
                <a:latin typeface="Segoe UI"/>
                <a:cs typeface="Segoe UI"/>
              </a:rPr>
              <a:t> [</a:t>
            </a:r>
            <a:r>
              <a:rPr lang="ro-MO" i="1" dirty="0" smtClean="0">
                <a:latin typeface="Segoe UI"/>
                <a:cs typeface="Segoe UI"/>
              </a:rPr>
              <a:t>ierarhie</a:t>
            </a:r>
            <a:r>
              <a:rPr lang="ru-RU" i="1" dirty="0" smtClean="0">
                <a:latin typeface="Segoe UI"/>
                <a:cs typeface="Segoe UI"/>
              </a:rPr>
              <a:t>_</a:t>
            </a:r>
            <a:r>
              <a:rPr lang="ro-MO" i="1" dirty="0" smtClean="0">
                <a:latin typeface="Segoe UI"/>
                <a:cs typeface="Segoe UI"/>
              </a:rPr>
              <a:t>Locatie</a:t>
            </a:r>
            <a:r>
              <a:rPr lang="ru-RU" i="1" dirty="0" smtClean="0">
                <a:latin typeface="Segoe UI"/>
                <a:cs typeface="Segoe UI"/>
              </a:rPr>
              <a:t>]</a:t>
            </a:r>
            <a:r>
              <a:rPr lang="ru-RU" b="1" i="1" dirty="0" smtClean="0">
                <a:solidFill>
                  <a:srgbClr val="FF0000"/>
                </a:solidFill>
                <a:latin typeface="Segoe UI"/>
                <a:cs typeface="Segoe UI"/>
              </a:rPr>
              <a:t>.</a:t>
            </a:r>
            <a:r>
              <a:rPr lang="ru-RU" i="1" dirty="0" smtClean="0">
                <a:latin typeface="Segoe UI"/>
                <a:cs typeface="Segoe UI"/>
              </a:rPr>
              <a:t>[</a:t>
            </a:r>
            <a:r>
              <a:rPr lang="ro-MO" i="1" dirty="0" smtClean="0">
                <a:latin typeface="Segoe UI"/>
                <a:cs typeface="Segoe UI"/>
              </a:rPr>
              <a:t>MD</a:t>
            </a:r>
            <a:r>
              <a:rPr lang="ru-RU" i="1" dirty="0" smtClean="0">
                <a:latin typeface="Segoe UI"/>
                <a:cs typeface="Segoe UI"/>
              </a:rPr>
              <a:t>]</a:t>
            </a:r>
            <a:r>
              <a:rPr lang="ru-RU" b="1" i="1" dirty="0" smtClean="0">
                <a:solidFill>
                  <a:srgbClr val="FF0000"/>
                </a:solidFill>
                <a:latin typeface="Segoe UI"/>
                <a:cs typeface="Segoe UI"/>
              </a:rPr>
              <a:t>.</a:t>
            </a:r>
            <a:r>
              <a:rPr lang="ru-RU" i="1" dirty="0" smtClean="0">
                <a:latin typeface="Segoe UI"/>
                <a:cs typeface="Segoe UI"/>
              </a:rPr>
              <a:t>[</a:t>
            </a:r>
            <a:r>
              <a:rPr lang="ro-MO" i="1" dirty="0" smtClean="0">
                <a:latin typeface="Segoe UI"/>
                <a:cs typeface="Segoe UI"/>
              </a:rPr>
              <a:t>Chisinau</a:t>
            </a:r>
            <a:r>
              <a:rPr lang="ru-RU" i="1" dirty="0" smtClean="0">
                <a:latin typeface="Segoe UI"/>
                <a:cs typeface="Segoe UI"/>
              </a:rPr>
              <a:t>]</a:t>
            </a:r>
          </a:p>
          <a:p>
            <a:endParaRPr lang="ru-RU" dirty="0" smtClean="0">
              <a:latin typeface="Segoe UI"/>
              <a:cs typeface="Segoe U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r>
              <a:rPr lang="ro-MO" dirty="0" smtClean="0">
                <a:solidFill>
                  <a:srgbClr val="0000CC"/>
                </a:solidFill>
                <a:latin typeface="Segoe UI"/>
                <a:cs typeface="Segoe UI"/>
              </a:rPr>
              <a:t>Obiectul </a:t>
            </a:r>
            <a:r>
              <a:rPr lang="ru-RU" dirty="0" smtClean="0">
                <a:solidFill>
                  <a:srgbClr val="0000CC"/>
                </a:solidFill>
                <a:latin typeface="Segoe UI"/>
                <a:cs typeface="Segoe UI"/>
              </a:rPr>
              <a:t>Measures</a:t>
            </a:r>
          </a:p>
        </p:txBody>
      </p:sp>
      <p:sp>
        <p:nvSpPr>
          <p:cNvPr id="79875" name="Rectangle 3"/>
          <p:cNvSpPr>
            <a:spLocks noGrp="1"/>
          </p:cNvSpPr>
          <p:nvPr>
            <p:ph type="body" idx="4294967295"/>
          </p:nvPr>
        </p:nvSpPr>
        <p:spPr/>
        <p:txBody>
          <a:bodyPr/>
          <a:lstStyle/>
          <a:p>
            <a:pPr>
              <a:buSzPct val="45000"/>
              <a:buFont typeface="Wingdings" pitchFamily="2" charset="2"/>
              <a:buChar char=""/>
            </a:pPr>
            <a:r>
              <a:rPr lang="ro-MO" dirty="0" smtClean="0">
                <a:latin typeface="Segoe UI"/>
                <a:cs typeface="Segoe UI"/>
              </a:rPr>
              <a:t>Obiectul </a:t>
            </a:r>
            <a:r>
              <a:rPr lang="ru-RU" dirty="0" smtClean="0">
                <a:latin typeface="Segoe UI"/>
                <a:cs typeface="Segoe UI"/>
              </a:rPr>
              <a:t>Measures (</a:t>
            </a:r>
            <a:r>
              <a:rPr lang="ro-MO" dirty="0" smtClean="0">
                <a:latin typeface="Segoe UI"/>
                <a:cs typeface="Segoe UI"/>
              </a:rPr>
              <a:t>masuri</a:t>
            </a:r>
            <a:r>
              <a:rPr lang="ru-RU" dirty="0" smtClean="0">
                <a:latin typeface="Segoe UI"/>
                <a:cs typeface="Segoe UI"/>
              </a:rPr>
              <a:t>) — </a:t>
            </a:r>
            <a:r>
              <a:rPr lang="ro-MO" dirty="0" smtClean="0">
                <a:latin typeface="Segoe UI"/>
                <a:cs typeface="Segoe UI"/>
              </a:rPr>
              <a:t>o</a:t>
            </a:r>
            <a:r>
              <a:rPr lang="vi-VN" dirty="0" smtClean="0">
                <a:latin typeface="Segoe UI"/>
                <a:cs typeface="Segoe UI"/>
              </a:rPr>
              <a:t> dimensiune specială care conține un set de măsuri ca membri.</a:t>
            </a:r>
            <a:endParaRPr lang="ru-RU" dirty="0" smtClean="0">
              <a:latin typeface="Segoe UI"/>
              <a:cs typeface="Segoe UI"/>
            </a:endParaRPr>
          </a:p>
          <a:p>
            <a:pPr>
              <a:buSzPct val="45000"/>
              <a:buFont typeface="Wingdings" pitchFamily="2" charset="2"/>
              <a:buChar char=""/>
            </a:pPr>
            <a:r>
              <a:rPr lang="ro-MO" b="1" dirty="0" smtClean="0">
                <a:solidFill>
                  <a:srgbClr val="FF0000"/>
                </a:solidFill>
                <a:latin typeface="Segoe UI"/>
                <a:cs typeface="Segoe UI"/>
              </a:rPr>
              <a:t>Exemplu</a:t>
            </a:r>
            <a:r>
              <a:rPr lang="ru-RU" b="1" dirty="0" smtClean="0">
                <a:solidFill>
                  <a:srgbClr val="FF0000"/>
                </a:solidFill>
                <a:latin typeface="Segoe UI"/>
                <a:cs typeface="Segoe UI"/>
              </a:rPr>
              <a:t> </a:t>
            </a:r>
            <a:r>
              <a:rPr lang="ru-RU" dirty="0" smtClean="0">
                <a:latin typeface="Segoe UI"/>
                <a:cs typeface="Segoe UI"/>
              </a:rPr>
              <a:t>— </a:t>
            </a:r>
            <a:r>
              <a:rPr lang="ro-MO" i="1" dirty="0" smtClean="0">
                <a:latin typeface="Segoe UI"/>
                <a:cs typeface="Segoe UI"/>
              </a:rPr>
              <a:t>măsura</a:t>
            </a:r>
            <a:r>
              <a:rPr lang="ru-RU" dirty="0" smtClean="0">
                <a:latin typeface="Segoe UI"/>
                <a:cs typeface="Segoe UI"/>
              </a:rPr>
              <a:t> Internet Sales Amount:</a:t>
            </a:r>
          </a:p>
          <a:p>
            <a:pPr>
              <a:buSzPct val="45000"/>
              <a:buFont typeface="Wingdings" pitchFamily="2" charset="2"/>
              <a:buChar char=""/>
            </a:pPr>
            <a:r>
              <a:rPr lang="ru-RU" i="1" dirty="0" smtClean="0">
                <a:latin typeface="Segoe UI"/>
                <a:cs typeface="Segoe UI"/>
              </a:rPr>
              <a:t>Measures</a:t>
            </a:r>
            <a:r>
              <a:rPr lang="ru-RU" b="1" i="1" dirty="0" smtClean="0">
                <a:solidFill>
                  <a:srgbClr val="FF0000"/>
                </a:solidFill>
                <a:latin typeface="Segoe UI"/>
                <a:cs typeface="Segoe UI"/>
              </a:rPr>
              <a:t>.</a:t>
            </a:r>
            <a:r>
              <a:rPr lang="ru-RU" i="1" dirty="0" smtClean="0">
                <a:latin typeface="Segoe UI"/>
                <a:cs typeface="Segoe UI"/>
              </a:rPr>
              <a:t>[Internet Sales Amount]</a:t>
            </a:r>
          </a:p>
          <a:p>
            <a:pPr>
              <a:buSzPct val="45000"/>
              <a:buFont typeface="Wingdings" pitchFamily="2" charset="2"/>
              <a:buChar char=""/>
            </a:pPr>
            <a:r>
              <a:rPr lang="vi-VN" dirty="0" smtClean="0">
                <a:latin typeface="Segoe UI"/>
                <a:cs typeface="Segoe UI"/>
              </a:rPr>
              <a:t>.</a:t>
            </a:r>
          </a:p>
          <a:p>
            <a:r>
              <a:rPr lang="vi-VN" b="1" i="1" dirty="0" smtClean="0">
                <a:latin typeface="Segoe UI"/>
                <a:cs typeface="Segoe UI"/>
              </a:rPr>
              <a:t>Funcția de agregare este setată pentru fiecare măsură</a:t>
            </a:r>
            <a:endParaRPr lang="ru-RU" dirty="0" smtClean="0">
              <a:latin typeface="Segoe UI"/>
              <a:cs typeface="Segoe U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idx="4294967295"/>
          </p:nvPr>
        </p:nvSpPr>
        <p:spPr/>
        <p:txBody>
          <a:bodyPr/>
          <a:lstStyle/>
          <a:p>
            <a:r>
              <a:rPr lang="ro-MO" dirty="0" smtClean="0">
                <a:solidFill>
                  <a:srgbClr val="0000CC"/>
                </a:solidFill>
                <a:latin typeface="Segoe UI"/>
                <a:cs typeface="Segoe UI"/>
              </a:rPr>
              <a:t>Tăietură in Cubul de date</a:t>
            </a:r>
            <a:endParaRPr lang="ru-RU" dirty="0" smtClean="0">
              <a:solidFill>
                <a:srgbClr val="0000CC"/>
              </a:solidFill>
              <a:latin typeface="Segoe UI"/>
              <a:cs typeface="Segoe UI"/>
            </a:endParaRPr>
          </a:p>
        </p:txBody>
      </p:sp>
      <p:sp>
        <p:nvSpPr>
          <p:cNvPr id="80899" name="Rectangle 3"/>
          <p:cNvSpPr>
            <a:spLocks noGrp="1"/>
          </p:cNvSpPr>
          <p:nvPr>
            <p:ph type="body" idx="4294967295"/>
          </p:nvPr>
        </p:nvSpPr>
        <p:spPr>
          <a:xfrm>
            <a:off x="179512" y="987574"/>
            <a:ext cx="6840538" cy="3419475"/>
          </a:xfrm>
        </p:spPr>
        <p:txBody>
          <a:bodyPr/>
          <a:lstStyle/>
          <a:p>
            <a:pPr>
              <a:buSzPct val="45000"/>
              <a:buFont typeface="Wingdings" pitchFamily="2" charset="2"/>
              <a:buChar char=""/>
            </a:pPr>
            <a:r>
              <a:rPr lang="vi-VN" dirty="0" smtClean="0">
                <a:latin typeface="Segoe UI"/>
                <a:cs typeface="Segoe UI"/>
              </a:rPr>
              <a:t>O </a:t>
            </a:r>
            <a:r>
              <a:rPr lang="vi-VN" b="1" i="1" u="sng" dirty="0" smtClean="0">
                <a:latin typeface="Segoe UI"/>
                <a:cs typeface="Segoe UI"/>
              </a:rPr>
              <a:t>celulă</a:t>
            </a:r>
            <a:r>
              <a:rPr lang="vi-VN" b="1" dirty="0" smtClean="0">
                <a:latin typeface="Segoe UI"/>
                <a:cs typeface="Segoe UI"/>
              </a:rPr>
              <a:t> </a:t>
            </a:r>
            <a:r>
              <a:rPr lang="ru-RU" b="1" dirty="0" smtClean="0">
                <a:latin typeface="Segoe UI"/>
                <a:cs typeface="Segoe UI"/>
              </a:rPr>
              <a:t>(cell) </a:t>
            </a:r>
            <a:r>
              <a:rPr lang="vi-VN" dirty="0" smtClean="0">
                <a:latin typeface="Segoe UI"/>
                <a:cs typeface="Segoe UI"/>
              </a:rPr>
              <a:t>a unui cub este identificată de un set de membri de dimensiune la intersecția căruia se află această celulă.</a:t>
            </a:r>
          </a:p>
          <a:p>
            <a:pPr>
              <a:buSzPct val="45000"/>
              <a:buFont typeface="Wingdings" pitchFamily="2" charset="2"/>
              <a:buChar char=""/>
            </a:pPr>
            <a:r>
              <a:rPr lang="vi-VN" dirty="0" smtClean="0">
                <a:latin typeface="Segoe UI"/>
                <a:cs typeface="Segoe UI"/>
              </a:rPr>
              <a:t>O </a:t>
            </a:r>
            <a:r>
              <a:rPr lang="vi-VN" b="1" i="1" u="sng" dirty="0" smtClean="0">
                <a:latin typeface="Segoe UI"/>
                <a:cs typeface="Segoe UI"/>
              </a:rPr>
              <a:t>felie </a:t>
            </a:r>
            <a:r>
              <a:rPr lang="ru-RU" b="1" dirty="0" smtClean="0">
                <a:latin typeface="Segoe UI"/>
                <a:cs typeface="Segoe UI"/>
              </a:rPr>
              <a:t>(slice) </a:t>
            </a:r>
            <a:r>
              <a:rPr lang="vi-VN" dirty="0" smtClean="0">
                <a:latin typeface="Segoe UI"/>
                <a:cs typeface="Segoe UI"/>
              </a:rPr>
              <a:t>a unui cub este de asemenea specificată de un set de membri de dimensiune care definesc felia.</a:t>
            </a:r>
          </a:p>
          <a:p>
            <a:pPr>
              <a:buSzPct val="45000"/>
              <a:buFont typeface="Wingdings" pitchFamily="2" charset="2"/>
              <a:buChar char=""/>
            </a:pPr>
            <a:r>
              <a:rPr lang="vi-VN" b="1" dirty="0" smtClean="0">
                <a:solidFill>
                  <a:srgbClr val="0000CC"/>
                </a:solidFill>
                <a:latin typeface="Segoe UI"/>
                <a:cs typeface="Segoe UI"/>
              </a:rPr>
              <a:t>Sintaxă: </a:t>
            </a:r>
            <a:r>
              <a:rPr lang="vi-VN" dirty="0" smtClean="0">
                <a:latin typeface="Segoe UI"/>
                <a:cs typeface="Segoe UI"/>
              </a:rPr>
              <a:t>între paranteze</a:t>
            </a:r>
            <a:r>
              <a:rPr lang="ro-MO" dirty="0" smtClean="0">
                <a:latin typeface="Segoe UI"/>
                <a:cs typeface="Segoe UI"/>
              </a:rPr>
              <a:t> rotunde sunt listati</a:t>
            </a:r>
            <a:r>
              <a:rPr lang="vi-VN" dirty="0" smtClean="0">
                <a:latin typeface="Segoe UI"/>
                <a:cs typeface="Segoe UI"/>
              </a:rPr>
              <a:t> membrii dimensiunilor</a:t>
            </a:r>
            <a:r>
              <a:rPr lang="ro-MO" dirty="0" smtClean="0">
                <a:latin typeface="Segoe UI"/>
                <a:cs typeface="Segoe UI"/>
              </a:rPr>
              <a:t>,</a:t>
            </a:r>
            <a:r>
              <a:rPr lang="vi-VN" dirty="0" smtClean="0">
                <a:latin typeface="Segoe UI"/>
                <a:cs typeface="Segoe UI"/>
              </a:rPr>
              <a:t> separați prin virgule. Dacă un tupl</a:t>
            </a:r>
            <a:r>
              <a:rPr lang="ro-MO" dirty="0" smtClean="0">
                <a:latin typeface="Segoe UI"/>
                <a:cs typeface="Segoe UI"/>
              </a:rPr>
              <a:t>u</a:t>
            </a:r>
            <a:r>
              <a:rPr lang="vi-VN" dirty="0" smtClean="0">
                <a:latin typeface="Segoe UI"/>
                <a:cs typeface="Segoe UI"/>
              </a:rPr>
              <a:t> este specificat de un singur membru al dimensiunii, atunci parantezele pot fi omise.</a:t>
            </a:r>
            <a:endParaRPr lang="ru-RU" dirty="0" smtClean="0">
              <a:latin typeface="Segoe UI"/>
              <a:cs typeface="Segoe UI"/>
            </a:endParaRPr>
          </a:p>
          <a:p>
            <a:endParaRPr lang="ru-RU" dirty="0" smtClean="0">
              <a:latin typeface="Segoe UI"/>
              <a:cs typeface="Segoe U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idx="4294967295"/>
          </p:nvPr>
        </p:nvSpPr>
        <p:spPr/>
        <p:txBody>
          <a:bodyPr/>
          <a:lstStyle/>
          <a:p>
            <a:r>
              <a:rPr lang="ro-MO" dirty="0" smtClean="0">
                <a:solidFill>
                  <a:srgbClr val="0000CC"/>
                </a:solidFill>
                <a:latin typeface="Segoe UI"/>
                <a:cs typeface="Segoe UI"/>
              </a:rPr>
              <a:t>Cortej/tuplu</a:t>
            </a:r>
            <a:endParaRPr lang="ru-RU" dirty="0" smtClean="0">
              <a:solidFill>
                <a:srgbClr val="0000CC"/>
              </a:solidFill>
              <a:latin typeface="Segoe UI"/>
              <a:cs typeface="Segoe UI"/>
            </a:endParaRPr>
          </a:p>
        </p:txBody>
      </p:sp>
      <p:sp>
        <p:nvSpPr>
          <p:cNvPr id="81923" name="Rectangle 3"/>
          <p:cNvSpPr>
            <a:spLocks noGrp="1"/>
          </p:cNvSpPr>
          <p:nvPr>
            <p:ph type="body" idx="4294967295"/>
          </p:nvPr>
        </p:nvSpPr>
        <p:spPr/>
        <p:txBody>
          <a:bodyPr/>
          <a:lstStyle/>
          <a:p>
            <a:pPr>
              <a:buSzPct val="45000"/>
              <a:buFont typeface="Wingdings" pitchFamily="2" charset="2"/>
              <a:buChar char=""/>
            </a:pPr>
            <a:r>
              <a:rPr lang="ro-MO" b="1" dirty="0" smtClean="0">
                <a:solidFill>
                  <a:srgbClr val="FF0000"/>
                </a:solidFill>
                <a:latin typeface="Segoe UI"/>
                <a:cs typeface="Segoe UI"/>
              </a:rPr>
              <a:t>Exemple</a:t>
            </a:r>
            <a:r>
              <a:rPr lang="ru-RU" b="1" dirty="0" smtClean="0">
                <a:solidFill>
                  <a:srgbClr val="FF0000"/>
                </a:solidFill>
                <a:latin typeface="Segoe UI"/>
                <a:cs typeface="Segoe UI"/>
              </a:rPr>
              <a:t>:</a:t>
            </a:r>
          </a:p>
          <a:p>
            <a:pPr lvl="1">
              <a:buSzPct val="45000"/>
              <a:buFont typeface="Wingdings" pitchFamily="2" charset="2"/>
              <a:buChar char=""/>
            </a:pPr>
            <a:r>
              <a:rPr lang="ru-RU" sz="1800" dirty="0" smtClean="0">
                <a:latin typeface="Segoe UI"/>
                <a:cs typeface="Courier New" pitchFamily="49" charset="0"/>
              </a:rPr>
              <a:t>[Customer]</a:t>
            </a:r>
            <a:r>
              <a:rPr lang="ru-RU" sz="1800" b="1" dirty="0" smtClean="0">
                <a:solidFill>
                  <a:srgbClr val="FF0000"/>
                </a:solidFill>
                <a:latin typeface="Segoe UI"/>
                <a:cs typeface="Courier New" pitchFamily="49" charset="0"/>
              </a:rPr>
              <a:t>.</a:t>
            </a:r>
            <a:r>
              <a:rPr lang="ru-RU" sz="1800" dirty="0" smtClean="0">
                <a:latin typeface="Segoe UI"/>
                <a:cs typeface="Courier New" pitchFamily="49" charset="0"/>
              </a:rPr>
              <a:t>[Country]</a:t>
            </a:r>
            <a:r>
              <a:rPr lang="ru-RU" sz="1800" b="1" dirty="0" smtClean="0">
                <a:solidFill>
                  <a:srgbClr val="FF0000"/>
                </a:solidFill>
                <a:latin typeface="Segoe UI"/>
                <a:cs typeface="Courier New" pitchFamily="49" charset="0"/>
              </a:rPr>
              <a:t>.</a:t>
            </a:r>
            <a:r>
              <a:rPr lang="ru-RU" sz="1800" dirty="0" smtClean="0">
                <a:latin typeface="Segoe UI"/>
                <a:cs typeface="Courier New" pitchFamily="49" charset="0"/>
              </a:rPr>
              <a:t>[</a:t>
            </a:r>
            <a:r>
              <a:rPr lang="ro-MO" sz="1800" dirty="0" smtClean="0">
                <a:latin typeface="Segoe UI"/>
                <a:cs typeface="Courier New" pitchFamily="49" charset="0"/>
              </a:rPr>
              <a:t>Italy</a:t>
            </a:r>
            <a:r>
              <a:rPr lang="ru-RU" sz="1800" dirty="0" smtClean="0">
                <a:latin typeface="Segoe UI"/>
                <a:cs typeface="Courier New" pitchFamily="49" charset="0"/>
              </a:rPr>
              <a:t>]</a:t>
            </a:r>
          </a:p>
          <a:p>
            <a:pPr lvl="1">
              <a:buSzPct val="45000"/>
              <a:buFont typeface="Wingdings" pitchFamily="2" charset="2"/>
              <a:buChar char=""/>
            </a:pPr>
            <a:r>
              <a:rPr lang="ru-RU" sz="1800" dirty="0" smtClean="0">
                <a:latin typeface="Segoe UI"/>
                <a:cs typeface="Courier New" pitchFamily="49" charset="0"/>
              </a:rPr>
              <a:t>( [Date]</a:t>
            </a:r>
            <a:r>
              <a:rPr lang="ru-RU" sz="1800" b="1" dirty="0" smtClean="0">
                <a:solidFill>
                  <a:srgbClr val="FF0000"/>
                </a:solidFill>
                <a:latin typeface="Segoe UI"/>
                <a:cs typeface="Courier New" pitchFamily="49" charset="0"/>
              </a:rPr>
              <a:t>.</a:t>
            </a:r>
            <a:r>
              <a:rPr lang="ru-RU" sz="1800" dirty="0" smtClean="0">
                <a:latin typeface="Segoe UI"/>
                <a:cs typeface="Courier New" pitchFamily="49" charset="0"/>
              </a:rPr>
              <a:t>[Calendar]</a:t>
            </a:r>
            <a:r>
              <a:rPr lang="ru-RU" sz="1800" b="1" dirty="0" smtClean="0">
                <a:solidFill>
                  <a:srgbClr val="FF0000"/>
                </a:solidFill>
                <a:latin typeface="Segoe UI"/>
                <a:cs typeface="Courier New" pitchFamily="49" charset="0"/>
              </a:rPr>
              <a:t>.</a:t>
            </a:r>
            <a:r>
              <a:rPr lang="ru-RU" sz="1800" dirty="0" smtClean="0">
                <a:latin typeface="Segoe UI"/>
                <a:cs typeface="Courier New" pitchFamily="49" charset="0"/>
              </a:rPr>
              <a:t>[Calendar Quarter]</a:t>
            </a:r>
            <a:r>
              <a:rPr lang="ru-RU" sz="1800" b="1" dirty="0" smtClean="0">
                <a:solidFill>
                  <a:srgbClr val="FF0000"/>
                </a:solidFill>
                <a:latin typeface="Segoe UI"/>
                <a:cs typeface="Courier New" pitchFamily="49" charset="0"/>
              </a:rPr>
              <a:t>.</a:t>
            </a:r>
            <a:r>
              <a:rPr lang="ru-RU" sz="1800" dirty="0" smtClean="0">
                <a:latin typeface="Segoe UI"/>
                <a:cs typeface="Courier New" pitchFamily="49" charset="0"/>
              </a:rPr>
              <a:t>[Q2 CY 20</a:t>
            </a:r>
            <a:r>
              <a:rPr lang="ro-MO" sz="1800" dirty="0" smtClean="0">
                <a:latin typeface="Segoe UI"/>
                <a:cs typeface="Courier New" pitchFamily="49" charset="0"/>
              </a:rPr>
              <a:t>20</a:t>
            </a:r>
            <a:r>
              <a:rPr lang="ru-RU" sz="1800" dirty="0" smtClean="0">
                <a:latin typeface="Segoe UI"/>
                <a:cs typeface="Courier New" pitchFamily="49" charset="0"/>
              </a:rPr>
              <a:t>]</a:t>
            </a:r>
            <a:r>
              <a:rPr lang="ru-RU" sz="1800" b="1" dirty="0" smtClean="0">
                <a:solidFill>
                  <a:srgbClr val="0000CC"/>
                </a:solidFill>
                <a:latin typeface="Segoe UI"/>
                <a:cs typeface="Courier New" pitchFamily="49" charset="0"/>
              </a:rPr>
              <a:t>,</a:t>
            </a:r>
            <a:r>
              <a:rPr lang="ru-RU" sz="1800" dirty="0" smtClean="0">
                <a:latin typeface="Segoe UI"/>
                <a:cs typeface="Courier New" pitchFamily="49" charset="0"/>
              </a:rPr>
              <a:t> </a:t>
            </a:r>
            <a:r>
              <a:rPr lang="ru-RU" sz="1800" dirty="0" smtClean="0">
                <a:latin typeface="Segoe UI"/>
                <a:cs typeface="Segoe UI"/>
              </a:rPr>
              <a:t>[Product]</a:t>
            </a:r>
            <a:r>
              <a:rPr lang="ru-RU" sz="1800" b="1" dirty="0" smtClean="0">
                <a:solidFill>
                  <a:srgbClr val="FF0000"/>
                </a:solidFill>
                <a:latin typeface="Segoe UI"/>
                <a:cs typeface="Segoe UI"/>
              </a:rPr>
              <a:t>.</a:t>
            </a:r>
            <a:r>
              <a:rPr lang="ru-RU" sz="1800" dirty="0" smtClean="0">
                <a:latin typeface="Segoe UI"/>
                <a:cs typeface="Segoe UI"/>
              </a:rPr>
              <a:t>[Product Line]</a:t>
            </a:r>
            <a:r>
              <a:rPr lang="ru-RU" sz="1800" b="1" dirty="0" smtClean="0">
                <a:solidFill>
                  <a:srgbClr val="FF0000"/>
                </a:solidFill>
                <a:latin typeface="Segoe UI"/>
                <a:cs typeface="Segoe UI"/>
              </a:rPr>
              <a:t>.</a:t>
            </a:r>
            <a:r>
              <a:rPr lang="ru-RU" sz="1800" dirty="0" smtClean="0">
                <a:latin typeface="Segoe UI"/>
                <a:cs typeface="Segoe UI"/>
              </a:rPr>
              <a:t>[Mountain]</a:t>
            </a:r>
            <a:r>
              <a:rPr lang="ru-RU" sz="1800" b="1" dirty="0" smtClean="0">
                <a:solidFill>
                  <a:srgbClr val="0000CC"/>
                </a:solidFill>
                <a:latin typeface="Segoe UI"/>
                <a:cs typeface="Segoe UI"/>
              </a:rPr>
              <a:t>, </a:t>
            </a:r>
            <a:r>
              <a:rPr lang="ru-RU" sz="1800" dirty="0" smtClean="0">
                <a:latin typeface="Segoe UI"/>
                <a:cs typeface="Segoe UI"/>
              </a:rPr>
              <a:t>[Customer]</a:t>
            </a:r>
            <a:r>
              <a:rPr lang="ru-RU" sz="1800" b="1" dirty="0" smtClean="0">
                <a:solidFill>
                  <a:srgbClr val="FF0000"/>
                </a:solidFill>
                <a:latin typeface="Segoe UI"/>
                <a:cs typeface="Segoe UI"/>
              </a:rPr>
              <a:t>.</a:t>
            </a:r>
            <a:r>
              <a:rPr lang="ru-RU" sz="1800" dirty="0" smtClean="0">
                <a:latin typeface="Segoe UI"/>
                <a:cs typeface="Segoe UI"/>
              </a:rPr>
              <a:t>[Country]</a:t>
            </a:r>
            <a:r>
              <a:rPr lang="ru-RU" sz="1800" b="1" dirty="0" smtClean="0">
                <a:solidFill>
                  <a:srgbClr val="FF0000"/>
                </a:solidFill>
                <a:latin typeface="Segoe UI"/>
                <a:cs typeface="Segoe UI"/>
              </a:rPr>
              <a:t>.</a:t>
            </a:r>
            <a:r>
              <a:rPr lang="ru-RU" sz="1800" dirty="0" smtClean="0">
                <a:latin typeface="Segoe UI"/>
                <a:cs typeface="Segoe UI"/>
              </a:rPr>
              <a:t>[</a:t>
            </a:r>
            <a:r>
              <a:rPr lang="ro-MO" sz="1800" dirty="0" smtClean="0">
                <a:latin typeface="Segoe UI"/>
                <a:cs typeface="Segoe UI"/>
              </a:rPr>
              <a:t>USA</a:t>
            </a:r>
            <a:r>
              <a:rPr lang="ru-RU" sz="1800" dirty="0" smtClean="0">
                <a:latin typeface="Segoe UI"/>
                <a:cs typeface="Segoe UI"/>
              </a:rPr>
              <a:t>])</a:t>
            </a:r>
          </a:p>
          <a:p>
            <a:pPr>
              <a:buSzPct val="45000"/>
              <a:buFont typeface="Wingdings" pitchFamily="2" charset="2"/>
              <a:buChar char=""/>
            </a:pPr>
            <a:r>
              <a:rPr lang="ro-MO" dirty="0" smtClean="0">
                <a:latin typeface="Segoe UI"/>
                <a:cs typeface="Segoe UI"/>
              </a:rPr>
              <a:t>Această expresie in </a:t>
            </a:r>
            <a:r>
              <a:rPr lang="ru-RU" dirty="0" smtClean="0">
                <a:latin typeface="Segoe UI"/>
                <a:cs typeface="Segoe UI"/>
              </a:rPr>
              <a:t>MDX </a:t>
            </a:r>
            <a:r>
              <a:rPr lang="ro-MO" dirty="0" smtClean="0">
                <a:latin typeface="Segoe UI"/>
                <a:cs typeface="Segoe UI"/>
              </a:rPr>
              <a:t>se numeste </a:t>
            </a:r>
            <a:r>
              <a:rPr lang="ro-MO" b="1" dirty="0" smtClean="0">
                <a:solidFill>
                  <a:srgbClr val="0000CC"/>
                </a:solidFill>
                <a:latin typeface="Segoe UI"/>
                <a:cs typeface="Segoe UI"/>
              </a:rPr>
              <a:t>cortej </a:t>
            </a:r>
            <a:r>
              <a:rPr lang="ru-RU" b="1" dirty="0" smtClean="0">
                <a:solidFill>
                  <a:srgbClr val="0000CC"/>
                </a:solidFill>
                <a:latin typeface="Segoe UI"/>
                <a:cs typeface="Segoe UI"/>
              </a:rPr>
              <a:t>(tupl</a:t>
            </a:r>
            <a:r>
              <a:rPr lang="ro-MO" b="1" dirty="0" smtClean="0">
                <a:solidFill>
                  <a:srgbClr val="0000CC"/>
                </a:solidFill>
                <a:latin typeface="Segoe UI"/>
                <a:cs typeface="Segoe UI"/>
              </a:rPr>
              <a:t>u</a:t>
            </a:r>
            <a:r>
              <a:rPr lang="ru-RU" b="1" dirty="0" smtClean="0">
                <a:solidFill>
                  <a:srgbClr val="0000CC"/>
                </a:solidFill>
                <a:latin typeface="Segoe UI"/>
                <a:cs typeface="Segoe UI"/>
              </a:rPr>
              <a:t>).</a:t>
            </a:r>
          </a:p>
          <a:p>
            <a:endParaRPr lang="ru-RU" dirty="0" smtClean="0">
              <a:latin typeface="Segoe UI"/>
              <a:cs typeface="Segoe U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a:xfrm>
            <a:off x="214313" y="323850"/>
            <a:ext cx="8606159" cy="828675"/>
          </a:xfrm>
        </p:spPr>
        <p:txBody>
          <a:bodyPr/>
          <a:lstStyle/>
          <a:p>
            <a:r>
              <a:rPr lang="ro-MO" sz="2400" dirty="0" smtClean="0">
                <a:solidFill>
                  <a:srgbClr val="FF0000"/>
                </a:solidFill>
                <a:latin typeface="Segoe UI"/>
                <a:cs typeface="Segoe UI"/>
              </a:rPr>
              <a:t>Exemplu</a:t>
            </a:r>
            <a:r>
              <a:rPr lang="ru-RU" sz="2400" dirty="0" smtClean="0">
                <a:solidFill>
                  <a:srgbClr val="FF0000"/>
                </a:solidFill>
                <a:latin typeface="Segoe UI"/>
                <a:cs typeface="Segoe UI"/>
              </a:rPr>
              <a:t> 1. </a:t>
            </a:r>
            <a:r>
              <a:rPr lang="ro-MO" sz="2400" dirty="0" smtClean="0">
                <a:latin typeface="Segoe UI"/>
                <a:cs typeface="Segoe UI"/>
              </a:rPr>
              <a:t>Interogare</a:t>
            </a:r>
            <a:r>
              <a:rPr lang="vi-VN" sz="2400" dirty="0" smtClean="0">
                <a:latin typeface="Segoe UI"/>
                <a:cs typeface="Segoe UI"/>
              </a:rPr>
              <a:t> pentru </a:t>
            </a:r>
            <a:r>
              <a:rPr lang="ro-MO" sz="2400" dirty="0" smtClean="0">
                <a:latin typeface="Segoe UI"/>
                <a:cs typeface="Segoe UI"/>
              </a:rPr>
              <a:t>obținerea</a:t>
            </a:r>
            <a:r>
              <a:rPr lang="vi-VN" sz="2400" dirty="0" smtClean="0">
                <a:latin typeface="Segoe UI"/>
                <a:cs typeface="Segoe UI"/>
              </a:rPr>
              <a:t> sumei </a:t>
            </a:r>
            <a:r>
              <a:rPr lang="ro-MO" sz="2400" dirty="0" smtClean="0">
                <a:latin typeface="Segoe UI"/>
                <a:cs typeface="Segoe UI"/>
              </a:rPr>
              <a:t> </a:t>
            </a:r>
            <a:r>
              <a:rPr lang="vi-VN" sz="2400" dirty="0" smtClean="0">
                <a:latin typeface="Segoe UI"/>
                <a:cs typeface="Segoe UI"/>
              </a:rPr>
              <a:t> vânzări</a:t>
            </a:r>
            <a:r>
              <a:rPr lang="ro-MO" sz="2400" dirty="0" smtClean="0">
                <a:latin typeface="Segoe UI"/>
                <a:cs typeface="Segoe UI"/>
              </a:rPr>
              <a:t>lor</a:t>
            </a:r>
            <a:r>
              <a:rPr lang="vi-VN" sz="2400" dirty="0" smtClean="0">
                <a:latin typeface="Segoe UI"/>
                <a:cs typeface="Segoe UI"/>
              </a:rPr>
              <a:t> p</a:t>
            </a:r>
            <a:r>
              <a:rPr lang="ro-MO" sz="2400" dirty="0" smtClean="0">
                <a:latin typeface="Segoe UI"/>
                <a:cs typeface="Segoe UI"/>
              </a:rPr>
              <a:t>rin</a:t>
            </a:r>
            <a:r>
              <a:rPr lang="vi-VN" sz="2400" dirty="0" smtClean="0">
                <a:latin typeface="Segoe UI"/>
                <a:cs typeface="Segoe UI"/>
              </a:rPr>
              <a:t> </a:t>
            </a:r>
            <a:r>
              <a:rPr lang="ro-MO" sz="2400" dirty="0" smtClean="0">
                <a:latin typeface="Segoe UI"/>
                <a:cs typeface="Segoe UI"/>
              </a:rPr>
              <a:t>I</a:t>
            </a:r>
            <a:r>
              <a:rPr lang="vi-VN" sz="2400" dirty="0" smtClean="0">
                <a:latin typeface="Segoe UI"/>
                <a:cs typeface="Segoe UI"/>
              </a:rPr>
              <a:t>nternet pentru toți clienții din </a:t>
            </a:r>
            <a:r>
              <a:rPr lang="ro-MO" sz="2400" dirty="0" smtClean="0">
                <a:latin typeface="Segoe UI"/>
                <a:cs typeface="Segoe UI"/>
              </a:rPr>
              <a:t>Moldova</a:t>
            </a:r>
            <a:r>
              <a:rPr lang="vi-VN" sz="2400" dirty="0" smtClean="0">
                <a:latin typeface="Segoe UI"/>
                <a:cs typeface="Segoe UI"/>
              </a:rPr>
              <a:t>:</a:t>
            </a:r>
            <a:endParaRPr lang="ru-RU" sz="2400" dirty="0" smtClean="0">
              <a:latin typeface="Segoe UI"/>
              <a:cs typeface="Segoe UI"/>
            </a:endParaRPr>
          </a:p>
        </p:txBody>
      </p:sp>
      <p:sp>
        <p:nvSpPr>
          <p:cNvPr id="82947" name="Rectangle 3"/>
          <p:cNvSpPr>
            <a:spLocks noGrp="1"/>
          </p:cNvSpPr>
          <p:nvPr>
            <p:ph type="body" idx="4294967295"/>
          </p:nvPr>
        </p:nvSpPr>
        <p:spPr/>
        <p:txBody>
          <a:bodyPr/>
          <a:lstStyle/>
          <a:p>
            <a:r>
              <a:rPr lang="en-US" dirty="0" smtClean="0">
                <a:solidFill>
                  <a:srgbClr val="0000FF"/>
                </a:solidFill>
                <a:latin typeface="Segoe UI"/>
                <a:cs typeface="Segoe UI"/>
              </a:rPr>
              <a:t>SELECT</a:t>
            </a:r>
            <a:r>
              <a:rPr lang="en-US" dirty="0" smtClean="0">
                <a:latin typeface="Segoe UI"/>
                <a:cs typeface="Segoe UI"/>
              </a:rPr>
              <a:t> Measures</a:t>
            </a:r>
            <a:r>
              <a:rPr lang="en-US" b="1" dirty="0" smtClean="0">
                <a:solidFill>
                  <a:srgbClr val="FF0000"/>
                </a:solidFill>
                <a:latin typeface="Segoe UI"/>
                <a:cs typeface="Segoe UI"/>
              </a:rPr>
              <a:t>.</a:t>
            </a:r>
            <a:r>
              <a:rPr lang="en-US" dirty="0" smtClean="0">
                <a:latin typeface="Segoe UI"/>
                <a:cs typeface="Segoe UI"/>
              </a:rPr>
              <a:t>[Internet Sales Amount] </a:t>
            </a:r>
            <a:r>
              <a:rPr lang="en-US" dirty="0" smtClean="0">
                <a:solidFill>
                  <a:srgbClr val="0000FF"/>
                </a:solidFill>
                <a:latin typeface="Segoe UI"/>
                <a:cs typeface="Segoe UI"/>
              </a:rPr>
              <a:t>on</a:t>
            </a:r>
            <a:r>
              <a:rPr lang="en-US" dirty="0" smtClean="0">
                <a:latin typeface="Segoe UI"/>
                <a:cs typeface="Segoe UI"/>
              </a:rPr>
              <a:t> </a:t>
            </a:r>
            <a:r>
              <a:rPr lang="en-US" dirty="0" smtClean="0">
                <a:solidFill>
                  <a:srgbClr val="0000FF"/>
                </a:solidFill>
                <a:latin typeface="Segoe UI"/>
                <a:cs typeface="Segoe UI"/>
              </a:rPr>
              <a:t>COLUMNS</a:t>
            </a:r>
          </a:p>
          <a:p>
            <a:r>
              <a:rPr lang="en-US" dirty="0" smtClean="0">
                <a:solidFill>
                  <a:srgbClr val="0000FF"/>
                </a:solidFill>
                <a:latin typeface="Segoe UI"/>
                <a:cs typeface="Segoe UI"/>
              </a:rPr>
              <a:t>FROM</a:t>
            </a:r>
            <a:r>
              <a:rPr lang="en-US" dirty="0" smtClean="0">
                <a:latin typeface="Segoe UI"/>
                <a:cs typeface="Segoe UI"/>
              </a:rPr>
              <a:t> [Adventure Works]</a:t>
            </a:r>
          </a:p>
          <a:p>
            <a:r>
              <a:rPr lang="en-US" dirty="0" smtClean="0">
                <a:solidFill>
                  <a:srgbClr val="0000FF"/>
                </a:solidFill>
                <a:latin typeface="Segoe UI"/>
                <a:cs typeface="Segoe UI"/>
              </a:rPr>
              <a:t>WHERE</a:t>
            </a:r>
            <a:r>
              <a:rPr lang="en-US" dirty="0" smtClean="0">
                <a:latin typeface="Segoe UI"/>
                <a:cs typeface="Segoe UI"/>
              </a:rPr>
              <a:t> ([Customer]</a:t>
            </a:r>
            <a:r>
              <a:rPr lang="en-US" b="1" dirty="0" smtClean="0">
                <a:solidFill>
                  <a:srgbClr val="FF0000"/>
                </a:solidFill>
                <a:latin typeface="Segoe UI"/>
                <a:cs typeface="Segoe UI"/>
              </a:rPr>
              <a:t>.</a:t>
            </a:r>
            <a:r>
              <a:rPr lang="en-US" dirty="0" smtClean="0">
                <a:latin typeface="Segoe UI"/>
                <a:cs typeface="Segoe UI"/>
              </a:rPr>
              <a:t>[Country]</a:t>
            </a:r>
            <a:r>
              <a:rPr lang="en-US" b="1" dirty="0" smtClean="0">
                <a:solidFill>
                  <a:srgbClr val="FF0000"/>
                </a:solidFill>
                <a:latin typeface="Segoe UI"/>
                <a:cs typeface="Segoe UI"/>
              </a:rPr>
              <a:t>.</a:t>
            </a:r>
            <a:r>
              <a:rPr lang="en-US" dirty="0" smtClean="0">
                <a:latin typeface="Segoe UI"/>
                <a:cs typeface="Segoe UI"/>
              </a:rPr>
              <a:t>[</a:t>
            </a:r>
            <a:r>
              <a:rPr lang="ro-MO" dirty="0" smtClean="0">
                <a:latin typeface="Segoe UI"/>
                <a:cs typeface="Segoe UI"/>
              </a:rPr>
              <a:t>Moldova</a:t>
            </a:r>
            <a:r>
              <a:rPr lang="en-US" dirty="0" smtClean="0">
                <a:latin typeface="Segoe UI"/>
                <a:cs typeface="Segoe UI"/>
              </a:rPr>
              <a:t>])</a:t>
            </a:r>
          </a:p>
          <a:p>
            <a:endParaRPr lang="en-US" dirty="0" smtClean="0">
              <a:latin typeface="Segoe UI"/>
              <a:cs typeface="Segoe UI"/>
            </a:endParaRPr>
          </a:p>
          <a:p>
            <a:r>
              <a:rPr lang="ro-MO" b="1" dirty="0" smtClean="0">
                <a:solidFill>
                  <a:srgbClr val="0000CC"/>
                </a:solidFill>
                <a:latin typeface="Segoe UI"/>
                <a:cs typeface="Segoe UI"/>
              </a:rPr>
              <a:t>Rezultatul</a:t>
            </a:r>
            <a:r>
              <a:rPr lang="en-US" b="1" dirty="0" smtClean="0">
                <a:solidFill>
                  <a:srgbClr val="0000CC"/>
                </a:solidFill>
                <a:latin typeface="Segoe UI"/>
                <a:cs typeface="Segoe UI"/>
              </a:rPr>
              <a:t>: </a:t>
            </a:r>
            <a:r>
              <a:rPr lang="en-US" dirty="0" smtClean="0">
                <a:latin typeface="Segoe UI"/>
                <a:cs typeface="Segoe UI"/>
              </a:rPr>
              <a:t>$2,894,312.34</a:t>
            </a:r>
          </a:p>
          <a:p>
            <a:endParaRPr lang="ru-RU" dirty="0" smtClean="0">
              <a:latin typeface="Segoe UI"/>
              <a:cs typeface="Segoe U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idx="4294967295"/>
          </p:nvPr>
        </p:nvSpPr>
        <p:spPr/>
        <p:txBody>
          <a:bodyPr/>
          <a:lstStyle/>
          <a:p>
            <a:r>
              <a:rPr lang="ro-MO" dirty="0" smtClean="0">
                <a:solidFill>
                  <a:srgbClr val="0000CC"/>
                </a:solidFill>
                <a:latin typeface="Segoe UI"/>
                <a:cs typeface="Segoe UI"/>
              </a:rPr>
              <a:t>Seturi de date</a:t>
            </a:r>
            <a:endParaRPr lang="ru-RU" dirty="0" smtClean="0">
              <a:solidFill>
                <a:srgbClr val="0000CC"/>
              </a:solidFill>
              <a:latin typeface="Segoe UI"/>
              <a:cs typeface="Segoe UI"/>
            </a:endParaRPr>
          </a:p>
        </p:txBody>
      </p:sp>
      <p:sp>
        <p:nvSpPr>
          <p:cNvPr id="83971" name="Rectangle 3"/>
          <p:cNvSpPr>
            <a:spLocks noGrp="1"/>
          </p:cNvSpPr>
          <p:nvPr>
            <p:ph type="body" idx="4294967295"/>
          </p:nvPr>
        </p:nvSpPr>
        <p:spPr/>
        <p:txBody>
          <a:bodyPr/>
          <a:lstStyle/>
          <a:p>
            <a:r>
              <a:rPr lang="ru-RU" b="1" dirty="0" smtClean="0">
                <a:solidFill>
                  <a:srgbClr val="0000CC"/>
                </a:solidFill>
                <a:latin typeface="Segoe UI"/>
                <a:cs typeface="Segoe UI"/>
              </a:rPr>
              <a:t>(</a:t>
            </a:r>
            <a:r>
              <a:rPr lang="ru-RU" b="1" i="1" dirty="0" smtClean="0">
                <a:solidFill>
                  <a:srgbClr val="0000CC"/>
                </a:solidFill>
                <a:latin typeface="Segoe UI"/>
                <a:cs typeface="Segoe UI"/>
              </a:rPr>
              <a:t>set</a:t>
            </a:r>
            <a:r>
              <a:rPr lang="ru-RU" b="1" dirty="0" smtClean="0">
                <a:solidFill>
                  <a:srgbClr val="0000CC"/>
                </a:solidFill>
                <a:latin typeface="Segoe UI"/>
                <a:cs typeface="Segoe UI"/>
              </a:rPr>
              <a:t>) </a:t>
            </a:r>
            <a:r>
              <a:rPr lang="ru-RU" dirty="0" smtClean="0">
                <a:latin typeface="Segoe UI"/>
                <a:cs typeface="Segoe UI"/>
              </a:rPr>
              <a:t>— </a:t>
            </a:r>
            <a:r>
              <a:rPr lang="vi-VN" dirty="0" smtClean="0">
                <a:latin typeface="Segoe UI"/>
                <a:cs typeface="Segoe UI"/>
              </a:rPr>
              <a:t>este o </a:t>
            </a:r>
            <a:r>
              <a:rPr lang="vi-VN" b="1" i="1" dirty="0" smtClean="0">
                <a:latin typeface="Segoe UI"/>
                <a:cs typeface="Segoe UI"/>
              </a:rPr>
              <a:t>colecție de tupluri </a:t>
            </a:r>
            <a:r>
              <a:rPr lang="vi-VN" dirty="0" smtClean="0">
                <a:latin typeface="Segoe UI"/>
                <a:cs typeface="Segoe UI"/>
              </a:rPr>
              <a:t>care sunt definite folosind același număr de aceleași dimensiuni. Un set este de obicei închis în </a:t>
            </a:r>
            <a:r>
              <a:rPr lang="ro-MO" dirty="0" smtClean="0">
                <a:latin typeface="Segoe UI"/>
                <a:cs typeface="Segoe UI"/>
              </a:rPr>
              <a:t>paranteze figurate</a:t>
            </a:r>
            <a:r>
              <a:rPr lang="vi-VN" dirty="0" smtClean="0">
                <a:latin typeface="Segoe UI"/>
                <a:cs typeface="Segoe UI"/>
              </a:rPr>
              <a:t> </a:t>
            </a:r>
            <a:r>
              <a:rPr lang="vi-VN" b="1" dirty="0" smtClean="0">
                <a:solidFill>
                  <a:srgbClr val="0000CC"/>
                </a:solidFill>
                <a:latin typeface="Segoe UI"/>
                <a:cs typeface="Segoe UI"/>
              </a:rPr>
              <a:t>{}.</a:t>
            </a:r>
            <a:endParaRPr lang="ru-RU" b="1" dirty="0" smtClean="0">
              <a:solidFill>
                <a:srgbClr val="0000CC"/>
              </a:solidFill>
              <a:latin typeface="Segoe UI"/>
              <a:cs typeface="Segoe UI"/>
            </a:endParaRPr>
          </a:p>
          <a:p>
            <a:r>
              <a:rPr lang="ro-MO" b="1" dirty="0" smtClean="0">
                <a:solidFill>
                  <a:srgbClr val="FF0000"/>
                </a:solidFill>
                <a:latin typeface="Segoe UI"/>
                <a:cs typeface="Segoe UI"/>
              </a:rPr>
              <a:t>Exemplu</a:t>
            </a:r>
            <a:r>
              <a:rPr lang="ru-RU" b="1" dirty="0" smtClean="0">
                <a:solidFill>
                  <a:srgbClr val="FF0000"/>
                </a:solidFill>
                <a:latin typeface="Segoe UI"/>
                <a:cs typeface="Segoe UI"/>
              </a:rPr>
              <a:t>:</a:t>
            </a:r>
          </a:p>
          <a:p>
            <a:r>
              <a:rPr lang="ru-RU" sz="1700" b="1" dirty="0" smtClean="0">
                <a:solidFill>
                  <a:srgbClr val="0000CC"/>
                </a:solidFill>
                <a:latin typeface="Segoe UI"/>
                <a:cs typeface="Segoe UI"/>
              </a:rPr>
              <a:t>{</a:t>
            </a:r>
            <a:r>
              <a:rPr lang="ru-RU" sz="1700" dirty="0" smtClean="0">
                <a:latin typeface="Segoe UI"/>
                <a:cs typeface="Segoe UI"/>
              </a:rPr>
              <a:t>(Customer.Country</a:t>
            </a:r>
            <a:r>
              <a:rPr lang="ru-RU" sz="1700" b="1" dirty="0" smtClean="0">
                <a:solidFill>
                  <a:srgbClr val="FF0000"/>
                </a:solidFill>
                <a:latin typeface="Segoe UI"/>
                <a:cs typeface="Segoe UI"/>
              </a:rPr>
              <a:t>.</a:t>
            </a:r>
            <a:r>
              <a:rPr lang="ro-MO" sz="1700" dirty="0" smtClean="0">
                <a:latin typeface="Segoe UI"/>
                <a:cs typeface="Segoe UI"/>
              </a:rPr>
              <a:t>Italy</a:t>
            </a:r>
            <a:r>
              <a:rPr lang="ru-RU" sz="1700" dirty="0" smtClean="0">
                <a:latin typeface="Segoe UI"/>
                <a:cs typeface="Segoe UI"/>
              </a:rPr>
              <a:t>)</a:t>
            </a:r>
            <a:r>
              <a:rPr lang="ru-RU" sz="1700" b="1" dirty="0" smtClean="0">
                <a:solidFill>
                  <a:srgbClr val="0000CC"/>
                </a:solidFill>
                <a:latin typeface="Segoe UI"/>
                <a:cs typeface="Segoe UI"/>
              </a:rPr>
              <a:t>, </a:t>
            </a:r>
            <a:r>
              <a:rPr lang="ru-RU" sz="1700" dirty="0" smtClean="0">
                <a:latin typeface="Segoe UI"/>
                <a:cs typeface="Segoe UI"/>
              </a:rPr>
              <a:t>(Customer.Country</a:t>
            </a:r>
            <a:r>
              <a:rPr lang="ru-RU" sz="1700" b="1" dirty="0" smtClean="0">
                <a:solidFill>
                  <a:srgbClr val="FF0000"/>
                </a:solidFill>
                <a:latin typeface="Segoe UI"/>
                <a:cs typeface="Segoe UI"/>
              </a:rPr>
              <a:t>.</a:t>
            </a:r>
            <a:r>
              <a:rPr lang="ro-MO" sz="1700" dirty="0" smtClean="0">
                <a:latin typeface="Segoe UI"/>
                <a:cs typeface="Segoe UI"/>
              </a:rPr>
              <a:t>Moldova)</a:t>
            </a:r>
            <a:r>
              <a:rPr lang="en-US" sz="1700" b="1" dirty="0" smtClean="0">
                <a:solidFill>
                  <a:srgbClr val="0000CC"/>
                </a:solidFill>
                <a:latin typeface="Segoe UI"/>
                <a:cs typeface="Segoe UI"/>
              </a:rPr>
              <a:t>}</a:t>
            </a:r>
            <a:endParaRPr lang="ru-RU" sz="1700" b="1" dirty="0" smtClean="0">
              <a:solidFill>
                <a:srgbClr val="0000CC"/>
              </a:solidFill>
              <a:latin typeface="Segoe UI"/>
              <a:cs typeface="Segoe U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idx="4294967295"/>
          </p:nvPr>
        </p:nvSpPr>
        <p:spPr/>
        <p:txBody>
          <a:bodyPr/>
          <a:lstStyle/>
          <a:p>
            <a:r>
              <a:rPr lang="ro-MO" dirty="0" smtClean="0">
                <a:solidFill>
                  <a:srgbClr val="0000CC"/>
                </a:solidFill>
                <a:latin typeface="Segoe UI"/>
                <a:cs typeface="Segoe UI"/>
              </a:rPr>
              <a:t>Interogare </a:t>
            </a:r>
            <a:r>
              <a:rPr lang="ru-RU" dirty="0" smtClean="0">
                <a:solidFill>
                  <a:srgbClr val="0000CC"/>
                </a:solidFill>
                <a:latin typeface="Segoe UI"/>
                <a:cs typeface="Segoe UI"/>
              </a:rPr>
              <a:t>–</a:t>
            </a:r>
            <a:r>
              <a:rPr lang="ro-MO" dirty="0" smtClean="0">
                <a:solidFill>
                  <a:srgbClr val="0000CC"/>
                </a:solidFill>
                <a:latin typeface="Segoe UI"/>
                <a:cs typeface="Segoe UI"/>
              </a:rPr>
              <a:t> </a:t>
            </a:r>
            <a:r>
              <a:rPr lang="ru-RU" dirty="0" smtClean="0">
                <a:solidFill>
                  <a:srgbClr val="0000CC"/>
                </a:solidFill>
                <a:latin typeface="Segoe UI"/>
                <a:cs typeface="Segoe UI"/>
              </a:rPr>
              <a:t>MDX</a:t>
            </a:r>
            <a:r>
              <a:rPr lang="ro-MO" dirty="0" smtClean="0">
                <a:solidFill>
                  <a:srgbClr val="0000CC"/>
                </a:solidFill>
                <a:latin typeface="Segoe UI"/>
                <a:cs typeface="Segoe UI"/>
              </a:rPr>
              <a:t> </a:t>
            </a:r>
            <a:endParaRPr lang="ru-RU" dirty="0" smtClean="0">
              <a:solidFill>
                <a:srgbClr val="0000CC"/>
              </a:solidFill>
              <a:latin typeface="Segoe UI"/>
              <a:cs typeface="Segoe UI"/>
            </a:endParaRPr>
          </a:p>
        </p:txBody>
      </p:sp>
      <p:sp>
        <p:nvSpPr>
          <p:cNvPr id="84995" name="Rectangle 3"/>
          <p:cNvSpPr>
            <a:spLocks noGrp="1"/>
          </p:cNvSpPr>
          <p:nvPr>
            <p:ph type="body" idx="4294967295"/>
          </p:nvPr>
        </p:nvSpPr>
        <p:spPr>
          <a:xfrm>
            <a:off x="468313" y="1058863"/>
            <a:ext cx="6840537" cy="3419475"/>
          </a:xfrm>
        </p:spPr>
        <p:txBody>
          <a:bodyPr/>
          <a:lstStyle/>
          <a:p>
            <a:pPr>
              <a:buSzPct val="45000"/>
              <a:buFont typeface="Wingdings" pitchFamily="2" charset="2"/>
              <a:buChar char=""/>
            </a:pPr>
            <a:r>
              <a:rPr lang="ro-MO" sz="2400" dirty="0" smtClean="0">
                <a:latin typeface="Segoe UI"/>
                <a:cs typeface="Segoe UI"/>
              </a:rPr>
              <a:t>Sintaxa</a:t>
            </a:r>
            <a:r>
              <a:rPr lang="ru-RU" sz="2400" dirty="0" smtClean="0">
                <a:latin typeface="Segoe UI"/>
                <a:cs typeface="Segoe UI"/>
              </a:rPr>
              <a:t> </a:t>
            </a:r>
            <a:r>
              <a:rPr lang="ro-MO" sz="2400" dirty="0" smtClean="0">
                <a:latin typeface="Segoe UI"/>
                <a:cs typeface="Segoe UI"/>
              </a:rPr>
              <a:t>interogarii </a:t>
            </a:r>
            <a:r>
              <a:rPr lang="ru-RU" sz="2400" dirty="0" smtClean="0">
                <a:latin typeface="Segoe UI"/>
                <a:cs typeface="Segoe UI"/>
              </a:rPr>
              <a:t>–</a:t>
            </a:r>
            <a:r>
              <a:rPr lang="ro-MO" sz="2400" dirty="0" smtClean="0">
                <a:latin typeface="Segoe UI"/>
                <a:cs typeface="Segoe UI"/>
              </a:rPr>
              <a:t> </a:t>
            </a:r>
            <a:r>
              <a:rPr lang="ru-RU" sz="2400" dirty="0" smtClean="0">
                <a:latin typeface="Segoe UI"/>
                <a:cs typeface="Segoe UI"/>
              </a:rPr>
              <a:t>MDX:</a:t>
            </a:r>
          </a:p>
          <a:p>
            <a:pPr>
              <a:buClrTx/>
              <a:buFontTx/>
              <a:buChar char=""/>
            </a:pPr>
            <a:r>
              <a:rPr lang="ru-RU" sz="1900" dirty="0" smtClean="0">
                <a:latin typeface="Segoe UI"/>
                <a:cs typeface="Courier New" pitchFamily="49" charset="0"/>
              </a:rPr>
              <a:t>[</a:t>
            </a:r>
            <a:r>
              <a:rPr lang="ru-RU" sz="1900" b="1" dirty="0" smtClean="0">
                <a:solidFill>
                  <a:srgbClr val="0000CC"/>
                </a:solidFill>
                <a:latin typeface="Segoe UI"/>
                <a:cs typeface="Courier New" pitchFamily="49" charset="0"/>
              </a:rPr>
              <a:t>WITH &lt;formula_expression&gt; [, &lt;formula_expression&gt; ...]]</a:t>
            </a:r>
            <a:r>
              <a:rPr lang="ro-MO" sz="1900" b="1" dirty="0" smtClean="0">
                <a:solidFill>
                  <a:srgbClr val="0000CC"/>
                </a:solidFill>
                <a:latin typeface="Segoe UI"/>
                <a:cs typeface="Courier New" pitchFamily="49" charset="0"/>
              </a:rPr>
              <a:t> </a:t>
            </a:r>
            <a:endParaRPr lang="ru-RU" sz="1900" b="1" dirty="0" smtClean="0">
              <a:solidFill>
                <a:srgbClr val="0000CC"/>
              </a:solidFill>
              <a:latin typeface="Segoe UI"/>
              <a:cs typeface="Courier New" pitchFamily="49" charset="0"/>
            </a:endParaRPr>
          </a:p>
          <a:p>
            <a:pPr>
              <a:buClrTx/>
              <a:buFontTx/>
              <a:buChar char=""/>
            </a:pPr>
            <a:r>
              <a:rPr lang="ru-RU" sz="1900" b="1" dirty="0" smtClean="0">
                <a:solidFill>
                  <a:srgbClr val="0000CC"/>
                </a:solidFill>
                <a:latin typeface="Segoe UI"/>
                <a:cs typeface="Courier New" pitchFamily="49" charset="0"/>
              </a:rPr>
              <a:t>SELECT [&lt;axis_expression&gt;, [&lt;axis_expression&gt;...]]</a:t>
            </a:r>
          </a:p>
          <a:p>
            <a:pPr>
              <a:buClrTx/>
              <a:buFontTx/>
              <a:buChar char=""/>
            </a:pPr>
            <a:r>
              <a:rPr lang="ru-RU" sz="1900" b="1" dirty="0" smtClean="0">
                <a:solidFill>
                  <a:srgbClr val="0000CC"/>
                </a:solidFill>
                <a:latin typeface="Segoe UI"/>
                <a:cs typeface="Courier New" pitchFamily="49" charset="0"/>
              </a:rPr>
              <a:t>FROM [&lt;cube_expression&gt;]</a:t>
            </a:r>
          </a:p>
          <a:p>
            <a:pPr>
              <a:buClrTx/>
              <a:buFontTx/>
              <a:buChar char=""/>
            </a:pPr>
            <a:r>
              <a:rPr lang="ru-RU" sz="1900" b="1" dirty="0" smtClean="0">
                <a:solidFill>
                  <a:srgbClr val="0000CC"/>
                </a:solidFill>
                <a:latin typeface="Segoe UI"/>
                <a:cs typeface="Courier New" pitchFamily="49" charset="0"/>
              </a:rPr>
              <a:t>[WHERE [slicer_expression]]</a:t>
            </a:r>
          </a:p>
          <a:p>
            <a:pPr>
              <a:buClrTx/>
              <a:buFontTx/>
              <a:buChar char=""/>
            </a:pPr>
            <a:r>
              <a:rPr lang="ro-MO" sz="2400" dirty="0" smtClean="0">
                <a:latin typeface="Segoe UI"/>
                <a:cs typeface="Segoe UI"/>
              </a:rPr>
              <a:t>Frazele</a:t>
            </a:r>
            <a:r>
              <a:rPr lang="ru-RU" sz="2400" dirty="0" smtClean="0">
                <a:latin typeface="Segoe UI"/>
                <a:cs typeface="Segoe UI"/>
              </a:rPr>
              <a:t> WITH</a:t>
            </a:r>
            <a:r>
              <a:rPr lang="ru-RU" sz="2400" dirty="0" smtClean="0">
                <a:latin typeface="Courier New" pitchFamily="49" charset="0"/>
                <a:cs typeface="Courier New" pitchFamily="49" charset="0"/>
              </a:rPr>
              <a:t> </a:t>
            </a:r>
            <a:r>
              <a:rPr lang="ro-MO" sz="2400" dirty="0" smtClean="0">
                <a:latin typeface="Segoe UI"/>
                <a:cs typeface="Segoe UI"/>
              </a:rPr>
              <a:t>si</a:t>
            </a:r>
            <a:r>
              <a:rPr lang="ru-RU" sz="2400" dirty="0" smtClean="0">
                <a:latin typeface="Segoe UI"/>
                <a:cs typeface="Segoe UI"/>
              </a:rPr>
              <a:t> WHERE</a:t>
            </a:r>
            <a:r>
              <a:rPr lang="ru-RU" sz="2400" dirty="0" smtClean="0">
                <a:latin typeface="Courier New" pitchFamily="49" charset="0"/>
                <a:cs typeface="Courier New" pitchFamily="49" charset="0"/>
              </a:rPr>
              <a:t> </a:t>
            </a:r>
            <a:r>
              <a:rPr lang="ro-MO" sz="2400" dirty="0" smtClean="0">
                <a:latin typeface="Segoe UI"/>
                <a:cs typeface="Segoe UI"/>
              </a:rPr>
              <a:t>nu sunt obligatorii</a:t>
            </a:r>
            <a:endParaRPr lang="ru-RU" sz="2400" dirty="0" smtClean="0">
              <a:latin typeface="Segoe UI"/>
              <a:cs typeface="Segoe UI"/>
            </a:endParaRPr>
          </a:p>
          <a:p>
            <a:endParaRPr lang="ru-RU" dirty="0" smtClean="0">
              <a:latin typeface="Segoe UI"/>
              <a:cs typeface="Segoe U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p:txBody>
          <a:bodyPr/>
          <a:lstStyle/>
          <a:p>
            <a:r>
              <a:rPr lang="ro-MO" dirty="0" smtClean="0">
                <a:solidFill>
                  <a:srgbClr val="0000CC"/>
                </a:solidFill>
                <a:latin typeface="Segoe UI"/>
                <a:cs typeface="Segoe UI"/>
              </a:rPr>
              <a:t>Axele in </a:t>
            </a:r>
            <a:r>
              <a:rPr lang="ru-RU" dirty="0" smtClean="0">
                <a:solidFill>
                  <a:srgbClr val="0000CC"/>
                </a:solidFill>
                <a:latin typeface="Segoe UI"/>
                <a:cs typeface="Segoe UI"/>
              </a:rPr>
              <a:t>MDX</a:t>
            </a:r>
          </a:p>
        </p:txBody>
      </p:sp>
      <p:sp>
        <p:nvSpPr>
          <p:cNvPr id="86019" name="Rectangle 3"/>
          <p:cNvSpPr>
            <a:spLocks noGrp="1"/>
          </p:cNvSpPr>
          <p:nvPr>
            <p:ph type="body" idx="4294967295"/>
          </p:nvPr>
        </p:nvSpPr>
        <p:spPr>
          <a:xfrm>
            <a:off x="251520" y="771550"/>
            <a:ext cx="7560840" cy="3419475"/>
          </a:xfrm>
        </p:spPr>
        <p:txBody>
          <a:bodyPr/>
          <a:lstStyle/>
          <a:p>
            <a:r>
              <a:rPr lang="ru-RU" dirty="0" smtClean="0">
                <a:latin typeface="Segoe UI"/>
                <a:cs typeface="Courier New" pitchFamily="49" charset="0"/>
              </a:rPr>
              <a:t>&lt;</a:t>
            </a:r>
            <a:r>
              <a:rPr lang="ru-RU" i="1" dirty="0" smtClean="0">
                <a:latin typeface="Segoe UI"/>
                <a:cs typeface="Segoe UI"/>
              </a:rPr>
              <a:t>axis_expression</a:t>
            </a:r>
            <a:r>
              <a:rPr lang="ru-RU" dirty="0" smtClean="0">
                <a:latin typeface="Segoe UI"/>
                <a:cs typeface="Courier New" pitchFamily="49" charset="0"/>
              </a:rPr>
              <a:t>&gt; := &lt;</a:t>
            </a:r>
            <a:r>
              <a:rPr lang="ro-MO" i="1" dirty="0" smtClean="0">
                <a:latin typeface="Segoe UI"/>
                <a:cs typeface="Segoe UI"/>
              </a:rPr>
              <a:t>set</a:t>
            </a:r>
            <a:r>
              <a:rPr lang="ru-RU" dirty="0" smtClean="0">
                <a:latin typeface="Segoe UI"/>
                <a:cs typeface="Courier New" pitchFamily="49" charset="0"/>
              </a:rPr>
              <a:t>&gt; ON (</a:t>
            </a:r>
            <a:r>
              <a:rPr lang="ro-MO" i="1" dirty="0" smtClean="0">
                <a:latin typeface="Segoe UI"/>
                <a:cs typeface="Segoe UI"/>
              </a:rPr>
              <a:t>axa</a:t>
            </a:r>
            <a:r>
              <a:rPr lang="ru-RU" dirty="0" smtClean="0">
                <a:latin typeface="Segoe UI"/>
                <a:cs typeface="Courier New" pitchFamily="49" charset="0"/>
              </a:rPr>
              <a:t>) | Axis (</a:t>
            </a:r>
            <a:r>
              <a:rPr lang="ro-MO" i="1" dirty="0" smtClean="0">
                <a:latin typeface="Segoe UI"/>
                <a:cs typeface="Segoe UI"/>
              </a:rPr>
              <a:t>numarul axei</a:t>
            </a:r>
            <a:r>
              <a:rPr lang="ru-RU" dirty="0" smtClean="0">
                <a:latin typeface="Segoe UI"/>
                <a:cs typeface="Courier New" pitchFamily="49" charset="0"/>
              </a:rPr>
              <a:t>) | (</a:t>
            </a:r>
            <a:r>
              <a:rPr lang="ro-MO" i="1" dirty="0" smtClean="0">
                <a:latin typeface="Segoe UI"/>
                <a:cs typeface="Segoe UI"/>
              </a:rPr>
              <a:t>numarul axei</a:t>
            </a:r>
            <a:r>
              <a:rPr lang="ru-RU" dirty="0" smtClean="0">
                <a:latin typeface="Segoe UI"/>
                <a:cs typeface="Courier New" pitchFamily="49" charset="0"/>
              </a:rPr>
              <a:t>)</a:t>
            </a:r>
          </a:p>
          <a:p>
            <a:r>
              <a:rPr lang="en-US" b="1" dirty="0" err="1" smtClean="0">
                <a:latin typeface="Segoe UI"/>
                <a:cs typeface="Segoe UI"/>
              </a:rPr>
              <a:t>Cinci</a:t>
            </a:r>
            <a:r>
              <a:rPr lang="en-US" dirty="0" smtClean="0">
                <a:latin typeface="Segoe UI"/>
                <a:cs typeface="Segoe UI"/>
              </a:rPr>
              <a:t> </a:t>
            </a:r>
            <a:r>
              <a:rPr lang="en-US" i="1" dirty="0" smtClean="0">
                <a:latin typeface="Segoe UI"/>
                <a:cs typeface="Segoe UI"/>
              </a:rPr>
              <a:t>Axe</a:t>
            </a:r>
            <a:r>
              <a:rPr lang="en-US" dirty="0" smtClean="0">
                <a:latin typeface="Segoe UI"/>
                <a:cs typeface="Segoe UI"/>
              </a:rPr>
              <a:t> au alias: </a:t>
            </a:r>
            <a:r>
              <a:rPr lang="ru-RU" dirty="0" smtClean="0">
                <a:latin typeface="Segoe UI"/>
                <a:cs typeface="Courier New" pitchFamily="49" charset="0"/>
              </a:rPr>
              <a:t>COLUMNS</a:t>
            </a:r>
            <a:r>
              <a:rPr lang="ru-RU" dirty="0" smtClean="0">
                <a:latin typeface="Segoe UI"/>
                <a:cs typeface="Segoe UI"/>
              </a:rPr>
              <a:t>, </a:t>
            </a:r>
            <a:r>
              <a:rPr lang="ru-RU" dirty="0" smtClean="0">
                <a:latin typeface="Segoe UI"/>
                <a:cs typeface="Courier New" pitchFamily="49" charset="0"/>
              </a:rPr>
              <a:t>ROWS</a:t>
            </a:r>
            <a:r>
              <a:rPr lang="ru-RU" dirty="0" smtClean="0">
                <a:latin typeface="Segoe UI"/>
                <a:cs typeface="Segoe UI"/>
              </a:rPr>
              <a:t>, </a:t>
            </a:r>
            <a:r>
              <a:rPr lang="ru-RU" dirty="0" smtClean="0">
                <a:latin typeface="Segoe UI"/>
                <a:cs typeface="Courier New" pitchFamily="49" charset="0"/>
              </a:rPr>
              <a:t>PAGES</a:t>
            </a:r>
            <a:r>
              <a:rPr lang="ru-RU" dirty="0" smtClean="0">
                <a:latin typeface="Segoe UI"/>
                <a:cs typeface="Segoe UI"/>
              </a:rPr>
              <a:t>, </a:t>
            </a:r>
            <a:r>
              <a:rPr lang="ru-RU" dirty="0" smtClean="0">
                <a:latin typeface="Segoe UI"/>
                <a:cs typeface="Courier New" pitchFamily="49" charset="0"/>
              </a:rPr>
              <a:t>SECTIONS </a:t>
            </a:r>
            <a:r>
              <a:rPr lang="ro-MO" dirty="0" smtClean="0">
                <a:latin typeface="Segoe UI"/>
                <a:cs typeface="Segoe UI"/>
              </a:rPr>
              <a:t>si</a:t>
            </a:r>
            <a:r>
              <a:rPr lang="ru-RU" dirty="0" smtClean="0">
                <a:latin typeface="Segoe UI"/>
                <a:cs typeface="Segoe UI"/>
              </a:rPr>
              <a:t> </a:t>
            </a:r>
            <a:r>
              <a:rPr lang="ru-RU" dirty="0" smtClean="0">
                <a:latin typeface="Segoe UI"/>
                <a:cs typeface="Courier New" pitchFamily="49" charset="0"/>
              </a:rPr>
              <a:t>CHAPTERS</a:t>
            </a:r>
            <a:r>
              <a:rPr lang="ru-RU" dirty="0" smtClean="0">
                <a:latin typeface="Segoe UI"/>
                <a:cs typeface="Segoe UI"/>
              </a:rPr>
              <a:t>. </a:t>
            </a:r>
            <a:r>
              <a:rPr lang="vi-VN" dirty="0" smtClean="0">
                <a:latin typeface="Segoe UI"/>
                <a:cs typeface="Courier New" pitchFamily="49" charset="0"/>
              </a:rPr>
              <a:t>Axele ulterioare sunt indicate folosind cuvântul </a:t>
            </a:r>
            <a:r>
              <a:rPr lang="vi-VN" b="1" i="1" dirty="0" smtClean="0">
                <a:latin typeface="Segoe UI"/>
                <a:cs typeface="Courier New" pitchFamily="49" charset="0"/>
              </a:rPr>
              <a:t>Ax</a:t>
            </a:r>
            <a:r>
              <a:rPr lang="ro-MO" b="1" i="1" dirty="0" smtClean="0">
                <a:latin typeface="Segoe UI"/>
                <a:cs typeface="Courier New" pitchFamily="49" charset="0"/>
              </a:rPr>
              <a:t>is</a:t>
            </a:r>
            <a:r>
              <a:rPr lang="vi-VN" b="1" i="1" dirty="0" smtClean="0">
                <a:latin typeface="Segoe UI"/>
                <a:cs typeface="Courier New" pitchFamily="49" charset="0"/>
              </a:rPr>
              <a:t> </a:t>
            </a:r>
            <a:r>
              <a:rPr lang="vi-VN" dirty="0" smtClean="0">
                <a:latin typeface="Segoe UI"/>
                <a:cs typeface="Courier New" pitchFamily="49" charset="0"/>
              </a:rPr>
              <a:t>urmat de numărul axei. </a:t>
            </a:r>
            <a:r>
              <a:rPr lang="ro-MO" dirty="0" smtClean="0">
                <a:latin typeface="Segoe UI"/>
                <a:cs typeface="Courier New" pitchFamily="49" charset="0"/>
              </a:rPr>
              <a:t>Intr-o interogare pot fi </a:t>
            </a:r>
            <a:r>
              <a:rPr lang="vi-VN" dirty="0" smtClean="0">
                <a:latin typeface="Segoe UI"/>
                <a:cs typeface="Courier New" pitchFamily="49" charset="0"/>
              </a:rPr>
              <a:t>specifica</a:t>
            </a:r>
            <a:r>
              <a:rPr lang="ro-MO" dirty="0" smtClean="0">
                <a:latin typeface="Segoe UI"/>
                <a:cs typeface="Courier New" pitchFamily="49" charset="0"/>
              </a:rPr>
              <a:t>te</a:t>
            </a:r>
            <a:r>
              <a:rPr lang="vi-VN" dirty="0" smtClean="0">
                <a:latin typeface="Segoe UI"/>
                <a:cs typeface="Courier New" pitchFamily="49" charset="0"/>
              </a:rPr>
              <a:t> până la 128 de axe.</a:t>
            </a:r>
            <a:endParaRPr lang="ro-MO" dirty="0" smtClean="0">
              <a:latin typeface="Segoe UI"/>
              <a:cs typeface="Courier New" pitchFamily="49" charset="0"/>
            </a:endParaRPr>
          </a:p>
          <a:p>
            <a:r>
              <a:rPr lang="ro-MO" dirty="0" smtClean="0">
                <a:latin typeface="Segoe UI"/>
                <a:cs typeface="Courier New" pitchFamily="49" charset="0"/>
              </a:rPr>
              <a:t>Mai detaliat aici</a:t>
            </a:r>
          </a:p>
          <a:p>
            <a:r>
              <a:rPr lang="ro-MO" dirty="0" smtClean="0">
                <a:latin typeface="Segoe UI"/>
                <a:cs typeface="Courier New" pitchFamily="49" charset="0"/>
                <a:hlinkClick r:id="rId2"/>
              </a:rPr>
              <a:t>https://compress.ru/article.aspx?id=9512</a:t>
            </a:r>
            <a:r>
              <a:rPr lang="ro-MO" dirty="0" smtClean="0">
                <a:latin typeface="Segoe UI"/>
                <a:cs typeface="Courier New" pitchFamily="49" charset="0"/>
              </a:rPr>
              <a:t> </a:t>
            </a:r>
            <a:r>
              <a:rPr lang="ru-RU" b="1" i="1" dirty="0" smtClean="0"/>
              <a:t>Введение в MDX. Часть 1</a:t>
            </a:r>
          </a:p>
          <a:p>
            <a:endParaRPr lang="ro-MO" dirty="0" smtClean="0">
              <a:latin typeface="Segoe UI"/>
              <a:cs typeface="Courier New" pitchFamily="49"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p:txBody>
          <a:bodyPr/>
          <a:lstStyle/>
          <a:p>
            <a:r>
              <a:rPr lang="ro-MO" dirty="0" smtClean="0">
                <a:solidFill>
                  <a:srgbClr val="0000CC"/>
                </a:solidFill>
                <a:latin typeface="Segoe UI"/>
                <a:cs typeface="Segoe UI"/>
              </a:rPr>
              <a:t>Axele in </a:t>
            </a:r>
            <a:r>
              <a:rPr lang="ru-RU" dirty="0" smtClean="0">
                <a:solidFill>
                  <a:srgbClr val="0000CC"/>
                </a:solidFill>
                <a:latin typeface="Segoe UI"/>
                <a:cs typeface="Segoe UI"/>
              </a:rPr>
              <a:t>MDX</a:t>
            </a:r>
          </a:p>
        </p:txBody>
      </p:sp>
      <p:pic>
        <p:nvPicPr>
          <p:cNvPr id="209922" name="Picture 2" descr="https://compress.ru/archive/cp/2002/1/37/7.gif"/>
          <p:cNvPicPr>
            <a:picLocks noChangeAspect="1" noChangeArrowheads="1"/>
          </p:cNvPicPr>
          <p:nvPr/>
        </p:nvPicPr>
        <p:blipFill>
          <a:blip r:embed="rId2" cstate="print"/>
          <a:srcRect/>
          <a:stretch>
            <a:fillRect/>
          </a:stretch>
        </p:blipFill>
        <p:spPr bwMode="auto">
          <a:xfrm>
            <a:off x="6407696" y="1275606"/>
            <a:ext cx="2736304" cy="2457451"/>
          </a:xfrm>
          <a:prstGeom prst="rect">
            <a:avLst/>
          </a:prstGeom>
          <a:noFill/>
        </p:spPr>
      </p:pic>
      <p:sp>
        <p:nvSpPr>
          <p:cNvPr id="6" name="Rectangle 5"/>
          <p:cNvSpPr/>
          <p:nvPr/>
        </p:nvSpPr>
        <p:spPr>
          <a:xfrm>
            <a:off x="395536" y="771550"/>
            <a:ext cx="6102424" cy="3693319"/>
          </a:xfrm>
          <a:prstGeom prst="rect">
            <a:avLst/>
          </a:prstGeom>
        </p:spPr>
        <p:txBody>
          <a:bodyPr wrap="square">
            <a:spAutoFit/>
          </a:bodyPr>
          <a:lstStyle/>
          <a:p>
            <a:r>
              <a:rPr lang="vi-VN" b="1" i="1" dirty="0" smtClean="0"/>
              <a:t>Axe</a:t>
            </a:r>
            <a:r>
              <a:rPr lang="ro-MO" b="1" i="1" dirty="0" smtClean="0"/>
              <a:t>-</a:t>
            </a:r>
            <a:r>
              <a:rPr lang="vi-VN" b="1" i="1" dirty="0" smtClean="0"/>
              <a:t>le</a:t>
            </a:r>
            <a:r>
              <a:rPr lang="vi-VN" dirty="0" smtClean="0"/>
              <a:t> de-a lungul cărora aranjăm rezultatele interogării MDX nu trebuie să corespundă dimensiunilor cubului. Putem aranja mai multe </a:t>
            </a:r>
            <a:r>
              <a:rPr lang="ro-MO" dirty="0" smtClean="0"/>
              <a:t>dimensiuni</a:t>
            </a:r>
            <a:r>
              <a:rPr lang="vi-VN" dirty="0" smtClean="0"/>
              <a:t> pe o </a:t>
            </a:r>
            <a:r>
              <a:rPr lang="vi-VN" i="1" dirty="0" smtClean="0"/>
              <a:t>Axă</a:t>
            </a:r>
            <a:r>
              <a:rPr lang="vi-VN" dirty="0" smtClean="0"/>
              <a:t>, obținând astfel produsul lor cartezian. De exemplu, pentru fiecare companie aeriană, vor fi listate toate tipurile de aeronave incluse în rezultatele interogării. Prin urmare, trebuie să legăm seturile la anumite axe ale raportului din textul de solicitare. Deși serviciile de analiză vă permit să returnați seturi de date adevărat multidimensionale, pentru simplitatea vizualizării, de obicei sunt necesare doar vizualizări plane. </a:t>
            </a:r>
            <a:r>
              <a:rPr lang="vi-VN" b="1" dirty="0" smtClean="0"/>
              <a:t>De obicei se utilizează doar axa coloanelor și a rândurilor </a:t>
            </a:r>
            <a:r>
              <a:rPr lang="ro-MO" b="1" dirty="0" smtClean="0"/>
              <a:t> </a:t>
            </a:r>
            <a:endParaRPr lang="vi-VN" b="1" dirty="0" smtClean="0"/>
          </a:p>
          <a:p>
            <a:endParaRPr lang="vi-VN" dirty="0" smtClean="0"/>
          </a:p>
        </p:txBody>
      </p:sp>
      <p:sp>
        <p:nvSpPr>
          <p:cNvPr id="7" name="Right Arrow 6"/>
          <p:cNvSpPr/>
          <p:nvPr/>
        </p:nvSpPr>
        <p:spPr>
          <a:xfrm>
            <a:off x="3995936" y="3939902"/>
            <a:ext cx="180020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p:txBody>
          <a:bodyPr/>
          <a:lstStyle/>
          <a:p>
            <a:r>
              <a:rPr lang="ro-MO" dirty="0" smtClean="0">
                <a:solidFill>
                  <a:srgbClr val="0000CC"/>
                </a:solidFill>
                <a:latin typeface="Segoe UI"/>
                <a:cs typeface="Segoe UI"/>
              </a:rPr>
              <a:t>Axele in </a:t>
            </a:r>
            <a:r>
              <a:rPr lang="ru-RU" dirty="0" smtClean="0">
                <a:solidFill>
                  <a:srgbClr val="0000CC"/>
                </a:solidFill>
                <a:latin typeface="Segoe UI"/>
                <a:cs typeface="Segoe UI"/>
              </a:rPr>
              <a:t>MDX</a:t>
            </a:r>
          </a:p>
        </p:txBody>
      </p:sp>
      <p:sp>
        <p:nvSpPr>
          <p:cNvPr id="6" name="Rectangle 5"/>
          <p:cNvSpPr/>
          <p:nvPr/>
        </p:nvSpPr>
        <p:spPr>
          <a:xfrm>
            <a:off x="395536" y="915566"/>
            <a:ext cx="8424936" cy="3416320"/>
          </a:xfrm>
          <a:prstGeom prst="rect">
            <a:avLst/>
          </a:prstGeom>
        </p:spPr>
        <p:txBody>
          <a:bodyPr wrap="square">
            <a:spAutoFit/>
          </a:bodyPr>
          <a:lstStyle/>
          <a:p>
            <a:r>
              <a:rPr lang="en-US" dirty="0" smtClean="0">
                <a:solidFill>
                  <a:srgbClr val="0000CC"/>
                </a:solidFill>
              </a:rPr>
              <a:t>SELECT … ON COLUMNS, </a:t>
            </a:r>
          </a:p>
          <a:p>
            <a:r>
              <a:rPr lang="en-US" dirty="0" smtClean="0">
                <a:solidFill>
                  <a:srgbClr val="0000CC"/>
                </a:solidFill>
              </a:rPr>
              <a:t>… ON ROWS </a:t>
            </a:r>
          </a:p>
          <a:p>
            <a:r>
              <a:rPr lang="en-US" dirty="0" smtClean="0">
                <a:solidFill>
                  <a:srgbClr val="0000CC"/>
                </a:solidFill>
              </a:rPr>
              <a:t>FROM CUBE </a:t>
            </a:r>
          </a:p>
          <a:p>
            <a:r>
              <a:rPr lang="en-US" dirty="0" smtClean="0">
                <a:solidFill>
                  <a:srgbClr val="0000CC"/>
                </a:solidFill>
              </a:rPr>
              <a:t>WHERE … </a:t>
            </a:r>
            <a:endParaRPr lang="ro-MO" dirty="0" smtClean="0">
              <a:solidFill>
                <a:srgbClr val="0000CC"/>
              </a:solidFill>
            </a:endParaRPr>
          </a:p>
          <a:p>
            <a:r>
              <a:rPr lang="vi-VN" dirty="0" smtClean="0"/>
              <a:t>În general, setul de rezultate poate fi multidimensional (se adaugă </a:t>
            </a:r>
            <a:r>
              <a:rPr lang="vi-VN" i="1" dirty="0" smtClean="0"/>
              <a:t>Axa</a:t>
            </a:r>
            <a:r>
              <a:rPr lang="vi-VN" dirty="0" smtClean="0"/>
              <a:t> de </a:t>
            </a:r>
            <a:r>
              <a:rPr lang="vi-VN" b="1" dirty="0" smtClean="0"/>
              <a:t>pagini, </a:t>
            </a:r>
            <a:r>
              <a:rPr lang="ro-MO" b="1" dirty="0" smtClean="0"/>
              <a:t>compartimente</a:t>
            </a:r>
            <a:r>
              <a:rPr lang="vi-VN" b="1" dirty="0" smtClean="0"/>
              <a:t>, secțiuni</a:t>
            </a:r>
            <a:r>
              <a:rPr lang="vi-VN" dirty="0" smtClean="0"/>
              <a:t>).</a:t>
            </a:r>
          </a:p>
          <a:p>
            <a:endParaRPr lang="vi-VN" dirty="0" smtClean="0"/>
          </a:p>
          <a:p>
            <a:r>
              <a:rPr lang="vi-VN" b="1" dirty="0" smtClean="0"/>
              <a:t>Fiecare </a:t>
            </a:r>
            <a:r>
              <a:rPr lang="vi-VN" b="1" i="1" dirty="0" smtClean="0"/>
              <a:t>Axă</a:t>
            </a:r>
            <a:r>
              <a:rPr lang="vi-VN" b="1" dirty="0" smtClean="0"/>
              <a:t> are un număr:</a:t>
            </a:r>
          </a:p>
          <a:p>
            <a:endParaRPr lang="vi-VN" dirty="0" smtClean="0"/>
          </a:p>
          <a:p>
            <a:r>
              <a:rPr lang="vi-VN" i="1" dirty="0" smtClean="0"/>
              <a:t>Axa</a:t>
            </a:r>
            <a:r>
              <a:rPr lang="vi-VN" dirty="0" smtClean="0"/>
              <a:t> x = 0; </a:t>
            </a:r>
            <a:r>
              <a:rPr lang="vi-VN" i="1" dirty="0" smtClean="0"/>
              <a:t>Axa</a:t>
            </a:r>
            <a:r>
              <a:rPr lang="vi-VN" dirty="0" smtClean="0"/>
              <a:t> y = 1; </a:t>
            </a:r>
            <a:r>
              <a:rPr lang="vi-VN" i="1" dirty="0" smtClean="0"/>
              <a:t>Axa</a:t>
            </a:r>
            <a:r>
              <a:rPr lang="vi-VN" dirty="0" smtClean="0"/>
              <a:t> z = 2 ...</a:t>
            </a:r>
          </a:p>
          <a:p>
            <a:r>
              <a:rPr lang="vi-VN" dirty="0" smtClean="0"/>
              <a:t>Pentru primele cinci axe, se folosește </a:t>
            </a:r>
            <a:r>
              <a:rPr lang="vi-VN" b="1" i="1" dirty="0" smtClean="0"/>
              <a:t>denumirea</a:t>
            </a:r>
            <a:r>
              <a:rPr lang="vi-VN" dirty="0" smtClean="0"/>
              <a:t> și </a:t>
            </a:r>
            <a:r>
              <a:rPr lang="ro-MO" dirty="0" smtClean="0"/>
              <a:t>nu se acceptă omiterea</a:t>
            </a:r>
            <a:r>
              <a:rPr lang="vi-VN" dirty="0" smtClean="0"/>
              <a:t> axelor din cerere: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67494"/>
            <a:ext cx="4608512" cy="443070"/>
          </a:xfrm>
          <a:prstGeom prst="rect">
            <a:avLst/>
          </a:prstGeom>
        </p:spPr>
        <p:txBody>
          <a:bodyPr vert="horz" wrap="square" lIns="0" tIns="12065" rIns="0" bIns="0" rtlCol="0">
            <a:spAutoFit/>
          </a:bodyPr>
          <a:lstStyle/>
          <a:p>
            <a:pPr marL="12700">
              <a:lnSpc>
                <a:spcPct val="100000"/>
              </a:lnSpc>
              <a:spcBef>
                <a:spcPts val="95"/>
              </a:spcBef>
            </a:pPr>
            <a:r>
              <a:rPr lang="en-US" dirty="0" err="1" smtClean="0">
                <a:solidFill>
                  <a:srgbClr val="0000CC"/>
                </a:solidFill>
                <a:latin typeface="Segoe UI"/>
                <a:cs typeface="Segoe UI"/>
              </a:rPr>
              <a:t>Introducere</a:t>
            </a:r>
            <a:r>
              <a:rPr lang="en-US" dirty="0" smtClean="0">
                <a:solidFill>
                  <a:srgbClr val="0000CC"/>
                </a:solidFill>
                <a:latin typeface="Segoe UI"/>
                <a:cs typeface="Segoe UI"/>
              </a:rPr>
              <a:t> in Data Mining</a:t>
            </a:r>
            <a:endParaRPr spc="-5" dirty="0">
              <a:solidFill>
                <a:srgbClr val="0000CC"/>
              </a:solidFill>
            </a:endParaRPr>
          </a:p>
        </p:txBody>
      </p:sp>
      <p:sp>
        <p:nvSpPr>
          <p:cNvPr id="3" name="object 3"/>
          <p:cNvSpPr txBox="1"/>
          <p:nvPr/>
        </p:nvSpPr>
        <p:spPr>
          <a:xfrm>
            <a:off x="827584" y="987574"/>
            <a:ext cx="6552728" cy="2610971"/>
          </a:xfrm>
          <a:prstGeom prst="rect">
            <a:avLst/>
          </a:prstGeom>
        </p:spPr>
        <p:txBody>
          <a:bodyPr vert="horz" wrap="square" lIns="0" tIns="12700" rIns="0" bIns="0" rtlCol="0">
            <a:spAutoFit/>
          </a:bodyPr>
          <a:lstStyle/>
          <a:p>
            <a:pPr marL="12700">
              <a:lnSpc>
                <a:spcPct val="100000"/>
              </a:lnSpc>
              <a:spcBef>
                <a:spcPts val="100"/>
              </a:spcBef>
            </a:pPr>
            <a:r>
              <a:rPr sz="2400" b="1" i="1" u="sng" spc="-5" dirty="0">
                <a:latin typeface="Arial"/>
                <a:cs typeface="Arial"/>
              </a:rPr>
              <a:t>Cum </a:t>
            </a:r>
            <a:r>
              <a:rPr sz="2400" b="1" i="1" u="sng" spc="-5" dirty="0" smtClean="0">
                <a:latin typeface="Arial"/>
                <a:cs typeface="Arial"/>
              </a:rPr>
              <a:t>a</a:t>
            </a:r>
            <a:r>
              <a:rPr lang="ro-MO" sz="2400" b="1" i="1" u="sng" spc="-5" dirty="0" smtClean="0">
                <a:latin typeface="Arial"/>
                <a:cs typeface="Arial"/>
              </a:rPr>
              <a:t>m</a:t>
            </a:r>
            <a:r>
              <a:rPr sz="2400" b="1" i="1" u="sng" spc="-5" dirty="0" smtClean="0">
                <a:latin typeface="Arial"/>
                <a:cs typeface="Arial"/>
              </a:rPr>
              <a:t> </a:t>
            </a:r>
            <a:r>
              <a:rPr sz="2400" b="1" i="1" u="sng" spc="-5" dirty="0">
                <a:latin typeface="Arial"/>
                <a:cs typeface="Arial"/>
              </a:rPr>
              <a:t>traduce </a:t>
            </a:r>
            <a:r>
              <a:rPr sz="2400" b="1" i="1" u="sng" spc="-5" dirty="0">
                <a:solidFill>
                  <a:srgbClr val="FF0000"/>
                </a:solidFill>
                <a:latin typeface="Arial"/>
                <a:cs typeface="Arial"/>
              </a:rPr>
              <a:t>Data</a:t>
            </a:r>
            <a:r>
              <a:rPr sz="2400" b="1" i="1" u="sng" spc="15" dirty="0">
                <a:solidFill>
                  <a:srgbClr val="FF0000"/>
                </a:solidFill>
                <a:latin typeface="Arial"/>
                <a:cs typeface="Arial"/>
              </a:rPr>
              <a:t> </a:t>
            </a:r>
            <a:r>
              <a:rPr sz="2400" b="1" i="1" u="sng" spc="-5" dirty="0">
                <a:solidFill>
                  <a:srgbClr val="FF0000"/>
                </a:solidFill>
                <a:latin typeface="Arial"/>
                <a:cs typeface="Arial"/>
              </a:rPr>
              <a:t>Mining</a:t>
            </a:r>
            <a:r>
              <a:rPr sz="2400" b="1" i="1" u="sng" spc="-5" dirty="0" smtClean="0">
                <a:latin typeface="Arial"/>
                <a:cs typeface="Arial"/>
              </a:rPr>
              <a:t>?</a:t>
            </a:r>
            <a:endParaRPr lang="ro-MO" sz="2400" b="1" i="1" u="sng" spc="-5" dirty="0" smtClean="0">
              <a:latin typeface="Arial"/>
              <a:cs typeface="Arial"/>
            </a:endParaRPr>
          </a:p>
          <a:p>
            <a:pPr marL="12700">
              <a:lnSpc>
                <a:spcPct val="100000"/>
              </a:lnSpc>
              <a:spcBef>
                <a:spcPts val="100"/>
              </a:spcBef>
            </a:pPr>
            <a:endParaRPr sz="2400" b="1" i="1" u="sng" dirty="0">
              <a:latin typeface="Arial"/>
              <a:cs typeface="Arial"/>
            </a:endParaRPr>
          </a:p>
          <a:p>
            <a:pPr marL="469900" indent="-457200">
              <a:lnSpc>
                <a:spcPct val="100000"/>
              </a:lnSpc>
              <a:buAutoNum type="arabicPeriod"/>
              <a:tabLst>
                <a:tab pos="469265" algn="l"/>
                <a:tab pos="469900" algn="l"/>
              </a:tabLst>
            </a:pPr>
            <a:r>
              <a:rPr sz="2400" b="1" i="1" spc="-5" dirty="0" err="1" smtClean="0">
                <a:latin typeface="Arial"/>
                <a:cs typeface="Arial"/>
              </a:rPr>
              <a:t>Analiza</a:t>
            </a:r>
            <a:r>
              <a:rPr sz="2400" b="1" i="1" spc="5" dirty="0" smtClean="0">
                <a:latin typeface="Arial"/>
                <a:cs typeface="Arial"/>
              </a:rPr>
              <a:t> </a:t>
            </a:r>
            <a:r>
              <a:rPr sz="2400" b="1" i="1" spc="-5" dirty="0">
                <a:latin typeface="Arial"/>
                <a:cs typeface="Arial"/>
              </a:rPr>
              <a:t>datelor</a:t>
            </a:r>
            <a:endParaRPr sz="2400" b="1" i="1" dirty="0">
              <a:latin typeface="Arial"/>
              <a:cs typeface="Arial"/>
            </a:endParaRPr>
          </a:p>
          <a:p>
            <a:pPr marL="469900" indent="-457200">
              <a:lnSpc>
                <a:spcPct val="100000"/>
              </a:lnSpc>
              <a:buAutoNum type="arabicPeriod"/>
              <a:tabLst>
                <a:tab pos="469265" algn="l"/>
                <a:tab pos="469900" algn="l"/>
              </a:tabLst>
            </a:pPr>
            <a:r>
              <a:rPr sz="2400" b="1" i="1" spc="-5" dirty="0" err="1" smtClean="0">
                <a:latin typeface="Arial"/>
                <a:cs typeface="Arial"/>
              </a:rPr>
              <a:t>Explorarea</a:t>
            </a:r>
            <a:r>
              <a:rPr sz="2400" b="1" i="1" spc="10" dirty="0" smtClean="0">
                <a:latin typeface="Arial"/>
                <a:cs typeface="Arial"/>
              </a:rPr>
              <a:t> </a:t>
            </a:r>
            <a:r>
              <a:rPr sz="2400" b="1" i="1" spc="-5" dirty="0">
                <a:latin typeface="Arial"/>
                <a:cs typeface="Arial"/>
              </a:rPr>
              <a:t>datelor</a:t>
            </a:r>
            <a:endParaRPr sz="2400" b="1" i="1" dirty="0">
              <a:latin typeface="Arial"/>
              <a:cs typeface="Arial"/>
            </a:endParaRPr>
          </a:p>
          <a:p>
            <a:pPr marL="469900" indent="-457200">
              <a:lnSpc>
                <a:spcPct val="100000"/>
              </a:lnSpc>
              <a:buAutoNum type="arabicPeriod"/>
              <a:tabLst>
                <a:tab pos="469265" algn="l"/>
                <a:tab pos="469900" algn="l"/>
              </a:tabLst>
            </a:pPr>
            <a:r>
              <a:rPr sz="2400" b="1" i="1" spc="-5" dirty="0" err="1" smtClean="0">
                <a:latin typeface="Arial"/>
                <a:cs typeface="Arial"/>
              </a:rPr>
              <a:t>Exploatarea</a:t>
            </a:r>
            <a:r>
              <a:rPr sz="2400" b="1" i="1" spc="10" dirty="0" smtClean="0">
                <a:latin typeface="Arial"/>
                <a:cs typeface="Arial"/>
              </a:rPr>
              <a:t> </a:t>
            </a:r>
            <a:r>
              <a:rPr sz="2400" b="1" i="1" spc="-5" dirty="0">
                <a:latin typeface="Arial"/>
                <a:cs typeface="Arial"/>
              </a:rPr>
              <a:t>datelor</a:t>
            </a:r>
            <a:endParaRPr sz="2400" b="1" i="1" dirty="0">
              <a:latin typeface="Arial"/>
              <a:cs typeface="Arial"/>
            </a:endParaRPr>
          </a:p>
          <a:p>
            <a:pPr marL="469900" indent="-457200">
              <a:lnSpc>
                <a:spcPct val="100000"/>
              </a:lnSpc>
              <a:buAutoNum type="arabicPeriod"/>
              <a:tabLst>
                <a:tab pos="469265" algn="l"/>
                <a:tab pos="469900" algn="l"/>
              </a:tabLst>
            </a:pPr>
            <a:r>
              <a:rPr sz="2400" b="1" i="1" spc="-5" dirty="0" err="1" smtClean="0">
                <a:latin typeface="Arial"/>
                <a:cs typeface="Arial"/>
              </a:rPr>
              <a:t>Extragerea</a:t>
            </a:r>
            <a:r>
              <a:rPr sz="2400" b="1" i="1" spc="-5" dirty="0" smtClean="0">
                <a:latin typeface="Arial"/>
                <a:cs typeface="Arial"/>
              </a:rPr>
              <a:t> </a:t>
            </a:r>
            <a:r>
              <a:rPr sz="2400" b="1" i="1" spc="-5" dirty="0">
                <a:latin typeface="Arial"/>
                <a:cs typeface="Arial"/>
              </a:rPr>
              <a:t>de cunoştinţe din</a:t>
            </a:r>
            <a:r>
              <a:rPr sz="2400" b="1" i="1" spc="-10" dirty="0">
                <a:latin typeface="Arial"/>
                <a:cs typeface="Arial"/>
              </a:rPr>
              <a:t> </a:t>
            </a:r>
            <a:r>
              <a:rPr sz="2400" b="1" i="1" spc="-5" dirty="0">
                <a:latin typeface="Arial"/>
                <a:cs typeface="Arial"/>
              </a:rPr>
              <a:t>date</a:t>
            </a:r>
            <a:endParaRPr sz="2400" b="1" i="1" dirty="0">
              <a:latin typeface="Arial"/>
              <a:cs typeface="Arial"/>
            </a:endParaRPr>
          </a:p>
          <a:p>
            <a:pPr marL="469900" indent="-457200">
              <a:lnSpc>
                <a:spcPct val="100000"/>
              </a:lnSpc>
              <a:buAutoNum type="arabicPeriod"/>
              <a:tabLst>
                <a:tab pos="469265" algn="l"/>
                <a:tab pos="469900" algn="l"/>
              </a:tabLst>
            </a:pPr>
            <a:r>
              <a:rPr sz="2400" b="1" i="1" spc="-5" dirty="0" err="1" smtClean="0">
                <a:latin typeface="Arial"/>
                <a:cs typeface="Arial"/>
              </a:rPr>
              <a:t>Mineritul</a:t>
            </a:r>
            <a:r>
              <a:rPr sz="2400" b="1" i="1" spc="15" dirty="0" smtClean="0">
                <a:latin typeface="Arial"/>
                <a:cs typeface="Arial"/>
              </a:rPr>
              <a:t> </a:t>
            </a:r>
            <a:r>
              <a:rPr sz="2400" b="1" i="1" spc="-5" dirty="0">
                <a:latin typeface="Arial"/>
                <a:cs typeface="Arial"/>
              </a:rPr>
              <a:t>datelor</a:t>
            </a:r>
            <a:endParaRPr sz="2400" b="1" i="1"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idx="4294967295"/>
          </p:nvPr>
        </p:nvSpPr>
        <p:spPr>
          <a:xfrm>
            <a:off x="251520" y="195486"/>
            <a:ext cx="7500937" cy="483518"/>
          </a:xfrm>
        </p:spPr>
        <p:txBody>
          <a:bodyPr/>
          <a:lstStyle/>
          <a:p>
            <a:r>
              <a:rPr lang="ro-MO" dirty="0" smtClean="0">
                <a:solidFill>
                  <a:srgbClr val="0000CC"/>
                </a:solidFill>
                <a:latin typeface="Segoe UI"/>
                <a:cs typeface="Segoe UI"/>
              </a:rPr>
              <a:t>Axele in </a:t>
            </a:r>
            <a:r>
              <a:rPr lang="ru-RU" dirty="0" smtClean="0">
                <a:solidFill>
                  <a:srgbClr val="0000CC"/>
                </a:solidFill>
                <a:latin typeface="Segoe UI"/>
                <a:cs typeface="Segoe UI"/>
              </a:rPr>
              <a:t>MDX</a:t>
            </a:r>
          </a:p>
        </p:txBody>
      </p:sp>
      <p:sp>
        <p:nvSpPr>
          <p:cNvPr id="6" name="Rectangle 5"/>
          <p:cNvSpPr/>
          <p:nvPr/>
        </p:nvSpPr>
        <p:spPr>
          <a:xfrm>
            <a:off x="251520" y="619185"/>
            <a:ext cx="6102424" cy="3693319"/>
          </a:xfrm>
          <a:prstGeom prst="rect">
            <a:avLst/>
          </a:prstGeom>
        </p:spPr>
        <p:txBody>
          <a:bodyPr wrap="square">
            <a:spAutoFit/>
          </a:bodyPr>
          <a:lstStyle/>
          <a:p>
            <a:r>
              <a:rPr lang="ro-MO" b="1" u="sng" dirty="0" smtClean="0">
                <a:solidFill>
                  <a:srgbClr val="FF0000"/>
                </a:solidFill>
              </a:rPr>
              <a:t>Exemplu:</a:t>
            </a:r>
            <a:endParaRPr lang="vi-VN" b="1" u="sng" dirty="0" smtClean="0">
              <a:solidFill>
                <a:srgbClr val="FF0000"/>
              </a:solidFill>
            </a:endParaRPr>
          </a:p>
          <a:p>
            <a:r>
              <a:rPr lang="fr-FR" b="1" dirty="0" smtClean="0">
                <a:solidFill>
                  <a:srgbClr val="0000CC"/>
                </a:solidFill>
              </a:rPr>
              <a:t>COLUMNS 0</a:t>
            </a:r>
          </a:p>
          <a:p>
            <a:r>
              <a:rPr lang="fr-FR" b="1" dirty="0" smtClean="0">
                <a:solidFill>
                  <a:srgbClr val="0000CC"/>
                </a:solidFill>
              </a:rPr>
              <a:t>ROWS 1</a:t>
            </a:r>
          </a:p>
          <a:p>
            <a:r>
              <a:rPr lang="fr-FR" b="1" dirty="0" smtClean="0">
                <a:solidFill>
                  <a:srgbClr val="0000CC"/>
                </a:solidFill>
              </a:rPr>
              <a:t>PAGES 2</a:t>
            </a:r>
          </a:p>
          <a:p>
            <a:r>
              <a:rPr lang="fr-FR" b="1" dirty="0" smtClean="0">
                <a:solidFill>
                  <a:srgbClr val="0000CC"/>
                </a:solidFill>
              </a:rPr>
              <a:t>SECTIONS 3</a:t>
            </a:r>
          </a:p>
          <a:p>
            <a:r>
              <a:rPr lang="fr-FR" b="1" dirty="0" smtClean="0">
                <a:solidFill>
                  <a:srgbClr val="0000CC"/>
                </a:solidFill>
              </a:rPr>
              <a:t>CHAPTERS 4 </a:t>
            </a:r>
            <a:endParaRPr lang="ro-MO" b="1" dirty="0" smtClean="0">
              <a:solidFill>
                <a:srgbClr val="0000CC"/>
              </a:solidFill>
            </a:endParaRPr>
          </a:p>
          <a:p>
            <a:r>
              <a:rPr lang="vi-VN" dirty="0" smtClean="0"/>
              <a:t>Vederea generală a cererii și reprezentarea grafică a acesteia, care ilustrează plasarea datelor pe mai </a:t>
            </a:r>
            <a:endParaRPr lang="ro-MO" dirty="0" smtClean="0"/>
          </a:p>
          <a:p>
            <a:r>
              <a:rPr lang="vi-VN" dirty="0" smtClean="0"/>
              <a:t>multe axe, sunt prezentate în</a:t>
            </a:r>
            <a:r>
              <a:rPr lang="ro-MO" dirty="0" smtClean="0"/>
              <a:t> imaginea</a:t>
            </a:r>
            <a:endParaRPr lang="vi-VN" dirty="0" smtClean="0"/>
          </a:p>
          <a:p>
            <a:r>
              <a:rPr lang="ro-MO" b="1" u="sng" dirty="0" smtClean="0">
                <a:solidFill>
                  <a:srgbClr val="FF0000"/>
                </a:solidFill>
              </a:rPr>
              <a:t>Exemplu:</a:t>
            </a:r>
            <a:endParaRPr lang="vi-VN" b="1" u="sng" dirty="0" smtClean="0">
              <a:solidFill>
                <a:srgbClr val="FF0000"/>
              </a:solidFill>
            </a:endParaRPr>
          </a:p>
          <a:p>
            <a:r>
              <a:rPr lang="en-US" b="1" dirty="0" smtClean="0">
                <a:solidFill>
                  <a:srgbClr val="0000CC"/>
                </a:solidFill>
              </a:rPr>
              <a:t>SELECT AXIS [,AXIS] </a:t>
            </a:r>
          </a:p>
          <a:p>
            <a:r>
              <a:rPr lang="en-US" b="1" dirty="0" smtClean="0">
                <a:solidFill>
                  <a:srgbClr val="0000CC"/>
                </a:solidFill>
              </a:rPr>
              <a:t>FROM CUBE</a:t>
            </a:r>
          </a:p>
          <a:p>
            <a:r>
              <a:rPr lang="en-US" b="1" dirty="0" smtClean="0">
                <a:solidFill>
                  <a:srgbClr val="0000CC"/>
                </a:solidFill>
              </a:rPr>
              <a:t>WHERE SLICER [,SLICER] </a:t>
            </a:r>
            <a:endParaRPr lang="ro-MO" b="1" dirty="0" smtClean="0">
              <a:solidFill>
                <a:srgbClr val="0000CC"/>
              </a:solidFill>
            </a:endParaRPr>
          </a:p>
        </p:txBody>
      </p:sp>
      <p:sp>
        <p:nvSpPr>
          <p:cNvPr id="7" name="Right Arrow 6"/>
          <p:cNvSpPr/>
          <p:nvPr/>
        </p:nvSpPr>
        <p:spPr>
          <a:xfrm>
            <a:off x="4283968" y="3075806"/>
            <a:ext cx="136815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compress.ru/archive/cp/2002/1/37/8.gif"/>
          <p:cNvPicPr>
            <a:picLocks noChangeAspect="1" noChangeArrowheads="1"/>
          </p:cNvPicPr>
          <p:nvPr/>
        </p:nvPicPr>
        <p:blipFill>
          <a:blip r:embed="rId2" cstate="print"/>
          <a:srcRect/>
          <a:stretch>
            <a:fillRect/>
          </a:stretch>
        </p:blipFill>
        <p:spPr bwMode="auto">
          <a:xfrm>
            <a:off x="5796136" y="1275606"/>
            <a:ext cx="3240360" cy="2434286"/>
          </a:xfrm>
          <a:prstGeom prst="rect">
            <a:avLst/>
          </a:prstGeom>
          <a:noFill/>
        </p:spPr>
      </p:pic>
      <p:sp>
        <p:nvSpPr>
          <p:cNvPr id="9" name="Rectangle 8"/>
          <p:cNvSpPr/>
          <p:nvPr/>
        </p:nvSpPr>
        <p:spPr>
          <a:xfrm>
            <a:off x="395536" y="4155926"/>
            <a:ext cx="8352928" cy="646331"/>
          </a:xfrm>
          <a:prstGeom prst="rect">
            <a:avLst/>
          </a:prstGeom>
        </p:spPr>
        <p:txBody>
          <a:bodyPr wrap="square">
            <a:spAutoFit/>
          </a:bodyPr>
          <a:lstStyle/>
          <a:p>
            <a:r>
              <a:rPr lang="vi-VN" dirty="0" smtClean="0"/>
              <a:t>Nu pute</a:t>
            </a:r>
            <a:r>
              <a:rPr lang="ro-MO" dirty="0" smtClean="0"/>
              <a:t>m</a:t>
            </a:r>
            <a:r>
              <a:rPr lang="vi-VN" dirty="0" smtClean="0"/>
              <a:t> avea aceeași dimensiune pe diferite </a:t>
            </a:r>
            <a:r>
              <a:rPr lang="vi-VN" i="1" dirty="0" smtClean="0"/>
              <a:t>Axe</a:t>
            </a:r>
            <a:r>
              <a:rPr lang="vi-VN" dirty="0" smtClean="0"/>
              <a:t> ale raportului, deoarece o astfel de operație este lipsită de sens.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a:xfrm>
            <a:off x="179512" y="195486"/>
            <a:ext cx="8534151" cy="519708"/>
          </a:xfrm>
        </p:spPr>
        <p:txBody>
          <a:bodyPr/>
          <a:lstStyle/>
          <a:p>
            <a:r>
              <a:rPr lang="ro-MO" sz="2000" u="sng" dirty="0" smtClean="0">
                <a:solidFill>
                  <a:srgbClr val="FF0000"/>
                </a:solidFill>
                <a:latin typeface="Segoe UI"/>
                <a:cs typeface="Segoe UI"/>
              </a:rPr>
              <a:t>Exemplu</a:t>
            </a:r>
            <a:r>
              <a:rPr lang="ru-RU" sz="2000" u="sng" dirty="0" smtClean="0">
                <a:solidFill>
                  <a:srgbClr val="FF0000"/>
                </a:solidFill>
                <a:latin typeface="Segoe UI"/>
                <a:cs typeface="Segoe UI"/>
              </a:rPr>
              <a:t> 2</a:t>
            </a:r>
            <a:r>
              <a:rPr lang="ru-RU" dirty="0" smtClean="0">
                <a:latin typeface="Segoe UI"/>
                <a:cs typeface="Segoe UI"/>
              </a:rPr>
              <a:t>.</a:t>
            </a:r>
          </a:p>
        </p:txBody>
      </p:sp>
      <p:sp>
        <p:nvSpPr>
          <p:cNvPr id="87043" name="Rectangle 3"/>
          <p:cNvSpPr>
            <a:spLocks noGrp="1"/>
          </p:cNvSpPr>
          <p:nvPr>
            <p:ph type="body" idx="4294967295"/>
          </p:nvPr>
        </p:nvSpPr>
        <p:spPr>
          <a:xfrm>
            <a:off x="251520" y="627534"/>
            <a:ext cx="8532813" cy="3960440"/>
          </a:xfrm>
          <a:ln>
            <a:prstDash val="dashDot"/>
          </a:ln>
        </p:spPr>
        <p:txBody>
          <a:bodyPr/>
          <a:lstStyle/>
          <a:p>
            <a:r>
              <a:rPr lang="en-US" sz="2200" dirty="0" smtClean="0">
                <a:solidFill>
                  <a:srgbClr val="0000FF"/>
                </a:solidFill>
                <a:latin typeface="Segoe UI"/>
                <a:cs typeface="Segoe UI"/>
              </a:rPr>
              <a:t>SELECT</a:t>
            </a:r>
            <a:r>
              <a:rPr lang="en-US" sz="2200" dirty="0" smtClean="0">
                <a:latin typeface="Segoe UI"/>
                <a:cs typeface="Segoe UI"/>
              </a:rPr>
              <a:t> Measures</a:t>
            </a:r>
            <a:r>
              <a:rPr lang="en-US" sz="2200" b="1" dirty="0" smtClean="0">
                <a:solidFill>
                  <a:srgbClr val="FF0000"/>
                </a:solidFill>
                <a:latin typeface="Segoe UI"/>
                <a:cs typeface="Segoe UI"/>
              </a:rPr>
              <a:t>.</a:t>
            </a:r>
            <a:r>
              <a:rPr lang="en-US" sz="2200" dirty="0" smtClean="0">
                <a:latin typeface="Segoe UI"/>
                <a:cs typeface="Segoe UI"/>
              </a:rPr>
              <a:t>[Internet Sales Amount] </a:t>
            </a:r>
            <a:r>
              <a:rPr lang="en-US" sz="2200" dirty="0" smtClean="0">
                <a:solidFill>
                  <a:srgbClr val="0000FF"/>
                </a:solidFill>
                <a:latin typeface="Segoe UI"/>
                <a:cs typeface="Segoe UI"/>
              </a:rPr>
              <a:t>ON</a:t>
            </a:r>
            <a:r>
              <a:rPr lang="en-US" sz="2200" dirty="0" smtClean="0">
                <a:latin typeface="Segoe UI"/>
                <a:cs typeface="Segoe UI"/>
              </a:rPr>
              <a:t> </a:t>
            </a:r>
            <a:r>
              <a:rPr lang="en-US" sz="2200" dirty="0" smtClean="0">
                <a:solidFill>
                  <a:srgbClr val="0000FF"/>
                </a:solidFill>
                <a:latin typeface="Segoe UI"/>
                <a:cs typeface="Segoe UI"/>
              </a:rPr>
              <a:t>COLUMNS</a:t>
            </a:r>
            <a:r>
              <a:rPr lang="en-US" sz="2200" b="1" dirty="0" smtClean="0">
                <a:latin typeface="Segoe UI"/>
                <a:cs typeface="Segoe UI"/>
              </a:rPr>
              <a:t>,</a:t>
            </a:r>
          </a:p>
          <a:p>
            <a:r>
              <a:rPr lang="en-US" sz="2200" dirty="0" smtClean="0">
                <a:latin typeface="Segoe UI"/>
                <a:cs typeface="Segoe UI"/>
              </a:rPr>
              <a:t>[Customers]</a:t>
            </a:r>
            <a:r>
              <a:rPr lang="en-US" sz="2200" b="1" dirty="0" smtClean="0">
                <a:solidFill>
                  <a:srgbClr val="FF0000"/>
                </a:solidFill>
                <a:latin typeface="Segoe UI"/>
                <a:cs typeface="Segoe UI"/>
              </a:rPr>
              <a:t>.</a:t>
            </a:r>
            <a:r>
              <a:rPr lang="en-US" sz="2200" dirty="0" smtClean="0">
                <a:latin typeface="Segoe UI"/>
                <a:cs typeface="Segoe UI"/>
              </a:rPr>
              <a:t>[Country]</a:t>
            </a:r>
            <a:r>
              <a:rPr lang="en-US" sz="2200" b="1" dirty="0" smtClean="0">
                <a:solidFill>
                  <a:srgbClr val="FF0000"/>
                </a:solidFill>
                <a:latin typeface="Segoe UI"/>
                <a:cs typeface="Segoe UI"/>
              </a:rPr>
              <a:t>.</a:t>
            </a:r>
            <a:r>
              <a:rPr lang="en-US" sz="2200" dirty="0" smtClean="0">
                <a:solidFill>
                  <a:srgbClr val="0000FF"/>
                </a:solidFill>
                <a:latin typeface="Segoe UI"/>
                <a:cs typeface="Segoe UI"/>
              </a:rPr>
              <a:t>MEMBERS</a:t>
            </a:r>
            <a:r>
              <a:rPr lang="en-US" sz="2200" dirty="0" smtClean="0">
                <a:latin typeface="Segoe UI"/>
                <a:cs typeface="Segoe UI"/>
              </a:rPr>
              <a:t> </a:t>
            </a:r>
            <a:r>
              <a:rPr lang="en-US" sz="2200" dirty="0" smtClean="0">
                <a:solidFill>
                  <a:srgbClr val="0000FF"/>
                </a:solidFill>
                <a:latin typeface="Segoe UI"/>
                <a:cs typeface="Segoe UI"/>
              </a:rPr>
              <a:t>on</a:t>
            </a:r>
            <a:r>
              <a:rPr lang="en-US" sz="2200" dirty="0" smtClean="0">
                <a:latin typeface="Segoe UI"/>
                <a:cs typeface="Segoe UI"/>
              </a:rPr>
              <a:t> </a:t>
            </a:r>
            <a:r>
              <a:rPr lang="en-US" sz="2200" dirty="0" smtClean="0">
                <a:solidFill>
                  <a:srgbClr val="0000FF"/>
                </a:solidFill>
                <a:latin typeface="Segoe UI"/>
                <a:cs typeface="Segoe UI"/>
              </a:rPr>
              <a:t>ROWS</a:t>
            </a:r>
            <a:r>
              <a:rPr lang="en-US" sz="2200" b="1" dirty="0" smtClean="0">
                <a:latin typeface="Segoe UI"/>
                <a:cs typeface="Segoe UI"/>
              </a:rPr>
              <a:t>,</a:t>
            </a:r>
          </a:p>
          <a:p>
            <a:r>
              <a:rPr lang="en-US" sz="2200" dirty="0" smtClean="0">
                <a:latin typeface="Segoe UI"/>
                <a:cs typeface="Segoe UI"/>
              </a:rPr>
              <a:t>[Product]</a:t>
            </a:r>
            <a:r>
              <a:rPr lang="en-US" sz="2200" b="1" dirty="0" smtClean="0">
                <a:solidFill>
                  <a:srgbClr val="FF0000"/>
                </a:solidFill>
                <a:latin typeface="Segoe UI"/>
                <a:cs typeface="Segoe UI"/>
              </a:rPr>
              <a:t>.</a:t>
            </a:r>
            <a:r>
              <a:rPr lang="en-US" sz="2200" dirty="0" smtClean="0">
                <a:latin typeface="Segoe UI"/>
                <a:cs typeface="Segoe UI"/>
              </a:rPr>
              <a:t>[Product Line]</a:t>
            </a:r>
            <a:r>
              <a:rPr lang="en-US" sz="2200" b="1" dirty="0" smtClean="0">
                <a:solidFill>
                  <a:srgbClr val="FF0000"/>
                </a:solidFill>
                <a:latin typeface="Segoe UI"/>
                <a:cs typeface="Segoe UI"/>
              </a:rPr>
              <a:t>.</a:t>
            </a:r>
            <a:r>
              <a:rPr lang="en-US" sz="2200" dirty="0" smtClean="0">
                <a:solidFill>
                  <a:srgbClr val="0000FF"/>
                </a:solidFill>
                <a:latin typeface="Segoe UI"/>
                <a:cs typeface="Segoe UI"/>
              </a:rPr>
              <a:t>MEMBERS</a:t>
            </a:r>
            <a:r>
              <a:rPr lang="en-US" sz="2200" dirty="0" smtClean="0">
                <a:latin typeface="Segoe UI"/>
                <a:cs typeface="Segoe UI"/>
              </a:rPr>
              <a:t> </a:t>
            </a:r>
            <a:r>
              <a:rPr lang="en-US" sz="2200" dirty="0" smtClean="0">
                <a:solidFill>
                  <a:srgbClr val="0000FF"/>
                </a:solidFill>
                <a:latin typeface="Segoe UI"/>
                <a:cs typeface="Segoe UI"/>
              </a:rPr>
              <a:t>on</a:t>
            </a:r>
            <a:r>
              <a:rPr lang="en-US" sz="2200" dirty="0" smtClean="0">
                <a:latin typeface="Segoe UI"/>
                <a:cs typeface="Segoe UI"/>
              </a:rPr>
              <a:t> </a:t>
            </a:r>
            <a:r>
              <a:rPr lang="en-US" sz="2200" dirty="0" smtClean="0">
                <a:solidFill>
                  <a:srgbClr val="0000FF"/>
                </a:solidFill>
                <a:latin typeface="Segoe UI"/>
                <a:cs typeface="Segoe UI"/>
              </a:rPr>
              <a:t>PAGES</a:t>
            </a:r>
          </a:p>
          <a:p>
            <a:r>
              <a:rPr lang="en-US" sz="2200" dirty="0" smtClean="0">
                <a:solidFill>
                  <a:srgbClr val="0000FF"/>
                </a:solidFill>
                <a:latin typeface="Segoe UI"/>
                <a:cs typeface="Segoe UI"/>
              </a:rPr>
              <a:t>FROM</a:t>
            </a:r>
            <a:r>
              <a:rPr lang="en-US" sz="2200" dirty="0" smtClean="0">
                <a:latin typeface="Segoe UI"/>
                <a:cs typeface="Segoe UI"/>
              </a:rPr>
              <a:t> [Adventure Works]</a:t>
            </a:r>
          </a:p>
          <a:p>
            <a:r>
              <a:rPr lang="ro-MO" sz="1600" b="1" dirty="0" smtClean="0">
                <a:solidFill>
                  <a:srgbClr val="FF0000"/>
                </a:solidFill>
                <a:latin typeface="Segoe UI"/>
                <a:cs typeface="Courier New" pitchFamily="49" charset="0"/>
              </a:rPr>
              <a:t>Este echivalent</a:t>
            </a:r>
            <a:endParaRPr lang="ru-RU" sz="1600" b="1" dirty="0" smtClean="0">
              <a:solidFill>
                <a:srgbClr val="FF0000"/>
              </a:solidFill>
              <a:latin typeface="Segoe UI"/>
              <a:cs typeface="Courier New" pitchFamily="49" charset="0"/>
            </a:endParaRPr>
          </a:p>
          <a:p>
            <a:r>
              <a:rPr lang="en-US" sz="2200" dirty="0" smtClean="0">
                <a:solidFill>
                  <a:srgbClr val="0000FF"/>
                </a:solidFill>
                <a:latin typeface="Segoe UI"/>
                <a:cs typeface="Segoe UI"/>
              </a:rPr>
              <a:t>SELECT</a:t>
            </a:r>
            <a:r>
              <a:rPr lang="en-US" sz="2200" dirty="0" smtClean="0">
                <a:latin typeface="Segoe UI"/>
                <a:cs typeface="Segoe UI"/>
              </a:rPr>
              <a:t> Measures</a:t>
            </a:r>
            <a:r>
              <a:rPr lang="en-US" sz="2200" b="1" dirty="0" smtClean="0">
                <a:solidFill>
                  <a:srgbClr val="FF0000"/>
                </a:solidFill>
                <a:latin typeface="Segoe UI"/>
                <a:cs typeface="Segoe UI"/>
              </a:rPr>
              <a:t>.</a:t>
            </a:r>
            <a:r>
              <a:rPr lang="en-US" sz="2200" dirty="0" smtClean="0">
                <a:latin typeface="Segoe UI"/>
                <a:cs typeface="Segoe UI"/>
              </a:rPr>
              <a:t>[Internet Sales Amount] </a:t>
            </a:r>
            <a:r>
              <a:rPr lang="en-US" sz="2200" dirty="0" smtClean="0">
                <a:solidFill>
                  <a:srgbClr val="0000FF"/>
                </a:solidFill>
                <a:latin typeface="Segoe UI"/>
                <a:cs typeface="Segoe UI"/>
              </a:rPr>
              <a:t>ON</a:t>
            </a:r>
            <a:r>
              <a:rPr lang="en-US" sz="2200" dirty="0" smtClean="0">
                <a:latin typeface="Segoe UI"/>
                <a:cs typeface="Segoe UI"/>
              </a:rPr>
              <a:t> </a:t>
            </a:r>
            <a:r>
              <a:rPr lang="en-US" sz="2200" b="1" dirty="0" smtClean="0">
                <a:latin typeface="Segoe UI"/>
                <a:cs typeface="Segoe UI"/>
              </a:rPr>
              <a:t>0</a:t>
            </a:r>
            <a:r>
              <a:rPr lang="en-US" sz="2200" dirty="0" smtClean="0">
                <a:latin typeface="Segoe UI"/>
                <a:cs typeface="Segoe UI"/>
              </a:rPr>
              <a:t>,</a:t>
            </a:r>
          </a:p>
          <a:p>
            <a:r>
              <a:rPr lang="en-US" sz="2200" dirty="0" smtClean="0">
                <a:latin typeface="Segoe UI"/>
                <a:cs typeface="Segoe UI"/>
              </a:rPr>
              <a:t>[Customers]</a:t>
            </a:r>
            <a:r>
              <a:rPr lang="en-US" sz="2200" b="1" dirty="0" smtClean="0">
                <a:solidFill>
                  <a:srgbClr val="FF0000"/>
                </a:solidFill>
                <a:latin typeface="Segoe UI"/>
                <a:cs typeface="Segoe UI"/>
              </a:rPr>
              <a:t>.</a:t>
            </a:r>
            <a:r>
              <a:rPr lang="en-US" sz="2200" dirty="0" smtClean="0">
                <a:latin typeface="Segoe UI"/>
                <a:cs typeface="Segoe UI"/>
              </a:rPr>
              <a:t>[Country]</a:t>
            </a:r>
            <a:r>
              <a:rPr lang="en-US" sz="2200" b="1" dirty="0" smtClean="0">
                <a:solidFill>
                  <a:srgbClr val="FF0000"/>
                </a:solidFill>
                <a:latin typeface="Segoe UI"/>
                <a:cs typeface="Segoe UI"/>
              </a:rPr>
              <a:t>.</a:t>
            </a:r>
            <a:r>
              <a:rPr lang="en-US" sz="2200" dirty="0" smtClean="0">
                <a:solidFill>
                  <a:srgbClr val="0000FF"/>
                </a:solidFill>
                <a:latin typeface="Segoe UI"/>
                <a:cs typeface="Segoe UI"/>
              </a:rPr>
              <a:t>MEMBERS</a:t>
            </a:r>
            <a:r>
              <a:rPr lang="en-US" sz="2200" dirty="0" smtClean="0">
                <a:latin typeface="Segoe UI"/>
                <a:cs typeface="Segoe UI"/>
              </a:rPr>
              <a:t> </a:t>
            </a:r>
            <a:r>
              <a:rPr lang="en-US" sz="2200" dirty="0" smtClean="0">
                <a:solidFill>
                  <a:srgbClr val="0000FF"/>
                </a:solidFill>
                <a:latin typeface="Segoe UI"/>
                <a:cs typeface="Segoe UI"/>
              </a:rPr>
              <a:t>on</a:t>
            </a:r>
            <a:r>
              <a:rPr lang="en-US" sz="2200" dirty="0" smtClean="0">
                <a:latin typeface="Segoe UI"/>
                <a:cs typeface="Segoe UI"/>
              </a:rPr>
              <a:t> </a:t>
            </a:r>
            <a:r>
              <a:rPr lang="en-US" sz="2200" b="1" dirty="0" smtClean="0">
                <a:latin typeface="Segoe UI"/>
                <a:cs typeface="Segoe UI"/>
              </a:rPr>
              <a:t>1</a:t>
            </a:r>
            <a:r>
              <a:rPr lang="en-US" sz="2200" dirty="0" smtClean="0">
                <a:latin typeface="Segoe UI"/>
                <a:cs typeface="Segoe UI"/>
              </a:rPr>
              <a:t>,</a:t>
            </a:r>
          </a:p>
          <a:p>
            <a:r>
              <a:rPr lang="en-US" sz="2200" dirty="0" smtClean="0">
                <a:latin typeface="Segoe UI"/>
                <a:cs typeface="Segoe UI"/>
              </a:rPr>
              <a:t>[Product]</a:t>
            </a:r>
            <a:r>
              <a:rPr lang="en-US" sz="2200" b="1" dirty="0" smtClean="0">
                <a:solidFill>
                  <a:srgbClr val="FF0000"/>
                </a:solidFill>
                <a:latin typeface="Segoe UI"/>
                <a:cs typeface="Segoe UI"/>
              </a:rPr>
              <a:t>.</a:t>
            </a:r>
            <a:r>
              <a:rPr lang="en-US" sz="2200" dirty="0" smtClean="0">
                <a:latin typeface="Segoe UI"/>
                <a:cs typeface="Segoe UI"/>
              </a:rPr>
              <a:t>[Product Line]</a:t>
            </a:r>
            <a:r>
              <a:rPr lang="en-US" sz="2200" b="1" dirty="0" smtClean="0">
                <a:solidFill>
                  <a:srgbClr val="FF0000"/>
                </a:solidFill>
                <a:latin typeface="Segoe UI"/>
                <a:cs typeface="Segoe UI"/>
              </a:rPr>
              <a:t>.</a:t>
            </a:r>
            <a:r>
              <a:rPr lang="en-US" sz="2200" dirty="0" smtClean="0">
                <a:solidFill>
                  <a:srgbClr val="0000FF"/>
                </a:solidFill>
                <a:latin typeface="Segoe UI"/>
                <a:cs typeface="Segoe UI"/>
              </a:rPr>
              <a:t>MEMBERS</a:t>
            </a:r>
            <a:r>
              <a:rPr lang="en-US" sz="2200" dirty="0" smtClean="0">
                <a:latin typeface="Segoe UI"/>
                <a:cs typeface="Segoe UI"/>
              </a:rPr>
              <a:t> </a:t>
            </a:r>
            <a:r>
              <a:rPr lang="en-US" sz="2200" dirty="0" smtClean="0">
                <a:solidFill>
                  <a:srgbClr val="0000FF"/>
                </a:solidFill>
                <a:latin typeface="Segoe UI"/>
                <a:cs typeface="Segoe UI"/>
              </a:rPr>
              <a:t>on</a:t>
            </a:r>
            <a:r>
              <a:rPr lang="en-US" sz="2200" dirty="0" smtClean="0">
                <a:latin typeface="Segoe UI"/>
                <a:cs typeface="Segoe UI"/>
              </a:rPr>
              <a:t> </a:t>
            </a:r>
            <a:r>
              <a:rPr lang="en-US" sz="2200" b="1" dirty="0" smtClean="0">
                <a:latin typeface="Segoe UI"/>
                <a:cs typeface="Segoe UI"/>
              </a:rPr>
              <a:t>2</a:t>
            </a:r>
          </a:p>
          <a:p>
            <a:r>
              <a:rPr lang="en-US" sz="2200" dirty="0" smtClean="0">
                <a:solidFill>
                  <a:srgbClr val="0000FF"/>
                </a:solidFill>
                <a:latin typeface="Segoe UI"/>
                <a:cs typeface="Segoe UI"/>
              </a:rPr>
              <a:t>FROM</a:t>
            </a:r>
            <a:r>
              <a:rPr lang="en-US" sz="2200" dirty="0" smtClean="0">
                <a:latin typeface="Segoe UI"/>
                <a:cs typeface="Segoe UI"/>
              </a:rPr>
              <a:t> [Adventure Works]</a:t>
            </a:r>
          </a:p>
          <a:p>
            <a:endParaRPr lang="ru-RU" dirty="0" smtClean="0">
              <a:latin typeface="Segoe UI"/>
              <a:cs typeface="Segoe UI"/>
            </a:endParaRPr>
          </a:p>
        </p:txBody>
      </p:sp>
      <p:cxnSp>
        <p:nvCxnSpPr>
          <p:cNvPr id="5" name="Straight Arrow Connector 4"/>
          <p:cNvCxnSpPr/>
          <p:nvPr/>
        </p:nvCxnSpPr>
        <p:spPr>
          <a:xfrm flipV="1">
            <a:off x="6372200" y="915566"/>
            <a:ext cx="576064" cy="208823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220072" y="1419622"/>
            <a:ext cx="576064" cy="208823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36096" y="1851670"/>
            <a:ext cx="576064" cy="2088232"/>
          </a:xfrm>
          <a:prstGeom prst="straightConnector1">
            <a:avLst/>
          </a:prstGeom>
          <a:ln w="127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a:xfrm>
            <a:off x="214313" y="352425"/>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Sectiunea</a:t>
            </a:r>
            <a:r>
              <a:rPr lang="ru-RU" dirty="0" smtClean="0">
                <a:latin typeface="Segoe UI"/>
                <a:cs typeface="Segoe UI"/>
              </a:rPr>
              <a:t> </a:t>
            </a:r>
            <a:r>
              <a:rPr lang="ru-RU" dirty="0" smtClean="0">
                <a:solidFill>
                  <a:srgbClr val="0000CC"/>
                </a:solidFill>
                <a:latin typeface="Segoe UI"/>
                <a:cs typeface="Segoe UI"/>
              </a:rPr>
              <a:t>FROM</a:t>
            </a:r>
          </a:p>
        </p:txBody>
      </p:sp>
      <p:sp>
        <p:nvSpPr>
          <p:cNvPr id="88067" name="Rectangle 3"/>
          <p:cNvSpPr>
            <a:spLocks noGrp="1"/>
          </p:cNvSpPr>
          <p:nvPr>
            <p:ph type="body" idx="4294967295"/>
          </p:nvPr>
        </p:nvSpPr>
        <p:spPr>
          <a:xfrm>
            <a:off x="215900" y="1260475"/>
            <a:ext cx="6842125" cy="3359150"/>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dirty="0" smtClean="0">
                <a:latin typeface="Segoe UI"/>
                <a:cs typeface="Segoe UI"/>
              </a:rPr>
              <a:t>Clauza </a:t>
            </a:r>
            <a:r>
              <a:rPr lang="vi-VN" b="1" dirty="0" smtClean="0">
                <a:solidFill>
                  <a:srgbClr val="0000CC"/>
                </a:solidFill>
                <a:latin typeface="Segoe UI"/>
                <a:cs typeface="Segoe UI"/>
              </a:rPr>
              <a:t>FROM</a:t>
            </a:r>
            <a:r>
              <a:rPr lang="vi-VN" dirty="0" smtClean="0">
                <a:latin typeface="Segoe UI"/>
                <a:cs typeface="Segoe UI"/>
              </a:rPr>
              <a:t> intr-o interogare MDX </a:t>
            </a:r>
            <a:r>
              <a:rPr lang="vi-VN" b="1" i="1" dirty="0" smtClean="0">
                <a:solidFill>
                  <a:srgbClr val="0000CC"/>
                </a:solidFill>
                <a:latin typeface="Segoe UI"/>
                <a:cs typeface="Segoe UI"/>
              </a:rPr>
              <a:t>definește un cub </a:t>
            </a:r>
            <a:r>
              <a:rPr lang="vi-VN" dirty="0" smtClean="0">
                <a:latin typeface="Segoe UI"/>
                <a:cs typeface="Segoe UI"/>
              </a:rPr>
              <a:t>din care să extragă date pentru analiză.</a:t>
            </a:r>
            <a:endParaRPr lang="ru-RU" dirty="0" smtClean="0">
              <a:latin typeface="Segoe UI"/>
              <a:cs typeface="Segoe UI"/>
            </a:endParaRP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b="1" i="1" dirty="0" err="1" smtClean="0">
                <a:latin typeface="Segoe UI"/>
                <a:cs typeface="Segoe UI"/>
              </a:rPr>
              <a:t>Doar</a:t>
            </a:r>
            <a:r>
              <a:rPr lang="en-US" b="1" i="1" dirty="0" smtClean="0">
                <a:latin typeface="Segoe UI"/>
                <a:cs typeface="Segoe UI"/>
              </a:rPr>
              <a:t> un cub de date </a:t>
            </a:r>
            <a:r>
              <a:rPr lang="en-US" dirty="0" err="1" smtClean="0">
                <a:latin typeface="Segoe UI"/>
                <a:cs typeface="Segoe UI"/>
              </a:rPr>
              <a:t>poate</a:t>
            </a:r>
            <a:r>
              <a:rPr lang="en-US" dirty="0" smtClean="0">
                <a:latin typeface="Segoe UI"/>
                <a:cs typeface="Segoe UI"/>
              </a:rPr>
              <a:t> </a:t>
            </a:r>
            <a:r>
              <a:rPr lang="en-US" dirty="0" err="1" smtClean="0">
                <a:latin typeface="Segoe UI"/>
                <a:cs typeface="Segoe UI"/>
              </a:rPr>
              <a:t>fi</a:t>
            </a:r>
            <a:r>
              <a:rPr lang="en-US" dirty="0" smtClean="0">
                <a:latin typeface="Segoe UI"/>
                <a:cs typeface="Segoe UI"/>
              </a:rPr>
              <a:t> </a:t>
            </a:r>
            <a:r>
              <a:rPr lang="en-US" dirty="0" err="1" smtClean="0">
                <a:latin typeface="Segoe UI"/>
                <a:cs typeface="Segoe UI"/>
              </a:rPr>
              <a:t>specificat</a:t>
            </a:r>
            <a:r>
              <a:rPr lang="en-US" dirty="0" smtClean="0">
                <a:latin typeface="Segoe UI"/>
                <a:cs typeface="Segoe UI"/>
              </a:rPr>
              <a:t> </a:t>
            </a:r>
            <a:r>
              <a:rPr lang="en-US" dirty="0" err="1" smtClean="0">
                <a:latin typeface="Segoe UI"/>
                <a:cs typeface="Segoe UI"/>
              </a:rPr>
              <a:t>într</a:t>
            </a:r>
            <a:r>
              <a:rPr lang="en-US" dirty="0" smtClean="0">
                <a:latin typeface="Segoe UI"/>
                <a:cs typeface="Segoe UI"/>
              </a:rPr>
              <a:t>-o </a:t>
            </a:r>
            <a:r>
              <a:rPr lang="en-US" dirty="0" err="1" smtClean="0">
                <a:latin typeface="Segoe UI"/>
                <a:cs typeface="Segoe UI"/>
              </a:rPr>
              <a:t>interogare</a:t>
            </a:r>
            <a:r>
              <a:rPr lang="en-US" dirty="0" smtClean="0">
                <a:latin typeface="Segoe UI"/>
                <a:cs typeface="Segoe UI"/>
              </a:rPr>
              <a:t> MDX.</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err="1" smtClean="0">
                <a:latin typeface="Segoe UI"/>
                <a:cs typeface="Segoe UI"/>
              </a:rPr>
              <a:t>Datele</a:t>
            </a:r>
            <a:r>
              <a:rPr lang="en-US" dirty="0" smtClean="0">
                <a:latin typeface="Segoe UI"/>
                <a:cs typeface="Segoe UI"/>
              </a:rPr>
              <a:t> din </a:t>
            </a:r>
            <a:r>
              <a:rPr lang="en-US" dirty="0" err="1" smtClean="0">
                <a:latin typeface="Segoe UI"/>
                <a:cs typeface="Segoe UI"/>
              </a:rPr>
              <a:t>alte</a:t>
            </a:r>
            <a:r>
              <a:rPr lang="en-US" dirty="0" smtClean="0">
                <a:latin typeface="Segoe UI"/>
                <a:cs typeface="Segoe UI"/>
              </a:rPr>
              <a:t> </a:t>
            </a:r>
            <a:r>
              <a:rPr lang="en-US" dirty="0" err="1" smtClean="0">
                <a:latin typeface="Segoe UI"/>
                <a:cs typeface="Segoe UI"/>
              </a:rPr>
              <a:t>cuburi</a:t>
            </a:r>
            <a:r>
              <a:rPr lang="en-US" dirty="0" smtClean="0">
                <a:latin typeface="Segoe UI"/>
                <a:cs typeface="Segoe UI"/>
              </a:rPr>
              <a:t> pot </a:t>
            </a:r>
            <a:r>
              <a:rPr lang="en-US" dirty="0" err="1" smtClean="0">
                <a:latin typeface="Segoe UI"/>
                <a:cs typeface="Segoe UI"/>
              </a:rPr>
              <a:t>fi</a:t>
            </a:r>
            <a:r>
              <a:rPr lang="en-US" dirty="0" smtClean="0">
                <a:latin typeface="Segoe UI"/>
                <a:cs typeface="Segoe UI"/>
              </a:rPr>
              <a:t> </a:t>
            </a:r>
            <a:r>
              <a:rPr lang="en-US" dirty="0" err="1" smtClean="0">
                <a:latin typeface="Segoe UI"/>
                <a:cs typeface="Segoe UI"/>
              </a:rPr>
              <a:t>obținute</a:t>
            </a:r>
            <a:r>
              <a:rPr lang="en-US" dirty="0" smtClean="0">
                <a:latin typeface="Segoe UI"/>
                <a:cs typeface="Segoe UI"/>
              </a:rPr>
              <a:t> </a:t>
            </a:r>
            <a:r>
              <a:rPr lang="en-US" dirty="0" err="1" smtClean="0">
                <a:latin typeface="Segoe UI"/>
                <a:cs typeface="Segoe UI"/>
              </a:rPr>
              <a:t>folosind</a:t>
            </a:r>
            <a:r>
              <a:rPr lang="en-US" dirty="0" smtClean="0">
                <a:latin typeface="Segoe UI"/>
                <a:cs typeface="Segoe UI"/>
              </a:rPr>
              <a:t> </a:t>
            </a:r>
            <a:r>
              <a:rPr lang="en-US" dirty="0" err="1" smtClean="0">
                <a:latin typeface="Segoe UI"/>
                <a:cs typeface="Segoe UI"/>
              </a:rPr>
              <a:t>funcția</a:t>
            </a:r>
            <a:r>
              <a:rPr lang="en-US" dirty="0" smtClean="0">
                <a:latin typeface="Segoe UI"/>
                <a:cs typeface="Segoe UI"/>
              </a:rPr>
              <a:t> MDX </a:t>
            </a:r>
            <a:r>
              <a:rPr lang="en-US" b="1" i="1" dirty="0" err="1" smtClean="0">
                <a:latin typeface="Segoe UI"/>
                <a:cs typeface="Segoe UI"/>
              </a:rPr>
              <a:t>LookupCube</a:t>
            </a:r>
            <a:r>
              <a:rPr lang="en-US" dirty="0" smtClean="0">
                <a:latin typeface="Segoe UI"/>
                <a:cs typeface="Segoe UI"/>
              </a:rPr>
              <a:t>.</a:t>
            </a:r>
            <a:endParaRPr lang="ru-RU" dirty="0" smtClean="0">
              <a:latin typeface="Segoe UI"/>
              <a:cs typeface="Segoe U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a:xfrm>
            <a:off x="395536" y="195486"/>
            <a:ext cx="8228013" cy="432048"/>
          </a:xfrm>
        </p:spPr>
        <p:txBody>
          <a:bodyPr tIns="25716"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000" dirty="0" smtClean="0">
                <a:latin typeface="Segoe UI"/>
                <a:cs typeface="Segoe UI"/>
              </a:rPr>
              <a:t>Sectiunea</a:t>
            </a:r>
            <a:r>
              <a:rPr lang="ru-RU" sz="2000" dirty="0" smtClean="0">
                <a:latin typeface="Segoe UI"/>
                <a:cs typeface="Segoe UI"/>
              </a:rPr>
              <a:t> </a:t>
            </a:r>
            <a:r>
              <a:rPr lang="ru-RU" sz="2000" dirty="0" smtClean="0">
                <a:solidFill>
                  <a:srgbClr val="0000CC"/>
                </a:solidFill>
                <a:latin typeface="Segoe UI"/>
                <a:cs typeface="Segoe UI"/>
              </a:rPr>
              <a:t>WHERE</a:t>
            </a:r>
            <a:r>
              <a:rPr lang="ru-RU" sz="2000" dirty="0" smtClean="0">
                <a:latin typeface="Segoe UI"/>
                <a:cs typeface="Segoe UI"/>
              </a:rPr>
              <a:t> - </a:t>
            </a:r>
            <a:r>
              <a:rPr lang="it-IT" sz="2000" dirty="0" smtClean="0">
                <a:latin typeface="Segoe UI"/>
                <a:cs typeface="Segoe UI"/>
              </a:rPr>
              <a:t>arată </a:t>
            </a:r>
            <a:r>
              <a:rPr lang="it-IT" sz="2000" i="1" dirty="0" smtClean="0">
                <a:latin typeface="Segoe UI"/>
                <a:cs typeface="Segoe UI"/>
              </a:rPr>
              <a:t>felia</a:t>
            </a:r>
            <a:r>
              <a:rPr lang="it-IT" sz="2000" dirty="0" smtClean="0">
                <a:latin typeface="Segoe UI"/>
                <a:cs typeface="Segoe UI"/>
              </a:rPr>
              <a:t> cubului care ne interesează.</a:t>
            </a:r>
            <a:endParaRPr lang="ru-RU" sz="2000" dirty="0" smtClean="0">
              <a:latin typeface="Segoe UI"/>
              <a:cs typeface="Segoe UI"/>
            </a:endParaRPr>
          </a:p>
        </p:txBody>
      </p:sp>
      <p:sp>
        <p:nvSpPr>
          <p:cNvPr id="90115" name="Rectangle 3"/>
          <p:cNvSpPr>
            <a:spLocks noGrp="1"/>
          </p:cNvSpPr>
          <p:nvPr>
            <p:ph type="body" idx="4294967295"/>
          </p:nvPr>
        </p:nvSpPr>
        <p:spPr>
          <a:xfrm>
            <a:off x="395536" y="699542"/>
            <a:ext cx="6653212" cy="1481137"/>
          </a:xfrm>
        </p:spPr>
        <p:txBody>
          <a:bodyPr tIns="17144"/>
          <a:lstStyle/>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rgbClr val="0000FF"/>
                </a:solidFill>
                <a:latin typeface="Segoe UI"/>
                <a:cs typeface="Segoe UI"/>
              </a:rPr>
              <a:t>SELECT</a:t>
            </a:r>
            <a:r>
              <a:rPr lang="en-US" sz="1600" dirty="0" smtClean="0">
                <a:latin typeface="Segoe UI"/>
                <a:cs typeface="Segoe UI"/>
              </a:rPr>
              <a:t> [Measures].[Internet Sales Amount] </a:t>
            </a:r>
            <a:r>
              <a:rPr lang="en-US" sz="1600" dirty="0" smtClean="0">
                <a:solidFill>
                  <a:srgbClr val="0000FF"/>
                </a:solidFill>
                <a:latin typeface="Segoe UI"/>
                <a:cs typeface="Segoe UI"/>
              </a:rPr>
              <a:t>ON</a:t>
            </a:r>
            <a:r>
              <a:rPr lang="en-US" sz="1600" dirty="0" smtClean="0">
                <a:latin typeface="Segoe UI"/>
                <a:cs typeface="Segoe UI"/>
              </a:rPr>
              <a:t> </a:t>
            </a:r>
            <a:r>
              <a:rPr lang="en-US" sz="1600" dirty="0" smtClean="0">
                <a:solidFill>
                  <a:srgbClr val="0000FF"/>
                </a:solidFill>
                <a:latin typeface="Segoe UI"/>
                <a:cs typeface="Segoe UI"/>
              </a:rPr>
              <a:t>COLUMNS</a:t>
            </a:r>
            <a:r>
              <a:rPr lang="en-US" sz="16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latin typeface="Segoe UI"/>
                <a:cs typeface="Segoe UI"/>
              </a:rPr>
              <a:t>[Product].[Product Line].</a:t>
            </a:r>
            <a:r>
              <a:rPr lang="en-US" sz="1600" dirty="0" smtClean="0">
                <a:solidFill>
                  <a:srgbClr val="0000FF"/>
                </a:solidFill>
                <a:latin typeface="Segoe UI"/>
                <a:cs typeface="Segoe UI"/>
              </a:rPr>
              <a:t>MEMBERS</a:t>
            </a:r>
            <a:r>
              <a:rPr lang="en-US" sz="1600" dirty="0" smtClean="0">
                <a:latin typeface="Segoe UI"/>
                <a:cs typeface="Segoe UI"/>
              </a:rPr>
              <a:t> </a:t>
            </a:r>
            <a:r>
              <a:rPr lang="en-US" sz="1600" dirty="0" smtClean="0">
                <a:solidFill>
                  <a:srgbClr val="0000FF"/>
                </a:solidFill>
                <a:latin typeface="Segoe UI"/>
                <a:cs typeface="Segoe UI"/>
              </a:rPr>
              <a:t>on</a:t>
            </a:r>
            <a:r>
              <a:rPr lang="en-US" sz="1600" dirty="0" smtClean="0">
                <a:latin typeface="Segoe UI"/>
                <a:cs typeface="Segoe UI"/>
              </a:rPr>
              <a:t> </a:t>
            </a:r>
            <a:r>
              <a:rPr lang="en-US" sz="1600" dirty="0" smtClean="0">
                <a:solidFill>
                  <a:srgbClr val="0000FF"/>
                </a:solidFill>
                <a:latin typeface="Segoe UI"/>
                <a:cs typeface="Segoe UI"/>
              </a:rPr>
              <a:t>ROWS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rgbClr val="0000FF"/>
                </a:solidFill>
                <a:latin typeface="Segoe UI"/>
                <a:cs typeface="Segoe UI"/>
              </a:rPr>
              <a:t>FROM</a:t>
            </a:r>
            <a:r>
              <a:rPr lang="en-US" sz="1600" dirty="0" smtClean="0">
                <a:latin typeface="Segoe UI"/>
                <a:cs typeface="Segoe UI"/>
              </a:rPr>
              <a:t> [Adventure Works]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600" dirty="0" smtClean="0">
                <a:solidFill>
                  <a:srgbClr val="0000FF"/>
                </a:solidFill>
                <a:latin typeface="Segoe UI"/>
                <a:cs typeface="Segoe UI"/>
              </a:rPr>
              <a:t>WHERE</a:t>
            </a:r>
            <a:r>
              <a:rPr lang="en-US" sz="1600" dirty="0" smtClean="0">
                <a:latin typeface="Segoe UI"/>
                <a:cs typeface="Segoe UI"/>
              </a:rPr>
              <a:t> </a:t>
            </a:r>
            <a:r>
              <a:rPr lang="en-US" sz="1600" b="1" dirty="0" smtClean="0">
                <a:latin typeface="Segoe UI"/>
                <a:cs typeface="Segoe UI"/>
              </a:rPr>
              <a:t>([Product].[Color].[Silver])</a:t>
            </a:r>
          </a:p>
        </p:txBody>
      </p:sp>
      <p:graphicFrame>
        <p:nvGraphicFramePr>
          <p:cNvPr id="90116" name="Group 4"/>
          <p:cNvGraphicFramePr>
            <a:graphicFrameLocks noGrp="1"/>
          </p:cNvGraphicFramePr>
          <p:nvPr/>
        </p:nvGraphicFramePr>
        <p:xfrm>
          <a:off x="1907704" y="2355726"/>
          <a:ext cx="6120680" cy="2431179"/>
        </p:xfrm>
        <a:graphic>
          <a:graphicData uri="http://schemas.openxmlformats.org/drawingml/2006/table">
            <a:tbl>
              <a:tblPr/>
              <a:tblGrid>
                <a:gridCol w="2446947"/>
                <a:gridCol w="3673733"/>
              </a:tblGrid>
              <a:tr h="423292">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endParaRPr kumimoji="0" lang="ru-RU" sz="1200" b="0" i="0" u="none" strike="noStrike" cap="none" normalizeH="0" baseline="0" smtClean="0">
                        <a:ln>
                          <a:noFill/>
                        </a:ln>
                        <a:solidFill>
                          <a:schemeClr val="tx1"/>
                        </a:solidFill>
                        <a:effectLst/>
                        <a:latin typeface="Segoe UI"/>
                        <a:ea typeface="Segoe UI"/>
                        <a:cs typeface="Segoe UI"/>
                      </a:endParaRPr>
                    </a:p>
                  </a:txBody>
                  <a:tcPr marL="72891" marR="72891" marT="50761"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Internet Sales Amount</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All Products</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Pct val="45000"/>
                        <a:buFont typeface="Wingdings" pitchFamily="2"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$5,113,389.08</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Accessory</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$40,307.67</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Components</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(null)</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r h="495300">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smtClean="0">
                          <a:ln>
                            <a:noFill/>
                          </a:ln>
                          <a:solidFill>
                            <a:schemeClr val="tx1"/>
                          </a:solidFill>
                          <a:effectLst/>
                          <a:latin typeface="Segoe UI"/>
                          <a:ea typeface="Segoe UI"/>
                          <a:cs typeface="Segoe UI"/>
                        </a:rPr>
                        <a:t>Mountain</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Lst>
                      </a:pPr>
                      <a:r>
                        <a:rPr kumimoji="0" lang="ru-RU" sz="1700" b="0" i="0" u="none" strike="noStrike" cap="none" normalizeH="0" baseline="0" dirty="0" smtClean="0">
                          <a:ln>
                            <a:noFill/>
                          </a:ln>
                          <a:solidFill>
                            <a:schemeClr val="tx1"/>
                          </a:solidFill>
                          <a:effectLst/>
                          <a:latin typeface="Segoe UI"/>
                          <a:ea typeface="Segoe UI"/>
                          <a:cs typeface="Segoe UI"/>
                        </a:rPr>
                        <a:t>$5,073,081.41</a:t>
                      </a:r>
                    </a:p>
                  </a:txBody>
                  <a:tcPr marL="72891" marR="72891" marT="56476" marB="37903"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a:xfrm>
            <a:off x="179512" y="123479"/>
            <a:ext cx="7502525" cy="504056"/>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u="sng" dirty="0" smtClean="0">
                <a:solidFill>
                  <a:srgbClr val="FF0000"/>
                </a:solidFill>
                <a:latin typeface="Segoe UI"/>
                <a:cs typeface="Segoe UI"/>
              </a:rPr>
              <a:t>Exemplu</a:t>
            </a:r>
            <a:endParaRPr lang="ru-RU" dirty="0" smtClean="0">
              <a:solidFill>
                <a:srgbClr val="0000CC"/>
              </a:solidFill>
              <a:latin typeface="Segoe UI"/>
              <a:cs typeface="Segoe UI"/>
            </a:endParaRPr>
          </a:p>
        </p:txBody>
      </p:sp>
      <p:sp>
        <p:nvSpPr>
          <p:cNvPr id="92163" name="Rectangle 3"/>
          <p:cNvSpPr>
            <a:spLocks noGrp="1"/>
          </p:cNvSpPr>
          <p:nvPr>
            <p:ph type="body" idx="4294967295"/>
          </p:nvPr>
        </p:nvSpPr>
        <p:spPr>
          <a:xfrm>
            <a:off x="179512" y="699542"/>
            <a:ext cx="6842125" cy="3421063"/>
          </a:xfrm>
        </p:spPr>
        <p:txBody>
          <a:bodyPr tIns="22859"/>
          <a:lstStyle/>
          <a:p>
            <a:r>
              <a:rPr lang="vi-VN" dirty="0" smtClean="0"/>
              <a:t>Continuăm discuția noastră despre sintaxa limbajului MDX cu o simplă interogare. Să presupunem că doriți să primiți informații despre transportul lunar de pasageri de către </a:t>
            </a:r>
            <a:r>
              <a:rPr lang="ro-MO" b="1" dirty="0" smtClean="0"/>
              <a:t>Tarom</a:t>
            </a:r>
            <a:r>
              <a:rPr lang="ro-MO" dirty="0" smtClean="0"/>
              <a:t> </a:t>
            </a:r>
            <a:r>
              <a:rPr lang="vi-VN" dirty="0" smtClean="0"/>
              <a:t>pentru </a:t>
            </a:r>
            <a:r>
              <a:rPr lang="vi-VN" b="1" dirty="0" smtClean="0"/>
              <a:t>ianuarie</a:t>
            </a:r>
            <a:r>
              <a:rPr lang="vi-VN" dirty="0" smtClean="0"/>
              <a:t> și </a:t>
            </a:r>
            <a:r>
              <a:rPr lang="vi-VN" b="1" dirty="0" smtClean="0"/>
              <a:t>februarie</a:t>
            </a:r>
            <a:r>
              <a:rPr lang="vi-VN" dirty="0" smtClean="0"/>
              <a:t> 20</a:t>
            </a:r>
            <a:r>
              <a:rPr lang="ro-MO" dirty="0" smtClean="0"/>
              <a:t>2</a:t>
            </a:r>
            <a:r>
              <a:rPr lang="vi-VN" dirty="0" smtClean="0"/>
              <a:t>0:</a:t>
            </a:r>
            <a:endParaRPr lang="ro-MO" dirty="0" smtClean="0"/>
          </a:p>
          <a:p>
            <a:r>
              <a:rPr lang="ru-RU" dirty="0" smtClean="0"/>
              <a:t>SELECT {[</a:t>
            </a:r>
            <a:r>
              <a:rPr lang="ro-MO" dirty="0" smtClean="0"/>
              <a:t>CompaniaAvia</a:t>
            </a:r>
            <a:r>
              <a:rPr lang="ru-RU" dirty="0" smtClean="0"/>
              <a:t>].[</a:t>
            </a:r>
            <a:r>
              <a:rPr lang="ro-MO" dirty="0" smtClean="0"/>
              <a:t>Tarom</a:t>
            </a:r>
            <a:r>
              <a:rPr lang="ru-RU" dirty="0" smtClean="0"/>
              <a:t>]} ON COLUMNS, {[20</a:t>
            </a:r>
            <a:r>
              <a:rPr lang="ro-MO" dirty="0" smtClean="0"/>
              <a:t>20</a:t>
            </a:r>
            <a:r>
              <a:rPr lang="ru-RU" dirty="0" smtClean="0"/>
              <a:t>].[</a:t>
            </a:r>
            <a:r>
              <a:rPr lang="ro-MO" dirty="0" smtClean="0"/>
              <a:t>ianuarie</a:t>
            </a:r>
            <a:r>
              <a:rPr lang="ru-RU" dirty="0" smtClean="0"/>
              <a:t>],[20</a:t>
            </a:r>
            <a:r>
              <a:rPr lang="ro-MO" dirty="0" smtClean="0"/>
              <a:t>20</a:t>
            </a:r>
            <a:r>
              <a:rPr lang="ru-RU" dirty="0" smtClean="0"/>
              <a:t>].[</a:t>
            </a:r>
            <a:r>
              <a:rPr lang="ro-MO" dirty="0" smtClean="0"/>
              <a:t>februarie</a:t>
            </a:r>
            <a:r>
              <a:rPr lang="ru-RU" dirty="0" smtClean="0"/>
              <a:t>]} ON ROWS FROM [</a:t>
            </a:r>
            <a:r>
              <a:rPr lang="ro-MO" dirty="0" smtClean="0"/>
              <a:t>Evidenta_rute</a:t>
            </a:r>
            <a:r>
              <a:rPr lang="ru-RU" dirty="0" smtClean="0"/>
              <a:t>] WHERE [Measures].[</a:t>
            </a:r>
            <a:r>
              <a:rPr lang="ro-MO" dirty="0" smtClean="0"/>
              <a:t>Numap_pasageri</a:t>
            </a:r>
            <a:r>
              <a:rPr lang="ru-RU" dirty="0" smtClean="0"/>
              <a:t>]</a:t>
            </a:r>
            <a:endParaRPr lang="ro-MO" dirty="0" smtClean="0"/>
          </a:p>
          <a:p>
            <a:r>
              <a:rPr lang="ro-MO" b="1" u="sng" dirty="0" smtClean="0">
                <a:solidFill>
                  <a:srgbClr val="0000CC"/>
                </a:solidFill>
                <a:latin typeface="Segoe UI"/>
                <a:cs typeface="Courier New" pitchFamily="49" charset="0"/>
              </a:rPr>
              <a:t>Rexultat</a:t>
            </a:r>
            <a:endParaRPr lang="ru-RU" b="1" u="sng" dirty="0" smtClean="0">
              <a:solidFill>
                <a:srgbClr val="0000CC"/>
              </a:solidFill>
              <a:latin typeface="Segoe UI"/>
              <a:cs typeface="Courier New" pitchFamily="49" charset="0"/>
            </a:endParaRPr>
          </a:p>
        </p:txBody>
      </p:sp>
      <p:graphicFrame>
        <p:nvGraphicFramePr>
          <p:cNvPr id="4" name="Table 3"/>
          <p:cNvGraphicFramePr>
            <a:graphicFrameLocks noGrp="1"/>
          </p:cNvGraphicFramePr>
          <p:nvPr/>
        </p:nvGraphicFramePr>
        <p:xfrm>
          <a:off x="3275856" y="3507854"/>
          <a:ext cx="3312368" cy="1112520"/>
        </p:xfrm>
        <a:graphic>
          <a:graphicData uri="http://schemas.openxmlformats.org/drawingml/2006/table">
            <a:tbl>
              <a:tblPr firstRow="1" bandRow="1">
                <a:tableStyleId>{5C22544A-7EE6-4342-B048-85BDC9FD1C3A}</a:tableStyleId>
              </a:tblPr>
              <a:tblGrid>
                <a:gridCol w="1656184"/>
                <a:gridCol w="1656184"/>
              </a:tblGrid>
              <a:tr h="370840">
                <a:tc>
                  <a:txBody>
                    <a:bodyPr/>
                    <a:lstStyle/>
                    <a:p>
                      <a:endParaRPr lang="en-US" dirty="0"/>
                    </a:p>
                  </a:txBody>
                  <a:tcPr/>
                </a:tc>
                <a:tc>
                  <a:txBody>
                    <a:bodyPr/>
                    <a:lstStyle/>
                    <a:p>
                      <a:r>
                        <a:rPr lang="ro-MO" dirty="0" smtClean="0"/>
                        <a:t>Tarom</a:t>
                      </a:r>
                      <a:endParaRPr lang="en-US" dirty="0"/>
                    </a:p>
                  </a:txBody>
                  <a:tcPr/>
                </a:tc>
              </a:tr>
              <a:tr h="370840">
                <a:tc>
                  <a:txBody>
                    <a:bodyPr/>
                    <a:lstStyle/>
                    <a:p>
                      <a:r>
                        <a:rPr lang="ro-MO" dirty="0" smtClean="0"/>
                        <a:t>Ianuarie</a:t>
                      </a:r>
                      <a:endParaRPr lang="en-US" dirty="0"/>
                    </a:p>
                  </a:txBody>
                  <a:tcPr/>
                </a:tc>
                <a:tc>
                  <a:txBody>
                    <a:bodyPr/>
                    <a:lstStyle/>
                    <a:p>
                      <a:r>
                        <a:rPr lang="ro-MO" dirty="0" smtClean="0"/>
                        <a:t>100</a:t>
                      </a:r>
                      <a:endParaRPr lang="en-US" dirty="0"/>
                    </a:p>
                  </a:txBody>
                  <a:tcPr/>
                </a:tc>
              </a:tr>
              <a:tr h="370840">
                <a:tc>
                  <a:txBody>
                    <a:bodyPr/>
                    <a:lstStyle/>
                    <a:p>
                      <a:r>
                        <a:rPr lang="ro-MO" dirty="0" smtClean="0"/>
                        <a:t>Februarie</a:t>
                      </a:r>
                      <a:endParaRPr lang="en-US" dirty="0"/>
                    </a:p>
                  </a:txBody>
                  <a:tcPr/>
                </a:tc>
                <a:tc>
                  <a:txBody>
                    <a:bodyPr/>
                    <a:lstStyle/>
                    <a:p>
                      <a:r>
                        <a:rPr lang="ro-MO" dirty="0" smtClean="0"/>
                        <a:t>120</a:t>
                      </a:r>
                      <a:endParaRPr lang="en-US" dirty="0"/>
                    </a:p>
                  </a:txBody>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a:xfrm>
            <a:off x="214313" y="323850"/>
            <a:ext cx="7502525" cy="830263"/>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Sectiunea </a:t>
            </a:r>
            <a:r>
              <a:rPr lang="ru-RU" dirty="0" smtClean="0">
                <a:solidFill>
                  <a:srgbClr val="0000CC"/>
                </a:solidFill>
                <a:latin typeface="Segoe UI"/>
                <a:cs typeface="Segoe UI"/>
              </a:rPr>
              <a:t>WITH</a:t>
            </a:r>
          </a:p>
        </p:txBody>
      </p:sp>
      <p:sp>
        <p:nvSpPr>
          <p:cNvPr id="92163" name="Rectangle 3"/>
          <p:cNvSpPr>
            <a:spLocks noGrp="1"/>
          </p:cNvSpPr>
          <p:nvPr>
            <p:ph type="body" idx="4294967295"/>
          </p:nvPr>
        </p:nvSpPr>
        <p:spPr>
          <a:xfrm>
            <a:off x="215900" y="1260475"/>
            <a:ext cx="6842125" cy="3421063"/>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Se f</a:t>
            </a:r>
            <a:r>
              <a:rPr lang="vi-VN" dirty="0" smtClean="0">
                <a:latin typeface="Segoe UI"/>
                <a:cs typeface="Segoe UI"/>
              </a:rPr>
              <a:t>olos</a:t>
            </a:r>
            <a:r>
              <a:rPr lang="ro-MO" dirty="0" smtClean="0">
                <a:latin typeface="Segoe UI"/>
                <a:cs typeface="Segoe UI"/>
              </a:rPr>
              <a:t>este</a:t>
            </a:r>
            <a:r>
              <a:rPr lang="vi-VN" dirty="0" smtClean="0">
                <a:latin typeface="Segoe UI"/>
                <a:cs typeface="Segoe UI"/>
              </a:rPr>
              <a:t> pentru a efectua calcule suplimentare ca parte a unei interogări.</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S</a:t>
            </a:r>
            <a:r>
              <a:rPr lang="vi-VN" dirty="0" smtClean="0">
                <a:latin typeface="Segoe UI"/>
                <a:cs typeface="Segoe UI"/>
              </a:rPr>
              <a:t>intaxa:</a:t>
            </a:r>
            <a:endParaRPr lang="ro-MO" dirty="0" smtClean="0">
              <a:latin typeface="Segoe UI"/>
              <a:cs typeface="Segoe UI"/>
            </a:endParaRP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700" dirty="0" smtClean="0">
                <a:latin typeface="Segoe UI"/>
                <a:cs typeface="Courier New" pitchFamily="49" charset="0"/>
              </a:rPr>
              <a:t>[</a:t>
            </a:r>
            <a:r>
              <a:rPr lang="ru-RU" sz="1700" b="1" dirty="0" smtClean="0">
                <a:solidFill>
                  <a:srgbClr val="0000CC"/>
                </a:solidFill>
                <a:latin typeface="Segoe UI"/>
                <a:cs typeface="Courier New" pitchFamily="49" charset="0"/>
              </a:rPr>
              <a:t>WITH </a:t>
            </a:r>
            <a:r>
              <a:rPr lang="ru-RU" sz="1700" dirty="0" smtClean="0">
                <a:latin typeface="Segoe UI"/>
                <a:cs typeface="Courier New" pitchFamily="49" charset="0"/>
              </a:rPr>
              <a:t>&lt;</a:t>
            </a:r>
            <a:r>
              <a:rPr lang="ru-RU" sz="1700" i="1" dirty="0" smtClean="0">
                <a:latin typeface="Segoe UI"/>
                <a:cs typeface="Segoe UI"/>
              </a:rPr>
              <a:t>formula_expression</a:t>
            </a:r>
            <a:r>
              <a:rPr lang="ru-RU" sz="1700" dirty="0" smtClean="0">
                <a:latin typeface="Segoe UI"/>
                <a:cs typeface="Courier New" pitchFamily="49" charset="0"/>
              </a:rPr>
              <a:t>&gt; [, &lt;</a:t>
            </a:r>
            <a:r>
              <a:rPr lang="ru-RU" sz="1700" i="1" dirty="0" smtClean="0">
                <a:latin typeface="Segoe UI"/>
                <a:cs typeface="Segoe UI"/>
              </a:rPr>
              <a:t>formula_expression</a:t>
            </a:r>
            <a:r>
              <a:rPr lang="ru-RU" sz="1700" dirty="0" smtClean="0">
                <a:latin typeface="Segoe UI"/>
                <a:cs typeface="Courier New" pitchFamily="49" charset="0"/>
              </a:rPr>
              <a:t>&gt; …]]</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ru-RU" dirty="0" smtClean="0">
              <a:latin typeface="Segoe UI"/>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a:xfrm>
            <a:off x="214313" y="352425"/>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Seturi nominale</a:t>
            </a:r>
            <a:endParaRPr lang="ru-RU" dirty="0" smtClean="0">
              <a:latin typeface="Segoe UI"/>
              <a:cs typeface="Segoe UI"/>
            </a:endParaRPr>
          </a:p>
        </p:txBody>
      </p:sp>
      <p:sp>
        <p:nvSpPr>
          <p:cNvPr id="94211" name="Rectangle 3"/>
          <p:cNvSpPr>
            <a:spLocks noGrp="1"/>
          </p:cNvSpPr>
          <p:nvPr>
            <p:ph type="body" idx="4294967295"/>
          </p:nvPr>
        </p:nvSpPr>
        <p:spPr>
          <a:xfrm>
            <a:off x="457200" y="1203325"/>
            <a:ext cx="8228013" cy="3619500"/>
          </a:xfrm>
        </p:spPr>
        <p:txBody>
          <a:bodyPr tIns="18573"/>
          <a:lstStyle/>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err="1" smtClean="0">
                <a:latin typeface="Segoe UI"/>
                <a:cs typeface="Courier New" pitchFamily="49" charset="0"/>
              </a:rPr>
              <a:t>Formula_expression</a:t>
            </a:r>
            <a:r>
              <a:rPr lang="en-US" sz="1700" dirty="0" smtClean="0">
                <a:latin typeface="Segoe UI"/>
                <a:cs typeface="Courier New" pitchFamily="49" charset="0"/>
              </a:rPr>
              <a:t> := [DYNAMIC] </a:t>
            </a:r>
            <a:r>
              <a:rPr lang="en-US" sz="1700" b="1" dirty="0" smtClean="0">
                <a:solidFill>
                  <a:srgbClr val="0000CC"/>
                </a:solidFill>
                <a:latin typeface="Segoe UI"/>
                <a:cs typeface="Courier New" pitchFamily="49" charset="0"/>
              </a:rPr>
              <a:t>SET</a:t>
            </a:r>
            <a:r>
              <a:rPr lang="en-US" sz="1700" dirty="0" smtClean="0">
                <a:latin typeface="Segoe UI"/>
                <a:cs typeface="Courier New" pitchFamily="49" charset="0"/>
              </a:rPr>
              <a:t> &lt;</a:t>
            </a:r>
            <a:r>
              <a:rPr lang="ro-MO" sz="1700" i="1" dirty="0" smtClean="0">
                <a:latin typeface="Segoe UI"/>
                <a:cs typeface="Segoe UI"/>
              </a:rPr>
              <a:t>aliasul_setului</a:t>
            </a:r>
            <a:r>
              <a:rPr lang="en-US" sz="1700" dirty="0" smtClean="0">
                <a:latin typeface="Segoe UI"/>
                <a:cs typeface="Courier New" pitchFamily="49" charset="0"/>
              </a:rPr>
              <a:t>&gt; AS [']&lt;</a:t>
            </a:r>
            <a:r>
              <a:rPr lang="ro-MO" sz="1700" i="1" dirty="0" smtClean="0">
                <a:latin typeface="Segoe UI"/>
                <a:cs typeface="Segoe UI"/>
              </a:rPr>
              <a:t>setul</a:t>
            </a:r>
            <a:r>
              <a:rPr lang="en-US" sz="1700" dirty="0" smtClean="0">
                <a:latin typeface="Segoe UI"/>
                <a:cs typeface="Courier New" pitchFamily="49" charset="0"/>
              </a:rPr>
              <a:t>&gt;[']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WITH</a:t>
            </a:r>
            <a:r>
              <a:rPr lang="en-US" sz="1700" dirty="0" smtClean="0">
                <a:latin typeface="Segoe UI"/>
                <a:cs typeface="Segoe UI"/>
              </a:rPr>
              <a:t> </a:t>
            </a:r>
            <a:r>
              <a:rPr lang="en-US" sz="1700" dirty="0" smtClean="0">
                <a:solidFill>
                  <a:srgbClr val="0000FF"/>
                </a:solidFill>
                <a:latin typeface="Segoe UI"/>
                <a:cs typeface="Segoe UI"/>
              </a:rPr>
              <a:t>SET</a:t>
            </a:r>
            <a:r>
              <a:rPr lang="en-US" sz="1700" dirty="0" smtClean="0">
                <a:latin typeface="Segoe UI"/>
                <a:cs typeface="Segoe UI"/>
              </a:rPr>
              <a:t> [EUROPE] </a:t>
            </a:r>
            <a:r>
              <a:rPr lang="en-US" sz="1700" dirty="0" smtClean="0">
                <a:solidFill>
                  <a:srgbClr val="0000FF"/>
                </a:solidFill>
                <a:latin typeface="Segoe UI"/>
                <a:cs typeface="Segoe UI"/>
              </a:rPr>
              <a:t>AS</a:t>
            </a:r>
            <a:r>
              <a:rPr lang="en-US" sz="1700" dirty="0" smtClean="0">
                <a:latin typeface="Segoe UI"/>
                <a:cs typeface="Segoe UI"/>
              </a:rPr>
              <a:t> '{[Customer].[Country].[Country].&amp;[</a:t>
            </a:r>
            <a:r>
              <a:rPr lang="ro-MO" sz="1700" dirty="0" smtClean="0">
                <a:latin typeface="Segoe UI"/>
                <a:cs typeface="Segoe UI"/>
              </a:rPr>
              <a:t>USA</a:t>
            </a:r>
            <a:r>
              <a:rPr lang="en-US" sz="17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[Customer].[Country].[Country].&amp;[</a:t>
            </a:r>
            <a:r>
              <a:rPr lang="ro-MO" sz="1700" dirty="0" smtClean="0">
                <a:latin typeface="Segoe UI"/>
                <a:cs typeface="Segoe UI"/>
              </a:rPr>
              <a:t>Italy</a:t>
            </a:r>
            <a:r>
              <a:rPr lang="en-US" sz="1700" dirty="0" smtClean="0">
                <a:latin typeface="Segoe UI"/>
                <a:cs typeface="Segoe UI"/>
              </a:rPr>
              <a:t>],[Customer].[Country].</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[Country].&amp;[</a:t>
            </a:r>
            <a:r>
              <a:rPr lang="ro-MO" sz="1700" dirty="0" smtClean="0">
                <a:latin typeface="Segoe UI"/>
                <a:cs typeface="Segoe UI"/>
              </a:rPr>
              <a:t>Moldova</a:t>
            </a:r>
            <a:r>
              <a:rPr lang="en-US" sz="1700" dirty="0" smtClean="0">
                <a:latin typeface="Segoe UI"/>
                <a:cs typeface="Segoe UI"/>
              </a:rPr>
              <a:t>]} '</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SELECT</a:t>
            </a:r>
            <a:r>
              <a:rPr lang="en-US" sz="1700" dirty="0" smtClean="0">
                <a:latin typeface="Segoe UI"/>
                <a:cs typeface="Segoe UI"/>
              </a:rPr>
              <a:t> Measures.[Internet Sales Amount]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COLUMNS</a:t>
            </a:r>
            <a:r>
              <a:rPr lang="en-US" sz="17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[EUROPE]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ROWS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FROM</a:t>
            </a:r>
            <a:r>
              <a:rPr lang="en-US" sz="1700" dirty="0" smtClean="0">
                <a:latin typeface="Segoe UI"/>
                <a:cs typeface="Segoe UI"/>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a:xfrm>
            <a:off x="323528" y="123478"/>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err="1" smtClean="0">
                <a:latin typeface="Segoe UI"/>
                <a:cs typeface="Segoe UI"/>
              </a:rPr>
              <a:t>Membrii</a:t>
            </a:r>
            <a:r>
              <a:rPr lang="en-US" dirty="0" smtClean="0">
                <a:latin typeface="Segoe UI"/>
                <a:cs typeface="Segoe UI"/>
              </a:rPr>
              <a:t> </a:t>
            </a:r>
            <a:r>
              <a:rPr lang="en-US" dirty="0" err="1" smtClean="0">
                <a:latin typeface="Segoe UI"/>
                <a:cs typeface="Segoe UI"/>
              </a:rPr>
              <a:t>calculați</a:t>
            </a:r>
            <a:endParaRPr lang="ru-RU" dirty="0" smtClean="0">
              <a:latin typeface="Segoe UI"/>
              <a:cs typeface="Segoe UI"/>
            </a:endParaRPr>
          </a:p>
        </p:txBody>
      </p:sp>
      <p:sp>
        <p:nvSpPr>
          <p:cNvPr id="96259" name="Rectangle 3"/>
          <p:cNvSpPr>
            <a:spLocks noGrp="1"/>
          </p:cNvSpPr>
          <p:nvPr>
            <p:ph type="body" idx="4294967295"/>
          </p:nvPr>
        </p:nvSpPr>
        <p:spPr>
          <a:xfrm>
            <a:off x="395536" y="843558"/>
            <a:ext cx="8228013" cy="3332163"/>
          </a:xfrm>
        </p:spPr>
        <p:txBody>
          <a:bodyPr tIns="18573"/>
          <a:lstStyle/>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700" dirty="0" smtClean="0">
                <a:latin typeface="Segoe UI"/>
                <a:cs typeface="Courier New" pitchFamily="49" charset="0"/>
              </a:rPr>
              <a:t>Formula_expression := </a:t>
            </a:r>
            <a:r>
              <a:rPr lang="ru-RU" sz="1700" b="1" dirty="0" smtClean="0">
                <a:solidFill>
                  <a:srgbClr val="0000CC"/>
                </a:solidFill>
                <a:latin typeface="Segoe UI"/>
                <a:cs typeface="Courier New" pitchFamily="49" charset="0"/>
              </a:rPr>
              <a:t>MEMBER</a:t>
            </a:r>
            <a:r>
              <a:rPr lang="ru-RU" sz="1700" dirty="0" smtClean="0">
                <a:latin typeface="Segoe UI"/>
                <a:cs typeface="Courier New" pitchFamily="49" charset="0"/>
              </a:rPr>
              <a:t> &lt;</a:t>
            </a:r>
            <a:r>
              <a:rPr lang="ro-MO" sz="1700" i="1" dirty="0" smtClean="0">
                <a:latin typeface="Segoe UI"/>
                <a:cs typeface="Segoe UI"/>
              </a:rPr>
              <a:t>Numele membrului</a:t>
            </a:r>
            <a:r>
              <a:rPr lang="ru-RU" sz="1700" dirty="0" smtClean="0">
                <a:latin typeface="Segoe UI"/>
                <a:cs typeface="Courier New" pitchFamily="49" charset="0"/>
              </a:rPr>
              <a:t>&gt; AS [']&lt;</a:t>
            </a:r>
            <a:r>
              <a:rPr lang="ro-MO" sz="1700" i="1" dirty="0" smtClean="0">
                <a:latin typeface="Segoe UI"/>
                <a:cs typeface="Segoe UI"/>
              </a:rPr>
              <a:t>Expresie</a:t>
            </a:r>
            <a:r>
              <a:rPr lang="ru-RU" sz="1700" i="1" dirty="0" smtClean="0">
                <a:latin typeface="Segoe UI"/>
                <a:cs typeface="Segoe UI"/>
              </a:rPr>
              <a:t>_MDX</a:t>
            </a:r>
            <a:r>
              <a:rPr lang="ru-RU" sz="1700" dirty="0" smtClean="0">
                <a:latin typeface="Segoe UI"/>
                <a:cs typeface="Courier New" pitchFamily="49" charset="0"/>
              </a:rPr>
              <a:t>&gt;['], [ , SOLVE_ORDER = &lt;</a:t>
            </a:r>
            <a:r>
              <a:rPr lang="ro-MO" sz="1700" i="1" dirty="0" smtClean="0">
                <a:latin typeface="Segoe UI"/>
                <a:cs typeface="Segoe UI"/>
              </a:rPr>
              <a:t>numar intreg</a:t>
            </a:r>
            <a:r>
              <a:rPr lang="ru-RU" sz="1700" dirty="0" smtClean="0">
                <a:latin typeface="Segoe UI"/>
                <a:cs typeface="Courier New" pitchFamily="49" charset="0"/>
              </a:rPr>
              <a:t>&gt;] [ , &lt;</a:t>
            </a:r>
            <a:r>
              <a:rPr lang="ro-MO" sz="1700" i="1" dirty="0" smtClean="0">
                <a:latin typeface="Segoe UI"/>
                <a:cs typeface="Segoe UI"/>
              </a:rPr>
              <a:t>proprietatea celulei</a:t>
            </a:r>
            <a:r>
              <a:rPr lang="ru-RU" sz="1700" dirty="0" smtClean="0">
                <a:latin typeface="Segoe UI"/>
                <a:cs typeface="Courier New" pitchFamily="49" charset="0"/>
              </a:rPr>
              <a:t>&gt; = &lt;</a:t>
            </a:r>
            <a:r>
              <a:rPr lang="ro-MO" sz="1700" i="1" dirty="0" smtClean="0">
                <a:latin typeface="Segoe UI"/>
                <a:cs typeface="Segoe UI"/>
              </a:rPr>
              <a:t>expresia_proprietatii</a:t>
            </a:r>
            <a:r>
              <a:rPr lang="ru-RU" sz="1700" dirty="0" smtClean="0">
                <a:latin typeface="Segoe UI"/>
                <a:cs typeface="Courier New" pitchFamily="49" charset="0"/>
              </a:rPr>
              <a:t>&gt;]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Courier New" pitchFamily="49" charset="0"/>
              </a:rPr>
              <a:t>WITH</a:t>
            </a:r>
            <a:r>
              <a:rPr lang="en-US" sz="1700" dirty="0" smtClean="0">
                <a:latin typeface="Segoe UI"/>
                <a:cs typeface="Courier New" pitchFamily="49" charset="0"/>
              </a:rPr>
              <a:t> </a:t>
            </a:r>
            <a:r>
              <a:rPr lang="en-US" sz="1700" dirty="0" smtClean="0">
                <a:solidFill>
                  <a:srgbClr val="0000FF"/>
                </a:solidFill>
                <a:latin typeface="Segoe UI"/>
                <a:cs typeface="Courier New" pitchFamily="49" charset="0"/>
              </a:rPr>
              <a:t>MEMBER</a:t>
            </a:r>
            <a:r>
              <a:rPr lang="en-US" sz="1700" dirty="0" smtClean="0">
                <a:latin typeface="Segoe UI"/>
                <a:cs typeface="Courier New" pitchFamily="49" charset="0"/>
              </a:rPr>
              <a:t> [MEASURES].[Profit] </a:t>
            </a:r>
            <a:r>
              <a:rPr lang="en-US" sz="1700" dirty="0" smtClean="0">
                <a:solidFill>
                  <a:srgbClr val="0000FF"/>
                </a:solidFill>
                <a:latin typeface="Segoe UI"/>
                <a:cs typeface="Courier New" pitchFamily="49" charset="0"/>
              </a:rPr>
              <a:t>AS</a:t>
            </a:r>
            <a:r>
              <a:rPr lang="en-US" sz="1700" dirty="0" smtClean="0">
                <a:latin typeface="Segoe UI"/>
                <a:cs typeface="Courier New" pitchFamily="49" charset="0"/>
              </a:rPr>
              <a:t> '[Measures].[Internet Sales Amount]-[Measures].[Internet Standard Product Cost]'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Courier New" pitchFamily="49" charset="0"/>
              </a:rPr>
              <a:t>SELECT</a:t>
            </a:r>
            <a:r>
              <a:rPr lang="en-US" sz="1700" dirty="0" smtClean="0">
                <a:latin typeface="Segoe UI"/>
                <a:cs typeface="Courier New" pitchFamily="49" charset="0"/>
              </a:rPr>
              <a:t> </a:t>
            </a:r>
            <a:r>
              <a:rPr lang="en-US" sz="1700" dirty="0" err="1" smtClean="0">
                <a:latin typeface="Segoe UI"/>
                <a:cs typeface="Courier New" pitchFamily="49" charset="0"/>
              </a:rPr>
              <a:t>Measures.profit</a:t>
            </a:r>
            <a:r>
              <a:rPr lang="en-US" sz="1700" dirty="0" smtClean="0">
                <a:latin typeface="Segoe UI"/>
                <a:cs typeface="Courier New" pitchFamily="49" charset="0"/>
              </a:rPr>
              <a:t> </a:t>
            </a:r>
            <a:r>
              <a:rPr lang="en-US" sz="1700" dirty="0" smtClean="0">
                <a:solidFill>
                  <a:srgbClr val="0000FF"/>
                </a:solidFill>
                <a:latin typeface="Segoe UI"/>
                <a:cs typeface="Courier New" pitchFamily="49" charset="0"/>
              </a:rPr>
              <a:t>ON</a:t>
            </a:r>
            <a:r>
              <a:rPr lang="en-US" sz="1700" dirty="0" smtClean="0">
                <a:latin typeface="Segoe UI"/>
                <a:cs typeface="Courier New" pitchFamily="49" charset="0"/>
              </a:rPr>
              <a:t> </a:t>
            </a:r>
            <a:r>
              <a:rPr lang="en-US" sz="1700" dirty="0" smtClean="0">
                <a:solidFill>
                  <a:srgbClr val="0000FF"/>
                </a:solidFill>
                <a:latin typeface="Segoe UI"/>
                <a:cs typeface="Courier New" pitchFamily="49" charset="0"/>
              </a:rPr>
              <a:t>COLUMNS</a:t>
            </a:r>
            <a:r>
              <a:rPr lang="en-US" sz="1700" dirty="0" smtClean="0">
                <a:latin typeface="Segoe UI"/>
                <a:cs typeface="Courier New" pitchFamily="49" charset="0"/>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Courier New" pitchFamily="49" charset="0"/>
              </a:rPr>
              <a:t>[Customer].[Country].</a:t>
            </a:r>
            <a:r>
              <a:rPr lang="en-US" sz="1700" dirty="0" smtClean="0">
                <a:solidFill>
                  <a:srgbClr val="0000FF"/>
                </a:solidFill>
                <a:latin typeface="Segoe UI"/>
                <a:cs typeface="Courier New" pitchFamily="49" charset="0"/>
              </a:rPr>
              <a:t>MEMBERS</a:t>
            </a:r>
            <a:r>
              <a:rPr lang="en-US" sz="1700" dirty="0" smtClean="0">
                <a:latin typeface="Segoe UI"/>
                <a:cs typeface="Courier New" pitchFamily="49" charset="0"/>
              </a:rPr>
              <a:t> </a:t>
            </a:r>
            <a:r>
              <a:rPr lang="en-US" sz="1700" dirty="0" smtClean="0">
                <a:solidFill>
                  <a:srgbClr val="0000FF"/>
                </a:solidFill>
                <a:latin typeface="Segoe UI"/>
                <a:cs typeface="Courier New" pitchFamily="49" charset="0"/>
              </a:rPr>
              <a:t>ON</a:t>
            </a:r>
            <a:r>
              <a:rPr lang="en-US" sz="1700" dirty="0" smtClean="0">
                <a:latin typeface="Segoe UI"/>
                <a:cs typeface="Courier New" pitchFamily="49" charset="0"/>
              </a:rPr>
              <a:t> </a:t>
            </a:r>
            <a:r>
              <a:rPr lang="en-US" sz="1700" dirty="0" smtClean="0">
                <a:solidFill>
                  <a:srgbClr val="0000FF"/>
                </a:solidFill>
                <a:latin typeface="Segoe UI"/>
                <a:cs typeface="Courier New" pitchFamily="49" charset="0"/>
              </a:rPr>
              <a:t>ROWS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Courier New" pitchFamily="49" charset="0"/>
              </a:rPr>
              <a:t>FROM</a:t>
            </a:r>
            <a:r>
              <a:rPr lang="en-US" sz="1700" dirty="0" smtClean="0">
                <a:latin typeface="Segoe UI"/>
                <a:cs typeface="Courier New" pitchFamily="49" charset="0"/>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Group 2"/>
          <p:cNvGraphicFramePr>
            <a:graphicFrameLocks noGrp="1"/>
          </p:cNvGraphicFramePr>
          <p:nvPr/>
        </p:nvGraphicFramePr>
        <p:xfrm>
          <a:off x="927100" y="2725738"/>
          <a:ext cx="6205538" cy="3109848"/>
        </p:xfrm>
        <a:graphic>
          <a:graphicData uri="http://schemas.openxmlformats.org/drawingml/2006/table">
            <a:tbl>
              <a:tblPr/>
              <a:tblGrid>
                <a:gridCol w="2068513"/>
                <a:gridCol w="2066925"/>
                <a:gridCol w="2070100"/>
              </a:tblGrid>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endParaRPr kumimoji="0" lang="ru-RU" sz="1200" b="0" i="0" u="none" strike="noStrike" cap="none" normalizeH="0" baseline="0" smtClean="0">
                        <a:ln>
                          <a:noFill/>
                        </a:ln>
                        <a:solidFill>
                          <a:schemeClr val="tx1"/>
                        </a:solidFill>
                        <a:effectLst/>
                        <a:latin typeface="Segoe UI"/>
                        <a:ea typeface="Segoe UI"/>
                        <a:cs typeface="Segoe UI"/>
                      </a:endParaRP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ProductRank</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Sales Amount</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All Products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1</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$109,809,274.20</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Road</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2</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$48,262,055.15</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Mountain</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3</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$42,456,731.56</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Touring</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4</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$16,010,837.10</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Accessory</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5</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$2,539,401.59</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41116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Components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6</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$540,248.80</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
        <p:nvSpPr>
          <p:cNvPr id="98380" name="Text Box 76"/>
          <p:cNvSpPr txBox="1">
            <a:spLocks noChangeArrowheads="1"/>
          </p:cNvSpPr>
          <p:nvPr/>
        </p:nvSpPr>
        <p:spPr bwMode="auto">
          <a:xfrm>
            <a:off x="395536" y="267494"/>
            <a:ext cx="8259514" cy="2286000"/>
          </a:xfrm>
          <a:prstGeom prst="rect">
            <a:avLst/>
          </a:prstGeom>
          <a:noFill/>
          <a:ln w="9525">
            <a:noFill/>
            <a:round/>
            <a:headEnd/>
            <a:tailEnd/>
          </a:ln>
          <a:effectLst/>
        </p:spPr>
        <p:txBody>
          <a:bodyPr lIns="0" tIns="14287" rIns="0" bIns="0"/>
          <a:lstStyle/>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ro-MO" sz="2000" b="1" u="sng" dirty="0" smtClean="0">
                <a:solidFill>
                  <a:srgbClr val="FF0000"/>
                </a:solidFill>
                <a:cs typeface="Lucida Sans Unicode" pitchFamily="34" charset="0"/>
              </a:rPr>
              <a:t>Exemplu 3</a:t>
            </a:r>
            <a:r>
              <a:rPr lang="ro-MO" sz="1600" dirty="0" smtClean="0">
                <a:solidFill>
                  <a:srgbClr val="0000FF"/>
                </a:solidFill>
                <a:cs typeface="Lucida Sans Unicode" pitchFamily="34" charset="0"/>
              </a:rPr>
              <a:t>: </a:t>
            </a:r>
            <a:r>
              <a:rPr lang="en-US" sz="1600" dirty="0" smtClean="0">
                <a:solidFill>
                  <a:srgbClr val="0000FF"/>
                </a:solidFill>
                <a:cs typeface="Lucida Sans Unicode" pitchFamily="34" charset="0"/>
              </a:rPr>
              <a:t>WITH</a:t>
            </a:r>
            <a:r>
              <a:rPr lang="ro-MO" sz="1600" dirty="0" smtClean="0">
                <a:solidFill>
                  <a:srgbClr val="0000FF"/>
                </a:solidFill>
                <a:cs typeface="Lucida Sans Unicode" pitchFamily="34" charset="0"/>
              </a:rPr>
              <a:t> </a:t>
            </a:r>
            <a:r>
              <a:rPr lang="en-US" sz="1600" dirty="0" smtClean="0">
                <a:solidFill>
                  <a:srgbClr val="0000FF"/>
                </a:solidFill>
                <a:cs typeface="Lucida Sans Unicode" pitchFamily="34" charset="0"/>
              </a:rPr>
              <a:t>SET</a:t>
            </a:r>
            <a:r>
              <a:rPr lang="en-US" sz="1600" dirty="0" smtClean="0">
                <a:solidFill>
                  <a:srgbClr val="000000"/>
                </a:solidFill>
                <a:cs typeface="Lucida Sans Unicode" pitchFamily="34" charset="0"/>
              </a:rPr>
              <a:t> </a:t>
            </a:r>
            <a:r>
              <a:rPr lang="en-US" sz="1600" dirty="0">
                <a:solidFill>
                  <a:srgbClr val="000000"/>
                </a:solidFill>
                <a:cs typeface="Lucida Sans Unicode" pitchFamily="34" charset="0"/>
              </a:rPr>
              <a:t>[</a:t>
            </a:r>
            <a:r>
              <a:rPr lang="en-US" sz="1600" dirty="0" err="1">
                <a:solidFill>
                  <a:srgbClr val="000000"/>
                </a:solidFill>
                <a:cs typeface="Lucida Sans Unicode" pitchFamily="34" charset="0"/>
              </a:rPr>
              <a:t>ProductOrder</a:t>
            </a:r>
            <a:r>
              <a:rPr lang="en-US" sz="1600" dirty="0">
                <a:solidFill>
                  <a:srgbClr val="000000"/>
                </a:solidFill>
                <a:cs typeface="Lucida Sans Unicode" pitchFamily="34" charset="0"/>
              </a:rPr>
              <a:t>] </a:t>
            </a:r>
            <a:r>
              <a:rPr lang="en-US" sz="1600" dirty="0">
                <a:solidFill>
                  <a:srgbClr val="0000FF"/>
                </a:solidFill>
                <a:cs typeface="Lucida Sans Unicode" pitchFamily="34" charset="0"/>
              </a:rPr>
              <a:t>AS</a:t>
            </a:r>
            <a:r>
              <a:rPr lang="en-US" sz="1600" dirty="0">
                <a:solidFill>
                  <a:srgbClr val="000000"/>
                </a:solidFill>
                <a:cs typeface="Lucida Sans Unicode" pitchFamily="34" charset="0"/>
              </a:rPr>
              <a:t> 'Order([Product].[Product Line].MEMBERS,</a:t>
            </a:r>
          </a:p>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1600" dirty="0">
                <a:solidFill>
                  <a:srgbClr val="000000"/>
                </a:solidFill>
                <a:cs typeface="Lucida Sans Unicode" pitchFamily="34" charset="0"/>
              </a:rPr>
              <a:t>[Internet Sales Amount], BDESC)'</a:t>
            </a:r>
          </a:p>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1600" dirty="0">
                <a:solidFill>
                  <a:srgbClr val="0000FF"/>
                </a:solidFill>
                <a:cs typeface="Lucida Sans Unicode" pitchFamily="34" charset="0"/>
              </a:rPr>
              <a:t>MEMBER</a:t>
            </a:r>
            <a:r>
              <a:rPr lang="en-US" sz="1600" dirty="0">
                <a:solidFill>
                  <a:srgbClr val="000000"/>
                </a:solidFill>
                <a:cs typeface="Lucida Sans Unicode" pitchFamily="34" charset="0"/>
              </a:rPr>
              <a:t> [Measures].[</a:t>
            </a:r>
            <a:r>
              <a:rPr lang="en-US" sz="1600" dirty="0" err="1">
                <a:solidFill>
                  <a:srgbClr val="000000"/>
                </a:solidFill>
                <a:cs typeface="Lucida Sans Unicode" pitchFamily="34" charset="0"/>
              </a:rPr>
              <a:t>ProductRank</a:t>
            </a:r>
            <a:r>
              <a:rPr lang="en-US" sz="1600" dirty="0">
                <a:solidFill>
                  <a:srgbClr val="000000"/>
                </a:solidFill>
                <a:cs typeface="Lucida Sans Unicode" pitchFamily="34" charset="0"/>
              </a:rPr>
              <a:t>] </a:t>
            </a:r>
            <a:r>
              <a:rPr lang="en-US" sz="1600" dirty="0">
                <a:solidFill>
                  <a:srgbClr val="0000FF"/>
                </a:solidFill>
                <a:cs typeface="Lucida Sans Unicode" pitchFamily="34" charset="0"/>
              </a:rPr>
              <a:t>AS</a:t>
            </a:r>
            <a:r>
              <a:rPr lang="en-US" sz="1600" dirty="0">
                <a:solidFill>
                  <a:srgbClr val="000000"/>
                </a:solidFill>
                <a:cs typeface="Lucida Sans Unicode" pitchFamily="34" charset="0"/>
              </a:rPr>
              <a:t> 'Rank([Product].[Product Line].CURRENTMEMBER, [</a:t>
            </a:r>
            <a:r>
              <a:rPr lang="en-US" sz="1600" dirty="0" err="1">
                <a:solidFill>
                  <a:srgbClr val="000000"/>
                </a:solidFill>
                <a:cs typeface="Lucida Sans Unicode" pitchFamily="34" charset="0"/>
              </a:rPr>
              <a:t>ProductOrder</a:t>
            </a:r>
            <a:r>
              <a:rPr lang="en-US" sz="1600" dirty="0">
                <a:solidFill>
                  <a:srgbClr val="000000"/>
                </a:solidFill>
                <a:cs typeface="Lucida Sans Unicode" pitchFamily="34" charset="0"/>
              </a:rPr>
              <a:t>])'</a:t>
            </a:r>
          </a:p>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1600" dirty="0">
                <a:solidFill>
                  <a:srgbClr val="0000FF"/>
                </a:solidFill>
                <a:cs typeface="Lucida Sans Unicode" pitchFamily="34" charset="0"/>
              </a:rPr>
              <a:t>SELECT</a:t>
            </a:r>
            <a:r>
              <a:rPr lang="en-US" sz="1600" dirty="0">
                <a:solidFill>
                  <a:srgbClr val="000000"/>
                </a:solidFill>
                <a:cs typeface="Lucida Sans Unicode" pitchFamily="34" charset="0"/>
              </a:rPr>
              <a:t> {[</a:t>
            </a:r>
            <a:r>
              <a:rPr lang="en-US" sz="1600" dirty="0" err="1">
                <a:solidFill>
                  <a:srgbClr val="000000"/>
                </a:solidFill>
                <a:cs typeface="Lucida Sans Unicode" pitchFamily="34" charset="0"/>
              </a:rPr>
              <a:t>ProductRank</a:t>
            </a:r>
            <a:r>
              <a:rPr lang="en-US" sz="1600" dirty="0">
                <a:solidFill>
                  <a:srgbClr val="000000"/>
                </a:solidFill>
                <a:cs typeface="Lucida Sans Unicode" pitchFamily="34" charset="0"/>
              </a:rPr>
              <a:t>],[Sales Amount]} </a:t>
            </a:r>
            <a:r>
              <a:rPr lang="en-US" sz="1600" dirty="0">
                <a:solidFill>
                  <a:srgbClr val="0000FF"/>
                </a:solidFill>
                <a:cs typeface="Lucida Sans Unicode" pitchFamily="34" charset="0"/>
              </a:rPr>
              <a:t>ON</a:t>
            </a:r>
            <a:r>
              <a:rPr lang="en-US" sz="1600" dirty="0">
                <a:solidFill>
                  <a:srgbClr val="000000"/>
                </a:solidFill>
                <a:cs typeface="Lucida Sans Unicode" pitchFamily="34" charset="0"/>
              </a:rPr>
              <a:t> </a:t>
            </a:r>
            <a:r>
              <a:rPr lang="en-US" sz="1600" dirty="0">
                <a:solidFill>
                  <a:srgbClr val="0000FF"/>
                </a:solidFill>
                <a:cs typeface="Lucida Sans Unicode" pitchFamily="34" charset="0"/>
              </a:rPr>
              <a:t>COLUMNS</a:t>
            </a:r>
            <a:r>
              <a:rPr lang="en-US" sz="1600" dirty="0">
                <a:solidFill>
                  <a:srgbClr val="000000"/>
                </a:solidFill>
                <a:cs typeface="Lucida Sans Unicode" pitchFamily="34" charset="0"/>
              </a:rPr>
              <a:t>,</a:t>
            </a:r>
          </a:p>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1600" dirty="0">
                <a:solidFill>
                  <a:srgbClr val="000000"/>
                </a:solidFill>
                <a:cs typeface="Lucida Sans Unicode" pitchFamily="34" charset="0"/>
              </a:rPr>
              <a:t>[</a:t>
            </a:r>
            <a:r>
              <a:rPr lang="en-US" sz="1600" dirty="0" err="1">
                <a:solidFill>
                  <a:srgbClr val="000000"/>
                </a:solidFill>
                <a:cs typeface="Lucida Sans Unicode" pitchFamily="34" charset="0"/>
              </a:rPr>
              <a:t>ProductOrder</a:t>
            </a:r>
            <a:r>
              <a:rPr lang="en-US" sz="1600" dirty="0">
                <a:solidFill>
                  <a:srgbClr val="000000"/>
                </a:solidFill>
                <a:cs typeface="Lucida Sans Unicode" pitchFamily="34" charset="0"/>
              </a:rPr>
              <a:t>] </a:t>
            </a:r>
            <a:r>
              <a:rPr lang="en-US" sz="1600" dirty="0">
                <a:solidFill>
                  <a:srgbClr val="0000FF"/>
                </a:solidFill>
                <a:cs typeface="Lucida Sans Unicode" pitchFamily="34" charset="0"/>
              </a:rPr>
              <a:t>on</a:t>
            </a:r>
            <a:r>
              <a:rPr lang="en-US" sz="1600" dirty="0">
                <a:solidFill>
                  <a:srgbClr val="000000"/>
                </a:solidFill>
                <a:cs typeface="Lucida Sans Unicode" pitchFamily="34" charset="0"/>
              </a:rPr>
              <a:t> </a:t>
            </a:r>
            <a:r>
              <a:rPr lang="en-US" sz="1600" dirty="0">
                <a:solidFill>
                  <a:srgbClr val="0000FF"/>
                </a:solidFill>
                <a:cs typeface="Lucida Sans Unicode" pitchFamily="34" charset="0"/>
              </a:rPr>
              <a:t>ROWS</a:t>
            </a:r>
          </a:p>
          <a:p>
            <a:pPr defTabSz="363538" hangingPunct="0">
              <a:lnSpc>
                <a:spcPct val="93000"/>
              </a:lnSpc>
              <a:spcAft>
                <a:spcPts val="1150"/>
              </a:spcAft>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1600" dirty="0">
                <a:solidFill>
                  <a:srgbClr val="0000FF"/>
                </a:solidFill>
                <a:cs typeface="Lucida Sans Unicode" pitchFamily="34" charset="0"/>
              </a:rPr>
              <a:t>FROM</a:t>
            </a:r>
            <a:r>
              <a:rPr lang="en-US" sz="1600" dirty="0">
                <a:solidFill>
                  <a:srgbClr val="000000"/>
                </a:solidFill>
                <a:cs typeface="Lucida Sans Unicode" pitchFamily="34" charset="0"/>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a:xfrm>
            <a:off x="251520" y="0"/>
            <a:ext cx="8228013" cy="483518"/>
          </a:xfrm>
        </p:spPr>
        <p:txBody>
          <a:bodyPr tIns="31431" anchor="ctr"/>
          <a:lstStyle/>
          <a:p>
            <a:pPr defTabSz="363538">
              <a:lnSpc>
                <a:spcPct val="93000"/>
              </a:lnSpc>
              <a:buClr>
                <a:srgbClr val="000000"/>
              </a:buClr>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ro-MO" sz="2000" u="sng" dirty="0" smtClean="0">
                <a:solidFill>
                  <a:srgbClr val="FF0000"/>
                </a:solidFill>
                <a:latin typeface="Arial" charset="0"/>
                <a:cs typeface="Lucida Sans Unicode" pitchFamily="34" charset="0"/>
              </a:rPr>
              <a:t>Exemplu 4</a:t>
            </a:r>
            <a:r>
              <a:rPr lang="ro-MO" sz="2400" dirty="0" smtClean="0">
                <a:solidFill>
                  <a:srgbClr val="FF0000"/>
                </a:solidFill>
                <a:latin typeface="Arial" charset="0"/>
                <a:cs typeface="Lucida Sans Unicode" pitchFamily="34" charset="0"/>
              </a:rPr>
              <a:t>.</a:t>
            </a:r>
            <a:endParaRPr lang="ru-RU" sz="2400" dirty="0" smtClean="0">
              <a:solidFill>
                <a:srgbClr val="FF0000"/>
              </a:solidFill>
              <a:latin typeface="Arial" charset="0"/>
              <a:cs typeface="Lucida Sans Unicode" pitchFamily="34" charset="0"/>
            </a:endParaRPr>
          </a:p>
        </p:txBody>
      </p:sp>
      <p:graphicFrame>
        <p:nvGraphicFramePr>
          <p:cNvPr id="100355" name="Object 3"/>
          <p:cNvGraphicFramePr>
            <a:graphicFrameLocks noChangeAspect="1"/>
          </p:cNvGraphicFramePr>
          <p:nvPr/>
        </p:nvGraphicFramePr>
        <p:xfrm>
          <a:off x="327025" y="1225550"/>
          <a:ext cx="8228013" cy="3394075"/>
        </p:xfrm>
        <a:graphic>
          <a:graphicData uri="http://schemas.openxmlformats.org/presentationml/2006/ole">
            <p:oleObj spid="_x0000_s100355" r:id="rId4" imgW="8942040" imgH="5040000" progId="">
              <p:embed/>
            </p:oleObj>
          </a:graphicData>
        </a:graphic>
      </p:graphicFrame>
      <p:sp>
        <p:nvSpPr>
          <p:cNvPr id="100356" name="Rectangle 4"/>
          <p:cNvSpPr>
            <a:spLocks noGrp="1"/>
          </p:cNvSpPr>
          <p:nvPr>
            <p:ph type="subTitle" idx="4294967295"/>
          </p:nvPr>
        </p:nvSpPr>
        <p:spPr>
          <a:xfrm>
            <a:off x="1043608" y="843558"/>
            <a:ext cx="8228013" cy="3332163"/>
          </a:xfrm>
        </p:spPr>
        <p:txBody>
          <a:bodyPr tIns="18573" anchor="ctr"/>
          <a:lstStyle/>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WITH</a:t>
            </a:r>
            <a:r>
              <a:rPr lang="en-US" sz="1700" dirty="0" smtClean="0">
                <a:latin typeface="Segoe UI"/>
                <a:cs typeface="Segoe UI"/>
              </a:rPr>
              <a:t> </a:t>
            </a:r>
            <a:r>
              <a:rPr lang="en-US" sz="1700" dirty="0" smtClean="0">
                <a:solidFill>
                  <a:srgbClr val="0000FF"/>
                </a:solidFill>
                <a:latin typeface="Segoe UI"/>
                <a:cs typeface="Segoe UI"/>
              </a:rPr>
              <a:t>MEMBER</a:t>
            </a:r>
            <a:r>
              <a:rPr lang="en-US" sz="1700" dirty="0" smtClean="0">
                <a:latin typeface="Segoe UI"/>
                <a:cs typeface="Segoe UI"/>
              </a:rPr>
              <a:t> [Date].[Calendar].[%Change] </a:t>
            </a:r>
            <a:r>
              <a:rPr lang="en-US" sz="1700" dirty="0" smtClean="0">
                <a:solidFill>
                  <a:srgbClr val="0000FF"/>
                </a:solidFill>
                <a:latin typeface="Segoe UI"/>
                <a:cs typeface="Segoe UI"/>
              </a:rPr>
              <a:t>AS</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100* (([Date].[Calendar].[Calendar Quarter].[Q2 CY 20</a:t>
            </a:r>
            <a:r>
              <a:rPr lang="ro-MO" sz="1700" dirty="0" smtClean="0">
                <a:latin typeface="Segoe UI"/>
                <a:cs typeface="Segoe UI"/>
              </a:rPr>
              <a:t>20</a:t>
            </a:r>
            <a:r>
              <a:rPr lang="en-US" sz="1700" dirty="0" smtClean="0">
                <a:latin typeface="Segoe UI"/>
                <a:cs typeface="Segoe UI"/>
              </a:rPr>
              <a:t>] -</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[Date].[Calendar].[Calendar Quarter].[Q1 CY 20</a:t>
            </a:r>
            <a:r>
              <a:rPr lang="ro-MO" sz="1700" dirty="0" smtClean="0">
                <a:latin typeface="Segoe UI"/>
                <a:cs typeface="Segoe UI"/>
              </a:rPr>
              <a:t>20</a:t>
            </a:r>
            <a:r>
              <a:rPr lang="en-US" sz="1700" dirty="0" smtClean="0">
                <a:latin typeface="Segoe UI"/>
                <a:cs typeface="Segoe UI"/>
              </a:rPr>
              <a:t>]) /</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[Date].[Calendar].[Calendar Quarter].[Q2 CY 20</a:t>
            </a:r>
            <a:r>
              <a:rPr lang="ro-MO" sz="1700" dirty="0" smtClean="0">
                <a:latin typeface="Segoe UI"/>
                <a:cs typeface="Segoe UI"/>
              </a:rPr>
              <a:t>20</a:t>
            </a:r>
            <a:r>
              <a:rPr lang="en-US" sz="1700" dirty="0" smtClean="0">
                <a:latin typeface="Segoe UI"/>
                <a:cs typeface="Segoe UI"/>
              </a:rPr>
              <a:t>])</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SELECT</a:t>
            </a:r>
            <a:r>
              <a:rPr lang="en-US" sz="1700" dirty="0" smtClean="0">
                <a:latin typeface="Segoe UI"/>
                <a:cs typeface="Segoe UI"/>
              </a:rPr>
              <a:t> {[Date].[Calendar].[Calendar Quarter].[Q1 CY 20</a:t>
            </a:r>
            <a:r>
              <a:rPr lang="ro-MO" sz="1700" dirty="0" smtClean="0">
                <a:latin typeface="Segoe UI"/>
                <a:cs typeface="Segoe UI"/>
              </a:rPr>
              <a:t>20</a:t>
            </a:r>
            <a:r>
              <a:rPr lang="en-US" sz="1700" dirty="0" smtClean="0">
                <a:latin typeface="Segoe UI"/>
                <a:cs typeface="Segoe UI"/>
              </a:rPr>
              <a:t>],</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[Date].[Calendar].[Calendar Quarter].[Q2 CY 20</a:t>
            </a:r>
            <a:r>
              <a:rPr lang="ro-MO" sz="1700" dirty="0" smtClean="0">
                <a:latin typeface="Segoe UI"/>
                <a:cs typeface="Segoe UI"/>
              </a:rPr>
              <a:t>20</a:t>
            </a:r>
            <a:r>
              <a:rPr lang="en-US" sz="1700" dirty="0" smtClean="0">
                <a:latin typeface="Segoe UI"/>
                <a:cs typeface="Segoe UI"/>
              </a:rPr>
              <a:t>],</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[Date].[Calendar].[%Change]}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COLUMNS</a:t>
            </a:r>
            <a:r>
              <a:rPr lang="en-US" sz="1700" dirty="0" smtClean="0">
                <a:latin typeface="Segoe UI"/>
                <a:cs typeface="Segoe UI"/>
              </a:rPr>
              <a:t>,</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{Measures.[Internet Sales Amount],[Measures].[Customer Count],</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[Measures].[Internet Gross Profit]}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ROWS</a:t>
            </a:r>
          </a:p>
          <a:p>
            <a:pPr marL="0" indent="0" defTabSz="449263">
              <a:buFont typeface="Webdings" pitchFamily="18"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FROM</a:t>
            </a:r>
            <a:r>
              <a:rPr lang="en-US" sz="1700" dirty="0" smtClean="0">
                <a:latin typeface="Segoe UI"/>
                <a:cs typeface="Segoe UI"/>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27584" y="987574"/>
            <a:ext cx="6984776" cy="1859483"/>
          </a:xfrm>
          <a:prstGeom prst="rect">
            <a:avLst/>
          </a:prstGeom>
        </p:spPr>
        <p:txBody>
          <a:bodyPr vert="horz" wrap="square" lIns="0" tIns="12700" rIns="0" bIns="0" rtlCol="0">
            <a:spAutoFit/>
          </a:bodyPr>
          <a:lstStyle/>
          <a:p>
            <a:pPr marL="355600" indent="-343535">
              <a:lnSpc>
                <a:spcPct val="100000"/>
              </a:lnSpc>
              <a:spcBef>
                <a:spcPts val="100"/>
              </a:spcBef>
              <a:buChar char="•"/>
              <a:tabLst>
                <a:tab pos="355600" algn="l"/>
                <a:tab pos="356235" algn="l"/>
              </a:tabLst>
            </a:pPr>
            <a:r>
              <a:rPr sz="2400" b="1" i="1" spc="-5" dirty="0">
                <a:latin typeface="Arial"/>
                <a:cs typeface="Arial"/>
              </a:rPr>
              <a:t>De ce Data Mining? – </a:t>
            </a:r>
            <a:r>
              <a:rPr lang="ro-MO" sz="2400" b="1" i="1" dirty="0" smtClean="0">
                <a:latin typeface="Arial"/>
                <a:cs typeface="Arial"/>
              </a:rPr>
              <a:t>preliminarii</a:t>
            </a:r>
            <a:endParaRPr sz="2400" b="1" i="1" dirty="0">
              <a:latin typeface="Arial"/>
              <a:cs typeface="Arial"/>
            </a:endParaRPr>
          </a:p>
          <a:p>
            <a:pPr marL="355600" indent="-342900">
              <a:lnSpc>
                <a:spcPct val="100000"/>
              </a:lnSpc>
              <a:buChar char="•"/>
              <a:tabLst>
                <a:tab pos="354965" algn="l"/>
                <a:tab pos="355600" algn="l"/>
              </a:tabLst>
            </a:pPr>
            <a:r>
              <a:rPr sz="2400" b="1" i="1" spc="-5" dirty="0" err="1" smtClean="0">
                <a:latin typeface="Arial"/>
                <a:cs typeface="Arial"/>
              </a:rPr>
              <a:t>Ce</a:t>
            </a:r>
            <a:r>
              <a:rPr sz="2400" b="1" i="1" spc="-5" dirty="0" smtClean="0">
                <a:latin typeface="Arial"/>
                <a:cs typeface="Arial"/>
              </a:rPr>
              <a:t> </a:t>
            </a:r>
            <a:r>
              <a:rPr sz="2400" b="1" i="1" spc="-5" dirty="0">
                <a:latin typeface="Arial"/>
                <a:cs typeface="Arial"/>
              </a:rPr>
              <a:t>este Data Mining? – concepte de</a:t>
            </a:r>
            <a:r>
              <a:rPr sz="2400" b="1" i="1" spc="40" dirty="0">
                <a:latin typeface="Arial"/>
                <a:cs typeface="Arial"/>
              </a:rPr>
              <a:t> </a:t>
            </a:r>
            <a:r>
              <a:rPr sz="2400" b="1" i="1" spc="-5" dirty="0">
                <a:latin typeface="Arial"/>
                <a:cs typeface="Arial"/>
              </a:rPr>
              <a:t>bază</a:t>
            </a:r>
            <a:endParaRPr sz="2400" b="1" i="1" dirty="0">
              <a:latin typeface="Arial"/>
              <a:cs typeface="Arial"/>
            </a:endParaRPr>
          </a:p>
          <a:p>
            <a:pPr marL="355600" indent="-342900">
              <a:lnSpc>
                <a:spcPct val="100000"/>
              </a:lnSpc>
              <a:buChar char="•"/>
              <a:tabLst>
                <a:tab pos="354965" algn="l"/>
                <a:tab pos="355600" algn="l"/>
              </a:tabLst>
            </a:pPr>
            <a:r>
              <a:rPr sz="2400" b="1" i="1" spc="-5" dirty="0" err="1" smtClean="0">
                <a:latin typeface="Arial"/>
                <a:cs typeface="Arial"/>
              </a:rPr>
              <a:t>Ce</a:t>
            </a:r>
            <a:r>
              <a:rPr sz="2400" b="1" i="1" spc="-5" dirty="0" smtClean="0">
                <a:latin typeface="Arial"/>
                <a:cs typeface="Arial"/>
              </a:rPr>
              <a:t> </a:t>
            </a:r>
            <a:r>
              <a:rPr sz="2400" b="1" i="1" spc="-5" dirty="0">
                <a:latin typeface="Arial"/>
                <a:cs typeface="Arial"/>
              </a:rPr>
              <a:t>nu este Data Mining? – tematici</a:t>
            </a:r>
            <a:r>
              <a:rPr sz="2400" b="1" i="1" spc="40" dirty="0">
                <a:latin typeface="Arial"/>
                <a:cs typeface="Arial"/>
              </a:rPr>
              <a:t> </a:t>
            </a:r>
            <a:r>
              <a:rPr sz="2400" b="1" i="1" spc="-5" dirty="0">
                <a:latin typeface="Arial"/>
                <a:cs typeface="Arial"/>
              </a:rPr>
              <a:t>corelate</a:t>
            </a:r>
            <a:endParaRPr sz="2400" b="1" i="1" dirty="0">
              <a:latin typeface="Arial"/>
              <a:cs typeface="Arial"/>
            </a:endParaRPr>
          </a:p>
          <a:p>
            <a:pPr marL="355600" indent="-343535">
              <a:lnSpc>
                <a:spcPct val="100000"/>
              </a:lnSpc>
              <a:buChar char="•"/>
              <a:tabLst>
                <a:tab pos="355600" algn="l"/>
                <a:tab pos="356235" algn="l"/>
              </a:tabLst>
            </a:pPr>
            <a:r>
              <a:rPr sz="2400" b="1" i="1" spc="-5" dirty="0" err="1" smtClean="0">
                <a:latin typeface="Arial"/>
                <a:cs typeface="Arial"/>
              </a:rPr>
              <a:t>Categorii</a:t>
            </a:r>
            <a:r>
              <a:rPr sz="2400" b="1" i="1" spc="-5" dirty="0" smtClean="0">
                <a:latin typeface="Arial"/>
                <a:cs typeface="Arial"/>
              </a:rPr>
              <a:t> </a:t>
            </a:r>
            <a:r>
              <a:rPr sz="2400" b="1" i="1" spc="-5" dirty="0">
                <a:latin typeface="Arial"/>
                <a:cs typeface="Arial"/>
              </a:rPr>
              <a:t>de</a:t>
            </a:r>
            <a:r>
              <a:rPr sz="2400" b="1" i="1" spc="25" dirty="0">
                <a:latin typeface="Arial"/>
                <a:cs typeface="Arial"/>
              </a:rPr>
              <a:t> </a:t>
            </a:r>
            <a:r>
              <a:rPr sz="2400" b="1" i="1" spc="-10" dirty="0">
                <a:latin typeface="Arial"/>
                <a:cs typeface="Arial"/>
              </a:rPr>
              <a:t>date</a:t>
            </a:r>
            <a:endParaRPr sz="2400" b="1" i="1" dirty="0">
              <a:latin typeface="Arial"/>
              <a:cs typeface="Arial"/>
            </a:endParaRPr>
          </a:p>
          <a:p>
            <a:pPr marL="355600" indent="-343535">
              <a:lnSpc>
                <a:spcPct val="100000"/>
              </a:lnSpc>
              <a:buChar char="•"/>
              <a:tabLst>
                <a:tab pos="355600" algn="l"/>
                <a:tab pos="356235" algn="l"/>
              </a:tabLst>
            </a:pPr>
            <a:r>
              <a:rPr sz="2400" b="1" i="1" spc="-5" dirty="0" err="1" smtClean="0">
                <a:latin typeface="Arial"/>
                <a:cs typeface="Arial"/>
              </a:rPr>
              <a:t>Principalele</a:t>
            </a:r>
            <a:r>
              <a:rPr sz="2400" b="1" i="1" spc="-5" dirty="0" smtClean="0">
                <a:latin typeface="Arial"/>
                <a:cs typeface="Arial"/>
              </a:rPr>
              <a:t> </a:t>
            </a:r>
            <a:r>
              <a:rPr sz="2400" b="1" i="1" spc="-5" dirty="0">
                <a:latin typeface="Arial"/>
                <a:cs typeface="Arial"/>
              </a:rPr>
              <a:t>tipuri de</a:t>
            </a:r>
            <a:r>
              <a:rPr sz="2400" b="1" i="1" spc="35" dirty="0">
                <a:latin typeface="Arial"/>
                <a:cs typeface="Arial"/>
              </a:rPr>
              <a:t> </a:t>
            </a:r>
            <a:r>
              <a:rPr sz="2400" b="1" i="1" spc="-5" dirty="0" err="1" smtClean="0">
                <a:latin typeface="Arial"/>
                <a:cs typeface="Arial"/>
              </a:rPr>
              <a:t>prelucrări</a:t>
            </a:r>
            <a:endParaRPr sz="2400" b="1" i="1" dirty="0">
              <a:latin typeface="Arial"/>
              <a:cs typeface="Arial"/>
            </a:endParaRPr>
          </a:p>
        </p:txBody>
      </p:sp>
      <p:sp>
        <p:nvSpPr>
          <p:cNvPr id="7" name="object 2"/>
          <p:cNvSpPr txBox="1">
            <a:spLocks/>
          </p:cNvSpPr>
          <p:nvPr/>
        </p:nvSpPr>
        <p:spPr bwMode="auto">
          <a:xfrm>
            <a:off x="179512" y="267494"/>
            <a:ext cx="4608512" cy="443070"/>
          </a:xfrm>
          <a:prstGeom prst="rect">
            <a:avLst/>
          </a:prstGeom>
          <a:noFill/>
          <a:ln w="9525">
            <a:noFill/>
            <a:miter lim="800000"/>
            <a:headEnd/>
            <a:tailEnd/>
          </a:ln>
        </p:spPr>
        <p:txBody>
          <a:bodyPr vert="horz" wrap="square" lIns="0" tIns="12065" rIns="0" bIns="0" numCol="1" rtlCol="0" anchor="t" anchorCtr="0" compatLnSpc="1">
            <a:prstTxWarp prst="textNoShape">
              <a:avLst/>
            </a:prstTxWarp>
            <a:spAutoFit/>
          </a:bodyPr>
          <a:lstStyle/>
          <a:p>
            <a:pPr marL="12700" marR="0" lvl="0" indent="0" algn="l" defTabSz="914400" rtl="0" eaLnBrk="1" fontAlgn="base" latinLnBrk="0" hangingPunct="1">
              <a:lnSpc>
                <a:spcPct val="100000"/>
              </a:lnSpc>
              <a:spcBef>
                <a:spcPts val="95"/>
              </a:spcBef>
              <a:spcAft>
                <a:spcPct val="0"/>
              </a:spcAft>
              <a:buClrTx/>
              <a:buSzTx/>
              <a:buFontTx/>
              <a:buNone/>
              <a:tabLst/>
              <a:defRPr/>
            </a:pPr>
            <a:r>
              <a:rPr kumimoji="0" lang="en-US" sz="2800" b="1" i="0" u="none" strike="noStrike" kern="1200" cap="none" spc="0" normalizeH="0" baseline="0" noProof="0" dirty="0" err="1" smtClean="0">
                <a:ln>
                  <a:noFill/>
                </a:ln>
                <a:solidFill>
                  <a:srgbClr val="0000CC"/>
                </a:solidFill>
                <a:effectLst/>
                <a:uLnTx/>
                <a:uFillTx/>
                <a:latin typeface="Segoe UI"/>
                <a:ea typeface="Segoe UI"/>
                <a:cs typeface="Segoe UI"/>
              </a:rPr>
              <a:t>Introducere</a:t>
            </a:r>
            <a:r>
              <a:rPr kumimoji="0" lang="en-US" sz="2800" b="1" i="0" u="none" strike="noStrike" kern="1200" cap="none" spc="0" normalizeH="0" baseline="0" noProof="0" dirty="0" smtClean="0">
                <a:ln>
                  <a:noFill/>
                </a:ln>
                <a:solidFill>
                  <a:srgbClr val="0000CC"/>
                </a:solidFill>
                <a:effectLst/>
                <a:uLnTx/>
                <a:uFillTx/>
                <a:latin typeface="Segoe UI"/>
                <a:ea typeface="Segoe UI"/>
                <a:cs typeface="Segoe UI"/>
              </a:rPr>
              <a:t> in Data Mining</a:t>
            </a:r>
            <a:endParaRPr kumimoji="0" lang="en-US" sz="2800" b="1" i="0" u="none" strike="noStrike" kern="1200" cap="none" spc="-5" normalizeH="0" baseline="0" noProof="0" dirty="0">
              <a:ln>
                <a:noFill/>
              </a:ln>
              <a:solidFill>
                <a:srgbClr val="0000CC"/>
              </a:solidFill>
              <a:effectLst/>
              <a:uLnTx/>
              <a:uFillTx/>
              <a:latin typeface="Segoe UI" pitchFamily="34" charset="0"/>
              <a:ea typeface="Segoe UI"/>
              <a:cs typeface="Segoe U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a:xfrm>
            <a:off x="214313" y="323850"/>
            <a:ext cx="7502525" cy="830263"/>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000" u="sng" dirty="0" smtClean="0">
                <a:solidFill>
                  <a:srgbClr val="FF0000"/>
                </a:solidFill>
                <a:latin typeface="Arial" charset="0"/>
                <a:cs typeface="Lucida Sans Unicode" pitchFamily="34" charset="0"/>
              </a:rPr>
              <a:t>Exemplu 4 -rezultat</a:t>
            </a:r>
            <a:endParaRPr lang="ru-RU" sz="2000" dirty="0" smtClean="0">
              <a:latin typeface="Segoe UI"/>
              <a:cs typeface="Segoe UI"/>
            </a:endParaRPr>
          </a:p>
        </p:txBody>
      </p:sp>
      <p:graphicFrame>
        <p:nvGraphicFramePr>
          <p:cNvPr id="102403" name="Object 3"/>
          <p:cNvGraphicFramePr>
            <a:graphicFrameLocks noChangeAspect="1"/>
          </p:cNvGraphicFramePr>
          <p:nvPr/>
        </p:nvGraphicFramePr>
        <p:xfrm>
          <a:off x="625475" y="1346200"/>
          <a:ext cx="7537450" cy="1609725"/>
        </p:xfrm>
        <a:graphic>
          <a:graphicData uri="http://schemas.openxmlformats.org/presentationml/2006/ole">
            <p:oleObj spid="_x0000_s102403" r:id="rId4" imgW="8571240" imgH="2572200"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a:xfrm>
            <a:off x="107504" y="0"/>
            <a:ext cx="7502525" cy="830263"/>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000" u="sng" dirty="0" smtClean="0">
                <a:solidFill>
                  <a:srgbClr val="FF0000"/>
                </a:solidFill>
                <a:latin typeface="Arial" charset="0"/>
                <a:cs typeface="Lucida Sans Unicode" pitchFamily="34" charset="0"/>
              </a:rPr>
              <a:t>Exemplu 5</a:t>
            </a:r>
            <a:r>
              <a:rPr lang="ru-RU" sz="2000" dirty="0" smtClean="0">
                <a:latin typeface="Segoe UI"/>
                <a:cs typeface="Segoe UI"/>
              </a:rPr>
              <a:t>.</a:t>
            </a:r>
          </a:p>
        </p:txBody>
      </p:sp>
      <p:sp>
        <p:nvSpPr>
          <p:cNvPr id="104451" name="Rectangle 3"/>
          <p:cNvSpPr>
            <a:spLocks noGrp="1"/>
          </p:cNvSpPr>
          <p:nvPr>
            <p:ph type="body" idx="4294967295"/>
          </p:nvPr>
        </p:nvSpPr>
        <p:spPr>
          <a:xfrm>
            <a:off x="1547665" y="267494"/>
            <a:ext cx="6768752" cy="1985963"/>
          </a:xfrm>
        </p:spPr>
        <p:txBody>
          <a:bodyPr tIns="15715"/>
          <a:lstStyle/>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solidFill>
                  <a:srgbClr val="0000FF"/>
                </a:solidFill>
                <a:latin typeface="Segoe UI"/>
                <a:cs typeface="Segoe UI"/>
              </a:rPr>
              <a:t>WITH</a:t>
            </a:r>
            <a:r>
              <a:rPr lang="en-US" sz="1500" dirty="0" smtClean="0">
                <a:latin typeface="Segoe UI"/>
                <a:cs typeface="Segoe UI"/>
              </a:rPr>
              <a:t> </a:t>
            </a:r>
            <a:r>
              <a:rPr lang="en-US" sz="1500" dirty="0" smtClean="0">
                <a:solidFill>
                  <a:srgbClr val="0000FF"/>
                </a:solidFill>
                <a:latin typeface="Segoe UI"/>
                <a:cs typeface="Segoe UI"/>
              </a:rPr>
              <a:t>MEMBER</a:t>
            </a:r>
            <a:r>
              <a:rPr lang="en-US" sz="1500" dirty="0" smtClean="0">
                <a:latin typeface="Segoe UI"/>
                <a:cs typeface="Segoe UI"/>
              </a:rPr>
              <a:t> [Date].[Calendar].[First8MonthsCY2003] </a:t>
            </a:r>
            <a:r>
              <a:rPr lang="en-US" sz="1500" dirty="0" smtClean="0">
                <a:solidFill>
                  <a:srgbClr val="0000FF"/>
                </a:solidFill>
                <a:latin typeface="Segoe UI"/>
                <a:cs typeface="Segoe UI"/>
              </a:rPr>
              <a:t>AS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latin typeface="Segoe UI"/>
                <a:cs typeface="Segoe UI"/>
              </a:rPr>
              <a:t>    </a:t>
            </a:r>
            <a:r>
              <a:rPr lang="en-US" sz="1500" dirty="0" smtClean="0">
                <a:solidFill>
                  <a:srgbClr val="800000"/>
                </a:solidFill>
                <a:latin typeface="Segoe UI"/>
                <a:cs typeface="Segoe UI"/>
              </a:rPr>
              <a:t>Aggregate</a:t>
            </a:r>
            <a:r>
              <a:rPr lang="en-US" sz="1500" dirty="0" smtClean="0">
                <a:latin typeface="Segoe UI"/>
                <a:cs typeface="Segoe UI"/>
              </a:rPr>
              <a:t>(</a:t>
            </a:r>
            <a:r>
              <a:rPr lang="en-US" sz="1500" dirty="0" smtClean="0">
                <a:solidFill>
                  <a:srgbClr val="800000"/>
                </a:solidFill>
                <a:latin typeface="Segoe UI"/>
                <a:cs typeface="Segoe UI"/>
              </a:rPr>
              <a:t>YTD</a:t>
            </a:r>
            <a:r>
              <a:rPr lang="en-US" sz="1500" dirty="0" smtClean="0">
                <a:latin typeface="Segoe UI"/>
                <a:cs typeface="Segoe UI"/>
              </a:rPr>
              <a:t>([Date].[Calendar].[Month].[August 2003]))</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solidFill>
                  <a:srgbClr val="0000FF"/>
                </a:solidFill>
                <a:latin typeface="Segoe UI"/>
                <a:cs typeface="Segoe UI"/>
              </a:rPr>
              <a:t>SELECT</a:t>
            </a:r>
            <a:r>
              <a:rPr lang="en-US" sz="1500" dirty="0" smtClean="0">
                <a:latin typeface="Segoe UI"/>
                <a:cs typeface="Segoe UI"/>
              </a:rPr>
              <a:t> [Date].[Calendar].[First8MonthsCY2003] </a:t>
            </a:r>
            <a:r>
              <a:rPr lang="en-US" sz="1500" dirty="0" smtClean="0">
                <a:solidFill>
                  <a:srgbClr val="0000FF"/>
                </a:solidFill>
                <a:latin typeface="Segoe UI"/>
                <a:cs typeface="Segoe UI"/>
              </a:rPr>
              <a:t>ON</a:t>
            </a:r>
            <a:r>
              <a:rPr lang="en-US" sz="1500" dirty="0" smtClean="0">
                <a:latin typeface="Segoe UI"/>
                <a:cs typeface="Segoe UI"/>
              </a:rPr>
              <a:t> </a:t>
            </a:r>
            <a:r>
              <a:rPr lang="en-US" sz="1500" dirty="0" smtClean="0">
                <a:solidFill>
                  <a:srgbClr val="0000FF"/>
                </a:solidFill>
                <a:latin typeface="Segoe UI"/>
                <a:cs typeface="Segoe UI"/>
              </a:rPr>
              <a:t>COLUMNS</a:t>
            </a:r>
            <a:r>
              <a:rPr lang="en-US" sz="15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latin typeface="Segoe UI"/>
                <a:cs typeface="Segoe UI"/>
              </a:rPr>
              <a:t>    [Product].[Category].</a:t>
            </a:r>
            <a:r>
              <a:rPr lang="en-US" sz="1500" dirty="0" smtClean="0">
                <a:solidFill>
                  <a:srgbClr val="800000"/>
                </a:solidFill>
                <a:latin typeface="Segoe UI"/>
                <a:cs typeface="Segoe UI"/>
              </a:rPr>
              <a:t>Children</a:t>
            </a:r>
            <a:r>
              <a:rPr lang="en-US" sz="1500" dirty="0" smtClean="0">
                <a:latin typeface="Segoe UI"/>
                <a:cs typeface="Segoe UI"/>
              </a:rPr>
              <a:t> </a:t>
            </a:r>
            <a:r>
              <a:rPr lang="en-US" sz="1500" dirty="0" smtClean="0">
                <a:solidFill>
                  <a:srgbClr val="0000FF"/>
                </a:solidFill>
                <a:latin typeface="Segoe UI"/>
                <a:cs typeface="Segoe UI"/>
              </a:rPr>
              <a:t>ON</a:t>
            </a:r>
            <a:r>
              <a:rPr lang="en-US" sz="1500" dirty="0" smtClean="0">
                <a:latin typeface="Segoe UI"/>
                <a:cs typeface="Segoe UI"/>
              </a:rPr>
              <a:t> </a:t>
            </a:r>
            <a:r>
              <a:rPr lang="en-US" sz="1500" dirty="0" smtClean="0">
                <a:solidFill>
                  <a:srgbClr val="0000FF"/>
                </a:solidFill>
                <a:latin typeface="Segoe UI"/>
                <a:cs typeface="Segoe UI"/>
              </a:rPr>
              <a:t>ROWS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solidFill>
                  <a:srgbClr val="0000FF"/>
                </a:solidFill>
                <a:latin typeface="Segoe UI"/>
                <a:cs typeface="Segoe UI"/>
              </a:rPr>
              <a:t>FROM</a:t>
            </a:r>
            <a:r>
              <a:rPr lang="en-US" sz="1500" dirty="0" smtClean="0">
                <a:latin typeface="Segoe UI"/>
                <a:cs typeface="Segoe UI"/>
              </a:rPr>
              <a:t> [Adventure Works]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500" dirty="0" smtClean="0">
                <a:solidFill>
                  <a:srgbClr val="0000FF"/>
                </a:solidFill>
                <a:latin typeface="Segoe UI"/>
                <a:cs typeface="Segoe UI"/>
              </a:rPr>
              <a:t>WHERE</a:t>
            </a:r>
            <a:r>
              <a:rPr lang="en-US" sz="1500" dirty="0" smtClean="0">
                <a:latin typeface="Segoe UI"/>
                <a:cs typeface="Segoe UI"/>
              </a:rPr>
              <a:t> [Measures].[Order Quantity]</a:t>
            </a:r>
          </a:p>
        </p:txBody>
      </p:sp>
      <p:graphicFrame>
        <p:nvGraphicFramePr>
          <p:cNvPr id="104452" name="Group 4"/>
          <p:cNvGraphicFramePr>
            <a:graphicFrameLocks noGrp="1"/>
          </p:cNvGraphicFramePr>
          <p:nvPr/>
        </p:nvGraphicFramePr>
        <p:xfrm>
          <a:off x="1907704" y="2931790"/>
          <a:ext cx="5226050" cy="2458803"/>
        </p:xfrm>
        <a:graphic>
          <a:graphicData uri="http://schemas.openxmlformats.org/drawingml/2006/table">
            <a:tbl>
              <a:tblPr/>
              <a:tblGrid>
                <a:gridCol w="2300287"/>
                <a:gridCol w="2925763"/>
              </a:tblGrid>
              <a:tr h="14319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endParaRPr kumimoji="0" lang="ru-RU" sz="1200" b="0" i="0" u="none" strike="noStrike" cap="none" normalizeH="0" baseline="0" dirty="0" smtClean="0">
                        <a:ln>
                          <a:noFill/>
                        </a:ln>
                        <a:solidFill>
                          <a:schemeClr val="tx1"/>
                        </a:solidFill>
                        <a:effectLst/>
                        <a:latin typeface="Segoe UI"/>
                        <a:ea typeface="Segoe UI"/>
                        <a:cs typeface="Segoe UI"/>
                      </a:endParaRP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dirty="0" smtClean="0">
                          <a:ln>
                            <a:noFill/>
                          </a:ln>
                          <a:solidFill>
                            <a:schemeClr val="tx1"/>
                          </a:solidFill>
                          <a:effectLst/>
                          <a:latin typeface="Segoe UI"/>
                          <a:ea typeface="Segoe UI"/>
                          <a:cs typeface="Segoe UI"/>
                        </a:rPr>
                        <a:t>First8MonthsCY2003</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50323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Accessories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9,98</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50323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Bikes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21,62</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50323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Clothing</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18,85</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504825">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smtClean="0">
                          <a:ln>
                            <a:noFill/>
                          </a:ln>
                          <a:solidFill>
                            <a:schemeClr val="tx1"/>
                          </a:solidFill>
                          <a:effectLst/>
                          <a:latin typeface="Segoe UI"/>
                          <a:ea typeface="Segoe UI"/>
                          <a:cs typeface="Segoe UI"/>
                        </a:rPr>
                        <a:t>Components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r"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Lst>
                      </a:pPr>
                      <a:r>
                        <a:rPr kumimoji="0" lang="ru-RU" sz="1200" b="0" i="0" u="none" strike="noStrike" cap="none" normalizeH="0" baseline="0" dirty="0" smtClean="0">
                          <a:ln>
                            <a:noFill/>
                          </a:ln>
                          <a:solidFill>
                            <a:schemeClr val="tx1"/>
                          </a:solidFill>
                          <a:effectLst/>
                          <a:latin typeface="Segoe UI"/>
                          <a:ea typeface="Segoe UI"/>
                          <a:cs typeface="Segoe UI"/>
                        </a:rPr>
                        <a:t>13,3</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a:xfrm>
            <a:off x="251520" y="0"/>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solidFill>
                  <a:srgbClr val="0000CC"/>
                </a:solidFill>
                <a:latin typeface="Segoe UI"/>
                <a:cs typeface="Segoe UI"/>
              </a:rPr>
              <a:t>Alte elemente ale </a:t>
            </a:r>
            <a:r>
              <a:rPr lang="ru-RU" dirty="0" smtClean="0">
                <a:solidFill>
                  <a:srgbClr val="0000CC"/>
                </a:solidFill>
                <a:latin typeface="Segoe UI"/>
                <a:cs typeface="Segoe UI"/>
              </a:rPr>
              <a:t>MDX</a:t>
            </a:r>
          </a:p>
        </p:txBody>
      </p:sp>
      <p:sp>
        <p:nvSpPr>
          <p:cNvPr id="106499" name="Rectangle 3"/>
          <p:cNvSpPr>
            <a:spLocks noGrp="1"/>
          </p:cNvSpPr>
          <p:nvPr>
            <p:ph type="body" idx="4294967295"/>
          </p:nvPr>
        </p:nvSpPr>
        <p:spPr>
          <a:xfrm>
            <a:off x="395536" y="915566"/>
            <a:ext cx="8228013" cy="3672408"/>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b="1" i="1" dirty="0" smtClean="0">
                <a:latin typeface="Segoe UI"/>
                <a:cs typeface="Segoe UI"/>
              </a:rPr>
              <a:t>Comentarii</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dirty="0" smtClean="0">
                <a:latin typeface="Segoe UI"/>
                <a:cs typeface="Segoe UI"/>
              </a:rPr>
              <a:t>// comentariul urmează aici</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dirty="0" smtClean="0">
                <a:latin typeface="Segoe UI"/>
                <a:cs typeface="Segoe UI"/>
              </a:rPr>
              <a:t>-</a:t>
            </a:r>
            <a:r>
              <a:rPr lang="ro-MO" dirty="0" smtClean="0">
                <a:latin typeface="Segoe UI"/>
                <a:cs typeface="Segoe UI"/>
              </a:rPr>
              <a:t>-</a:t>
            </a:r>
            <a:r>
              <a:rPr lang="vi-VN" dirty="0" smtClean="0">
                <a:latin typeface="Segoe UI"/>
                <a:cs typeface="Segoe UI"/>
              </a:rPr>
              <a:t> comentariu urmează aici</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dirty="0" smtClean="0">
                <a:latin typeface="Segoe UI"/>
                <a:cs typeface="Segoe UI"/>
              </a:rPr>
              <a:t>/ * urmează un comentariu aici * /</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b="1" i="1" dirty="0" smtClean="0">
                <a:latin typeface="Segoe UI"/>
                <a:cs typeface="Segoe UI"/>
              </a:rPr>
              <a:t>Operatori aritmetic</a:t>
            </a:r>
            <a:r>
              <a:rPr lang="ro-MO" b="1" i="1" dirty="0" smtClean="0">
                <a:latin typeface="Segoe UI"/>
                <a:cs typeface="Segoe UI"/>
              </a:rPr>
              <a:t>i</a:t>
            </a:r>
            <a:r>
              <a:rPr lang="vi-VN" b="1" i="1" dirty="0" smtClean="0">
                <a:latin typeface="Segoe UI"/>
                <a:cs typeface="Segoe UI"/>
              </a:rPr>
              <a:t> </a:t>
            </a:r>
            <a:r>
              <a:rPr lang="vi-VN" dirty="0" smtClean="0">
                <a:latin typeface="Segoe UI"/>
                <a:cs typeface="Segoe UI"/>
              </a:rPr>
              <a:t>+, -, * și /</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b="1" i="1" dirty="0" smtClean="0">
                <a:latin typeface="Segoe UI"/>
                <a:cs typeface="Segoe UI"/>
              </a:rPr>
              <a:t>O</a:t>
            </a:r>
            <a:r>
              <a:rPr lang="vi-VN" b="1" i="1" dirty="0" smtClean="0">
                <a:latin typeface="Segoe UI"/>
                <a:cs typeface="Segoe UI"/>
              </a:rPr>
              <a:t>peratori</a:t>
            </a:r>
            <a:r>
              <a:rPr lang="ro-MO" b="1" i="1" dirty="0" smtClean="0">
                <a:latin typeface="Segoe UI"/>
                <a:cs typeface="Segoe UI"/>
              </a:rPr>
              <a:t> de comparare</a:t>
            </a:r>
            <a:r>
              <a:rPr lang="vi-VN" b="1" i="1" dirty="0" smtClean="0">
                <a:latin typeface="Segoe UI"/>
                <a:cs typeface="Segoe UI"/>
              </a:rPr>
              <a:t> </a:t>
            </a:r>
            <a:r>
              <a:rPr lang="vi-VN" dirty="0" smtClean="0">
                <a:latin typeface="Segoe UI"/>
                <a:cs typeface="Segoe UI"/>
              </a:rPr>
              <a:t>&lt;, &lt;=,&gt;,&gt; =, = și &lt;&gt;</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b="1" i="1" dirty="0" smtClean="0">
                <a:latin typeface="Segoe UI"/>
                <a:cs typeface="Segoe UI"/>
              </a:rPr>
              <a:t>Operatori logici </a:t>
            </a:r>
            <a:r>
              <a:rPr lang="ru-RU" dirty="0" smtClean="0">
                <a:latin typeface="Segoe UI"/>
                <a:cs typeface="Courier New" pitchFamily="49" charset="0"/>
              </a:rPr>
              <a:t>AND</a:t>
            </a:r>
            <a:r>
              <a:rPr lang="ru-RU" dirty="0" smtClean="0">
                <a:latin typeface="Segoe UI"/>
                <a:cs typeface="Segoe UI"/>
              </a:rPr>
              <a:t>, </a:t>
            </a:r>
            <a:r>
              <a:rPr lang="ru-RU" dirty="0" smtClean="0">
                <a:latin typeface="Segoe UI"/>
                <a:cs typeface="Courier New" pitchFamily="49" charset="0"/>
              </a:rPr>
              <a:t>OR</a:t>
            </a:r>
            <a:r>
              <a:rPr lang="ru-RU" dirty="0" smtClean="0">
                <a:latin typeface="Segoe UI"/>
                <a:cs typeface="Segoe UI"/>
              </a:rPr>
              <a:t>, </a:t>
            </a:r>
            <a:r>
              <a:rPr lang="ru-RU" dirty="0" smtClean="0">
                <a:latin typeface="Segoe UI"/>
                <a:cs typeface="Courier New" pitchFamily="49" charset="0"/>
              </a:rPr>
              <a:t>XOR</a:t>
            </a:r>
            <a:r>
              <a:rPr lang="ru-RU" dirty="0" smtClean="0">
                <a:latin typeface="Segoe UI"/>
                <a:cs typeface="Segoe UI"/>
              </a:rPr>
              <a:t>, </a:t>
            </a:r>
            <a:r>
              <a:rPr lang="ru-RU" dirty="0" smtClean="0">
                <a:latin typeface="Segoe UI"/>
                <a:cs typeface="Courier New" pitchFamily="49" charset="0"/>
              </a:rPr>
              <a:t>NOT</a:t>
            </a:r>
            <a:endParaRPr lang="ro-MO" dirty="0" smtClean="0">
              <a:latin typeface="Segoe UI"/>
              <a:cs typeface="Segoe U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idx="4294967295"/>
          </p:nvPr>
        </p:nvSpPr>
        <p:spPr>
          <a:xfrm>
            <a:off x="179512" y="123478"/>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solidFill>
                  <a:srgbClr val="0000CC"/>
                </a:solidFill>
                <a:latin typeface="Segoe UI"/>
                <a:cs typeface="Segoe UI"/>
              </a:rPr>
              <a:t>Operatori pentru seturi de date</a:t>
            </a:r>
            <a:endParaRPr lang="ru-RU" dirty="0" smtClean="0">
              <a:solidFill>
                <a:srgbClr val="0000CC"/>
              </a:solidFill>
              <a:latin typeface="Segoe UI"/>
              <a:cs typeface="Segoe UI"/>
            </a:endParaRPr>
          </a:p>
        </p:txBody>
      </p:sp>
      <p:sp>
        <p:nvSpPr>
          <p:cNvPr id="108547" name="Rectangle 3"/>
          <p:cNvSpPr>
            <a:spLocks noGrp="1"/>
          </p:cNvSpPr>
          <p:nvPr>
            <p:ph type="body" idx="4294967295"/>
          </p:nvPr>
        </p:nvSpPr>
        <p:spPr>
          <a:xfrm>
            <a:off x="323528" y="843558"/>
            <a:ext cx="8352928" cy="3359150"/>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dirty="0" smtClean="0">
                <a:latin typeface="Segoe UI"/>
                <a:cs typeface="Segoe UI"/>
              </a:rPr>
              <a:t>'+' </a:t>
            </a:r>
            <a:r>
              <a:rPr lang="ru-RU" dirty="0" smtClean="0">
                <a:latin typeface="Segoe UI"/>
                <a:cs typeface="Segoe UI"/>
              </a:rPr>
              <a:t>-  </a:t>
            </a:r>
            <a:r>
              <a:rPr lang="ro-MO" dirty="0" smtClean="0">
                <a:latin typeface="Segoe UI"/>
                <a:cs typeface="Segoe UI"/>
              </a:rPr>
              <a:t>reuniunea a două seturi</a:t>
            </a:r>
            <a:endParaRPr lang="ru-RU" dirty="0" smtClean="0">
              <a:latin typeface="Segoe UI"/>
              <a:cs typeface="Segoe UI"/>
            </a:endParaRP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dirty="0" smtClean="0">
                <a:latin typeface="Segoe UI"/>
                <a:cs typeface="Segoe UI"/>
              </a:rPr>
              <a:t>'-'</a:t>
            </a:r>
            <a:r>
              <a:rPr lang="ru-RU" dirty="0" smtClean="0">
                <a:latin typeface="Segoe UI"/>
                <a:cs typeface="Segoe UI"/>
              </a:rPr>
              <a:t> – </a:t>
            </a:r>
            <a:r>
              <a:rPr lang="ro-MO" dirty="0" smtClean="0">
                <a:latin typeface="Segoe UI"/>
                <a:cs typeface="Segoe UI"/>
              </a:rPr>
              <a:t>diferenta a două seturi</a:t>
            </a:r>
            <a:endParaRPr lang="ru-RU" dirty="0" smtClean="0">
              <a:latin typeface="Segoe UI"/>
              <a:cs typeface="Segoe UI"/>
            </a:endParaRP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dirty="0" smtClean="0">
                <a:latin typeface="Segoe UI"/>
                <a:cs typeface="Segoe UI"/>
              </a:rPr>
              <a:t>'*'</a:t>
            </a:r>
            <a:r>
              <a:rPr lang="ru-RU" dirty="0" smtClean="0">
                <a:latin typeface="Segoe UI"/>
                <a:cs typeface="Segoe UI"/>
              </a:rPr>
              <a:t> - </a:t>
            </a:r>
            <a:r>
              <a:rPr lang="ro-MO" dirty="0" smtClean="0">
                <a:latin typeface="Segoe UI"/>
                <a:cs typeface="Segoe UI"/>
              </a:rPr>
              <a:t> produsul a doi vectori format din seturi de date</a:t>
            </a:r>
            <a:endParaRPr lang="ru-RU" dirty="0" smtClean="0">
              <a:latin typeface="Segoe UI"/>
              <a:cs typeface="Segoe UI"/>
            </a:endParaRPr>
          </a:p>
        </p:txBody>
      </p:sp>
      <p:sp>
        <p:nvSpPr>
          <p:cNvPr id="108548" name="Text Box 4"/>
          <p:cNvSpPr txBox="1">
            <a:spLocks noChangeArrowheads="1"/>
          </p:cNvSpPr>
          <p:nvPr/>
        </p:nvSpPr>
        <p:spPr bwMode="auto">
          <a:xfrm>
            <a:off x="539552" y="2211710"/>
            <a:ext cx="8164513" cy="2536825"/>
          </a:xfrm>
          <a:prstGeom prst="rect">
            <a:avLst/>
          </a:prstGeom>
          <a:noFill/>
          <a:ln w="9525">
            <a:noFill/>
            <a:round/>
            <a:headEnd/>
            <a:tailEnd/>
          </a:ln>
          <a:effectLst/>
        </p:spPr>
        <p:txBody>
          <a:bodyPr lIns="72891" tIns="59304" rIns="72891" bIns="36446"/>
          <a:lstStyle/>
          <a:p>
            <a:pPr defTabSz="363538" hangingPunct="0">
              <a:lnSpc>
                <a:spcPct val="93000"/>
              </a:lnSpc>
              <a:buClr>
                <a:srgbClr val="000000"/>
              </a:buClr>
              <a:buSzPct val="100000"/>
              <a:buFont typeface="Times New Roman" pitchFamily="18" charset="0"/>
              <a:buNone/>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endParaRPr lang="ru-RU" sz="2600" dirty="0">
              <a:solidFill>
                <a:srgbClr val="000000"/>
              </a:solidFill>
              <a:cs typeface="Courier New" pitchFamily="49" charset="0"/>
            </a:endParaRPr>
          </a:p>
          <a:p>
            <a:pPr defTabSz="363538" hangingPunct="0">
              <a:lnSpc>
                <a:spcPct val="93000"/>
              </a:lnSpc>
              <a:buClr>
                <a:srgbClr val="000000"/>
              </a:buClr>
              <a:buSzPct val="45000"/>
              <a:buFont typeface="Wingdings" pitchFamily="2" charset="2"/>
              <a:buChar char=""/>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ru-RU" sz="2600" dirty="0">
                <a:solidFill>
                  <a:srgbClr val="000000"/>
                </a:solidFill>
                <a:cs typeface="Courier New" pitchFamily="49" charset="0"/>
              </a:rPr>
              <a:t> </a:t>
            </a:r>
            <a:r>
              <a:rPr lang="ro-MO" sz="2600" dirty="0" smtClean="0">
                <a:solidFill>
                  <a:srgbClr val="000000"/>
                </a:solidFill>
                <a:cs typeface="Courier New" pitchFamily="49" charset="0"/>
              </a:rPr>
              <a:t>Două puncte</a:t>
            </a:r>
            <a:r>
              <a:rPr lang="ru-RU" sz="2600" dirty="0" smtClean="0">
                <a:solidFill>
                  <a:srgbClr val="000000"/>
                </a:solidFill>
                <a:cs typeface="Courier New" pitchFamily="49" charset="0"/>
              </a:rPr>
              <a:t> '</a:t>
            </a:r>
            <a:r>
              <a:rPr lang="ru-RU" sz="2600" b="1" dirty="0" smtClean="0">
                <a:solidFill>
                  <a:srgbClr val="FF0000"/>
                </a:solidFill>
                <a:cs typeface="Courier New" pitchFamily="49" charset="0"/>
              </a:rPr>
              <a:t>:</a:t>
            </a:r>
            <a:r>
              <a:rPr lang="ru-RU" sz="2600" dirty="0" smtClean="0">
                <a:solidFill>
                  <a:srgbClr val="000000"/>
                </a:solidFill>
                <a:cs typeface="Courier New" pitchFamily="49" charset="0"/>
              </a:rPr>
              <a:t>‘</a:t>
            </a:r>
            <a:endParaRPr lang="ro-MO" sz="2600" dirty="0" smtClean="0">
              <a:solidFill>
                <a:srgbClr val="000000"/>
              </a:solidFill>
              <a:cs typeface="Courier New" pitchFamily="49" charset="0"/>
            </a:endParaRPr>
          </a:p>
          <a:p>
            <a:pPr defTabSz="363538" hangingPunct="0">
              <a:lnSpc>
                <a:spcPct val="93000"/>
              </a:lnSpc>
              <a:buClr>
                <a:srgbClr val="000000"/>
              </a:buClr>
              <a:buSzPct val="45000"/>
              <a:buFont typeface="Wingdings" pitchFamily="2" charset="2"/>
              <a:buChar char=""/>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endParaRPr lang="ru-RU" sz="2600" dirty="0">
              <a:solidFill>
                <a:srgbClr val="000000"/>
              </a:solidFill>
              <a:cs typeface="Courier New" pitchFamily="49" charset="0"/>
            </a:endParaRPr>
          </a:p>
          <a:p>
            <a:pPr defTabSz="363538" hangingPunct="0">
              <a:lnSpc>
                <a:spcPct val="93000"/>
              </a:lnSpc>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2100" dirty="0">
                <a:solidFill>
                  <a:srgbClr val="0000FF"/>
                </a:solidFill>
                <a:cs typeface="Courier New" pitchFamily="49" charset="0"/>
              </a:rPr>
              <a:t>SELECT</a:t>
            </a:r>
            <a:r>
              <a:rPr lang="en-US" sz="2100" dirty="0">
                <a:solidFill>
                  <a:srgbClr val="000000"/>
                </a:solidFill>
                <a:cs typeface="Courier New" pitchFamily="49" charset="0"/>
              </a:rPr>
              <a:t> [Measures]</a:t>
            </a:r>
            <a:r>
              <a:rPr lang="en-US" sz="2100" b="1" dirty="0">
                <a:solidFill>
                  <a:srgbClr val="FF0000"/>
                </a:solidFill>
                <a:cs typeface="Courier New" pitchFamily="49" charset="0"/>
              </a:rPr>
              <a:t>.</a:t>
            </a:r>
            <a:r>
              <a:rPr lang="en-US" sz="2100" dirty="0">
                <a:solidFill>
                  <a:srgbClr val="000000"/>
                </a:solidFill>
                <a:cs typeface="Courier New" pitchFamily="49" charset="0"/>
              </a:rPr>
              <a:t>[Internet Sales Amount] </a:t>
            </a:r>
            <a:r>
              <a:rPr lang="en-US" sz="2100" dirty="0">
                <a:solidFill>
                  <a:srgbClr val="0000FF"/>
                </a:solidFill>
                <a:cs typeface="Courier New" pitchFamily="49" charset="0"/>
              </a:rPr>
              <a:t>ON</a:t>
            </a:r>
            <a:r>
              <a:rPr lang="en-US" sz="2100" dirty="0">
                <a:solidFill>
                  <a:srgbClr val="000000"/>
                </a:solidFill>
                <a:cs typeface="Courier New" pitchFamily="49" charset="0"/>
              </a:rPr>
              <a:t> 0</a:t>
            </a:r>
            <a:r>
              <a:rPr lang="en-US" sz="2100" b="1" dirty="0">
                <a:solidFill>
                  <a:srgbClr val="0000CC"/>
                </a:solidFill>
                <a:cs typeface="Courier New" pitchFamily="49" charset="0"/>
              </a:rPr>
              <a:t>,</a:t>
            </a:r>
          </a:p>
          <a:p>
            <a:pPr defTabSz="363538" hangingPunct="0">
              <a:lnSpc>
                <a:spcPct val="93000"/>
              </a:lnSpc>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2100" dirty="0" smtClean="0">
                <a:solidFill>
                  <a:srgbClr val="000000"/>
                </a:solidFill>
                <a:cs typeface="Courier New" pitchFamily="49" charset="0"/>
              </a:rPr>
              <a:t>{[</a:t>
            </a:r>
            <a:r>
              <a:rPr lang="en-US" sz="2100" dirty="0">
                <a:solidFill>
                  <a:srgbClr val="000000"/>
                </a:solidFill>
                <a:cs typeface="Courier New" pitchFamily="49" charset="0"/>
              </a:rPr>
              <a:t>Date]</a:t>
            </a:r>
            <a:r>
              <a:rPr lang="en-US" sz="2100" b="1" dirty="0">
                <a:solidFill>
                  <a:srgbClr val="FF0000"/>
                </a:solidFill>
                <a:cs typeface="Courier New" pitchFamily="49" charset="0"/>
              </a:rPr>
              <a:t>.</a:t>
            </a:r>
            <a:r>
              <a:rPr lang="en-US" sz="2100" dirty="0">
                <a:solidFill>
                  <a:srgbClr val="000000"/>
                </a:solidFill>
                <a:cs typeface="Courier New" pitchFamily="49" charset="0"/>
              </a:rPr>
              <a:t>[Calendar]</a:t>
            </a:r>
            <a:r>
              <a:rPr lang="en-US" sz="2100" b="1" dirty="0">
                <a:solidFill>
                  <a:srgbClr val="FF0000"/>
                </a:solidFill>
                <a:cs typeface="Courier New" pitchFamily="49" charset="0"/>
              </a:rPr>
              <a:t>.</a:t>
            </a:r>
            <a:r>
              <a:rPr lang="en-US" sz="2100" dirty="0">
                <a:solidFill>
                  <a:srgbClr val="000000"/>
                </a:solidFill>
                <a:cs typeface="Courier New" pitchFamily="49" charset="0"/>
              </a:rPr>
              <a:t>[CY 2001]</a:t>
            </a:r>
            <a:r>
              <a:rPr lang="en-US" sz="2100" b="1" dirty="0">
                <a:solidFill>
                  <a:srgbClr val="FF0000"/>
                </a:solidFill>
                <a:cs typeface="Courier New" pitchFamily="49" charset="0"/>
              </a:rPr>
              <a:t>:</a:t>
            </a:r>
            <a:r>
              <a:rPr lang="en-US" sz="2100" dirty="0">
                <a:solidFill>
                  <a:srgbClr val="000000"/>
                </a:solidFill>
                <a:cs typeface="Courier New" pitchFamily="49" charset="0"/>
              </a:rPr>
              <a:t>[Date]</a:t>
            </a:r>
            <a:r>
              <a:rPr lang="en-US" sz="2100" b="1" dirty="0">
                <a:solidFill>
                  <a:srgbClr val="FF0000"/>
                </a:solidFill>
                <a:cs typeface="Courier New" pitchFamily="49" charset="0"/>
              </a:rPr>
              <a:t>.</a:t>
            </a:r>
            <a:r>
              <a:rPr lang="en-US" sz="2100" dirty="0">
                <a:solidFill>
                  <a:srgbClr val="000000"/>
                </a:solidFill>
                <a:cs typeface="Courier New" pitchFamily="49" charset="0"/>
              </a:rPr>
              <a:t>[Calendar]</a:t>
            </a:r>
            <a:r>
              <a:rPr lang="en-US" sz="2100" b="1" dirty="0">
                <a:solidFill>
                  <a:srgbClr val="FF0000"/>
                </a:solidFill>
                <a:cs typeface="Courier New" pitchFamily="49" charset="0"/>
              </a:rPr>
              <a:t>.</a:t>
            </a:r>
            <a:r>
              <a:rPr lang="en-US" sz="2100" dirty="0">
                <a:solidFill>
                  <a:srgbClr val="000000"/>
                </a:solidFill>
                <a:cs typeface="Courier New" pitchFamily="49" charset="0"/>
              </a:rPr>
              <a:t>[CY 2003]} </a:t>
            </a:r>
            <a:r>
              <a:rPr lang="en-US" sz="2100" dirty="0">
                <a:solidFill>
                  <a:srgbClr val="0000FF"/>
                </a:solidFill>
                <a:cs typeface="Courier New" pitchFamily="49" charset="0"/>
              </a:rPr>
              <a:t>ON</a:t>
            </a:r>
            <a:r>
              <a:rPr lang="en-US" sz="2100" dirty="0">
                <a:solidFill>
                  <a:srgbClr val="000000"/>
                </a:solidFill>
                <a:cs typeface="Courier New" pitchFamily="49" charset="0"/>
              </a:rPr>
              <a:t> 1</a:t>
            </a:r>
          </a:p>
          <a:p>
            <a:pPr defTabSz="363538" hangingPunct="0">
              <a:lnSpc>
                <a:spcPct val="93000"/>
              </a:lnSpc>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r>
              <a:rPr lang="en-US" sz="2100" dirty="0">
                <a:solidFill>
                  <a:srgbClr val="0000FF"/>
                </a:solidFill>
                <a:cs typeface="Courier New" pitchFamily="49" charset="0"/>
              </a:rPr>
              <a:t>FROM</a:t>
            </a:r>
            <a:r>
              <a:rPr lang="en-US" sz="2100" dirty="0">
                <a:solidFill>
                  <a:srgbClr val="000000"/>
                </a:solidFill>
                <a:cs typeface="Courier New" pitchFamily="49" charset="0"/>
              </a:rPr>
              <a:t> [Adventure Works]</a:t>
            </a:r>
          </a:p>
          <a:p>
            <a:pPr defTabSz="363538" hangingPunct="0">
              <a:lnSpc>
                <a:spcPct val="93000"/>
              </a:lnSpc>
              <a:tabLst>
                <a:tab pos="585788" algn="l"/>
                <a:tab pos="1173163" algn="l"/>
                <a:tab pos="1758950" algn="l"/>
                <a:tab pos="2344738" algn="l"/>
                <a:tab pos="2932113" algn="l"/>
                <a:tab pos="3517900" algn="l"/>
                <a:tab pos="4103688" algn="l"/>
                <a:tab pos="4691063" algn="l"/>
                <a:tab pos="5276850" algn="l"/>
                <a:tab pos="5862638" algn="l"/>
                <a:tab pos="6448425" algn="l"/>
                <a:tab pos="7035800" algn="l"/>
              </a:tabLst>
            </a:pPr>
            <a:endParaRPr lang="ru-RU" sz="2100" dirty="0">
              <a:solidFill>
                <a:srgbClr val="000000"/>
              </a:solidFill>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idx="4294967295"/>
          </p:nvPr>
        </p:nvSpPr>
        <p:spPr>
          <a:xfrm>
            <a:off x="214313" y="352425"/>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solidFill>
                  <a:srgbClr val="0000CC"/>
                </a:solidFill>
                <a:latin typeface="Segoe UI"/>
                <a:cs typeface="Segoe UI"/>
              </a:rPr>
              <a:t>Functii</a:t>
            </a:r>
            <a:r>
              <a:rPr lang="ru-RU" dirty="0" smtClean="0">
                <a:solidFill>
                  <a:srgbClr val="0000CC"/>
                </a:solidFill>
                <a:latin typeface="Segoe UI"/>
                <a:cs typeface="Segoe UI"/>
              </a:rPr>
              <a:t> MDX</a:t>
            </a:r>
          </a:p>
        </p:txBody>
      </p:sp>
      <p:sp>
        <p:nvSpPr>
          <p:cNvPr id="110595" name="Rectangle 3"/>
          <p:cNvSpPr>
            <a:spLocks noGrp="1"/>
          </p:cNvSpPr>
          <p:nvPr>
            <p:ph type="body" idx="4294967295"/>
          </p:nvPr>
        </p:nvSpPr>
        <p:spPr>
          <a:xfrm>
            <a:off x="425450" y="1096963"/>
            <a:ext cx="8228013" cy="3835400"/>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Functii pentru </a:t>
            </a:r>
            <a:r>
              <a:rPr lang="ru-RU" b="1" i="1" dirty="0" smtClean="0">
                <a:solidFill>
                  <a:srgbClr val="0000CC"/>
                </a:solidFill>
                <a:latin typeface="Segoe UI"/>
                <a:cs typeface="Segoe UI"/>
              </a:rPr>
              <a:t>members</a:t>
            </a:r>
          </a:p>
          <a:p>
            <a:pPr marL="863600" lvl="1"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500" b="1" i="1" dirty="0" smtClean="0">
                <a:latin typeface="Segoe UI"/>
                <a:cs typeface="Segoe UI"/>
              </a:rPr>
              <a:t>Members</a:t>
            </a:r>
            <a:r>
              <a:rPr lang="ru-RU" sz="1500" dirty="0" smtClean="0">
                <a:latin typeface="Segoe UI"/>
                <a:cs typeface="Segoe UI"/>
              </a:rPr>
              <a:t> </a:t>
            </a:r>
            <a:r>
              <a:rPr lang="vi-VN" sz="1500" dirty="0" smtClean="0">
                <a:latin typeface="Segoe UI"/>
                <a:cs typeface="Segoe UI"/>
              </a:rPr>
              <a:t>- atunci când sunt aplicați la o </a:t>
            </a:r>
            <a:r>
              <a:rPr lang="vi-VN" sz="1500" b="1" i="1" dirty="0" smtClean="0">
                <a:latin typeface="Segoe UI"/>
                <a:cs typeface="Segoe UI"/>
              </a:rPr>
              <a:t>ierarhie, </a:t>
            </a:r>
            <a:r>
              <a:rPr lang="vi-VN" sz="1500" dirty="0" smtClean="0">
                <a:latin typeface="Segoe UI"/>
                <a:cs typeface="Segoe UI"/>
              </a:rPr>
              <a:t>returnează un set de membri ai ierarhiei, indiferent de nivel; </a:t>
            </a:r>
            <a:r>
              <a:rPr lang="en-US" sz="1500" dirty="0" err="1" smtClean="0">
                <a:latin typeface="Segoe UI"/>
                <a:cs typeface="Segoe UI"/>
              </a:rPr>
              <a:t>iar</a:t>
            </a:r>
            <a:r>
              <a:rPr lang="en-US" sz="1500" dirty="0" smtClean="0">
                <a:latin typeface="Segoe UI"/>
                <a:cs typeface="Segoe UI"/>
              </a:rPr>
              <a:t> </a:t>
            </a:r>
            <a:r>
              <a:rPr lang="vi-VN" sz="1500" dirty="0" smtClean="0">
                <a:latin typeface="Segoe UI"/>
                <a:cs typeface="Segoe UI"/>
              </a:rPr>
              <a:t>atunci când este aplicat la un </a:t>
            </a:r>
            <a:r>
              <a:rPr lang="vi-VN" sz="1500" b="1" i="1" dirty="0" smtClean="0">
                <a:latin typeface="Segoe UI"/>
                <a:cs typeface="Segoe UI"/>
              </a:rPr>
              <a:t>nivel</a:t>
            </a:r>
            <a:r>
              <a:rPr lang="en-US" sz="1500" b="1" i="1" dirty="0" smtClean="0">
                <a:latin typeface="Segoe UI"/>
                <a:cs typeface="Segoe UI"/>
              </a:rPr>
              <a:t> al </a:t>
            </a:r>
            <a:r>
              <a:rPr lang="en-US" sz="1500" b="1" i="1" dirty="0" err="1" smtClean="0">
                <a:latin typeface="Segoe UI"/>
                <a:cs typeface="Segoe UI"/>
              </a:rPr>
              <a:t>ei</a:t>
            </a:r>
            <a:r>
              <a:rPr lang="vi-VN" sz="1500" b="1" i="1" dirty="0" smtClean="0">
                <a:latin typeface="Segoe UI"/>
                <a:cs typeface="Segoe UI"/>
              </a:rPr>
              <a:t>, </a:t>
            </a:r>
            <a:r>
              <a:rPr lang="vi-VN" sz="1500" dirty="0" smtClean="0">
                <a:latin typeface="Segoe UI"/>
                <a:cs typeface="Segoe UI"/>
              </a:rPr>
              <a:t>returnează setul tuturor membrilor dimensiunii la un nivel dat.</a:t>
            </a:r>
          </a:p>
          <a:p>
            <a:pPr marL="863600" lvl="1"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500" b="1" dirty="0" smtClean="0">
                <a:latin typeface="Segoe UI"/>
                <a:cs typeface="Segoe UI"/>
              </a:rPr>
              <a:t>Children, Parent </a:t>
            </a:r>
            <a:r>
              <a:rPr lang="ru-RU" sz="1500" dirty="0" smtClean="0">
                <a:latin typeface="Segoe UI"/>
                <a:cs typeface="Segoe UI"/>
              </a:rPr>
              <a:t>— </a:t>
            </a:r>
            <a:r>
              <a:rPr lang="en-US" sz="1500" dirty="0" err="1" smtClean="0">
                <a:latin typeface="Segoe UI"/>
                <a:cs typeface="Segoe UI"/>
              </a:rPr>
              <a:t>este</a:t>
            </a:r>
            <a:r>
              <a:rPr lang="en-US" sz="1500" dirty="0" smtClean="0">
                <a:latin typeface="Segoe UI"/>
                <a:cs typeface="Segoe UI"/>
              </a:rPr>
              <a:t> </a:t>
            </a:r>
            <a:r>
              <a:rPr lang="en-US" sz="1500" dirty="0" err="1" smtClean="0">
                <a:latin typeface="Segoe UI"/>
                <a:cs typeface="Segoe UI"/>
              </a:rPr>
              <a:t>vorba</a:t>
            </a:r>
            <a:r>
              <a:rPr lang="en-US" sz="1500" dirty="0" smtClean="0">
                <a:latin typeface="Segoe UI"/>
                <a:cs typeface="Segoe UI"/>
              </a:rPr>
              <a:t> de</a:t>
            </a:r>
            <a:r>
              <a:rPr lang="vi-VN" sz="1500" dirty="0" smtClean="0">
                <a:latin typeface="Segoe UI"/>
                <a:cs typeface="Segoe UI"/>
              </a:rPr>
              <a:t> deplas</a:t>
            </a:r>
            <a:r>
              <a:rPr lang="en-US" sz="1500" dirty="0" smtClean="0">
                <a:latin typeface="Segoe UI"/>
                <a:cs typeface="Segoe UI"/>
              </a:rPr>
              <a:t>area</a:t>
            </a:r>
            <a:r>
              <a:rPr lang="vi-VN" sz="1500" dirty="0" smtClean="0">
                <a:latin typeface="Segoe UI"/>
                <a:cs typeface="Segoe UI"/>
              </a:rPr>
              <a:t> în sus și în jos</a:t>
            </a:r>
            <a:r>
              <a:rPr lang="en-US" sz="1500" dirty="0" smtClean="0">
                <a:latin typeface="Segoe UI"/>
                <a:cs typeface="Segoe UI"/>
              </a:rPr>
              <a:t> </a:t>
            </a:r>
            <a:r>
              <a:rPr lang="en-US" sz="1500" dirty="0" err="1" smtClean="0">
                <a:latin typeface="Segoe UI"/>
                <a:cs typeface="Segoe UI"/>
              </a:rPr>
              <a:t>pe</a:t>
            </a:r>
            <a:r>
              <a:rPr lang="en-US" sz="1500" dirty="0" smtClean="0">
                <a:latin typeface="Segoe UI"/>
                <a:cs typeface="Segoe UI"/>
              </a:rPr>
              <a:t> </a:t>
            </a:r>
            <a:r>
              <a:rPr lang="en-US" sz="1500" dirty="0" err="1" smtClean="0">
                <a:latin typeface="Segoe UI"/>
                <a:cs typeface="Segoe UI"/>
              </a:rPr>
              <a:t>nivele</a:t>
            </a:r>
            <a:r>
              <a:rPr lang="vi-VN" sz="1500" dirty="0" smtClean="0">
                <a:latin typeface="Segoe UI"/>
                <a:cs typeface="Segoe UI"/>
              </a:rPr>
              <a:t>.</a:t>
            </a:r>
            <a:endParaRPr lang="ru-RU" sz="1500" dirty="0" smtClean="0">
              <a:latin typeface="Segoe UI"/>
              <a:cs typeface="Segoe UI"/>
            </a:endParaRPr>
          </a:p>
          <a:p>
            <a:pPr marL="863600" lvl="1"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500" b="1" dirty="0" smtClean="0">
                <a:latin typeface="Segoe UI"/>
                <a:cs typeface="Segoe UI"/>
              </a:rPr>
              <a:t>PrevMember, NextMember, Lag, Lead </a:t>
            </a:r>
            <a:r>
              <a:rPr lang="vi-VN" sz="1500" dirty="0" smtClean="0">
                <a:latin typeface="Segoe UI"/>
                <a:cs typeface="Segoe UI"/>
              </a:rPr>
              <a:t>- deplasa</a:t>
            </a:r>
            <a:r>
              <a:rPr lang="en-US" sz="1500" dirty="0" err="1" smtClean="0">
                <a:latin typeface="Segoe UI"/>
                <a:cs typeface="Segoe UI"/>
              </a:rPr>
              <a:t>ri</a:t>
            </a:r>
            <a:r>
              <a:rPr lang="vi-VN" sz="1500" dirty="0" smtClean="0">
                <a:latin typeface="Segoe UI"/>
                <a:cs typeface="Segoe UI"/>
              </a:rPr>
              <a:t> </a:t>
            </a:r>
            <a:r>
              <a:rPr lang="en-US" sz="1500" dirty="0" smtClean="0">
                <a:latin typeface="Segoe UI"/>
                <a:cs typeface="Segoe UI"/>
              </a:rPr>
              <a:t>in </a:t>
            </a:r>
            <a:r>
              <a:rPr lang="en-US" sz="1500" dirty="0" err="1" smtClean="0">
                <a:latin typeface="Segoe UI"/>
                <a:cs typeface="Segoe UI"/>
              </a:rPr>
              <a:t>limitele</a:t>
            </a:r>
            <a:r>
              <a:rPr lang="vi-VN" sz="1500" dirty="0" smtClean="0">
                <a:latin typeface="Segoe UI"/>
                <a:cs typeface="Segoe UI"/>
              </a:rPr>
              <a:t> acel</a:t>
            </a:r>
            <a:r>
              <a:rPr lang="en-US" sz="1500" dirty="0" err="1" smtClean="0">
                <a:latin typeface="Segoe UI"/>
                <a:cs typeface="Segoe UI"/>
              </a:rPr>
              <a:t>ui</a:t>
            </a:r>
            <a:r>
              <a:rPr lang="vi-VN" sz="1500" dirty="0" smtClean="0">
                <a:latin typeface="Segoe UI"/>
                <a:cs typeface="Segoe UI"/>
              </a:rPr>
              <a:t>ași nivel</a:t>
            </a:r>
          </a:p>
          <a:p>
            <a:pPr marL="863600" lvl="1"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500" b="1" dirty="0" smtClean="0">
                <a:latin typeface="Segoe UI"/>
                <a:cs typeface="Segoe UI"/>
              </a:rPr>
              <a:t>FirstChild, LastChild </a:t>
            </a:r>
            <a:r>
              <a:rPr lang="vi-VN" sz="1500" dirty="0" smtClean="0">
                <a:latin typeface="Segoe UI"/>
                <a:cs typeface="Segoe UI"/>
              </a:rPr>
              <a:t>- returnează primul (ultimul) </a:t>
            </a:r>
            <a:r>
              <a:rPr lang="en-US" sz="1500" dirty="0" err="1" smtClean="0">
                <a:latin typeface="Segoe UI"/>
                <a:cs typeface="Segoe UI"/>
              </a:rPr>
              <a:t>urmas</a:t>
            </a:r>
            <a:r>
              <a:rPr lang="en-US" sz="1500" dirty="0" smtClean="0">
                <a:latin typeface="Segoe UI"/>
                <a:cs typeface="Segoe UI"/>
              </a:rPr>
              <a:t>/</a:t>
            </a:r>
            <a:r>
              <a:rPr lang="en-US" sz="1500" dirty="0" err="1" smtClean="0">
                <a:latin typeface="Segoe UI"/>
                <a:cs typeface="Segoe UI"/>
              </a:rPr>
              <a:t>copil</a:t>
            </a:r>
            <a:r>
              <a:rPr lang="vi-VN" sz="1500" dirty="0" smtClean="0">
                <a:latin typeface="Segoe UI"/>
                <a:cs typeface="Segoe UI"/>
              </a:rPr>
              <a:t> al acestui element.</a:t>
            </a:r>
          </a:p>
          <a:p>
            <a:pPr marL="863600" lvl="1"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500" b="1" dirty="0" smtClean="0">
                <a:latin typeface="Segoe UI"/>
                <a:cs typeface="Segoe UI"/>
              </a:rPr>
              <a:t>MemberToStr</a:t>
            </a:r>
            <a:r>
              <a:rPr lang="vi-VN" sz="1500" dirty="0" smtClean="0">
                <a:latin typeface="Segoe UI"/>
                <a:cs typeface="Segoe UI"/>
              </a:rPr>
              <a:t> (&lt;Expresie membru), </a:t>
            </a:r>
            <a:r>
              <a:rPr lang="vi-VN" sz="1500" b="1" dirty="0" smtClean="0">
                <a:latin typeface="Segoe UI"/>
                <a:cs typeface="Segoe UI"/>
              </a:rPr>
              <a:t>StrToMember</a:t>
            </a:r>
            <a:r>
              <a:rPr lang="vi-VN" sz="1500" dirty="0" smtClean="0">
                <a:latin typeface="Segoe UI"/>
                <a:cs typeface="Segoe UI"/>
              </a:rPr>
              <a:t> (&lt;String&gt;);</a:t>
            </a:r>
            <a:endParaRPr lang="en-US" sz="1500" dirty="0" smtClean="0">
              <a:latin typeface="Segoe UI"/>
              <a:cs typeface="Segoe U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a:xfrm>
            <a:off x="214313" y="352425"/>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solidFill>
                  <a:srgbClr val="0000CC"/>
                </a:solidFill>
                <a:latin typeface="Segoe UI"/>
                <a:cs typeface="Segoe UI"/>
              </a:rPr>
              <a:t>Functii</a:t>
            </a:r>
            <a:r>
              <a:rPr lang="ru-RU" dirty="0" smtClean="0">
                <a:solidFill>
                  <a:srgbClr val="0000CC"/>
                </a:solidFill>
                <a:latin typeface="Segoe UI"/>
                <a:cs typeface="Segoe UI"/>
              </a:rPr>
              <a:t> MDX</a:t>
            </a:r>
          </a:p>
        </p:txBody>
      </p:sp>
      <p:sp>
        <p:nvSpPr>
          <p:cNvPr id="112643" name="Rectangle 3"/>
          <p:cNvSpPr>
            <a:spLocks noGrp="1"/>
          </p:cNvSpPr>
          <p:nvPr>
            <p:ph type="body" idx="4294967295"/>
          </p:nvPr>
        </p:nvSpPr>
        <p:spPr>
          <a:xfrm>
            <a:off x="1115616" y="987574"/>
            <a:ext cx="6842125" cy="3359150"/>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err="1" smtClean="0">
                <a:latin typeface="Segoe UI"/>
                <a:cs typeface="Segoe UI"/>
              </a:rPr>
              <a:t>Functii</a:t>
            </a:r>
            <a:r>
              <a:rPr lang="en-US" dirty="0" smtClean="0">
                <a:latin typeface="Segoe UI"/>
                <a:cs typeface="Segoe UI"/>
              </a:rPr>
              <a:t> </a:t>
            </a:r>
            <a:r>
              <a:rPr lang="en-US" b="1" i="1" dirty="0" err="1" smtClean="0">
                <a:latin typeface="Segoe UI"/>
                <a:cs typeface="Segoe UI"/>
              </a:rPr>
              <a:t>seturi</a:t>
            </a:r>
            <a:endParaRPr lang="ru-RU" b="1" i="1" dirty="0" smtClean="0">
              <a:latin typeface="Segoe UI"/>
              <a:cs typeface="Segoe UI"/>
            </a:endParaRP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700" b="1" dirty="0" smtClean="0">
                <a:latin typeface="Segoe UI"/>
                <a:cs typeface="Segoe UI"/>
              </a:rPr>
              <a:t>CrossJoin</a:t>
            </a:r>
            <a:r>
              <a:rPr lang="vi-VN" sz="1700" dirty="0" smtClean="0">
                <a:latin typeface="Segoe UI"/>
                <a:cs typeface="Segoe UI"/>
              </a:rPr>
              <a:t> returnează toate combinațiile posibile ale membrilor seturilor specificate </a:t>
            </a:r>
            <a:r>
              <a:rPr lang="en-US" sz="1700" dirty="0" smtClean="0">
                <a:latin typeface="Segoe UI"/>
                <a:cs typeface="Segoe UI"/>
              </a:rPr>
              <a:t>in </a:t>
            </a:r>
            <a:r>
              <a:rPr lang="en-US" sz="1700" dirty="0" err="1" smtClean="0">
                <a:latin typeface="Segoe UI"/>
                <a:cs typeface="Segoe UI"/>
              </a:rPr>
              <a:t>calitate</a:t>
            </a:r>
            <a:r>
              <a:rPr lang="en-US" sz="1700" dirty="0" smtClean="0">
                <a:latin typeface="Segoe UI"/>
                <a:cs typeface="Segoe UI"/>
              </a:rPr>
              <a:t> de </a:t>
            </a:r>
            <a:r>
              <a:rPr lang="vi-VN" sz="1700" dirty="0" smtClean="0">
                <a:latin typeface="Segoe UI"/>
                <a:cs typeface="Segoe UI"/>
              </a:rPr>
              <a:t>argumente ale acestuia.</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700" b="1" dirty="0" smtClean="0">
                <a:latin typeface="Segoe UI"/>
                <a:cs typeface="Segoe UI"/>
              </a:rPr>
              <a:t>CrossJoin</a:t>
            </a:r>
            <a:r>
              <a:rPr lang="vi-VN" sz="1700" dirty="0" smtClean="0">
                <a:latin typeface="Segoe UI"/>
                <a:cs typeface="Segoe UI"/>
              </a:rPr>
              <a:t> (Set_Expression [, Set_Expression ...])</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b="1" dirty="0" smtClean="0">
                <a:latin typeface="Segoe UI"/>
                <a:cs typeface="Segoe UI"/>
              </a:rPr>
              <a:t>Filter</a:t>
            </a:r>
            <a:r>
              <a:rPr lang="vi-VN" sz="1700" dirty="0" smtClean="0">
                <a:latin typeface="Segoe UI"/>
                <a:cs typeface="Segoe UI"/>
              </a:rPr>
              <a:t> restricționează rezultatele interogării pe baza unei anumite condiții.</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b="1" dirty="0" smtClean="0">
                <a:latin typeface="Segoe UI"/>
                <a:cs typeface="Segoe UI"/>
              </a:rPr>
              <a:t>Filter</a:t>
            </a:r>
            <a:r>
              <a:rPr lang="vi-VN" sz="1700" b="1" dirty="0" smtClean="0">
                <a:latin typeface="Segoe UI"/>
                <a:cs typeface="Segoe UI"/>
              </a:rPr>
              <a:t> </a:t>
            </a:r>
            <a:r>
              <a:rPr lang="vi-VN" sz="1700" dirty="0" smtClean="0">
                <a:latin typeface="Segoe UI"/>
                <a:cs typeface="Segoe UI"/>
              </a:rPr>
              <a:t>(Set_Expression, {Expresie logică |</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700" dirty="0" smtClean="0">
                <a:latin typeface="Segoe UI"/>
                <a:cs typeface="Segoe UI"/>
              </a:rPr>
              <a:t>[CAPTION | CHEIE | NAME] = String_expression})</a:t>
            </a:r>
            <a:endParaRPr lang="ru-RU" sz="1700" dirty="0" smtClean="0">
              <a:latin typeface="Segoe UI"/>
              <a:cs typeface="Segoe U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idx="4294967295"/>
          </p:nvPr>
        </p:nvSpPr>
        <p:spPr>
          <a:xfrm>
            <a:off x="214313" y="352425"/>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000" u="sng" dirty="0" smtClean="0">
                <a:solidFill>
                  <a:srgbClr val="FF0000"/>
                </a:solidFill>
                <a:latin typeface="Segoe UI"/>
                <a:cs typeface="Segoe UI"/>
              </a:rPr>
              <a:t>Exemplu</a:t>
            </a:r>
            <a:r>
              <a:rPr lang="ru-RU" sz="2000" u="sng" dirty="0" smtClean="0">
                <a:solidFill>
                  <a:srgbClr val="FF0000"/>
                </a:solidFill>
                <a:latin typeface="Segoe UI"/>
                <a:cs typeface="Segoe UI"/>
              </a:rPr>
              <a:t> 6.</a:t>
            </a:r>
          </a:p>
        </p:txBody>
      </p:sp>
      <p:sp>
        <p:nvSpPr>
          <p:cNvPr id="114691" name="Rectangle 3"/>
          <p:cNvSpPr>
            <a:spLocks noGrp="1"/>
          </p:cNvSpPr>
          <p:nvPr>
            <p:ph type="body" idx="4294967295"/>
          </p:nvPr>
        </p:nvSpPr>
        <p:spPr>
          <a:xfrm>
            <a:off x="425450" y="1187450"/>
            <a:ext cx="8228013" cy="2365375"/>
          </a:xfrm>
        </p:spPr>
        <p:txBody>
          <a:bodyPr tIns="18573"/>
          <a:lstStyle/>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SELECT</a:t>
            </a:r>
            <a:r>
              <a:rPr lang="en-US" sz="1700" dirty="0" smtClean="0">
                <a:latin typeface="Segoe UI"/>
                <a:cs typeface="Segoe UI"/>
              </a:rPr>
              <a:t> Measures.[Internet Sales Amount]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COLUMNS</a:t>
            </a:r>
            <a:r>
              <a:rPr lang="en-US" sz="17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FILTER</a:t>
            </a:r>
            <a:r>
              <a:rPr lang="en-US" sz="1700" dirty="0" smtClean="0">
                <a:latin typeface="Segoe UI"/>
                <a:cs typeface="Segoe UI"/>
              </a:rPr>
              <a:t>(</a:t>
            </a:r>
            <a:r>
              <a:rPr lang="en-US" sz="1700" b="1" dirty="0" smtClean="0">
                <a:solidFill>
                  <a:srgbClr val="800000"/>
                </a:solidFill>
                <a:latin typeface="Segoe UI"/>
                <a:cs typeface="Segoe UI"/>
              </a:rPr>
              <a:t>CROSSJOIN</a:t>
            </a:r>
            <a:r>
              <a:rPr lang="en-US" sz="1700" dirty="0" smtClean="0">
                <a:latin typeface="Segoe UI"/>
                <a:cs typeface="Segoe UI"/>
              </a:rPr>
              <a:t>( {Product.[Product Line].[Product Line].</a:t>
            </a:r>
            <a:r>
              <a:rPr lang="en-US" sz="1700" dirty="0" smtClean="0">
                <a:solidFill>
                  <a:srgbClr val="0000FF"/>
                </a:solidFill>
                <a:latin typeface="Segoe UI"/>
                <a:cs typeface="Segoe UI"/>
              </a:rPr>
              <a:t>MEMBERS</a:t>
            </a:r>
            <a:r>
              <a:rPr lang="en-US" sz="17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{[Customer].[Country].</a:t>
            </a:r>
            <a:r>
              <a:rPr lang="en-US" sz="1700" dirty="0" smtClean="0">
                <a:solidFill>
                  <a:srgbClr val="0000FF"/>
                </a:solidFill>
                <a:latin typeface="Segoe UI"/>
                <a:cs typeface="Segoe UI"/>
              </a:rPr>
              <a:t>MEMBERS</a:t>
            </a:r>
            <a:r>
              <a:rPr lang="en-US" sz="1700" dirty="0" smtClean="0">
                <a:latin typeface="Segoe UI"/>
                <a:cs typeface="Segoe UI"/>
              </a:rPr>
              <a:t>}),</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[Internet Sales Amount] &gt;2000000) </a:t>
            </a:r>
            <a:r>
              <a:rPr lang="en-US" sz="1700" dirty="0" smtClean="0">
                <a:solidFill>
                  <a:srgbClr val="0000FF"/>
                </a:solidFill>
                <a:latin typeface="Segoe UI"/>
                <a:cs typeface="Segoe UI"/>
              </a:rPr>
              <a:t>ON</a:t>
            </a:r>
            <a:r>
              <a:rPr lang="en-US" sz="1700" dirty="0" smtClean="0">
                <a:latin typeface="Segoe UI"/>
                <a:cs typeface="Segoe UI"/>
              </a:rPr>
              <a:t> </a:t>
            </a:r>
            <a:r>
              <a:rPr lang="en-US" sz="1700" dirty="0" smtClean="0">
                <a:solidFill>
                  <a:srgbClr val="0000FF"/>
                </a:solidFill>
                <a:latin typeface="Segoe UI"/>
                <a:cs typeface="Segoe UI"/>
              </a:rPr>
              <a:t>ROWS</a:t>
            </a:r>
          </a:p>
          <a:p>
            <a:pPr marL="342900" indent="-342900"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FROM</a:t>
            </a:r>
            <a:r>
              <a:rPr lang="en-US" sz="1700" dirty="0" smtClean="0">
                <a:latin typeface="Segoe UI"/>
                <a:cs typeface="Segoe UI"/>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idx="4294967295"/>
          </p:nvPr>
        </p:nvSpPr>
        <p:spPr>
          <a:xfrm>
            <a:off x="179512" y="0"/>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000" dirty="0" smtClean="0">
                <a:solidFill>
                  <a:srgbClr val="FF0000"/>
                </a:solidFill>
                <a:latin typeface="Segoe UI"/>
                <a:cs typeface="Segoe UI"/>
              </a:rPr>
              <a:t>Exemplu 6 – rezultatul interogarii</a:t>
            </a:r>
            <a:endParaRPr lang="ru-RU" sz="2000" dirty="0" smtClean="0">
              <a:solidFill>
                <a:srgbClr val="FF0000"/>
              </a:solidFill>
              <a:latin typeface="Segoe UI"/>
              <a:cs typeface="Segoe UI"/>
            </a:endParaRPr>
          </a:p>
        </p:txBody>
      </p:sp>
      <p:graphicFrame>
        <p:nvGraphicFramePr>
          <p:cNvPr id="116739" name="Group 3"/>
          <p:cNvGraphicFramePr>
            <a:graphicFrameLocks noGrp="1"/>
          </p:cNvGraphicFramePr>
          <p:nvPr/>
        </p:nvGraphicFramePr>
        <p:xfrm>
          <a:off x="1403648" y="555526"/>
          <a:ext cx="6465888" cy="4913316"/>
        </p:xfrm>
        <a:graphic>
          <a:graphicData uri="http://schemas.openxmlformats.org/drawingml/2006/table">
            <a:tbl>
              <a:tblPr/>
              <a:tblGrid>
                <a:gridCol w="2154238"/>
                <a:gridCol w="2155825"/>
                <a:gridCol w="2155825"/>
              </a:tblGrid>
              <a:tr h="854075">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endParaRPr kumimoji="0" lang="ru-RU" sz="1200" b="0" i="0" u="none" strike="noStrike" cap="none" normalizeH="0" baseline="0" smtClean="0">
                        <a:ln>
                          <a:noFill/>
                        </a:ln>
                        <a:solidFill>
                          <a:schemeClr val="tx1"/>
                        </a:solidFill>
                        <a:effectLst/>
                        <a:latin typeface="Segoe UI"/>
                        <a:ea typeface="Segoe UI"/>
                        <a:cs typeface="Segoe UI"/>
                      </a:endParaRP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endParaRPr kumimoji="0" lang="ru-RU" sz="1200" b="0" i="0" u="none" strike="noStrike" cap="none" normalizeH="0" baseline="0" smtClean="0">
                        <a:ln>
                          <a:noFill/>
                        </a:ln>
                        <a:solidFill>
                          <a:schemeClr val="tx1"/>
                        </a:solidFill>
                        <a:effectLst/>
                        <a:latin typeface="Segoe UI"/>
                        <a:ea typeface="Segoe UI"/>
                        <a:cs typeface="Segoe UI"/>
                      </a:endParaRP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Internet Sales Amount</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66CC"/>
                    </a:solidFill>
                  </a:tcPr>
                </a:tc>
              </a:tr>
              <a:tr h="53498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Mountain</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All Customers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$10,251,183.52</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53498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Mountain</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Australia</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$2,906,994.45</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69373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Mountain</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United States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$3,547,956.78</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53498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Road</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All Customers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$14,624,108.58</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53498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Road</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Australia</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$5,029,120.41</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r h="693738">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Road</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United States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$4,322,438.41</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99CCFF"/>
                    </a:solidFill>
                  </a:tcPr>
                </a:tc>
              </a:tr>
              <a:tr h="531813">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smtClean="0">
                          <a:ln>
                            <a:noFill/>
                          </a:ln>
                          <a:solidFill>
                            <a:schemeClr val="tx1"/>
                          </a:solidFill>
                          <a:effectLst/>
                          <a:latin typeface="Segoe UI"/>
                          <a:ea typeface="Segoe UI"/>
                          <a:cs typeface="Segoe UI"/>
                        </a:rPr>
                        <a:t>Touring</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dirty="0" smtClean="0">
                          <a:ln>
                            <a:noFill/>
                          </a:ln>
                          <a:solidFill>
                            <a:schemeClr val="tx1"/>
                          </a:solidFill>
                          <a:effectLst/>
                          <a:latin typeface="Segoe UI"/>
                          <a:ea typeface="Segoe UI"/>
                          <a:cs typeface="Segoe UI"/>
                        </a:rPr>
                        <a:t>All Customers</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c>
                  <a:txBody>
                    <a:bodyPr/>
                    <a:lstStyle/>
                    <a:p>
                      <a:pPr marL="0" marR="0" lvl="0" indent="0" algn="l" defTabSz="449263" rtl="0" eaLnBrk="1" fontAlgn="base" latinLnBrk="0" hangingPunct="1">
                        <a:lnSpc>
                          <a:spcPts val="2800"/>
                        </a:lnSpc>
                        <a:spcBef>
                          <a:spcPts val="700"/>
                        </a:spcBef>
                        <a:spcAft>
                          <a:spcPct val="0"/>
                        </a:spcAft>
                        <a:buClr>
                          <a:srgbClr val="6BBD46"/>
                        </a:buClr>
                        <a:buSzTx/>
                        <a:buFont typeface="Webdings" pitchFamily="18" charset="2"/>
                        <a:buNone/>
                        <a:tabLst>
                          <a:tab pos="723900" algn="l"/>
                          <a:tab pos="1447800" algn="l"/>
                          <a:tab pos="2171700" algn="l"/>
                          <a:tab pos="2895600" algn="l"/>
                          <a:tab pos="3619500" algn="l"/>
                          <a:tab pos="4343400" algn="l"/>
                          <a:tab pos="5067300" algn="l"/>
                          <a:tab pos="5791200" algn="l"/>
                          <a:tab pos="6515100" algn="l"/>
                        </a:tabLst>
                      </a:pPr>
                      <a:r>
                        <a:rPr kumimoji="0" lang="ru-RU" sz="1200" b="0" i="0" u="none" strike="noStrike" cap="none" normalizeH="0" baseline="0" dirty="0" smtClean="0">
                          <a:ln>
                            <a:noFill/>
                          </a:ln>
                          <a:solidFill>
                            <a:schemeClr val="tx1"/>
                          </a:solidFill>
                          <a:effectLst/>
                          <a:latin typeface="Segoe UI"/>
                          <a:ea typeface="Segoe UI"/>
                          <a:cs typeface="Segoe UI"/>
                        </a:rPr>
                        <a:t>$3,879,331.82</a:t>
                      </a:r>
                    </a:p>
                  </a:txBody>
                  <a:tcPr marL="72891" marR="72891" marT="50761" marB="37903" horzOverflow="overflow">
                    <a:lnL w="360" cap="flat" cmpd="sng" algn="ctr">
                      <a:solidFill>
                        <a:srgbClr val="FFFFFF"/>
                      </a:solidFill>
                      <a:prstDash val="solid"/>
                      <a:round/>
                      <a:headEnd type="none" w="med" len="med"/>
                      <a:tailEnd type="none" w="med" len="med"/>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w="360" cap="flat" cmpd="sng" algn="ctr">
                      <a:solidFill>
                        <a:srgbClr val="FFFFFF"/>
                      </a:solidFill>
                      <a:prstDash val="solid"/>
                      <a:round/>
                      <a:headEnd type="none" w="med" len="med"/>
                      <a:tailEnd type="none" w="med" len="med"/>
                    </a:lnB>
                    <a:lnTlToBr>
                      <a:noFill/>
                    </a:lnTlToBr>
                    <a:lnBlToTr>
                      <a:noFill/>
                    </a:lnBlToTr>
                    <a:solidFill>
                      <a:srgbClr val="0099FF"/>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idx="4294967295"/>
          </p:nvPr>
        </p:nvSpPr>
        <p:spPr>
          <a:xfrm>
            <a:off x="251520" y="0"/>
            <a:ext cx="7502525" cy="771525"/>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latin typeface="Segoe UI"/>
                <a:cs typeface="Segoe UI"/>
              </a:rPr>
              <a:t>Functia</a:t>
            </a:r>
            <a:r>
              <a:rPr lang="ru-RU" dirty="0" smtClean="0">
                <a:latin typeface="Segoe UI"/>
                <a:cs typeface="Segoe UI"/>
              </a:rPr>
              <a:t> </a:t>
            </a:r>
            <a:r>
              <a:rPr lang="ru-RU" dirty="0" smtClean="0">
                <a:solidFill>
                  <a:srgbClr val="0000CC"/>
                </a:solidFill>
                <a:latin typeface="Segoe UI"/>
                <a:cs typeface="Segoe UI"/>
              </a:rPr>
              <a:t>Exists</a:t>
            </a:r>
          </a:p>
        </p:txBody>
      </p:sp>
      <p:sp>
        <p:nvSpPr>
          <p:cNvPr id="118787" name="Rectangle 3"/>
          <p:cNvSpPr>
            <a:spLocks noGrp="1"/>
          </p:cNvSpPr>
          <p:nvPr>
            <p:ph type="body" idx="4294967295"/>
          </p:nvPr>
        </p:nvSpPr>
        <p:spPr>
          <a:xfrm>
            <a:off x="395536" y="699542"/>
            <a:ext cx="6842125" cy="3359150"/>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b="1" dirty="0" smtClean="0">
                <a:latin typeface="Segoe UI"/>
                <a:cs typeface="Segoe UI"/>
              </a:rPr>
              <a:t>Exists</a:t>
            </a:r>
            <a:r>
              <a:rPr lang="ru-RU" dirty="0" smtClean="0">
                <a:latin typeface="Segoe UI"/>
                <a:cs typeface="Segoe UI"/>
              </a:rPr>
              <a:t>( Set_Expression1 , Set_Expression2 [, MeasureGroupName] ) –</a:t>
            </a:r>
            <a:r>
              <a:rPr lang="vi-VN" sz="1800" dirty="0" smtClean="0">
                <a:latin typeface="Segoe UI"/>
                <a:cs typeface="Segoe UI"/>
              </a:rPr>
              <a:t>returnează tuplurile din setul 1 care există </a:t>
            </a:r>
            <a:r>
              <a:rPr lang="en-US" sz="1800" dirty="0" err="1" smtClean="0">
                <a:latin typeface="Segoe UI"/>
                <a:cs typeface="Segoe UI"/>
              </a:rPr>
              <a:t>impreun</a:t>
            </a:r>
            <a:r>
              <a:rPr lang="ro-MO" sz="1800" dirty="0" smtClean="0">
                <a:latin typeface="Segoe UI"/>
                <a:cs typeface="Segoe UI"/>
              </a:rPr>
              <a:t>ă </a:t>
            </a:r>
            <a:r>
              <a:rPr lang="vi-VN" sz="1800" dirty="0" smtClean="0">
                <a:latin typeface="Segoe UI"/>
                <a:cs typeface="Segoe UI"/>
              </a:rPr>
              <a:t>cu una sau mai multe tupluri din setul 2.</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vi-VN" sz="1800" dirty="0" smtClean="0">
                <a:latin typeface="Segoe UI"/>
                <a:cs typeface="Segoe UI"/>
              </a:rPr>
              <a:t>Clienți din California</a:t>
            </a:r>
            <a:r>
              <a:rPr lang="ro-MO" sz="1800" dirty="0" smtClean="0">
                <a:latin typeface="Segoe UI"/>
                <a:cs typeface="Segoe UI"/>
              </a:rPr>
              <a:t> USA</a:t>
            </a:r>
            <a:r>
              <a:rPr lang="vi-VN" sz="1800" dirty="0" smtClean="0">
                <a:latin typeface="Segoe UI"/>
                <a:cs typeface="Segoe UI"/>
              </a:rPr>
              <a:t>:</a:t>
            </a:r>
            <a:endParaRPr lang="ru-RU" sz="1800" dirty="0" smtClean="0">
              <a:latin typeface="Segoe UI"/>
              <a:cs typeface="Segoe UI"/>
            </a:endParaRP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SELECT</a:t>
            </a:r>
            <a:r>
              <a:rPr lang="en-US" sz="1700" dirty="0" smtClean="0">
                <a:latin typeface="Segoe UI"/>
                <a:cs typeface="Segoe UI"/>
              </a:rPr>
              <a:t> [Measures].[Internet Sales Amount] </a:t>
            </a:r>
            <a:r>
              <a:rPr lang="en-US" sz="1700" dirty="0" smtClean="0">
                <a:solidFill>
                  <a:srgbClr val="0000FF"/>
                </a:solidFill>
                <a:latin typeface="Segoe UI"/>
                <a:cs typeface="Segoe UI"/>
              </a:rPr>
              <a:t>ON</a:t>
            </a:r>
            <a:r>
              <a:rPr lang="en-US" sz="1700" dirty="0" smtClean="0">
                <a:latin typeface="Segoe UI"/>
                <a:cs typeface="Segoe UI"/>
              </a:rPr>
              <a:t> 0,</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800000"/>
                </a:solidFill>
                <a:latin typeface="Segoe UI"/>
                <a:cs typeface="Segoe UI"/>
              </a:rPr>
              <a:t>EXISTS</a:t>
            </a:r>
            <a:r>
              <a:rPr lang="en-US" sz="1700" dirty="0" smtClean="0">
                <a:latin typeface="Segoe UI"/>
                <a:cs typeface="Segoe UI"/>
              </a:rPr>
              <a:t>([Customer].[Customer].[Customer].</a:t>
            </a:r>
            <a:r>
              <a:rPr lang="en-US" sz="1700" dirty="0" smtClean="0">
                <a:solidFill>
                  <a:srgbClr val="0000FF"/>
                </a:solidFill>
                <a:latin typeface="Segoe UI"/>
                <a:cs typeface="Segoe UI"/>
              </a:rPr>
              <a:t>MEMBERS</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latin typeface="Segoe UI"/>
                <a:cs typeface="Segoe UI"/>
              </a:rPr>
              <a:t>, {[Customer].[State-Province].&amp;[CA]&amp;[US</a:t>
            </a:r>
            <a:r>
              <a:rPr lang="ro-MO" sz="1700" dirty="0" smtClean="0">
                <a:latin typeface="Segoe UI"/>
                <a:cs typeface="Segoe UI"/>
              </a:rPr>
              <a:t>A</a:t>
            </a:r>
            <a:r>
              <a:rPr lang="en-US" sz="1700" dirty="0" smtClean="0">
                <a:latin typeface="Segoe UI"/>
                <a:cs typeface="Segoe UI"/>
              </a:rPr>
              <a:t>]}) </a:t>
            </a:r>
            <a:r>
              <a:rPr lang="en-US" sz="1700" dirty="0" smtClean="0">
                <a:solidFill>
                  <a:srgbClr val="0000FF"/>
                </a:solidFill>
                <a:latin typeface="Segoe UI"/>
                <a:cs typeface="Segoe UI"/>
              </a:rPr>
              <a:t>ON</a:t>
            </a:r>
            <a:r>
              <a:rPr lang="en-US" sz="1700" dirty="0" smtClean="0">
                <a:latin typeface="Segoe UI"/>
                <a:cs typeface="Segoe UI"/>
              </a:rPr>
              <a:t> 1 </a:t>
            </a:r>
          </a:p>
          <a:p>
            <a:pPr marL="431800" indent="-323850" defTabSz="449263">
              <a:buClrTx/>
              <a:buFontTx/>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1700" dirty="0" smtClean="0">
                <a:solidFill>
                  <a:srgbClr val="0000FF"/>
                </a:solidFill>
                <a:latin typeface="Segoe UI"/>
                <a:cs typeface="Segoe UI"/>
              </a:rPr>
              <a:t>FROM</a:t>
            </a:r>
            <a:r>
              <a:rPr lang="en-US" sz="1700" dirty="0" smtClean="0">
                <a:latin typeface="Segoe UI"/>
                <a:cs typeface="Segoe UI"/>
              </a:rPr>
              <a:t> [Adventure Works]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title" idx="4294967295"/>
          </p:nvPr>
        </p:nvSpPr>
        <p:spPr>
          <a:xfrm>
            <a:off x="251520" y="0"/>
            <a:ext cx="7502525" cy="504056"/>
          </a:xfrm>
        </p:spPr>
        <p:txBody>
          <a:bodyPr tIns="31431" anchor="ct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dirty="0" smtClean="0">
                <a:solidFill>
                  <a:srgbClr val="0000CC"/>
                </a:solidFill>
                <a:latin typeface="Segoe UI"/>
                <a:cs typeface="Segoe UI"/>
              </a:rPr>
              <a:t>Functii</a:t>
            </a:r>
            <a:r>
              <a:rPr lang="ru-RU" dirty="0" smtClean="0">
                <a:solidFill>
                  <a:srgbClr val="0000CC"/>
                </a:solidFill>
                <a:latin typeface="Segoe UI"/>
                <a:cs typeface="Segoe UI"/>
              </a:rPr>
              <a:t> MDX.</a:t>
            </a:r>
          </a:p>
        </p:txBody>
      </p:sp>
      <p:sp>
        <p:nvSpPr>
          <p:cNvPr id="120835" name="Rectangle 3"/>
          <p:cNvSpPr>
            <a:spLocks noGrp="1"/>
          </p:cNvSpPr>
          <p:nvPr>
            <p:ph type="body" idx="4294967295"/>
          </p:nvPr>
        </p:nvSpPr>
        <p:spPr>
          <a:xfrm>
            <a:off x="323528" y="627534"/>
            <a:ext cx="8640960" cy="4104456"/>
          </a:xfrm>
        </p:spPr>
        <p:txBody>
          <a:bodyPr tIns="22859"/>
          <a:lstStyle/>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o-MO" sz="2400" dirty="0" smtClean="0">
                <a:latin typeface="Segoe UI"/>
                <a:cs typeface="Segoe UI"/>
              </a:rPr>
              <a:t>Alte referinte pe functii </a:t>
            </a:r>
            <a:r>
              <a:rPr lang="ru-RU" sz="2400" dirty="0" smtClean="0">
                <a:latin typeface="Segoe UI"/>
                <a:cs typeface="Segoe UI"/>
              </a:rPr>
              <a:t>MDX </a:t>
            </a:r>
            <a:r>
              <a:rPr lang="ro-MO" sz="2400" dirty="0" smtClean="0">
                <a:latin typeface="Segoe UI"/>
                <a:cs typeface="Segoe UI"/>
              </a:rPr>
              <a:t>in cadrul </a:t>
            </a:r>
            <a:r>
              <a:rPr lang="ru-RU" sz="2400" dirty="0" smtClean="0">
                <a:latin typeface="Segoe UI"/>
                <a:cs typeface="Segoe UI"/>
              </a:rPr>
              <a:t>MSDN</a:t>
            </a:r>
            <a:r>
              <a:rPr lang="ro-MO" sz="2400" dirty="0" smtClean="0">
                <a:latin typeface="Segoe UI"/>
                <a:cs typeface="Segoe UI"/>
              </a:rPr>
              <a:t> o subdiviziune a Companiei Microsoft care emite cu regularitate ediția</a:t>
            </a:r>
            <a:r>
              <a:rPr lang="vi-VN" sz="2400" dirty="0" smtClean="0">
                <a:latin typeface="Segoe UI"/>
                <a:cs typeface="Segoe UI"/>
              </a:rPr>
              <a:t> </a:t>
            </a:r>
            <a:r>
              <a:rPr lang="vi-VN" sz="2400" b="1" i="1" dirty="0" smtClean="0">
                <a:latin typeface="Segoe UI"/>
                <a:cs typeface="Segoe UI"/>
              </a:rPr>
              <a:t>Visual Studio Express </a:t>
            </a:r>
            <a:r>
              <a:rPr lang="ro-MO" sz="2400" dirty="0" smtClean="0">
                <a:latin typeface="Segoe UI"/>
                <a:cs typeface="Segoe UI"/>
              </a:rPr>
              <a:t>ce</a:t>
            </a:r>
            <a:r>
              <a:rPr lang="ro-MO" sz="2400" b="1" i="1" dirty="0" smtClean="0">
                <a:latin typeface="Segoe UI"/>
                <a:cs typeface="Segoe UI"/>
              </a:rPr>
              <a:t> </a:t>
            </a:r>
            <a:r>
              <a:rPr lang="vi-VN" sz="2400" dirty="0" smtClean="0">
                <a:latin typeface="Segoe UI"/>
                <a:cs typeface="Segoe UI"/>
              </a:rPr>
              <a:t>se integrează numai cu </a:t>
            </a:r>
            <a:r>
              <a:rPr lang="vi-VN" sz="2400" b="1" dirty="0" smtClean="0">
                <a:latin typeface="Segoe UI"/>
                <a:cs typeface="Segoe UI"/>
              </a:rPr>
              <a:t>MSDN Express Library,</a:t>
            </a:r>
            <a:r>
              <a:rPr lang="vi-VN" sz="2400" dirty="0" smtClean="0">
                <a:latin typeface="Segoe UI"/>
                <a:cs typeface="Segoe UI"/>
              </a:rPr>
              <a:t> care este un subset al bibliotecii MSDN complete, deși fie </a:t>
            </a:r>
            <a:r>
              <a:rPr lang="vi-VN" sz="2400" b="1" i="1" dirty="0" smtClean="0">
                <a:latin typeface="Segoe UI"/>
                <a:cs typeface="Segoe UI"/>
              </a:rPr>
              <a:t>MSDN</a:t>
            </a:r>
            <a:r>
              <a:rPr lang="ro-MO" sz="2400" b="1" i="1" dirty="0" smtClean="0">
                <a:latin typeface="Segoe UI"/>
                <a:cs typeface="Segoe UI"/>
              </a:rPr>
              <a:t> edition</a:t>
            </a:r>
            <a:r>
              <a:rPr lang="vi-VN" sz="2400" b="1" i="1" dirty="0" smtClean="0">
                <a:latin typeface="Segoe UI"/>
                <a:cs typeface="Segoe UI"/>
              </a:rPr>
              <a:t> </a:t>
            </a:r>
            <a:r>
              <a:rPr lang="vi-VN" sz="2400" dirty="0" smtClean="0">
                <a:latin typeface="Segoe UI"/>
                <a:cs typeface="Segoe UI"/>
              </a:rPr>
              <a:t>poate fi descărcată și instalată independent</a:t>
            </a:r>
            <a:r>
              <a:rPr lang="ro-MO" sz="2400" dirty="0" smtClean="0">
                <a:latin typeface="Segoe UI"/>
                <a:cs typeface="Segoe UI"/>
              </a:rPr>
              <a:t> (toate Tools ce tin de lucrul cu aplicatiile Companiei Microsoft )</a:t>
            </a:r>
            <a:r>
              <a:rPr lang="ru-RU" sz="2400" dirty="0" smtClean="0">
                <a:latin typeface="Segoe UI"/>
                <a:cs typeface="Segoe UI"/>
              </a:rPr>
              <a:t>:</a:t>
            </a: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1900" dirty="0" smtClean="0">
                <a:latin typeface="Segoe UI"/>
                <a:cs typeface="Segoe UI"/>
                <a:hlinkClick r:id="rId3"/>
              </a:rPr>
              <a:t>http://msdn.microsoft.com/en-us/library/ms145970.aspx</a:t>
            </a:r>
            <a:endParaRPr lang="ro-MO" sz="1900" dirty="0" smtClean="0">
              <a:latin typeface="Segoe UI"/>
              <a:cs typeface="Segoe UI"/>
            </a:endParaRPr>
          </a:p>
          <a:p>
            <a:pPr marL="431800" indent="-323850" defTabSz="449263">
              <a:buSzPct val="45000"/>
              <a:buFont typeface="Wingdings"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solidFill>
                  <a:srgbClr val="000000"/>
                </a:solidFill>
                <a:latin typeface="Segoe UI"/>
                <a:cs typeface="Segoe UI"/>
                <a:hlinkClick r:id="rId4"/>
              </a:rPr>
              <a:t>https://www.ibm.com/support/knowledgecenter/SSEP7J_10.2.2/com.ibm.swg.ba.cognos.ug_cr_rptstd.10.2.2.doc/c_cr_rptstd_wrkdat_supported_mdx_syntax.html</a:t>
            </a:r>
            <a:r>
              <a:rPr lang="ro-MO" dirty="0" smtClean="0">
                <a:solidFill>
                  <a:srgbClr val="000000"/>
                </a:solidFill>
                <a:latin typeface="Segoe UI"/>
                <a:cs typeface="Segoe UI"/>
              </a:rPr>
              <a:t> </a:t>
            </a:r>
            <a:endParaRPr lang="ru-RU" dirty="0" smtClean="0">
              <a:solidFill>
                <a:srgbClr val="000000"/>
              </a:solidFill>
              <a:latin typeface="Segoe UI"/>
              <a:cs typeface="Segoe U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95486"/>
            <a:ext cx="7500990" cy="443070"/>
          </a:xfrm>
          <a:prstGeom prst="rect">
            <a:avLst/>
          </a:prstGeom>
        </p:spPr>
        <p:txBody>
          <a:bodyPr vert="horz" wrap="square" lIns="0" tIns="12065" rIns="0" bIns="0" rtlCol="0">
            <a:spAutoFit/>
          </a:bodyPr>
          <a:lstStyle/>
          <a:p>
            <a:pPr marL="1588">
              <a:lnSpc>
                <a:spcPct val="100000"/>
              </a:lnSpc>
              <a:spcBef>
                <a:spcPts val="95"/>
              </a:spcBef>
            </a:pPr>
            <a:r>
              <a:rPr spc="-5" dirty="0">
                <a:solidFill>
                  <a:srgbClr val="0000CC"/>
                </a:solidFill>
              </a:rPr>
              <a:t>De ce Data</a:t>
            </a:r>
            <a:r>
              <a:rPr spc="-20" dirty="0">
                <a:solidFill>
                  <a:srgbClr val="0000CC"/>
                </a:solidFill>
              </a:rPr>
              <a:t> </a:t>
            </a:r>
            <a:r>
              <a:rPr spc="-5" dirty="0">
                <a:solidFill>
                  <a:srgbClr val="0000CC"/>
                </a:solidFill>
              </a:rPr>
              <a:t>Mining?</a:t>
            </a:r>
          </a:p>
        </p:txBody>
      </p:sp>
      <p:sp>
        <p:nvSpPr>
          <p:cNvPr id="3" name="object 3"/>
          <p:cNvSpPr txBox="1"/>
          <p:nvPr/>
        </p:nvSpPr>
        <p:spPr>
          <a:xfrm>
            <a:off x="323528" y="627534"/>
            <a:ext cx="8640960" cy="4126130"/>
          </a:xfrm>
          <a:prstGeom prst="rect">
            <a:avLst/>
          </a:prstGeom>
        </p:spPr>
        <p:txBody>
          <a:bodyPr vert="horz" wrap="square" lIns="0" tIns="12065" rIns="0" bIns="0" rtlCol="0">
            <a:spAutoFit/>
          </a:bodyPr>
          <a:lstStyle/>
          <a:p>
            <a:pPr marL="12700" marR="5080">
              <a:lnSpc>
                <a:spcPct val="100000"/>
              </a:lnSpc>
              <a:spcBef>
                <a:spcPts val="95"/>
              </a:spcBef>
            </a:pPr>
            <a:r>
              <a:rPr lang="en-US" spc="-5" dirty="0" err="1" smtClean="0">
                <a:latin typeface="Arial"/>
                <a:cs typeface="Arial"/>
              </a:rPr>
              <a:t>Actualmente</a:t>
            </a:r>
            <a:r>
              <a:rPr lang="en-US" spc="-5" dirty="0" smtClean="0">
                <a:latin typeface="Arial"/>
                <a:cs typeface="Arial"/>
              </a:rPr>
              <a:t> </a:t>
            </a:r>
            <a:r>
              <a:rPr spc="-5" dirty="0" smtClean="0">
                <a:latin typeface="Arial"/>
                <a:cs typeface="Arial"/>
              </a:rPr>
              <a:t>se </a:t>
            </a:r>
            <a:r>
              <a:rPr spc="-5" dirty="0">
                <a:latin typeface="Arial"/>
                <a:cs typeface="Arial"/>
              </a:rPr>
              <a:t>colectează şi devine </a:t>
            </a:r>
            <a:r>
              <a:rPr spc="-5" dirty="0">
                <a:solidFill>
                  <a:srgbClr val="3333FF"/>
                </a:solidFill>
                <a:latin typeface="Arial"/>
                <a:cs typeface="Arial"/>
              </a:rPr>
              <a:t>accesibil </a:t>
            </a:r>
            <a:r>
              <a:rPr spc="-5" dirty="0">
                <a:latin typeface="Arial"/>
                <a:cs typeface="Arial"/>
              </a:rPr>
              <a:t>un </a:t>
            </a:r>
            <a:r>
              <a:rPr spc="-5" dirty="0">
                <a:solidFill>
                  <a:srgbClr val="FF0000"/>
                </a:solidFill>
                <a:latin typeface="Arial"/>
                <a:cs typeface="Arial"/>
              </a:rPr>
              <a:t>volum foarte mare  de date </a:t>
            </a:r>
            <a:r>
              <a:rPr spc="-5" dirty="0">
                <a:latin typeface="Arial"/>
                <a:cs typeface="Arial"/>
              </a:rPr>
              <a:t>de diferite tipuri şi provenind din diferite</a:t>
            </a:r>
            <a:r>
              <a:rPr spc="-15" dirty="0">
                <a:latin typeface="Arial"/>
                <a:cs typeface="Arial"/>
              </a:rPr>
              <a:t> </a:t>
            </a:r>
            <a:r>
              <a:rPr dirty="0">
                <a:latin typeface="Arial"/>
                <a:cs typeface="Arial"/>
              </a:rPr>
              <a:t>surse:</a:t>
            </a:r>
          </a:p>
          <a:p>
            <a:pPr marL="812165" indent="-343535">
              <a:lnSpc>
                <a:spcPct val="100000"/>
              </a:lnSpc>
              <a:spcBef>
                <a:spcPts val="480"/>
              </a:spcBef>
              <a:buFont typeface="Wingdings"/>
              <a:buChar char=""/>
              <a:tabLst>
                <a:tab pos="812165" algn="l"/>
                <a:tab pos="812800" algn="l"/>
              </a:tabLst>
            </a:pPr>
            <a:r>
              <a:rPr b="1" i="1" spc="-5" dirty="0">
                <a:latin typeface="Arial"/>
                <a:cs typeface="Arial"/>
              </a:rPr>
              <a:t>tranzacţii comerciale </a:t>
            </a:r>
            <a:r>
              <a:rPr spc="-5" dirty="0">
                <a:latin typeface="Arial"/>
                <a:cs typeface="Arial"/>
              </a:rPr>
              <a:t>(ex:</a:t>
            </a:r>
            <a:r>
              <a:rPr spc="-10" dirty="0">
                <a:latin typeface="Arial"/>
                <a:cs typeface="Arial"/>
              </a:rPr>
              <a:t> </a:t>
            </a:r>
            <a:r>
              <a:rPr spc="-5" dirty="0">
                <a:latin typeface="Arial"/>
                <a:cs typeface="Arial"/>
              </a:rPr>
              <a:t>hipermarket-uri)</a:t>
            </a:r>
            <a:endParaRPr dirty="0">
              <a:latin typeface="Arial"/>
              <a:cs typeface="Arial"/>
            </a:endParaRPr>
          </a:p>
          <a:p>
            <a:pPr marL="812165" indent="-343535">
              <a:lnSpc>
                <a:spcPct val="100000"/>
              </a:lnSpc>
              <a:spcBef>
                <a:spcPts val="480"/>
              </a:spcBef>
              <a:buFont typeface="Wingdings"/>
              <a:buChar char=""/>
              <a:tabLst>
                <a:tab pos="812165" algn="l"/>
                <a:tab pos="812800" algn="l"/>
              </a:tabLst>
            </a:pPr>
            <a:r>
              <a:rPr b="1" i="1" spc="-5" dirty="0">
                <a:latin typeface="Arial"/>
                <a:cs typeface="Arial"/>
              </a:rPr>
              <a:t>tranzacţii financiare </a:t>
            </a:r>
            <a:r>
              <a:rPr spc="-5" dirty="0">
                <a:latin typeface="Arial"/>
                <a:cs typeface="Arial"/>
              </a:rPr>
              <a:t>(ex:</a:t>
            </a:r>
            <a:r>
              <a:rPr spc="-20" dirty="0">
                <a:latin typeface="Arial"/>
                <a:cs typeface="Arial"/>
              </a:rPr>
              <a:t> </a:t>
            </a:r>
            <a:r>
              <a:rPr spc="-5" dirty="0">
                <a:latin typeface="Arial"/>
                <a:cs typeface="Arial"/>
              </a:rPr>
              <a:t>bancomate)</a:t>
            </a:r>
            <a:endParaRPr dirty="0">
              <a:latin typeface="Arial"/>
              <a:cs typeface="Arial"/>
            </a:endParaRPr>
          </a:p>
          <a:p>
            <a:pPr marL="812165" marR="84455" indent="-342900">
              <a:lnSpc>
                <a:spcPct val="100000"/>
              </a:lnSpc>
              <a:spcBef>
                <a:spcPts val="480"/>
              </a:spcBef>
              <a:buFont typeface="Wingdings"/>
              <a:buChar char=""/>
              <a:tabLst>
                <a:tab pos="812165" algn="l"/>
                <a:tab pos="812800" algn="l"/>
              </a:tabLst>
            </a:pPr>
            <a:r>
              <a:rPr b="1" i="1" spc="-5" dirty="0">
                <a:latin typeface="Arial"/>
                <a:cs typeface="Arial"/>
              </a:rPr>
              <a:t>utilizarea unor resurse web </a:t>
            </a:r>
            <a:r>
              <a:rPr spc="-5" dirty="0">
                <a:latin typeface="Arial"/>
                <a:cs typeface="Arial"/>
              </a:rPr>
              <a:t>(ex: comerţ electronic, alte servicii  web)</a:t>
            </a:r>
            <a:endParaRPr dirty="0">
              <a:latin typeface="Arial"/>
              <a:cs typeface="Arial"/>
            </a:endParaRPr>
          </a:p>
          <a:p>
            <a:pPr marL="812165" indent="-343535">
              <a:lnSpc>
                <a:spcPct val="100000"/>
              </a:lnSpc>
              <a:spcBef>
                <a:spcPts val="475"/>
              </a:spcBef>
              <a:buFont typeface="Wingdings"/>
              <a:buChar char=""/>
              <a:tabLst>
                <a:tab pos="812165" algn="l"/>
                <a:tab pos="812800" algn="l"/>
              </a:tabLst>
            </a:pPr>
            <a:r>
              <a:rPr b="1" i="1" spc="-5" dirty="0" err="1">
                <a:latin typeface="Arial"/>
                <a:cs typeface="Arial"/>
              </a:rPr>
              <a:t>interacţiuni</a:t>
            </a:r>
            <a:r>
              <a:rPr b="1" i="1" spc="-5" dirty="0">
                <a:latin typeface="Arial"/>
                <a:cs typeface="Arial"/>
              </a:rPr>
              <a:t> </a:t>
            </a:r>
            <a:r>
              <a:rPr b="1" i="1" spc="-5" dirty="0" err="1" smtClean="0">
                <a:latin typeface="Arial"/>
                <a:cs typeface="Arial"/>
              </a:rPr>
              <a:t>sociale</a:t>
            </a:r>
            <a:r>
              <a:rPr lang="en-US" b="1" i="1" spc="-5" dirty="0" smtClean="0">
                <a:latin typeface="Arial"/>
                <a:cs typeface="Arial"/>
              </a:rPr>
              <a:t> </a:t>
            </a:r>
            <a:r>
              <a:rPr spc="-5" dirty="0" smtClean="0">
                <a:latin typeface="Arial"/>
                <a:cs typeface="Arial"/>
              </a:rPr>
              <a:t>(</a:t>
            </a:r>
            <a:r>
              <a:rPr spc="-5" dirty="0">
                <a:latin typeface="Arial"/>
                <a:cs typeface="Arial"/>
              </a:rPr>
              <a:t>ex: reţele</a:t>
            </a:r>
            <a:r>
              <a:rPr dirty="0">
                <a:latin typeface="Arial"/>
                <a:cs typeface="Arial"/>
              </a:rPr>
              <a:t> </a:t>
            </a:r>
            <a:r>
              <a:rPr spc="-5" dirty="0">
                <a:latin typeface="Arial"/>
                <a:cs typeface="Arial"/>
              </a:rPr>
              <a:t>sociale)</a:t>
            </a:r>
            <a:endParaRPr dirty="0">
              <a:latin typeface="Arial"/>
              <a:cs typeface="Arial"/>
            </a:endParaRPr>
          </a:p>
          <a:p>
            <a:pPr marL="812165" marR="956310" indent="-342900">
              <a:lnSpc>
                <a:spcPct val="100000"/>
              </a:lnSpc>
              <a:spcBef>
                <a:spcPts val="480"/>
              </a:spcBef>
              <a:buFont typeface="Wingdings"/>
              <a:buChar char=""/>
              <a:tabLst>
                <a:tab pos="812165" algn="l"/>
                <a:tab pos="812800" algn="l"/>
              </a:tabLst>
            </a:pPr>
            <a:r>
              <a:rPr b="1" i="1" spc="-5" dirty="0">
                <a:latin typeface="Arial"/>
                <a:cs typeface="Arial"/>
              </a:rPr>
              <a:t>date satelitare </a:t>
            </a:r>
            <a:r>
              <a:rPr spc="-5" dirty="0">
                <a:latin typeface="Arial"/>
                <a:cs typeface="Arial"/>
              </a:rPr>
              <a:t>(ex: date privind Pământul şi atmosfera  colectate folosind senzori plasaţi pe</a:t>
            </a:r>
            <a:r>
              <a:rPr dirty="0">
                <a:latin typeface="Arial"/>
                <a:cs typeface="Arial"/>
              </a:rPr>
              <a:t> </a:t>
            </a:r>
            <a:r>
              <a:rPr spc="-5" dirty="0">
                <a:latin typeface="Arial"/>
                <a:cs typeface="Arial"/>
              </a:rPr>
              <a:t>sateliţi)</a:t>
            </a:r>
            <a:endParaRPr dirty="0">
              <a:latin typeface="Arial"/>
              <a:cs typeface="Arial"/>
            </a:endParaRPr>
          </a:p>
          <a:p>
            <a:pPr marL="812165" marR="252729" indent="-342900">
              <a:lnSpc>
                <a:spcPct val="100000"/>
              </a:lnSpc>
              <a:spcBef>
                <a:spcPts val="480"/>
              </a:spcBef>
              <a:buFont typeface="Wingdings"/>
              <a:buChar char=""/>
              <a:tabLst>
                <a:tab pos="812165" algn="l"/>
                <a:tab pos="812800" algn="l"/>
                <a:tab pos="5779770" algn="l"/>
              </a:tabLst>
            </a:pPr>
            <a:r>
              <a:rPr b="1" i="1" spc="-5" dirty="0">
                <a:latin typeface="Arial"/>
                <a:cs typeface="Arial"/>
              </a:rPr>
              <a:t>date genomice </a:t>
            </a:r>
            <a:r>
              <a:rPr spc="-5" dirty="0">
                <a:latin typeface="Arial"/>
                <a:cs typeface="Arial"/>
              </a:rPr>
              <a:t>(ex: date referitoare la nivelul de exprimare a  genelor colectate folosind dispozitive</a:t>
            </a:r>
            <a:r>
              <a:rPr spc="90" dirty="0">
                <a:latin typeface="Arial"/>
                <a:cs typeface="Arial"/>
              </a:rPr>
              <a:t> </a:t>
            </a:r>
            <a:r>
              <a:rPr spc="-5" dirty="0">
                <a:latin typeface="Arial"/>
                <a:cs typeface="Arial"/>
              </a:rPr>
              <a:t>de</a:t>
            </a:r>
            <a:r>
              <a:rPr spc="10" dirty="0">
                <a:latin typeface="Arial"/>
                <a:cs typeface="Arial"/>
              </a:rPr>
              <a:t> </a:t>
            </a:r>
            <a:r>
              <a:rPr spc="-5" dirty="0" smtClean="0">
                <a:latin typeface="Arial"/>
                <a:cs typeface="Arial"/>
              </a:rPr>
              <a:t>tip</a:t>
            </a:r>
            <a:r>
              <a:rPr lang="ro-MO" spc="-5" dirty="0" smtClean="0">
                <a:latin typeface="Arial"/>
                <a:cs typeface="Arial"/>
              </a:rPr>
              <a:t> </a:t>
            </a:r>
            <a:r>
              <a:rPr spc="-5" dirty="0" smtClean="0">
                <a:latin typeface="Arial"/>
                <a:cs typeface="Arial"/>
              </a:rPr>
              <a:t>microarrays</a:t>
            </a:r>
            <a:r>
              <a:rPr spc="-5" dirty="0">
                <a:latin typeface="Arial"/>
                <a:cs typeface="Arial"/>
              </a:rPr>
              <a:t>)</a:t>
            </a:r>
            <a:endParaRPr dirty="0">
              <a:latin typeface="Arial"/>
              <a:cs typeface="Arial"/>
            </a:endParaRPr>
          </a:p>
          <a:p>
            <a:pPr marL="812165" indent="-343535">
              <a:lnSpc>
                <a:spcPct val="100000"/>
              </a:lnSpc>
              <a:spcBef>
                <a:spcPts val="480"/>
              </a:spcBef>
              <a:buFont typeface="Wingdings"/>
              <a:buChar char=""/>
              <a:tabLst>
                <a:tab pos="812165" algn="l"/>
                <a:tab pos="812800" algn="l"/>
              </a:tabLst>
            </a:pPr>
            <a:r>
              <a:rPr b="1" i="1" spc="-5" dirty="0">
                <a:latin typeface="Arial"/>
                <a:cs typeface="Arial"/>
              </a:rPr>
              <a:t>date </a:t>
            </a:r>
            <a:r>
              <a:rPr b="1" i="1" spc="-5" dirty="0" err="1" smtClean="0">
                <a:latin typeface="Arial"/>
                <a:cs typeface="Arial"/>
              </a:rPr>
              <a:t>medicale</a:t>
            </a:r>
            <a:r>
              <a:rPr lang="en-US" b="1" i="1" spc="-5" dirty="0" smtClean="0">
                <a:latin typeface="Arial"/>
                <a:cs typeface="Arial"/>
              </a:rPr>
              <a:t> </a:t>
            </a:r>
            <a:r>
              <a:rPr spc="-5" dirty="0" smtClean="0">
                <a:latin typeface="Arial"/>
                <a:cs typeface="Arial"/>
              </a:rPr>
              <a:t>(</a:t>
            </a:r>
            <a:r>
              <a:rPr spc="-5" dirty="0">
                <a:latin typeface="Arial"/>
                <a:cs typeface="Arial"/>
              </a:rPr>
              <a:t>ex: înregistrări medicale în format</a:t>
            </a:r>
            <a:r>
              <a:rPr spc="-20" dirty="0">
                <a:latin typeface="Arial"/>
                <a:cs typeface="Arial"/>
              </a:rPr>
              <a:t> </a:t>
            </a:r>
            <a:r>
              <a:rPr spc="-5" dirty="0">
                <a:latin typeface="Arial"/>
                <a:cs typeface="Arial"/>
              </a:rPr>
              <a:t>electronic)</a:t>
            </a:r>
            <a:endParaRPr dirty="0">
              <a:latin typeface="Arial"/>
              <a:cs typeface="Arial"/>
            </a:endParaRPr>
          </a:p>
          <a:p>
            <a:pPr marL="812800" marR="268605" indent="-344170">
              <a:lnSpc>
                <a:spcPct val="100000"/>
              </a:lnSpc>
              <a:spcBef>
                <a:spcPts val="484"/>
              </a:spcBef>
              <a:buFont typeface="Wingdings"/>
              <a:buChar char=""/>
              <a:tabLst>
                <a:tab pos="812800" algn="l"/>
                <a:tab pos="813435" algn="l"/>
              </a:tabLst>
            </a:pPr>
            <a:r>
              <a:rPr b="1" i="1" spc="-5" dirty="0">
                <a:latin typeface="Arial"/>
                <a:cs typeface="Arial"/>
              </a:rPr>
              <a:t>documente în format electronic </a:t>
            </a:r>
            <a:r>
              <a:rPr spc="-5" dirty="0">
                <a:latin typeface="Arial"/>
                <a:cs typeface="Arial"/>
              </a:rPr>
              <a:t>(ex: documente scanate – în  biblioteci, arhive electronice</a:t>
            </a:r>
            <a:r>
              <a:rPr spc="15" dirty="0">
                <a:latin typeface="Arial"/>
                <a:cs typeface="Arial"/>
              </a:rPr>
              <a:t> </a:t>
            </a:r>
            <a:r>
              <a:rPr dirty="0">
                <a:latin typeface="Arial"/>
                <a:cs typeface="Arial"/>
              </a:rPr>
              <a:t>etc</a:t>
            </a:r>
            <a:r>
              <a:rPr dirty="0" smtClean="0">
                <a:latin typeface="Arial"/>
                <a:cs typeface="Arial"/>
              </a:rPr>
              <a:t>.)</a:t>
            </a:r>
            <a:endParaRPr dirty="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267494"/>
            <a:ext cx="9036496" cy="436017"/>
          </a:xfrm>
          <a:prstGeom prst="rect">
            <a:avLst/>
          </a:prstGeom>
        </p:spPr>
        <p:txBody>
          <a:bodyPr wrap="square" lIns="0" tIns="0" rIns="0" bIns="0" rtlCol="0" anchor="t">
            <a:spAutoFit/>
          </a:bodyPr>
          <a:lstStyle/>
          <a:p>
            <a:pPr algn="ctr">
              <a:lnSpc>
                <a:spcPts val="3353"/>
              </a:lnSpc>
            </a:pPr>
            <a:r>
              <a:rPr lang="en-US" sz="2400" b="1" spc="68" dirty="0" smtClean="0">
                <a:solidFill>
                  <a:srgbClr val="0000CC"/>
                </a:solidFill>
                <a:latin typeface="League Spartan"/>
              </a:rPr>
              <a:t>M</a:t>
            </a:r>
            <a:r>
              <a:rPr lang="ro-MO" sz="2400" b="1" spc="68" dirty="0" smtClean="0">
                <a:solidFill>
                  <a:srgbClr val="0000CC"/>
                </a:solidFill>
                <a:latin typeface="League Spartan"/>
              </a:rPr>
              <a:t>etode/algoritmi/tools</a:t>
            </a:r>
            <a:r>
              <a:rPr lang="en-US" sz="2400" b="1" spc="68" dirty="0" smtClean="0">
                <a:solidFill>
                  <a:srgbClr val="0000CC"/>
                </a:solidFill>
                <a:latin typeface="League Spartan"/>
              </a:rPr>
              <a:t> </a:t>
            </a:r>
            <a:r>
              <a:rPr lang="ro-MO" sz="2400" b="1" spc="68" dirty="0" smtClean="0">
                <a:solidFill>
                  <a:srgbClr val="0000CC"/>
                </a:solidFill>
                <a:latin typeface="League Spartan"/>
              </a:rPr>
              <a:t>D</a:t>
            </a:r>
            <a:r>
              <a:rPr lang="en-US" sz="2400" b="1" spc="68" dirty="0" err="1" smtClean="0">
                <a:solidFill>
                  <a:srgbClr val="0000CC"/>
                </a:solidFill>
                <a:latin typeface="League Spartan"/>
              </a:rPr>
              <a:t>ata</a:t>
            </a:r>
            <a:r>
              <a:rPr lang="en-US" sz="2400" b="1" spc="68" dirty="0" smtClean="0">
                <a:solidFill>
                  <a:srgbClr val="0000CC"/>
                </a:solidFill>
                <a:latin typeface="League Spartan"/>
              </a:rPr>
              <a:t> </a:t>
            </a:r>
            <a:r>
              <a:rPr lang="ro-MO" sz="2400" b="1" spc="68" dirty="0" smtClean="0">
                <a:solidFill>
                  <a:srgbClr val="0000CC"/>
                </a:solidFill>
                <a:latin typeface="League Spartan"/>
              </a:rPr>
              <a:t>M</a:t>
            </a:r>
            <a:r>
              <a:rPr lang="en-US" sz="2400" b="1" spc="68" dirty="0" err="1" smtClean="0">
                <a:solidFill>
                  <a:srgbClr val="0000CC"/>
                </a:solidFill>
                <a:latin typeface="League Spartan"/>
              </a:rPr>
              <a:t>ining</a:t>
            </a:r>
            <a:r>
              <a:rPr lang="ro-MO" sz="2400" b="1" spc="68" dirty="0" smtClean="0">
                <a:solidFill>
                  <a:srgbClr val="0000CC"/>
                </a:solidFill>
                <a:latin typeface="League Spartan"/>
              </a:rPr>
              <a:t> </a:t>
            </a:r>
            <a:r>
              <a:rPr lang="ro-MO" sz="2400" b="1" spc="68" dirty="0" smtClean="0">
                <a:solidFill>
                  <a:srgbClr val="FF0000"/>
                </a:solidFill>
                <a:latin typeface="League Spartan"/>
              </a:rPr>
              <a:t>MS SQL SERVER și VS</a:t>
            </a:r>
            <a:endParaRPr lang="en-US" sz="2400" b="1" spc="68" dirty="0">
              <a:solidFill>
                <a:srgbClr val="FF0000"/>
              </a:solidFill>
              <a:latin typeface="League Spartan"/>
            </a:endParaRPr>
          </a:p>
        </p:txBody>
      </p:sp>
      <p:grpSp>
        <p:nvGrpSpPr>
          <p:cNvPr id="3" name="Group 3"/>
          <p:cNvGrpSpPr/>
          <p:nvPr/>
        </p:nvGrpSpPr>
        <p:grpSpPr>
          <a:xfrm>
            <a:off x="1673759" y="1013814"/>
            <a:ext cx="2381139" cy="1084338"/>
            <a:chOff x="0" y="-9525"/>
            <a:chExt cx="6349703" cy="2891567"/>
          </a:xfrm>
        </p:grpSpPr>
        <p:sp>
          <p:nvSpPr>
            <p:cNvPr id="4" name="TextBox 4"/>
            <p:cNvSpPr txBox="1"/>
            <p:nvPr/>
          </p:nvSpPr>
          <p:spPr>
            <a:xfrm>
              <a:off x="0" y="-9525"/>
              <a:ext cx="6349703" cy="615552"/>
            </a:xfrm>
            <a:prstGeom prst="rect">
              <a:avLst/>
            </a:prstGeom>
          </p:spPr>
          <p:txBody>
            <a:bodyPr lIns="0" tIns="0" rIns="0" bIns="0" rtlCol="0" anchor="t">
              <a:spAutoFit/>
            </a:bodyPr>
            <a:lstStyle/>
            <a:p>
              <a:pPr>
                <a:lnSpc>
                  <a:spcPts val="1800"/>
                </a:lnSpc>
              </a:pPr>
              <a:r>
                <a:rPr lang="en-US" sz="1500" b="1" spc="75" dirty="0">
                  <a:solidFill>
                    <a:srgbClr val="FF5757"/>
                  </a:solidFill>
                  <a:latin typeface="League Spartan"/>
                </a:rPr>
                <a:t>CLASTERIZAREA</a:t>
              </a:r>
            </a:p>
          </p:txBody>
        </p:sp>
        <p:sp>
          <p:nvSpPr>
            <p:cNvPr id="5" name="TextBox 5"/>
            <p:cNvSpPr txBox="1"/>
            <p:nvPr/>
          </p:nvSpPr>
          <p:spPr>
            <a:xfrm>
              <a:off x="0" y="727608"/>
              <a:ext cx="6349002" cy="2154434"/>
            </a:xfrm>
            <a:prstGeom prst="rect">
              <a:avLst/>
            </a:prstGeom>
          </p:spPr>
          <p:txBody>
            <a:bodyPr lIns="0" tIns="0" rIns="0" bIns="0" rtlCol="0" anchor="t">
              <a:spAutoFit/>
            </a:bodyPr>
            <a:lstStyle/>
            <a:p>
              <a:pPr>
                <a:lnSpc>
                  <a:spcPts val="2100"/>
                </a:lnSpc>
              </a:pPr>
              <a:r>
                <a:rPr lang="en-US" sz="1200" spc="72" dirty="0" err="1">
                  <a:solidFill>
                    <a:srgbClr val="231F1D"/>
                  </a:solidFill>
                  <a:latin typeface="Gidole"/>
                </a:rPr>
                <a:t>Descoperi</a:t>
              </a:r>
              <a:r>
                <a:rPr lang="en-US" sz="1200" spc="72" dirty="0">
                  <a:solidFill>
                    <a:srgbClr val="231F1D"/>
                  </a:solidFill>
                  <a:latin typeface="Gidole"/>
                </a:rPr>
                <a:t> </a:t>
              </a:r>
              <a:r>
                <a:rPr lang="en-US" sz="1200" spc="72" dirty="0" err="1">
                  <a:solidFill>
                    <a:srgbClr val="231F1D"/>
                  </a:solidFill>
                  <a:latin typeface="Gidole"/>
                </a:rPr>
                <a:t>grupuri</a:t>
              </a:r>
              <a:r>
                <a:rPr lang="en-US" sz="1200" spc="72" dirty="0">
                  <a:solidFill>
                    <a:srgbClr val="231F1D"/>
                  </a:solidFill>
                  <a:latin typeface="Gidole"/>
                </a:rPr>
                <a:t> </a:t>
              </a:r>
              <a:r>
                <a:rPr lang="en-US" sz="1200" spc="72" dirty="0" err="1">
                  <a:solidFill>
                    <a:srgbClr val="231F1D"/>
                  </a:solidFill>
                  <a:latin typeface="Gidole"/>
                </a:rPr>
                <a:t>și</a:t>
              </a:r>
              <a:r>
                <a:rPr lang="en-US" sz="1200" spc="72" dirty="0">
                  <a:solidFill>
                    <a:srgbClr val="231F1D"/>
                  </a:solidFill>
                  <a:latin typeface="Gidole"/>
                </a:rPr>
                <a:t> </a:t>
              </a:r>
              <a:r>
                <a:rPr lang="en-US" sz="1200" spc="72" dirty="0" err="1">
                  <a:solidFill>
                    <a:srgbClr val="231F1D"/>
                  </a:solidFill>
                  <a:latin typeface="Gidole"/>
                </a:rPr>
                <a:t>structuri</a:t>
              </a:r>
              <a:r>
                <a:rPr lang="en-US" sz="1200" spc="72" dirty="0">
                  <a:solidFill>
                    <a:srgbClr val="231F1D"/>
                  </a:solidFill>
                  <a:latin typeface="Gidole"/>
                </a:rPr>
                <a:t> </a:t>
              </a:r>
              <a:r>
                <a:rPr lang="en-US" sz="1200" spc="72" dirty="0" err="1">
                  <a:solidFill>
                    <a:srgbClr val="231F1D"/>
                  </a:solidFill>
                  <a:latin typeface="Gidole"/>
                </a:rPr>
                <a:t>în</a:t>
              </a:r>
              <a:r>
                <a:rPr lang="en-US" sz="1200" spc="72" dirty="0">
                  <a:solidFill>
                    <a:srgbClr val="231F1D"/>
                  </a:solidFill>
                  <a:latin typeface="Gidole"/>
                </a:rPr>
                <a:t> </a:t>
              </a:r>
              <a:r>
                <a:rPr lang="en-US" sz="1200" spc="72" dirty="0" err="1">
                  <a:solidFill>
                    <a:srgbClr val="231F1D"/>
                  </a:solidFill>
                  <a:latin typeface="Gidole"/>
                </a:rPr>
                <a:t>datele</a:t>
              </a:r>
              <a:r>
                <a:rPr lang="en-US" sz="1200" spc="72" dirty="0">
                  <a:solidFill>
                    <a:srgbClr val="231F1D"/>
                  </a:solidFill>
                  <a:latin typeface="Gidole"/>
                </a:rPr>
                <a:t> care </a:t>
              </a:r>
              <a:r>
                <a:rPr lang="en-US" sz="1200" spc="72" dirty="0" err="1">
                  <a:solidFill>
                    <a:srgbClr val="231F1D"/>
                  </a:solidFill>
                  <a:latin typeface="Gidole"/>
                </a:rPr>
                <a:t>sunt</a:t>
              </a:r>
              <a:r>
                <a:rPr lang="en-US" sz="1200" spc="72" dirty="0">
                  <a:solidFill>
                    <a:srgbClr val="231F1D"/>
                  </a:solidFill>
                  <a:latin typeface="Gidole"/>
                </a:rPr>
                <a:t> </a:t>
              </a:r>
              <a:r>
                <a:rPr lang="en-US" sz="1200" spc="72" dirty="0" err="1">
                  <a:solidFill>
                    <a:srgbClr val="231F1D"/>
                  </a:solidFill>
                  <a:latin typeface="Gidole"/>
                </a:rPr>
                <a:t>într</a:t>
              </a:r>
              <a:r>
                <a:rPr lang="en-US" sz="1200" spc="72" dirty="0">
                  <a:solidFill>
                    <a:srgbClr val="231F1D"/>
                  </a:solidFill>
                  <a:latin typeface="Gidole"/>
                </a:rPr>
                <a:t>-un </a:t>
              </a:r>
              <a:r>
                <a:rPr lang="en-US" sz="1200" spc="72" dirty="0" err="1">
                  <a:solidFill>
                    <a:srgbClr val="231F1D"/>
                  </a:solidFill>
                  <a:latin typeface="Gidole"/>
                </a:rPr>
                <a:t>fel</a:t>
              </a:r>
              <a:r>
                <a:rPr lang="en-US" sz="1200" spc="72" dirty="0">
                  <a:solidFill>
                    <a:srgbClr val="231F1D"/>
                  </a:solidFill>
                  <a:latin typeface="Gidole"/>
                </a:rPr>
                <a:t> </a:t>
              </a:r>
              <a:r>
                <a:rPr lang="en-US" sz="1200" spc="72" dirty="0" err="1">
                  <a:solidFill>
                    <a:srgbClr val="231F1D"/>
                  </a:solidFill>
                  <a:latin typeface="Gidole"/>
                </a:rPr>
                <a:t>sau</a:t>
              </a:r>
              <a:r>
                <a:rPr lang="en-US" sz="1200" spc="72" dirty="0">
                  <a:solidFill>
                    <a:srgbClr val="231F1D"/>
                  </a:solidFill>
                  <a:latin typeface="Gidole"/>
                </a:rPr>
                <a:t> </a:t>
              </a:r>
              <a:r>
                <a:rPr lang="en-US" sz="1200" spc="72" dirty="0" err="1">
                  <a:solidFill>
                    <a:srgbClr val="231F1D"/>
                  </a:solidFill>
                  <a:latin typeface="Gidole"/>
                </a:rPr>
                <a:t>altul</a:t>
              </a:r>
              <a:r>
                <a:rPr lang="en-US" sz="1200" spc="72" dirty="0">
                  <a:solidFill>
                    <a:srgbClr val="231F1D"/>
                  </a:solidFill>
                  <a:latin typeface="Gidole"/>
                </a:rPr>
                <a:t> "</a:t>
              </a:r>
              <a:r>
                <a:rPr lang="en-US" sz="1200" spc="72" dirty="0" err="1">
                  <a:solidFill>
                    <a:srgbClr val="231F1D"/>
                  </a:solidFill>
                  <a:latin typeface="Gidole"/>
                </a:rPr>
                <a:t>similare</a:t>
              </a:r>
              <a:r>
                <a:rPr lang="en-US" sz="1200" spc="72" dirty="0">
                  <a:solidFill>
                    <a:srgbClr val="231F1D"/>
                  </a:solidFill>
                  <a:latin typeface="Gidole"/>
                </a:rPr>
                <a:t>".</a:t>
              </a:r>
            </a:p>
          </p:txBody>
        </p:sp>
      </p:grpSp>
      <p:grpSp>
        <p:nvGrpSpPr>
          <p:cNvPr id="11" name="Group 11"/>
          <p:cNvGrpSpPr/>
          <p:nvPr/>
        </p:nvGrpSpPr>
        <p:grpSpPr>
          <a:xfrm>
            <a:off x="1673759" y="2179589"/>
            <a:ext cx="2381139" cy="815034"/>
            <a:chOff x="0" y="-9525"/>
            <a:chExt cx="6349703" cy="2173423"/>
          </a:xfrm>
        </p:grpSpPr>
        <p:sp>
          <p:nvSpPr>
            <p:cNvPr id="12" name="TextBox 12"/>
            <p:cNvSpPr txBox="1"/>
            <p:nvPr/>
          </p:nvSpPr>
          <p:spPr>
            <a:xfrm>
              <a:off x="0" y="-9525"/>
              <a:ext cx="6349703" cy="615552"/>
            </a:xfrm>
            <a:prstGeom prst="rect">
              <a:avLst/>
            </a:prstGeom>
          </p:spPr>
          <p:txBody>
            <a:bodyPr lIns="0" tIns="0" rIns="0" bIns="0" rtlCol="0" anchor="t">
              <a:spAutoFit/>
            </a:bodyPr>
            <a:lstStyle/>
            <a:p>
              <a:pPr>
                <a:lnSpc>
                  <a:spcPts val="1800"/>
                </a:lnSpc>
              </a:pPr>
              <a:r>
                <a:rPr lang="en-US" sz="1500" b="1" spc="75" dirty="0">
                  <a:solidFill>
                    <a:srgbClr val="00C4CC"/>
                  </a:solidFill>
                  <a:latin typeface="League Spartan"/>
                </a:rPr>
                <a:t>SUMARIZAREA</a:t>
              </a:r>
            </a:p>
          </p:txBody>
        </p:sp>
        <p:sp>
          <p:nvSpPr>
            <p:cNvPr id="13" name="TextBox 13"/>
            <p:cNvSpPr txBox="1"/>
            <p:nvPr/>
          </p:nvSpPr>
          <p:spPr>
            <a:xfrm>
              <a:off x="0" y="727608"/>
              <a:ext cx="6349002" cy="1436290"/>
            </a:xfrm>
            <a:prstGeom prst="rect">
              <a:avLst/>
            </a:prstGeom>
          </p:spPr>
          <p:txBody>
            <a:bodyPr lIns="0" tIns="0" rIns="0" bIns="0" rtlCol="0" anchor="t">
              <a:spAutoFit/>
            </a:bodyPr>
            <a:lstStyle/>
            <a:p>
              <a:pPr>
                <a:lnSpc>
                  <a:spcPts val="2100"/>
                </a:lnSpc>
              </a:pPr>
              <a:r>
                <a:rPr lang="en-US" sz="1200" spc="72" dirty="0" err="1">
                  <a:solidFill>
                    <a:srgbClr val="231F1D"/>
                  </a:solidFill>
                  <a:latin typeface="Gidole"/>
                </a:rPr>
                <a:t>Oferă</a:t>
              </a:r>
              <a:r>
                <a:rPr lang="en-US" sz="1200" spc="72" dirty="0">
                  <a:solidFill>
                    <a:srgbClr val="231F1D"/>
                  </a:solidFill>
                  <a:latin typeface="Gidole"/>
                </a:rPr>
                <a:t> o </a:t>
              </a:r>
              <a:r>
                <a:rPr lang="en-US" sz="1200" spc="72" dirty="0" err="1">
                  <a:solidFill>
                    <a:srgbClr val="231F1D"/>
                  </a:solidFill>
                  <a:latin typeface="Gidole"/>
                </a:rPr>
                <a:t>reprezentare</a:t>
              </a:r>
              <a:r>
                <a:rPr lang="en-US" sz="1200" spc="72" dirty="0">
                  <a:solidFill>
                    <a:srgbClr val="231F1D"/>
                  </a:solidFill>
                  <a:latin typeface="Gidole"/>
                </a:rPr>
                <a:t> </a:t>
              </a:r>
              <a:r>
                <a:rPr lang="en-US" sz="1200" spc="72" dirty="0" err="1">
                  <a:solidFill>
                    <a:srgbClr val="231F1D"/>
                  </a:solidFill>
                  <a:latin typeface="Gidole"/>
                </a:rPr>
                <a:t>mai</a:t>
              </a:r>
              <a:r>
                <a:rPr lang="en-US" sz="1200" spc="72" dirty="0">
                  <a:solidFill>
                    <a:srgbClr val="231F1D"/>
                  </a:solidFill>
                  <a:latin typeface="Gidole"/>
                </a:rPr>
                <a:t> </a:t>
              </a:r>
              <a:r>
                <a:rPr lang="en-US" sz="1200" spc="72" dirty="0" err="1">
                  <a:solidFill>
                    <a:srgbClr val="231F1D"/>
                  </a:solidFill>
                  <a:latin typeface="Gidole"/>
                </a:rPr>
                <a:t>compactă</a:t>
              </a:r>
              <a:r>
                <a:rPr lang="en-US" sz="1200" spc="72" dirty="0">
                  <a:solidFill>
                    <a:srgbClr val="231F1D"/>
                  </a:solidFill>
                  <a:latin typeface="Gidole"/>
                </a:rPr>
                <a:t> a </a:t>
              </a:r>
              <a:r>
                <a:rPr lang="en-US" sz="1200" spc="72" dirty="0" err="1">
                  <a:solidFill>
                    <a:srgbClr val="231F1D"/>
                  </a:solidFill>
                  <a:latin typeface="Gidole"/>
                </a:rPr>
                <a:t>setului</a:t>
              </a:r>
              <a:r>
                <a:rPr lang="en-US" sz="1200" spc="72" dirty="0">
                  <a:solidFill>
                    <a:srgbClr val="231F1D"/>
                  </a:solidFill>
                  <a:latin typeface="Gidole"/>
                </a:rPr>
                <a:t> de date</a:t>
              </a:r>
            </a:p>
          </p:txBody>
        </p:sp>
      </p:grpSp>
      <p:grpSp>
        <p:nvGrpSpPr>
          <p:cNvPr id="14" name="Group 14"/>
          <p:cNvGrpSpPr/>
          <p:nvPr/>
        </p:nvGrpSpPr>
        <p:grpSpPr>
          <a:xfrm>
            <a:off x="5490561" y="915566"/>
            <a:ext cx="2381139" cy="1084338"/>
            <a:chOff x="0" y="-9525"/>
            <a:chExt cx="6349703" cy="2891567"/>
          </a:xfrm>
        </p:grpSpPr>
        <p:sp>
          <p:nvSpPr>
            <p:cNvPr id="15" name="TextBox 15"/>
            <p:cNvSpPr txBox="1"/>
            <p:nvPr/>
          </p:nvSpPr>
          <p:spPr>
            <a:xfrm>
              <a:off x="0" y="-9525"/>
              <a:ext cx="6349703" cy="615552"/>
            </a:xfrm>
            <a:prstGeom prst="rect">
              <a:avLst/>
            </a:prstGeom>
          </p:spPr>
          <p:txBody>
            <a:bodyPr lIns="0" tIns="0" rIns="0" bIns="0" rtlCol="0" anchor="t">
              <a:spAutoFit/>
            </a:bodyPr>
            <a:lstStyle/>
            <a:p>
              <a:pPr>
                <a:lnSpc>
                  <a:spcPts val="1800"/>
                </a:lnSpc>
              </a:pPr>
              <a:r>
                <a:rPr lang="en-US" sz="1500" b="1" spc="75" dirty="0">
                  <a:solidFill>
                    <a:srgbClr val="00C4CC"/>
                  </a:solidFill>
                  <a:latin typeface="League Spartan"/>
                </a:rPr>
                <a:t>CLASIFICAREA</a:t>
              </a:r>
            </a:p>
          </p:txBody>
        </p:sp>
        <p:sp>
          <p:nvSpPr>
            <p:cNvPr id="16" name="TextBox 16"/>
            <p:cNvSpPr txBox="1"/>
            <p:nvPr/>
          </p:nvSpPr>
          <p:spPr>
            <a:xfrm>
              <a:off x="0" y="727608"/>
              <a:ext cx="6349002" cy="2154434"/>
            </a:xfrm>
            <a:prstGeom prst="rect">
              <a:avLst/>
            </a:prstGeom>
          </p:spPr>
          <p:txBody>
            <a:bodyPr lIns="0" tIns="0" rIns="0" bIns="0" rtlCol="0" anchor="t">
              <a:spAutoFit/>
            </a:bodyPr>
            <a:lstStyle/>
            <a:p>
              <a:pPr>
                <a:lnSpc>
                  <a:spcPts val="2100"/>
                </a:lnSpc>
              </a:pPr>
              <a:r>
                <a:rPr lang="en-US" sz="1200" spc="72" dirty="0" err="1" smtClean="0">
                  <a:solidFill>
                    <a:srgbClr val="231F1D"/>
                  </a:solidFill>
                  <a:latin typeface="Gidole"/>
                </a:rPr>
                <a:t>Generaliz</a:t>
              </a:r>
              <a:r>
                <a:rPr lang="ro-MO" sz="1200" spc="72" dirty="0" smtClean="0">
                  <a:solidFill>
                    <a:srgbClr val="231F1D"/>
                  </a:solidFill>
                  <a:latin typeface="Gidole"/>
                </a:rPr>
                <a:t>are</a:t>
              </a:r>
              <a:r>
                <a:rPr lang="en-US" sz="1200" spc="72" dirty="0" smtClean="0">
                  <a:solidFill>
                    <a:srgbClr val="231F1D"/>
                  </a:solidFill>
                  <a:latin typeface="Gidole"/>
                </a:rPr>
                <a:t> </a:t>
              </a:r>
              <a:r>
                <a:rPr lang="en-US" sz="1200" spc="72" dirty="0" err="1">
                  <a:solidFill>
                    <a:srgbClr val="231F1D"/>
                  </a:solidFill>
                  <a:latin typeface="Gidole"/>
                </a:rPr>
                <a:t>unei</a:t>
              </a:r>
              <a:r>
                <a:rPr lang="en-US" sz="1200" spc="72" dirty="0">
                  <a:solidFill>
                    <a:srgbClr val="231F1D"/>
                  </a:solidFill>
                  <a:latin typeface="Gidole"/>
                </a:rPr>
                <a:t> </a:t>
              </a:r>
              <a:r>
                <a:rPr lang="en-US" sz="1200" spc="72" dirty="0" err="1">
                  <a:solidFill>
                    <a:srgbClr val="231F1D"/>
                  </a:solidFill>
                  <a:latin typeface="Gidole"/>
                </a:rPr>
                <a:t>structuri</a:t>
              </a:r>
              <a:r>
                <a:rPr lang="en-US" sz="1200" spc="72" dirty="0">
                  <a:solidFill>
                    <a:srgbClr val="231F1D"/>
                  </a:solidFill>
                  <a:latin typeface="Gidole"/>
                </a:rPr>
                <a:t> </a:t>
              </a:r>
              <a:r>
                <a:rPr lang="en-US" sz="1200" spc="72" dirty="0" err="1">
                  <a:solidFill>
                    <a:srgbClr val="231F1D"/>
                  </a:solidFill>
                  <a:latin typeface="Gidole"/>
                </a:rPr>
                <a:t>cunoscute</a:t>
              </a:r>
              <a:r>
                <a:rPr lang="en-US" sz="1200" spc="72" dirty="0">
                  <a:solidFill>
                    <a:srgbClr val="231F1D"/>
                  </a:solidFill>
                  <a:latin typeface="Gidole"/>
                </a:rPr>
                <a:t>, care se </a:t>
              </a:r>
              <a:r>
                <a:rPr lang="en-US" sz="1200" spc="72" dirty="0" err="1">
                  <a:solidFill>
                    <a:srgbClr val="231F1D"/>
                  </a:solidFill>
                  <a:latin typeface="Gidole"/>
                </a:rPr>
                <a:t>aplică</a:t>
              </a:r>
              <a:r>
                <a:rPr lang="en-US" sz="1200" spc="72" dirty="0">
                  <a:solidFill>
                    <a:srgbClr val="231F1D"/>
                  </a:solidFill>
                  <a:latin typeface="Gidole"/>
                </a:rPr>
                <a:t> </a:t>
              </a:r>
              <a:r>
                <a:rPr lang="en-US" sz="1200" spc="72" dirty="0" err="1">
                  <a:solidFill>
                    <a:srgbClr val="231F1D"/>
                  </a:solidFill>
                  <a:latin typeface="Gidole"/>
                </a:rPr>
                <a:t>noilor</a:t>
              </a:r>
              <a:r>
                <a:rPr lang="en-US" sz="1200" spc="72" dirty="0">
                  <a:solidFill>
                    <a:srgbClr val="231F1D"/>
                  </a:solidFill>
                  <a:latin typeface="Gidole"/>
                </a:rPr>
                <a:t> date.</a:t>
              </a:r>
            </a:p>
          </p:txBody>
        </p:sp>
      </p:grpSp>
      <p:grpSp>
        <p:nvGrpSpPr>
          <p:cNvPr id="17" name="Group 17"/>
          <p:cNvGrpSpPr/>
          <p:nvPr/>
        </p:nvGrpSpPr>
        <p:grpSpPr>
          <a:xfrm>
            <a:off x="5490561" y="2009378"/>
            <a:ext cx="2381139" cy="1084338"/>
            <a:chOff x="0" y="-9525"/>
            <a:chExt cx="6349703" cy="2891567"/>
          </a:xfrm>
        </p:grpSpPr>
        <p:sp>
          <p:nvSpPr>
            <p:cNvPr id="18" name="TextBox 18"/>
            <p:cNvSpPr txBox="1"/>
            <p:nvPr/>
          </p:nvSpPr>
          <p:spPr>
            <a:xfrm>
              <a:off x="0" y="-9525"/>
              <a:ext cx="6349703" cy="615552"/>
            </a:xfrm>
            <a:prstGeom prst="rect">
              <a:avLst/>
            </a:prstGeom>
          </p:spPr>
          <p:txBody>
            <a:bodyPr lIns="0" tIns="0" rIns="0" bIns="0" rtlCol="0" anchor="t">
              <a:spAutoFit/>
            </a:bodyPr>
            <a:lstStyle/>
            <a:p>
              <a:pPr>
                <a:lnSpc>
                  <a:spcPts val="1800"/>
                </a:lnSpc>
              </a:pPr>
              <a:r>
                <a:rPr lang="en-US" sz="1500" b="1" spc="75" dirty="0">
                  <a:solidFill>
                    <a:srgbClr val="FF5757"/>
                  </a:solidFill>
                  <a:latin typeface="League Spartan"/>
                </a:rPr>
                <a:t>REGRESIA</a:t>
              </a:r>
            </a:p>
          </p:txBody>
        </p:sp>
        <p:sp>
          <p:nvSpPr>
            <p:cNvPr id="19" name="TextBox 19"/>
            <p:cNvSpPr txBox="1"/>
            <p:nvPr/>
          </p:nvSpPr>
          <p:spPr>
            <a:xfrm>
              <a:off x="0" y="727608"/>
              <a:ext cx="6349002" cy="2154434"/>
            </a:xfrm>
            <a:prstGeom prst="rect">
              <a:avLst/>
            </a:prstGeom>
          </p:spPr>
          <p:txBody>
            <a:bodyPr lIns="0" tIns="0" rIns="0" bIns="0" rtlCol="0" anchor="t">
              <a:spAutoFit/>
            </a:bodyPr>
            <a:lstStyle/>
            <a:p>
              <a:pPr>
                <a:lnSpc>
                  <a:spcPts val="2100"/>
                </a:lnSpc>
              </a:pPr>
              <a:r>
                <a:rPr lang="en-US" sz="1200" spc="72" dirty="0" err="1">
                  <a:solidFill>
                    <a:srgbClr val="231F1D"/>
                  </a:solidFill>
                  <a:latin typeface="Gidole"/>
                </a:rPr>
                <a:t>Caută</a:t>
              </a:r>
              <a:r>
                <a:rPr lang="en-US" sz="1200" spc="72" dirty="0">
                  <a:solidFill>
                    <a:srgbClr val="231F1D"/>
                  </a:solidFill>
                  <a:latin typeface="Gidole"/>
                </a:rPr>
                <a:t> o </a:t>
              </a:r>
              <a:r>
                <a:rPr lang="en-US" sz="1200" spc="72" dirty="0" err="1">
                  <a:solidFill>
                    <a:srgbClr val="231F1D"/>
                  </a:solidFill>
                  <a:latin typeface="Gidole"/>
                </a:rPr>
                <a:t>funcție</a:t>
              </a:r>
              <a:r>
                <a:rPr lang="en-US" sz="1200" spc="72" dirty="0">
                  <a:solidFill>
                    <a:srgbClr val="231F1D"/>
                  </a:solidFill>
                  <a:latin typeface="Gidole"/>
                </a:rPr>
                <a:t> care </a:t>
              </a:r>
              <a:r>
                <a:rPr lang="en-US" sz="1200" spc="72" dirty="0" err="1">
                  <a:solidFill>
                    <a:srgbClr val="231F1D"/>
                  </a:solidFill>
                  <a:latin typeface="Gidole"/>
                </a:rPr>
                <a:t>modelează</a:t>
              </a:r>
              <a:r>
                <a:rPr lang="en-US" sz="1200" spc="72" dirty="0">
                  <a:solidFill>
                    <a:srgbClr val="231F1D"/>
                  </a:solidFill>
                  <a:latin typeface="Gidole"/>
                </a:rPr>
                <a:t> </a:t>
              </a:r>
              <a:r>
                <a:rPr lang="en-US" sz="1200" spc="72" dirty="0" err="1">
                  <a:solidFill>
                    <a:srgbClr val="231F1D"/>
                  </a:solidFill>
                  <a:latin typeface="Gidole"/>
                </a:rPr>
                <a:t>datele</a:t>
              </a:r>
              <a:r>
                <a:rPr lang="en-US" sz="1200" spc="72" dirty="0">
                  <a:solidFill>
                    <a:srgbClr val="231F1D"/>
                  </a:solidFill>
                  <a:latin typeface="Gidole"/>
                </a:rPr>
                <a:t> cu </a:t>
              </a:r>
              <a:r>
                <a:rPr lang="en-US" sz="1200" spc="72" dirty="0" err="1">
                  <a:solidFill>
                    <a:srgbClr val="231F1D"/>
                  </a:solidFill>
                  <a:latin typeface="Gidole"/>
                </a:rPr>
                <a:t>cea</a:t>
              </a:r>
              <a:r>
                <a:rPr lang="en-US" sz="1200" spc="72" dirty="0">
                  <a:solidFill>
                    <a:srgbClr val="231F1D"/>
                  </a:solidFill>
                  <a:latin typeface="Gidole"/>
                </a:rPr>
                <a:t> </a:t>
              </a:r>
              <a:r>
                <a:rPr lang="en-US" sz="1200" spc="72" dirty="0" err="1">
                  <a:solidFill>
                    <a:srgbClr val="231F1D"/>
                  </a:solidFill>
                  <a:latin typeface="Gidole"/>
                </a:rPr>
                <a:t>mai</a:t>
              </a:r>
              <a:r>
                <a:rPr lang="en-US" sz="1200" spc="72" dirty="0">
                  <a:solidFill>
                    <a:srgbClr val="231F1D"/>
                  </a:solidFill>
                  <a:latin typeface="Gidole"/>
                </a:rPr>
                <a:t> </a:t>
              </a:r>
              <a:r>
                <a:rPr lang="en-US" sz="1200" spc="72" dirty="0" err="1">
                  <a:solidFill>
                    <a:srgbClr val="231F1D"/>
                  </a:solidFill>
                  <a:latin typeface="Gidole"/>
                </a:rPr>
                <a:t>mică</a:t>
              </a:r>
              <a:r>
                <a:rPr lang="en-US" sz="1200" spc="72" dirty="0">
                  <a:solidFill>
                    <a:srgbClr val="231F1D"/>
                  </a:solidFill>
                  <a:latin typeface="Gidole"/>
                </a:rPr>
                <a:t> </a:t>
              </a:r>
              <a:r>
                <a:rPr lang="en-US" sz="1200" spc="72" dirty="0" err="1">
                  <a:solidFill>
                    <a:srgbClr val="231F1D"/>
                  </a:solidFill>
                  <a:latin typeface="Gidole"/>
                </a:rPr>
                <a:t>eroare</a:t>
              </a:r>
              <a:r>
                <a:rPr lang="en-US" sz="1200" spc="72" dirty="0">
                  <a:solidFill>
                    <a:srgbClr val="231F1D"/>
                  </a:solidFill>
                  <a:latin typeface="Gidole"/>
                </a:rPr>
                <a:t>.</a:t>
              </a:r>
            </a:p>
          </p:txBody>
        </p:sp>
      </p:grpSp>
      <p:pic>
        <p:nvPicPr>
          <p:cNvPr id="20" name="Picture 20"/>
          <p:cNvPicPr>
            <a:picLocks noChangeAspect="1"/>
          </p:cNvPicPr>
          <p:nvPr/>
        </p:nvPicPr>
        <p:blipFill>
          <a:blip r:embed="rId2" cstate="print"/>
          <a:srcRect/>
          <a:stretch>
            <a:fillRect/>
          </a:stretch>
        </p:blipFill>
        <p:spPr>
          <a:xfrm>
            <a:off x="1193456" y="2138703"/>
            <a:ext cx="341734" cy="341734"/>
          </a:xfrm>
          <a:prstGeom prst="rect">
            <a:avLst/>
          </a:prstGeom>
        </p:spPr>
      </p:pic>
      <p:pic>
        <p:nvPicPr>
          <p:cNvPr id="21" name="Picture 21"/>
          <p:cNvPicPr>
            <a:picLocks noChangeAspect="1"/>
          </p:cNvPicPr>
          <p:nvPr/>
        </p:nvPicPr>
        <p:blipFill>
          <a:blip r:embed="rId3" cstate="print"/>
          <a:srcRect/>
          <a:stretch>
            <a:fillRect/>
          </a:stretch>
        </p:blipFill>
        <p:spPr>
          <a:xfrm>
            <a:off x="1187624" y="915566"/>
            <a:ext cx="347566" cy="347566"/>
          </a:xfrm>
          <a:prstGeom prst="rect">
            <a:avLst/>
          </a:prstGeom>
        </p:spPr>
      </p:pic>
      <p:pic>
        <p:nvPicPr>
          <p:cNvPr id="22" name="Picture 22"/>
          <p:cNvPicPr>
            <a:picLocks noChangeAspect="1"/>
          </p:cNvPicPr>
          <p:nvPr/>
        </p:nvPicPr>
        <p:blipFill>
          <a:blip r:embed="rId2" cstate="print"/>
          <a:srcRect/>
          <a:stretch>
            <a:fillRect/>
          </a:stretch>
        </p:blipFill>
        <p:spPr>
          <a:xfrm>
            <a:off x="1187624" y="3211750"/>
            <a:ext cx="341734" cy="341734"/>
          </a:xfrm>
          <a:prstGeom prst="rect">
            <a:avLst/>
          </a:prstGeom>
        </p:spPr>
      </p:pic>
      <p:grpSp>
        <p:nvGrpSpPr>
          <p:cNvPr id="23" name="Group 23"/>
          <p:cNvGrpSpPr/>
          <p:nvPr/>
        </p:nvGrpSpPr>
        <p:grpSpPr>
          <a:xfrm>
            <a:off x="1673759" y="3262622"/>
            <a:ext cx="2381139" cy="1084338"/>
            <a:chOff x="0" y="-9525"/>
            <a:chExt cx="6349703" cy="2891567"/>
          </a:xfrm>
        </p:grpSpPr>
        <p:sp>
          <p:nvSpPr>
            <p:cNvPr id="24" name="TextBox 24"/>
            <p:cNvSpPr txBox="1"/>
            <p:nvPr/>
          </p:nvSpPr>
          <p:spPr>
            <a:xfrm>
              <a:off x="0" y="-9525"/>
              <a:ext cx="6349703" cy="615552"/>
            </a:xfrm>
            <a:prstGeom prst="rect">
              <a:avLst/>
            </a:prstGeom>
          </p:spPr>
          <p:txBody>
            <a:bodyPr lIns="0" tIns="0" rIns="0" bIns="0" rtlCol="0" anchor="t">
              <a:spAutoFit/>
            </a:bodyPr>
            <a:lstStyle/>
            <a:p>
              <a:pPr>
                <a:lnSpc>
                  <a:spcPts val="1800"/>
                </a:lnSpc>
              </a:pPr>
              <a:r>
                <a:rPr lang="en-US" sz="1500" b="1" spc="75" dirty="0">
                  <a:solidFill>
                    <a:srgbClr val="00C4CC"/>
                  </a:solidFill>
                  <a:latin typeface="League Spartan"/>
                </a:rPr>
                <a:t>ASOCIEREA</a:t>
              </a:r>
            </a:p>
          </p:txBody>
        </p:sp>
        <p:sp>
          <p:nvSpPr>
            <p:cNvPr id="25" name="TextBox 25"/>
            <p:cNvSpPr txBox="1"/>
            <p:nvPr/>
          </p:nvSpPr>
          <p:spPr>
            <a:xfrm>
              <a:off x="0" y="727608"/>
              <a:ext cx="6349002" cy="2154434"/>
            </a:xfrm>
            <a:prstGeom prst="rect">
              <a:avLst/>
            </a:prstGeom>
          </p:spPr>
          <p:txBody>
            <a:bodyPr lIns="0" tIns="0" rIns="0" bIns="0" rtlCol="0" anchor="t">
              <a:spAutoFit/>
            </a:bodyPr>
            <a:lstStyle/>
            <a:p>
              <a:pPr>
                <a:lnSpc>
                  <a:spcPts val="2100"/>
                </a:lnSpc>
              </a:pPr>
              <a:r>
                <a:rPr lang="en-US" sz="1200" spc="72" dirty="0" err="1">
                  <a:solidFill>
                    <a:srgbClr val="231F1D"/>
                  </a:solidFill>
                  <a:latin typeface="Gidole"/>
                </a:rPr>
                <a:t>Identifică</a:t>
              </a:r>
              <a:r>
                <a:rPr lang="en-US" sz="1200" spc="72" dirty="0">
                  <a:solidFill>
                    <a:srgbClr val="231F1D"/>
                  </a:solidFill>
                  <a:latin typeface="Gidole"/>
                </a:rPr>
                <a:t> </a:t>
              </a:r>
              <a:r>
                <a:rPr lang="en-US" sz="1200" spc="72" dirty="0" err="1">
                  <a:solidFill>
                    <a:srgbClr val="231F1D"/>
                  </a:solidFill>
                  <a:latin typeface="Gidole"/>
                </a:rPr>
                <a:t>asociațiile</a:t>
              </a:r>
              <a:r>
                <a:rPr lang="en-US" sz="1200" spc="72" dirty="0">
                  <a:solidFill>
                    <a:srgbClr val="231F1D"/>
                  </a:solidFill>
                  <a:latin typeface="Gidole"/>
                </a:rPr>
                <a:t> </a:t>
              </a:r>
              <a:r>
                <a:rPr lang="en-US" sz="1200" spc="72" dirty="0" err="1">
                  <a:solidFill>
                    <a:srgbClr val="231F1D"/>
                  </a:solidFill>
                  <a:latin typeface="Gidole"/>
                </a:rPr>
                <a:t>frecvente</a:t>
              </a:r>
              <a:r>
                <a:rPr lang="en-US" sz="1200" spc="72" dirty="0">
                  <a:solidFill>
                    <a:srgbClr val="231F1D"/>
                  </a:solidFill>
                  <a:latin typeface="Gidole"/>
                </a:rPr>
                <a:t> "</a:t>
              </a:r>
              <a:r>
                <a:rPr lang="en-US" sz="1200" spc="72" dirty="0" err="1">
                  <a:solidFill>
                    <a:srgbClr val="231F1D"/>
                  </a:solidFill>
                  <a:latin typeface="Gidole"/>
                </a:rPr>
                <a:t>dacă-atunci</a:t>
              </a:r>
              <a:r>
                <a:rPr lang="en-US" sz="1200" spc="72" dirty="0">
                  <a:solidFill>
                    <a:srgbClr val="231F1D"/>
                  </a:solidFill>
                  <a:latin typeface="Gidole"/>
                </a:rPr>
                <a:t>" care </a:t>
              </a:r>
              <a:r>
                <a:rPr lang="en-US" sz="1200" spc="72" dirty="0" err="1">
                  <a:solidFill>
                    <a:srgbClr val="231F1D"/>
                  </a:solidFill>
                  <a:latin typeface="Gidole"/>
                </a:rPr>
                <a:t>sunt</a:t>
              </a:r>
              <a:r>
                <a:rPr lang="en-US" sz="1200" spc="72" dirty="0">
                  <a:solidFill>
                    <a:srgbClr val="231F1D"/>
                  </a:solidFill>
                  <a:latin typeface="Gidole"/>
                </a:rPr>
                <a:t> </a:t>
              </a:r>
              <a:r>
                <a:rPr lang="en-US" sz="1200" spc="72" dirty="0" err="1">
                  <a:solidFill>
                    <a:srgbClr val="231F1D"/>
                  </a:solidFill>
                  <a:latin typeface="Gidole"/>
                </a:rPr>
                <a:t>numite</a:t>
              </a:r>
              <a:r>
                <a:rPr lang="en-US" sz="1200" spc="72" dirty="0">
                  <a:solidFill>
                    <a:srgbClr val="231F1D"/>
                  </a:solidFill>
                  <a:latin typeface="Gidole"/>
                </a:rPr>
                <a:t> </a:t>
              </a:r>
              <a:r>
                <a:rPr lang="en-US" sz="1200" spc="72" dirty="0" err="1">
                  <a:solidFill>
                    <a:srgbClr val="231F1D"/>
                  </a:solidFill>
                  <a:latin typeface="Gidole"/>
                </a:rPr>
                <a:t>reguli</a:t>
              </a:r>
              <a:r>
                <a:rPr lang="en-US" sz="1200" spc="72" dirty="0">
                  <a:solidFill>
                    <a:srgbClr val="231F1D"/>
                  </a:solidFill>
                  <a:latin typeface="Gidole"/>
                </a:rPr>
                <a:t> de </a:t>
              </a:r>
              <a:r>
                <a:rPr lang="en-US" sz="1200" spc="72" dirty="0" err="1">
                  <a:solidFill>
                    <a:srgbClr val="231F1D"/>
                  </a:solidFill>
                  <a:latin typeface="Gidole"/>
                </a:rPr>
                <a:t>asociere</a:t>
              </a:r>
              <a:r>
                <a:rPr lang="en-US" sz="1200" spc="72" dirty="0">
                  <a:solidFill>
                    <a:srgbClr val="231F1D"/>
                  </a:solidFill>
                  <a:latin typeface="Gidole"/>
                </a:rPr>
                <a:t>.</a:t>
              </a:r>
            </a:p>
          </p:txBody>
        </p:sp>
      </p:grpSp>
      <p:grpSp>
        <p:nvGrpSpPr>
          <p:cNvPr id="26" name="Group 26"/>
          <p:cNvGrpSpPr/>
          <p:nvPr/>
        </p:nvGrpSpPr>
        <p:grpSpPr>
          <a:xfrm>
            <a:off x="5490561" y="3147814"/>
            <a:ext cx="2381139" cy="1582243"/>
            <a:chOff x="0" y="-9525"/>
            <a:chExt cx="6349703" cy="4219314"/>
          </a:xfrm>
        </p:grpSpPr>
        <p:sp>
          <p:nvSpPr>
            <p:cNvPr id="27" name="TextBox 27"/>
            <p:cNvSpPr txBox="1"/>
            <p:nvPr/>
          </p:nvSpPr>
          <p:spPr>
            <a:xfrm>
              <a:off x="0" y="-9525"/>
              <a:ext cx="6349703" cy="1231107"/>
            </a:xfrm>
            <a:prstGeom prst="rect">
              <a:avLst/>
            </a:prstGeom>
          </p:spPr>
          <p:txBody>
            <a:bodyPr lIns="0" tIns="0" rIns="0" bIns="0" rtlCol="0" anchor="t">
              <a:spAutoFit/>
            </a:bodyPr>
            <a:lstStyle/>
            <a:p>
              <a:pPr>
                <a:lnSpc>
                  <a:spcPts val="1800"/>
                </a:lnSpc>
              </a:pPr>
              <a:r>
                <a:rPr lang="en-US" sz="1500" b="1" spc="75" dirty="0">
                  <a:solidFill>
                    <a:srgbClr val="00C4CC"/>
                  </a:solidFill>
                  <a:latin typeface="League Spartan"/>
                </a:rPr>
                <a:t>ANALIZA SERIILOR DE TIMP</a:t>
              </a:r>
            </a:p>
          </p:txBody>
        </p:sp>
        <p:sp>
          <p:nvSpPr>
            <p:cNvPr id="28" name="TextBox 28"/>
            <p:cNvSpPr txBox="1"/>
            <p:nvPr/>
          </p:nvSpPr>
          <p:spPr>
            <a:xfrm>
              <a:off x="0" y="1337208"/>
              <a:ext cx="6349002" cy="2872581"/>
            </a:xfrm>
            <a:prstGeom prst="rect">
              <a:avLst/>
            </a:prstGeom>
          </p:spPr>
          <p:txBody>
            <a:bodyPr lIns="0" tIns="0" rIns="0" bIns="0" rtlCol="0" anchor="t">
              <a:spAutoFit/>
            </a:bodyPr>
            <a:lstStyle/>
            <a:p>
              <a:pPr>
                <a:lnSpc>
                  <a:spcPts val="2100"/>
                </a:lnSpc>
              </a:pPr>
              <a:r>
                <a:rPr lang="en-US" sz="1200" spc="72" dirty="0" err="1">
                  <a:solidFill>
                    <a:srgbClr val="231F1D"/>
                  </a:solidFill>
                  <a:latin typeface="Gidole"/>
                </a:rPr>
                <a:t>Folosirea</a:t>
              </a:r>
              <a:r>
                <a:rPr lang="en-US" sz="1200" spc="72" dirty="0">
                  <a:solidFill>
                    <a:srgbClr val="231F1D"/>
                  </a:solidFill>
                  <a:latin typeface="Gidole"/>
                </a:rPr>
                <a:t> </a:t>
              </a:r>
              <a:r>
                <a:rPr lang="en-US" sz="1200" spc="72" dirty="0" err="1">
                  <a:solidFill>
                    <a:srgbClr val="231F1D"/>
                  </a:solidFill>
                  <a:latin typeface="Gidole"/>
                </a:rPr>
                <a:t>unui</a:t>
              </a:r>
              <a:r>
                <a:rPr lang="en-US" sz="1200" spc="72" dirty="0">
                  <a:solidFill>
                    <a:srgbClr val="231F1D"/>
                  </a:solidFill>
                  <a:latin typeface="Gidole"/>
                </a:rPr>
                <a:t> model </a:t>
              </a:r>
              <a:r>
                <a:rPr lang="en-US" sz="1200" spc="72" dirty="0" err="1">
                  <a:solidFill>
                    <a:srgbClr val="231F1D"/>
                  </a:solidFill>
                  <a:latin typeface="Gidole"/>
                </a:rPr>
                <a:t>pentru</a:t>
              </a:r>
              <a:r>
                <a:rPr lang="en-US" sz="1200" spc="72" dirty="0">
                  <a:solidFill>
                    <a:srgbClr val="231F1D"/>
                  </a:solidFill>
                  <a:latin typeface="Gidole"/>
                </a:rPr>
                <a:t> a </a:t>
              </a:r>
              <a:r>
                <a:rPr lang="en-US" sz="1200" spc="72" dirty="0" err="1">
                  <a:solidFill>
                    <a:srgbClr val="231F1D"/>
                  </a:solidFill>
                  <a:latin typeface="Gidole"/>
                </a:rPr>
                <a:t>prezice</a:t>
              </a:r>
              <a:r>
                <a:rPr lang="en-US" sz="1200" spc="72" dirty="0">
                  <a:solidFill>
                    <a:srgbClr val="231F1D"/>
                  </a:solidFill>
                  <a:latin typeface="Gidole"/>
                </a:rPr>
                <a:t> </a:t>
              </a:r>
              <a:r>
                <a:rPr lang="en-US" sz="1200" spc="72" dirty="0" err="1">
                  <a:solidFill>
                    <a:srgbClr val="231F1D"/>
                  </a:solidFill>
                  <a:latin typeface="Gidole"/>
                </a:rPr>
                <a:t>valorile</a:t>
              </a:r>
              <a:r>
                <a:rPr lang="en-US" sz="1200" spc="72" dirty="0">
                  <a:solidFill>
                    <a:srgbClr val="231F1D"/>
                  </a:solidFill>
                  <a:latin typeface="Gidole"/>
                </a:rPr>
                <a:t> </a:t>
              </a:r>
              <a:r>
                <a:rPr lang="en-US" sz="1200" spc="72" dirty="0" err="1">
                  <a:solidFill>
                    <a:srgbClr val="231F1D"/>
                  </a:solidFill>
                  <a:latin typeface="Gidole"/>
                </a:rPr>
                <a:t>viitoare</a:t>
              </a:r>
              <a:r>
                <a:rPr lang="en-US" sz="1200" spc="72" dirty="0">
                  <a:solidFill>
                    <a:srgbClr val="231F1D"/>
                  </a:solidFill>
                  <a:latin typeface="Gidole"/>
                </a:rPr>
                <a:t> </a:t>
              </a:r>
              <a:r>
                <a:rPr lang="en-US" sz="1200" spc="72" dirty="0" err="1">
                  <a:solidFill>
                    <a:srgbClr val="231F1D"/>
                  </a:solidFill>
                  <a:latin typeface="Gidole"/>
                </a:rPr>
                <a:t>pe</a:t>
              </a:r>
              <a:r>
                <a:rPr lang="en-US" sz="1200" spc="72" dirty="0">
                  <a:solidFill>
                    <a:srgbClr val="231F1D"/>
                  </a:solidFill>
                  <a:latin typeface="Gidole"/>
                </a:rPr>
                <a:t> </a:t>
              </a:r>
              <a:r>
                <a:rPr lang="en-US" sz="1200" spc="72" dirty="0" err="1">
                  <a:solidFill>
                    <a:srgbClr val="231F1D"/>
                  </a:solidFill>
                  <a:latin typeface="Gidole"/>
                </a:rPr>
                <a:t>baza</a:t>
              </a:r>
              <a:r>
                <a:rPr lang="en-US" sz="1200" spc="72" dirty="0">
                  <a:solidFill>
                    <a:srgbClr val="231F1D"/>
                  </a:solidFill>
                  <a:latin typeface="Gidole"/>
                </a:rPr>
                <a:t> </a:t>
              </a:r>
              <a:r>
                <a:rPr lang="en-US" sz="1200" spc="72" dirty="0" err="1">
                  <a:solidFill>
                    <a:srgbClr val="231F1D"/>
                  </a:solidFill>
                  <a:latin typeface="Gidole"/>
                </a:rPr>
                <a:t>valorilor</a:t>
              </a:r>
              <a:r>
                <a:rPr lang="en-US" sz="1200" spc="72" dirty="0">
                  <a:solidFill>
                    <a:srgbClr val="231F1D"/>
                  </a:solidFill>
                  <a:latin typeface="Gidole"/>
                </a:rPr>
                <a:t> </a:t>
              </a:r>
              <a:r>
                <a:rPr lang="en-US" sz="1200" spc="72" dirty="0" err="1">
                  <a:solidFill>
                    <a:srgbClr val="231F1D"/>
                  </a:solidFill>
                  <a:latin typeface="Gidole"/>
                </a:rPr>
                <a:t>observate</a:t>
              </a:r>
              <a:r>
                <a:rPr lang="en-US" sz="1200" spc="72" dirty="0">
                  <a:solidFill>
                    <a:srgbClr val="231F1D"/>
                  </a:solidFill>
                  <a:latin typeface="Gidole"/>
                </a:rPr>
                <a:t> anterior.</a:t>
              </a:r>
            </a:p>
          </p:txBody>
        </p:sp>
      </p:grpSp>
      <p:pic>
        <p:nvPicPr>
          <p:cNvPr id="29" name="Picture 29"/>
          <p:cNvPicPr>
            <a:picLocks noChangeAspect="1"/>
          </p:cNvPicPr>
          <p:nvPr/>
        </p:nvPicPr>
        <p:blipFill>
          <a:blip r:embed="rId2" cstate="print"/>
          <a:srcRect/>
          <a:stretch>
            <a:fillRect/>
          </a:stretch>
        </p:blipFill>
        <p:spPr>
          <a:xfrm>
            <a:off x="5072210" y="919138"/>
            <a:ext cx="341734" cy="341734"/>
          </a:xfrm>
          <a:prstGeom prst="rect">
            <a:avLst/>
          </a:prstGeom>
        </p:spPr>
      </p:pic>
      <p:pic>
        <p:nvPicPr>
          <p:cNvPr id="30" name="Picture 30"/>
          <p:cNvPicPr>
            <a:picLocks noChangeAspect="1"/>
          </p:cNvPicPr>
          <p:nvPr/>
        </p:nvPicPr>
        <p:blipFill>
          <a:blip r:embed="rId3" cstate="print"/>
          <a:srcRect/>
          <a:stretch>
            <a:fillRect/>
          </a:stretch>
        </p:blipFill>
        <p:spPr>
          <a:xfrm>
            <a:off x="5072210" y="2012950"/>
            <a:ext cx="341734" cy="341734"/>
          </a:xfrm>
          <a:prstGeom prst="rect">
            <a:avLst/>
          </a:prstGeom>
        </p:spPr>
      </p:pic>
      <p:pic>
        <p:nvPicPr>
          <p:cNvPr id="31" name="Picture 31"/>
          <p:cNvPicPr>
            <a:picLocks noChangeAspect="1"/>
          </p:cNvPicPr>
          <p:nvPr/>
        </p:nvPicPr>
        <p:blipFill>
          <a:blip r:embed="rId2" cstate="print"/>
          <a:srcRect/>
          <a:stretch>
            <a:fillRect/>
          </a:stretch>
        </p:blipFill>
        <p:spPr>
          <a:xfrm>
            <a:off x="5072210" y="3041539"/>
            <a:ext cx="341734" cy="34173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51520" y="123478"/>
            <a:ext cx="8413750" cy="563166"/>
          </a:xfrm>
        </p:spPr>
        <p:txBody>
          <a:bodyPr>
            <a:noAutofit/>
          </a:bodyPr>
          <a:lstStyle/>
          <a:p>
            <a:r>
              <a:rPr lang="en-US" dirty="0" err="1" smtClean="0">
                <a:solidFill>
                  <a:srgbClr val="0000CC"/>
                </a:solidFill>
              </a:rPr>
              <a:t>Algoritmul</a:t>
            </a:r>
            <a:r>
              <a:rPr lang="en-US" dirty="0" smtClean="0">
                <a:solidFill>
                  <a:srgbClr val="0000CC"/>
                </a:solidFill>
              </a:rPr>
              <a:t> </a:t>
            </a:r>
            <a:r>
              <a:rPr lang="en-US" dirty="0" err="1" smtClean="0">
                <a:solidFill>
                  <a:srgbClr val="0000CC"/>
                </a:solidFill>
              </a:rPr>
              <a:t>arborelui</a:t>
            </a:r>
            <a:r>
              <a:rPr lang="en-US" dirty="0" smtClean="0">
                <a:solidFill>
                  <a:srgbClr val="0000CC"/>
                </a:solidFill>
              </a:rPr>
              <a:t> </a:t>
            </a:r>
            <a:r>
              <a:rPr lang="en-US" dirty="0" err="1" smtClean="0">
                <a:solidFill>
                  <a:srgbClr val="0000CC"/>
                </a:solidFill>
              </a:rPr>
              <a:t>decizional</a:t>
            </a:r>
            <a:r>
              <a:rPr lang="en-US" dirty="0" smtClean="0">
                <a:solidFill>
                  <a:srgbClr val="0000CC"/>
                </a:solidFill>
              </a:rPr>
              <a:t> </a:t>
            </a:r>
            <a:r>
              <a:rPr lang="ro-MO" dirty="0" smtClean="0">
                <a:solidFill>
                  <a:srgbClr val="0000CC"/>
                </a:solidFill>
              </a:rPr>
              <a:t> </a:t>
            </a:r>
            <a:r>
              <a:rPr lang="ru-RU" noProof="0" dirty="0" smtClean="0">
                <a:solidFill>
                  <a:srgbClr val="0000CC"/>
                </a:solidFill>
              </a:rPr>
              <a:t>(</a:t>
            </a:r>
            <a:r>
              <a:rPr lang="en-IE" noProof="0" dirty="0" smtClean="0">
                <a:solidFill>
                  <a:srgbClr val="0000CC"/>
                </a:solidFill>
              </a:rPr>
              <a:t>Decision Trees</a:t>
            </a:r>
            <a:r>
              <a:rPr lang="ru-RU" noProof="0" dirty="0" smtClean="0">
                <a:solidFill>
                  <a:srgbClr val="0000CC"/>
                </a:solidFill>
              </a:rPr>
              <a:t>)</a:t>
            </a:r>
            <a:endParaRPr lang="en-IE" noProof="0" dirty="0">
              <a:solidFill>
                <a:srgbClr val="0000CC"/>
              </a:solidFill>
            </a:endParaRPr>
          </a:p>
        </p:txBody>
      </p:sp>
      <p:sp>
        <p:nvSpPr>
          <p:cNvPr id="100355" name="Rectangle 3"/>
          <p:cNvSpPr>
            <a:spLocks noGrp="1" noChangeArrowheads="1"/>
          </p:cNvSpPr>
          <p:nvPr>
            <p:ph type="body" sz="half" idx="1"/>
          </p:nvPr>
        </p:nvSpPr>
        <p:spPr>
          <a:xfrm>
            <a:off x="467544" y="699542"/>
            <a:ext cx="4341440" cy="3456384"/>
          </a:xfrm>
        </p:spPr>
        <p:txBody>
          <a:bodyPr>
            <a:noAutofit/>
          </a:bodyPr>
          <a:lstStyle/>
          <a:p>
            <a:pPr>
              <a:buClr>
                <a:schemeClr val="accent1"/>
              </a:buClr>
              <a:buFont typeface="Wingdings" pitchFamily="2" charset="2"/>
              <a:buChar char="§"/>
            </a:pPr>
            <a:r>
              <a:rPr lang="vi-VN" b="1" dirty="0" smtClean="0"/>
              <a:t>Utilizare pentru:</a:t>
            </a:r>
          </a:p>
          <a:p>
            <a:pPr lvl="1">
              <a:buClr>
                <a:schemeClr val="accent1"/>
              </a:buClr>
              <a:buFont typeface="Wingdings" pitchFamily="2" charset="2"/>
              <a:buChar char="§"/>
            </a:pPr>
            <a:r>
              <a:rPr lang="vi-VN" sz="2000" b="1" dirty="0" smtClean="0">
                <a:solidFill>
                  <a:srgbClr val="FF0000"/>
                </a:solidFill>
              </a:rPr>
              <a:t>Clasificări: analiza riscurilor și tranziția clienților</a:t>
            </a:r>
          </a:p>
          <a:p>
            <a:pPr lvl="1">
              <a:buClr>
                <a:schemeClr val="accent1"/>
              </a:buClr>
              <a:buFont typeface="Wingdings" pitchFamily="2" charset="2"/>
              <a:buChar char="§"/>
            </a:pPr>
            <a:r>
              <a:rPr lang="vi-VN" sz="2000" b="1" dirty="0" smtClean="0">
                <a:solidFill>
                  <a:srgbClr val="FF0000"/>
                </a:solidFill>
              </a:rPr>
              <a:t>Regresii: prezicerea de profituri sau câștiguri</a:t>
            </a:r>
          </a:p>
          <a:p>
            <a:pPr lvl="1">
              <a:buClr>
                <a:schemeClr val="accent1"/>
              </a:buClr>
              <a:buFont typeface="Wingdings" pitchFamily="2" charset="2"/>
              <a:buChar char="§"/>
            </a:pPr>
            <a:r>
              <a:rPr lang="vi-VN" sz="2000" b="1" dirty="0" smtClean="0">
                <a:solidFill>
                  <a:srgbClr val="FF0000"/>
                </a:solidFill>
              </a:rPr>
              <a:t>Analiza asociațiilor bazată pe predicția mai multor variabile</a:t>
            </a:r>
          </a:p>
          <a:p>
            <a:pPr>
              <a:buClr>
                <a:schemeClr val="accent1"/>
              </a:buClr>
              <a:buFont typeface="Wingdings" pitchFamily="2" charset="2"/>
              <a:buChar char="§"/>
            </a:pPr>
            <a:r>
              <a:rPr lang="vi-VN" b="1" dirty="0" smtClean="0"/>
              <a:t>Construiește un arbore pentru fiecare atribut prevăzut.</a:t>
            </a:r>
          </a:p>
          <a:p>
            <a:pPr>
              <a:buClr>
                <a:schemeClr val="accent1"/>
              </a:buClr>
              <a:buFont typeface="Wingdings" pitchFamily="2" charset="2"/>
              <a:buChar char="§"/>
            </a:pPr>
            <a:r>
              <a:rPr lang="ro-MO" b="1" dirty="0" smtClean="0"/>
              <a:t>R</a:t>
            </a:r>
            <a:r>
              <a:rPr lang="vi-VN" b="1" dirty="0" smtClean="0"/>
              <a:t>apid</a:t>
            </a:r>
            <a:endParaRPr lang="en-IE" b="1" noProof="0" dirty="0"/>
          </a:p>
        </p:txBody>
      </p:sp>
      <p:graphicFrame>
        <p:nvGraphicFramePr>
          <p:cNvPr id="100356" name="Object 4"/>
          <p:cNvGraphicFramePr>
            <a:graphicFrameLocks noGrp="1" noChangeAspect="1"/>
          </p:cNvGraphicFramePr>
          <p:nvPr>
            <p:ph sz="half" idx="2"/>
            <p:extLst>
              <p:ext uri="{D42A27DB-BD31-4B8C-83A1-F6EECF244321}">
                <p14:modId xmlns="" xmlns:p14="http://schemas.microsoft.com/office/powerpoint/2010/main" val="2813703285"/>
              </p:ext>
            </p:extLst>
          </p:nvPr>
        </p:nvGraphicFramePr>
        <p:xfrm>
          <a:off x="5220073" y="1599642"/>
          <a:ext cx="3525103" cy="2252406"/>
        </p:xfrm>
        <a:graphic>
          <a:graphicData uri="http://schemas.openxmlformats.org/presentationml/2006/ole">
            <p:oleObj spid="_x0000_s181250" name="Bitmap Image" r:id="rId4" imgW="4846740" imgH="4129524" progId="PBrush">
              <p:embed/>
            </p:oleObj>
          </a:graphicData>
        </a:graphic>
      </p:graphicFrame>
    </p:spTree>
    <p:extLst>
      <p:ext uri="{BB962C8B-B14F-4D97-AF65-F5344CB8AC3E}">
        <p14:creationId xmlns="" xmlns:p14="http://schemas.microsoft.com/office/powerpoint/2010/main" val="163835566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Простое байесово распределение состояний"/>
          <p:cNvPicPr>
            <a:picLocks noChangeAspect="1" noChangeArrowheads="1"/>
          </p:cNvPicPr>
          <p:nvPr/>
        </p:nvPicPr>
        <p:blipFill>
          <a:blip r:embed="rId3" cstate="print"/>
          <a:srcRect/>
          <a:stretch>
            <a:fillRect/>
          </a:stretch>
        </p:blipFill>
        <p:spPr bwMode="auto">
          <a:xfrm>
            <a:off x="5724128" y="1059582"/>
            <a:ext cx="3143273" cy="2336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1378" name="Rectangle 2"/>
          <p:cNvSpPr>
            <a:spLocks noGrp="1" noChangeArrowheads="1"/>
          </p:cNvSpPr>
          <p:nvPr>
            <p:ph type="title"/>
          </p:nvPr>
        </p:nvSpPr>
        <p:spPr>
          <a:xfrm>
            <a:off x="0" y="123478"/>
            <a:ext cx="8856984" cy="483518"/>
          </a:xfrm>
        </p:spPr>
        <p:txBody>
          <a:bodyPr>
            <a:noAutofit/>
          </a:bodyPr>
          <a:lstStyle/>
          <a:p>
            <a:r>
              <a:rPr lang="en-US" dirty="0" err="1" smtClean="0">
                <a:solidFill>
                  <a:srgbClr val="0000CC"/>
                </a:solidFill>
              </a:rPr>
              <a:t>Algoritmul</a:t>
            </a:r>
            <a:r>
              <a:rPr lang="en-US" dirty="0" smtClean="0">
                <a:solidFill>
                  <a:srgbClr val="0000CC"/>
                </a:solidFill>
              </a:rPr>
              <a:t> </a:t>
            </a:r>
            <a:r>
              <a:rPr lang="en-US" dirty="0" err="1" smtClean="0">
                <a:solidFill>
                  <a:srgbClr val="0000CC"/>
                </a:solidFill>
              </a:rPr>
              <a:t>Bayes</a:t>
            </a:r>
            <a:r>
              <a:rPr lang="en-US" dirty="0" smtClean="0">
                <a:solidFill>
                  <a:srgbClr val="0000CC"/>
                </a:solidFill>
              </a:rPr>
              <a:t> </a:t>
            </a:r>
            <a:r>
              <a:rPr lang="en-US" dirty="0" err="1" smtClean="0">
                <a:solidFill>
                  <a:srgbClr val="0000CC"/>
                </a:solidFill>
              </a:rPr>
              <a:t>simplificat</a:t>
            </a:r>
            <a:r>
              <a:rPr lang="ro-MO" dirty="0" smtClean="0">
                <a:solidFill>
                  <a:srgbClr val="0000CC"/>
                </a:solidFill>
              </a:rPr>
              <a:t> </a:t>
            </a:r>
            <a:r>
              <a:rPr lang="ru-RU" dirty="0" smtClean="0">
                <a:solidFill>
                  <a:srgbClr val="0000CC"/>
                </a:solidFill>
              </a:rPr>
              <a:t>(</a:t>
            </a:r>
            <a:r>
              <a:rPr lang="en-IE" noProof="0" dirty="0" smtClean="0">
                <a:solidFill>
                  <a:srgbClr val="0000CC"/>
                </a:solidFill>
              </a:rPr>
              <a:t>Microsoft Naïve </a:t>
            </a:r>
            <a:r>
              <a:rPr lang="en-IE" noProof="0" dirty="0" err="1" smtClean="0">
                <a:solidFill>
                  <a:srgbClr val="0000CC"/>
                </a:solidFill>
              </a:rPr>
              <a:t>Bayes</a:t>
            </a:r>
            <a:r>
              <a:rPr lang="ru-RU" noProof="0" dirty="0" smtClean="0">
                <a:solidFill>
                  <a:srgbClr val="0000CC"/>
                </a:solidFill>
              </a:rPr>
              <a:t>)</a:t>
            </a:r>
            <a:endParaRPr lang="en-IE" noProof="0" dirty="0">
              <a:solidFill>
                <a:srgbClr val="0000CC"/>
              </a:solidFill>
            </a:endParaRPr>
          </a:p>
        </p:txBody>
      </p:sp>
      <p:sp>
        <p:nvSpPr>
          <p:cNvPr id="101379" name="Rectangle 3"/>
          <p:cNvSpPr>
            <a:spLocks noGrp="1" noChangeArrowheads="1"/>
          </p:cNvSpPr>
          <p:nvPr>
            <p:ph type="body" sz="half" idx="4294967295"/>
          </p:nvPr>
        </p:nvSpPr>
        <p:spPr>
          <a:xfrm>
            <a:off x="539552" y="771550"/>
            <a:ext cx="4896544" cy="3186354"/>
          </a:xfrm>
        </p:spPr>
        <p:txBody>
          <a:bodyPr>
            <a:noAutofit/>
          </a:bodyPr>
          <a:lstStyle/>
          <a:p>
            <a:pPr>
              <a:buClr>
                <a:schemeClr val="accent1"/>
              </a:buClr>
              <a:buFont typeface="Wingdings" pitchFamily="2" charset="2"/>
              <a:buChar char="§"/>
            </a:pPr>
            <a:r>
              <a:rPr lang="vi-VN" sz="1800" b="1" dirty="0" smtClean="0"/>
              <a:t>Folosit pentru:</a:t>
            </a:r>
          </a:p>
          <a:p>
            <a:pPr marL="541338" lvl="2" indent="-182563">
              <a:buClr>
                <a:schemeClr val="accent1"/>
              </a:buClr>
              <a:buFont typeface="Wingdings" pitchFamily="2" charset="2"/>
              <a:buChar char="§"/>
            </a:pPr>
            <a:r>
              <a:rPr lang="vi-VN" sz="1800" b="1" dirty="0" smtClean="0">
                <a:solidFill>
                  <a:srgbClr val="FF0000"/>
                </a:solidFill>
              </a:rPr>
              <a:t>Clasificări</a:t>
            </a:r>
          </a:p>
          <a:p>
            <a:pPr marL="541338" lvl="2" indent="-182563">
              <a:buClr>
                <a:schemeClr val="accent1"/>
              </a:buClr>
              <a:buFont typeface="Wingdings" pitchFamily="2" charset="2"/>
              <a:buChar char="§"/>
            </a:pPr>
            <a:r>
              <a:rPr lang="vi-VN" sz="1800" b="1" dirty="0" smtClean="0">
                <a:solidFill>
                  <a:srgbClr val="FF0000"/>
                </a:solidFill>
              </a:rPr>
              <a:t>Asocieri cu multiple atribute previzibile</a:t>
            </a:r>
          </a:p>
          <a:p>
            <a:pPr>
              <a:buClr>
                <a:schemeClr val="accent1"/>
              </a:buClr>
              <a:buFont typeface="Wingdings" pitchFamily="2" charset="2"/>
              <a:buChar char="§"/>
            </a:pPr>
            <a:r>
              <a:rPr lang="vi-VN" sz="1800" b="1" dirty="0" smtClean="0"/>
              <a:t>Se presupune, că toate inscrierile sunt independente</a:t>
            </a:r>
          </a:p>
          <a:p>
            <a:pPr>
              <a:buClr>
                <a:schemeClr val="accent1"/>
              </a:buClr>
              <a:buFont typeface="Wingdings" pitchFamily="2" charset="2"/>
              <a:buChar char="§"/>
            </a:pPr>
            <a:r>
              <a:rPr lang="vi-VN" sz="1800" b="1" dirty="0" smtClean="0"/>
              <a:t>Este un mecanism simplu de clasificare bazat pe probabilitatea indeplinirii condițiilor</a:t>
            </a:r>
          </a:p>
          <a:p>
            <a:pPr>
              <a:buClr>
                <a:schemeClr val="accent1"/>
              </a:buClr>
              <a:buFont typeface="Wingdings" pitchFamily="2" charset="2"/>
              <a:buChar char="§"/>
            </a:pPr>
            <a:r>
              <a:rPr lang="vi-VN" sz="1800" b="1" dirty="0" smtClean="0"/>
              <a:t>Necesită  puțin calcul</a:t>
            </a:r>
            <a:endParaRPr lang="en-IE" sz="1800" b="1" noProof="0" dirty="0" smtClean="0"/>
          </a:p>
        </p:txBody>
      </p:sp>
    </p:spTree>
    <p:extLst>
      <p:ext uri="{BB962C8B-B14F-4D97-AF65-F5344CB8AC3E}">
        <p14:creationId xmlns="" xmlns:p14="http://schemas.microsoft.com/office/powerpoint/2010/main" val="141396943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73729"/>
          <p:cNvSpPr>
            <a:spLocks noGrp="1" noChangeArrowheads="1"/>
          </p:cNvSpPr>
          <p:nvPr>
            <p:ph type="title"/>
          </p:nvPr>
        </p:nvSpPr>
        <p:spPr>
          <a:xfrm>
            <a:off x="323528" y="195486"/>
            <a:ext cx="8352928" cy="514350"/>
          </a:xfrm>
        </p:spPr>
        <p:txBody>
          <a:bodyPr>
            <a:noAutofit/>
          </a:bodyPr>
          <a:lstStyle/>
          <a:p>
            <a:pPr marL="0" indent="0" defTabSz="914400" eaLnBrk="1" hangingPunct="1">
              <a:defRPr/>
            </a:pPr>
            <a:r>
              <a:rPr lang="vi-VN" dirty="0" smtClean="0">
                <a:solidFill>
                  <a:srgbClr val="0000CC"/>
                </a:solidFill>
              </a:rPr>
              <a:t>Algoritmi de regresie liniară și logică</a:t>
            </a:r>
            <a:endParaRPr lang="en-US" dirty="0" smtClean="0">
              <a:solidFill>
                <a:srgbClr val="0000CC"/>
              </a:solidFill>
            </a:endParaRPr>
          </a:p>
        </p:txBody>
      </p:sp>
      <p:sp>
        <p:nvSpPr>
          <p:cNvPr id="6" name="Content Placeholder 5"/>
          <p:cNvSpPr>
            <a:spLocks noGrp="1"/>
          </p:cNvSpPr>
          <p:nvPr>
            <p:ph idx="1"/>
          </p:nvPr>
        </p:nvSpPr>
        <p:spPr>
          <a:xfrm>
            <a:off x="539552" y="915566"/>
            <a:ext cx="4968552" cy="3960440"/>
          </a:xfrm>
        </p:spPr>
        <p:txBody>
          <a:bodyPr>
            <a:noAutofit/>
          </a:bodyPr>
          <a:lstStyle/>
          <a:p>
            <a:pPr>
              <a:buNone/>
            </a:pPr>
            <a:r>
              <a:rPr lang="vi-VN" sz="2400" b="1" dirty="0" smtClean="0"/>
              <a:t>Regresie liniară</a:t>
            </a:r>
          </a:p>
          <a:p>
            <a:pPr lvl="1">
              <a:buFont typeface="Arial" pitchFamily="34" charset="0"/>
              <a:buChar char="•"/>
            </a:pPr>
            <a:r>
              <a:rPr lang="vi-VN" sz="2000" b="1" dirty="0" smtClean="0">
                <a:solidFill>
                  <a:srgbClr val="FF0000"/>
                </a:solidFill>
              </a:rPr>
              <a:t>Găsește cea mai bună linie printr-un set de puncte</a:t>
            </a:r>
          </a:p>
          <a:p>
            <a:pPr>
              <a:buNone/>
            </a:pPr>
            <a:r>
              <a:rPr lang="vi-VN" sz="2400" b="1" dirty="0" smtClean="0"/>
              <a:t>Regresie logică</a:t>
            </a:r>
          </a:p>
          <a:p>
            <a:pPr lvl="1">
              <a:buFont typeface="Arial" pitchFamily="34" charset="0"/>
              <a:buChar char="•"/>
            </a:pPr>
            <a:r>
              <a:rPr lang="vi-VN" sz="2000" b="1" dirty="0" smtClean="0">
                <a:solidFill>
                  <a:srgbClr val="FF0000"/>
                </a:solidFill>
              </a:rPr>
              <a:t>Găsește o curbă aplicând o transformare logică</a:t>
            </a:r>
          </a:p>
          <a:p>
            <a:pPr marL="0" indent="0">
              <a:buNone/>
            </a:pPr>
            <a:r>
              <a:rPr lang="vi-VN" sz="2400" b="1" dirty="0" smtClean="0"/>
              <a:t>Folosit</a:t>
            </a:r>
            <a:r>
              <a:rPr lang="ro-MO" sz="2400" b="1" dirty="0" smtClean="0"/>
              <a:t>i</a:t>
            </a:r>
            <a:r>
              <a:rPr lang="vi-VN" sz="2400" b="1" dirty="0" smtClean="0"/>
              <a:t> pentru analiza predictivă (determinarea relației dintre atributele numerice)</a:t>
            </a:r>
            <a:endParaRPr lang="en-US" sz="2400" b="1" dirty="0" smtClean="0"/>
          </a:p>
        </p:txBody>
      </p:sp>
      <p:pic>
        <p:nvPicPr>
          <p:cNvPr id="13317" name="Rectangle 73736" descr="Data modeled by using logistic regression"/>
          <p:cNvPicPr>
            <a:picLocks noChangeAspect="1" noChangeArrowheads="1"/>
          </p:cNvPicPr>
          <p:nvPr/>
        </p:nvPicPr>
        <p:blipFill>
          <a:blip r:embed="rId3" cstate="print"/>
          <a:srcRect/>
          <a:stretch>
            <a:fillRect/>
          </a:stretch>
        </p:blipFill>
        <p:spPr bwMode="auto">
          <a:xfrm>
            <a:off x="6084168" y="2859782"/>
            <a:ext cx="2848950" cy="1428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ctangle 73739" descr="A line that models a set of data"/>
          <p:cNvPicPr>
            <a:picLocks noChangeAspect="1" noChangeArrowheads="1"/>
          </p:cNvPicPr>
          <p:nvPr/>
        </p:nvPicPr>
        <p:blipFill>
          <a:blip r:embed="rId4" cstate="print"/>
          <a:srcRect l="8260" r="4373"/>
          <a:stretch>
            <a:fillRect/>
          </a:stretch>
        </p:blipFill>
        <p:spPr bwMode="auto">
          <a:xfrm>
            <a:off x="6012160" y="843558"/>
            <a:ext cx="2614231" cy="1259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1316329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28" name="Object 4"/>
          <p:cNvGraphicFramePr>
            <a:graphicFrameLocks noGrp="1" noChangeAspect="1"/>
          </p:cNvGraphicFramePr>
          <p:nvPr>
            <p:ph idx="1"/>
            <p:extLst>
              <p:ext uri="{D42A27DB-BD31-4B8C-83A1-F6EECF244321}">
                <p14:modId xmlns="" xmlns:p14="http://schemas.microsoft.com/office/powerpoint/2010/main" val="100218410"/>
              </p:ext>
            </p:extLst>
          </p:nvPr>
        </p:nvGraphicFramePr>
        <p:xfrm>
          <a:off x="323528" y="771550"/>
          <a:ext cx="3660369" cy="1821877"/>
        </p:xfrm>
        <a:graphic>
          <a:graphicData uri="http://schemas.openxmlformats.org/presentationml/2006/ole">
            <p:oleObj spid="_x0000_s182274" name="Bitmap Image" r:id="rId4" imgW="8009524" imgH="5315692" progId="PBrush">
              <p:embed/>
            </p:oleObj>
          </a:graphicData>
        </a:graphic>
      </p:graphicFrame>
      <p:sp>
        <p:nvSpPr>
          <p:cNvPr id="103426" name="Rectangle 2"/>
          <p:cNvSpPr>
            <a:spLocks noGrp="1" noChangeArrowheads="1"/>
          </p:cNvSpPr>
          <p:nvPr>
            <p:ph type="title"/>
          </p:nvPr>
        </p:nvSpPr>
        <p:spPr>
          <a:xfrm>
            <a:off x="323528" y="123478"/>
            <a:ext cx="7500990" cy="555526"/>
          </a:xfrm>
        </p:spPr>
        <p:txBody>
          <a:bodyPr>
            <a:normAutofit/>
          </a:bodyPr>
          <a:lstStyle/>
          <a:p>
            <a:r>
              <a:rPr lang="ro-MO" noProof="0" dirty="0" smtClean="0">
                <a:solidFill>
                  <a:srgbClr val="0000CC"/>
                </a:solidFill>
              </a:rPr>
              <a:t>Algoritmul de clasterizare </a:t>
            </a:r>
            <a:r>
              <a:rPr lang="ru-RU" noProof="0" dirty="0" smtClean="0">
                <a:solidFill>
                  <a:srgbClr val="0000CC"/>
                </a:solidFill>
              </a:rPr>
              <a:t>(</a:t>
            </a:r>
            <a:r>
              <a:rPr lang="en-IE" noProof="0" dirty="0" smtClean="0">
                <a:solidFill>
                  <a:srgbClr val="0000CC"/>
                </a:solidFill>
              </a:rPr>
              <a:t>Clustering</a:t>
            </a:r>
            <a:r>
              <a:rPr lang="ru-RU" noProof="0" dirty="0" smtClean="0">
                <a:solidFill>
                  <a:srgbClr val="0000CC"/>
                </a:solidFill>
              </a:rPr>
              <a:t>)</a:t>
            </a:r>
            <a:endParaRPr lang="en-IE" noProof="0" dirty="0">
              <a:solidFill>
                <a:srgbClr val="0000CC"/>
              </a:solidFill>
            </a:endParaRPr>
          </a:p>
        </p:txBody>
      </p:sp>
      <p:sp>
        <p:nvSpPr>
          <p:cNvPr id="2" name="TextBox 1"/>
          <p:cNvSpPr txBox="1"/>
          <p:nvPr/>
        </p:nvSpPr>
        <p:spPr>
          <a:xfrm>
            <a:off x="4572000" y="699542"/>
            <a:ext cx="4320480" cy="3693319"/>
          </a:xfrm>
          <a:prstGeom prst="rect">
            <a:avLst/>
          </a:prstGeom>
          <a:noFill/>
        </p:spPr>
        <p:txBody>
          <a:bodyPr wrap="square" rtlCol="0">
            <a:spAutoFit/>
          </a:bodyPr>
          <a:lstStyle/>
          <a:p>
            <a:pPr marL="342900" indent="-342900">
              <a:buClr>
                <a:schemeClr val="accent1"/>
              </a:buClr>
            </a:pPr>
            <a:r>
              <a:rPr lang="vi-VN" sz="2400" b="1" dirty="0" smtClean="0"/>
              <a:t>Se aplică pentru:</a:t>
            </a:r>
          </a:p>
          <a:p>
            <a:pPr marL="800100" lvl="1" indent="-342900">
              <a:buClr>
                <a:schemeClr val="accent1"/>
              </a:buClr>
              <a:buFont typeface="Wingdings" pitchFamily="2" charset="2"/>
              <a:buChar char="§"/>
            </a:pPr>
            <a:r>
              <a:rPr lang="vi-VN" b="1" u="sng" dirty="0" smtClean="0">
                <a:solidFill>
                  <a:srgbClr val="FF0000"/>
                </a:solidFill>
              </a:rPr>
              <a:t>Segmentare: </a:t>
            </a:r>
            <a:r>
              <a:rPr lang="vi-VN" b="1" dirty="0" smtClean="0">
                <a:solidFill>
                  <a:srgbClr val="FF0000"/>
                </a:solidFill>
              </a:rPr>
              <a:t>gruparea clienților, comercializarea ofertelor</a:t>
            </a:r>
          </a:p>
          <a:p>
            <a:pPr marL="800100" lvl="1" indent="-342900">
              <a:buClr>
                <a:schemeClr val="accent1"/>
              </a:buClr>
              <a:buFont typeface="Wingdings" pitchFamily="2" charset="2"/>
              <a:buChar char="§"/>
            </a:pPr>
            <a:r>
              <a:rPr lang="vi-VN" b="1" u="sng" dirty="0" smtClean="0">
                <a:solidFill>
                  <a:srgbClr val="FF0000"/>
                </a:solidFill>
              </a:rPr>
              <a:t>De asemenea: </a:t>
            </a:r>
            <a:r>
              <a:rPr lang="vi-VN" b="1" dirty="0" smtClean="0">
                <a:solidFill>
                  <a:srgbClr val="FF0000"/>
                </a:solidFill>
              </a:rPr>
              <a:t>clasificare și regresie</a:t>
            </a:r>
          </a:p>
          <a:p>
            <a:pPr marL="800100" lvl="1" indent="-342900">
              <a:buClr>
                <a:schemeClr val="accent1"/>
              </a:buClr>
              <a:buFont typeface="Wingdings" pitchFamily="2" charset="2"/>
              <a:buChar char="§"/>
            </a:pPr>
            <a:r>
              <a:rPr lang="vi-VN" b="1" dirty="0" smtClean="0">
                <a:solidFill>
                  <a:srgbClr val="FF0000"/>
                </a:solidFill>
              </a:rPr>
              <a:t>Detectarea anomaliilor</a:t>
            </a:r>
          </a:p>
          <a:p>
            <a:pPr marL="342900" indent="-342900">
              <a:buClr>
                <a:schemeClr val="accent1"/>
              </a:buClr>
            </a:pPr>
            <a:r>
              <a:rPr lang="vi-VN" sz="2400" b="1" dirty="0" smtClean="0"/>
              <a:t>Atribute discrete și continue</a:t>
            </a:r>
          </a:p>
          <a:p>
            <a:pPr marL="342900" indent="-342900">
              <a:buClr>
                <a:schemeClr val="accent1"/>
              </a:buClr>
            </a:pPr>
            <a:r>
              <a:rPr lang="vi-VN" sz="2400" b="1" dirty="0" smtClean="0"/>
              <a:t>Observație:</a:t>
            </a:r>
          </a:p>
          <a:p>
            <a:pPr marL="800100" lvl="1" indent="-342900">
              <a:buClr>
                <a:schemeClr val="accent1"/>
              </a:buClr>
              <a:buFont typeface="Wingdings" pitchFamily="2" charset="2"/>
              <a:buChar char="§"/>
            </a:pPr>
            <a:r>
              <a:rPr lang="ro-MO" b="1" dirty="0" smtClean="0">
                <a:solidFill>
                  <a:srgbClr val="FF0000"/>
                </a:solidFill>
              </a:rPr>
              <a:t>A</a:t>
            </a:r>
            <a:r>
              <a:rPr lang="vi-VN" b="1" dirty="0" smtClean="0">
                <a:solidFill>
                  <a:srgbClr val="FF0000"/>
                </a:solidFill>
              </a:rPr>
              <a:t>tributele</a:t>
            </a:r>
            <a:r>
              <a:rPr lang="ro-MO" b="1" dirty="0" smtClean="0">
                <a:solidFill>
                  <a:srgbClr val="FF0000"/>
                </a:solidFill>
              </a:rPr>
              <a:t> </a:t>
            </a:r>
            <a:r>
              <a:rPr lang="ru-RU" b="1" dirty="0" smtClean="0">
                <a:solidFill>
                  <a:srgbClr val="FF0000"/>
                </a:solidFill>
              </a:rPr>
              <a:t>«</a:t>
            </a:r>
            <a:r>
              <a:rPr lang="en-IE" b="1" dirty="0" smtClean="0">
                <a:solidFill>
                  <a:srgbClr val="FF0000"/>
                </a:solidFill>
              </a:rPr>
              <a:t>Predict Only</a:t>
            </a:r>
            <a:r>
              <a:rPr lang="ru-RU" b="1" dirty="0" smtClean="0">
                <a:solidFill>
                  <a:srgbClr val="FF0000"/>
                </a:solidFill>
              </a:rPr>
              <a:t>»</a:t>
            </a:r>
            <a:r>
              <a:rPr lang="en-IE" b="1" dirty="0" smtClean="0">
                <a:solidFill>
                  <a:srgbClr val="FF0000"/>
                </a:solidFill>
              </a:rPr>
              <a:t> </a:t>
            </a:r>
            <a:r>
              <a:rPr lang="ro-MO" b="1" dirty="0" smtClean="0">
                <a:solidFill>
                  <a:srgbClr val="FF0000"/>
                </a:solidFill>
              </a:rPr>
              <a:t>nu pot fi folodite</a:t>
            </a:r>
          </a:p>
          <a:p>
            <a:endParaRPr lang="ru-RU" dirty="0"/>
          </a:p>
        </p:txBody>
      </p:sp>
      <p:pic>
        <p:nvPicPr>
          <p:cNvPr id="6" name="Picture 12"/>
          <p:cNvPicPr>
            <a:picLocks noChangeAspect="1"/>
          </p:cNvPicPr>
          <p:nvPr/>
        </p:nvPicPr>
        <p:blipFill>
          <a:blip r:embed="rId5" cstate="print"/>
          <a:srcRect l="25692" t="13463"/>
          <a:stretch>
            <a:fillRect/>
          </a:stretch>
        </p:blipFill>
        <p:spPr>
          <a:xfrm>
            <a:off x="611560" y="2715766"/>
            <a:ext cx="2803632" cy="2013214"/>
          </a:xfrm>
          <a:prstGeom prst="rect">
            <a:avLst/>
          </a:prstGeom>
        </p:spPr>
      </p:pic>
      <p:pic>
        <p:nvPicPr>
          <p:cNvPr id="2052" name="Picture 4" descr="Точечная диаграмма вариантов набора данных"/>
          <p:cNvPicPr>
            <a:picLocks noChangeAspect="1" noChangeArrowheads="1"/>
          </p:cNvPicPr>
          <p:nvPr/>
        </p:nvPicPr>
        <p:blipFill>
          <a:blip r:embed="rId6" cstate="print"/>
          <a:srcRect/>
          <a:stretch>
            <a:fillRect/>
          </a:stretch>
        </p:blipFill>
        <p:spPr bwMode="auto">
          <a:xfrm>
            <a:off x="2915816" y="3939902"/>
            <a:ext cx="2020267" cy="750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423692710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5775325" y="763191"/>
            <a:ext cx="0" cy="2671763"/>
          </a:xfrm>
          <a:prstGeom prst="line">
            <a:avLst/>
          </a:prstGeom>
          <a:ln w="12700">
            <a:solidFill>
              <a:schemeClr val="tx1">
                <a:lumMod val="50000"/>
              </a:schemeClr>
            </a:solidFill>
            <a:headEn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3" name="Line 3"/>
          <p:cNvSpPr>
            <a:spLocks noChangeShapeType="1"/>
          </p:cNvSpPr>
          <p:nvPr/>
        </p:nvSpPr>
        <p:spPr bwMode="auto">
          <a:xfrm>
            <a:off x="5791201" y="3461147"/>
            <a:ext cx="3008313" cy="0"/>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4" name="Line 4"/>
          <p:cNvSpPr>
            <a:spLocks noChangeShapeType="1"/>
          </p:cNvSpPr>
          <p:nvPr/>
        </p:nvSpPr>
        <p:spPr bwMode="auto">
          <a:xfrm flipH="1">
            <a:off x="4038601" y="3437335"/>
            <a:ext cx="1757363" cy="1248965"/>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5" name="Oval 5"/>
          <p:cNvSpPr>
            <a:spLocks noChangeArrowheads="1"/>
          </p:cNvSpPr>
          <p:nvPr/>
        </p:nvSpPr>
        <p:spPr bwMode="auto">
          <a:xfrm>
            <a:off x="5694364" y="2812257"/>
            <a:ext cx="1309687" cy="988219"/>
          </a:xfrm>
          <a:prstGeom prst="ellipse">
            <a:avLst/>
          </a:prstGeom>
          <a:gradFill rotWithShape="0">
            <a:gsLst>
              <a:gs pos="0">
                <a:schemeClr val="folHlink">
                  <a:gamma/>
                  <a:shade val="54118"/>
                  <a:invGamma/>
                </a:schemeClr>
              </a:gs>
              <a:gs pos="50000">
                <a:schemeClr val="folHlink">
                  <a:alpha val="16000"/>
                </a:schemeClr>
              </a:gs>
              <a:gs pos="100000">
                <a:schemeClr val="folHlink">
                  <a:gamma/>
                  <a:shade val="54118"/>
                  <a:invGamma/>
                </a:schemeClr>
              </a:gs>
            </a:gsLst>
            <a:lin ang="2700000" scaled="1"/>
          </a:gradFill>
          <a:ln w="12700">
            <a:solidFill>
              <a:schemeClr val="folHlink"/>
            </a:solidFill>
            <a:round/>
            <a:headEnd/>
            <a:tailEnd/>
          </a:ln>
          <a:effectLst/>
        </p:spPr>
        <p:txBody>
          <a:bodyPr wrap="none" anchor="ctr"/>
          <a:lstStyle/>
          <a:p>
            <a:endParaRPr lang="en-IE" dirty="0">
              <a:solidFill>
                <a:schemeClr val="bg1"/>
              </a:solidFill>
            </a:endParaRPr>
          </a:p>
        </p:txBody>
      </p:sp>
      <p:sp>
        <p:nvSpPr>
          <p:cNvPr id="158726" name="Oval 6"/>
          <p:cNvSpPr>
            <a:spLocks noChangeArrowheads="1"/>
          </p:cNvSpPr>
          <p:nvPr/>
        </p:nvSpPr>
        <p:spPr bwMode="auto">
          <a:xfrm>
            <a:off x="6551613" y="3231356"/>
            <a:ext cx="1471612" cy="1110854"/>
          </a:xfrm>
          <a:prstGeom prst="ellipse">
            <a:avLst/>
          </a:prstGeom>
          <a:gradFill rotWithShape="0">
            <a:gsLst>
              <a:gs pos="0">
                <a:schemeClr val="hlink">
                  <a:gamma/>
                  <a:shade val="54118"/>
                  <a:invGamma/>
                </a:schemeClr>
              </a:gs>
              <a:gs pos="50000">
                <a:schemeClr val="hlink">
                  <a:alpha val="16000"/>
                </a:schemeClr>
              </a:gs>
              <a:gs pos="100000">
                <a:schemeClr val="hlink">
                  <a:gamma/>
                  <a:shade val="54118"/>
                  <a:invGamma/>
                </a:schemeClr>
              </a:gs>
            </a:gsLst>
            <a:lin ang="2700000" scaled="1"/>
          </a:gradFill>
          <a:ln w="12700">
            <a:solidFill>
              <a:schemeClr val="hlink"/>
            </a:solidFill>
            <a:round/>
            <a:headEnd/>
            <a:tailEnd/>
          </a:ln>
          <a:effectLst/>
        </p:spPr>
        <p:txBody>
          <a:bodyPr wrap="none" anchor="ctr"/>
          <a:lstStyle/>
          <a:p>
            <a:endParaRPr lang="en-IE" dirty="0">
              <a:solidFill>
                <a:schemeClr val="bg1"/>
              </a:solidFill>
            </a:endParaRPr>
          </a:p>
        </p:txBody>
      </p:sp>
      <p:sp>
        <p:nvSpPr>
          <p:cNvPr id="158727" name="Rectangle 7"/>
          <p:cNvSpPr>
            <a:spLocks noGrp="1" noChangeArrowheads="1"/>
          </p:cNvSpPr>
          <p:nvPr>
            <p:ph type="title"/>
          </p:nvPr>
        </p:nvSpPr>
        <p:spPr>
          <a:xfrm>
            <a:off x="179512" y="195486"/>
            <a:ext cx="8750206" cy="411510"/>
          </a:xfrm>
        </p:spPr>
        <p:txBody>
          <a:bodyPr>
            <a:noAutofit/>
          </a:bodyPr>
          <a:lstStyle/>
          <a:p>
            <a:r>
              <a:rPr lang="en-US" dirty="0" smtClean="0">
                <a:solidFill>
                  <a:srgbClr val="0000CC"/>
                </a:solidFill>
              </a:rPr>
              <a:t>Clustering </a:t>
            </a:r>
            <a:r>
              <a:rPr lang="ro-MO" dirty="0" smtClean="0">
                <a:solidFill>
                  <a:srgbClr val="0000CC"/>
                </a:solidFill>
              </a:rPr>
              <a:t>- </a:t>
            </a:r>
            <a:r>
              <a:rPr lang="en-US" dirty="0" err="1" smtClean="0">
                <a:solidFill>
                  <a:srgbClr val="0000CC"/>
                </a:solidFill>
              </a:rPr>
              <a:t>Detectarea</a:t>
            </a:r>
            <a:r>
              <a:rPr lang="en-US" dirty="0" smtClean="0">
                <a:solidFill>
                  <a:srgbClr val="0000CC"/>
                </a:solidFill>
              </a:rPr>
              <a:t> </a:t>
            </a:r>
            <a:r>
              <a:rPr lang="en-US" dirty="0" err="1" smtClean="0">
                <a:solidFill>
                  <a:srgbClr val="0000CC"/>
                </a:solidFill>
              </a:rPr>
              <a:t>anomaliilor</a:t>
            </a:r>
            <a:endParaRPr lang="en-IE" noProof="0" dirty="0">
              <a:solidFill>
                <a:srgbClr val="0000CC"/>
              </a:solidFill>
            </a:endParaRPr>
          </a:p>
        </p:txBody>
      </p:sp>
      <p:sp>
        <p:nvSpPr>
          <p:cNvPr id="158728" name="Oval 8"/>
          <p:cNvSpPr>
            <a:spLocks noChangeArrowheads="1"/>
          </p:cNvSpPr>
          <p:nvPr/>
        </p:nvSpPr>
        <p:spPr bwMode="auto">
          <a:xfrm>
            <a:off x="3851920" y="1635646"/>
            <a:ext cx="4697413" cy="1152525"/>
          </a:xfrm>
          <a:prstGeom prst="ellipse">
            <a:avLst/>
          </a:prstGeom>
          <a:gradFill rotWithShape="0">
            <a:gsLst>
              <a:gs pos="0">
                <a:schemeClr val="accent2">
                  <a:gamma/>
                  <a:shade val="54118"/>
                  <a:invGamma/>
                </a:schemeClr>
              </a:gs>
              <a:gs pos="50000">
                <a:schemeClr val="accent2">
                  <a:alpha val="16000"/>
                </a:schemeClr>
              </a:gs>
              <a:gs pos="100000">
                <a:schemeClr val="accent2">
                  <a:gamma/>
                  <a:shade val="54118"/>
                  <a:invGamma/>
                </a:schemeClr>
              </a:gs>
            </a:gsLst>
            <a:lin ang="2700000" scaled="1"/>
          </a:gradFill>
          <a:ln w="12700">
            <a:solidFill>
              <a:schemeClr val="accent2"/>
            </a:solidFill>
            <a:round/>
            <a:headEnd/>
            <a:tailEnd/>
          </a:ln>
          <a:effectLst/>
        </p:spPr>
        <p:txBody>
          <a:bodyPr wrap="none" anchor="ctr"/>
          <a:lstStyle/>
          <a:p>
            <a:endParaRPr lang="en-IE" dirty="0">
              <a:solidFill>
                <a:schemeClr val="bg1"/>
              </a:solidFill>
            </a:endParaRPr>
          </a:p>
        </p:txBody>
      </p:sp>
      <p:sp>
        <p:nvSpPr>
          <p:cNvPr id="158729" name="Text Box 9"/>
          <p:cNvSpPr txBox="1">
            <a:spLocks noChangeArrowheads="1"/>
          </p:cNvSpPr>
          <p:nvPr/>
        </p:nvSpPr>
        <p:spPr bwMode="auto">
          <a:xfrm>
            <a:off x="6588224" y="2859782"/>
            <a:ext cx="788999" cy="338554"/>
          </a:xfrm>
          <a:prstGeom prst="rect">
            <a:avLst/>
          </a:prstGeom>
          <a:noFill/>
          <a:ln w="12700">
            <a:noFill/>
            <a:miter lim="800000"/>
            <a:headEnd/>
            <a:tailEnd/>
          </a:ln>
          <a:effectLst/>
        </p:spPr>
        <p:txBody>
          <a:bodyPr wrap="none">
            <a:spAutoFit/>
          </a:bodyPr>
          <a:lstStyle/>
          <a:p>
            <a:r>
              <a:rPr lang="en-US" sz="1600" dirty="0" err="1" smtClean="0">
                <a:solidFill>
                  <a:sysClr val="windowText" lastClr="000000"/>
                </a:solidFill>
              </a:rPr>
              <a:t>Barbat</a:t>
            </a:r>
            <a:endParaRPr lang="en-US" sz="1600" dirty="0">
              <a:solidFill>
                <a:sysClr val="windowText" lastClr="000000"/>
              </a:solidFill>
            </a:endParaRPr>
          </a:p>
        </p:txBody>
      </p:sp>
      <p:sp>
        <p:nvSpPr>
          <p:cNvPr id="158730" name="Text Box 10"/>
          <p:cNvSpPr txBox="1">
            <a:spLocks noChangeArrowheads="1"/>
          </p:cNvSpPr>
          <p:nvPr/>
        </p:nvSpPr>
        <p:spPr bwMode="auto">
          <a:xfrm>
            <a:off x="7562601" y="3073379"/>
            <a:ext cx="867545" cy="338554"/>
          </a:xfrm>
          <a:prstGeom prst="rect">
            <a:avLst/>
          </a:prstGeom>
          <a:noFill/>
          <a:ln w="12700">
            <a:noFill/>
            <a:miter lim="800000"/>
            <a:headEnd/>
            <a:tailEnd/>
          </a:ln>
          <a:effectLst/>
        </p:spPr>
        <p:txBody>
          <a:bodyPr wrap="none">
            <a:spAutoFit/>
          </a:bodyPr>
          <a:lstStyle/>
          <a:p>
            <a:r>
              <a:rPr lang="en-US" sz="1600" dirty="0" err="1" smtClean="0">
                <a:solidFill>
                  <a:sysClr val="windowText" lastClr="000000"/>
                </a:solidFill>
              </a:rPr>
              <a:t>Femeie</a:t>
            </a:r>
            <a:endParaRPr lang="en-US" sz="1600" dirty="0">
              <a:solidFill>
                <a:sysClr val="windowText" lastClr="000000"/>
              </a:solidFill>
            </a:endParaRPr>
          </a:p>
        </p:txBody>
      </p:sp>
      <p:sp>
        <p:nvSpPr>
          <p:cNvPr id="158731" name="Text Box 11"/>
          <p:cNvSpPr txBox="1">
            <a:spLocks noChangeArrowheads="1"/>
          </p:cNvSpPr>
          <p:nvPr/>
        </p:nvSpPr>
        <p:spPr bwMode="auto">
          <a:xfrm>
            <a:off x="4716211" y="3469857"/>
            <a:ext cx="753732" cy="338554"/>
          </a:xfrm>
          <a:prstGeom prst="rect">
            <a:avLst/>
          </a:prstGeom>
          <a:noFill/>
          <a:ln w="12700">
            <a:noFill/>
            <a:miter lim="800000"/>
            <a:headEnd/>
            <a:tailEnd/>
          </a:ln>
          <a:effectLst/>
        </p:spPr>
        <p:txBody>
          <a:bodyPr wrap="none">
            <a:spAutoFit/>
          </a:bodyPr>
          <a:lstStyle/>
          <a:p>
            <a:r>
              <a:rPr lang="en-US" sz="1600" dirty="0" err="1" smtClean="0">
                <a:solidFill>
                  <a:sysClr val="windowText" lastClr="000000"/>
                </a:solidFill>
              </a:rPr>
              <a:t>Fecior</a:t>
            </a:r>
            <a:endParaRPr lang="en-US" sz="1600" dirty="0">
              <a:solidFill>
                <a:sysClr val="windowText" lastClr="000000"/>
              </a:solidFill>
            </a:endParaRPr>
          </a:p>
        </p:txBody>
      </p:sp>
      <p:sp>
        <p:nvSpPr>
          <p:cNvPr id="158732" name="Text Box 12"/>
          <p:cNvSpPr txBox="1">
            <a:spLocks noChangeArrowheads="1"/>
          </p:cNvSpPr>
          <p:nvPr/>
        </p:nvSpPr>
        <p:spPr bwMode="auto">
          <a:xfrm>
            <a:off x="4008519" y="3835504"/>
            <a:ext cx="615874" cy="338554"/>
          </a:xfrm>
          <a:prstGeom prst="rect">
            <a:avLst/>
          </a:prstGeom>
          <a:noFill/>
          <a:ln w="12700">
            <a:noFill/>
            <a:miter lim="800000"/>
            <a:headEnd/>
            <a:tailEnd/>
          </a:ln>
          <a:effectLst/>
        </p:spPr>
        <p:txBody>
          <a:bodyPr wrap="none">
            <a:spAutoFit/>
          </a:bodyPr>
          <a:lstStyle/>
          <a:p>
            <a:r>
              <a:rPr lang="en-US" sz="1600" dirty="0" err="1" smtClean="0">
                <a:solidFill>
                  <a:sysClr val="windowText" lastClr="000000"/>
                </a:solidFill>
              </a:rPr>
              <a:t>Fiic</a:t>
            </a:r>
            <a:r>
              <a:rPr lang="ro-MO" sz="1600" dirty="0" smtClean="0">
                <a:solidFill>
                  <a:sysClr val="windowText" lastClr="000000"/>
                </a:solidFill>
              </a:rPr>
              <a:t>ă</a:t>
            </a:r>
            <a:endParaRPr lang="en-US" sz="1600" dirty="0">
              <a:solidFill>
                <a:sysClr val="windowText" lastClr="000000"/>
              </a:solidFill>
            </a:endParaRPr>
          </a:p>
        </p:txBody>
      </p:sp>
      <p:sp>
        <p:nvSpPr>
          <p:cNvPr id="158733" name="Text Box 13"/>
          <p:cNvSpPr txBox="1">
            <a:spLocks noChangeArrowheads="1"/>
          </p:cNvSpPr>
          <p:nvPr/>
        </p:nvSpPr>
        <p:spPr bwMode="auto">
          <a:xfrm>
            <a:off x="3124200" y="4271962"/>
            <a:ext cx="992579" cy="338554"/>
          </a:xfrm>
          <a:prstGeom prst="rect">
            <a:avLst/>
          </a:prstGeom>
          <a:noFill/>
          <a:ln w="12700">
            <a:noFill/>
            <a:miter lim="800000"/>
            <a:headEnd/>
            <a:tailEnd/>
          </a:ln>
          <a:effectLst/>
        </p:spPr>
        <p:txBody>
          <a:bodyPr wrap="none">
            <a:spAutoFit/>
          </a:bodyPr>
          <a:lstStyle/>
          <a:p>
            <a:r>
              <a:rPr lang="ro-MO" sz="1600" dirty="0" smtClean="0">
                <a:solidFill>
                  <a:sysClr val="windowText" lastClr="000000"/>
                </a:solidFill>
              </a:rPr>
              <a:t>Părintele</a:t>
            </a:r>
            <a:endParaRPr lang="en-US" sz="1600" dirty="0">
              <a:solidFill>
                <a:sysClr val="windowText" lastClr="000000"/>
              </a:solidFill>
            </a:endParaRPr>
          </a:p>
        </p:txBody>
      </p:sp>
      <p:sp>
        <p:nvSpPr>
          <p:cNvPr id="158734" name="Text Box 14"/>
          <p:cNvSpPr txBox="1">
            <a:spLocks noChangeArrowheads="1"/>
          </p:cNvSpPr>
          <p:nvPr/>
        </p:nvSpPr>
        <p:spPr bwMode="auto">
          <a:xfrm rot="16200000">
            <a:off x="5180670" y="1091000"/>
            <a:ext cx="705129" cy="338554"/>
          </a:xfrm>
          <a:prstGeom prst="rect">
            <a:avLst/>
          </a:prstGeom>
          <a:noFill/>
          <a:ln w="12700">
            <a:noFill/>
            <a:miter lim="800000"/>
            <a:headEnd/>
            <a:tailEnd/>
          </a:ln>
          <a:effectLst/>
        </p:spPr>
        <p:txBody>
          <a:bodyPr wrap="none">
            <a:spAutoFit/>
          </a:bodyPr>
          <a:lstStyle/>
          <a:p>
            <a:r>
              <a:rPr lang="en-US" sz="1600" dirty="0" err="1" smtClean="0">
                <a:solidFill>
                  <a:sysClr val="windowText" lastClr="000000"/>
                </a:solidFill>
              </a:rPr>
              <a:t>Virsta</a:t>
            </a:r>
            <a:endParaRPr lang="en-US" sz="1600" dirty="0">
              <a:solidFill>
                <a:sysClr val="windowText" lastClr="000000"/>
              </a:solidFill>
            </a:endParaRPr>
          </a:p>
        </p:txBody>
      </p:sp>
      <p:sp>
        <p:nvSpPr>
          <p:cNvPr id="158735" name="Line 15"/>
          <p:cNvSpPr>
            <a:spLocks noChangeShapeType="1"/>
          </p:cNvSpPr>
          <p:nvPr/>
        </p:nvSpPr>
        <p:spPr bwMode="auto">
          <a:xfrm flipH="1">
            <a:off x="5511801" y="3443288"/>
            <a:ext cx="1712913" cy="1216819"/>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6" name="Line 16"/>
          <p:cNvSpPr>
            <a:spLocks noChangeShapeType="1"/>
          </p:cNvSpPr>
          <p:nvPr/>
        </p:nvSpPr>
        <p:spPr bwMode="auto">
          <a:xfrm flipH="1">
            <a:off x="7102475" y="3443287"/>
            <a:ext cx="1746250" cy="1223963"/>
          </a:xfrm>
          <a:prstGeom prst="line">
            <a:avLst/>
          </a:prstGeom>
          <a:ln>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7" name="Line 17"/>
          <p:cNvSpPr>
            <a:spLocks noChangeShapeType="1"/>
          </p:cNvSpPr>
          <p:nvPr/>
        </p:nvSpPr>
        <p:spPr bwMode="auto">
          <a:xfrm>
            <a:off x="5232400" y="3824287"/>
            <a:ext cx="3062288" cy="0"/>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8" name="Line 18"/>
          <p:cNvSpPr>
            <a:spLocks noChangeShapeType="1"/>
          </p:cNvSpPr>
          <p:nvPr/>
        </p:nvSpPr>
        <p:spPr bwMode="auto">
          <a:xfrm>
            <a:off x="4629151" y="4251722"/>
            <a:ext cx="3051175" cy="0"/>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9" name="Line 19"/>
          <p:cNvSpPr>
            <a:spLocks noChangeShapeType="1"/>
          </p:cNvSpPr>
          <p:nvPr/>
        </p:nvSpPr>
        <p:spPr bwMode="auto">
          <a:xfrm>
            <a:off x="4081464" y="4662488"/>
            <a:ext cx="3062287" cy="0"/>
          </a:xfrm>
          <a:prstGeom prst="line">
            <a:avLst/>
          </a:prstGeom>
          <a:ln w="12700">
            <a:solidFill>
              <a:schemeClr val="tx1">
                <a:lumMod val="50000"/>
              </a:schemeClr>
            </a:solidFill>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40" name="Oval 20"/>
          <p:cNvSpPr>
            <a:spLocks noChangeArrowheads="1"/>
          </p:cNvSpPr>
          <p:nvPr/>
        </p:nvSpPr>
        <p:spPr bwMode="auto">
          <a:xfrm>
            <a:off x="5984875" y="344447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1" name="Oval 21"/>
          <p:cNvSpPr>
            <a:spLocks noChangeArrowheads="1"/>
          </p:cNvSpPr>
          <p:nvPr/>
        </p:nvSpPr>
        <p:spPr bwMode="auto">
          <a:xfrm>
            <a:off x="6437313" y="332303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2" name="Oval 22"/>
          <p:cNvSpPr>
            <a:spLocks noChangeArrowheads="1"/>
          </p:cNvSpPr>
          <p:nvPr/>
        </p:nvSpPr>
        <p:spPr bwMode="auto">
          <a:xfrm>
            <a:off x="6362700" y="35659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3" name="Oval 23"/>
          <p:cNvSpPr>
            <a:spLocks noChangeArrowheads="1"/>
          </p:cNvSpPr>
          <p:nvPr/>
        </p:nvSpPr>
        <p:spPr bwMode="auto">
          <a:xfrm>
            <a:off x="6234113" y="333970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4" name="Oval 24"/>
          <p:cNvSpPr>
            <a:spLocks noChangeArrowheads="1"/>
          </p:cNvSpPr>
          <p:nvPr/>
        </p:nvSpPr>
        <p:spPr bwMode="auto">
          <a:xfrm>
            <a:off x="5791200" y="333256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5" name="Oval 25"/>
          <p:cNvSpPr>
            <a:spLocks noChangeArrowheads="1"/>
          </p:cNvSpPr>
          <p:nvPr/>
        </p:nvSpPr>
        <p:spPr bwMode="auto">
          <a:xfrm>
            <a:off x="6243638" y="321111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6" name="Oval 26"/>
          <p:cNvSpPr>
            <a:spLocks noChangeArrowheads="1"/>
          </p:cNvSpPr>
          <p:nvPr/>
        </p:nvSpPr>
        <p:spPr bwMode="auto">
          <a:xfrm>
            <a:off x="6169025" y="345400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7" name="Oval 27"/>
          <p:cNvSpPr>
            <a:spLocks noChangeArrowheads="1"/>
          </p:cNvSpPr>
          <p:nvPr/>
        </p:nvSpPr>
        <p:spPr bwMode="auto">
          <a:xfrm>
            <a:off x="6040438" y="32277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8" name="Oval 28"/>
          <p:cNvSpPr>
            <a:spLocks noChangeArrowheads="1"/>
          </p:cNvSpPr>
          <p:nvPr/>
        </p:nvSpPr>
        <p:spPr bwMode="auto">
          <a:xfrm>
            <a:off x="6210300" y="336470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9" name="Oval 29"/>
          <p:cNvSpPr>
            <a:spLocks noChangeArrowheads="1"/>
          </p:cNvSpPr>
          <p:nvPr/>
        </p:nvSpPr>
        <p:spPr bwMode="auto">
          <a:xfrm>
            <a:off x="6662738" y="32432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0" name="Oval 30"/>
          <p:cNvSpPr>
            <a:spLocks noChangeArrowheads="1"/>
          </p:cNvSpPr>
          <p:nvPr/>
        </p:nvSpPr>
        <p:spPr bwMode="auto">
          <a:xfrm>
            <a:off x="6588125" y="34861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1" name="Oval 31"/>
          <p:cNvSpPr>
            <a:spLocks noChangeArrowheads="1"/>
          </p:cNvSpPr>
          <p:nvPr/>
        </p:nvSpPr>
        <p:spPr bwMode="auto">
          <a:xfrm>
            <a:off x="6459538" y="325993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2" name="Oval 32"/>
          <p:cNvSpPr>
            <a:spLocks noChangeArrowheads="1"/>
          </p:cNvSpPr>
          <p:nvPr/>
        </p:nvSpPr>
        <p:spPr bwMode="auto">
          <a:xfrm>
            <a:off x="6523038" y="401002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3" name="Oval 33"/>
          <p:cNvSpPr>
            <a:spLocks noChangeArrowheads="1"/>
          </p:cNvSpPr>
          <p:nvPr/>
        </p:nvSpPr>
        <p:spPr bwMode="auto">
          <a:xfrm>
            <a:off x="6975475" y="388858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4" name="Oval 34"/>
          <p:cNvSpPr>
            <a:spLocks noChangeArrowheads="1"/>
          </p:cNvSpPr>
          <p:nvPr/>
        </p:nvSpPr>
        <p:spPr bwMode="auto">
          <a:xfrm>
            <a:off x="6900863" y="41314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5" name="Oval 35"/>
          <p:cNvSpPr>
            <a:spLocks noChangeArrowheads="1"/>
          </p:cNvSpPr>
          <p:nvPr/>
        </p:nvSpPr>
        <p:spPr bwMode="auto">
          <a:xfrm>
            <a:off x="6772275" y="39052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6" name="Oval 36"/>
          <p:cNvSpPr>
            <a:spLocks noChangeArrowheads="1"/>
          </p:cNvSpPr>
          <p:nvPr/>
        </p:nvSpPr>
        <p:spPr bwMode="auto">
          <a:xfrm>
            <a:off x="6953250" y="39123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7" name="Oval 37"/>
          <p:cNvSpPr>
            <a:spLocks noChangeArrowheads="1"/>
          </p:cNvSpPr>
          <p:nvPr/>
        </p:nvSpPr>
        <p:spPr bwMode="auto">
          <a:xfrm>
            <a:off x="7405688" y="37909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8" name="Oval 38"/>
          <p:cNvSpPr>
            <a:spLocks noChangeArrowheads="1"/>
          </p:cNvSpPr>
          <p:nvPr/>
        </p:nvSpPr>
        <p:spPr bwMode="auto">
          <a:xfrm>
            <a:off x="7331075" y="403383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9" name="Oval 39"/>
          <p:cNvSpPr>
            <a:spLocks noChangeArrowheads="1"/>
          </p:cNvSpPr>
          <p:nvPr/>
        </p:nvSpPr>
        <p:spPr bwMode="auto">
          <a:xfrm>
            <a:off x="7202488" y="380761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0" name="Oval 40"/>
          <p:cNvSpPr>
            <a:spLocks noChangeArrowheads="1"/>
          </p:cNvSpPr>
          <p:nvPr/>
        </p:nvSpPr>
        <p:spPr bwMode="auto">
          <a:xfrm>
            <a:off x="6696075" y="37349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1" name="Oval 41"/>
          <p:cNvSpPr>
            <a:spLocks noChangeArrowheads="1"/>
          </p:cNvSpPr>
          <p:nvPr/>
        </p:nvSpPr>
        <p:spPr bwMode="auto">
          <a:xfrm>
            <a:off x="7685088" y="39290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2" name="Oval 42"/>
          <p:cNvSpPr>
            <a:spLocks noChangeArrowheads="1"/>
          </p:cNvSpPr>
          <p:nvPr/>
        </p:nvSpPr>
        <p:spPr bwMode="auto">
          <a:xfrm>
            <a:off x="7073900" y="385643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3" name="Oval 43"/>
          <p:cNvSpPr>
            <a:spLocks noChangeArrowheads="1"/>
          </p:cNvSpPr>
          <p:nvPr/>
        </p:nvSpPr>
        <p:spPr bwMode="auto">
          <a:xfrm>
            <a:off x="7385050" y="39123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4" name="Oval 44"/>
          <p:cNvSpPr>
            <a:spLocks noChangeArrowheads="1"/>
          </p:cNvSpPr>
          <p:nvPr/>
        </p:nvSpPr>
        <p:spPr bwMode="auto">
          <a:xfrm>
            <a:off x="4500563" y="211336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5" name="Oval 45"/>
          <p:cNvSpPr>
            <a:spLocks noChangeArrowheads="1"/>
          </p:cNvSpPr>
          <p:nvPr/>
        </p:nvSpPr>
        <p:spPr bwMode="auto">
          <a:xfrm>
            <a:off x="4953000" y="199191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6" name="Oval 46"/>
          <p:cNvSpPr>
            <a:spLocks noChangeArrowheads="1"/>
          </p:cNvSpPr>
          <p:nvPr/>
        </p:nvSpPr>
        <p:spPr bwMode="auto">
          <a:xfrm>
            <a:off x="4878388" y="223480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7" name="Oval 47"/>
          <p:cNvSpPr>
            <a:spLocks noChangeArrowheads="1"/>
          </p:cNvSpPr>
          <p:nvPr/>
        </p:nvSpPr>
        <p:spPr bwMode="auto">
          <a:xfrm>
            <a:off x="4749800" y="20085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8" name="Oval 48"/>
          <p:cNvSpPr>
            <a:spLocks noChangeArrowheads="1"/>
          </p:cNvSpPr>
          <p:nvPr/>
        </p:nvSpPr>
        <p:spPr bwMode="auto">
          <a:xfrm>
            <a:off x="4306888" y="20014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9" name="Oval 49"/>
          <p:cNvSpPr>
            <a:spLocks noChangeArrowheads="1"/>
          </p:cNvSpPr>
          <p:nvPr/>
        </p:nvSpPr>
        <p:spPr bwMode="auto">
          <a:xfrm>
            <a:off x="4759325" y="187999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0" name="Oval 50"/>
          <p:cNvSpPr>
            <a:spLocks noChangeArrowheads="1"/>
          </p:cNvSpPr>
          <p:nvPr/>
        </p:nvSpPr>
        <p:spPr bwMode="auto">
          <a:xfrm>
            <a:off x="4684713" y="21228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1" name="Oval 51"/>
          <p:cNvSpPr>
            <a:spLocks noChangeArrowheads="1"/>
          </p:cNvSpPr>
          <p:nvPr/>
        </p:nvSpPr>
        <p:spPr bwMode="auto">
          <a:xfrm>
            <a:off x="4556125" y="18966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2" name="Oval 52"/>
          <p:cNvSpPr>
            <a:spLocks noChangeArrowheads="1"/>
          </p:cNvSpPr>
          <p:nvPr/>
        </p:nvSpPr>
        <p:spPr bwMode="auto">
          <a:xfrm>
            <a:off x="4725988" y="203358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3" name="Oval 53"/>
          <p:cNvSpPr>
            <a:spLocks noChangeArrowheads="1"/>
          </p:cNvSpPr>
          <p:nvPr/>
        </p:nvSpPr>
        <p:spPr bwMode="auto">
          <a:xfrm>
            <a:off x="5178425" y="19121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4" name="Oval 54"/>
          <p:cNvSpPr>
            <a:spLocks noChangeArrowheads="1"/>
          </p:cNvSpPr>
          <p:nvPr/>
        </p:nvSpPr>
        <p:spPr bwMode="auto">
          <a:xfrm>
            <a:off x="5103813" y="215503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5" name="Oval 55"/>
          <p:cNvSpPr>
            <a:spLocks noChangeArrowheads="1"/>
          </p:cNvSpPr>
          <p:nvPr/>
        </p:nvSpPr>
        <p:spPr bwMode="auto">
          <a:xfrm>
            <a:off x="4975225" y="192881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6" name="Oval 56"/>
          <p:cNvSpPr>
            <a:spLocks noChangeArrowheads="1"/>
          </p:cNvSpPr>
          <p:nvPr/>
        </p:nvSpPr>
        <p:spPr bwMode="auto">
          <a:xfrm>
            <a:off x="7178675" y="20966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7" name="Oval 57"/>
          <p:cNvSpPr>
            <a:spLocks noChangeArrowheads="1"/>
          </p:cNvSpPr>
          <p:nvPr/>
        </p:nvSpPr>
        <p:spPr bwMode="auto">
          <a:xfrm>
            <a:off x="7847013" y="18871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8" name="Oval 58"/>
          <p:cNvSpPr>
            <a:spLocks noChangeArrowheads="1"/>
          </p:cNvSpPr>
          <p:nvPr/>
        </p:nvSpPr>
        <p:spPr bwMode="auto">
          <a:xfrm>
            <a:off x="7772400" y="213002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9" name="Oval 59"/>
          <p:cNvSpPr>
            <a:spLocks noChangeArrowheads="1"/>
          </p:cNvSpPr>
          <p:nvPr/>
        </p:nvSpPr>
        <p:spPr bwMode="auto">
          <a:xfrm>
            <a:off x="7643813" y="190381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0" name="Oval 60"/>
          <p:cNvSpPr>
            <a:spLocks noChangeArrowheads="1"/>
          </p:cNvSpPr>
          <p:nvPr/>
        </p:nvSpPr>
        <p:spPr bwMode="auto">
          <a:xfrm>
            <a:off x="7200900" y="18966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1" name="Oval 61"/>
          <p:cNvSpPr>
            <a:spLocks noChangeArrowheads="1"/>
          </p:cNvSpPr>
          <p:nvPr/>
        </p:nvSpPr>
        <p:spPr bwMode="auto">
          <a:xfrm>
            <a:off x="7653338" y="17752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2" name="Oval 62"/>
          <p:cNvSpPr>
            <a:spLocks noChangeArrowheads="1"/>
          </p:cNvSpPr>
          <p:nvPr/>
        </p:nvSpPr>
        <p:spPr bwMode="auto">
          <a:xfrm>
            <a:off x="7437438" y="19704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3" name="Oval 63"/>
          <p:cNvSpPr>
            <a:spLocks noChangeArrowheads="1"/>
          </p:cNvSpPr>
          <p:nvPr/>
        </p:nvSpPr>
        <p:spPr bwMode="auto">
          <a:xfrm>
            <a:off x="7450138" y="17918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4" name="Oval 64"/>
          <p:cNvSpPr>
            <a:spLocks noChangeArrowheads="1"/>
          </p:cNvSpPr>
          <p:nvPr/>
        </p:nvSpPr>
        <p:spPr bwMode="auto">
          <a:xfrm>
            <a:off x="7620000" y="192881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5" name="Oval 65"/>
          <p:cNvSpPr>
            <a:spLocks noChangeArrowheads="1"/>
          </p:cNvSpPr>
          <p:nvPr/>
        </p:nvSpPr>
        <p:spPr bwMode="auto">
          <a:xfrm>
            <a:off x="8072438" y="18073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6" name="Oval 66"/>
          <p:cNvSpPr>
            <a:spLocks noChangeArrowheads="1"/>
          </p:cNvSpPr>
          <p:nvPr/>
        </p:nvSpPr>
        <p:spPr bwMode="auto">
          <a:xfrm>
            <a:off x="7997825" y="205025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7" name="Oval 67"/>
          <p:cNvSpPr>
            <a:spLocks noChangeArrowheads="1"/>
          </p:cNvSpPr>
          <p:nvPr/>
        </p:nvSpPr>
        <p:spPr bwMode="auto">
          <a:xfrm>
            <a:off x="7869238" y="182403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8" name="Oval 68"/>
          <p:cNvSpPr>
            <a:spLocks noChangeArrowheads="1"/>
          </p:cNvSpPr>
          <p:nvPr/>
        </p:nvSpPr>
        <p:spPr bwMode="auto">
          <a:xfrm>
            <a:off x="6286500" y="20240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9" name="Oval 69"/>
          <p:cNvSpPr>
            <a:spLocks noChangeArrowheads="1"/>
          </p:cNvSpPr>
          <p:nvPr/>
        </p:nvSpPr>
        <p:spPr bwMode="auto">
          <a:xfrm>
            <a:off x="6738938" y="190261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0" name="Oval 70"/>
          <p:cNvSpPr>
            <a:spLocks noChangeArrowheads="1"/>
          </p:cNvSpPr>
          <p:nvPr/>
        </p:nvSpPr>
        <p:spPr bwMode="auto">
          <a:xfrm>
            <a:off x="6664325" y="214550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1" name="Oval 71"/>
          <p:cNvSpPr>
            <a:spLocks noChangeArrowheads="1"/>
          </p:cNvSpPr>
          <p:nvPr/>
        </p:nvSpPr>
        <p:spPr bwMode="auto">
          <a:xfrm>
            <a:off x="6535738" y="191928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2" name="Oval 72"/>
          <p:cNvSpPr>
            <a:spLocks noChangeArrowheads="1"/>
          </p:cNvSpPr>
          <p:nvPr/>
        </p:nvSpPr>
        <p:spPr bwMode="auto">
          <a:xfrm>
            <a:off x="6092825" y="19121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3" name="Oval 73"/>
          <p:cNvSpPr>
            <a:spLocks noChangeArrowheads="1"/>
          </p:cNvSpPr>
          <p:nvPr/>
        </p:nvSpPr>
        <p:spPr bwMode="auto">
          <a:xfrm>
            <a:off x="6545263" y="179070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4" name="Oval 74"/>
          <p:cNvSpPr>
            <a:spLocks noChangeArrowheads="1"/>
          </p:cNvSpPr>
          <p:nvPr/>
        </p:nvSpPr>
        <p:spPr bwMode="auto">
          <a:xfrm>
            <a:off x="6470650" y="203358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5" name="Oval 75"/>
          <p:cNvSpPr>
            <a:spLocks noChangeArrowheads="1"/>
          </p:cNvSpPr>
          <p:nvPr/>
        </p:nvSpPr>
        <p:spPr bwMode="auto">
          <a:xfrm>
            <a:off x="6342063" y="18073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6" name="Oval 76"/>
          <p:cNvSpPr>
            <a:spLocks noChangeArrowheads="1"/>
          </p:cNvSpPr>
          <p:nvPr/>
        </p:nvSpPr>
        <p:spPr bwMode="auto">
          <a:xfrm>
            <a:off x="6759575" y="20240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7" name="Oval 77"/>
          <p:cNvSpPr>
            <a:spLocks noChangeArrowheads="1"/>
          </p:cNvSpPr>
          <p:nvPr/>
        </p:nvSpPr>
        <p:spPr bwMode="auto">
          <a:xfrm>
            <a:off x="6964363" y="182284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8" name="Oval 78"/>
          <p:cNvSpPr>
            <a:spLocks noChangeArrowheads="1"/>
          </p:cNvSpPr>
          <p:nvPr/>
        </p:nvSpPr>
        <p:spPr bwMode="auto">
          <a:xfrm>
            <a:off x="6889750" y="206573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9" name="Oval 79"/>
          <p:cNvSpPr>
            <a:spLocks noChangeArrowheads="1"/>
          </p:cNvSpPr>
          <p:nvPr/>
        </p:nvSpPr>
        <p:spPr bwMode="auto">
          <a:xfrm>
            <a:off x="6761163" y="183951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0" name="Oval 80"/>
          <p:cNvSpPr>
            <a:spLocks noChangeArrowheads="1"/>
          </p:cNvSpPr>
          <p:nvPr/>
        </p:nvSpPr>
        <p:spPr bwMode="auto">
          <a:xfrm>
            <a:off x="5500688" y="201572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1" name="Oval 81"/>
          <p:cNvSpPr>
            <a:spLocks noChangeArrowheads="1"/>
          </p:cNvSpPr>
          <p:nvPr/>
        </p:nvSpPr>
        <p:spPr bwMode="auto">
          <a:xfrm>
            <a:off x="5953125" y="18942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2" name="Oval 82"/>
          <p:cNvSpPr>
            <a:spLocks noChangeArrowheads="1"/>
          </p:cNvSpPr>
          <p:nvPr/>
        </p:nvSpPr>
        <p:spPr bwMode="auto">
          <a:xfrm>
            <a:off x="5878513" y="213717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3" name="Oval 83"/>
          <p:cNvSpPr>
            <a:spLocks noChangeArrowheads="1"/>
          </p:cNvSpPr>
          <p:nvPr/>
        </p:nvSpPr>
        <p:spPr bwMode="auto">
          <a:xfrm>
            <a:off x="5749925" y="191095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4" name="Oval 84"/>
          <p:cNvSpPr>
            <a:spLocks noChangeArrowheads="1"/>
          </p:cNvSpPr>
          <p:nvPr/>
        </p:nvSpPr>
        <p:spPr bwMode="auto">
          <a:xfrm>
            <a:off x="5307013" y="190381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5" name="Oval 85"/>
          <p:cNvSpPr>
            <a:spLocks noChangeArrowheads="1"/>
          </p:cNvSpPr>
          <p:nvPr/>
        </p:nvSpPr>
        <p:spPr bwMode="auto">
          <a:xfrm>
            <a:off x="5759450" y="17823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6" name="Oval 86"/>
          <p:cNvSpPr>
            <a:spLocks noChangeArrowheads="1"/>
          </p:cNvSpPr>
          <p:nvPr/>
        </p:nvSpPr>
        <p:spPr bwMode="auto">
          <a:xfrm>
            <a:off x="5684838" y="202525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7" name="Oval 87"/>
          <p:cNvSpPr>
            <a:spLocks noChangeArrowheads="1"/>
          </p:cNvSpPr>
          <p:nvPr/>
        </p:nvSpPr>
        <p:spPr bwMode="auto">
          <a:xfrm>
            <a:off x="5556250" y="179903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8" name="Oval 88"/>
          <p:cNvSpPr>
            <a:spLocks noChangeArrowheads="1"/>
          </p:cNvSpPr>
          <p:nvPr/>
        </p:nvSpPr>
        <p:spPr bwMode="auto">
          <a:xfrm>
            <a:off x="5919788" y="20085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9" name="Oval 89"/>
          <p:cNvSpPr>
            <a:spLocks noChangeArrowheads="1"/>
          </p:cNvSpPr>
          <p:nvPr/>
        </p:nvSpPr>
        <p:spPr bwMode="auto">
          <a:xfrm>
            <a:off x="6178550" y="181451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0" name="Oval 90"/>
          <p:cNvSpPr>
            <a:spLocks noChangeArrowheads="1"/>
          </p:cNvSpPr>
          <p:nvPr/>
        </p:nvSpPr>
        <p:spPr bwMode="auto">
          <a:xfrm>
            <a:off x="6103938" y="205740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1" name="Oval 91"/>
          <p:cNvSpPr>
            <a:spLocks noChangeArrowheads="1"/>
          </p:cNvSpPr>
          <p:nvPr/>
        </p:nvSpPr>
        <p:spPr bwMode="auto">
          <a:xfrm>
            <a:off x="5975350" y="183118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2" name="Oval 92"/>
          <p:cNvSpPr>
            <a:spLocks noChangeArrowheads="1"/>
          </p:cNvSpPr>
          <p:nvPr/>
        </p:nvSpPr>
        <p:spPr bwMode="auto">
          <a:xfrm>
            <a:off x="5910263" y="321111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3" name="Oval 93"/>
          <p:cNvSpPr>
            <a:spLocks noChangeArrowheads="1"/>
          </p:cNvSpPr>
          <p:nvPr/>
        </p:nvSpPr>
        <p:spPr bwMode="auto">
          <a:xfrm>
            <a:off x="6362700" y="308967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4" name="Oval 94"/>
          <p:cNvSpPr>
            <a:spLocks noChangeArrowheads="1"/>
          </p:cNvSpPr>
          <p:nvPr/>
        </p:nvSpPr>
        <p:spPr bwMode="auto">
          <a:xfrm>
            <a:off x="6159500" y="31063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5" name="Oval 95"/>
          <p:cNvSpPr>
            <a:spLocks noChangeArrowheads="1"/>
          </p:cNvSpPr>
          <p:nvPr/>
        </p:nvSpPr>
        <p:spPr bwMode="auto">
          <a:xfrm>
            <a:off x="6169025" y="297775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6" name="Oval 96"/>
          <p:cNvSpPr>
            <a:spLocks noChangeArrowheads="1"/>
          </p:cNvSpPr>
          <p:nvPr/>
        </p:nvSpPr>
        <p:spPr bwMode="auto">
          <a:xfrm>
            <a:off x="5965825" y="29944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7" name="Oval 97"/>
          <p:cNvSpPr>
            <a:spLocks noChangeArrowheads="1"/>
          </p:cNvSpPr>
          <p:nvPr/>
        </p:nvSpPr>
        <p:spPr bwMode="auto">
          <a:xfrm>
            <a:off x="6135688" y="31313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8" name="Oval 98"/>
          <p:cNvSpPr>
            <a:spLocks noChangeArrowheads="1"/>
          </p:cNvSpPr>
          <p:nvPr/>
        </p:nvSpPr>
        <p:spPr bwMode="auto">
          <a:xfrm>
            <a:off x="6384925" y="30265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9" name="Oval 99"/>
          <p:cNvSpPr>
            <a:spLocks noChangeArrowheads="1"/>
          </p:cNvSpPr>
          <p:nvPr/>
        </p:nvSpPr>
        <p:spPr bwMode="auto">
          <a:xfrm>
            <a:off x="7158038" y="362188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0" name="Oval 100"/>
          <p:cNvSpPr>
            <a:spLocks noChangeArrowheads="1"/>
          </p:cNvSpPr>
          <p:nvPr/>
        </p:nvSpPr>
        <p:spPr bwMode="auto">
          <a:xfrm>
            <a:off x="7083425" y="38647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1" name="Oval 101"/>
          <p:cNvSpPr>
            <a:spLocks noChangeArrowheads="1"/>
          </p:cNvSpPr>
          <p:nvPr/>
        </p:nvSpPr>
        <p:spPr bwMode="auto">
          <a:xfrm>
            <a:off x="6954838" y="36385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2" name="Oval 102"/>
          <p:cNvSpPr>
            <a:spLocks noChangeArrowheads="1"/>
          </p:cNvSpPr>
          <p:nvPr/>
        </p:nvSpPr>
        <p:spPr bwMode="auto">
          <a:xfrm>
            <a:off x="7135813" y="36456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3" name="Oval 103"/>
          <p:cNvSpPr>
            <a:spLocks noChangeArrowheads="1"/>
          </p:cNvSpPr>
          <p:nvPr/>
        </p:nvSpPr>
        <p:spPr bwMode="auto">
          <a:xfrm>
            <a:off x="7588250" y="35242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4" name="Oval 104"/>
          <p:cNvSpPr>
            <a:spLocks noChangeArrowheads="1"/>
          </p:cNvSpPr>
          <p:nvPr/>
        </p:nvSpPr>
        <p:spPr bwMode="auto">
          <a:xfrm>
            <a:off x="7513638" y="376713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5" name="Oval 105"/>
          <p:cNvSpPr>
            <a:spLocks noChangeArrowheads="1"/>
          </p:cNvSpPr>
          <p:nvPr/>
        </p:nvSpPr>
        <p:spPr bwMode="auto">
          <a:xfrm>
            <a:off x="7385050" y="354091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6" name="Oval 106"/>
          <p:cNvSpPr>
            <a:spLocks noChangeArrowheads="1"/>
          </p:cNvSpPr>
          <p:nvPr/>
        </p:nvSpPr>
        <p:spPr bwMode="auto">
          <a:xfrm>
            <a:off x="6878638" y="34682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7" name="Oval 107"/>
          <p:cNvSpPr>
            <a:spLocks noChangeArrowheads="1"/>
          </p:cNvSpPr>
          <p:nvPr/>
        </p:nvSpPr>
        <p:spPr bwMode="auto">
          <a:xfrm>
            <a:off x="7867650" y="36623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8" name="Oval 108"/>
          <p:cNvSpPr>
            <a:spLocks noChangeArrowheads="1"/>
          </p:cNvSpPr>
          <p:nvPr/>
        </p:nvSpPr>
        <p:spPr bwMode="auto">
          <a:xfrm>
            <a:off x="7256463" y="358973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9" name="Oval 109"/>
          <p:cNvSpPr>
            <a:spLocks noChangeArrowheads="1"/>
          </p:cNvSpPr>
          <p:nvPr/>
        </p:nvSpPr>
        <p:spPr bwMode="auto">
          <a:xfrm>
            <a:off x="7567613" y="36456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0" name="Oval 110"/>
          <p:cNvSpPr>
            <a:spLocks noChangeArrowheads="1"/>
          </p:cNvSpPr>
          <p:nvPr/>
        </p:nvSpPr>
        <p:spPr bwMode="auto">
          <a:xfrm>
            <a:off x="7137400" y="345281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1" name="Oval 111"/>
          <p:cNvSpPr>
            <a:spLocks noChangeArrowheads="1"/>
          </p:cNvSpPr>
          <p:nvPr/>
        </p:nvSpPr>
        <p:spPr bwMode="auto">
          <a:xfrm>
            <a:off x="7062788" y="369570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2" name="Oval 112"/>
          <p:cNvSpPr>
            <a:spLocks noChangeArrowheads="1"/>
          </p:cNvSpPr>
          <p:nvPr/>
        </p:nvSpPr>
        <p:spPr bwMode="auto">
          <a:xfrm>
            <a:off x="6934200" y="346948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3" name="Oval 113"/>
          <p:cNvSpPr>
            <a:spLocks noChangeArrowheads="1"/>
          </p:cNvSpPr>
          <p:nvPr/>
        </p:nvSpPr>
        <p:spPr bwMode="auto">
          <a:xfrm>
            <a:off x="7115175" y="347662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4" name="Oval 114"/>
          <p:cNvSpPr>
            <a:spLocks noChangeArrowheads="1"/>
          </p:cNvSpPr>
          <p:nvPr/>
        </p:nvSpPr>
        <p:spPr bwMode="auto">
          <a:xfrm>
            <a:off x="7567613" y="335518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5" name="Oval 115"/>
          <p:cNvSpPr>
            <a:spLocks noChangeArrowheads="1"/>
          </p:cNvSpPr>
          <p:nvPr/>
        </p:nvSpPr>
        <p:spPr bwMode="auto">
          <a:xfrm>
            <a:off x="7493000" y="35980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6" name="Oval 116"/>
          <p:cNvSpPr>
            <a:spLocks noChangeArrowheads="1"/>
          </p:cNvSpPr>
          <p:nvPr/>
        </p:nvSpPr>
        <p:spPr bwMode="auto">
          <a:xfrm>
            <a:off x="7364413" y="337185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7" name="Oval 117"/>
          <p:cNvSpPr>
            <a:spLocks noChangeArrowheads="1"/>
          </p:cNvSpPr>
          <p:nvPr/>
        </p:nvSpPr>
        <p:spPr bwMode="auto">
          <a:xfrm>
            <a:off x="6858000" y="32992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8" name="Oval 118"/>
          <p:cNvSpPr>
            <a:spLocks noChangeArrowheads="1"/>
          </p:cNvSpPr>
          <p:nvPr/>
        </p:nvSpPr>
        <p:spPr bwMode="auto">
          <a:xfrm>
            <a:off x="7847013" y="34932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9" name="Oval 119"/>
          <p:cNvSpPr>
            <a:spLocks noChangeArrowheads="1"/>
          </p:cNvSpPr>
          <p:nvPr/>
        </p:nvSpPr>
        <p:spPr bwMode="auto">
          <a:xfrm>
            <a:off x="7235825" y="34206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0" name="Oval 120"/>
          <p:cNvSpPr>
            <a:spLocks noChangeArrowheads="1"/>
          </p:cNvSpPr>
          <p:nvPr/>
        </p:nvSpPr>
        <p:spPr bwMode="auto">
          <a:xfrm>
            <a:off x="7546975" y="347662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1" name="Oval 121"/>
          <p:cNvSpPr>
            <a:spLocks noChangeArrowheads="1"/>
          </p:cNvSpPr>
          <p:nvPr/>
        </p:nvSpPr>
        <p:spPr bwMode="auto">
          <a:xfrm>
            <a:off x="4422775" y="252531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2" name="Oval 122"/>
          <p:cNvSpPr>
            <a:spLocks noChangeArrowheads="1"/>
          </p:cNvSpPr>
          <p:nvPr/>
        </p:nvSpPr>
        <p:spPr bwMode="auto">
          <a:xfrm>
            <a:off x="4875213" y="240387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3" name="Oval 123"/>
          <p:cNvSpPr>
            <a:spLocks noChangeArrowheads="1"/>
          </p:cNvSpPr>
          <p:nvPr/>
        </p:nvSpPr>
        <p:spPr bwMode="auto">
          <a:xfrm>
            <a:off x="4800600" y="264676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4" name="Oval 124"/>
          <p:cNvSpPr>
            <a:spLocks noChangeArrowheads="1"/>
          </p:cNvSpPr>
          <p:nvPr/>
        </p:nvSpPr>
        <p:spPr bwMode="auto">
          <a:xfrm>
            <a:off x="4672013" y="24205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5" name="Oval 125"/>
          <p:cNvSpPr>
            <a:spLocks noChangeArrowheads="1"/>
          </p:cNvSpPr>
          <p:nvPr/>
        </p:nvSpPr>
        <p:spPr bwMode="auto">
          <a:xfrm>
            <a:off x="4229100" y="241339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6" name="Oval 126"/>
          <p:cNvSpPr>
            <a:spLocks noChangeArrowheads="1"/>
          </p:cNvSpPr>
          <p:nvPr/>
        </p:nvSpPr>
        <p:spPr bwMode="auto">
          <a:xfrm>
            <a:off x="4681538" y="229195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7" name="Oval 127"/>
          <p:cNvSpPr>
            <a:spLocks noChangeArrowheads="1"/>
          </p:cNvSpPr>
          <p:nvPr/>
        </p:nvSpPr>
        <p:spPr bwMode="auto">
          <a:xfrm>
            <a:off x="4606925" y="25348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8" name="Oval 128"/>
          <p:cNvSpPr>
            <a:spLocks noChangeArrowheads="1"/>
          </p:cNvSpPr>
          <p:nvPr/>
        </p:nvSpPr>
        <p:spPr bwMode="auto">
          <a:xfrm>
            <a:off x="4478338" y="23086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9" name="Oval 129"/>
          <p:cNvSpPr>
            <a:spLocks noChangeArrowheads="1"/>
          </p:cNvSpPr>
          <p:nvPr/>
        </p:nvSpPr>
        <p:spPr bwMode="auto">
          <a:xfrm>
            <a:off x="4648200" y="24455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0" name="Oval 130"/>
          <p:cNvSpPr>
            <a:spLocks noChangeArrowheads="1"/>
          </p:cNvSpPr>
          <p:nvPr/>
        </p:nvSpPr>
        <p:spPr bwMode="auto">
          <a:xfrm>
            <a:off x="5100638" y="232410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1" name="Oval 131"/>
          <p:cNvSpPr>
            <a:spLocks noChangeArrowheads="1"/>
          </p:cNvSpPr>
          <p:nvPr/>
        </p:nvSpPr>
        <p:spPr bwMode="auto">
          <a:xfrm>
            <a:off x="5026025" y="256698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2" name="Oval 132"/>
          <p:cNvSpPr>
            <a:spLocks noChangeArrowheads="1"/>
          </p:cNvSpPr>
          <p:nvPr/>
        </p:nvSpPr>
        <p:spPr bwMode="auto">
          <a:xfrm>
            <a:off x="4897438" y="23407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3" name="Oval 133"/>
          <p:cNvSpPr>
            <a:spLocks noChangeArrowheads="1"/>
          </p:cNvSpPr>
          <p:nvPr/>
        </p:nvSpPr>
        <p:spPr bwMode="auto">
          <a:xfrm>
            <a:off x="7100888" y="250864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4" name="Oval 134"/>
          <p:cNvSpPr>
            <a:spLocks noChangeArrowheads="1"/>
          </p:cNvSpPr>
          <p:nvPr/>
        </p:nvSpPr>
        <p:spPr bwMode="auto">
          <a:xfrm>
            <a:off x="7769225" y="229909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5" name="Oval 135"/>
          <p:cNvSpPr>
            <a:spLocks noChangeArrowheads="1"/>
          </p:cNvSpPr>
          <p:nvPr/>
        </p:nvSpPr>
        <p:spPr bwMode="auto">
          <a:xfrm>
            <a:off x="7694613" y="254198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6" name="Oval 136"/>
          <p:cNvSpPr>
            <a:spLocks noChangeArrowheads="1"/>
          </p:cNvSpPr>
          <p:nvPr/>
        </p:nvSpPr>
        <p:spPr bwMode="auto">
          <a:xfrm>
            <a:off x="7566025" y="23157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7" name="Oval 137"/>
          <p:cNvSpPr>
            <a:spLocks noChangeArrowheads="1"/>
          </p:cNvSpPr>
          <p:nvPr/>
        </p:nvSpPr>
        <p:spPr bwMode="auto">
          <a:xfrm>
            <a:off x="7123113" y="23086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8" name="Oval 138"/>
          <p:cNvSpPr>
            <a:spLocks noChangeArrowheads="1"/>
          </p:cNvSpPr>
          <p:nvPr/>
        </p:nvSpPr>
        <p:spPr bwMode="auto">
          <a:xfrm>
            <a:off x="7575550" y="218717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9" name="Oval 139"/>
          <p:cNvSpPr>
            <a:spLocks noChangeArrowheads="1"/>
          </p:cNvSpPr>
          <p:nvPr/>
        </p:nvSpPr>
        <p:spPr bwMode="auto">
          <a:xfrm>
            <a:off x="7359650" y="23824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0" name="Oval 140"/>
          <p:cNvSpPr>
            <a:spLocks noChangeArrowheads="1"/>
          </p:cNvSpPr>
          <p:nvPr/>
        </p:nvSpPr>
        <p:spPr bwMode="auto">
          <a:xfrm>
            <a:off x="7372350" y="220384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1" name="Oval 141"/>
          <p:cNvSpPr>
            <a:spLocks noChangeArrowheads="1"/>
          </p:cNvSpPr>
          <p:nvPr/>
        </p:nvSpPr>
        <p:spPr bwMode="auto">
          <a:xfrm>
            <a:off x="7542213" y="23407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2" name="Oval 142"/>
          <p:cNvSpPr>
            <a:spLocks noChangeArrowheads="1"/>
          </p:cNvSpPr>
          <p:nvPr/>
        </p:nvSpPr>
        <p:spPr bwMode="auto">
          <a:xfrm>
            <a:off x="7994650" y="221932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3" name="Oval 143"/>
          <p:cNvSpPr>
            <a:spLocks noChangeArrowheads="1"/>
          </p:cNvSpPr>
          <p:nvPr/>
        </p:nvSpPr>
        <p:spPr bwMode="auto">
          <a:xfrm>
            <a:off x="7920038" y="246221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4" name="Oval 144"/>
          <p:cNvSpPr>
            <a:spLocks noChangeArrowheads="1"/>
          </p:cNvSpPr>
          <p:nvPr/>
        </p:nvSpPr>
        <p:spPr bwMode="auto">
          <a:xfrm>
            <a:off x="7791450" y="223599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5" name="Oval 145"/>
          <p:cNvSpPr>
            <a:spLocks noChangeArrowheads="1"/>
          </p:cNvSpPr>
          <p:nvPr/>
        </p:nvSpPr>
        <p:spPr bwMode="auto">
          <a:xfrm>
            <a:off x="6208713" y="243601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6" name="Oval 146"/>
          <p:cNvSpPr>
            <a:spLocks noChangeArrowheads="1"/>
          </p:cNvSpPr>
          <p:nvPr/>
        </p:nvSpPr>
        <p:spPr bwMode="auto">
          <a:xfrm>
            <a:off x="6661150" y="231457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7" name="Oval 147"/>
          <p:cNvSpPr>
            <a:spLocks noChangeArrowheads="1"/>
          </p:cNvSpPr>
          <p:nvPr/>
        </p:nvSpPr>
        <p:spPr bwMode="auto">
          <a:xfrm>
            <a:off x="6586538" y="255746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8" name="Oval 148"/>
          <p:cNvSpPr>
            <a:spLocks noChangeArrowheads="1"/>
          </p:cNvSpPr>
          <p:nvPr/>
        </p:nvSpPr>
        <p:spPr bwMode="auto">
          <a:xfrm>
            <a:off x="6457950" y="23312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9" name="Oval 149"/>
          <p:cNvSpPr>
            <a:spLocks noChangeArrowheads="1"/>
          </p:cNvSpPr>
          <p:nvPr/>
        </p:nvSpPr>
        <p:spPr bwMode="auto">
          <a:xfrm>
            <a:off x="6015038" y="232410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0" name="Oval 150"/>
          <p:cNvSpPr>
            <a:spLocks noChangeArrowheads="1"/>
          </p:cNvSpPr>
          <p:nvPr/>
        </p:nvSpPr>
        <p:spPr bwMode="auto">
          <a:xfrm>
            <a:off x="6467475" y="220265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1" name="Oval 151"/>
          <p:cNvSpPr>
            <a:spLocks noChangeArrowheads="1"/>
          </p:cNvSpPr>
          <p:nvPr/>
        </p:nvSpPr>
        <p:spPr bwMode="auto">
          <a:xfrm>
            <a:off x="6392863" y="2445544"/>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2" name="Oval 152"/>
          <p:cNvSpPr>
            <a:spLocks noChangeArrowheads="1"/>
          </p:cNvSpPr>
          <p:nvPr/>
        </p:nvSpPr>
        <p:spPr bwMode="auto">
          <a:xfrm>
            <a:off x="6264275" y="221932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3" name="Oval 153"/>
          <p:cNvSpPr>
            <a:spLocks noChangeArrowheads="1"/>
          </p:cNvSpPr>
          <p:nvPr/>
        </p:nvSpPr>
        <p:spPr bwMode="auto">
          <a:xfrm>
            <a:off x="6681788" y="243601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4" name="Oval 154"/>
          <p:cNvSpPr>
            <a:spLocks noChangeArrowheads="1"/>
          </p:cNvSpPr>
          <p:nvPr/>
        </p:nvSpPr>
        <p:spPr bwMode="auto">
          <a:xfrm>
            <a:off x="6886575" y="2234803"/>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5" name="Oval 155"/>
          <p:cNvSpPr>
            <a:spLocks noChangeArrowheads="1"/>
          </p:cNvSpPr>
          <p:nvPr/>
        </p:nvSpPr>
        <p:spPr bwMode="auto">
          <a:xfrm>
            <a:off x="6811963" y="24776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6" name="Oval 156"/>
          <p:cNvSpPr>
            <a:spLocks noChangeArrowheads="1"/>
          </p:cNvSpPr>
          <p:nvPr/>
        </p:nvSpPr>
        <p:spPr bwMode="auto">
          <a:xfrm>
            <a:off x="6683375" y="225147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7" name="Oval 157"/>
          <p:cNvSpPr>
            <a:spLocks noChangeArrowheads="1"/>
          </p:cNvSpPr>
          <p:nvPr/>
        </p:nvSpPr>
        <p:spPr bwMode="auto">
          <a:xfrm>
            <a:off x="5422900" y="2427685"/>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8" name="Oval 158"/>
          <p:cNvSpPr>
            <a:spLocks noChangeArrowheads="1"/>
          </p:cNvSpPr>
          <p:nvPr/>
        </p:nvSpPr>
        <p:spPr bwMode="auto">
          <a:xfrm>
            <a:off x="5875338" y="23062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9" name="Oval 159"/>
          <p:cNvSpPr>
            <a:spLocks noChangeArrowheads="1"/>
          </p:cNvSpPr>
          <p:nvPr/>
        </p:nvSpPr>
        <p:spPr bwMode="auto">
          <a:xfrm>
            <a:off x="5800725" y="254912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0" name="Oval 160"/>
          <p:cNvSpPr>
            <a:spLocks noChangeArrowheads="1"/>
          </p:cNvSpPr>
          <p:nvPr/>
        </p:nvSpPr>
        <p:spPr bwMode="auto">
          <a:xfrm>
            <a:off x="5672138" y="232291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1" name="Oval 161"/>
          <p:cNvSpPr>
            <a:spLocks noChangeArrowheads="1"/>
          </p:cNvSpPr>
          <p:nvPr/>
        </p:nvSpPr>
        <p:spPr bwMode="auto">
          <a:xfrm>
            <a:off x="5229225" y="2315766"/>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2" name="Oval 162"/>
          <p:cNvSpPr>
            <a:spLocks noChangeArrowheads="1"/>
          </p:cNvSpPr>
          <p:nvPr/>
        </p:nvSpPr>
        <p:spPr bwMode="auto">
          <a:xfrm>
            <a:off x="5681663" y="2194322"/>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3" name="Oval 163"/>
          <p:cNvSpPr>
            <a:spLocks noChangeArrowheads="1"/>
          </p:cNvSpPr>
          <p:nvPr/>
        </p:nvSpPr>
        <p:spPr bwMode="auto">
          <a:xfrm>
            <a:off x="5607050" y="2437210"/>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4" name="Oval 164"/>
          <p:cNvSpPr>
            <a:spLocks noChangeArrowheads="1"/>
          </p:cNvSpPr>
          <p:nvPr/>
        </p:nvSpPr>
        <p:spPr bwMode="auto">
          <a:xfrm>
            <a:off x="5478463" y="221099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5" name="Oval 165"/>
          <p:cNvSpPr>
            <a:spLocks noChangeArrowheads="1"/>
          </p:cNvSpPr>
          <p:nvPr/>
        </p:nvSpPr>
        <p:spPr bwMode="auto">
          <a:xfrm>
            <a:off x="5842000" y="2420541"/>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6" name="Oval 166"/>
          <p:cNvSpPr>
            <a:spLocks noChangeArrowheads="1"/>
          </p:cNvSpPr>
          <p:nvPr/>
        </p:nvSpPr>
        <p:spPr bwMode="auto">
          <a:xfrm>
            <a:off x="6100763" y="2226469"/>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7" name="Oval 167"/>
          <p:cNvSpPr>
            <a:spLocks noChangeArrowheads="1"/>
          </p:cNvSpPr>
          <p:nvPr/>
        </p:nvSpPr>
        <p:spPr bwMode="auto">
          <a:xfrm>
            <a:off x="6026150" y="2469357"/>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8" name="Oval 168"/>
          <p:cNvSpPr>
            <a:spLocks noChangeArrowheads="1"/>
          </p:cNvSpPr>
          <p:nvPr/>
        </p:nvSpPr>
        <p:spPr bwMode="auto">
          <a:xfrm>
            <a:off x="5897563" y="2243138"/>
            <a:ext cx="95250" cy="7977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pic>
        <p:nvPicPr>
          <p:cNvPr id="170" name="Picture 174" descr="red do not circle"/>
          <p:cNvPicPr>
            <a:picLocks noChangeAspect="1" noChangeArrowheads="1"/>
          </p:cNvPicPr>
          <p:nvPr/>
        </p:nvPicPr>
        <p:blipFill>
          <a:blip r:embed="rId3" cstate="print"/>
          <a:srcRect/>
          <a:stretch>
            <a:fillRect/>
          </a:stretch>
        </p:blipFill>
        <p:spPr bwMode="auto">
          <a:xfrm>
            <a:off x="4702176" y="4152900"/>
            <a:ext cx="454025" cy="341710"/>
          </a:xfrm>
          <a:prstGeom prst="rect">
            <a:avLst/>
          </a:prstGeom>
          <a:noFill/>
        </p:spPr>
      </p:pic>
      <p:sp>
        <p:nvSpPr>
          <p:cNvPr id="171" name="Oval 173"/>
          <p:cNvSpPr>
            <a:spLocks noChangeArrowheads="1"/>
          </p:cNvSpPr>
          <p:nvPr/>
        </p:nvSpPr>
        <p:spPr bwMode="auto">
          <a:xfrm>
            <a:off x="4857751" y="4264819"/>
            <a:ext cx="125413" cy="104775"/>
          </a:xfrm>
          <a:prstGeom prst="ellipse">
            <a:avLst/>
          </a:prstGeom>
          <a:solidFill>
            <a:schemeClr val="accent4"/>
          </a:solidFill>
          <a:ln w="12700">
            <a:solidFill>
              <a:schemeClr val="bg2"/>
            </a:solidFill>
            <a:round/>
            <a:headEnd/>
            <a:tailEnd/>
          </a:ln>
          <a:effectLst/>
        </p:spPr>
        <p:txBody>
          <a:bodyPr wrap="none" anchor="ctr"/>
          <a:lstStyle/>
          <a:p>
            <a:endParaRPr lang="en-IE" dirty="0"/>
          </a:p>
        </p:txBody>
      </p:sp>
      <p:sp>
        <p:nvSpPr>
          <p:cNvPr id="172" name="Rectangle 171"/>
          <p:cNvSpPr/>
          <p:nvPr/>
        </p:nvSpPr>
        <p:spPr>
          <a:xfrm>
            <a:off x="107504" y="1275606"/>
            <a:ext cx="3816424" cy="2616101"/>
          </a:xfrm>
          <a:prstGeom prst="rect">
            <a:avLst/>
          </a:prstGeom>
        </p:spPr>
        <p:txBody>
          <a:bodyPr wrap="square">
            <a:spAutoFit/>
          </a:bodyPr>
          <a:lstStyle/>
          <a:p>
            <a:pPr marL="358775" indent="-358775">
              <a:spcBef>
                <a:spcPts val="1200"/>
              </a:spcBef>
              <a:buFont typeface="Wingdings" pitchFamily="2" charset="2"/>
              <a:buChar char="§"/>
            </a:pPr>
            <a:r>
              <a:rPr lang="vi-VN" b="1" dirty="0" smtClean="0">
                <a:solidFill>
                  <a:srgbClr val="FF0000"/>
                </a:solidFill>
              </a:rPr>
              <a:t>Anomaliile</a:t>
            </a:r>
            <a:r>
              <a:rPr lang="vi-VN" dirty="0" smtClean="0"/>
              <a:t> sunt obiecte cu caracteristici considerabil diferite faţă de majoritatea obiectelor din setul de date </a:t>
            </a:r>
            <a:endParaRPr lang="ro-MO" dirty="0" smtClean="0"/>
          </a:p>
          <a:p>
            <a:pPr marL="358775" indent="-358775">
              <a:spcBef>
                <a:spcPts val="1200"/>
              </a:spcBef>
              <a:buFont typeface="Wingdings" pitchFamily="2" charset="2"/>
              <a:buChar char="§"/>
            </a:pPr>
            <a:r>
              <a:rPr lang="vi-VN" b="1" dirty="0" smtClean="0">
                <a:solidFill>
                  <a:srgbClr val="FF0000"/>
                </a:solidFill>
              </a:rPr>
              <a:t>Anomaliile</a:t>
            </a:r>
            <a:r>
              <a:rPr lang="vi-VN" dirty="0" smtClean="0"/>
              <a:t> (outliers) nu sunt zgomote, ci obiecte legitime </a:t>
            </a:r>
            <a:endParaRPr lang="ro-MO" dirty="0" smtClean="0"/>
          </a:p>
          <a:p>
            <a:pPr marL="358775" indent="-358775">
              <a:spcBef>
                <a:spcPts val="1200"/>
              </a:spcBef>
              <a:buFont typeface="Wingdings" pitchFamily="2" charset="2"/>
              <a:buChar char="§"/>
            </a:pPr>
            <a:r>
              <a:rPr lang="ro-MO" b="1" dirty="0" smtClean="0">
                <a:solidFill>
                  <a:srgbClr val="FF0000"/>
                </a:solidFill>
              </a:rPr>
              <a:t>U</a:t>
            </a:r>
            <a:r>
              <a:rPr lang="vi-VN" b="1" dirty="0" smtClean="0">
                <a:solidFill>
                  <a:srgbClr val="FF0000"/>
                </a:solidFill>
              </a:rPr>
              <a:t>tilitate: </a:t>
            </a:r>
            <a:r>
              <a:rPr lang="vi-VN" dirty="0" smtClean="0"/>
              <a:t>detectarea de nişe pe piaţă, detectarea fraudelor</a:t>
            </a:r>
            <a:endParaRPr lang="vi-VN" dirty="0"/>
          </a:p>
        </p:txBody>
      </p:sp>
      <p:pic>
        <p:nvPicPr>
          <p:cNvPr id="186370" name="Picture 2"/>
          <p:cNvPicPr>
            <a:picLocks noChangeAspect="1" noChangeArrowheads="1"/>
          </p:cNvPicPr>
          <p:nvPr/>
        </p:nvPicPr>
        <p:blipFill>
          <a:blip r:embed="rId4" cstate="print"/>
          <a:srcRect/>
          <a:stretch>
            <a:fillRect/>
          </a:stretch>
        </p:blipFill>
        <p:spPr bwMode="auto">
          <a:xfrm>
            <a:off x="6804248" y="123478"/>
            <a:ext cx="2276912" cy="1440160"/>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562148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7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728"/>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500" fill="hold"/>
                                        <p:tgtEl>
                                          <p:spTgt spid="158740"/>
                                        </p:tgtEl>
                                        <p:attrNameLst>
                                          <p:attrName>fillcolor</p:attrName>
                                        </p:attrNameLst>
                                      </p:cBhvr>
                                      <p:to>
                                        <a:schemeClr val="folHlink"/>
                                      </p:to>
                                    </p:animClr>
                                    <p:set>
                                      <p:cBhvr>
                                        <p:cTn id="13" dur="500" fill="hold"/>
                                        <p:tgtEl>
                                          <p:spTgt spid="158740"/>
                                        </p:tgtEl>
                                        <p:attrNameLst>
                                          <p:attrName>fill.type</p:attrName>
                                        </p:attrNameLst>
                                      </p:cBhvr>
                                      <p:to>
                                        <p:strVal val="solid"/>
                                      </p:to>
                                    </p:set>
                                    <p:set>
                                      <p:cBhvr>
                                        <p:cTn id="14" dur="500" fill="hold"/>
                                        <p:tgtEl>
                                          <p:spTgt spid="15874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158741"/>
                                        </p:tgtEl>
                                        <p:attrNameLst>
                                          <p:attrName>fillcolor</p:attrName>
                                        </p:attrNameLst>
                                      </p:cBhvr>
                                      <p:to>
                                        <a:schemeClr val="folHlink"/>
                                      </p:to>
                                    </p:animClr>
                                    <p:set>
                                      <p:cBhvr>
                                        <p:cTn id="17" dur="500" fill="hold"/>
                                        <p:tgtEl>
                                          <p:spTgt spid="158741"/>
                                        </p:tgtEl>
                                        <p:attrNameLst>
                                          <p:attrName>fill.type</p:attrName>
                                        </p:attrNameLst>
                                      </p:cBhvr>
                                      <p:to>
                                        <p:strVal val="solid"/>
                                      </p:to>
                                    </p:set>
                                    <p:set>
                                      <p:cBhvr>
                                        <p:cTn id="18" dur="500" fill="hold"/>
                                        <p:tgtEl>
                                          <p:spTgt spid="15874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158742"/>
                                        </p:tgtEl>
                                        <p:attrNameLst>
                                          <p:attrName>fillcolor</p:attrName>
                                        </p:attrNameLst>
                                      </p:cBhvr>
                                      <p:to>
                                        <a:schemeClr val="folHlink"/>
                                      </p:to>
                                    </p:animClr>
                                    <p:set>
                                      <p:cBhvr>
                                        <p:cTn id="21" dur="500" fill="hold"/>
                                        <p:tgtEl>
                                          <p:spTgt spid="158742"/>
                                        </p:tgtEl>
                                        <p:attrNameLst>
                                          <p:attrName>fill.type</p:attrName>
                                        </p:attrNameLst>
                                      </p:cBhvr>
                                      <p:to>
                                        <p:strVal val="solid"/>
                                      </p:to>
                                    </p:set>
                                    <p:set>
                                      <p:cBhvr>
                                        <p:cTn id="22" dur="500" fill="hold"/>
                                        <p:tgtEl>
                                          <p:spTgt spid="158742"/>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158743"/>
                                        </p:tgtEl>
                                        <p:attrNameLst>
                                          <p:attrName>fillcolor</p:attrName>
                                        </p:attrNameLst>
                                      </p:cBhvr>
                                      <p:to>
                                        <a:schemeClr val="folHlink"/>
                                      </p:to>
                                    </p:animClr>
                                    <p:set>
                                      <p:cBhvr>
                                        <p:cTn id="25" dur="500" fill="hold"/>
                                        <p:tgtEl>
                                          <p:spTgt spid="158743"/>
                                        </p:tgtEl>
                                        <p:attrNameLst>
                                          <p:attrName>fill.type</p:attrName>
                                        </p:attrNameLst>
                                      </p:cBhvr>
                                      <p:to>
                                        <p:strVal val="solid"/>
                                      </p:to>
                                    </p:set>
                                    <p:set>
                                      <p:cBhvr>
                                        <p:cTn id="26" dur="500" fill="hold"/>
                                        <p:tgtEl>
                                          <p:spTgt spid="15874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58744"/>
                                        </p:tgtEl>
                                        <p:attrNameLst>
                                          <p:attrName>fillcolor</p:attrName>
                                        </p:attrNameLst>
                                      </p:cBhvr>
                                      <p:to>
                                        <a:schemeClr val="folHlink"/>
                                      </p:to>
                                    </p:animClr>
                                    <p:set>
                                      <p:cBhvr>
                                        <p:cTn id="29" dur="500" fill="hold"/>
                                        <p:tgtEl>
                                          <p:spTgt spid="158744"/>
                                        </p:tgtEl>
                                        <p:attrNameLst>
                                          <p:attrName>fill.type</p:attrName>
                                        </p:attrNameLst>
                                      </p:cBhvr>
                                      <p:to>
                                        <p:strVal val="solid"/>
                                      </p:to>
                                    </p:set>
                                    <p:set>
                                      <p:cBhvr>
                                        <p:cTn id="30" dur="500" fill="hold"/>
                                        <p:tgtEl>
                                          <p:spTgt spid="15874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58745"/>
                                        </p:tgtEl>
                                        <p:attrNameLst>
                                          <p:attrName>fillcolor</p:attrName>
                                        </p:attrNameLst>
                                      </p:cBhvr>
                                      <p:to>
                                        <a:schemeClr val="folHlink"/>
                                      </p:to>
                                    </p:animClr>
                                    <p:set>
                                      <p:cBhvr>
                                        <p:cTn id="33" dur="500" fill="hold"/>
                                        <p:tgtEl>
                                          <p:spTgt spid="158745"/>
                                        </p:tgtEl>
                                        <p:attrNameLst>
                                          <p:attrName>fill.type</p:attrName>
                                        </p:attrNameLst>
                                      </p:cBhvr>
                                      <p:to>
                                        <p:strVal val="solid"/>
                                      </p:to>
                                    </p:set>
                                    <p:set>
                                      <p:cBhvr>
                                        <p:cTn id="34" dur="500" fill="hold"/>
                                        <p:tgtEl>
                                          <p:spTgt spid="15874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58746"/>
                                        </p:tgtEl>
                                        <p:attrNameLst>
                                          <p:attrName>fillcolor</p:attrName>
                                        </p:attrNameLst>
                                      </p:cBhvr>
                                      <p:to>
                                        <a:schemeClr val="folHlink"/>
                                      </p:to>
                                    </p:animClr>
                                    <p:set>
                                      <p:cBhvr>
                                        <p:cTn id="37" dur="500" fill="hold"/>
                                        <p:tgtEl>
                                          <p:spTgt spid="158746"/>
                                        </p:tgtEl>
                                        <p:attrNameLst>
                                          <p:attrName>fill.type</p:attrName>
                                        </p:attrNameLst>
                                      </p:cBhvr>
                                      <p:to>
                                        <p:strVal val="solid"/>
                                      </p:to>
                                    </p:set>
                                    <p:set>
                                      <p:cBhvr>
                                        <p:cTn id="38" dur="500" fill="hold"/>
                                        <p:tgtEl>
                                          <p:spTgt spid="15874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58747"/>
                                        </p:tgtEl>
                                        <p:attrNameLst>
                                          <p:attrName>fillcolor</p:attrName>
                                        </p:attrNameLst>
                                      </p:cBhvr>
                                      <p:to>
                                        <a:schemeClr val="folHlink"/>
                                      </p:to>
                                    </p:animClr>
                                    <p:set>
                                      <p:cBhvr>
                                        <p:cTn id="41" dur="500" fill="hold"/>
                                        <p:tgtEl>
                                          <p:spTgt spid="158747"/>
                                        </p:tgtEl>
                                        <p:attrNameLst>
                                          <p:attrName>fill.type</p:attrName>
                                        </p:attrNameLst>
                                      </p:cBhvr>
                                      <p:to>
                                        <p:strVal val="solid"/>
                                      </p:to>
                                    </p:set>
                                    <p:set>
                                      <p:cBhvr>
                                        <p:cTn id="42" dur="500" fill="hold"/>
                                        <p:tgtEl>
                                          <p:spTgt spid="15874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158748"/>
                                        </p:tgtEl>
                                        <p:attrNameLst>
                                          <p:attrName>fillcolor</p:attrName>
                                        </p:attrNameLst>
                                      </p:cBhvr>
                                      <p:to>
                                        <a:schemeClr val="folHlink"/>
                                      </p:to>
                                    </p:animClr>
                                    <p:set>
                                      <p:cBhvr>
                                        <p:cTn id="45" dur="500" fill="hold"/>
                                        <p:tgtEl>
                                          <p:spTgt spid="158748"/>
                                        </p:tgtEl>
                                        <p:attrNameLst>
                                          <p:attrName>fill.type</p:attrName>
                                        </p:attrNameLst>
                                      </p:cBhvr>
                                      <p:to>
                                        <p:strVal val="solid"/>
                                      </p:to>
                                    </p:set>
                                    <p:set>
                                      <p:cBhvr>
                                        <p:cTn id="46" dur="500" fill="hold"/>
                                        <p:tgtEl>
                                          <p:spTgt spid="158748"/>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158749"/>
                                        </p:tgtEl>
                                        <p:attrNameLst>
                                          <p:attrName>fillcolor</p:attrName>
                                        </p:attrNameLst>
                                      </p:cBhvr>
                                      <p:to>
                                        <a:schemeClr val="folHlink"/>
                                      </p:to>
                                    </p:animClr>
                                    <p:set>
                                      <p:cBhvr>
                                        <p:cTn id="49" dur="500" fill="hold"/>
                                        <p:tgtEl>
                                          <p:spTgt spid="158749"/>
                                        </p:tgtEl>
                                        <p:attrNameLst>
                                          <p:attrName>fill.type</p:attrName>
                                        </p:attrNameLst>
                                      </p:cBhvr>
                                      <p:to>
                                        <p:strVal val="solid"/>
                                      </p:to>
                                    </p:set>
                                    <p:set>
                                      <p:cBhvr>
                                        <p:cTn id="50" dur="500" fill="hold"/>
                                        <p:tgtEl>
                                          <p:spTgt spid="15874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158750"/>
                                        </p:tgtEl>
                                        <p:attrNameLst>
                                          <p:attrName>fillcolor</p:attrName>
                                        </p:attrNameLst>
                                      </p:cBhvr>
                                      <p:to>
                                        <a:schemeClr val="folHlink"/>
                                      </p:to>
                                    </p:animClr>
                                    <p:set>
                                      <p:cBhvr>
                                        <p:cTn id="53" dur="500" fill="hold"/>
                                        <p:tgtEl>
                                          <p:spTgt spid="158750"/>
                                        </p:tgtEl>
                                        <p:attrNameLst>
                                          <p:attrName>fill.type</p:attrName>
                                        </p:attrNameLst>
                                      </p:cBhvr>
                                      <p:to>
                                        <p:strVal val="solid"/>
                                      </p:to>
                                    </p:set>
                                    <p:set>
                                      <p:cBhvr>
                                        <p:cTn id="54" dur="500" fill="hold"/>
                                        <p:tgtEl>
                                          <p:spTgt spid="15875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58751"/>
                                        </p:tgtEl>
                                        <p:attrNameLst>
                                          <p:attrName>fillcolor</p:attrName>
                                        </p:attrNameLst>
                                      </p:cBhvr>
                                      <p:to>
                                        <a:schemeClr val="folHlink"/>
                                      </p:to>
                                    </p:animClr>
                                    <p:set>
                                      <p:cBhvr>
                                        <p:cTn id="57" dur="500" fill="hold"/>
                                        <p:tgtEl>
                                          <p:spTgt spid="158751"/>
                                        </p:tgtEl>
                                        <p:attrNameLst>
                                          <p:attrName>fill.type</p:attrName>
                                        </p:attrNameLst>
                                      </p:cBhvr>
                                      <p:to>
                                        <p:strVal val="solid"/>
                                      </p:to>
                                    </p:set>
                                    <p:set>
                                      <p:cBhvr>
                                        <p:cTn id="58" dur="500" fill="hold"/>
                                        <p:tgtEl>
                                          <p:spTgt spid="15875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58812"/>
                                        </p:tgtEl>
                                        <p:attrNameLst>
                                          <p:attrName>fillcolor</p:attrName>
                                        </p:attrNameLst>
                                      </p:cBhvr>
                                      <p:to>
                                        <a:schemeClr val="folHlink"/>
                                      </p:to>
                                    </p:animClr>
                                    <p:set>
                                      <p:cBhvr>
                                        <p:cTn id="61" dur="500" fill="hold"/>
                                        <p:tgtEl>
                                          <p:spTgt spid="158812"/>
                                        </p:tgtEl>
                                        <p:attrNameLst>
                                          <p:attrName>fill.type</p:attrName>
                                        </p:attrNameLst>
                                      </p:cBhvr>
                                      <p:to>
                                        <p:strVal val="solid"/>
                                      </p:to>
                                    </p:set>
                                    <p:set>
                                      <p:cBhvr>
                                        <p:cTn id="62" dur="500" fill="hold"/>
                                        <p:tgtEl>
                                          <p:spTgt spid="15881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158813"/>
                                        </p:tgtEl>
                                        <p:attrNameLst>
                                          <p:attrName>fillcolor</p:attrName>
                                        </p:attrNameLst>
                                      </p:cBhvr>
                                      <p:to>
                                        <a:schemeClr val="folHlink"/>
                                      </p:to>
                                    </p:animClr>
                                    <p:set>
                                      <p:cBhvr>
                                        <p:cTn id="65" dur="500" fill="hold"/>
                                        <p:tgtEl>
                                          <p:spTgt spid="158813"/>
                                        </p:tgtEl>
                                        <p:attrNameLst>
                                          <p:attrName>fill.type</p:attrName>
                                        </p:attrNameLst>
                                      </p:cBhvr>
                                      <p:to>
                                        <p:strVal val="solid"/>
                                      </p:to>
                                    </p:set>
                                    <p:set>
                                      <p:cBhvr>
                                        <p:cTn id="66" dur="500" fill="hold"/>
                                        <p:tgtEl>
                                          <p:spTgt spid="15881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158814"/>
                                        </p:tgtEl>
                                        <p:attrNameLst>
                                          <p:attrName>fillcolor</p:attrName>
                                        </p:attrNameLst>
                                      </p:cBhvr>
                                      <p:to>
                                        <a:schemeClr val="folHlink"/>
                                      </p:to>
                                    </p:animClr>
                                    <p:set>
                                      <p:cBhvr>
                                        <p:cTn id="69" dur="500" fill="hold"/>
                                        <p:tgtEl>
                                          <p:spTgt spid="158814"/>
                                        </p:tgtEl>
                                        <p:attrNameLst>
                                          <p:attrName>fill.type</p:attrName>
                                        </p:attrNameLst>
                                      </p:cBhvr>
                                      <p:to>
                                        <p:strVal val="solid"/>
                                      </p:to>
                                    </p:set>
                                    <p:set>
                                      <p:cBhvr>
                                        <p:cTn id="70" dur="500" fill="hold"/>
                                        <p:tgtEl>
                                          <p:spTgt spid="15881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158815"/>
                                        </p:tgtEl>
                                        <p:attrNameLst>
                                          <p:attrName>fillcolor</p:attrName>
                                        </p:attrNameLst>
                                      </p:cBhvr>
                                      <p:to>
                                        <a:schemeClr val="folHlink"/>
                                      </p:to>
                                    </p:animClr>
                                    <p:set>
                                      <p:cBhvr>
                                        <p:cTn id="73" dur="500" fill="hold"/>
                                        <p:tgtEl>
                                          <p:spTgt spid="158815"/>
                                        </p:tgtEl>
                                        <p:attrNameLst>
                                          <p:attrName>fill.type</p:attrName>
                                        </p:attrNameLst>
                                      </p:cBhvr>
                                      <p:to>
                                        <p:strVal val="solid"/>
                                      </p:to>
                                    </p:set>
                                    <p:set>
                                      <p:cBhvr>
                                        <p:cTn id="74" dur="500" fill="hold"/>
                                        <p:tgtEl>
                                          <p:spTgt spid="158815"/>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158816"/>
                                        </p:tgtEl>
                                        <p:attrNameLst>
                                          <p:attrName>fillcolor</p:attrName>
                                        </p:attrNameLst>
                                      </p:cBhvr>
                                      <p:to>
                                        <a:schemeClr val="folHlink"/>
                                      </p:to>
                                    </p:animClr>
                                    <p:set>
                                      <p:cBhvr>
                                        <p:cTn id="77" dur="500" fill="hold"/>
                                        <p:tgtEl>
                                          <p:spTgt spid="158816"/>
                                        </p:tgtEl>
                                        <p:attrNameLst>
                                          <p:attrName>fill.type</p:attrName>
                                        </p:attrNameLst>
                                      </p:cBhvr>
                                      <p:to>
                                        <p:strVal val="solid"/>
                                      </p:to>
                                    </p:set>
                                    <p:set>
                                      <p:cBhvr>
                                        <p:cTn id="78" dur="500" fill="hold"/>
                                        <p:tgtEl>
                                          <p:spTgt spid="158816"/>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158817"/>
                                        </p:tgtEl>
                                        <p:attrNameLst>
                                          <p:attrName>fillcolor</p:attrName>
                                        </p:attrNameLst>
                                      </p:cBhvr>
                                      <p:to>
                                        <a:schemeClr val="folHlink"/>
                                      </p:to>
                                    </p:animClr>
                                    <p:set>
                                      <p:cBhvr>
                                        <p:cTn id="81" dur="500" fill="hold"/>
                                        <p:tgtEl>
                                          <p:spTgt spid="158817"/>
                                        </p:tgtEl>
                                        <p:attrNameLst>
                                          <p:attrName>fill.type</p:attrName>
                                        </p:attrNameLst>
                                      </p:cBhvr>
                                      <p:to>
                                        <p:strVal val="solid"/>
                                      </p:to>
                                    </p:set>
                                    <p:set>
                                      <p:cBhvr>
                                        <p:cTn id="82" dur="500" fill="hold"/>
                                        <p:tgtEl>
                                          <p:spTgt spid="15881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158818"/>
                                        </p:tgtEl>
                                        <p:attrNameLst>
                                          <p:attrName>fillcolor</p:attrName>
                                        </p:attrNameLst>
                                      </p:cBhvr>
                                      <p:to>
                                        <a:schemeClr val="folHlink"/>
                                      </p:to>
                                    </p:animClr>
                                    <p:set>
                                      <p:cBhvr>
                                        <p:cTn id="85" dur="500" fill="hold"/>
                                        <p:tgtEl>
                                          <p:spTgt spid="158818"/>
                                        </p:tgtEl>
                                        <p:attrNameLst>
                                          <p:attrName>fill.type</p:attrName>
                                        </p:attrNameLst>
                                      </p:cBhvr>
                                      <p:to>
                                        <p:strVal val="solid"/>
                                      </p:to>
                                    </p:set>
                                    <p:set>
                                      <p:cBhvr>
                                        <p:cTn id="86" dur="500" fill="hold"/>
                                        <p:tgtEl>
                                          <p:spTgt spid="158818"/>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58837"/>
                                        </p:tgtEl>
                                        <p:attrNameLst>
                                          <p:attrName>fillcolor</p:attrName>
                                        </p:attrNameLst>
                                      </p:cBhvr>
                                      <p:to>
                                        <a:schemeClr val="folHlink"/>
                                      </p:to>
                                    </p:animClr>
                                    <p:set>
                                      <p:cBhvr>
                                        <p:cTn id="89" dur="500" fill="hold"/>
                                        <p:tgtEl>
                                          <p:spTgt spid="158837"/>
                                        </p:tgtEl>
                                        <p:attrNameLst>
                                          <p:attrName>fill.type</p:attrName>
                                        </p:attrNameLst>
                                      </p:cBhvr>
                                      <p:to>
                                        <p:strVal val="solid"/>
                                      </p:to>
                                    </p:set>
                                    <p:set>
                                      <p:cBhvr>
                                        <p:cTn id="90" dur="500" fill="hold"/>
                                        <p:tgtEl>
                                          <p:spTgt spid="158837"/>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58753"/>
                                        </p:tgtEl>
                                        <p:attrNameLst>
                                          <p:attrName>fillcolor</p:attrName>
                                        </p:attrNameLst>
                                      </p:cBhvr>
                                      <p:to>
                                        <a:schemeClr val="hlink"/>
                                      </p:to>
                                    </p:animClr>
                                    <p:set>
                                      <p:cBhvr>
                                        <p:cTn id="93" dur="500" fill="hold"/>
                                        <p:tgtEl>
                                          <p:spTgt spid="158753"/>
                                        </p:tgtEl>
                                        <p:attrNameLst>
                                          <p:attrName>fill.type</p:attrName>
                                        </p:attrNameLst>
                                      </p:cBhvr>
                                      <p:to>
                                        <p:strVal val="solid"/>
                                      </p:to>
                                    </p:set>
                                    <p:set>
                                      <p:cBhvr>
                                        <p:cTn id="94" dur="500" fill="hold"/>
                                        <p:tgtEl>
                                          <p:spTgt spid="15875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58756"/>
                                        </p:tgtEl>
                                        <p:attrNameLst>
                                          <p:attrName>fillcolor</p:attrName>
                                        </p:attrNameLst>
                                      </p:cBhvr>
                                      <p:to>
                                        <a:schemeClr val="hlink"/>
                                      </p:to>
                                    </p:animClr>
                                    <p:set>
                                      <p:cBhvr>
                                        <p:cTn id="97" dur="500" fill="hold"/>
                                        <p:tgtEl>
                                          <p:spTgt spid="158756"/>
                                        </p:tgtEl>
                                        <p:attrNameLst>
                                          <p:attrName>fill.type</p:attrName>
                                        </p:attrNameLst>
                                      </p:cBhvr>
                                      <p:to>
                                        <p:strVal val="solid"/>
                                      </p:to>
                                    </p:set>
                                    <p:set>
                                      <p:cBhvr>
                                        <p:cTn id="98" dur="500" fill="hold"/>
                                        <p:tgtEl>
                                          <p:spTgt spid="15875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158757"/>
                                        </p:tgtEl>
                                        <p:attrNameLst>
                                          <p:attrName>fillcolor</p:attrName>
                                        </p:attrNameLst>
                                      </p:cBhvr>
                                      <p:to>
                                        <a:schemeClr val="hlink"/>
                                      </p:to>
                                    </p:animClr>
                                    <p:set>
                                      <p:cBhvr>
                                        <p:cTn id="101" dur="500" fill="hold"/>
                                        <p:tgtEl>
                                          <p:spTgt spid="158757"/>
                                        </p:tgtEl>
                                        <p:attrNameLst>
                                          <p:attrName>fill.type</p:attrName>
                                        </p:attrNameLst>
                                      </p:cBhvr>
                                      <p:to>
                                        <p:strVal val="solid"/>
                                      </p:to>
                                    </p:set>
                                    <p:set>
                                      <p:cBhvr>
                                        <p:cTn id="102" dur="500" fill="hold"/>
                                        <p:tgtEl>
                                          <p:spTgt spid="15875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158758"/>
                                        </p:tgtEl>
                                        <p:attrNameLst>
                                          <p:attrName>fillcolor</p:attrName>
                                        </p:attrNameLst>
                                      </p:cBhvr>
                                      <p:to>
                                        <a:schemeClr val="hlink"/>
                                      </p:to>
                                    </p:animClr>
                                    <p:set>
                                      <p:cBhvr>
                                        <p:cTn id="105" dur="500" fill="hold"/>
                                        <p:tgtEl>
                                          <p:spTgt spid="158758"/>
                                        </p:tgtEl>
                                        <p:attrNameLst>
                                          <p:attrName>fill.type</p:attrName>
                                        </p:attrNameLst>
                                      </p:cBhvr>
                                      <p:to>
                                        <p:strVal val="solid"/>
                                      </p:to>
                                    </p:set>
                                    <p:set>
                                      <p:cBhvr>
                                        <p:cTn id="106" dur="500" fill="hold"/>
                                        <p:tgtEl>
                                          <p:spTgt spid="158758"/>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158759"/>
                                        </p:tgtEl>
                                        <p:attrNameLst>
                                          <p:attrName>fillcolor</p:attrName>
                                        </p:attrNameLst>
                                      </p:cBhvr>
                                      <p:to>
                                        <a:schemeClr val="hlink"/>
                                      </p:to>
                                    </p:animClr>
                                    <p:set>
                                      <p:cBhvr>
                                        <p:cTn id="109" dur="500" fill="hold"/>
                                        <p:tgtEl>
                                          <p:spTgt spid="158759"/>
                                        </p:tgtEl>
                                        <p:attrNameLst>
                                          <p:attrName>fill.type</p:attrName>
                                        </p:attrNameLst>
                                      </p:cBhvr>
                                      <p:to>
                                        <p:strVal val="solid"/>
                                      </p:to>
                                    </p:set>
                                    <p:set>
                                      <p:cBhvr>
                                        <p:cTn id="110" dur="500" fill="hold"/>
                                        <p:tgtEl>
                                          <p:spTgt spid="158759"/>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158761"/>
                                        </p:tgtEl>
                                        <p:attrNameLst>
                                          <p:attrName>fillcolor</p:attrName>
                                        </p:attrNameLst>
                                      </p:cBhvr>
                                      <p:to>
                                        <a:schemeClr val="hlink"/>
                                      </p:to>
                                    </p:animClr>
                                    <p:set>
                                      <p:cBhvr>
                                        <p:cTn id="113" dur="500" fill="hold"/>
                                        <p:tgtEl>
                                          <p:spTgt spid="158761"/>
                                        </p:tgtEl>
                                        <p:attrNameLst>
                                          <p:attrName>fill.type</p:attrName>
                                        </p:attrNameLst>
                                      </p:cBhvr>
                                      <p:to>
                                        <p:strVal val="solid"/>
                                      </p:to>
                                    </p:set>
                                    <p:set>
                                      <p:cBhvr>
                                        <p:cTn id="114" dur="500" fill="hold"/>
                                        <p:tgtEl>
                                          <p:spTgt spid="15876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158762"/>
                                        </p:tgtEl>
                                        <p:attrNameLst>
                                          <p:attrName>fillcolor</p:attrName>
                                        </p:attrNameLst>
                                      </p:cBhvr>
                                      <p:to>
                                        <a:schemeClr val="hlink"/>
                                      </p:to>
                                    </p:animClr>
                                    <p:set>
                                      <p:cBhvr>
                                        <p:cTn id="117" dur="500" fill="hold"/>
                                        <p:tgtEl>
                                          <p:spTgt spid="158762"/>
                                        </p:tgtEl>
                                        <p:attrNameLst>
                                          <p:attrName>fill.type</p:attrName>
                                        </p:attrNameLst>
                                      </p:cBhvr>
                                      <p:to>
                                        <p:strVal val="solid"/>
                                      </p:to>
                                    </p:set>
                                    <p:set>
                                      <p:cBhvr>
                                        <p:cTn id="118" dur="500" fill="hold"/>
                                        <p:tgtEl>
                                          <p:spTgt spid="15876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58763"/>
                                        </p:tgtEl>
                                        <p:attrNameLst>
                                          <p:attrName>fillcolor</p:attrName>
                                        </p:attrNameLst>
                                      </p:cBhvr>
                                      <p:to>
                                        <a:schemeClr val="hlink"/>
                                      </p:to>
                                    </p:animClr>
                                    <p:set>
                                      <p:cBhvr>
                                        <p:cTn id="121" dur="500" fill="hold"/>
                                        <p:tgtEl>
                                          <p:spTgt spid="158763"/>
                                        </p:tgtEl>
                                        <p:attrNameLst>
                                          <p:attrName>fill.type</p:attrName>
                                        </p:attrNameLst>
                                      </p:cBhvr>
                                      <p:to>
                                        <p:strVal val="solid"/>
                                      </p:to>
                                    </p:set>
                                    <p:set>
                                      <p:cBhvr>
                                        <p:cTn id="122" dur="500" fill="hold"/>
                                        <p:tgtEl>
                                          <p:spTgt spid="15876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58819"/>
                                        </p:tgtEl>
                                        <p:attrNameLst>
                                          <p:attrName>fillcolor</p:attrName>
                                        </p:attrNameLst>
                                      </p:cBhvr>
                                      <p:to>
                                        <a:schemeClr val="hlink"/>
                                      </p:to>
                                    </p:animClr>
                                    <p:set>
                                      <p:cBhvr>
                                        <p:cTn id="125" dur="500" fill="hold"/>
                                        <p:tgtEl>
                                          <p:spTgt spid="158819"/>
                                        </p:tgtEl>
                                        <p:attrNameLst>
                                          <p:attrName>fill.type</p:attrName>
                                        </p:attrNameLst>
                                      </p:cBhvr>
                                      <p:to>
                                        <p:strVal val="solid"/>
                                      </p:to>
                                    </p:set>
                                    <p:set>
                                      <p:cBhvr>
                                        <p:cTn id="126" dur="500" fill="hold"/>
                                        <p:tgtEl>
                                          <p:spTgt spid="158819"/>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58820"/>
                                        </p:tgtEl>
                                        <p:attrNameLst>
                                          <p:attrName>fillcolor</p:attrName>
                                        </p:attrNameLst>
                                      </p:cBhvr>
                                      <p:to>
                                        <a:schemeClr val="hlink"/>
                                      </p:to>
                                    </p:animClr>
                                    <p:set>
                                      <p:cBhvr>
                                        <p:cTn id="129" dur="500" fill="hold"/>
                                        <p:tgtEl>
                                          <p:spTgt spid="158820"/>
                                        </p:tgtEl>
                                        <p:attrNameLst>
                                          <p:attrName>fill.type</p:attrName>
                                        </p:attrNameLst>
                                      </p:cBhvr>
                                      <p:to>
                                        <p:strVal val="solid"/>
                                      </p:to>
                                    </p:set>
                                    <p:set>
                                      <p:cBhvr>
                                        <p:cTn id="130" dur="500" fill="hold"/>
                                        <p:tgtEl>
                                          <p:spTgt spid="15882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158821"/>
                                        </p:tgtEl>
                                        <p:attrNameLst>
                                          <p:attrName>fillcolor</p:attrName>
                                        </p:attrNameLst>
                                      </p:cBhvr>
                                      <p:to>
                                        <a:schemeClr val="hlink"/>
                                      </p:to>
                                    </p:animClr>
                                    <p:set>
                                      <p:cBhvr>
                                        <p:cTn id="133" dur="500" fill="hold"/>
                                        <p:tgtEl>
                                          <p:spTgt spid="158821"/>
                                        </p:tgtEl>
                                        <p:attrNameLst>
                                          <p:attrName>fill.type</p:attrName>
                                        </p:attrNameLst>
                                      </p:cBhvr>
                                      <p:to>
                                        <p:strVal val="solid"/>
                                      </p:to>
                                    </p:set>
                                    <p:set>
                                      <p:cBhvr>
                                        <p:cTn id="134" dur="500" fill="hold"/>
                                        <p:tgtEl>
                                          <p:spTgt spid="158821"/>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158822"/>
                                        </p:tgtEl>
                                        <p:attrNameLst>
                                          <p:attrName>fillcolor</p:attrName>
                                        </p:attrNameLst>
                                      </p:cBhvr>
                                      <p:to>
                                        <a:schemeClr val="hlink"/>
                                      </p:to>
                                    </p:animClr>
                                    <p:set>
                                      <p:cBhvr>
                                        <p:cTn id="137" dur="500" fill="hold"/>
                                        <p:tgtEl>
                                          <p:spTgt spid="158822"/>
                                        </p:tgtEl>
                                        <p:attrNameLst>
                                          <p:attrName>fill.type</p:attrName>
                                        </p:attrNameLst>
                                      </p:cBhvr>
                                      <p:to>
                                        <p:strVal val="solid"/>
                                      </p:to>
                                    </p:set>
                                    <p:set>
                                      <p:cBhvr>
                                        <p:cTn id="138" dur="500" fill="hold"/>
                                        <p:tgtEl>
                                          <p:spTgt spid="158822"/>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158823"/>
                                        </p:tgtEl>
                                        <p:attrNameLst>
                                          <p:attrName>fillcolor</p:attrName>
                                        </p:attrNameLst>
                                      </p:cBhvr>
                                      <p:to>
                                        <a:schemeClr val="hlink"/>
                                      </p:to>
                                    </p:animClr>
                                    <p:set>
                                      <p:cBhvr>
                                        <p:cTn id="141" dur="500" fill="hold"/>
                                        <p:tgtEl>
                                          <p:spTgt spid="158823"/>
                                        </p:tgtEl>
                                        <p:attrNameLst>
                                          <p:attrName>fill.type</p:attrName>
                                        </p:attrNameLst>
                                      </p:cBhvr>
                                      <p:to>
                                        <p:strVal val="solid"/>
                                      </p:to>
                                    </p:set>
                                    <p:set>
                                      <p:cBhvr>
                                        <p:cTn id="142" dur="500" fill="hold"/>
                                        <p:tgtEl>
                                          <p:spTgt spid="158823"/>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158824"/>
                                        </p:tgtEl>
                                        <p:attrNameLst>
                                          <p:attrName>fillcolor</p:attrName>
                                        </p:attrNameLst>
                                      </p:cBhvr>
                                      <p:to>
                                        <a:schemeClr val="hlink"/>
                                      </p:to>
                                    </p:animClr>
                                    <p:set>
                                      <p:cBhvr>
                                        <p:cTn id="145" dur="500" fill="hold"/>
                                        <p:tgtEl>
                                          <p:spTgt spid="158824"/>
                                        </p:tgtEl>
                                        <p:attrNameLst>
                                          <p:attrName>fill.type</p:attrName>
                                        </p:attrNameLst>
                                      </p:cBhvr>
                                      <p:to>
                                        <p:strVal val="solid"/>
                                      </p:to>
                                    </p:set>
                                    <p:set>
                                      <p:cBhvr>
                                        <p:cTn id="146" dur="500" fill="hold"/>
                                        <p:tgtEl>
                                          <p:spTgt spid="158824"/>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158825"/>
                                        </p:tgtEl>
                                        <p:attrNameLst>
                                          <p:attrName>fillcolor</p:attrName>
                                        </p:attrNameLst>
                                      </p:cBhvr>
                                      <p:to>
                                        <a:schemeClr val="hlink"/>
                                      </p:to>
                                    </p:animClr>
                                    <p:set>
                                      <p:cBhvr>
                                        <p:cTn id="149" dur="500" fill="hold"/>
                                        <p:tgtEl>
                                          <p:spTgt spid="158825"/>
                                        </p:tgtEl>
                                        <p:attrNameLst>
                                          <p:attrName>fill.type</p:attrName>
                                        </p:attrNameLst>
                                      </p:cBhvr>
                                      <p:to>
                                        <p:strVal val="solid"/>
                                      </p:to>
                                    </p:set>
                                    <p:set>
                                      <p:cBhvr>
                                        <p:cTn id="150" dur="500" fill="hold"/>
                                        <p:tgtEl>
                                          <p:spTgt spid="158825"/>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158826"/>
                                        </p:tgtEl>
                                        <p:attrNameLst>
                                          <p:attrName>fillcolor</p:attrName>
                                        </p:attrNameLst>
                                      </p:cBhvr>
                                      <p:to>
                                        <a:schemeClr val="hlink"/>
                                      </p:to>
                                    </p:animClr>
                                    <p:set>
                                      <p:cBhvr>
                                        <p:cTn id="153" dur="500" fill="hold"/>
                                        <p:tgtEl>
                                          <p:spTgt spid="158826"/>
                                        </p:tgtEl>
                                        <p:attrNameLst>
                                          <p:attrName>fill.type</p:attrName>
                                        </p:attrNameLst>
                                      </p:cBhvr>
                                      <p:to>
                                        <p:strVal val="solid"/>
                                      </p:to>
                                    </p:set>
                                    <p:set>
                                      <p:cBhvr>
                                        <p:cTn id="154" dur="500" fill="hold"/>
                                        <p:tgtEl>
                                          <p:spTgt spid="158826"/>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158827"/>
                                        </p:tgtEl>
                                        <p:attrNameLst>
                                          <p:attrName>fillcolor</p:attrName>
                                        </p:attrNameLst>
                                      </p:cBhvr>
                                      <p:to>
                                        <a:schemeClr val="hlink"/>
                                      </p:to>
                                    </p:animClr>
                                    <p:set>
                                      <p:cBhvr>
                                        <p:cTn id="157" dur="500" fill="hold"/>
                                        <p:tgtEl>
                                          <p:spTgt spid="158827"/>
                                        </p:tgtEl>
                                        <p:attrNameLst>
                                          <p:attrName>fill.type</p:attrName>
                                        </p:attrNameLst>
                                      </p:cBhvr>
                                      <p:to>
                                        <p:strVal val="solid"/>
                                      </p:to>
                                    </p:set>
                                    <p:set>
                                      <p:cBhvr>
                                        <p:cTn id="158" dur="500" fill="hold"/>
                                        <p:tgtEl>
                                          <p:spTgt spid="158827"/>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158828"/>
                                        </p:tgtEl>
                                        <p:attrNameLst>
                                          <p:attrName>fillcolor</p:attrName>
                                        </p:attrNameLst>
                                      </p:cBhvr>
                                      <p:to>
                                        <a:schemeClr val="hlink"/>
                                      </p:to>
                                    </p:animClr>
                                    <p:set>
                                      <p:cBhvr>
                                        <p:cTn id="161" dur="500" fill="hold"/>
                                        <p:tgtEl>
                                          <p:spTgt spid="158828"/>
                                        </p:tgtEl>
                                        <p:attrNameLst>
                                          <p:attrName>fill.type</p:attrName>
                                        </p:attrNameLst>
                                      </p:cBhvr>
                                      <p:to>
                                        <p:strVal val="solid"/>
                                      </p:to>
                                    </p:set>
                                    <p:set>
                                      <p:cBhvr>
                                        <p:cTn id="162" dur="500" fill="hold"/>
                                        <p:tgtEl>
                                          <p:spTgt spid="158828"/>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158829"/>
                                        </p:tgtEl>
                                        <p:attrNameLst>
                                          <p:attrName>fillcolor</p:attrName>
                                        </p:attrNameLst>
                                      </p:cBhvr>
                                      <p:to>
                                        <a:schemeClr val="hlink"/>
                                      </p:to>
                                    </p:animClr>
                                    <p:set>
                                      <p:cBhvr>
                                        <p:cTn id="165" dur="500" fill="hold"/>
                                        <p:tgtEl>
                                          <p:spTgt spid="158829"/>
                                        </p:tgtEl>
                                        <p:attrNameLst>
                                          <p:attrName>fill.type</p:attrName>
                                        </p:attrNameLst>
                                      </p:cBhvr>
                                      <p:to>
                                        <p:strVal val="solid"/>
                                      </p:to>
                                    </p:set>
                                    <p:set>
                                      <p:cBhvr>
                                        <p:cTn id="166" dur="500" fill="hold"/>
                                        <p:tgtEl>
                                          <p:spTgt spid="158829"/>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158830"/>
                                        </p:tgtEl>
                                        <p:attrNameLst>
                                          <p:attrName>fillcolor</p:attrName>
                                        </p:attrNameLst>
                                      </p:cBhvr>
                                      <p:to>
                                        <a:schemeClr val="hlink"/>
                                      </p:to>
                                    </p:animClr>
                                    <p:set>
                                      <p:cBhvr>
                                        <p:cTn id="169" dur="500" fill="hold"/>
                                        <p:tgtEl>
                                          <p:spTgt spid="158830"/>
                                        </p:tgtEl>
                                        <p:attrNameLst>
                                          <p:attrName>fill.type</p:attrName>
                                        </p:attrNameLst>
                                      </p:cBhvr>
                                      <p:to>
                                        <p:strVal val="solid"/>
                                      </p:to>
                                    </p:set>
                                    <p:set>
                                      <p:cBhvr>
                                        <p:cTn id="170" dur="500" fill="hold"/>
                                        <p:tgtEl>
                                          <p:spTgt spid="158830"/>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158831"/>
                                        </p:tgtEl>
                                        <p:attrNameLst>
                                          <p:attrName>fillcolor</p:attrName>
                                        </p:attrNameLst>
                                      </p:cBhvr>
                                      <p:to>
                                        <a:schemeClr val="hlink"/>
                                      </p:to>
                                    </p:animClr>
                                    <p:set>
                                      <p:cBhvr>
                                        <p:cTn id="173" dur="500" fill="hold"/>
                                        <p:tgtEl>
                                          <p:spTgt spid="158831"/>
                                        </p:tgtEl>
                                        <p:attrNameLst>
                                          <p:attrName>fill.type</p:attrName>
                                        </p:attrNameLst>
                                      </p:cBhvr>
                                      <p:to>
                                        <p:strVal val="solid"/>
                                      </p:to>
                                    </p:set>
                                    <p:set>
                                      <p:cBhvr>
                                        <p:cTn id="174" dur="500" fill="hold"/>
                                        <p:tgtEl>
                                          <p:spTgt spid="158831"/>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158832"/>
                                        </p:tgtEl>
                                        <p:attrNameLst>
                                          <p:attrName>fillcolor</p:attrName>
                                        </p:attrNameLst>
                                      </p:cBhvr>
                                      <p:to>
                                        <a:schemeClr val="hlink"/>
                                      </p:to>
                                    </p:animClr>
                                    <p:set>
                                      <p:cBhvr>
                                        <p:cTn id="177" dur="500" fill="hold"/>
                                        <p:tgtEl>
                                          <p:spTgt spid="158832"/>
                                        </p:tgtEl>
                                        <p:attrNameLst>
                                          <p:attrName>fill.type</p:attrName>
                                        </p:attrNameLst>
                                      </p:cBhvr>
                                      <p:to>
                                        <p:strVal val="solid"/>
                                      </p:to>
                                    </p:set>
                                    <p:set>
                                      <p:cBhvr>
                                        <p:cTn id="178" dur="500" fill="hold"/>
                                        <p:tgtEl>
                                          <p:spTgt spid="158832"/>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158833"/>
                                        </p:tgtEl>
                                        <p:attrNameLst>
                                          <p:attrName>fillcolor</p:attrName>
                                        </p:attrNameLst>
                                      </p:cBhvr>
                                      <p:to>
                                        <a:schemeClr val="hlink"/>
                                      </p:to>
                                    </p:animClr>
                                    <p:set>
                                      <p:cBhvr>
                                        <p:cTn id="181" dur="500" fill="hold"/>
                                        <p:tgtEl>
                                          <p:spTgt spid="158833"/>
                                        </p:tgtEl>
                                        <p:attrNameLst>
                                          <p:attrName>fill.type</p:attrName>
                                        </p:attrNameLst>
                                      </p:cBhvr>
                                      <p:to>
                                        <p:strVal val="solid"/>
                                      </p:to>
                                    </p:set>
                                    <p:set>
                                      <p:cBhvr>
                                        <p:cTn id="182" dur="500" fill="hold"/>
                                        <p:tgtEl>
                                          <p:spTgt spid="158833"/>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158835"/>
                                        </p:tgtEl>
                                        <p:attrNameLst>
                                          <p:attrName>fillcolor</p:attrName>
                                        </p:attrNameLst>
                                      </p:cBhvr>
                                      <p:to>
                                        <a:schemeClr val="hlink"/>
                                      </p:to>
                                    </p:animClr>
                                    <p:set>
                                      <p:cBhvr>
                                        <p:cTn id="185" dur="500" fill="hold"/>
                                        <p:tgtEl>
                                          <p:spTgt spid="158835"/>
                                        </p:tgtEl>
                                        <p:attrNameLst>
                                          <p:attrName>fill.type</p:attrName>
                                        </p:attrNameLst>
                                      </p:cBhvr>
                                      <p:to>
                                        <p:strVal val="solid"/>
                                      </p:to>
                                    </p:set>
                                    <p:set>
                                      <p:cBhvr>
                                        <p:cTn id="186" dur="500" fill="hold"/>
                                        <p:tgtEl>
                                          <p:spTgt spid="158835"/>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158838"/>
                                        </p:tgtEl>
                                        <p:attrNameLst>
                                          <p:attrName>fillcolor</p:attrName>
                                        </p:attrNameLst>
                                      </p:cBhvr>
                                      <p:to>
                                        <a:schemeClr val="hlink"/>
                                      </p:to>
                                    </p:animClr>
                                    <p:set>
                                      <p:cBhvr>
                                        <p:cTn id="189" dur="500" fill="hold"/>
                                        <p:tgtEl>
                                          <p:spTgt spid="158838"/>
                                        </p:tgtEl>
                                        <p:attrNameLst>
                                          <p:attrName>fill.type</p:attrName>
                                        </p:attrNameLst>
                                      </p:cBhvr>
                                      <p:to>
                                        <p:strVal val="solid"/>
                                      </p:to>
                                    </p:set>
                                    <p:set>
                                      <p:cBhvr>
                                        <p:cTn id="190" dur="500" fill="hold"/>
                                        <p:tgtEl>
                                          <p:spTgt spid="158838"/>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158840"/>
                                        </p:tgtEl>
                                        <p:attrNameLst>
                                          <p:attrName>fillcolor</p:attrName>
                                        </p:attrNameLst>
                                      </p:cBhvr>
                                      <p:to>
                                        <a:schemeClr val="hlink"/>
                                      </p:to>
                                    </p:animClr>
                                    <p:set>
                                      <p:cBhvr>
                                        <p:cTn id="193" dur="500" fill="hold"/>
                                        <p:tgtEl>
                                          <p:spTgt spid="158840"/>
                                        </p:tgtEl>
                                        <p:attrNameLst>
                                          <p:attrName>fill.type</p:attrName>
                                        </p:attrNameLst>
                                      </p:cBhvr>
                                      <p:to>
                                        <p:strVal val="solid"/>
                                      </p:to>
                                    </p:set>
                                    <p:set>
                                      <p:cBhvr>
                                        <p:cTn id="194" dur="500" fill="hold"/>
                                        <p:tgtEl>
                                          <p:spTgt spid="158840"/>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158839"/>
                                        </p:tgtEl>
                                        <p:attrNameLst>
                                          <p:attrName>fillcolor</p:attrName>
                                        </p:attrNameLst>
                                      </p:cBhvr>
                                      <p:to>
                                        <a:schemeClr val="hlink"/>
                                      </p:to>
                                    </p:animClr>
                                    <p:set>
                                      <p:cBhvr>
                                        <p:cTn id="197" dur="500" fill="hold"/>
                                        <p:tgtEl>
                                          <p:spTgt spid="158839"/>
                                        </p:tgtEl>
                                        <p:attrNameLst>
                                          <p:attrName>fill.type</p:attrName>
                                        </p:attrNameLst>
                                      </p:cBhvr>
                                      <p:to>
                                        <p:strVal val="solid"/>
                                      </p:to>
                                    </p:set>
                                    <p:set>
                                      <p:cBhvr>
                                        <p:cTn id="198" dur="500" fill="hold"/>
                                        <p:tgtEl>
                                          <p:spTgt spid="158839"/>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158836"/>
                                        </p:tgtEl>
                                        <p:attrNameLst>
                                          <p:attrName>fillcolor</p:attrName>
                                        </p:attrNameLst>
                                      </p:cBhvr>
                                      <p:to>
                                        <a:schemeClr val="hlink"/>
                                      </p:to>
                                    </p:animClr>
                                    <p:set>
                                      <p:cBhvr>
                                        <p:cTn id="201" dur="500" fill="hold"/>
                                        <p:tgtEl>
                                          <p:spTgt spid="158836"/>
                                        </p:tgtEl>
                                        <p:attrNameLst>
                                          <p:attrName>fill.type</p:attrName>
                                        </p:attrNameLst>
                                      </p:cBhvr>
                                      <p:to>
                                        <p:strVal val="solid"/>
                                      </p:to>
                                    </p:set>
                                    <p:set>
                                      <p:cBhvr>
                                        <p:cTn id="202" dur="500" fill="hold"/>
                                        <p:tgtEl>
                                          <p:spTgt spid="158836"/>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158834"/>
                                        </p:tgtEl>
                                        <p:attrNameLst>
                                          <p:attrName>fillcolor</p:attrName>
                                        </p:attrNameLst>
                                      </p:cBhvr>
                                      <p:to>
                                        <a:schemeClr val="hlink"/>
                                      </p:to>
                                    </p:animClr>
                                    <p:set>
                                      <p:cBhvr>
                                        <p:cTn id="205" dur="500" fill="hold"/>
                                        <p:tgtEl>
                                          <p:spTgt spid="158834"/>
                                        </p:tgtEl>
                                        <p:attrNameLst>
                                          <p:attrName>fill.type</p:attrName>
                                        </p:attrNameLst>
                                      </p:cBhvr>
                                      <p:to>
                                        <p:strVal val="solid"/>
                                      </p:to>
                                    </p:set>
                                    <p:set>
                                      <p:cBhvr>
                                        <p:cTn id="206" dur="500" fill="hold"/>
                                        <p:tgtEl>
                                          <p:spTgt spid="158834"/>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158737"/>
                                        </p:tgtEl>
                                        <p:attrNameLst>
                                          <p:attrName>fillcolor</p:attrName>
                                        </p:attrNameLst>
                                      </p:cBhvr>
                                      <p:to>
                                        <a:schemeClr val="hlink"/>
                                      </p:to>
                                    </p:animClr>
                                    <p:set>
                                      <p:cBhvr>
                                        <p:cTn id="209" dur="500" fill="hold"/>
                                        <p:tgtEl>
                                          <p:spTgt spid="158737"/>
                                        </p:tgtEl>
                                        <p:attrNameLst>
                                          <p:attrName>fill.type</p:attrName>
                                        </p:attrNameLst>
                                      </p:cBhvr>
                                      <p:to>
                                        <p:strVal val="solid"/>
                                      </p:to>
                                    </p:set>
                                    <p:set>
                                      <p:cBhvr>
                                        <p:cTn id="210" dur="500" fill="hold"/>
                                        <p:tgtEl>
                                          <p:spTgt spid="158737"/>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158760"/>
                                        </p:tgtEl>
                                        <p:attrNameLst>
                                          <p:attrName>fillcolor</p:attrName>
                                        </p:attrNameLst>
                                      </p:cBhvr>
                                      <p:to>
                                        <a:schemeClr val="hlink"/>
                                      </p:to>
                                    </p:animClr>
                                    <p:set>
                                      <p:cBhvr>
                                        <p:cTn id="213" dur="500" fill="hold"/>
                                        <p:tgtEl>
                                          <p:spTgt spid="158760"/>
                                        </p:tgtEl>
                                        <p:attrNameLst>
                                          <p:attrName>fill.type</p:attrName>
                                        </p:attrNameLst>
                                      </p:cBhvr>
                                      <p:to>
                                        <p:strVal val="solid"/>
                                      </p:to>
                                    </p:set>
                                    <p:set>
                                      <p:cBhvr>
                                        <p:cTn id="214" dur="500" fill="hold"/>
                                        <p:tgtEl>
                                          <p:spTgt spid="158760"/>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158755"/>
                                        </p:tgtEl>
                                        <p:attrNameLst>
                                          <p:attrName>fillcolor</p:attrName>
                                        </p:attrNameLst>
                                      </p:cBhvr>
                                      <p:to>
                                        <a:schemeClr val="hlink"/>
                                      </p:to>
                                    </p:animClr>
                                    <p:set>
                                      <p:cBhvr>
                                        <p:cTn id="217" dur="500" fill="hold"/>
                                        <p:tgtEl>
                                          <p:spTgt spid="158755"/>
                                        </p:tgtEl>
                                        <p:attrNameLst>
                                          <p:attrName>fill.type</p:attrName>
                                        </p:attrNameLst>
                                      </p:cBhvr>
                                      <p:to>
                                        <p:strVal val="solid"/>
                                      </p:to>
                                    </p:set>
                                    <p:set>
                                      <p:cBhvr>
                                        <p:cTn id="218" dur="500" fill="hold"/>
                                        <p:tgtEl>
                                          <p:spTgt spid="158755"/>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500" fill="hold"/>
                                        <p:tgtEl>
                                          <p:spTgt spid="158754"/>
                                        </p:tgtEl>
                                        <p:attrNameLst>
                                          <p:attrName>fillcolor</p:attrName>
                                        </p:attrNameLst>
                                      </p:cBhvr>
                                      <p:to>
                                        <a:schemeClr val="hlink"/>
                                      </p:to>
                                    </p:animClr>
                                    <p:set>
                                      <p:cBhvr>
                                        <p:cTn id="221" dur="500" fill="hold"/>
                                        <p:tgtEl>
                                          <p:spTgt spid="158754"/>
                                        </p:tgtEl>
                                        <p:attrNameLst>
                                          <p:attrName>fill.type</p:attrName>
                                        </p:attrNameLst>
                                      </p:cBhvr>
                                      <p:to>
                                        <p:strVal val="solid"/>
                                      </p:to>
                                    </p:set>
                                    <p:set>
                                      <p:cBhvr>
                                        <p:cTn id="222" dur="500" fill="hold"/>
                                        <p:tgtEl>
                                          <p:spTgt spid="158754"/>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500" fill="hold"/>
                                        <p:tgtEl>
                                          <p:spTgt spid="158752"/>
                                        </p:tgtEl>
                                        <p:attrNameLst>
                                          <p:attrName>fillcolor</p:attrName>
                                        </p:attrNameLst>
                                      </p:cBhvr>
                                      <p:to>
                                        <a:schemeClr val="hlink"/>
                                      </p:to>
                                    </p:animClr>
                                    <p:set>
                                      <p:cBhvr>
                                        <p:cTn id="225" dur="500" fill="hold"/>
                                        <p:tgtEl>
                                          <p:spTgt spid="158752"/>
                                        </p:tgtEl>
                                        <p:attrNameLst>
                                          <p:attrName>fill.type</p:attrName>
                                        </p:attrNameLst>
                                      </p:cBhvr>
                                      <p:to>
                                        <p:strVal val="solid"/>
                                      </p:to>
                                    </p:set>
                                    <p:set>
                                      <p:cBhvr>
                                        <p:cTn id="226" dur="500" fill="hold"/>
                                        <p:tgtEl>
                                          <p:spTgt spid="158752"/>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500" fill="hold"/>
                                        <p:tgtEl>
                                          <p:spTgt spid="158764"/>
                                        </p:tgtEl>
                                        <p:attrNameLst>
                                          <p:attrName>fillcolor</p:attrName>
                                        </p:attrNameLst>
                                      </p:cBhvr>
                                      <p:to>
                                        <a:schemeClr val="accent2"/>
                                      </p:to>
                                    </p:animClr>
                                    <p:set>
                                      <p:cBhvr>
                                        <p:cTn id="229" dur="500" fill="hold"/>
                                        <p:tgtEl>
                                          <p:spTgt spid="158764"/>
                                        </p:tgtEl>
                                        <p:attrNameLst>
                                          <p:attrName>fill.type</p:attrName>
                                        </p:attrNameLst>
                                      </p:cBhvr>
                                      <p:to>
                                        <p:strVal val="solid"/>
                                      </p:to>
                                    </p:set>
                                    <p:set>
                                      <p:cBhvr>
                                        <p:cTn id="230" dur="500" fill="hold"/>
                                        <p:tgtEl>
                                          <p:spTgt spid="158764"/>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500" fill="hold"/>
                                        <p:tgtEl>
                                          <p:spTgt spid="158765"/>
                                        </p:tgtEl>
                                        <p:attrNameLst>
                                          <p:attrName>fillcolor</p:attrName>
                                        </p:attrNameLst>
                                      </p:cBhvr>
                                      <p:to>
                                        <a:schemeClr val="accent2"/>
                                      </p:to>
                                    </p:animClr>
                                    <p:set>
                                      <p:cBhvr>
                                        <p:cTn id="233" dur="500" fill="hold"/>
                                        <p:tgtEl>
                                          <p:spTgt spid="158765"/>
                                        </p:tgtEl>
                                        <p:attrNameLst>
                                          <p:attrName>fill.type</p:attrName>
                                        </p:attrNameLst>
                                      </p:cBhvr>
                                      <p:to>
                                        <p:strVal val="solid"/>
                                      </p:to>
                                    </p:set>
                                    <p:set>
                                      <p:cBhvr>
                                        <p:cTn id="234" dur="500" fill="hold"/>
                                        <p:tgtEl>
                                          <p:spTgt spid="158765"/>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158766"/>
                                        </p:tgtEl>
                                        <p:attrNameLst>
                                          <p:attrName>fillcolor</p:attrName>
                                        </p:attrNameLst>
                                      </p:cBhvr>
                                      <p:to>
                                        <a:schemeClr val="accent2"/>
                                      </p:to>
                                    </p:animClr>
                                    <p:set>
                                      <p:cBhvr>
                                        <p:cTn id="237" dur="500" fill="hold"/>
                                        <p:tgtEl>
                                          <p:spTgt spid="158766"/>
                                        </p:tgtEl>
                                        <p:attrNameLst>
                                          <p:attrName>fill.type</p:attrName>
                                        </p:attrNameLst>
                                      </p:cBhvr>
                                      <p:to>
                                        <p:strVal val="solid"/>
                                      </p:to>
                                    </p:set>
                                    <p:set>
                                      <p:cBhvr>
                                        <p:cTn id="238" dur="500" fill="hold"/>
                                        <p:tgtEl>
                                          <p:spTgt spid="158766"/>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500" fill="hold"/>
                                        <p:tgtEl>
                                          <p:spTgt spid="158767"/>
                                        </p:tgtEl>
                                        <p:attrNameLst>
                                          <p:attrName>fillcolor</p:attrName>
                                        </p:attrNameLst>
                                      </p:cBhvr>
                                      <p:to>
                                        <a:schemeClr val="accent2"/>
                                      </p:to>
                                    </p:animClr>
                                    <p:set>
                                      <p:cBhvr>
                                        <p:cTn id="241" dur="500" fill="hold"/>
                                        <p:tgtEl>
                                          <p:spTgt spid="158767"/>
                                        </p:tgtEl>
                                        <p:attrNameLst>
                                          <p:attrName>fill.type</p:attrName>
                                        </p:attrNameLst>
                                      </p:cBhvr>
                                      <p:to>
                                        <p:strVal val="solid"/>
                                      </p:to>
                                    </p:set>
                                    <p:set>
                                      <p:cBhvr>
                                        <p:cTn id="242" dur="500" fill="hold"/>
                                        <p:tgtEl>
                                          <p:spTgt spid="158767"/>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158768"/>
                                        </p:tgtEl>
                                        <p:attrNameLst>
                                          <p:attrName>fillcolor</p:attrName>
                                        </p:attrNameLst>
                                      </p:cBhvr>
                                      <p:to>
                                        <a:schemeClr val="accent2"/>
                                      </p:to>
                                    </p:animClr>
                                    <p:set>
                                      <p:cBhvr>
                                        <p:cTn id="245" dur="500" fill="hold"/>
                                        <p:tgtEl>
                                          <p:spTgt spid="158768"/>
                                        </p:tgtEl>
                                        <p:attrNameLst>
                                          <p:attrName>fill.type</p:attrName>
                                        </p:attrNameLst>
                                      </p:cBhvr>
                                      <p:to>
                                        <p:strVal val="solid"/>
                                      </p:to>
                                    </p:set>
                                    <p:set>
                                      <p:cBhvr>
                                        <p:cTn id="246" dur="500" fill="hold"/>
                                        <p:tgtEl>
                                          <p:spTgt spid="158768"/>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158769"/>
                                        </p:tgtEl>
                                        <p:attrNameLst>
                                          <p:attrName>fillcolor</p:attrName>
                                        </p:attrNameLst>
                                      </p:cBhvr>
                                      <p:to>
                                        <a:schemeClr val="accent2"/>
                                      </p:to>
                                    </p:animClr>
                                    <p:set>
                                      <p:cBhvr>
                                        <p:cTn id="249" dur="500" fill="hold"/>
                                        <p:tgtEl>
                                          <p:spTgt spid="158769"/>
                                        </p:tgtEl>
                                        <p:attrNameLst>
                                          <p:attrName>fill.type</p:attrName>
                                        </p:attrNameLst>
                                      </p:cBhvr>
                                      <p:to>
                                        <p:strVal val="solid"/>
                                      </p:to>
                                    </p:set>
                                    <p:set>
                                      <p:cBhvr>
                                        <p:cTn id="250" dur="500" fill="hold"/>
                                        <p:tgtEl>
                                          <p:spTgt spid="158769"/>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158770"/>
                                        </p:tgtEl>
                                        <p:attrNameLst>
                                          <p:attrName>fillcolor</p:attrName>
                                        </p:attrNameLst>
                                      </p:cBhvr>
                                      <p:to>
                                        <a:schemeClr val="accent2"/>
                                      </p:to>
                                    </p:animClr>
                                    <p:set>
                                      <p:cBhvr>
                                        <p:cTn id="253" dur="500" fill="hold"/>
                                        <p:tgtEl>
                                          <p:spTgt spid="158770"/>
                                        </p:tgtEl>
                                        <p:attrNameLst>
                                          <p:attrName>fill.type</p:attrName>
                                        </p:attrNameLst>
                                      </p:cBhvr>
                                      <p:to>
                                        <p:strVal val="solid"/>
                                      </p:to>
                                    </p:set>
                                    <p:set>
                                      <p:cBhvr>
                                        <p:cTn id="254" dur="500" fill="hold"/>
                                        <p:tgtEl>
                                          <p:spTgt spid="158770"/>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158771"/>
                                        </p:tgtEl>
                                        <p:attrNameLst>
                                          <p:attrName>fillcolor</p:attrName>
                                        </p:attrNameLst>
                                      </p:cBhvr>
                                      <p:to>
                                        <a:schemeClr val="accent2"/>
                                      </p:to>
                                    </p:animClr>
                                    <p:set>
                                      <p:cBhvr>
                                        <p:cTn id="257" dur="500" fill="hold"/>
                                        <p:tgtEl>
                                          <p:spTgt spid="158771"/>
                                        </p:tgtEl>
                                        <p:attrNameLst>
                                          <p:attrName>fill.type</p:attrName>
                                        </p:attrNameLst>
                                      </p:cBhvr>
                                      <p:to>
                                        <p:strVal val="solid"/>
                                      </p:to>
                                    </p:set>
                                    <p:set>
                                      <p:cBhvr>
                                        <p:cTn id="258" dur="500" fill="hold"/>
                                        <p:tgtEl>
                                          <p:spTgt spid="158771"/>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158772"/>
                                        </p:tgtEl>
                                        <p:attrNameLst>
                                          <p:attrName>fillcolor</p:attrName>
                                        </p:attrNameLst>
                                      </p:cBhvr>
                                      <p:to>
                                        <a:schemeClr val="accent2"/>
                                      </p:to>
                                    </p:animClr>
                                    <p:set>
                                      <p:cBhvr>
                                        <p:cTn id="261" dur="500" fill="hold"/>
                                        <p:tgtEl>
                                          <p:spTgt spid="158772"/>
                                        </p:tgtEl>
                                        <p:attrNameLst>
                                          <p:attrName>fill.type</p:attrName>
                                        </p:attrNameLst>
                                      </p:cBhvr>
                                      <p:to>
                                        <p:strVal val="solid"/>
                                      </p:to>
                                    </p:set>
                                    <p:set>
                                      <p:cBhvr>
                                        <p:cTn id="262" dur="500" fill="hold"/>
                                        <p:tgtEl>
                                          <p:spTgt spid="158772"/>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158773"/>
                                        </p:tgtEl>
                                        <p:attrNameLst>
                                          <p:attrName>fillcolor</p:attrName>
                                        </p:attrNameLst>
                                      </p:cBhvr>
                                      <p:to>
                                        <a:schemeClr val="accent2"/>
                                      </p:to>
                                    </p:animClr>
                                    <p:set>
                                      <p:cBhvr>
                                        <p:cTn id="265" dur="500" fill="hold"/>
                                        <p:tgtEl>
                                          <p:spTgt spid="158773"/>
                                        </p:tgtEl>
                                        <p:attrNameLst>
                                          <p:attrName>fill.type</p:attrName>
                                        </p:attrNameLst>
                                      </p:cBhvr>
                                      <p:to>
                                        <p:strVal val="solid"/>
                                      </p:to>
                                    </p:set>
                                    <p:set>
                                      <p:cBhvr>
                                        <p:cTn id="266" dur="500" fill="hold"/>
                                        <p:tgtEl>
                                          <p:spTgt spid="158773"/>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158774"/>
                                        </p:tgtEl>
                                        <p:attrNameLst>
                                          <p:attrName>fillcolor</p:attrName>
                                        </p:attrNameLst>
                                      </p:cBhvr>
                                      <p:to>
                                        <a:schemeClr val="accent2"/>
                                      </p:to>
                                    </p:animClr>
                                    <p:set>
                                      <p:cBhvr>
                                        <p:cTn id="269" dur="500" fill="hold"/>
                                        <p:tgtEl>
                                          <p:spTgt spid="158774"/>
                                        </p:tgtEl>
                                        <p:attrNameLst>
                                          <p:attrName>fill.type</p:attrName>
                                        </p:attrNameLst>
                                      </p:cBhvr>
                                      <p:to>
                                        <p:strVal val="solid"/>
                                      </p:to>
                                    </p:set>
                                    <p:set>
                                      <p:cBhvr>
                                        <p:cTn id="270" dur="500" fill="hold"/>
                                        <p:tgtEl>
                                          <p:spTgt spid="158774"/>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158775"/>
                                        </p:tgtEl>
                                        <p:attrNameLst>
                                          <p:attrName>fillcolor</p:attrName>
                                        </p:attrNameLst>
                                      </p:cBhvr>
                                      <p:to>
                                        <a:schemeClr val="accent2"/>
                                      </p:to>
                                    </p:animClr>
                                    <p:set>
                                      <p:cBhvr>
                                        <p:cTn id="273" dur="500" fill="hold"/>
                                        <p:tgtEl>
                                          <p:spTgt spid="158775"/>
                                        </p:tgtEl>
                                        <p:attrNameLst>
                                          <p:attrName>fill.type</p:attrName>
                                        </p:attrNameLst>
                                      </p:cBhvr>
                                      <p:to>
                                        <p:strVal val="solid"/>
                                      </p:to>
                                    </p:set>
                                    <p:set>
                                      <p:cBhvr>
                                        <p:cTn id="274" dur="500" fill="hold"/>
                                        <p:tgtEl>
                                          <p:spTgt spid="158775"/>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158776"/>
                                        </p:tgtEl>
                                        <p:attrNameLst>
                                          <p:attrName>fillcolor</p:attrName>
                                        </p:attrNameLst>
                                      </p:cBhvr>
                                      <p:to>
                                        <a:schemeClr val="accent2"/>
                                      </p:to>
                                    </p:animClr>
                                    <p:set>
                                      <p:cBhvr>
                                        <p:cTn id="277" dur="500" fill="hold"/>
                                        <p:tgtEl>
                                          <p:spTgt spid="158776"/>
                                        </p:tgtEl>
                                        <p:attrNameLst>
                                          <p:attrName>fill.type</p:attrName>
                                        </p:attrNameLst>
                                      </p:cBhvr>
                                      <p:to>
                                        <p:strVal val="solid"/>
                                      </p:to>
                                    </p:set>
                                    <p:set>
                                      <p:cBhvr>
                                        <p:cTn id="278" dur="500" fill="hold"/>
                                        <p:tgtEl>
                                          <p:spTgt spid="158776"/>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158777"/>
                                        </p:tgtEl>
                                        <p:attrNameLst>
                                          <p:attrName>fillcolor</p:attrName>
                                        </p:attrNameLst>
                                      </p:cBhvr>
                                      <p:to>
                                        <a:schemeClr val="accent2"/>
                                      </p:to>
                                    </p:animClr>
                                    <p:set>
                                      <p:cBhvr>
                                        <p:cTn id="281" dur="500" fill="hold"/>
                                        <p:tgtEl>
                                          <p:spTgt spid="158777"/>
                                        </p:tgtEl>
                                        <p:attrNameLst>
                                          <p:attrName>fill.type</p:attrName>
                                        </p:attrNameLst>
                                      </p:cBhvr>
                                      <p:to>
                                        <p:strVal val="solid"/>
                                      </p:to>
                                    </p:set>
                                    <p:set>
                                      <p:cBhvr>
                                        <p:cTn id="282" dur="500" fill="hold"/>
                                        <p:tgtEl>
                                          <p:spTgt spid="158777"/>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158778"/>
                                        </p:tgtEl>
                                        <p:attrNameLst>
                                          <p:attrName>fillcolor</p:attrName>
                                        </p:attrNameLst>
                                      </p:cBhvr>
                                      <p:to>
                                        <a:schemeClr val="accent2"/>
                                      </p:to>
                                    </p:animClr>
                                    <p:set>
                                      <p:cBhvr>
                                        <p:cTn id="285" dur="500" fill="hold"/>
                                        <p:tgtEl>
                                          <p:spTgt spid="158778"/>
                                        </p:tgtEl>
                                        <p:attrNameLst>
                                          <p:attrName>fill.type</p:attrName>
                                        </p:attrNameLst>
                                      </p:cBhvr>
                                      <p:to>
                                        <p:strVal val="solid"/>
                                      </p:to>
                                    </p:set>
                                    <p:set>
                                      <p:cBhvr>
                                        <p:cTn id="286" dur="500" fill="hold"/>
                                        <p:tgtEl>
                                          <p:spTgt spid="158778"/>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158779"/>
                                        </p:tgtEl>
                                        <p:attrNameLst>
                                          <p:attrName>fillcolor</p:attrName>
                                        </p:attrNameLst>
                                      </p:cBhvr>
                                      <p:to>
                                        <a:schemeClr val="accent2"/>
                                      </p:to>
                                    </p:animClr>
                                    <p:set>
                                      <p:cBhvr>
                                        <p:cTn id="289" dur="500" fill="hold"/>
                                        <p:tgtEl>
                                          <p:spTgt spid="158779"/>
                                        </p:tgtEl>
                                        <p:attrNameLst>
                                          <p:attrName>fill.type</p:attrName>
                                        </p:attrNameLst>
                                      </p:cBhvr>
                                      <p:to>
                                        <p:strVal val="solid"/>
                                      </p:to>
                                    </p:set>
                                    <p:set>
                                      <p:cBhvr>
                                        <p:cTn id="290" dur="500" fill="hold"/>
                                        <p:tgtEl>
                                          <p:spTgt spid="158779"/>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158780"/>
                                        </p:tgtEl>
                                        <p:attrNameLst>
                                          <p:attrName>fillcolor</p:attrName>
                                        </p:attrNameLst>
                                      </p:cBhvr>
                                      <p:to>
                                        <a:schemeClr val="accent2"/>
                                      </p:to>
                                    </p:animClr>
                                    <p:set>
                                      <p:cBhvr>
                                        <p:cTn id="293" dur="500" fill="hold"/>
                                        <p:tgtEl>
                                          <p:spTgt spid="158780"/>
                                        </p:tgtEl>
                                        <p:attrNameLst>
                                          <p:attrName>fill.type</p:attrName>
                                        </p:attrNameLst>
                                      </p:cBhvr>
                                      <p:to>
                                        <p:strVal val="solid"/>
                                      </p:to>
                                    </p:set>
                                    <p:set>
                                      <p:cBhvr>
                                        <p:cTn id="294" dur="500" fill="hold"/>
                                        <p:tgtEl>
                                          <p:spTgt spid="158780"/>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158781"/>
                                        </p:tgtEl>
                                        <p:attrNameLst>
                                          <p:attrName>fillcolor</p:attrName>
                                        </p:attrNameLst>
                                      </p:cBhvr>
                                      <p:to>
                                        <a:schemeClr val="accent2"/>
                                      </p:to>
                                    </p:animClr>
                                    <p:set>
                                      <p:cBhvr>
                                        <p:cTn id="297" dur="500" fill="hold"/>
                                        <p:tgtEl>
                                          <p:spTgt spid="158781"/>
                                        </p:tgtEl>
                                        <p:attrNameLst>
                                          <p:attrName>fill.type</p:attrName>
                                        </p:attrNameLst>
                                      </p:cBhvr>
                                      <p:to>
                                        <p:strVal val="solid"/>
                                      </p:to>
                                    </p:set>
                                    <p:set>
                                      <p:cBhvr>
                                        <p:cTn id="298" dur="500" fill="hold"/>
                                        <p:tgtEl>
                                          <p:spTgt spid="158781"/>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158782"/>
                                        </p:tgtEl>
                                        <p:attrNameLst>
                                          <p:attrName>fillcolor</p:attrName>
                                        </p:attrNameLst>
                                      </p:cBhvr>
                                      <p:to>
                                        <a:schemeClr val="accent2"/>
                                      </p:to>
                                    </p:animClr>
                                    <p:set>
                                      <p:cBhvr>
                                        <p:cTn id="301" dur="500" fill="hold"/>
                                        <p:tgtEl>
                                          <p:spTgt spid="158782"/>
                                        </p:tgtEl>
                                        <p:attrNameLst>
                                          <p:attrName>fill.type</p:attrName>
                                        </p:attrNameLst>
                                      </p:cBhvr>
                                      <p:to>
                                        <p:strVal val="solid"/>
                                      </p:to>
                                    </p:set>
                                    <p:set>
                                      <p:cBhvr>
                                        <p:cTn id="302" dur="500" fill="hold"/>
                                        <p:tgtEl>
                                          <p:spTgt spid="158782"/>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158783"/>
                                        </p:tgtEl>
                                        <p:attrNameLst>
                                          <p:attrName>fillcolor</p:attrName>
                                        </p:attrNameLst>
                                      </p:cBhvr>
                                      <p:to>
                                        <a:schemeClr val="accent2"/>
                                      </p:to>
                                    </p:animClr>
                                    <p:set>
                                      <p:cBhvr>
                                        <p:cTn id="305" dur="500" fill="hold"/>
                                        <p:tgtEl>
                                          <p:spTgt spid="158783"/>
                                        </p:tgtEl>
                                        <p:attrNameLst>
                                          <p:attrName>fill.type</p:attrName>
                                        </p:attrNameLst>
                                      </p:cBhvr>
                                      <p:to>
                                        <p:strVal val="solid"/>
                                      </p:to>
                                    </p:set>
                                    <p:set>
                                      <p:cBhvr>
                                        <p:cTn id="306" dur="500" fill="hold"/>
                                        <p:tgtEl>
                                          <p:spTgt spid="158783"/>
                                        </p:tgtEl>
                                        <p:attrNameLst>
                                          <p:attrName>fill.on</p:attrName>
                                        </p:attrNameLst>
                                      </p:cBhvr>
                                      <p:to>
                                        <p:strVal val="true"/>
                                      </p:to>
                                    </p:set>
                                  </p:childTnLst>
                                </p:cTn>
                              </p:par>
                              <p:par>
                                <p:cTn id="307" presetID="1" presetClass="emph" presetSubtype="2" fill="hold" nodeType="withEffect">
                                  <p:stCondLst>
                                    <p:cond delay="0"/>
                                  </p:stCondLst>
                                  <p:childTnLst>
                                    <p:animClr clrSpc="rgb" dir="cw">
                                      <p:cBhvr>
                                        <p:cTn id="308" dur="500" fill="hold"/>
                                        <p:tgtEl>
                                          <p:spTgt spid="158784"/>
                                        </p:tgtEl>
                                        <p:attrNameLst>
                                          <p:attrName>fillcolor</p:attrName>
                                        </p:attrNameLst>
                                      </p:cBhvr>
                                      <p:to>
                                        <a:schemeClr val="accent2"/>
                                      </p:to>
                                    </p:animClr>
                                    <p:set>
                                      <p:cBhvr>
                                        <p:cTn id="309" dur="500" fill="hold"/>
                                        <p:tgtEl>
                                          <p:spTgt spid="158784"/>
                                        </p:tgtEl>
                                        <p:attrNameLst>
                                          <p:attrName>fill.type</p:attrName>
                                        </p:attrNameLst>
                                      </p:cBhvr>
                                      <p:to>
                                        <p:strVal val="solid"/>
                                      </p:to>
                                    </p:set>
                                    <p:set>
                                      <p:cBhvr>
                                        <p:cTn id="310" dur="500" fill="hold"/>
                                        <p:tgtEl>
                                          <p:spTgt spid="158784"/>
                                        </p:tgtEl>
                                        <p:attrNameLst>
                                          <p:attrName>fill.on</p:attrName>
                                        </p:attrNameLst>
                                      </p:cBhvr>
                                      <p:to>
                                        <p:strVal val="true"/>
                                      </p:to>
                                    </p:set>
                                  </p:childTnLst>
                                </p:cTn>
                              </p:par>
                              <p:par>
                                <p:cTn id="311" presetID="1" presetClass="emph" presetSubtype="2" fill="hold" nodeType="withEffect">
                                  <p:stCondLst>
                                    <p:cond delay="0"/>
                                  </p:stCondLst>
                                  <p:childTnLst>
                                    <p:animClr clrSpc="rgb" dir="cw">
                                      <p:cBhvr>
                                        <p:cTn id="312" dur="500" fill="hold"/>
                                        <p:tgtEl>
                                          <p:spTgt spid="158785"/>
                                        </p:tgtEl>
                                        <p:attrNameLst>
                                          <p:attrName>fillcolor</p:attrName>
                                        </p:attrNameLst>
                                      </p:cBhvr>
                                      <p:to>
                                        <a:schemeClr val="accent2"/>
                                      </p:to>
                                    </p:animClr>
                                    <p:set>
                                      <p:cBhvr>
                                        <p:cTn id="313" dur="500" fill="hold"/>
                                        <p:tgtEl>
                                          <p:spTgt spid="158785"/>
                                        </p:tgtEl>
                                        <p:attrNameLst>
                                          <p:attrName>fill.type</p:attrName>
                                        </p:attrNameLst>
                                      </p:cBhvr>
                                      <p:to>
                                        <p:strVal val="solid"/>
                                      </p:to>
                                    </p:set>
                                    <p:set>
                                      <p:cBhvr>
                                        <p:cTn id="314" dur="500" fill="hold"/>
                                        <p:tgtEl>
                                          <p:spTgt spid="158785"/>
                                        </p:tgtEl>
                                        <p:attrNameLst>
                                          <p:attrName>fill.on</p:attrName>
                                        </p:attrNameLst>
                                      </p:cBhvr>
                                      <p:to>
                                        <p:strVal val="true"/>
                                      </p:to>
                                    </p:set>
                                  </p:childTnLst>
                                </p:cTn>
                              </p:par>
                              <p:par>
                                <p:cTn id="315" presetID="1" presetClass="emph" presetSubtype="2" fill="hold" nodeType="withEffect">
                                  <p:stCondLst>
                                    <p:cond delay="0"/>
                                  </p:stCondLst>
                                  <p:childTnLst>
                                    <p:animClr clrSpc="rgb" dir="cw">
                                      <p:cBhvr>
                                        <p:cTn id="316" dur="500" fill="hold"/>
                                        <p:tgtEl>
                                          <p:spTgt spid="158786"/>
                                        </p:tgtEl>
                                        <p:attrNameLst>
                                          <p:attrName>fillcolor</p:attrName>
                                        </p:attrNameLst>
                                      </p:cBhvr>
                                      <p:to>
                                        <a:schemeClr val="accent2"/>
                                      </p:to>
                                    </p:animClr>
                                    <p:set>
                                      <p:cBhvr>
                                        <p:cTn id="317" dur="500" fill="hold"/>
                                        <p:tgtEl>
                                          <p:spTgt spid="158786"/>
                                        </p:tgtEl>
                                        <p:attrNameLst>
                                          <p:attrName>fill.type</p:attrName>
                                        </p:attrNameLst>
                                      </p:cBhvr>
                                      <p:to>
                                        <p:strVal val="solid"/>
                                      </p:to>
                                    </p:set>
                                    <p:set>
                                      <p:cBhvr>
                                        <p:cTn id="318" dur="500" fill="hold"/>
                                        <p:tgtEl>
                                          <p:spTgt spid="158786"/>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500" fill="hold"/>
                                        <p:tgtEl>
                                          <p:spTgt spid="158787"/>
                                        </p:tgtEl>
                                        <p:attrNameLst>
                                          <p:attrName>fillcolor</p:attrName>
                                        </p:attrNameLst>
                                      </p:cBhvr>
                                      <p:to>
                                        <a:schemeClr val="accent2"/>
                                      </p:to>
                                    </p:animClr>
                                    <p:set>
                                      <p:cBhvr>
                                        <p:cTn id="321" dur="500" fill="hold"/>
                                        <p:tgtEl>
                                          <p:spTgt spid="158787"/>
                                        </p:tgtEl>
                                        <p:attrNameLst>
                                          <p:attrName>fill.type</p:attrName>
                                        </p:attrNameLst>
                                      </p:cBhvr>
                                      <p:to>
                                        <p:strVal val="solid"/>
                                      </p:to>
                                    </p:set>
                                    <p:set>
                                      <p:cBhvr>
                                        <p:cTn id="322" dur="500" fill="hold"/>
                                        <p:tgtEl>
                                          <p:spTgt spid="158787"/>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500" fill="hold"/>
                                        <p:tgtEl>
                                          <p:spTgt spid="158788"/>
                                        </p:tgtEl>
                                        <p:attrNameLst>
                                          <p:attrName>fillcolor</p:attrName>
                                        </p:attrNameLst>
                                      </p:cBhvr>
                                      <p:to>
                                        <a:schemeClr val="accent2"/>
                                      </p:to>
                                    </p:animClr>
                                    <p:set>
                                      <p:cBhvr>
                                        <p:cTn id="325" dur="500" fill="hold"/>
                                        <p:tgtEl>
                                          <p:spTgt spid="158788"/>
                                        </p:tgtEl>
                                        <p:attrNameLst>
                                          <p:attrName>fill.type</p:attrName>
                                        </p:attrNameLst>
                                      </p:cBhvr>
                                      <p:to>
                                        <p:strVal val="solid"/>
                                      </p:to>
                                    </p:set>
                                    <p:set>
                                      <p:cBhvr>
                                        <p:cTn id="326" dur="500" fill="hold"/>
                                        <p:tgtEl>
                                          <p:spTgt spid="158788"/>
                                        </p:tgtEl>
                                        <p:attrNameLst>
                                          <p:attrName>fill.on</p:attrName>
                                        </p:attrNameLst>
                                      </p:cBhvr>
                                      <p:to>
                                        <p:strVal val="true"/>
                                      </p:to>
                                    </p:set>
                                  </p:childTnLst>
                                </p:cTn>
                              </p:par>
                              <p:par>
                                <p:cTn id="327" presetID="1" presetClass="emph" presetSubtype="2" fill="hold" nodeType="withEffect">
                                  <p:stCondLst>
                                    <p:cond delay="0"/>
                                  </p:stCondLst>
                                  <p:childTnLst>
                                    <p:animClr clrSpc="rgb" dir="cw">
                                      <p:cBhvr>
                                        <p:cTn id="328" dur="500" fill="hold"/>
                                        <p:tgtEl>
                                          <p:spTgt spid="158789"/>
                                        </p:tgtEl>
                                        <p:attrNameLst>
                                          <p:attrName>fillcolor</p:attrName>
                                        </p:attrNameLst>
                                      </p:cBhvr>
                                      <p:to>
                                        <a:schemeClr val="accent2"/>
                                      </p:to>
                                    </p:animClr>
                                    <p:set>
                                      <p:cBhvr>
                                        <p:cTn id="329" dur="500" fill="hold"/>
                                        <p:tgtEl>
                                          <p:spTgt spid="158789"/>
                                        </p:tgtEl>
                                        <p:attrNameLst>
                                          <p:attrName>fill.type</p:attrName>
                                        </p:attrNameLst>
                                      </p:cBhvr>
                                      <p:to>
                                        <p:strVal val="solid"/>
                                      </p:to>
                                    </p:set>
                                    <p:set>
                                      <p:cBhvr>
                                        <p:cTn id="330" dur="500" fill="hold"/>
                                        <p:tgtEl>
                                          <p:spTgt spid="158789"/>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500" fill="hold"/>
                                        <p:tgtEl>
                                          <p:spTgt spid="158790"/>
                                        </p:tgtEl>
                                        <p:attrNameLst>
                                          <p:attrName>fillcolor</p:attrName>
                                        </p:attrNameLst>
                                      </p:cBhvr>
                                      <p:to>
                                        <a:schemeClr val="accent2"/>
                                      </p:to>
                                    </p:animClr>
                                    <p:set>
                                      <p:cBhvr>
                                        <p:cTn id="333" dur="500" fill="hold"/>
                                        <p:tgtEl>
                                          <p:spTgt spid="158790"/>
                                        </p:tgtEl>
                                        <p:attrNameLst>
                                          <p:attrName>fill.type</p:attrName>
                                        </p:attrNameLst>
                                      </p:cBhvr>
                                      <p:to>
                                        <p:strVal val="solid"/>
                                      </p:to>
                                    </p:set>
                                    <p:set>
                                      <p:cBhvr>
                                        <p:cTn id="334" dur="500" fill="hold"/>
                                        <p:tgtEl>
                                          <p:spTgt spid="158790"/>
                                        </p:tgtEl>
                                        <p:attrNameLst>
                                          <p:attrName>fill.on</p:attrName>
                                        </p:attrNameLst>
                                      </p:cBhvr>
                                      <p:to>
                                        <p:strVal val="true"/>
                                      </p:to>
                                    </p:set>
                                  </p:childTnLst>
                                </p:cTn>
                              </p:par>
                              <p:par>
                                <p:cTn id="335" presetID="1" presetClass="emph" presetSubtype="2" fill="hold" nodeType="withEffect">
                                  <p:stCondLst>
                                    <p:cond delay="0"/>
                                  </p:stCondLst>
                                  <p:childTnLst>
                                    <p:animClr clrSpc="rgb" dir="cw">
                                      <p:cBhvr>
                                        <p:cTn id="336" dur="500" fill="hold"/>
                                        <p:tgtEl>
                                          <p:spTgt spid="158791"/>
                                        </p:tgtEl>
                                        <p:attrNameLst>
                                          <p:attrName>fillcolor</p:attrName>
                                        </p:attrNameLst>
                                      </p:cBhvr>
                                      <p:to>
                                        <a:schemeClr val="accent2"/>
                                      </p:to>
                                    </p:animClr>
                                    <p:set>
                                      <p:cBhvr>
                                        <p:cTn id="337" dur="500" fill="hold"/>
                                        <p:tgtEl>
                                          <p:spTgt spid="158791"/>
                                        </p:tgtEl>
                                        <p:attrNameLst>
                                          <p:attrName>fill.type</p:attrName>
                                        </p:attrNameLst>
                                      </p:cBhvr>
                                      <p:to>
                                        <p:strVal val="solid"/>
                                      </p:to>
                                    </p:set>
                                    <p:set>
                                      <p:cBhvr>
                                        <p:cTn id="338" dur="500" fill="hold"/>
                                        <p:tgtEl>
                                          <p:spTgt spid="158791"/>
                                        </p:tgtEl>
                                        <p:attrNameLst>
                                          <p:attrName>fill.on</p:attrName>
                                        </p:attrNameLst>
                                      </p:cBhvr>
                                      <p:to>
                                        <p:strVal val="true"/>
                                      </p:to>
                                    </p:set>
                                  </p:childTnLst>
                                </p:cTn>
                              </p:par>
                              <p:par>
                                <p:cTn id="339" presetID="1" presetClass="emph" presetSubtype="2" fill="hold" nodeType="withEffect">
                                  <p:stCondLst>
                                    <p:cond delay="0"/>
                                  </p:stCondLst>
                                  <p:childTnLst>
                                    <p:animClr clrSpc="rgb" dir="cw">
                                      <p:cBhvr>
                                        <p:cTn id="340" dur="500" fill="hold"/>
                                        <p:tgtEl>
                                          <p:spTgt spid="158792"/>
                                        </p:tgtEl>
                                        <p:attrNameLst>
                                          <p:attrName>fillcolor</p:attrName>
                                        </p:attrNameLst>
                                      </p:cBhvr>
                                      <p:to>
                                        <a:schemeClr val="accent2"/>
                                      </p:to>
                                    </p:animClr>
                                    <p:set>
                                      <p:cBhvr>
                                        <p:cTn id="341" dur="500" fill="hold"/>
                                        <p:tgtEl>
                                          <p:spTgt spid="158792"/>
                                        </p:tgtEl>
                                        <p:attrNameLst>
                                          <p:attrName>fill.type</p:attrName>
                                        </p:attrNameLst>
                                      </p:cBhvr>
                                      <p:to>
                                        <p:strVal val="solid"/>
                                      </p:to>
                                    </p:set>
                                    <p:set>
                                      <p:cBhvr>
                                        <p:cTn id="342" dur="500" fill="hold"/>
                                        <p:tgtEl>
                                          <p:spTgt spid="158792"/>
                                        </p:tgtEl>
                                        <p:attrNameLst>
                                          <p:attrName>fill.on</p:attrName>
                                        </p:attrNameLst>
                                      </p:cBhvr>
                                      <p:to>
                                        <p:strVal val="true"/>
                                      </p:to>
                                    </p:set>
                                  </p:childTnLst>
                                </p:cTn>
                              </p:par>
                              <p:par>
                                <p:cTn id="343" presetID="1" presetClass="emph" presetSubtype="2" fill="hold" nodeType="withEffect">
                                  <p:stCondLst>
                                    <p:cond delay="0"/>
                                  </p:stCondLst>
                                  <p:childTnLst>
                                    <p:animClr clrSpc="rgb" dir="cw">
                                      <p:cBhvr>
                                        <p:cTn id="344" dur="500" fill="hold"/>
                                        <p:tgtEl>
                                          <p:spTgt spid="158793"/>
                                        </p:tgtEl>
                                        <p:attrNameLst>
                                          <p:attrName>fillcolor</p:attrName>
                                        </p:attrNameLst>
                                      </p:cBhvr>
                                      <p:to>
                                        <a:schemeClr val="accent2"/>
                                      </p:to>
                                    </p:animClr>
                                    <p:set>
                                      <p:cBhvr>
                                        <p:cTn id="345" dur="500" fill="hold"/>
                                        <p:tgtEl>
                                          <p:spTgt spid="158793"/>
                                        </p:tgtEl>
                                        <p:attrNameLst>
                                          <p:attrName>fill.type</p:attrName>
                                        </p:attrNameLst>
                                      </p:cBhvr>
                                      <p:to>
                                        <p:strVal val="solid"/>
                                      </p:to>
                                    </p:set>
                                    <p:set>
                                      <p:cBhvr>
                                        <p:cTn id="346" dur="500" fill="hold"/>
                                        <p:tgtEl>
                                          <p:spTgt spid="158793"/>
                                        </p:tgtEl>
                                        <p:attrNameLst>
                                          <p:attrName>fill.on</p:attrName>
                                        </p:attrNameLst>
                                      </p:cBhvr>
                                      <p:to>
                                        <p:strVal val="true"/>
                                      </p:to>
                                    </p:set>
                                  </p:childTnLst>
                                </p:cTn>
                              </p:par>
                              <p:par>
                                <p:cTn id="347" presetID="1" presetClass="emph" presetSubtype="2" fill="hold" nodeType="withEffect">
                                  <p:stCondLst>
                                    <p:cond delay="0"/>
                                  </p:stCondLst>
                                  <p:childTnLst>
                                    <p:animClr clrSpc="rgb" dir="cw">
                                      <p:cBhvr>
                                        <p:cTn id="348" dur="500" fill="hold"/>
                                        <p:tgtEl>
                                          <p:spTgt spid="158794"/>
                                        </p:tgtEl>
                                        <p:attrNameLst>
                                          <p:attrName>fillcolor</p:attrName>
                                        </p:attrNameLst>
                                      </p:cBhvr>
                                      <p:to>
                                        <a:schemeClr val="accent2"/>
                                      </p:to>
                                    </p:animClr>
                                    <p:set>
                                      <p:cBhvr>
                                        <p:cTn id="349" dur="500" fill="hold"/>
                                        <p:tgtEl>
                                          <p:spTgt spid="158794"/>
                                        </p:tgtEl>
                                        <p:attrNameLst>
                                          <p:attrName>fill.type</p:attrName>
                                        </p:attrNameLst>
                                      </p:cBhvr>
                                      <p:to>
                                        <p:strVal val="solid"/>
                                      </p:to>
                                    </p:set>
                                    <p:set>
                                      <p:cBhvr>
                                        <p:cTn id="350" dur="500" fill="hold"/>
                                        <p:tgtEl>
                                          <p:spTgt spid="158794"/>
                                        </p:tgtEl>
                                        <p:attrNameLst>
                                          <p:attrName>fill.on</p:attrName>
                                        </p:attrNameLst>
                                      </p:cBhvr>
                                      <p:to>
                                        <p:strVal val="true"/>
                                      </p:to>
                                    </p:set>
                                  </p:childTnLst>
                                </p:cTn>
                              </p:par>
                              <p:par>
                                <p:cTn id="351" presetID="1" presetClass="emph" presetSubtype="2" fill="hold" nodeType="withEffect">
                                  <p:stCondLst>
                                    <p:cond delay="0"/>
                                  </p:stCondLst>
                                  <p:childTnLst>
                                    <p:animClr clrSpc="rgb" dir="cw">
                                      <p:cBhvr>
                                        <p:cTn id="352" dur="500" fill="hold"/>
                                        <p:tgtEl>
                                          <p:spTgt spid="158795"/>
                                        </p:tgtEl>
                                        <p:attrNameLst>
                                          <p:attrName>fillcolor</p:attrName>
                                        </p:attrNameLst>
                                      </p:cBhvr>
                                      <p:to>
                                        <a:schemeClr val="accent2"/>
                                      </p:to>
                                    </p:animClr>
                                    <p:set>
                                      <p:cBhvr>
                                        <p:cTn id="353" dur="500" fill="hold"/>
                                        <p:tgtEl>
                                          <p:spTgt spid="158795"/>
                                        </p:tgtEl>
                                        <p:attrNameLst>
                                          <p:attrName>fill.type</p:attrName>
                                        </p:attrNameLst>
                                      </p:cBhvr>
                                      <p:to>
                                        <p:strVal val="solid"/>
                                      </p:to>
                                    </p:set>
                                    <p:set>
                                      <p:cBhvr>
                                        <p:cTn id="354" dur="500" fill="hold"/>
                                        <p:tgtEl>
                                          <p:spTgt spid="158795"/>
                                        </p:tgtEl>
                                        <p:attrNameLst>
                                          <p:attrName>fill.on</p:attrName>
                                        </p:attrNameLst>
                                      </p:cBhvr>
                                      <p:to>
                                        <p:strVal val="true"/>
                                      </p:to>
                                    </p:set>
                                  </p:childTnLst>
                                </p:cTn>
                              </p:par>
                              <p:par>
                                <p:cTn id="355" presetID="1" presetClass="emph" presetSubtype="2" fill="hold" nodeType="withEffect">
                                  <p:stCondLst>
                                    <p:cond delay="0"/>
                                  </p:stCondLst>
                                  <p:childTnLst>
                                    <p:animClr clrSpc="rgb" dir="cw">
                                      <p:cBhvr>
                                        <p:cTn id="356" dur="500" fill="hold"/>
                                        <p:tgtEl>
                                          <p:spTgt spid="158796"/>
                                        </p:tgtEl>
                                        <p:attrNameLst>
                                          <p:attrName>fillcolor</p:attrName>
                                        </p:attrNameLst>
                                      </p:cBhvr>
                                      <p:to>
                                        <a:schemeClr val="accent2"/>
                                      </p:to>
                                    </p:animClr>
                                    <p:set>
                                      <p:cBhvr>
                                        <p:cTn id="357" dur="500" fill="hold"/>
                                        <p:tgtEl>
                                          <p:spTgt spid="158796"/>
                                        </p:tgtEl>
                                        <p:attrNameLst>
                                          <p:attrName>fill.type</p:attrName>
                                        </p:attrNameLst>
                                      </p:cBhvr>
                                      <p:to>
                                        <p:strVal val="solid"/>
                                      </p:to>
                                    </p:set>
                                    <p:set>
                                      <p:cBhvr>
                                        <p:cTn id="358" dur="500" fill="hold"/>
                                        <p:tgtEl>
                                          <p:spTgt spid="158796"/>
                                        </p:tgtEl>
                                        <p:attrNameLst>
                                          <p:attrName>fill.on</p:attrName>
                                        </p:attrNameLst>
                                      </p:cBhvr>
                                      <p:to>
                                        <p:strVal val="true"/>
                                      </p:to>
                                    </p:set>
                                  </p:childTnLst>
                                </p:cTn>
                              </p:par>
                              <p:par>
                                <p:cTn id="359" presetID="1" presetClass="emph" presetSubtype="2" fill="hold" nodeType="withEffect">
                                  <p:stCondLst>
                                    <p:cond delay="0"/>
                                  </p:stCondLst>
                                  <p:childTnLst>
                                    <p:animClr clrSpc="rgb" dir="cw">
                                      <p:cBhvr>
                                        <p:cTn id="360" dur="500" fill="hold"/>
                                        <p:tgtEl>
                                          <p:spTgt spid="158797"/>
                                        </p:tgtEl>
                                        <p:attrNameLst>
                                          <p:attrName>fillcolor</p:attrName>
                                        </p:attrNameLst>
                                      </p:cBhvr>
                                      <p:to>
                                        <a:schemeClr val="accent2"/>
                                      </p:to>
                                    </p:animClr>
                                    <p:set>
                                      <p:cBhvr>
                                        <p:cTn id="361" dur="500" fill="hold"/>
                                        <p:tgtEl>
                                          <p:spTgt spid="158797"/>
                                        </p:tgtEl>
                                        <p:attrNameLst>
                                          <p:attrName>fill.type</p:attrName>
                                        </p:attrNameLst>
                                      </p:cBhvr>
                                      <p:to>
                                        <p:strVal val="solid"/>
                                      </p:to>
                                    </p:set>
                                    <p:set>
                                      <p:cBhvr>
                                        <p:cTn id="362" dur="500" fill="hold"/>
                                        <p:tgtEl>
                                          <p:spTgt spid="158797"/>
                                        </p:tgtEl>
                                        <p:attrNameLst>
                                          <p:attrName>fill.on</p:attrName>
                                        </p:attrNameLst>
                                      </p:cBhvr>
                                      <p:to>
                                        <p:strVal val="true"/>
                                      </p:to>
                                    </p:set>
                                  </p:childTnLst>
                                </p:cTn>
                              </p:par>
                              <p:par>
                                <p:cTn id="363" presetID="1" presetClass="emph" presetSubtype="2" fill="hold" nodeType="withEffect">
                                  <p:stCondLst>
                                    <p:cond delay="0"/>
                                  </p:stCondLst>
                                  <p:childTnLst>
                                    <p:animClr clrSpc="rgb" dir="cw">
                                      <p:cBhvr>
                                        <p:cTn id="364" dur="500" fill="hold"/>
                                        <p:tgtEl>
                                          <p:spTgt spid="158798"/>
                                        </p:tgtEl>
                                        <p:attrNameLst>
                                          <p:attrName>fillcolor</p:attrName>
                                        </p:attrNameLst>
                                      </p:cBhvr>
                                      <p:to>
                                        <a:schemeClr val="accent2"/>
                                      </p:to>
                                    </p:animClr>
                                    <p:set>
                                      <p:cBhvr>
                                        <p:cTn id="365" dur="500" fill="hold"/>
                                        <p:tgtEl>
                                          <p:spTgt spid="158798"/>
                                        </p:tgtEl>
                                        <p:attrNameLst>
                                          <p:attrName>fill.type</p:attrName>
                                        </p:attrNameLst>
                                      </p:cBhvr>
                                      <p:to>
                                        <p:strVal val="solid"/>
                                      </p:to>
                                    </p:set>
                                    <p:set>
                                      <p:cBhvr>
                                        <p:cTn id="366" dur="500" fill="hold"/>
                                        <p:tgtEl>
                                          <p:spTgt spid="158798"/>
                                        </p:tgtEl>
                                        <p:attrNameLst>
                                          <p:attrName>fill.on</p:attrName>
                                        </p:attrNameLst>
                                      </p:cBhvr>
                                      <p:to>
                                        <p:strVal val="true"/>
                                      </p:to>
                                    </p:set>
                                  </p:childTnLst>
                                </p:cTn>
                              </p:par>
                              <p:par>
                                <p:cTn id="367" presetID="1" presetClass="emph" presetSubtype="2" fill="hold" nodeType="withEffect">
                                  <p:stCondLst>
                                    <p:cond delay="0"/>
                                  </p:stCondLst>
                                  <p:childTnLst>
                                    <p:animClr clrSpc="rgb" dir="cw">
                                      <p:cBhvr>
                                        <p:cTn id="368" dur="500" fill="hold"/>
                                        <p:tgtEl>
                                          <p:spTgt spid="158799"/>
                                        </p:tgtEl>
                                        <p:attrNameLst>
                                          <p:attrName>fillcolor</p:attrName>
                                        </p:attrNameLst>
                                      </p:cBhvr>
                                      <p:to>
                                        <a:schemeClr val="accent2"/>
                                      </p:to>
                                    </p:animClr>
                                    <p:set>
                                      <p:cBhvr>
                                        <p:cTn id="369" dur="500" fill="hold"/>
                                        <p:tgtEl>
                                          <p:spTgt spid="158799"/>
                                        </p:tgtEl>
                                        <p:attrNameLst>
                                          <p:attrName>fill.type</p:attrName>
                                        </p:attrNameLst>
                                      </p:cBhvr>
                                      <p:to>
                                        <p:strVal val="solid"/>
                                      </p:to>
                                    </p:set>
                                    <p:set>
                                      <p:cBhvr>
                                        <p:cTn id="370" dur="500" fill="hold"/>
                                        <p:tgtEl>
                                          <p:spTgt spid="158799"/>
                                        </p:tgtEl>
                                        <p:attrNameLst>
                                          <p:attrName>fill.on</p:attrName>
                                        </p:attrNameLst>
                                      </p:cBhvr>
                                      <p:to>
                                        <p:strVal val="true"/>
                                      </p:to>
                                    </p:set>
                                  </p:childTnLst>
                                </p:cTn>
                              </p:par>
                              <p:par>
                                <p:cTn id="371" presetID="1" presetClass="emph" presetSubtype="2" fill="hold" nodeType="withEffect">
                                  <p:stCondLst>
                                    <p:cond delay="0"/>
                                  </p:stCondLst>
                                  <p:childTnLst>
                                    <p:animClr clrSpc="rgb" dir="cw">
                                      <p:cBhvr>
                                        <p:cTn id="372" dur="500" fill="hold"/>
                                        <p:tgtEl>
                                          <p:spTgt spid="158800"/>
                                        </p:tgtEl>
                                        <p:attrNameLst>
                                          <p:attrName>fillcolor</p:attrName>
                                        </p:attrNameLst>
                                      </p:cBhvr>
                                      <p:to>
                                        <a:schemeClr val="accent2"/>
                                      </p:to>
                                    </p:animClr>
                                    <p:set>
                                      <p:cBhvr>
                                        <p:cTn id="373" dur="500" fill="hold"/>
                                        <p:tgtEl>
                                          <p:spTgt spid="158800"/>
                                        </p:tgtEl>
                                        <p:attrNameLst>
                                          <p:attrName>fill.type</p:attrName>
                                        </p:attrNameLst>
                                      </p:cBhvr>
                                      <p:to>
                                        <p:strVal val="solid"/>
                                      </p:to>
                                    </p:set>
                                    <p:set>
                                      <p:cBhvr>
                                        <p:cTn id="374" dur="500" fill="hold"/>
                                        <p:tgtEl>
                                          <p:spTgt spid="158800"/>
                                        </p:tgtEl>
                                        <p:attrNameLst>
                                          <p:attrName>fill.on</p:attrName>
                                        </p:attrNameLst>
                                      </p:cBhvr>
                                      <p:to>
                                        <p:strVal val="true"/>
                                      </p:to>
                                    </p:set>
                                  </p:childTnLst>
                                </p:cTn>
                              </p:par>
                              <p:par>
                                <p:cTn id="375" presetID="1" presetClass="emph" presetSubtype="2" fill="hold" nodeType="withEffect">
                                  <p:stCondLst>
                                    <p:cond delay="0"/>
                                  </p:stCondLst>
                                  <p:childTnLst>
                                    <p:animClr clrSpc="rgb" dir="cw">
                                      <p:cBhvr>
                                        <p:cTn id="376" dur="500" fill="hold"/>
                                        <p:tgtEl>
                                          <p:spTgt spid="158801"/>
                                        </p:tgtEl>
                                        <p:attrNameLst>
                                          <p:attrName>fillcolor</p:attrName>
                                        </p:attrNameLst>
                                      </p:cBhvr>
                                      <p:to>
                                        <a:schemeClr val="accent2"/>
                                      </p:to>
                                    </p:animClr>
                                    <p:set>
                                      <p:cBhvr>
                                        <p:cTn id="377" dur="500" fill="hold"/>
                                        <p:tgtEl>
                                          <p:spTgt spid="158801"/>
                                        </p:tgtEl>
                                        <p:attrNameLst>
                                          <p:attrName>fill.type</p:attrName>
                                        </p:attrNameLst>
                                      </p:cBhvr>
                                      <p:to>
                                        <p:strVal val="solid"/>
                                      </p:to>
                                    </p:set>
                                    <p:set>
                                      <p:cBhvr>
                                        <p:cTn id="378" dur="500" fill="hold"/>
                                        <p:tgtEl>
                                          <p:spTgt spid="158801"/>
                                        </p:tgtEl>
                                        <p:attrNameLst>
                                          <p:attrName>fill.on</p:attrName>
                                        </p:attrNameLst>
                                      </p:cBhvr>
                                      <p:to>
                                        <p:strVal val="true"/>
                                      </p:to>
                                    </p:set>
                                  </p:childTnLst>
                                </p:cTn>
                              </p:par>
                              <p:par>
                                <p:cTn id="379" presetID="1" presetClass="emph" presetSubtype="2" fill="hold" nodeType="withEffect">
                                  <p:stCondLst>
                                    <p:cond delay="0"/>
                                  </p:stCondLst>
                                  <p:childTnLst>
                                    <p:animClr clrSpc="rgb" dir="cw">
                                      <p:cBhvr>
                                        <p:cTn id="380" dur="500" fill="hold"/>
                                        <p:tgtEl>
                                          <p:spTgt spid="158802"/>
                                        </p:tgtEl>
                                        <p:attrNameLst>
                                          <p:attrName>fillcolor</p:attrName>
                                        </p:attrNameLst>
                                      </p:cBhvr>
                                      <p:to>
                                        <a:schemeClr val="accent2"/>
                                      </p:to>
                                    </p:animClr>
                                    <p:set>
                                      <p:cBhvr>
                                        <p:cTn id="381" dur="500" fill="hold"/>
                                        <p:tgtEl>
                                          <p:spTgt spid="158802"/>
                                        </p:tgtEl>
                                        <p:attrNameLst>
                                          <p:attrName>fill.type</p:attrName>
                                        </p:attrNameLst>
                                      </p:cBhvr>
                                      <p:to>
                                        <p:strVal val="solid"/>
                                      </p:to>
                                    </p:set>
                                    <p:set>
                                      <p:cBhvr>
                                        <p:cTn id="382" dur="500" fill="hold"/>
                                        <p:tgtEl>
                                          <p:spTgt spid="158802"/>
                                        </p:tgtEl>
                                        <p:attrNameLst>
                                          <p:attrName>fill.on</p:attrName>
                                        </p:attrNameLst>
                                      </p:cBhvr>
                                      <p:to>
                                        <p:strVal val="true"/>
                                      </p:to>
                                    </p:set>
                                  </p:childTnLst>
                                </p:cTn>
                              </p:par>
                              <p:par>
                                <p:cTn id="383" presetID="1" presetClass="emph" presetSubtype="2" fill="hold" nodeType="withEffect">
                                  <p:stCondLst>
                                    <p:cond delay="0"/>
                                  </p:stCondLst>
                                  <p:childTnLst>
                                    <p:animClr clrSpc="rgb" dir="cw">
                                      <p:cBhvr>
                                        <p:cTn id="384" dur="500" fill="hold"/>
                                        <p:tgtEl>
                                          <p:spTgt spid="158803"/>
                                        </p:tgtEl>
                                        <p:attrNameLst>
                                          <p:attrName>fillcolor</p:attrName>
                                        </p:attrNameLst>
                                      </p:cBhvr>
                                      <p:to>
                                        <a:schemeClr val="accent2"/>
                                      </p:to>
                                    </p:animClr>
                                    <p:set>
                                      <p:cBhvr>
                                        <p:cTn id="385" dur="500" fill="hold"/>
                                        <p:tgtEl>
                                          <p:spTgt spid="158803"/>
                                        </p:tgtEl>
                                        <p:attrNameLst>
                                          <p:attrName>fill.type</p:attrName>
                                        </p:attrNameLst>
                                      </p:cBhvr>
                                      <p:to>
                                        <p:strVal val="solid"/>
                                      </p:to>
                                    </p:set>
                                    <p:set>
                                      <p:cBhvr>
                                        <p:cTn id="386" dur="500" fill="hold"/>
                                        <p:tgtEl>
                                          <p:spTgt spid="158803"/>
                                        </p:tgtEl>
                                        <p:attrNameLst>
                                          <p:attrName>fill.on</p:attrName>
                                        </p:attrNameLst>
                                      </p:cBhvr>
                                      <p:to>
                                        <p:strVal val="true"/>
                                      </p:to>
                                    </p:set>
                                  </p:childTnLst>
                                </p:cTn>
                              </p:par>
                              <p:par>
                                <p:cTn id="387" presetID="1" presetClass="emph" presetSubtype="2" fill="hold" nodeType="withEffect">
                                  <p:stCondLst>
                                    <p:cond delay="0"/>
                                  </p:stCondLst>
                                  <p:childTnLst>
                                    <p:animClr clrSpc="rgb" dir="cw">
                                      <p:cBhvr>
                                        <p:cTn id="388" dur="500" fill="hold"/>
                                        <p:tgtEl>
                                          <p:spTgt spid="158804"/>
                                        </p:tgtEl>
                                        <p:attrNameLst>
                                          <p:attrName>fillcolor</p:attrName>
                                        </p:attrNameLst>
                                      </p:cBhvr>
                                      <p:to>
                                        <a:schemeClr val="accent2"/>
                                      </p:to>
                                    </p:animClr>
                                    <p:set>
                                      <p:cBhvr>
                                        <p:cTn id="389" dur="500" fill="hold"/>
                                        <p:tgtEl>
                                          <p:spTgt spid="158804"/>
                                        </p:tgtEl>
                                        <p:attrNameLst>
                                          <p:attrName>fill.type</p:attrName>
                                        </p:attrNameLst>
                                      </p:cBhvr>
                                      <p:to>
                                        <p:strVal val="solid"/>
                                      </p:to>
                                    </p:set>
                                    <p:set>
                                      <p:cBhvr>
                                        <p:cTn id="390" dur="500" fill="hold"/>
                                        <p:tgtEl>
                                          <p:spTgt spid="158804"/>
                                        </p:tgtEl>
                                        <p:attrNameLst>
                                          <p:attrName>fill.on</p:attrName>
                                        </p:attrNameLst>
                                      </p:cBhvr>
                                      <p:to>
                                        <p:strVal val="true"/>
                                      </p:to>
                                    </p:set>
                                  </p:childTnLst>
                                </p:cTn>
                              </p:par>
                              <p:par>
                                <p:cTn id="391" presetID="1" presetClass="emph" presetSubtype="2" fill="hold" nodeType="withEffect">
                                  <p:stCondLst>
                                    <p:cond delay="0"/>
                                  </p:stCondLst>
                                  <p:childTnLst>
                                    <p:animClr clrSpc="rgb" dir="cw">
                                      <p:cBhvr>
                                        <p:cTn id="392" dur="500" fill="hold"/>
                                        <p:tgtEl>
                                          <p:spTgt spid="158805"/>
                                        </p:tgtEl>
                                        <p:attrNameLst>
                                          <p:attrName>fillcolor</p:attrName>
                                        </p:attrNameLst>
                                      </p:cBhvr>
                                      <p:to>
                                        <a:schemeClr val="accent2"/>
                                      </p:to>
                                    </p:animClr>
                                    <p:set>
                                      <p:cBhvr>
                                        <p:cTn id="393" dur="500" fill="hold"/>
                                        <p:tgtEl>
                                          <p:spTgt spid="158805"/>
                                        </p:tgtEl>
                                        <p:attrNameLst>
                                          <p:attrName>fill.type</p:attrName>
                                        </p:attrNameLst>
                                      </p:cBhvr>
                                      <p:to>
                                        <p:strVal val="solid"/>
                                      </p:to>
                                    </p:set>
                                    <p:set>
                                      <p:cBhvr>
                                        <p:cTn id="394" dur="500" fill="hold"/>
                                        <p:tgtEl>
                                          <p:spTgt spid="158805"/>
                                        </p:tgtEl>
                                        <p:attrNameLst>
                                          <p:attrName>fill.on</p:attrName>
                                        </p:attrNameLst>
                                      </p:cBhvr>
                                      <p:to>
                                        <p:strVal val="true"/>
                                      </p:to>
                                    </p:set>
                                  </p:childTnLst>
                                </p:cTn>
                              </p:par>
                              <p:par>
                                <p:cTn id="395" presetID="1" presetClass="emph" presetSubtype="2" fill="hold" nodeType="withEffect">
                                  <p:stCondLst>
                                    <p:cond delay="0"/>
                                  </p:stCondLst>
                                  <p:childTnLst>
                                    <p:animClr clrSpc="rgb" dir="cw">
                                      <p:cBhvr>
                                        <p:cTn id="396" dur="500" fill="hold"/>
                                        <p:tgtEl>
                                          <p:spTgt spid="158806"/>
                                        </p:tgtEl>
                                        <p:attrNameLst>
                                          <p:attrName>fillcolor</p:attrName>
                                        </p:attrNameLst>
                                      </p:cBhvr>
                                      <p:to>
                                        <a:schemeClr val="accent2"/>
                                      </p:to>
                                    </p:animClr>
                                    <p:set>
                                      <p:cBhvr>
                                        <p:cTn id="397" dur="500" fill="hold"/>
                                        <p:tgtEl>
                                          <p:spTgt spid="158806"/>
                                        </p:tgtEl>
                                        <p:attrNameLst>
                                          <p:attrName>fill.type</p:attrName>
                                        </p:attrNameLst>
                                      </p:cBhvr>
                                      <p:to>
                                        <p:strVal val="solid"/>
                                      </p:to>
                                    </p:set>
                                    <p:set>
                                      <p:cBhvr>
                                        <p:cTn id="398" dur="500" fill="hold"/>
                                        <p:tgtEl>
                                          <p:spTgt spid="158806"/>
                                        </p:tgtEl>
                                        <p:attrNameLst>
                                          <p:attrName>fill.on</p:attrName>
                                        </p:attrNameLst>
                                      </p:cBhvr>
                                      <p:to>
                                        <p:strVal val="true"/>
                                      </p:to>
                                    </p:set>
                                  </p:childTnLst>
                                </p:cTn>
                              </p:par>
                              <p:par>
                                <p:cTn id="399" presetID="1" presetClass="emph" presetSubtype="2" fill="hold" nodeType="withEffect">
                                  <p:stCondLst>
                                    <p:cond delay="0"/>
                                  </p:stCondLst>
                                  <p:childTnLst>
                                    <p:animClr clrSpc="rgb" dir="cw">
                                      <p:cBhvr>
                                        <p:cTn id="400" dur="500" fill="hold"/>
                                        <p:tgtEl>
                                          <p:spTgt spid="158807"/>
                                        </p:tgtEl>
                                        <p:attrNameLst>
                                          <p:attrName>fillcolor</p:attrName>
                                        </p:attrNameLst>
                                      </p:cBhvr>
                                      <p:to>
                                        <a:schemeClr val="accent2"/>
                                      </p:to>
                                    </p:animClr>
                                    <p:set>
                                      <p:cBhvr>
                                        <p:cTn id="401" dur="500" fill="hold"/>
                                        <p:tgtEl>
                                          <p:spTgt spid="158807"/>
                                        </p:tgtEl>
                                        <p:attrNameLst>
                                          <p:attrName>fill.type</p:attrName>
                                        </p:attrNameLst>
                                      </p:cBhvr>
                                      <p:to>
                                        <p:strVal val="solid"/>
                                      </p:to>
                                    </p:set>
                                    <p:set>
                                      <p:cBhvr>
                                        <p:cTn id="402" dur="500" fill="hold"/>
                                        <p:tgtEl>
                                          <p:spTgt spid="158807"/>
                                        </p:tgtEl>
                                        <p:attrNameLst>
                                          <p:attrName>fill.on</p:attrName>
                                        </p:attrNameLst>
                                      </p:cBhvr>
                                      <p:to>
                                        <p:strVal val="true"/>
                                      </p:to>
                                    </p:set>
                                  </p:childTnLst>
                                </p:cTn>
                              </p:par>
                              <p:par>
                                <p:cTn id="403" presetID="1" presetClass="emph" presetSubtype="2" fill="hold" nodeType="withEffect">
                                  <p:stCondLst>
                                    <p:cond delay="0"/>
                                  </p:stCondLst>
                                  <p:childTnLst>
                                    <p:animClr clrSpc="rgb" dir="cw">
                                      <p:cBhvr>
                                        <p:cTn id="404" dur="500" fill="hold"/>
                                        <p:tgtEl>
                                          <p:spTgt spid="158808"/>
                                        </p:tgtEl>
                                        <p:attrNameLst>
                                          <p:attrName>fillcolor</p:attrName>
                                        </p:attrNameLst>
                                      </p:cBhvr>
                                      <p:to>
                                        <a:schemeClr val="accent2"/>
                                      </p:to>
                                    </p:animClr>
                                    <p:set>
                                      <p:cBhvr>
                                        <p:cTn id="405" dur="500" fill="hold"/>
                                        <p:tgtEl>
                                          <p:spTgt spid="158808"/>
                                        </p:tgtEl>
                                        <p:attrNameLst>
                                          <p:attrName>fill.type</p:attrName>
                                        </p:attrNameLst>
                                      </p:cBhvr>
                                      <p:to>
                                        <p:strVal val="solid"/>
                                      </p:to>
                                    </p:set>
                                    <p:set>
                                      <p:cBhvr>
                                        <p:cTn id="406" dur="500" fill="hold"/>
                                        <p:tgtEl>
                                          <p:spTgt spid="158808"/>
                                        </p:tgtEl>
                                        <p:attrNameLst>
                                          <p:attrName>fill.on</p:attrName>
                                        </p:attrNameLst>
                                      </p:cBhvr>
                                      <p:to>
                                        <p:strVal val="true"/>
                                      </p:to>
                                    </p:set>
                                  </p:childTnLst>
                                </p:cTn>
                              </p:par>
                              <p:par>
                                <p:cTn id="407" presetID="1" presetClass="emph" presetSubtype="2" fill="hold" nodeType="withEffect">
                                  <p:stCondLst>
                                    <p:cond delay="0"/>
                                  </p:stCondLst>
                                  <p:childTnLst>
                                    <p:animClr clrSpc="rgb" dir="cw">
                                      <p:cBhvr>
                                        <p:cTn id="408" dur="500" fill="hold"/>
                                        <p:tgtEl>
                                          <p:spTgt spid="158809"/>
                                        </p:tgtEl>
                                        <p:attrNameLst>
                                          <p:attrName>fillcolor</p:attrName>
                                        </p:attrNameLst>
                                      </p:cBhvr>
                                      <p:to>
                                        <a:schemeClr val="accent2"/>
                                      </p:to>
                                    </p:animClr>
                                    <p:set>
                                      <p:cBhvr>
                                        <p:cTn id="409" dur="500" fill="hold"/>
                                        <p:tgtEl>
                                          <p:spTgt spid="158809"/>
                                        </p:tgtEl>
                                        <p:attrNameLst>
                                          <p:attrName>fill.type</p:attrName>
                                        </p:attrNameLst>
                                      </p:cBhvr>
                                      <p:to>
                                        <p:strVal val="solid"/>
                                      </p:to>
                                    </p:set>
                                    <p:set>
                                      <p:cBhvr>
                                        <p:cTn id="410" dur="500" fill="hold"/>
                                        <p:tgtEl>
                                          <p:spTgt spid="158809"/>
                                        </p:tgtEl>
                                        <p:attrNameLst>
                                          <p:attrName>fill.on</p:attrName>
                                        </p:attrNameLst>
                                      </p:cBhvr>
                                      <p:to>
                                        <p:strVal val="true"/>
                                      </p:to>
                                    </p:set>
                                  </p:childTnLst>
                                </p:cTn>
                              </p:par>
                              <p:par>
                                <p:cTn id="411" presetID="1" presetClass="emph" presetSubtype="2" fill="hold" nodeType="withEffect">
                                  <p:stCondLst>
                                    <p:cond delay="0"/>
                                  </p:stCondLst>
                                  <p:childTnLst>
                                    <p:animClr clrSpc="rgb" dir="cw">
                                      <p:cBhvr>
                                        <p:cTn id="412" dur="500" fill="hold"/>
                                        <p:tgtEl>
                                          <p:spTgt spid="158810"/>
                                        </p:tgtEl>
                                        <p:attrNameLst>
                                          <p:attrName>fillcolor</p:attrName>
                                        </p:attrNameLst>
                                      </p:cBhvr>
                                      <p:to>
                                        <a:schemeClr val="accent2"/>
                                      </p:to>
                                    </p:animClr>
                                    <p:set>
                                      <p:cBhvr>
                                        <p:cTn id="413" dur="500" fill="hold"/>
                                        <p:tgtEl>
                                          <p:spTgt spid="158810"/>
                                        </p:tgtEl>
                                        <p:attrNameLst>
                                          <p:attrName>fill.type</p:attrName>
                                        </p:attrNameLst>
                                      </p:cBhvr>
                                      <p:to>
                                        <p:strVal val="solid"/>
                                      </p:to>
                                    </p:set>
                                    <p:set>
                                      <p:cBhvr>
                                        <p:cTn id="414" dur="500" fill="hold"/>
                                        <p:tgtEl>
                                          <p:spTgt spid="158810"/>
                                        </p:tgtEl>
                                        <p:attrNameLst>
                                          <p:attrName>fill.on</p:attrName>
                                        </p:attrNameLst>
                                      </p:cBhvr>
                                      <p:to>
                                        <p:strVal val="true"/>
                                      </p:to>
                                    </p:set>
                                  </p:childTnLst>
                                </p:cTn>
                              </p:par>
                              <p:par>
                                <p:cTn id="415" presetID="1" presetClass="emph" presetSubtype="2" fill="hold" nodeType="withEffect">
                                  <p:stCondLst>
                                    <p:cond delay="0"/>
                                  </p:stCondLst>
                                  <p:childTnLst>
                                    <p:animClr clrSpc="rgb" dir="cw">
                                      <p:cBhvr>
                                        <p:cTn id="416" dur="500" fill="hold"/>
                                        <p:tgtEl>
                                          <p:spTgt spid="158811"/>
                                        </p:tgtEl>
                                        <p:attrNameLst>
                                          <p:attrName>fillcolor</p:attrName>
                                        </p:attrNameLst>
                                      </p:cBhvr>
                                      <p:to>
                                        <a:schemeClr val="accent2"/>
                                      </p:to>
                                    </p:animClr>
                                    <p:set>
                                      <p:cBhvr>
                                        <p:cTn id="417" dur="500" fill="hold"/>
                                        <p:tgtEl>
                                          <p:spTgt spid="158811"/>
                                        </p:tgtEl>
                                        <p:attrNameLst>
                                          <p:attrName>fill.type</p:attrName>
                                        </p:attrNameLst>
                                      </p:cBhvr>
                                      <p:to>
                                        <p:strVal val="solid"/>
                                      </p:to>
                                    </p:set>
                                    <p:set>
                                      <p:cBhvr>
                                        <p:cTn id="418" dur="500" fill="hold"/>
                                        <p:tgtEl>
                                          <p:spTgt spid="158811"/>
                                        </p:tgtEl>
                                        <p:attrNameLst>
                                          <p:attrName>fill.on</p:attrName>
                                        </p:attrNameLst>
                                      </p:cBhvr>
                                      <p:to>
                                        <p:strVal val="true"/>
                                      </p:to>
                                    </p:set>
                                  </p:childTnLst>
                                </p:cTn>
                              </p:par>
                              <p:par>
                                <p:cTn id="419" presetID="1" presetClass="emph" presetSubtype="2" fill="hold" nodeType="withEffect">
                                  <p:stCondLst>
                                    <p:cond delay="0"/>
                                  </p:stCondLst>
                                  <p:childTnLst>
                                    <p:animClr clrSpc="rgb" dir="cw">
                                      <p:cBhvr>
                                        <p:cTn id="420" dur="500" fill="hold"/>
                                        <p:tgtEl>
                                          <p:spTgt spid="158841"/>
                                        </p:tgtEl>
                                        <p:attrNameLst>
                                          <p:attrName>fillcolor</p:attrName>
                                        </p:attrNameLst>
                                      </p:cBhvr>
                                      <p:to>
                                        <a:schemeClr val="accent2"/>
                                      </p:to>
                                    </p:animClr>
                                    <p:set>
                                      <p:cBhvr>
                                        <p:cTn id="421" dur="500" fill="hold"/>
                                        <p:tgtEl>
                                          <p:spTgt spid="158841"/>
                                        </p:tgtEl>
                                        <p:attrNameLst>
                                          <p:attrName>fill.type</p:attrName>
                                        </p:attrNameLst>
                                      </p:cBhvr>
                                      <p:to>
                                        <p:strVal val="solid"/>
                                      </p:to>
                                    </p:set>
                                    <p:set>
                                      <p:cBhvr>
                                        <p:cTn id="422" dur="500" fill="hold"/>
                                        <p:tgtEl>
                                          <p:spTgt spid="158841"/>
                                        </p:tgtEl>
                                        <p:attrNameLst>
                                          <p:attrName>fill.on</p:attrName>
                                        </p:attrNameLst>
                                      </p:cBhvr>
                                      <p:to>
                                        <p:strVal val="true"/>
                                      </p:to>
                                    </p:set>
                                  </p:childTnLst>
                                </p:cTn>
                              </p:par>
                              <p:par>
                                <p:cTn id="423" presetID="1" presetClass="emph" presetSubtype="2" fill="hold" nodeType="withEffect">
                                  <p:stCondLst>
                                    <p:cond delay="0"/>
                                  </p:stCondLst>
                                  <p:childTnLst>
                                    <p:animClr clrSpc="rgb" dir="cw">
                                      <p:cBhvr>
                                        <p:cTn id="424" dur="500" fill="hold"/>
                                        <p:tgtEl>
                                          <p:spTgt spid="158842"/>
                                        </p:tgtEl>
                                        <p:attrNameLst>
                                          <p:attrName>fillcolor</p:attrName>
                                        </p:attrNameLst>
                                      </p:cBhvr>
                                      <p:to>
                                        <a:schemeClr val="accent2"/>
                                      </p:to>
                                    </p:animClr>
                                    <p:set>
                                      <p:cBhvr>
                                        <p:cTn id="425" dur="500" fill="hold"/>
                                        <p:tgtEl>
                                          <p:spTgt spid="158842"/>
                                        </p:tgtEl>
                                        <p:attrNameLst>
                                          <p:attrName>fill.type</p:attrName>
                                        </p:attrNameLst>
                                      </p:cBhvr>
                                      <p:to>
                                        <p:strVal val="solid"/>
                                      </p:to>
                                    </p:set>
                                    <p:set>
                                      <p:cBhvr>
                                        <p:cTn id="426" dur="500" fill="hold"/>
                                        <p:tgtEl>
                                          <p:spTgt spid="158842"/>
                                        </p:tgtEl>
                                        <p:attrNameLst>
                                          <p:attrName>fill.on</p:attrName>
                                        </p:attrNameLst>
                                      </p:cBhvr>
                                      <p:to>
                                        <p:strVal val="true"/>
                                      </p:to>
                                    </p:set>
                                  </p:childTnLst>
                                </p:cTn>
                              </p:par>
                              <p:par>
                                <p:cTn id="427" presetID="1" presetClass="emph" presetSubtype="2" fill="hold" nodeType="withEffect">
                                  <p:stCondLst>
                                    <p:cond delay="0"/>
                                  </p:stCondLst>
                                  <p:childTnLst>
                                    <p:animClr clrSpc="rgb" dir="cw">
                                      <p:cBhvr>
                                        <p:cTn id="428" dur="500" fill="hold"/>
                                        <p:tgtEl>
                                          <p:spTgt spid="158843"/>
                                        </p:tgtEl>
                                        <p:attrNameLst>
                                          <p:attrName>fillcolor</p:attrName>
                                        </p:attrNameLst>
                                      </p:cBhvr>
                                      <p:to>
                                        <a:schemeClr val="accent2"/>
                                      </p:to>
                                    </p:animClr>
                                    <p:set>
                                      <p:cBhvr>
                                        <p:cTn id="429" dur="500" fill="hold"/>
                                        <p:tgtEl>
                                          <p:spTgt spid="158843"/>
                                        </p:tgtEl>
                                        <p:attrNameLst>
                                          <p:attrName>fill.type</p:attrName>
                                        </p:attrNameLst>
                                      </p:cBhvr>
                                      <p:to>
                                        <p:strVal val="solid"/>
                                      </p:to>
                                    </p:set>
                                    <p:set>
                                      <p:cBhvr>
                                        <p:cTn id="430" dur="500" fill="hold"/>
                                        <p:tgtEl>
                                          <p:spTgt spid="158843"/>
                                        </p:tgtEl>
                                        <p:attrNameLst>
                                          <p:attrName>fill.on</p:attrName>
                                        </p:attrNameLst>
                                      </p:cBhvr>
                                      <p:to>
                                        <p:strVal val="true"/>
                                      </p:to>
                                    </p:set>
                                  </p:childTnLst>
                                </p:cTn>
                              </p:par>
                              <p:par>
                                <p:cTn id="431" presetID="1" presetClass="emph" presetSubtype="2" fill="hold" nodeType="withEffect">
                                  <p:stCondLst>
                                    <p:cond delay="0"/>
                                  </p:stCondLst>
                                  <p:childTnLst>
                                    <p:animClr clrSpc="rgb" dir="cw">
                                      <p:cBhvr>
                                        <p:cTn id="432" dur="500" fill="hold"/>
                                        <p:tgtEl>
                                          <p:spTgt spid="158844"/>
                                        </p:tgtEl>
                                        <p:attrNameLst>
                                          <p:attrName>fillcolor</p:attrName>
                                        </p:attrNameLst>
                                      </p:cBhvr>
                                      <p:to>
                                        <a:schemeClr val="accent2"/>
                                      </p:to>
                                    </p:animClr>
                                    <p:set>
                                      <p:cBhvr>
                                        <p:cTn id="433" dur="500" fill="hold"/>
                                        <p:tgtEl>
                                          <p:spTgt spid="158844"/>
                                        </p:tgtEl>
                                        <p:attrNameLst>
                                          <p:attrName>fill.type</p:attrName>
                                        </p:attrNameLst>
                                      </p:cBhvr>
                                      <p:to>
                                        <p:strVal val="solid"/>
                                      </p:to>
                                    </p:set>
                                    <p:set>
                                      <p:cBhvr>
                                        <p:cTn id="434" dur="500" fill="hold"/>
                                        <p:tgtEl>
                                          <p:spTgt spid="158844"/>
                                        </p:tgtEl>
                                        <p:attrNameLst>
                                          <p:attrName>fill.on</p:attrName>
                                        </p:attrNameLst>
                                      </p:cBhvr>
                                      <p:to>
                                        <p:strVal val="true"/>
                                      </p:to>
                                    </p:set>
                                  </p:childTnLst>
                                </p:cTn>
                              </p:par>
                              <p:par>
                                <p:cTn id="435" presetID="1" presetClass="emph" presetSubtype="2" fill="hold" nodeType="withEffect">
                                  <p:stCondLst>
                                    <p:cond delay="0"/>
                                  </p:stCondLst>
                                  <p:childTnLst>
                                    <p:animClr clrSpc="rgb" dir="cw">
                                      <p:cBhvr>
                                        <p:cTn id="436" dur="500" fill="hold"/>
                                        <p:tgtEl>
                                          <p:spTgt spid="158845"/>
                                        </p:tgtEl>
                                        <p:attrNameLst>
                                          <p:attrName>fillcolor</p:attrName>
                                        </p:attrNameLst>
                                      </p:cBhvr>
                                      <p:to>
                                        <a:schemeClr val="accent2"/>
                                      </p:to>
                                    </p:animClr>
                                    <p:set>
                                      <p:cBhvr>
                                        <p:cTn id="437" dur="500" fill="hold"/>
                                        <p:tgtEl>
                                          <p:spTgt spid="158845"/>
                                        </p:tgtEl>
                                        <p:attrNameLst>
                                          <p:attrName>fill.type</p:attrName>
                                        </p:attrNameLst>
                                      </p:cBhvr>
                                      <p:to>
                                        <p:strVal val="solid"/>
                                      </p:to>
                                    </p:set>
                                    <p:set>
                                      <p:cBhvr>
                                        <p:cTn id="438" dur="500" fill="hold"/>
                                        <p:tgtEl>
                                          <p:spTgt spid="158845"/>
                                        </p:tgtEl>
                                        <p:attrNameLst>
                                          <p:attrName>fill.on</p:attrName>
                                        </p:attrNameLst>
                                      </p:cBhvr>
                                      <p:to>
                                        <p:strVal val="true"/>
                                      </p:to>
                                    </p:set>
                                  </p:childTnLst>
                                </p:cTn>
                              </p:par>
                              <p:par>
                                <p:cTn id="439" presetID="1" presetClass="emph" presetSubtype="2" fill="hold" nodeType="withEffect">
                                  <p:stCondLst>
                                    <p:cond delay="0"/>
                                  </p:stCondLst>
                                  <p:childTnLst>
                                    <p:animClr clrSpc="rgb" dir="cw">
                                      <p:cBhvr>
                                        <p:cTn id="440" dur="500" fill="hold"/>
                                        <p:tgtEl>
                                          <p:spTgt spid="158846"/>
                                        </p:tgtEl>
                                        <p:attrNameLst>
                                          <p:attrName>fillcolor</p:attrName>
                                        </p:attrNameLst>
                                      </p:cBhvr>
                                      <p:to>
                                        <a:schemeClr val="accent2"/>
                                      </p:to>
                                    </p:animClr>
                                    <p:set>
                                      <p:cBhvr>
                                        <p:cTn id="441" dur="500" fill="hold"/>
                                        <p:tgtEl>
                                          <p:spTgt spid="158846"/>
                                        </p:tgtEl>
                                        <p:attrNameLst>
                                          <p:attrName>fill.type</p:attrName>
                                        </p:attrNameLst>
                                      </p:cBhvr>
                                      <p:to>
                                        <p:strVal val="solid"/>
                                      </p:to>
                                    </p:set>
                                    <p:set>
                                      <p:cBhvr>
                                        <p:cTn id="442" dur="500" fill="hold"/>
                                        <p:tgtEl>
                                          <p:spTgt spid="158846"/>
                                        </p:tgtEl>
                                        <p:attrNameLst>
                                          <p:attrName>fill.on</p:attrName>
                                        </p:attrNameLst>
                                      </p:cBhvr>
                                      <p:to>
                                        <p:strVal val="true"/>
                                      </p:to>
                                    </p:set>
                                  </p:childTnLst>
                                </p:cTn>
                              </p:par>
                              <p:par>
                                <p:cTn id="443" presetID="1" presetClass="emph" presetSubtype="2" fill="hold" nodeType="withEffect">
                                  <p:stCondLst>
                                    <p:cond delay="0"/>
                                  </p:stCondLst>
                                  <p:childTnLst>
                                    <p:animClr clrSpc="rgb" dir="cw">
                                      <p:cBhvr>
                                        <p:cTn id="444" dur="500" fill="hold"/>
                                        <p:tgtEl>
                                          <p:spTgt spid="158847"/>
                                        </p:tgtEl>
                                        <p:attrNameLst>
                                          <p:attrName>fillcolor</p:attrName>
                                        </p:attrNameLst>
                                      </p:cBhvr>
                                      <p:to>
                                        <a:schemeClr val="accent2"/>
                                      </p:to>
                                    </p:animClr>
                                    <p:set>
                                      <p:cBhvr>
                                        <p:cTn id="445" dur="500" fill="hold"/>
                                        <p:tgtEl>
                                          <p:spTgt spid="158847"/>
                                        </p:tgtEl>
                                        <p:attrNameLst>
                                          <p:attrName>fill.type</p:attrName>
                                        </p:attrNameLst>
                                      </p:cBhvr>
                                      <p:to>
                                        <p:strVal val="solid"/>
                                      </p:to>
                                    </p:set>
                                    <p:set>
                                      <p:cBhvr>
                                        <p:cTn id="446" dur="500" fill="hold"/>
                                        <p:tgtEl>
                                          <p:spTgt spid="158847"/>
                                        </p:tgtEl>
                                        <p:attrNameLst>
                                          <p:attrName>fill.on</p:attrName>
                                        </p:attrNameLst>
                                      </p:cBhvr>
                                      <p:to>
                                        <p:strVal val="true"/>
                                      </p:to>
                                    </p:set>
                                  </p:childTnLst>
                                </p:cTn>
                              </p:par>
                              <p:par>
                                <p:cTn id="447" presetID="1" presetClass="emph" presetSubtype="2" fill="hold" nodeType="withEffect">
                                  <p:stCondLst>
                                    <p:cond delay="0"/>
                                  </p:stCondLst>
                                  <p:childTnLst>
                                    <p:animClr clrSpc="rgb" dir="cw">
                                      <p:cBhvr>
                                        <p:cTn id="448" dur="500" fill="hold"/>
                                        <p:tgtEl>
                                          <p:spTgt spid="158848"/>
                                        </p:tgtEl>
                                        <p:attrNameLst>
                                          <p:attrName>fillcolor</p:attrName>
                                        </p:attrNameLst>
                                      </p:cBhvr>
                                      <p:to>
                                        <a:schemeClr val="accent2"/>
                                      </p:to>
                                    </p:animClr>
                                    <p:set>
                                      <p:cBhvr>
                                        <p:cTn id="449" dur="500" fill="hold"/>
                                        <p:tgtEl>
                                          <p:spTgt spid="158848"/>
                                        </p:tgtEl>
                                        <p:attrNameLst>
                                          <p:attrName>fill.type</p:attrName>
                                        </p:attrNameLst>
                                      </p:cBhvr>
                                      <p:to>
                                        <p:strVal val="solid"/>
                                      </p:to>
                                    </p:set>
                                    <p:set>
                                      <p:cBhvr>
                                        <p:cTn id="450" dur="500" fill="hold"/>
                                        <p:tgtEl>
                                          <p:spTgt spid="158848"/>
                                        </p:tgtEl>
                                        <p:attrNameLst>
                                          <p:attrName>fill.on</p:attrName>
                                        </p:attrNameLst>
                                      </p:cBhvr>
                                      <p:to>
                                        <p:strVal val="true"/>
                                      </p:to>
                                    </p:set>
                                  </p:childTnLst>
                                </p:cTn>
                              </p:par>
                              <p:par>
                                <p:cTn id="451" presetID="1" presetClass="emph" presetSubtype="2" fill="hold" nodeType="withEffect">
                                  <p:stCondLst>
                                    <p:cond delay="0"/>
                                  </p:stCondLst>
                                  <p:childTnLst>
                                    <p:animClr clrSpc="rgb" dir="cw">
                                      <p:cBhvr>
                                        <p:cTn id="452" dur="500" fill="hold"/>
                                        <p:tgtEl>
                                          <p:spTgt spid="158849"/>
                                        </p:tgtEl>
                                        <p:attrNameLst>
                                          <p:attrName>fillcolor</p:attrName>
                                        </p:attrNameLst>
                                      </p:cBhvr>
                                      <p:to>
                                        <a:schemeClr val="accent2"/>
                                      </p:to>
                                    </p:animClr>
                                    <p:set>
                                      <p:cBhvr>
                                        <p:cTn id="453" dur="500" fill="hold"/>
                                        <p:tgtEl>
                                          <p:spTgt spid="158849"/>
                                        </p:tgtEl>
                                        <p:attrNameLst>
                                          <p:attrName>fill.type</p:attrName>
                                        </p:attrNameLst>
                                      </p:cBhvr>
                                      <p:to>
                                        <p:strVal val="solid"/>
                                      </p:to>
                                    </p:set>
                                    <p:set>
                                      <p:cBhvr>
                                        <p:cTn id="454" dur="500" fill="hold"/>
                                        <p:tgtEl>
                                          <p:spTgt spid="158849"/>
                                        </p:tgtEl>
                                        <p:attrNameLst>
                                          <p:attrName>fill.on</p:attrName>
                                        </p:attrNameLst>
                                      </p:cBhvr>
                                      <p:to>
                                        <p:strVal val="true"/>
                                      </p:to>
                                    </p:set>
                                  </p:childTnLst>
                                </p:cTn>
                              </p:par>
                              <p:par>
                                <p:cTn id="455" presetID="1" presetClass="emph" presetSubtype="2" fill="hold" nodeType="withEffect">
                                  <p:stCondLst>
                                    <p:cond delay="0"/>
                                  </p:stCondLst>
                                  <p:childTnLst>
                                    <p:animClr clrSpc="rgb" dir="cw">
                                      <p:cBhvr>
                                        <p:cTn id="456" dur="500" fill="hold"/>
                                        <p:tgtEl>
                                          <p:spTgt spid="158850"/>
                                        </p:tgtEl>
                                        <p:attrNameLst>
                                          <p:attrName>fillcolor</p:attrName>
                                        </p:attrNameLst>
                                      </p:cBhvr>
                                      <p:to>
                                        <a:schemeClr val="accent2"/>
                                      </p:to>
                                    </p:animClr>
                                    <p:set>
                                      <p:cBhvr>
                                        <p:cTn id="457" dur="500" fill="hold"/>
                                        <p:tgtEl>
                                          <p:spTgt spid="158850"/>
                                        </p:tgtEl>
                                        <p:attrNameLst>
                                          <p:attrName>fill.type</p:attrName>
                                        </p:attrNameLst>
                                      </p:cBhvr>
                                      <p:to>
                                        <p:strVal val="solid"/>
                                      </p:to>
                                    </p:set>
                                    <p:set>
                                      <p:cBhvr>
                                        <p:cTn id="458" dur="500" fill="hold"/>
                                        <p:tgtEl>
                                          <p:spTgt spid="158850"/>
                                        </p:tgtEl>
                                        <p:attrNameLst>
                                          <p:attrName>fill.on</p:attrName>
                                        </p:attrNameLst>
                                      </p:cBhvr>
                                      <p:to>
                                        <p:strVal val="true"/>
                                      </p:to>
                                    </p:set>
                                  </p:childTnLst>
                                </p:cTn>
                              </p:par>
                              <p:par>
                                <p:cTn id="459" presetID="1" presetClass="emph" presetSubtype="2" fill="hold" nodeType="withEffect">
                                  <p:stCondLst>
                                    <p:cond delay="0"/>
                                  </p:stCondLst>
                                  <p:childTnLst>
                                    <p:animClr clrSpc="rgb" dir="cw">
                                      <p:cBhvr>
                                        <p:cTn id="460" dur="500" fill="hold"/>
                                        <p:tgtEl>
                                          <p:spTgt spid="158851"/>
                                        </p:tgtEl>
                                        <p:attrNameLst>
                                          <p:attrName>fillcolor</p:attrName>
                                        </p:attrNameLst>
                                      </p:cBhvr>
                                      <p:to>
                                        <a:schemeClr val="accent2"/>
                                      </p:to>
                                    </p:animClr>
                                    <p:set>
                                      <p:cBhvr>
                                        <p:cTn id="461" dur="500" fill="hold"/>
                                        <p:tgtEl>
                                          <p:spTgt spid="158851"/>
                                        </p:tgtEl>
                                        <p:attrNameLst>
                                          <p:attrName>fill.type</p:attrName>
                                        </p:attrNameLst>
                                      </p:cBhvr>
                                      <p:to>
                                        <p:strVal val="solid"/>
                                      </p:to>
                                    </p:set>
                                    <p:set>
                                      <p:cBhvr>
                                        <p:cTn id="462" dur="500" fill="hold"/>
                                        <p:tgtEl>
                                          <p:spTgt spid="158851"/>
                                        </p:tgtEl>
                                        <p:attrNameLst>
                                          <p:attrName>fill.on</p:attrName>
                                        </p:attrNameLst>
                                      </p:cBhvr>
                                      <p:to>
                                        <p:strVal val="true"/>
                                      </p:to>
                                    </p:set>
                                  </p:childTnLst>
                                </p:cTn>
                              </p:par>
                              <p:par>
                                <p:cTn id="463" presetID="1" presetClass="emph" presetSubtype="2" fill="hold" nodeType="withEffect">
                                  <p:stCondLst>
                                    <p:cond delay="0"/>
                                  </p:stCondLst>
                                  <p:childTnLst>
                                    <p:animClr clrSpc="rgb" dir="cw">
                                      <p:cBhvr>
                                        <p:cTn id="464" dur="500" fill="hold"/>
                                        <p:tgtEl>
                                          <p:spTgt spid="158852"/>
                                        </p:tgtEl>
                                        <p:attrNameLst>
                                          <p:attrName>fillcolor</p:attrName>
                                        </p:attrNameLst>
                                      </p:cBhvr>
                                      <p:to>
                                        <a:schemeClr val="accent2"/>
                                      </p:to>
                                    </p:animClr>
                                    <p:set>
                                      <p:cBhvr>
                                        <p:cTn id="465" dur="500" fill="hold"/>
                                        <p:tgtEl>
                                          <p:spTgt spid="158852"/>
                                        </p:tgtEl>
                                        <p:attrNameLst>
                                          <p:attrName>fill.type</p:attrName>
                                        </p:attrNameLst>
                                      </p:cBhvr>
                                      <p:to>
                                        <p:strVal val="solid"/>
                                      </p:to>
                                    </p:set>
                                    <p:set>
                                      <p:cBhvr>
                                        <p:cTn id="466" dur="500" fill="hold"/>
                                        <p:tgtEl>
                                          <p:spTgt spid="158852"/>
                                        </p:tgtEl>
                                        <p:attrNameLst>
                                          <p:attrName>fill.on</p:attrName>
                                        </p:attrNameLst>
                                      </p:cBhvr>
                                      <p:to>
                                        <p:strVal val="true"/>
                                      </p:to>
                                    </p:set>
                                  </p:childTnLst>
                                </p:cTn>
                              </p:par>
                              <p:par>
                                <p:cTn id="467" presetID="1" presetClass="emph" presetSubtype="2" fill="hold" nodeType="withEffect">
                                  <p:stCondLst>
                                    <p:cond delay="0"/>
                                  </p:stCondLst>
                                  <p:childTnLst>
                                    <p:animClr clrSpc="rgb" dir="cw">
                                      <p:cBhvr>
                                        <p:cTn id="468" dur="500" fill="hold"/>
                                        <p:tgtEl>
                                          <p:spTgt spid="158853"/>
                                        </p:tgtEl>
                                        <p:attrNameLst>
                                          <p:attrName>fillcolor</p:attrName>
                                        </p:attrNameLst>
                                      </p:cBhvr>
                                      <p:to>
                                        <a:schemeClr val="accent2"/>
                                      </p:to>
                                    </p:animClr>
                                    <p:set>
                                      <p:cBhvr>
                                        <p:cTn id="469" dur="500" fill="hold"/>
                                        <p:tgtEl>
                                          <p:spTgt spid="158853"/>
                                        </p:tgtEl>
                                        <p:attrNameLst>
                                          <p:attrName>fill.type</p:attrName>
                                        </p:attrNameLst>
                                      </p:cBhvr>
                                      <p:to>
                                        <p:strVal val="solid"/>
                                      </p:to>
                                    </p:set>
                                    <p:set>
                                      <p:cBhvr>
                                        <p:cTn id="470" dur="500" fill="hold"/>
                                        <p:tgtEl>
                                          <p:spTgt spid="158853"/>
                                        </p:tgtEl>
                                        <p:attrNameLst>
                                          <p:attrName>fill.on</p:attrName>
                                        </p:attrNameLst>
                                      </p:cBhvr>
                                      <p:to>
                                        <p:strVal val="true"/>
                                      </p:to>
                                    </p:set>
                                  </p:childTnLst>
                                </p:cTn>
                              </p:par>
                              <p:par>
                                <p:cTn id="471" presetID="1" presetClass="emph" presetSubtype="2" fill="hold" nodeType="withEffect">
                                  <p:stCondLst>
                                    <p:cond delay="0"/>
                                  </p:stCondLst>
                                  <p:childTnLst>
                                    <p:animClr clrSpc="rgb" dir="cw">
                                      <p:cBhvr>
                                        <p:cTn id="472" dur="500" fill="hold"/>
                                        <p:tgtEl>
                                          <p:spTgt spid="158854"/>
                                        </p:tgtEl>
                                        <p:attrNameLst>
                                          <p:attrName>fillcolor</p:attrName>
                                        </p:attrNameLst>
                                      </p:cBhvr>
                                      <p:to>
                                        <a:schemeClr val="accent2"/>
                                      </p:to>
                                    </p:animClr>
                                    <p:set>
                                      <p:cBhvr>
                                        <p:cTn id="473" dur="500" fill="hold"/>
                                        <p:tgtEl>
                                          <p:spTgt spid="158854"/>
                                        </p:tgtEl>
                                        <p:attrNameLst>
                                          <p:attrName>fill.type</p:attrName>
                                        </p:attrNameLst>
                                      </p:cBhvr>
                                      <p:to>
                                        <p:strVal val="solid"/>
                                      </p:to>
                                    </p:set>
                                    <p:set>
                                      <p:cBhvr>
                                        <p:cTn id="474" dur="500" fill="hold"/>
                                        <p:tgtEl>
                                          <p:spTgt spid="158854"/>
                                        </p:tgtEl>
                                        <p:attrNameLst>
                                          <p:attrName>fill.on</p:attrName>
                                        </p:attrNameLst>
                                      </p:cBhvr>
                                      <p:to>
                                        <p:strVal val="true"/>
                                      </p:to>
                                    </p:set>
                                  </p:childTnLst>
                                </p:cTn>
                              </p:par>
                              <p:par>
                                <p:cTn id="475" presetID="1" presetClass="emph" presetSubtype="2" fill="hold" nodeType="withEffect">
                                  <p:stCondLst>
                                    <p:cond delay="0"/>
                                  </p:stCondLst>
                                  <p:childTnLst>
                                    <p:animClr clrSpc="rgb" dir="cw">
                                      <p:cBhvr>
                                        <p:cTn id="476" dur="500" fill="hold"/>
                                        <p:tgtEl>
                                          <p:spTgt spid="158855"/>
                                        </p:tgtEl>
                                        <p:attrNameLst>
                                          <p:attrName>fillcolor</p:attrName>
                                        </p:attrNameLst>
                                      </p:cBhvr>
                                      <p:to>
                                        <a:schemeClr val="accent2"/>
                                      </p:to>
                                    </p:animClr>
                                    <p:set>
                                      <p:cBhvr>
                                        <p:cTn id="477" dur="500" fill="hold"/>
                                        <p:tgtEl>
                                          <p:spTgt spid="158855"/>
                                        </p:tgtEl>
                                        <p:attrNameLst>
                                          <p:attrName>fill.type</p:attrName>
                                        </p:attrNameLst>
                                      </p:cBhvr>
                                      <p:to>
                                        <p:strVal val="solid"/>
                                      </p:to>
                                    </p:set>
                                    <p:set>
                                      <p:cBhvr>
                                        <p:cTn id="478" dur="500" fill="hold"/>
                                        <p:tgtEl>
                                          <p:spTgt spid="158855"/>
                                        </p:tgtEl>
                                        <p:attrNameLst>
                                          <p:attrName>fill.on</p:attrName>
                                        </p:attrNameLst>
                                      </p:cBhvr>
                                      <p:to>
                                        <p:strVal val="true"/>
                                      </p:to>
                                    </p:set>
                                  </p:childTnLst>
                                </p:cTn>
                              </p:par>
                              <p:par>
                                <p:cTn id="479" presetID="1" presetClass="emph" presetSubtype="2" fill="hold" nodeType="withEffect">
                                  <p:stCondLst>
                                    <p:cond delay="0"/>
                                  </p:stCondLst>
                                  <p:childTnLst>
                                    <p:animClr clrSpc="rgb" dir="cw">
                                      <p:cBhvr>
                                        <p:cTn id="480" dur="500" fill="hold"/>
                                        <p:tgtEl>
                                          <p:spTgt spid="158856"/>
                                        </p:tgtEl>
                                        <p:attrNameLst>
                                          <p:attrName>fillcolor</p:attrName>
                                        </p:attrNameLst>
                                      </p:cBhvr>
                                      <p:to>
                                        <a:schemeClr val="accent2"/>
                                      </p:to>
                                    </p:animClr>
                                    <p:set>
                                      <p:cBhvr>
                                        <p:cTn id="481" dur="500" fill="hold"/>
                                        <p:tgtEl>
                                          <p:spTgt spid="158856"/>
                                        </p:tgtEl>
                                        <p:attrNameLst>
                                          <p:attrName>fill.type</p:attrName>
                                        </p:attrNameLst>
                                      </p:cBhvr>
                                      <p:to>
                                        <p:strVal val="solid"/>
                                      </p:to>
                                    </p:set>
                                    <p:set>
                                      <p:cBhvr>
                                        <p:cTn id="482" dur="500" fill="hold"/>
                                        <p:tgtEl>
                                          <p:spTgt spid="158856"/>
                                        </p:tgtEl>
                                        <p:attrNameLst>
                                          <p:attrName>fill.on</p:attrName>
                                        </p:attrNameLst>
                                      </p:cBhvr>
                                      <p:to>
                                        <p:strVal val="true"/>
                                      </p:to>
                                    </p:set>
                                  </p:childTnLst>
                                </p:cTn>
                              </p:par>
                              <p:par>
                                <p:cTn id="483" presetID="1" presetClass="emph" presetSubtype="2" fill="hold" nodeType="withEffect">
                                  <p:stCondLst>
                                    <p:cond delay="0"/>
                                  </p:stCondLst>
                                  <p:childTnLst>
                                    <p:animClr clrSpc="rgb" dir="cw">
                                      <p:cBhvr>
                                        <p:cTn id="484" dur="500" fill="hold"/>
                                        <p:tgtEl>
                                          <p:spTgt spid="158857"/>
                                        </p:tgtEl>
                                        <p:attrNameLst>
                                          <p:attrName>fillcolor</p:attrName>
                                        </p:attrNameLst>
                                      </p:cBhvr>
                                      <p:to>
                                        <a:schemeClr val="accent2"/>
                                      </p:to>
                                    </p:animClr>
                                    <p:set>
                                      <p:cBhvr>
                                        <p:cTn id="485" dur="500" fill="hold"/>
                                        <p:tgtEl>
                                          <p:spTgt spid="158857"/>
                                        </p:tgtEl>
                                        <p:attrNameLst>
                                          <p:attrName>fill.type</p:attrName>
                                        </p:attrNameLst>
                                      </p:cBhvr>
                                      <p:to>
                                        <p:strVal val="solid"/>
                                      </p:to>
                                    </p:set>
                                    <p:set>
                                      <p:cBhvr>
                                        <p:cTn id="486" dur="500" fill="hold"/>
                                        <p:tgtEl>
                                          <p:spTgt spid="158857"/>
                                        </p:tgtEl>
                                        <p:attrNameLst>
                                          <p:attrName>fill.on</p:attrName>
                                        </p:attrNameLst>
                                      </p:cBhvr>
                                      <p:to>
                                        <p:strVal val="true"/>
                                      </p:to>
                                    </p:set>
                                  </p:childTnLst>
                                </p:cTn>
                              </p:par>
                              <p:par>
                                <p:cTn id="487" presetID="1" presetClass="emph" presetSubtype="2" fill="hold" nodeType="withEffect">
                                  <p:stCondLst>
                                    <p:cond delay="0"/>
                                  </p:stCondLst>
                                  <p:childTnLst>
                                    <p:animClr clrSpc="rgb" dir="cw">
                                      <p:cBhvr>
                                        <p:cTn id="488" dur="500" fill="hold"/>
                                        <p:tgtEl>
                                          <p:spTgt spid="158858"/>
                                        </p:tgtEl>
                                        <p:attrNameLst>
                                          <p:attrName>fillcolor</p:attrName>
                                        </p:attrNameLst>
                                      </p:cBhvr>
                                      <p:to>
                                        <a:schemeClr val="accent2"/>
                                      </p:to>
                                    </p:animClr>
                                    <p:set>
                                      <p:cBhvr>
                                        <p:cTn id="489" dur="500" fill="hold"/>
                                        <p:tgtEl>
                                          <p:spTgt spid="158858"/>
                                        </p:tgtEl>
                                        <p:attrNameLst>
                                          <p:attrName>fill.type</p:attrName>
                                        </p:attrNameLst>
                                      </p:cBhvr>
                                      <p:to>
                                        <p:strVal val="solid"/>
                                      </p:to>
                                    </p:set>
                                    <p:set>
                                      <p:cBhvr>
                                        <p:cTn id="490" dur="500" fill="hold"/>
                                        <p:tgtEl>
                                          <p:spTgt spid="158858"/>
                                        </p:tgtEl>
                                        <p:attrNameLst>
                                          <p:attrName>fill.on</p:attrName>
                                        </p:attrNameLst>
                                      </p:cBhvr>
                                      <p:to>
                                        <p:strVal val="true"/>
                                      </p:to>
                                    </p:set>
                                  </p:childTnLst>
                                </p:cTn>
                              </p:par>
                              <p:par>
                                <p:cTn id="491" presetID="1" presetClass="emph" presetSubtype="2" fill="hold" nodeType="withEffect">
                                  <p:stCondLst>
                                    <p:cond delay="0"/>
                                  </p:stCondLst>
                                  <p:childTnLst>
                                    <p:animClr clrSpc="rgb" dir="cw">
                                      <p:cBhvr>
                                        <p:cTn id="492" dur="500" fill="hold"/>
                                        <p:tgtEl>
                                          <p:spTgt spid="158859"/>
                                        </p:tgtEl>
                                        <p:attrNameLst>
                                          <p:attrName>fillcolor</p:attrName>
                                        </p:attrNameLst>
                                      </p:cBhvr>
                                      <p:to>
                                        <a:schemeClr val="accent2"/>
                                      </p:to>
                                    </p:animClr>
                                    <p:set>
                                      <p:cBhvr>
                                        <p:cTn id="493" dur="500" fill="hold"/>
                                        <p:tgtEl>
                                          <p:spTgt spid="158859"/>
                                        </p:tgtEl>
                                        <p:attrNameLst>
                                          <p:attrName>fill.type</p:attrName>
                                        </p:attrNameLst>
                                      </p:cBhvr>
                                      <p:to>
                                        <p:strVal val="solid"/>
                                      </p:to>
                                    </p:set>
                                    <p:set>
                                      <p:cBhvr>
                                        <p:cTn id="494" dur="500" fill="hold"/>
                                        <p:tgtEl>
                                          <p:spTgt spid="158859"/>
                                        </p:tgtEl>
                                        <p:attrNameLst>
                                          <p:attrName>fill.on</p:attrName>
                                        </p:attrNameLst>
                                      </p:cBhvr>
                                      <p:to>
                                        <p:strVal val="true"/>
                                      </p:to>
                                    </p:set>
                                  </p:childTnLst>
                                </p:cTn>
                              </p:par>
                              <p:par>
                                <p:cTn id="495" presetID="1" presetClass="emph" presetSubtype="2" fill="hold" nodeType="withEffect">
                                  <p:stCondLst>
                                    <p:cond delay="0"/>
                                  </p:stCondLst>
                                  <p:childTnLst>
                                    <p:animClr clrSpc="rgb" dir="cw">
                                      <p:cBhvr>
                                        <p:cTn id="496" dur="500" fill="hold"/>
                                        <p:tgtEl>
                                          <p:spTgt spid="158860"/>
                                        </p:tgtEl>
                                        <p:attrNameLst>
                                          <p:attrName>fillcolor</p:attrName>
                                        </p:attrNameLst>
                                      </p:cBhvr>
                                      <p:to>
                                        <a:schemeClr val="accent2"/>
                                      </p:to>
                                    </p:animClr>
                                    <p:set>
                                      <p:cBhvr>
                                        <p:cTn id="497" dur="500" fill="hold"/>
                                        <p:tgtEl>
                                          <p:spTgt spid="158860"/>
                                        </p:tgtEl>
                                        <p:attrNameLst>
                                          <p:attrName>fill.type</p:attrName>
                                        </p:attrNameLst>
                                      </p:cBhvr>
                                      <p:to>
                                        <p:strVal val="solid"/>
                                      </p:to>
                                    </p:set>
                                    <p:set>
                                      <p:cBhvr>
                                        <p:cTn id="498" dur="500" fill="hold"/>
                                        <p:tgtEl>
                                          <p:spTgt spid="158860"/>
                                        </p:tgtEl>
                                        <p:attrNameLst>
                                          <p:attrName>fill.on</p:attrName>
                                        </p:attrNameLst>
                                      </p:cBhvr>
                                      <p:to>
                                        <p:strVal val="true"/>
                                      </p:to>
                                    </p:set>
                                  </p:childTnLst>
                                </p:cTn>
                              </p:par>
                              <p:par>
                                <p:cTn id="499" presetID="1" presetClass="emph" presetSubtype="2" fill="hold" nodeType="withEffect">
                                  <p:stCondLst>
                                    <p:cond delay="0"/>
                                  </p:stCondLst>
                                  <p:childTnLst>
                                    <p:animClr clrSpc="rgb" dir="cw">
                                      <p:cBhvr>
                                        <p:cTn id="500" dur="500" fill="hold"/>
                                        <p:tgtEl>
                                          <p:spTgt spid="158861"/>
                                        </p:tgtEl>
                                        <p:attrNameLst>
                                          <p:attrName>fillcolor</p:attrName>
                                        </p:attrNameLst>
                                      </p:cBhvr>
                                      <p:to>
                                        <a:schemeClr val="accent2"/>
                                      </p:to>
                                    </p:animClr>
                                    <p:set>
                                      <p:cBhvr>
                                        <p:cTn id="501" dur="500" fill="hold"/>
                                        <p:tgtEl>
                                          <p:spTgt spid="158861"/>
                                        </p:tgtEl>
                                        <p:attrNameLst>
                                          <p:attrName>fill.type</p:attrName>
                                        </p:attrNameLst>
                                      </p:cBhvr>
                                      <p:to>
                                        <p:strVal val="solid"/>
                                      </p:to>
                                    </p:set>
                                    <p:set>
                                      <p:cBhvr>
                                        <p:cTn id="502" dur="500" fill="hold"/>
                                        <p:tgtEl>
                                          <p:spTgt spid="158861"/>
                                        </p:tgtEl>
                                        <p:attrNameLst>
                                          <p:attrName>fill.on</p:attrName>
                                        </p:attrNameLst>
                                      </p:cBhvr>
                                      <p:to>
                                        <p:strVal val="true"/>
                                      </p:to>
                                    </p:set>
                                  </p:childTnLst>
                                </p:cTn>
                              </p:par>
                              <p:par>
                                <p:cTn id="503" presetID="1" presetClass="emph" presetSubtype="2" fill="hold" nodeType="withEffect">
                                  <p:stCondLst>
                                    <p:cond delay="0"/>
                                  </p:stCondLst>
                                  <p:childTnLst>
                                    <p:animClr clrSpc="rgb" dir="cw">
                                      <p:cBhvr>
                                        <p:cTn id="504" dur="500" fill="hold"/>
                                        <p:tgtEl>
                                          <p:spTgt spid="158862"/>
                                        </p:tgtEl>
                                        <p:attrNameLst>
                                          <p:attrName>fillcolor</p:attrName>
                                        </p:attrNameLst>
                                      </p:cBhvr>
                                      <p:to>
                                        <a:schemeClr val="accent2"/>
                                      </p:to>
                                    </p:animClr>
                                    <p:set>
                                      <p:cBhvr>
                                        <p:cTn id="505" dur="500" fill="hold"/>
                                        <p:tgtEl>
                                          <p:spTgt spid="158862"/>
                                        </p:tgtEl>
                                        <p:attrNameLst>
                                          <p:attrName>fill.type</p:attrName>
                                        </p:attrNameLst>
                                      </p:cBhvr>
                                      <p:to>
                                        <p:strVal val="solid"/>
                                      </p:to>
                                    </p:set>
                                    <p:set>
                                      <p:cBhvr>
                                        <p:cTn id="506" dur="500" fill="hold"/>
                                        <p:tgtEl>
                                          <p:spTgt spid="158862"/>
                                        </p:tgtEl>
                                        <p:attrNameLst>
                                          <p:attrName>fill.on</p:attrName>
                                        </p:attrNameLst>
                                      </p:cBhvr>
                                      <p:to>
                                        <p:strVal val="true"/>
                                      </p:to>
                                    </p:set>
                                  </p:childTnLst>
                                </p:cTn>
                              </p:par>
                              <p:par>
                                <p:cTn id="507" presetID="1" presetClass="emph" presetSubtype="2" fill="hold" nodeType="withEffect">
                                  <p:stCondLst>
                                    <p:cond delay="0"/>
                                  </p:stCondLst>
                                  <p:childTnLst>
                                    <p:animClr clrSpc="rgb" dir="cw">
                                      <p:cBhvr>
                                        <p:cTn id="508" dur="500" fill="hold"/>
                                        <p:tgtEl>
                                          <p:spTgt spid="158863"/>
                                        </p:tgtEl>
                                        <p:attrNameLst>
                                          <p:attrName>fillcolor</p:attrName>
                                        </p:attrNameLst>
                                      </p:cBhvr>
                                      <p:to>
                                        <a:schemeClr val="accent2"/>
                                      </p:to>
                                    </p:animClr>
                                    <p:set>
                                      <p:cBhvr>
                                        <p:cTn id="509" dur="500" fill="hold"/>
                                        <p:tgtEl>
                                          <p:spTgt spid="158863"/>
                                        </p:tgtEl>
                                        <p:attrNameLst>
                                          <p:attrName>fill.type</p:attrName>
                                        </p:attrNameLst>
                                      </p:cBhvr>
                                      <p:to>
                                        <p:strVal val="solid"/>
                                      </p:to>
                                    </p:set>
                                    <p:set>
                                      <p:cBhvr>
                                        <p:cTn id="510" dur="500" fill="hold"/>
                                        <p:tgtEl>
                                          <p:spTgt spid="158863"/>
                                        </p:tgtEl>
                                        <p:attrNameLst>
                                          <p:attrName>fill.on</p:attrName>
                                        </p:attrNameLst>
                                      </p:cBhvr>
                                      <p:to>
                                        <p:strVal val="true"/>
                                      </p:to>
                                    </p:set>
                                  </p:childTnLst>
                                </p:cTn>
                              </p:par>
                              <p:par>
                                <p:cTn id="511" presetID="1" presetClass="emph" presetSubtype="2" fill="hold" nodeType="withEffect">
                                  <p:stCondLst>
                                    <p:cond delay="0"/>
                                  </p:stCondLst>
                                  <p:childTnLst>
                                    <p:animClr clrSpc="rgb" dir="cw">
                                      <p:cBhvr>
                                        <p:cTn id="512" dur="500" fill="hold"/>
                                        <p:tgtEl>
                                          <p:spTgt spid="158864"/>
                                        </p:tgtEl>
                                        <p:attrNameLst>
                                          <p:attrName>fillcolor</p:attrName>
                                        </p:attrNameLst>
                                      </p:cBhvr>
                                      <p:to>
                                        <a:schemeClr val="accent2"/>
                                      </p:to>
                                    </p:animClr>
                                    <p:set>
                                      <p:cBhvr>
                                        <p:cTn id="513" dur="500" fill="hold"/>
                                        <p:tgtEl>
                                          <p:spTgt spid="158864"/>
                                        </p:tgtEl>
                                        <p:attrNameLst>
                                          <p:attrName>fill.type</p:attrName>
                                        </p:attrNameLst>
                                      </p:cBhvr>
                                      <p:to>
                                        <p:strVal val="solid"/>
                                      </p:to>
                                    </p:set>
                                    <p:set>
                                      <p:cBhvr>
                                        <p:cTn id="514" dur="500" fill="hold"/>
                                        <p:tgtEl>
                                          <p:spTgt spid="158864"/>
                                        </p:tgtEl>
                                        <p:attrNameLst>
                                          <p:attrName>fill.on</p:attrName>
                                        </p:attrNameLst>
                                      </p:cBhvr>
                                      <p:to>
                                        <p:strVal val="true"/>
                                      </p:to>
                                    </p:set>
                                  </p:childTnLst>
                                </p:cTn>
                              </p:par>
                              <p:par>
                                <p:cTn id="515" presetID="1" presetClass="emph" presetSubtype="2" fill="hold" nodeType="withEffect">
                                  <p:stCondLst>
                                    <p:cond delay="0"/>
                                  </p:stCondLst>
                                  <p:childTnLst>
                                    <p:animClr clrSpc="rgb" dir="cw">
                                      <p:cBhvr>
                                        <p:cTn id="516" dur="500" fill="hold"/>
                                        <p:tgtEl>
                                          <p:spTgt spid="158865"/>
                                        </p:tgtEl>
                                        <p:attrNameLst>
                                          <p:attrName>fillcolor</p:attrName>
                                        </p:attrNameLst>
                                      </p:cBhvr>
                                      <p:to>
                                        <a:schemeClr val="accent2"/>
                                      </p:to>
                                    </p:animClr>
                                    <p:set>
                                      <p:cBhvr>
                                        <p:cTn id="517" dur="500" fill="hold"/>
                                        <p:tgtEl>
                                          <p:spTgt spid="158865"/>
                                        </p:tgtEl>
                                        <p:attrNameLst>
                                          <p:attrName>fill.type</p:attrName>
                                        </p:attrNameLst>
                                      </p:cBhvr>
                                      <p:to>
                                        <p:strVal val="solid"/>
                                      </p:to>
                                    </p:set>
                                    <p:set>
                                      <p:cBhvr>
                                        <p:cTn id="518" dur="500" fill="hold"/>
                                        <p:tgtEl>
                                          <p:spTgt spid="158865"/>
                                        </p:tgtEl>
                                        <p:attrNameLst>
                                          <p:attrName>fill.on</p:attrName>
                                        </p:attrNameLst>
                                      </p:cBhvr>
                                      <p:to>
                                        <p:strVal val="true"/>
                                      </p:to>
                                    </p:set>
                                  </p:childTnLst>
                                </p:cTn>
                              </p:par>
                              <p:par>
                                <p:cTn id="519" presetID="1" presetClass="emph" presetSubtype="2" fill="hold" nodeType="withEffect">
                                  <p:stCondLst>
                                    <p:cond delay="0"/>
                                  </p:stCondLst>
                                  <p:childTnLst>
                                    <p:animClr clrSpc="rgb" dir="cw">
                                      <p:cBhvr>
                                        <p:cTn id="520" dur="500" fill="hold"/>
                                        <p:tgtEl>
                                          <p:spTgt spid="158866"/>
                                        </p:tgtEl>
                                        <p:attrNameLst>
                                          <p:attrName>fillcolor</p:attrName>
                                        </p:attrNameLst>
                                      </p:cBhvr>
                                      <p:to>
                                        <a:schemeClr val="accent2"/>
                                      </p:to>
                                    </p:animClr>
                                    <p:set>
                                      <p:cBhvr>
                                        <p:cTn id="521" dur="500" fill="hold"/>
                                        <p:tgtEl>
                                          <p:spTgt spid="158866"/>
                                        </p:tgtEl>
                                        <p:attrNameLst>
                                          <p:attrName>fill.type</p:attrName>
                                        </p:attrNameLst>
                                      </p:cBhvr>
                                      <p:to>
                                        <p:strVal val="solid"/>
                                      </p:to>
                                    </p:set>
                                    <p:set>
                                      <p:cBhvr>
                                        <p:cTn id="522" dur="500" fill="hold"/>
                                        <p:tgtEl>
                                          <p:spTgt spid="158866"/>
                                        </p:tgtEl>
                                        <p:attrNameLst>
                                          <p:attrName>fill.on</p:attrName>
                                        </p:attrNameLst>
                                      </p:cBhvr>
                                      <p:to>
                                        <p:strVal val="true"/>
                                      </p:to>
                                    </p:set>
                                  </p:childTnLst>
                                </p:cTn>
                              </p:par>
                              <p:par>
                                <p:cTn id="523" presetID="1" presetClass="emph" presetSubtype="2" fill="hold" nodeType="withEffect">
                                  <p:stCondLst>
                                    <p:cond delay="0"/>
                                  </p:stCondLst>
                                  <p:childTnLst>
                                    <p:animClr clrSpc="rgb" dir="cw">
                                      <p:cBhvr>
                                        <p:cTn id="524" dur="500" fill="hold"/>
                                        <p:tgtEl>
                                          <p:spTgt spid="158867"/>
                                        </p:tgtEl>
                                        <p:attrNameLst>
                                          <p:attrName>fillcolor</p:attrName>
                                        </p:attrNameLst>
                                      </p:cBhvr>
                                      <p:to>
                                        <a:schemeClr val="accent2"/>
                                      </p:to>
                                    </p:animClr>
                                    <p:set>
                                      <p:cBhvr>
                                        <p:cTn id="525" dur="500" fill="hold"/>
                                        <p:tgtEl>
                                          <p:spTgt spid="158867"/>
                                        </p:tgtEl>
                                        <p:attrNameLst>
                                          <p:attrName>fill.type</p:attrName>
                                        </p:attrNameLst>
                                      </p:cBhvr>
                                      <p:to>
                                        <p:strVal val="solid"/>
                                      </p:to>
                                    </p:set>
                                    <p:set>
                                      <p:cBhvr>
                                        <p:cTn id="526" dur="500" fill="hold"/>
                                        <p:tgtEl>
                                          <p:spTgt spid="158867"/>
                                        </p:tgtEl>
                                        <p:attrNameLst>
                                          <p:attrName>fill.on</p:attrName>
                                        </p:attrNameLst>
                                      </p:cBhvr>
                                      <p:to>
                                        <p:strVal val="true"/>
                                      </p:to>
                                    </p:set>
                                  </p:childTnLst>
                                </p:cTn>
                              </p:par>
                              <p:par>
                                <p:cTn id="527" presetID="1" presetClass="emph" presetSubtype="2" fill="hold" nodeType="withEffect">
                                  <p:stCondLst>
                                    <p:cond delay="0"/>
                                  </p:stCondLst>
                                  <p:childTnLst>
                                    <p:animClr clrSpc="rgb" dir="cw">
                                      <p:cBhvr>
                                        <p:cTn id="528" dur="500" fill="hold"/>
                                        <p:tgtEl>
                                          <p:spTgt spid="158868"/>
                                        </p:tgtEl>
                                        <p:attrNameLst>
                                          <p:attrName>fillcolor</p:attrName>
                                        </p:attrNameLst>
                                      </p:cBhvr>
                                      <p:to>
                                        <a:schemeClr val="accent2"/>
                                      </p:to>
                                    </p:animClr>
                                    <p:set>
                                      <p:cBhvr>
                                        <p:cTn id="529" dur="500" fill="hold"/>
                                        <p:tgtEl>
                                          <p:spTgt spid="158868"/>
                                        </p:tgtEl>
                                        <p:attrNameLst>
                                          <p:attrName>fill.type</p:attrName>
                                        </p:attrNameLst>
                                      </p:cBhvr>
                                      <p:to>
                                        <p:strVal val="solid"/>
                                      </p:to>
                                    </p:set>
                                    <p:set>
                                      <p:cBhvr>
                                        <p:cTn id="530" dur="500" fill="hold"/>
                                        <p:tgtEl>
                                          <p:spTgt spid="158868"/>
                                        </p:tgtEl>
                                        <p:attrNameLst>
                                          <p:attrName>fill.on</p:attrName>
                                        </p:attrNameLst>
                                      </p:cBhvr>
                                      <p:to>
                                        <p:strVal val="true"/>
                                      </p:to>
                                    </p:set>
                                  </p:childTnLst>
                                </p:cTn>
                              </p:par>
                              <p:par>
                                <p:cTn id="531" presetID="1" presetClass="emph" presetSubtype="2" fill="hold" nodeType="withEffect">
                                  <p:stCondLst>
                                    <p:cond delay="0"/>
                                  </p:stCondLst>
                                  <p:childTnLst>
                                    <p:animClr clrSpc="rgb" dir="cw">
                                      <p:cBhvr>
                                        <p:cTn id="532" dur="500" fill="hold"/>
                                        <p:tgtEl>
                                          <p:spTgt spid="158869"/>
                                        </p:tgtEl>
                                        <p:attrNameLst>
                                          <p:attrName>fillcolor</p:attrName>
                                        </p:attrNameLst>
                                      </p:cBhvr>
                                      <p:to>
                                        <a:schemeClr val="accent2"/>
                                      </p:to>
                                    </p:animClr>
                                    <p:set>
                                      <p:cBhvr>
                                        <p:cTn id="533" dur="500" fill="hold"/>
                                        <p:tgtEl>
                                          <p:spTgt spid="158869"/>
                                        </p:tgtEl>
                                        <p:attrNameLst>
                                          <p:attrName>fill.type</p:attrName>
                                        </p:attrNameLst>
                                      </p:cBhvr>
                                      <p:to>
                                        <p:strVal val="solid"/>
                                      </p:to>
                                    </p:set>
                                    <p:set>
                                      <p:cBhvr>
                                        <p:cTn id="534" dur="500" fill="hold"/>
                                        <p:tgtEl>
                                          <p:spTgt spid="158869"/>
                                        </p:tgtEl>
                                        <p:attrNameLst>
                                          <p:attrName>fill.on</p:attrName>
                                        </p:attrNameLst>
                                      </p:cBhvr>
                                      <p:to>
                                        <p:strVal val="true"/>
                                      </p:to>
                                    </p:set>
                                  </p:childTnLst>
                                </p:cTn>
                              </p:par>
                              <p:par>
                                <p:cTn id="535" presetID="1" presetClass="emph" presetSubtype="2" fill="hold" nodeType="withEffect">
                                  <p:stCondLst>
                                    <p:cond delay="0"/>
                                  </p:stCondLst>
                                  <p:childTnLst>
                                    <p:animClr clrSpc="rgb" dir="cw">
                                      <p:cBhvr>
                                        <p:cTn id="536" dur="500" fill="hold"/>
                                        <p:tgtEl>
                                          <p:spTgt spid="158870"/>
                                        </p:tgtEl>
                                        <p:attrNameLst>
                                          <p:attrName>fillcolor</p:attrName>
                                        </p:attrNameLst>
                                      </p:cBhvr>
                                      <p:to>
                                        <a:schemeClr val="accent2"/>
                                      </p:to>
                                    </p:animClr>
                                    <p:set>
                                      <p:cBhvr>
                                        <p:cTn id="537" dur="500" fill="hold"/>
                                        <p:tgtEl>
                                          <p:spTgt spid="158870"/>
                                        </p:tgtEl>
                                        <p:attrNameLst>
                                          <p:attrName>fill.type</p:attrName>
                                        </p:attrNameLst>
                                      </p:cBhvr>
                                      <p:to>
                                        <p:strVal val="solid"/>
                                      </p:to>
                                    </p:set>
                                    <p:set>
                                      <p:cBhvr>
                                        <p:cTn id="538" dur="500" fill="hold"/>
                                        <p:tgtEl>
                                          <p:spTgt spid="158870"/>
                                        </p:tgtEl>
                                        <p:attrNameLst>
                                          <p:attrName>fill.on</p:attrName>
                                        </p:attrNameLst>
                                      </p:cBhvr>
                                      <p:to>
                                        <p:strVal val="true"/>
                                      </p:to>
                                    </p:set>
                                  </p:childTnLst>
                                </p:cTn>
                              </p:par>
                              <p:par>
                                <p:cTn id="539" presetID="1" presetClass="emph" presetSubtype="2" fill="hold" nodeType="withEffect">
                                  <p:stCondLst>
                                    <p:cond delay="0"/>
                                  </p:stCondLst>
                                  <p:childTnLst>
                                    <p:animClr clrSpc="rgb" dir="cw">
                                      <p:cBhvr>
                                        <p:cTn id="540" dur="500" fill="hold"/>
                                        <p:tgtEl>
                                          <p:spTgt spid="158871"/>
                                        </p:tgtEl>
                                        <p:attrNameLst>
                                          <p:attrName>fillcolor</p:attrName>
                                        </p:attrNameLst>
                                      </p:cBhvr>
                                      <p:to>
                                        <a:schemeClr val="accent2"/>
                                      </p:to>
                                    </p:animClr>
                                    <p:set>
                                      <p:cBhvr>
                                        <p:cTn id="541" dur="500" fill="hold"/>
                                        <p:tgtEl>
                                          <p:spTgt spid="158871"/>
                                        </p:tgtEl>
                                        <p:attrNameLst>
                                          <p:attrName>fill.type</p:attrName>
                                        </p:attrNameLst>
                                      </p:cBhvr>
                                      <p:to>
                                        <p:strVal val="solid"/>
                                      </p:to>
                                    </p:set>
                                    <p:set>
                                      <p:cBhvr>
                                        <p:cTn id="542" dur="500" fill="hold"/>
                                        <p:tgtEl>
                                          <p:spTgt spid="158871"/>
                                        </p:tgtEl>
                                        <p:attrNameLst>
                                          <p:attrName>fill.on</p:attrName>
                                        </p:attrNameLst>
                                      </p:cBhvr>
                                      <p:to>
                                        <p:strVal val="true"/>
                                      </p:to>
                                    </p:set>
                                  </p:childTnLst>
                                </p:cTn>
                              </p:par>
                              <p:par>
                                <p:cTn id="543" presetID="1" presetClass="emph" presetSubtype="2" fill="hold" nodeType="withEffect">
                                  <p:stCondLst>
                                    <p:cond delay="0"/>
                                  </p:stCondLst>
                                  <p:childTnLst>
                                    <p:animClr clrSpc="rgb" dir="cw">
                                      <p:cBhvr>
                                        <p:cTn id="544" dur="500" fill="hold"/>
                                        <p:tgtEl>
                                          <p:spTgt spid="158872"/>
                                        </p:tgtEl>
                                        <p:attrNameLst>
                                          <p:attrName>fillcolor</p:attrName>
                                        </p:attrNameLst>
                                      </p:cBhvr>
                                      <p:to>
                                        <a:schemeClr val="accent2"/>
                                      </p:to>
                                    </p:animClr>
                                    <p:set>
                                      <p:cBhvr>
                                        <p:cTn id="545" dur="500" fill="hold"/>
                                        <p:tgtEl>
                                          <p:spTgt spid="158872"/>
                                        </p:tgtEl>
                                        <p:attrNameLst>
                                          <p:attrName>fill.type</p:attrName>
                                        </p:attrNameLst>
                                      </p:cBhvr>
                                      <p:to>
                                        <p:strVal val="solid"/>
                                      </p:to>
                                    </p:set>
                                    <p:set>
                                      <p:cBhvr>
                                        <p:cTn id="546" dur="500" fill="hold"/>
                                        <p:tgtEl>
                                          <p:spTgt spid="158872"/>
                                        </p:tgtEl>
                                        <p:attrNameLst>
                                          <p:attrName>fill.on</p:attrName>
                                        </p:attrNameLst>
                                      </p:cBhvr>
                                      <p:to>
                                        <p:strVal val="true"/>
                                      </p:to>
                                    </p:set>
                                  </p:childTnLst>
                                </p:cTn>
                              </p:par>
                              <p:par>
                                <p:cTn id="547" presetID="1" presetClass="emph" presetSubtype="2" fill="hold" nodeType="withEffect">
                                  <p:stCondLst>
                                    <p:cond delay="0"/>
                                  </p:stCondLst>
                                  <p:childTnLst>
                                    <p:animClr clrSpc="rgb" dir="cw">
                                      <p:cBhvr>
                                        <p:cTn id="548" dur="500" fill="hold"/>
                                        <p:tgtEl>
                                          <p:spTgt spid="158873"/>
                                        </p:tgtEl>
                                        <p:attrNameLst>
                                          <p:attrName>fillcolor</p:attrName>
                                        </p:attrNameLst>
                                      </p:cBhvr>
                                      <p:to>
                                        <a:schemeClr val="accent2"/>
                                      </p:to>
                                    </p:animClr>
                                    <p:set>
                                      <p:cBhvr>
                                        <p:cTn id="549" dur="500" fill="hold"/>
                                        <p:tgtEl>
                                          <p:spTgt spid="158873"/>
                                        </p:tgtEl>
                                        <p:attrNameLst>
                                          <p:attrName>fill.type</p:attrName>
                                        </p:attrNameLst>
                                      </p:cBhvr>
                                      <p:to>
                                        <p:strVal val="solid"/>
                                      </p:to>
                                    </p:set>
                                    <p:set>
                                      <p:cBhvr>
                                        <p:cTn id="550" dur="500" fill="hold"/>
                                        <p:tgtEl>
                                          <p:spTgt spid="158873"/>
                                        </p:tgtEl>
                                        <p:attrNameLst>
                                          <p:attrName>fill.on</p:attrName>
                                        </p:attrNameLst>
                                      </p:cBhvr>
                                      <p:to>
                                        <p:strVal val="true"/>
                                      </p:to>
                                    </p:set>
                                  </p:childTnLst>
                                </p:cTn>
                              </p:par>
                              <p:par>
                                <p:cTn id="551" presetID="1" presetClass="emph" presetSubtype="2" fill="hold" nodeType="withEffect">
                                  <p:stCondLst>
                                    <p:cond delay="0"/>
                                  </p:stCondLst>
                                  <p:childTnLst>
                                    <p:animClr clrSpc="rgb" dir="cw">
                                      <p:cBhvr>
                                        <p:cTn id="552" dur="500" fill="hold"/>
                                        <p:tgtEl>
                                          <p:spTgt spid="158874"/>
                                        </p:tgtEl>
                                        <p:attrNameLst>
                                          <p:attrName>fillcolor</p:attrName>
                                        </p:attrNameLst>
                                      </p:cBhvr>
                                      <p:to>
                                        <a:schemeClr val="accent2"/>
                                      </p:to>
                                    </p:animClr>
                                    <p:set>
                                      <p:cBhvr>
                                        <p:cTn id="553" dur="500" fill="hold"/>
                                        <p:tgtEl>
                                          <p:spTgt spid="158874"/>
                                        </p:tgtEl>
                                        <p:attrNameLst>
                                          <p:attrName>fill.type</p:attrName>
                                        </p:attrNameLst>
                                      </p:cBhvr>
                                      <p:to>
                                        <p:strVal val="solid"/>
                                      </p:to>
                                    </p:set>
                                    <p:set>
                                      <p:cBhvr>
                                        <p:cTn id="554" dur="500" fill="hold"/>
                                        <p:tgtEl>
                                          <p:spTgt spid="158874"/>
                                        </p:tgtEl>
                                        <p:attrNameLst>
                                          <p:attrName>fill.on</p:attrName>
                                        </p:attrNameLst>
                                      </p:cBhvr>
                                      <p:to>
                                        <p:strVal val="true"/>
                                      </p:to>
                                    </p:set>
                                  </p:childTnLst>
                                </p:cTn>
                              </p:par>
                              <p:par>
                                <p:cTn id="555" presetID="1" presetClass="emph" presetSubtype="2" fill="hold" nodeType="withEffect">
                                  <p:stCondLst>
                                    <p:cond delay="0"/>
                                  </p:stCondLst>
                                  <p:childTnLst>
                                    <p:animClr clrSpc="rgb" dir="cw">
                                      <p:cBhvr>
                                        <p:cTn id="556" dur="500" fill="hold"/>
                                        <p:tgtEl>
                                          <p:spTgt spid="158875"/>
                                        </p:tgtEl>
                                        <p:attrNameLst>
                                          <p:attrName>fillcolor</p:attrName>
                                        </p:attrNameLst>
                                      </p:cBhvr>
                                      <p:to>
                                        <a:schemeClr val="accent2"/>
                                      </p:to>
                                    </p:animClr>
                                    <p:set>
                                      <p:cBhvr>
                                        <p:cTn id="557" dur="500" fill="hold"/>
                                        <p:tgtEl>
                                          <p:spTgt spid="158875"/>
                                        </p:tgtEl>
                                        <p:attrNameLst>
                                          <p:attrName>fill.type</p:attrName>
                                        </p:attrNameLst>
                                      </p:cBhvr>
                                      <p:to>
                                        <p:strVal val="solid"/>
                                      </p:to>
                                    </p:set>
                                    <p:set>
                                      <p:cBhvr>
                                        <p:cTn id="558" dur="500" fill="hold"/>
                                        <p:tgtEl>
                                          <p:spTgt spid="158875"/>
                                        </p:tgtEl>
                                        <p:attrNameLst>
                                          <p:attrName>fill.on</p:attrName>
                                        </p:attrNameLst>
                                      </p:cBhvr>
                                      <p:to>
                                        <p:strVal val="true"/>
                                      </p:to>
                                    </p:set>
                                  </p:childTnLst>
                                </p:cTn>
                              </p:par>
                              <p:par>
                                <p:cTn id="559" presetID="1" presetClass="emph" presetSubtype="2" fill="hold" nodeType="withEffect">
                                  <p:stCondLst>
                                    <p:cond delay="0"/>
                                  </p:stCondLst>
                                  <p:childTnLst>
                                    <p:animClr clrSpc="rgb" dir="cw">
                                      <p:cBhvr>
                                        <p:cTn id="560" dur="500" fill="hold"/>
                                        <p:tgtEl>
                                          <p:spTgt spid="158876"/>
                                        </p:tgtEl>
                                        <p:attrNameLst>
                                          <p:attrName>fillcolor</p:attrName>
                                        </p:attrNameLst>
                                      </p:cBhvr>
                                      <p:to>
                                        <a:schemeClr val="accent2"/>
                                      </p:to>
                                    </p:animClr>
                                    <p:set>
                                      <p:cBhvr>
                                        <p:cTn id="561" dur="500" fill="hold"/>
                                        <p:tgtEl>
                                          <p:spTgt spid="158876"/>
                                        </p:tgtEl>
                                        <p:attrNameLst>
                                          <p:attrName>fill.type</p:attrName>
                                        </p:attrNameLst>
                                      </p:cBhvr>
                                      <p:to>
                                        <p:strVal val="solid"/>
                                      </p:to>
                                    </p:set>
                                    <p:set>
                                      <p:cBhvr>
                                        <p:cTn id="562" dur="500" fill="hold"/>
                                        <p:tgtEl>
                                          <p:spTgt spid="158876"/>
                                        </p:tgtEl>
                                        <p:attrNameLst>
                                          <p:attrName>fill.on</p:attrName>
                                        </p:attrNameLst>
                                      </p:cBhvr>
                                      <p:to>
                                        <p:strVal val="true"/>
                                      </p:to>
                                    </p:set>
                                  </p:childTnLst>
                                </p:cTn>
                              </p:par>
                              <p:par>
                                <p:cTn id="563" presetID="1" presetClass="emph" presetSubtype="2" fill="hold" nodeType="withEffect">
                                  <p:stCondLst>
                                    <p:cond delay="0"/>
                                  </p:stCondLst>
                                  <p:childTnLst>
                                    <p:animClr clrSpc="rgb" dir="cw">
                                      <p:cBhvr>
                                        <p:cTn id="564" dur="500" fill="hold"/>
                                        <p:tgtEl>
                                          <p:spTgt spid="158877"/>
                                        </p:tgtEl>
                                        <p:attrNameLst>
                                          <p:attrName>fillcolor</p:attrName>
                                        </p:attrNameLst>
                                      </p:cBhvr>
                                      <p:to>
                                        <a:schemeClr val="accent2"/>
                                      </p:to>
                                    </p:animClr>
                                    <p:set>
                                      <p:cBhvr>
                                        <p:cTn id="565" dur="500" fill="hold"/>
                                        <p:tgtEl>
                                          <p:spTgt spid="158877"/>
                                        </p:tgtEl>
                                        <p:attrNameLst>
                                          <p:attrName>fill.type</p:attrName>
                                        </p:attrNameLst>
                                      </p:cBhvr>
                                      <p:to>
                                        <p:strVal val="solid"/>
                                      </p:to>
                                    </p:set>
                                    <p:set>
                                      <p:cBhvr>
                                        <p:cTn id="566" dur="500" fill="hold"/>
                                        <p:tgtEl>
                                          <p:spTgt spid="158877"/>
                                        </p:tgtEl>
                                        <p:attrNameLst>
                                          <p:attrName>fill.on</p:attrName>
                                        </p:attrNameLst>
                                      </p:cBhvr>
                                      <p:to>
                                        <p:strVal val="true"/>
                                      </p:to>
                                    </p:set>
                                  </p:childTnLst>
                                </p:cTn>
                              </p:par>
                              <p:par>
                                <p:cTn id="567" presetID="1" presetClass="emph" presetSubtype="2" fill="hold" nodeType="withEffect">
                                  <p:stCondLst>
                                    <p:cond delay="0"/>
                                  </p:stCondLst>
                                  <p:childTnLst>
                                    <p:animClr clrSpc="rgb" dir="cw">
                                      <p:cBhvr>
                                        <p:cTn id="568" dur="500" fill="hold"/>
                                        <p:tgtEl>
                                          <p:spTgt spid="158878"/>
                                        </p:tgtEl>
                                        <p:attrNameLst>
                                          <p:attrName>fillcolor</p:attrName>
                                        </p:attrNameLst>
                                      </p:cBhvr>
                                      <p:to>
                                        <a:schemeClr val="accent2"/>
                                      </p:to>
                                    </p:animClr>
                                    <p:set>
                                      <p:cBhvr>
                                        <p:cTn id="569" dur="500" fill="hold"/>
                                        <p:tgtEl>
                                          <p:spTgt spid="158878"/>
                                        </p:tgtEl>
                                        <p:attrNameLst>
                                          <p:attrName>fill.type</p:attrName>
                                        </p:attrNameLst>
                                      </p:cBhvr>
                                      <p:to>
                                        <p:strVal val="solid"/>
                                      </p:to>
                                    </p:set>
                                    <p:set>
                                      <p:cBhvr>
                                        <p:cTn id="570" dur="500" fill="hold"/>
                                        <p:tgtEl>
                                          <p:spTgt spid="158878"/>
                                        </p:tgtEl>
                                        <p:attrNameLst>
                                          <p:attrName>fill.on</p:attrName>
                                        </p:attrNameLst>
                                      </p:cBhvr>
                                      <p:to>
                                        <p:strVal val="true"/>
                                      </p:to>
                                    </p:set>
                                  </p:childTnLst>
                                </p:cTn>
                              </p:par>
                              <p:par>
                                <p:cTn id="571" presetID="1" presetClass="emph" presetSubtype="2" fill="hold" nodeType="withEffect">
                                  <p:stCondLst>
                                    <p:cond delay="0"/>
                                  </p:stCondLst>
                                  <p:childTnLst>
                                    <p:animClr clrSpc="rgb" dir="cw">
                                      <p:cBhvr>
                                        <p:cTn id="572" dur="500" fill="hold"/>
                                        <p:tgtEl>
                                          <p:spTgt spid="158879"/>
                                        </p:tgtEl>
                                        <p:attrNameLst>
                                          <p:attrName>fillcolor</p:attrName>
                                        </p:attrNameLst>
                                      </p:cBhvr>
                                      <p:to>
                                        <a:schemeClr val="accent2"/>
                                      </p:to>
                                    </p:animClr>
                                    <p:set>
                                      <p:cBhvr>
                                        <p:cTn id="573" dur="500" fill="hold"/>
                                        <p:tgtEl>
                                          <p:spTgt spid="158879"/>
                                        </p:tgtEl>
                                        <p:attrNameLst>
                                          <p:attrName>fill.type</p:attrName>
                                        </p:attrNameLst>
                                      </p:cBhvr>
                                      <p:to>
                                        <p:strVal val="solid"/>
                                      </p:to>
                                    </p:set>
                                    <p:set>
                                      <p:cBhvr>
                                        <p:cTn id="574" dur="500" fill="hold"/>
                                        <p:tgtEl>
                                          <p:spTgt spid="158879"/>
                                        </p:tgtEl>
                                        <p:attrNameLst>
                                          <p:attrName>fill.on</p:attrName>
                                        </p:attrNameLst>
                                      </p:cBhvr>
                                      <p:to>
                                        <p:strVal val="true"/>
                                      </p:to>
                                    </p:set>
                                  </p:childTnLst>
                                </p:cTn>
                              </p:par>
                              <p:par>
                                <p:cTn id="575" presetID="1" presetClass="emph" presetSubtype="2" fill="hold" nodeType="withEffect">
                                  <p:stCondLst>
                                    <p:cond delay="0"/>
                                  </p:stCondLst>
                                  <p:childTnLst>
                                    <p:animClr clrSpc="rgb" dir="cw">
                                      <p:cBhvr>
                                        <p:cTn id="576" dur="500" fill="hold"/>
                                        <p:tgtEl>
                                          <p:spTgt spid="158880"/>
                                        </p:tgtEl>
                                        <p:attrNameLst>
                                          <p:attrName>fillcolor</p:attrName>
                                        </p:attrNameLst>
                                      </p:cBhvr>
                                      <p:to>
                                        <a:schemeClr val="accent2"/>
                                      </p:to>
                                    </p:animClr>
                                    <p:set>
                                      <p:cBhvr>
                                        <p:cTn id="577" dur="500" fill="hold"/>
                                        <p:tgtEl>
                                          <p:spTgt spid="158880"/>
                                        </p:tgtEl>
                                        <p:attrNameLst>
                                          <p:attrName>fill.type</p:attrName>
                                        </p:attrNameLst>
                                      </p:cBhvr>
                                      <p:to>
                                        <p:strVal val="solid"/>
                                      </p:to>
                                    </p:set>
                                    <p:set>
                                      <p:cBhvr>
                                        <p:cTn id="578" dur="500" fill="hold"/>
                                        <p:tgtEl>
                                          <p:spTgt spid="158880"/>
                                        </p:tgtEl>
                                        <p:attrNameLst>
                                          <p:attrName>fill.on</p:attrName>
                                        </p:attrNameLst>
                                      </p:cBhvr>
                                      <p:to>
                                        <p:strVal val="true"/>
                                      </p:to>
                                    </p:set>
                                  </p:childTnLst>
                                </p:cTn>
                              </p:par>
                              <p:par>
                                <p:cTn id="579" presetID="1" presetClass="emph" presetSubtype="2" fill="hold" nodeType="withEffect">
                                  <p:stCondLst>
                                    <p:cond delay="0"/>
                                  </p:stCondLst>
                                  <p:childTnLst>
                                    <p:animClr clrSpc="rgb" dir="cw">
                                      <p:cBhvr>
                                        <p:cTn id="580" dur="500" fill="hold"/>
                                        <p:tgtEl>
                                          <p:spTgt spid="158881"/>
                                        </p:tgtEl>
                                        <p:attrNameLst>
                                          <p:attrName>fillcolor</p:attrName>
                                        </p:attrNameLst>
                                      </p:cBhvr>
                                      <p:to>
                                        <a:schemeClr val="accent2"/>
                                      </p:to>
                                    </p:animClr>
                                    <p:set>
                                      <p:cBhvr>
                                        <p:cTn id="581" dur="500" fill="hold"/>
                                        <p:tgtEl>
                                          <p:spTgt spid="158881"/>
                                        </p:tgtEl>
                                        <p:attrNameLst>
                                          <p:attrName>fill.type</p:attrName>
                                        </p:attrNameLst>
                                      </p:cBhvr>
                                      <p:to>
                                        <p:strVal val="solid"/>
                                      </p:to>
                                    </p:set>
                                    <p:set>
                                      <p:cBhvr>
                                        <p:cTn id="582" dur="500" fill="hold"/>
                                        <p:tgtEl>
                                          <p:spTgt spid="158881"/>
                                        </p:tgtEl>
                                        <p:attrNameLst>
                                          <p:attrName>fill.on</p:attrName>
                                        </p:attrNameLst>
                                      </p:cBhvr>
                                      <p:to>
                                        <p:strVal val="true"/>
                                      </p:to>
                                    </p:set>
                                  </p:childTnLst>
                                </p:cTn>
                              </p:par>
                              <p:par>
                                <p:cTn id="583" presetID="1" presetClass="emph" presetSubtype="2" fill="hold" nodeType="withEffect">
                                  <p:stCondLst>
                                    <p:cond delay="0"/>
                                  </p:stCondLst>
                                  <p:childTnLst>
                                    <p:animClr clrSpc="rgb" dir="cw">
                                      <p:cBhvr>
                                        <p:cTn id="584" dur="500" fill="hold"/>
                                        <p:tgtEl>
                                          <p:spTgt spid="158882"/>
                                        </p:tgtEl>
                                        <p:attrNameLst>
                                          <p:attrName>fillcolor</p:attrName>
                                        </p:attrNameLst>
                                      </p:cBhvr>
                                      <p:to>
                                        <a:schemeClr val="accent2"/>
                                      </p:to>
                                    </p:animClr>
                                    <p:set>
                                      <p:cBhvr>
                                        <p:cTn id="585" dur="500" fill="hold"/>
                                        <p:tgtEl>
                                          <p:spTgt spid="158882"/>
                                        </p:tgtEl>
                                        <p:attrNameLst>
                                          <p:attrName>fill.type</p:attrName>
                                        </p:attrNameLst>
                                      </p:cBhvr>
                                      <p:to>
                                        <p:strVal val="solid"/>
                                      </p:to>
                                    </p:set>
                                    <p:set>
                                      <p:cBhvr>
                                        <p:cTn id="586" dur="500" fill="hold"/>
                                        <p:tgtEl>
                                          <p:spTgt spid="158882"/>
                                        </p:tgtEl>
                                        <p:attrNameLst>
                                          <p:attrName>fill.on</p:attrName>
                                        </p:attrNameLst>
                                      </p:cBhvr>
                                      <p:to>
                                        <p:strVal val="true"/>
                                      </p:to>
                                    </p:set>
                                  </p:childTnLst>
                                </p:cTn>
                              </p:par>
                              <p:par>
                                <p:cTn id="587" presetID="1" presetClass="emph" presetSubtype="2" fill="hold" nodeType="withEffect">
                                  <p:stCondLst>
                                    <p:cond delay="0"/>
                                  </p:stCondLst>
                                  <p:childTnLst>
                                    <p:animClr clrSpc="rgb" dir="cw">
                                      <p:cBhvr>
                                        <p:cTn id="588" dur="500" fill="hold"/>
                                        <p:tgtEl>
                                          <p:spTgt spid="158883"/>
                                        </p:tgtEl>
                                        <p:attrNameLst>
                                          <p:attrName>fillcolor</p:attrName>
                                        </p:attrNameLst>
                                      </p:cBhvr>
                                      <p:to>
                                        <a:schemeClr val="accent2"/>
                                      </p:to>
                                    </p:animClr>
                                    <p:set>
                                      <p:cBhvr>
                                        <p:cTn id="589" dur="500" fill="hold"/>
                                        <p:tgtEl>
                                          <p:spTgt spid="158883"/>
                                        </p:tgtEl>
                                        <p:attrNameLst>
                                          <p:attrName>fill.type</p:attrName>
                                        </p:attrNameLst>
                                      </p:cBhvr>
                                      <p:to>
                                        <p:strVal val="solid"/>
                                      </p:to>
                                    </p:set>
                                    <p:set>
                                      <p:cBhvr>
                                        <p:cTn id="590" dur="500" fill="hold"/>
                                        <p:tgtEl>
                                          <p:spTgt spid="158883"/>
                                        </p:tgtEl>
                                        <p:attrNameLst>
                                          <p:attrName>fill.on</p:attrName>
                                        </p:attrNameLst>
                                      </p:cBhvr>
                                      <p:to>
                                        <p:strVal val="true"/>
                                      </p:to>
                                    </p:set>
                                  </p:childTnLst>
                                </p:cTn>
                              </p:par>
                              <p:par>
                                <p:cTn id="591" presetID="1" presetClass="emph" presetSubtype="2" fill="hold" nodeType="withEffect">
                                  <p:stCondLst>
                                    <p:cond delay="0"/>
                                  </p:stCondLst>
                                  <p:childTnLst>
                                    <p:animClr clrSpc="rgb" dir="cw">
                                      <p:cBhvr>
                                        <p:cTn id="592" dur="500" fill="hold"/>
                                        <p:tgtEl>
                                          <p:spTgt spid="158884"/>
                                        </p:tgtEl>
                                        <p:attrNameLst>
                                          <p:attrName>fillcolor</p:attrName>
                                        </p:attrNameLst>
                                      </p:cBhvr>
                                      <p:to>
                                        <a:schemeClr val="accent2"/>
                                      </p:to>
                                    </p:animClr>
                                    <p:set>
                                      <p:cBhvr>
                                        <p:cTn id="593" dur="500" fill="hold"/>
                                        <p:tgtEl>
                                          <p:spTgt spid="158884"/>
                                        </p:tgtEl>
                                        <p:attrNameLst>
                                          <p:attrName>fill.type</p:attrName>
                                        </p:attrNameLst>
                                      </p:cBhvr>
                                      <p:to>
                                        <p:strVal val="solid"/>
                                      </p:to>
                                    </p:set>
                                    <p:set>
                                      <p:cBhvr>
                                        <p:cTn id="594" dur="500" fill="hold"/>
                                        <p:tgtEl>
                                          <p:spTgt spid="158884"/>
                                        </p:tgtEl>
                                        <p:attrNameLst>
                                          <p:attrName>fill.on</p:attrName>
                                        </p:attrNameLst>
                                      </p:cBhvr>
                                      <p:to>
                                        <p:strVal val="true"/>
                                      </p:to>
                                    </p:set>
                                  </p:childTnLst>
                                </p:cTn>
                              </p:par>
                              <p:par>
                                <p:cTn id="595" presetID="1" presetClass="emph" presetSubtype="2" fill="hold" nodeType="withEffect">
                                  <p:stCondLst>
                                    <p:cond delay="0"/>
                                  </p:stCondLst>
                                  <p:childTnLst>
                                    <p:animClr clrSpc="rgb" dir="cw">
                                      <p:cBhvr>
                                        <p:cTn id="596" dur="500" fill="hold"/>
                                        <p:tgtEl>
                                          <p:spTgt spid="158885"/>
                                        </p:tgtEl>
                                        <p:attrNameLst>
                                          <p:attrName>fillcolor</p:attrName>
                                        </p:attrNameLst>
                                      </p:cBhvr>
                                      <p:to>
                                        <a:schemeClr val="accent2"/>
                                      </p:to>
                                    </p:animClr>
                                    <p:set>
                                      <p:cBhvr>
                                        <p:cTn id="597" dur="500" fill="hold"/>
                                        <p:tgtEl>
                                          <p:spTgt spid="158885"/>
                                        </p:tgtEl>
                                        <p:attrNameLst>
                                          <p:attrName>fill.type</p:attrName>
                                        </p:attrNameLst>
                                      </p:cBhvr>
                                      <p:to>
                                        <p:strVal val="solid"/>
                                      </p:to>
                                    </p:set>
                                    <p:set>
                                      <p:cBhvr>
                                        <p:cTn id="598" dur="500" fill="hold"/>
                                        <p:tgtEl>
                                          <p:spTgt spid="158885"/>
                                        </p:tgtEl>
                                        <p:attrNameLst>
                                          <p:attrName>fill.on</p:attrName>
                                        </p:attrNameLst>
                                      </p:cBhvr>
                                      <p:to>
                                        <p:strVal val="true"/>
                                      </p:to>
                                    </p:set>
                                  </p:childTnLst>
                                </p:cTn>
                              </p:par>
                              <p:par>
                                <p:cTn id="599" presetID="1" presetClass="emph" presetSubtype="2" fill="hold" nodeType="withEffect">
                                  <p:stCondLst>
                                    <p:cond delay="0"/>
                                  </p:stCondLst>
                                  <p:childTnLst>
                                    <p:animClr clrSpc="rgb" dir="cw">
                                      <p:cBhvr>
                                        <p:cTn id="600" dur="500" fill="hold"/>
                                        <p:tgtEl>
                                          <p:spTgt spid="158886"/>
                                        </p:tgtEl>
                                        <p:attrNameLst>
                                          <p:attrName>fillcolor</p:attrName>
                                        </p:attrNameLst>
                                      </p:cBhvr>
                                      <p:to>
                                        <a:schemeClr val="accent2"/>
                                      </p:to>
                                    </p:animClr>
                                    <p:set>
                                      <p:cBhvr>
                                        <p:cTn id="601" dur="500" fill="hold"/>
                                        <p:tgtEl>
                                          <p:spTgt spid="158886"/>
                                        </p:tgtEl>
                                        <p:attrNameLst>
                                          <p:attrName>fill.type</p:attrName>
                                        </p:attrNameLst>
                                      </p:cBhvr>
                                      <p:to>
                                        <p:strVal val="solid"/>
                                      </p:to>
                                    </p:set>
                                    <p:set>
                                      <p:cBhvr>
                                        <p:cTn id="602" dur="500" fill="hold"/>
                                        <p:tgtEl>
                                          <p:spTgt spid="158886"/>
                                        </p:tgtEl>
                                        <p:attrNameLst>
                                          <p:attrName>fill.on</p:attrName>
                                        </p:attrNameLst>
                                      </p:cBhvr>
                                      <p:to>
                                        <p:strVal val="true"/>
                                      </p:to>
                                    </p:set>
                                  </p:childTnLst>
                                </p:cTn>
                              </p:par>
                              <p:par>
                                <p:cTn id="603" presetID="1" presetClass="emph" presetSubtype="2" fill="hold" nodeType="withEffect">
                                  <p:stCondLst>
                                    <p:cond delay="0"/>
                                  </p:stCondLst>
                                  <p:childTnLst>
                                    <p:animClr clrSpc="rgb" dir="cw">
                                      <p:cBhvr>
                                        <p:cTn id="604" dur="500" fill="hold"/>
                                        <p:tgtEl>
                                          <p:spTgt spid="158887"/>
                                        </p:tgtEl>
                                        <p:attrNameLst>
                                          <p:attrName>fillcolor</p:attrName>
                                        </p:attrNameLst>
                                      </p:cBhvr>
                                      <p:to>
                                        <a:schemeClr val="accent2"/>
                                      </p:to>
                                    </p:animClr>
                                    <p:set>
                                      <p:cBhvr>
                                        <p:cTn id="605" dur="500" fill="hold"/>
                                        <p:tgtEl>
                                          <p:spTgt spid="158887"/>
                                        </p:tgtEl>
                                        <p:attrNameLst>
                                          <p:attrName>fill.type</p:attrName>
                                        </p:attrNameLst>
                                      </p:cBhvr>
                                      <p:to>
                                        <p:strVal val="solid"/>
                                      </p:to>
                                    </p:set>
                                    <p:set>
                                      <p:cBhvr>
                                        <p:cTn id="606" dur="500" fill="hold"/>
                                        <p:tgtEl>
                                          <p:spTgt spid="158887"/>
                                        </p:tgtEl>
                                        <p:attrNameLst>
                                          <p:attrName>fill.on</p:attrName>
                                        </p:attrNameLst>
                                      </p:cBhvr>
                                      <p:to>
                                        <p:strVal val="true"/>
                                      </p:to>
                                    </p:set>
                                  </p:childTnLst>
                                </p:cTn>
                              </p:par>
                              <p:par>
                                <p:cTn id="607" presetID="1" presetClass="emph" presetSubtype="2" fill="hold" nodeType="withEffect">
                                  <p:stCondLst>
                                    <p:cond delay="0"/>
                                  </p:stCondLst>
                                  <p:childTnLst>
                                    <p:animClr clrSpc="rgb" dir="cw">
                                      <p:cBhvr>
                                        <p:cTn id="608" dur="500" fill="hold"/>
                                        <p:tgtEl>
                                          <p:spTgt spid="158888"/>
                                        </p:tgtEl>
                                        <p:attrNameLst>
                                          <p:attrName>fillcolor</p:attrName>
                                        </p:attrNameLst>
                                      </p:cBhvr>
                                      <p:to>
                                        <a:schemeClr val="accent2"/>
                                      </p:to>
                                    </p:animClr>
                                    <p:set>
                                      <p:cBhvr>
                                        <p:cTn id="609" dur="500" fill="hold"/>
                                        <p:tgtEl>
                                          <p:spTgt spid="158888"/>
                                        </p:tgtEl>
                                        <p:attrNameLst>
                                          <p:attrName>fill.type</p:attrName>
                                        </p:attrNameLst>
                                      </p:cBhvr>
                                      <p:to>
                                        <p:strVal val="solid"/>
                                      </p:to>
                                    </p:set>
                                    <p:set>
                                      <p:cBhvr>
                                        <p:cTn id="610" dur="500" fill="hold"/>
                                        <p:tgtEl>
                                          <p:spTgt spid="158888"/>
                                        </p:tgtEl>
                                        <p:attrNameLst>
                                          <p:attrName>fill.on</p:attrName>
                                        </p:attrNameLst>
                                      </p:cBhvr>
                                      <p:to>
                                        <p:strVal val="true"/>
                                      </p:to>
                                    </p:set>
                                  </p:childTnLst>
                                </p:cTn>
                              </p:par>
                            </p:childTnLst>
                          </p:cTn>
                        </p:par>
                      </p:childTnLst>
                    </p:cTn>
                  </p:par>
                  <p:par>
                    <p:cTn id="611" fill="hold">
                      <p:stCondLst>
                        <p:cond delay="indefinite"/>
                      </p:stCondLst>
                      <p:childTnLst>
                        <p:par>
                          <p:cTn id="612" fill="hold">
                            <p:stCondLst>
                              <p:cond delay="0"/>
                            </p:stCondLst>
                            <p:childTnLst>
                              <p:par>
                                <p:cTn id="613" presetID="23" presetClass="entr" presetSubtype="36" fill="hold" grpId="0" nodeType="clickEffect">
                                  <p:stCondLst>
                                    <p:cond delay="0"/>
                                  </p:stCondLst>
                                  <p:childTnLst>
                                    <p:set>
                                      <p:cBhvr>
                                        <p:cTn id="614" dur="1" fill="hold">
                                          <p:stCondLst>
                                            <p:cond delay="0"/>
                                          </p:stCondLst>
                                        </p:cTn>
                                        <p:tgtEl>
                                          <p:spTgt spid="171"/>
                                        </p:tgtEl>
                                        <p:attrNameLst>
                                          <p:attrName>style.visibility</p:attrName>
                                        </p:attrNameLst>
                                      </p:cBhvr>
                                      <p:to>
                                        <p:strVal val="visible"/>
                                      </p:to>
                                    </p:set>
                                    <p:anim calcmode="lin" valueType="num">
                                      <p:cBhvr>
                                        <p:cTn id="615" dur="1000" fill="hold"/>
                                        <p:tgtEl>
                                          <p:spTgt spid="171"/>
                                        </p:tgtEl>
                                        <p:attrNameLst>
                                          <p:attrName>ppt_w</p:attrName>
                                        </p:attrNameLst>
                                      </p:cBhvr>
                                      <p:tavLst>
                                        <p:tav tm="0">
                                          <p:val>
                                            <p:strVal val="(6*min(max(#ppt_w*#ppt_h,.3),1)-7.4)/-.7*#ppt_w"/>
                                          </p:val>
                                        </p:tav>
                                        <p:tav tm="100000">
                                          <p:val>
                                            <p:strVal val="#ppt_w"/>
                                          </p:val>
                                        </p:tav>
                                      </p:tavLst>
                                    </p:anim>
                                    <p:anim calcmode="lin" valueType="num">
                                      <p:cBhvr>
                                        <p:cTn id="616" dur="1000" fill="hold"/>
                                        <p:tgtEl>
                                          <p:spTgt spid="171"/>
                                        </p:tgtEl>
                                        <p:attrNameLst>
                                          <p:attrName>ppt_h</p:attrName>
                                        </p:attrNameLst>
                                      </p:cBhvr>
                                      <p:tavLst>
                                        <p:tav tm="0">
                                          <p:val>
                                            <p:strVal val="(6*min(max(#ppt_w*#ppt_h,.3),1)-7.4)/-.7*#ppt_h"/>
                                          </p:val>
                                        </p:tav>
                                        <p:tav tm="100000">
                                          <p:val>
                                            <p:strVal val="#ppt_h"/>
                                          </p:val>
                                        </p:tav>
                                      </p:tavLst>
                                    </p:anim>
                                    <p:anim calcmode="lin" valueType="num">
                                      <p:cBhvr>
                                        <p:cTn id="617" dur="1000" fill="hold"/>
                                        <p:tgtEl>
                                          <p:spTgt spid="171"/>
                                        </p:tgtEl>
                                        <p:attrNameLst>
                                          <p:attrName>ppt_x</p:attrName>
                                        </p:attrNameLst>
                                      </p:cBhvr>
                                      <p:tavLst>
                                        <p:tav tm="0">
                                          <p:val>
                                            <p:fltVal val="0.5"/>
                                          </p:val>
                                        </p:tav>
                                        <p:tav tm="100000">
                                          <p:val>
                                            <p:strVal val="#ppt_x"/>
                                          </p:val>
                                        </p:tav>
                                      </p:tavLst>
                                    </p:anim>
                                    <p:anim calcmode="lin" valueType="num">
                                      <p:cBhvr>
                                        <p:cTn id="618" dur="1000" fill="hold"/>
                                        <p:tgtEl>
                                          <p:spTgt spid="171"/>
                                        </p:tgtEl>
                                        <p:attrNameLst>
                                          <p:attrName>ppt_y</p:attrName>
                                        </p:attrNameLst>
                                      </p:cBhvr>
                                      <p:tavLst>
                                        <p:tav tm="0">
                                          <p:val>
                                            <p:strVal val="1+(6*min(max(#ppt_w*#ppt_h,.3),1)-7.4)/-.7*#ppt_h/2"/>
                                          </p:val>
                                        </p:tav>
                                        <p:tav tm="100000">
                                          <p:val>
                                            <p:strVal val="#ppt_y"/>
                                          </p:val>
                                        </p:tav>
                                      </p:tavLst>
                                    </p:anim>
                                  </p:childTnLst>
                                </p:cTn>
                              </p:par>
                            </p:childTnLst>
                          </p:cTn>
                        </p:par>
                      </p:childTnLst>
                    </p:cTn>
                  </p:par>
                  <p:par>
                    <p:cTn id="619" fill="hold">
                      <p:stCondLst>
                        <p:cond delay="indefinite"/>
                      </p:stCondLst>
                      <p:childTnLst>
                        <p:par>
                          <p:cTn id="620" fill="hold">
                            <p:stCondLst>
                              <p:cond delay="0"/>
                            </p:stCondLst>
                            <p:childTnLst>
                              <p:par>
                                <p:cTn id="621" presetID="23" presetClass="entr" presetSubtype="16" fill="hold" nodeType="clickEffect">
                                  <p:stCondLst>
                                    <p:cond delay="0"/>
                                  </p:stCondLst>
                                  <p:childTnLst>
                                    <p:set>
                                      <p:cBhvr>
                                        <p:cTn id="622" dur="1" fill="hold">
                                          <p:stCondLst>
                                            <p:cond delay="0"/>
                                          </p:stCondLst>
                                        </p:cTn>
                                        <p:tgtEl>
                                          <p:spTgt spid="170"/>
                                        </p:tgtEl>
                                        <p:attrNameLst>
                                          <p:attrName>style.visibility</p:attrName>
                                        </p:attrNameLst>
                                      </p:cBhvr>
                                      <p:to>
                                        <p:strVal val="visible"/>
                                      </p:to>
                                    </p:set>
                                    <p:anim calcmode="lin" valueType="num">
                                      <p:cBhvr>
                                        <p:cTn id="623" dur="500" fill="hold"/>
                                        <p:tgtEl>
                                          <p:spTgt spid="170"/>
                                        </p:tgtEl>
                                        <p:attrNameLst>
                                          <p:attrName>ppt_w</p:attrName>
                                        </p:attrNameLst>
                                      </p:cBhvr>
                                      <p:tavLst>
                                        <p:tav tm="0">
                                          <p:val>
                                            <p:fltVal val="0"/>
                                          </p:val>
                                        </p:tav>
                                        <p:tav tm="100000">
                                          <p:val>
                                            <p:strVal val="#ppt_w"/>
                                          </p:val>
                                        </p:tav>
                                      </p:tavLst>
                                    </p:anim>
                                    <p:anim calcmode="lin" valueType="num">
                                      <p:cBhvr>
                                        <p:cTn id="624" dur="500" fill="hold"/>
                                        <p:tgtEl>
                                          <p:spTgt spid="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nimBg="1"/>
      <p:bldP spid="158726" grpId="0" animBg="1"/>
      <p:bldP spid="158728" grpId="0" animBg="1"/>
      <p:bldP spid="17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67544" y="1275606"/>
            <a:ext cx="3657600" cy="3168352"/>
          </a:xfrm>
        </p:spPr>
        <p:txBody>
          <a:bodyPr/>
          <a:lstStyle/>
          <a:p>
            <a:pPr>
              <a:buClr>
                <a:schemeClr val="accent1"/>
              </a:buClr>
              <a:buNone/>
            </a:pPr>
            <a:r>
              <a:rPr lang="vi-VN" b="1" dirty="0" smtClean="0"/>
              <a:t>Se aplică pentru:</a:t>
            </a:r>
          </a:p>
          <a:p>
            <a:pPr lvl="1">
              <a:buClr>
                <a:schemeClr val="accent1"/>
              </a:buClr>
              <a:buFont typeface="Wingdings" pitchFamily="2" charset="2"/>
              <a:buChar char="§"/>
            </a:pPr>
            <a:r>
              <a:rPr lang="vi-VN" sz="2000" b="1" dirty="0" smtClean="0">
                <a:solidFill>
                  <a:srgbClr val="FF0000"/>
                </a:solidFill>
              </a:rPr>
              <a:t>clasificare</a:t>
            </a:r>
          </a:p>
          <a:p>
            <a:pPr lvl="1">
              <a:buClr>
                <a:schemeClr val="accent1"/>
              </a:buClr>
              <a:buFont typeface="Wingdings" pitchFamily="2" charset="2"/>
              <a:buChar char="§"/>
            </a:pPr>
            <a:r>
              <a:rPr lang="vi-VN" sz="2000" b="1" dirty="0" smtClean="0">
                <a:solidFill>
                  <a:srgbClr val="FF0000"/>
                </a:solidFill>
              </a:rPr>
              <a:t>regresie</a:t>
            </a:r>
          </a:p>
          <a:p>
            <a:pPr marL="0" indent="0">
              <a:buClr>
                <a:schemeClr val="accent1"/>
              </a:buClr>
              <a:buNone/>
              <a:tabLst>
                <a:tab pos="0" algn="l"/>
              </a:tabLst>
            </a:pPr>
            <a:r>
              <a:rPr lang="vi-VN" b="1" dirty="0" smtClean="0"/>
              <a:t>Util pentru a găsi relații complexe între atribute.</a:t>
            </a:r>
          </a:p>
          <a:p>
            <a:pPr lvl="1">
              <a:buClr>
                <a:schemeClr val="accent1"/>
              </a:buClr>
              <a:buFont typeface="Wingdings" pitchFamily="2" charset="2"/>
              <a:buChar char="§"/>
            </a:pPr>
            <a:r>
              <a:rPr lang="ro-MO" sz="2000" b="1" dirty="0" smtClean="0">
                <a:solidFill>
                  <a:srgbClr val="FF0000"/>
                </a:solidFill>
              </a:rPr>
              <a:t>d</a:t>
            </a:r>
            <a:r>
              <a:rPr lang="vi-VN" sz="2000" b="1" dirty="0" smtClean="0">
                <a:solidFill>
                  <a:srgbClr val="FF0000"/>
                </a:solidFill>
              </a:rPr>
              <a:t>ar este greu de interpretat rezultatele</a:t>
            </a:r>
            <a:endParaRPr lang="en-IE" sz="2000" b="1" noProof="0" dirty="0" smtClean="0">
              <a:solidFill>
                <a:srgbClr val="FF0000"/>
              </a:solidFill>
            </a:endParaRPr>
          </a:p>
        </p:txBody>
      </p:sp>
      <p:sp>
        <p:nvSpPr>
          <p:cNvPr id="102402" name="Rectangle 2"/>
          <p:cNvSpPr>
            <a:spLocks noGrp="1" noChangeArrowheads="1"/>
          </p:cNvSpPr>
          <p:nvPr>
            <p:ph type="title"/>
          </p:nvPr>
        </p:nvSpPr>
        <p:spPr>
          <a:xfrm>
            <a:off x="251520" y="267494"/>
            <a:ext cx="8606190" cy="450097"/>
          </a:xfrm>
        </p:spPr>
        <p:txBody>
          <a:bodyPr>
            <a:normAutofit/>
          </a:bodyPr>
          <a:lstStyle/>
          <a:p>
            <a:r>
              <a:rPr lang="ro-MO" noProof="0" dirty="0" smtClean="0">
                <a:solidFill>
                  <a:srgbClr val="0000CC"/>
                </a:solidFill>
              </a:rPr>
              <a:t>Algoritmul retelei neuronale </a:t>
            </a:r>
            <a:r>
              <a:rPr lang="ru-RU" noProof="0" dirty="0" smtClean="0">
                <a:solidFill>
                  <a:srgbClr val="0000CC"/>
                </a:solidFill>
              </a:rPr>
              <a:t>(</a:t>
            </a:r>
            <a:r>
              <a:rPr lang="en-IE" noProof="0" dirty="0" smtClean="0">
                <a:solidFill>
                  <a:srgbClr val="0000CC"/>
                </a:solidFill>
              </a:rPr>
              <a:t>Neural Network</a:t>
            </a:r>
            <a:r>
              <a:rPr lang="ru-RU" noProof="0" dirty="0" smtClean="0">
                <a:solidFill>
                  <a:srgbClr val="0000CC"/>
                </a:solidFill>
              </a:rPr>
              <a:t>)</a:t>
            </a:r>
            <a:endParaRPr lang="en-IE" noProof="0" dirty="0">
              <a:solidFill>
                <a:srgbClr val="0000CC"/>
              </a:solidFill>
            </a:endParaRPr>
          </a:p>
        </p:txBody>
      </p:sp>
      <p:sp>
        <p:nvSpPr>
          <p:cNvPr id="102412" name="Line 12"/>
          <p:cNvSpPr>
            <a:spLocks noChangeShapeType="1"/>
          </p:cNvSpPr>
          <p:nvPr/>
        </p:nvSpPr>
        <p:spPr bwMode="auto">
          <a:xfrm flipV="1">
            <a:off x="5480050" y="3148013"/>
            <a:ext cx="381000" cy="4000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3" name="Line 13"/>
          <p:cNvSpPr>
            <a:spLocks noChangeShapeType="1"/>
          </p:cNvSpPr>
          <p:nvPr/>
        </p:nvSpPr>
        <p:spPr bwMode="auto">
          <a:xfrm flipV="1">
            <a:off x="6165850" y="2405063"/>
            <a:ext cx="533400" cy="4572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4" name="Line 14"/>
          <p:cNvSpPr>
            <a:spLocks noChangeShapeType="1"/>
          </p:cNvSpPr>
          <p:nvPr/>
        </p:nvSpPr>
        <p:spPr bwMode="auto">
          <a:xfrm flipH="1" flipV="1">
            <a:off x="6089650" y="3205163"/>
            <a:ext cx="304800" cy="3429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5" name="Line 15"/>
          <p:cNvSpPr>
            <a:spLocks noChangeShapeType="1"/>
          </p:cNvSpPr>
          <p:nvPr/>
        </p:nvSpPr>
        <p:spPr bwMode="auto">
          <a:xfrm flipH="1" flipV="1">
            <a:off x="7086616" y="2381247"/>
            <a:ext cx="571504" cy="535785"/>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6" name="Line 16"/>
          <p:cNvSpPr>
            <a:spLocks noChangeShapeType="1"/>
          </p:cNvSpPr>
          <p:nvPr/>
        </p:nvSpPr>
        <p:spPr bwMode="auto">
          <a:xfrm flipH="1" flipV="1">
            <a:off x="7918450" y="3148013"/>
            <a:ext cx="304800" cy="4000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7" name="Line 17"/>
          <p:cNvSpPr>
            <a:spLocks noChangeShapeType="1"/>
          </p:cNvSpPr>
          <p:nvPr/>
        </p:nvSpPr>
        <p:spPr bwMode="auto">
          <a:xfrm flipH="1" flipV="1">
            <a:off x="7004050" y="3205163"/>
            <a:ext cx="304800" cy="3429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8" name="Line 18"/>
          <p:cNvSpPr>
            <a:spLocks noChangeShapeType="1"/>
          </p:cNvSpPr>
          <p:nvPr/>
        </p:nvSpPr>
        <p:spPr bwMode="auto">
          <a:xfrm flipH="1" flipV="1">
            <a:off x="6165850" y="3090863"/>
            <a:ext cx="990600" cy="5143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9" name="Line 19"/>
          <p:cNvSpPr>
            <a:spLocks noChangeShapeType="1"/>
          </p:cNvSpPr>
          <p:nvPr/>
        </p:nvSpPr>
        <p:spPr bwMode="auto">
          <a:xfrm flipV="1">
            <a:off x="7385050" y="3148013"/>
            <a:ext cx="152400" cy="4000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0" name="Line 20"/>
          <p:cNvSpPr>
            <a:spLocks noChangeShapeType="1"/>
          </p:cNvSpPr>
          <p:nvPr/>
        </p:nvSpPr>
        <p:spPr bwMode="auto">
          <a:xfrm flipV="1">
            <a:off x="5632450" y="3148013"/>
            <a:ext cx="1066800" cy="4572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1" name="Line 21"/>
          <p:cNvSpPr>
            <a:spLocks noChangeShapeType="1"/>
          </p:cNvSpPr>
          <p:nvPr/>
        </p:nvSpPr>
        <p:spPr bwMode="auto">
          <a:xfrm flipV="1">
            <a:off x="5708650" y="3148013"/>
            <a:ext cx="1828800" cy="5715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2" name="Line 22"/>
          <p:cNvSpPr>
            <a:spLocks noChangeShapeType="1"/>
          </p:cNvSpPr>
          <p:nvPr/>
        </p:nvSpPr>
        <p:spPr bwMode="auto">
          <a:xfrm flipV="1">
            <a:off x="6546850" y="3205163"/>
            <a:ext cx="304800" cy="3429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3" name="Line 23"/>
          <p:cNvSpPr>
            <a:spLocks noChangeShapeType="1"/>
          </p:cNvSpPr>
          <p:nvPr/>
        </p:nvSpPr>
        <p:spPr bwMode="auto">
          <a:xfrm flipV="1">
            <a:off x="6699250" y="3148013"/>
            <a:ext cx="838200" cy="5143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4" name="Line 24"/>
          <p:cNvSpPr>
            <a:spLocks noChangeShapeType="1"/>
          </p:cNvSpPr>
          <p:nvPr/>
        </p:nvSpPr>
        <p:spPr bwMode="auto">
          <a:xfrm flipH="1" flipV="1">
            <a:off x="6242050" y="3033713"/>
            <a:ext cx="1828800" cy="6286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5" name="Line 25"/>
          <p:cNvSpPr>
            <a:spLocks noChangeShapeType="1"/>
          </p:cNvSpPr>
          <p:nvPr/>
        </p:nvSpPr>
        <p:spPr bwMode="auto">
          <a:xfrm flipH="1" flipV="1">
            <a:off x="7156450" y="3090863"/>
            <a:ext cx="990600" cy="51435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6" name="Rectangle 26"/>
          <p:cNvSpPr>
            <a:spLocks noChangeArrowheads="1"/>
          </p:cNvSpPr>
          <p:nvPr/>
        </p:nvSpPr>
        <p:spPr bwMode="auto">
          <a:xfrm>
            <a:off x="5083175" y="3987404"/>
            <a:ext cx="546626"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Age</a:t>
            </a:r>
          </a:p>
        </p:txBody>
      </p:sp>
      <p:sp>
        <p:nvSpPr>
          <p:cNvPr id="102427" name="Rectangle 27"/>
          <p:cNvSpPr>
            <a:spLocks noChangeArrowheads="1"/>
          </p:cNvSpPr>
          <p:nvPr/>
        </p:nvSpPr>
        <p:spPr bwMode="auto">
          <a:xfrm>
            <a:off x="5921376" y="3987404"/>
            <a:ext cx="1093249"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Education</a:t>
            </a:r>
          </a:p>
        </p:txBody>
      </p:sp>
      <p:sp>
        <p:nvSpPr>
          <p:cNvPr id="102428" name="Rectangle 28"/>
          <p:cNvSpPr>
            <a:spLocks noChangeArrowheads="1"/>
          </p:cNvSpPr>
          <p:nvPr/>
        </p:nvSpPr>
        <p:spPr bwMode="auto">
          <a:xfrm>
            <a:off x="7216775" y="3987404"/>
            <a:ext cx="53540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Sex</a:t>
            </a:r>
          </a:p>
        </p:txBody>
      </p:sp>
      <p:sp>
        <p:nvSpPr>
          <p:cNvPr id="102429" name="Rectangle 29"/>
          <p:cNvSpPr>
            <a:spLocks noChangeArrowheads="1"/>
          </p:cNvSpPr>
          <p:nvPr/>
        </p:nvSpPr>
        <p:spPr bwMode="auto">
          <a:xfrm>
            <a:off x="7827964" y="3987404"/>
            <a:ext cx="856005"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Income</a:t>
            </a:r>
          </a:p>
        </p:txBody>
      </p:sp>
      <p:sp>
        <p:nvSpPr>
          <p:cNvPr id="102430" name="Rectangle 30"/>
          <p:cNvSpPr>
            <a:spLocks noChangeArrowheads="1"/>
          </p:cNvSpPr>
          <p:nvPr/>
        </p:nvSpPr>
        <p:spPr bwMode="auto">
          <a:xfrm>
            <a:off x="4267201" y="3530203"/>
            <a:ext cx="841375" cy="582211"/>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Input Layer</a:t>
            </a:r>
          </a:p>
        </p:txBody>
      </p:sp>
      <p:sp>
        <p:nvSpPr>
          <p:cNvPr id="102431" name="Rectangle 31"/>
          <p:cNvSpPr>
            <a:spLocks noChangeArrowheads="1"/>
          </p:cNvSpPr>
          <p:nvPr/>
        </p:nvSpPr>
        <p:spPr bwMode="auto">
          <a:xfrm>
            <a:off x="4549776" y="2787254"/>
            <a:ext cx="888065" cy="582211"/>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Hidden </a:t>
            </a:r>
          </a:p>
          <a:p>
            <a:pPr defTabSz="762000" eaLnBrk="0" hangingPunct="0"/>
            <a:r>
              <a:rPr lang="en-US" sz="1600" b="0" dirty="0">
                <a:solidFill>
                  <a:schemeClr val="tx1">
                    <a:lumMod val="50000"/>
                  </a:schemeClr>
                </a:solidFill>
                <a:latin typeface="Optimum" charset="0"/>
                <a:cs typeface="Arial" pitchFamily="34" charset="0"/>
              </a:rPr>
              <a:t>Layers</a:t>
            </a:r>
          </a:p>
        </p:txBody>
      </p:sp>
      <p:sp>
        <p:nvSpPr>
          <p:cNvPr id="102432" name="Rectangle 32"/>
          <p:cNvSpPr>
            <a:spLocks noChangeArrowheads="1"/>
          </p:cNvSpPr>
          <p:nvPr/>
        </p:nvSpPr>
        <p:spPr bwMode="auto">
          <a:xfrm>
            <a:off x="5334000" y="2009775"/>
            <a:ext cx="1168400" cy="582211"/>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Output Layer</a:t>
            </a:r>
          </a:p>
        </p:txBody>
      </p:sp>
      <p:sp>
        <p:nvSpPr>
          <p:cNvPr id="102433" name="Line 33"/>
          <p:cNvSpPr>
            <a:spLocks noChangeShapeType="1"/>
          </p:cNvSpPr>
          <p:nvPr/>
        </p:nvSpPr>
        <p:spPr bwMode="auto">
          <a:xfrm flipV="1">
            <a:off x="6927850" y="2462213"/>
            <a:ext cx="0" cy="342900"/>
          </a:xfrm>
          <a:prstGeom prst="line">
            <a:avLst/>
          </a:prstGeom>
          <a:ln>
            <a:solidFill>
              <a:schemeClr val="tx2"/>
            </a:solidFill>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34" name="Rectangle 34"/>
          <p:cNvSpPr>
            <a:spLocks noChangeArrowheads="1"/>
          </p:cNvSpPr>
          <p:nvPr/>
        </p:nvSpPr>
        <p:spPr bwMode="auto">
          <a:xfrm>
            <a:off x="7292975" y="2044304"/>
            <a:ext cx="831960"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tx1">
                    <a:lumMod val="50000"/>
                  </a:schemeClr>
                </a:solidFill>
                <a:latin typeface="Optimum" charset="0"/>
                <a:cs typeface="Arial" pitchFamily="34" charset="0"/>
              </a:rPr>
              <a:t>Loyalty</a:t>
            </a:r>
          </a:p>
        </p:txBody>
      </p:sp>
      <p:sp>
        <p:nvSpPr>
          <p:cNvPr id="102404" name="Oval 4"/>
          <p:cNvSpPr>
            <a:spLocks noChangeArrowheads="1"/>
          </p:cNvSpPr>
          <p:nvPr/>
        </p:nvSpPr>
        <p:spPr bwMode="auto">
          <a:xfrm>
            <a:off x="6629400" y="206692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05" name="Oval 5"/>
          <p:cNvSpPr>
            <a:spLocks noChangeArrowheads="1"/>
          </p:cNvSpPr>
          <p:nvPr/>
        </p:nvSpPr>
        <p:spPr bwMode="auto">
          <a:xfrm>
            <a:off x="5715000" y="280987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06" name="Oval 6"/>
          <p:cNvSpPr>
            <a:spLocks noChangeArrowheads="1"/>
          </p:cNvSpPr>
          <p:nvPr/>
        </p:nvSpPr>
        <p:spPr bwMode="auto">
          <a:xfrm>
            <a:off x="6629400" y="280987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08" name="Oval 8"/>
          <p:cNvSpPr>
            <a:spLocks noChangeArrowheads="1"/>
          </p:cNvSpPr>
          <p:nvPr/>
        </p:nvSpPr>
        <p:spPr bwMode="auto">
          <a:xfrm>
            <a:off x="5181600" y="355282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09" name="Oval 9"/>
          <p:cNvSpPr>
            <a:spLocks noChangeArrowheads="1"/>
          </p:cNvSpPr>
          <p:nvPr/>
        </p:nvSpPr>
        <p:spPr bwMode="auto">
          <a:xfrm>
            <a:off x="6172200" y="355282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10" name="Oval 10"/>
          <p:cNvSpPr>
            <a:spLocks noChangeArrowheads="1"/>
          </p:cNvSpPr>
          <p:nvPr/>
        </p:nvSpPr>
        <p:spPr bwMode="auto">
          <a:xfrm>
            <a:off x="7086600" y="355282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11" name="Oval 11"/>
          <p:cNvSpPr>
            <a:spLocks noChangeArrowheads="1"/>
          </p:cNvSpPr>
          <p:nvPr/>
        </p:nvSpPr>
        <p:spPr bwMode="auto">
          <a:xfrm>
            <a:off x="7999413" y="355282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
        <p:nvSpPr>
          <p:cNvPr id="102407" name="Oval 7"/>
          <p:cNvSpPr>
            <a:spLocks noChangeArrowheads="1"/>
          </p:cNvSpPr>
          <p:nvPr/>
        </p:nvSpPr>
        <p:spPr bwMode="auto">
          <a:xfrm>
            <a:off x="7467600" y="2809875"/>
            <a:ext cx="520700" cy="3905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IE" dirty="0">
              <a:solidFill>
                <a:schemeClr val="accent4"/>
              </a:solidFill>
            </a:endParaRPr>
          </a:p>
        </p:txBody>
      </p:sp>
    </p:spTree>
    <p:extLst>
      <p:ext uri="{BB962C8B-B14F-4D97-AF65-F5344CB8AC3E}">
        <p14:creationId xmlns="" xmlns:p14="http://schemas.microsoft.com/office/powerpoint/2010/main" val="376543753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2" name="Object 4"/>
          <p:cNvGraphicFramePr>
            <a:graphicFrameLocks noGrp="1" noChangeAspect="1"/>
          </p:cNvGraphicFramePr>
          <p:nvPr>
            <p:ph sz="half" idx="2"/>
            <p:extLst>
              <p:ext uri="{D42A27DB-BD31-4B8C-83A1-F6EECF244321}">
                <p14:modId xmlns="" xmlns:p14="http://schemas.microsoft.com/office/powerpoint/2010/main" val="3449591569"/>
              </p:ext>
            </p:extLst>
          </p:nvPr>
        </p:nvGraphicFramePr>
        <p:xfrm>
          <a:off x="4355976" y="699542"/>
          <a:ext cx="4398640" cy="2952328"/>
        </p:xfrm>
        <a:graphic>
          <a:graphicData uri="http://schemas.openxmlformats.org/presentationml/2006/ole">
            <p:oleObj spid="_x0000_s183298" name="Bitmap Image" r:id="rId4" imgW="5494496" imgH="4016088" progId="PBrush">
              <p:embed/>
            </p:oleObj>
          </a:graphicData>
        </a:graphic>
      </p:graphicFrame>
      <p:sp>
        <p:nvSpPr>
          <p:cNvPr id="104450" name="Rectangle 2"/>
          <p:cNvSpPr>
            <a:spLocks noGrp="1" noChangeArrowheads="1"/>
          </p:cNvSpPr>
          <p:nvPr>
            <p:ph type="title"/>
          </p:nvPr>
        </p:nvSpPr>
        <p:spPr>
          <a:xfrm>
            <a:off x="323528" y="195486"/>
            <a:ext cx="8413750" cy="360040"/>
          </a:xfrm>
        </p:spPr>
        <p:txBody>
          <a:bodyPr>
            <a:noAutofit/>
          </a:bodyPr>
          <a:lstStyle/>
          <a:p>
            <a:r>
              <a:rPr lang="ro-MO" noProof="0" dirty="0" smtClean="0">
                <a:solidFill>
                  <a:srgbClr val="0000CC"/>
                </a:solidFill>
              </a:rPr>
              <a:t>Algoritmul de asociere </a:t>
            </a:r>
            <a:r>
              <a:rPr lang="ru-RU" noProof="0" dirty="0" smtClean="0">
                <a:solidFill>
                  <a:srgbClr val="0000CC"/>
                </a:solidFill>
              </a:rPr>
              <a:t>(</a:t>
            </a:r>
            <a:r>
              <a:rPr lang="en-IE" noProof="0" dirty="0" smtClean="0">
                <a:solidFill>
                  <a:srgbClr val="0000CC"/>
                </a:solidFill>
              </a:rPr>
              <a:t>Association Rules</a:t>
            </a:r>
            <a:r>
              <a:rPr lang="ru-RU" noProof="0" dirty="0" smtClean="0">
                <a:solidFill>
                  <a:srgbClr val="0000CC"/>
                </a:solidFill>
              </a:rPr>
              <a:t>)</a:t>
            </a:r>
            <a:endParaRPr lang="en-IE" noProof="0" dirty="0">
              <a:solidFill>
                <a:srgbClr val="0000CC"/>
              </a:solidFill>
            </a:endParaRPr>
          </a:p>
        </p:txBody>
      </p:sp>
      <p:sp>
        <p:nvSpPr>
          <p:cNvPr id="104451" name="Rectangle 3"/>
          <p:cNvSpPr>
            <a:spLocks noGrp="1" noChangeArrowheads="1"/>
          </p:cNvSpPr>
          <p:nvPr>
            <p:ph type="body" sz="half" idx="1"/>
          </p:nvPr>
        </p:nvSpPr>
        <p:spPr>
          <a:xfrm>
            <a:off x="251520" y="1059582"/>
            <a:ext cx="4003551" cy="3456384"/>
          </a:xfrm>
        </p:spPr>
        <p:txBody>
          <a:bodyPr>
            <a:noAutofit/>
          </a:bodyPr>
          <a:lstStyle/>
          <a:p>
            <a:pPr>
              <a:buClr>
                <a:schemeClr val="accent1"/>
              </a:buClr>
              <a:buFont typeface="Wingdings" pitchFamily="2" charset="2"/>
              <a:buChar char="§"/>
            </a:pPr>
            <a:r>
              <a:rPr lang="vi-VN" sz="2400" b="1" dirty="0" smtClean="0"/>
              <a:t>Utilizare pentru analiză:</a:t>
            </a:r>
          </a:p>
          <a:p>
            <a:pPr lvl="1">
              <a:buClr>
                <a:schemeClr val="accent1"/>
              </a:buClr>
              <a:buFont typeface="Wingdings" pitchFamily="2" charset="2"/>
              <a:buChar char="§"/>
            </a:pPr>
            <a:r>
              <a:rPr lang="vi-VN" sz="1800" b="1" dirty="0" smtClean="0">
                <a:solidFill>
                  <a:srgbClr val="FF0000"/>
                </a:solidFill>
              </a:rPr>
              <a:t>Analiza coșului de piață</a:t>
            </a:r>
          </a:p>
          <a:p>
            <a:pPr>
              <a:buClr>
                <a:schemeClr val="accent1"/>
              </a:buClr>
              <a:buFont typeface="Wingdings" pitchFamily="2" charset="2"/>
              <a:buChar char="§"/>
            </a:pPr>
            <a:r>
              <a:rPr lang="vi-VN" sz="2400" b="1" dirty="0" smtClean="0"/>
              <a:t>Vânzări încrucișate și recomandări</a:t>
            </a:r>
          </a:p>
          <a:p>
            <a:pPr>
              <a:buClr>
                <a:schemeClr val="accent1"/>
              </a:buClr>
              <a:buFont typeface="Wingdings" pitchFamily="2" charset="2"/>
              <a:buChar char="§"/>
            </a:pPr>
            <a:r>
              <a:rPr lang="vi-VN" sz="2400" b="1" dirty="0" smtClean="0"/>
              <a:t>Găsește seturi comune de elemente și relații</a:t>
            </a:r>
          </a:p>
          <a:p>
            <a:pPr>
              <a:buClr>
                <a:schemeClr val="accent1"/>
              </a:buClr>
              <a:buFont typeface="Wingdings" pitchFamily="2" charset="2"/>
              <a:buChar char="§"/>
            </a:pPr>
            <a:r>
              <a:rPr lang="vi-VN" sz="2400" b="1" dirty="0" smtClean="0"/>
              <a:t>Sensibil la parametr</a:t>
            </a:r>
            <a:r>
              <a:rPr lang="ro-MO" sz="2400" b="1" dirty="0" smtClean="0"/>
              <a:t>i</a:t>
            </a:r>
            <a:endParaRPr lang="en-IE" sz="2400" b="1" noProof="0" dirty="0"/>
          </a:p>
        </p:txBody>
      </p:sp>
      <p:pic>
        <p:nvPicPr>
          <p:cNvPr id="151556" name="Picture 4" descr="Набор правил для модели ассоциаций"/>
          <p:cNvPicPr>
            <a:picLocks noChangeAspect="1" noChangeArrowheads="1"/>
          </p:cNvPicPr>
          <p:nvPr/>
        </p:nvPicPr>
        <p:blipFill>
          <a:blip r:embed="rId5" cstate="print"/>
          <a:srcRect/>
          <a:stretch>
            <a:fillRect/>
          </a:stretch>
        </p:blipFill>
        <p:spPr bwMode="auto">
          <a:xfrm>
            <a:off x="4355977" y="3893028"/>
            <a:ext cx="4480174" cy="892969"/>
          </a:xfrm>
          <a:prstGeom prst="rect">
            <a:avLst/>
          </a:prstGeom>
          <a:noFill/>
        </p:spPr>
      </p:pic>
    </p:spTree>
    <p:extLst>
      <p:ext uri="{BB962C8B-B14F-4D97-AF65-F5344CB8AC3E}">
        <p14:creationId xmlns="" xmlns:p14="http://schemas.microsoft.com/office/powerpoint/2010/main" val="2692766926"/>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6" name="Object 4"/>
          <p:cNvGraphicFramePr>
            <a:graphicFrameLocks noGrp="1" noChangeAspect="1"/>
          </p:cNvGraphicFramePr>
          <p:nvPr>
            <p:ph sz="half" idx="2"/>
            <p:extLst>
              <p:ext uri="{D42A27DB-BD31-4B8C-83A1-F6EECF244321}">
                <p14:modId xmlns="" xmlns:p14="http://schemas.microsoft.com/office/powerpoint/2010/main" val="1221773192"/>
              </p:ext>
            </p:extLst>
          </p:nvPr>
        </p:nvGraphicFramePr>
        <p:xfrm>
          <a:off x="5057774" y="842963"/>
          <a:ext cx="3906713" cy="3241675"/>
        </p:xfrm>
        <a:graphic>
          <a:graphicData uri="http://schemas.openxmlformats.org/presentationml/2006/ole">
            <p:oleObj spid="_x0000_s184322" name="Bitmap Image" r:id="rId4" imgW="4502381" imgH="4038808" progId="PBrush">
              <p:embed/>
            </p:oleObj>
          </a:graphicData>
        </a:graphic>
      </p:graphicFrame>
      <p:sp>
        <p:nvSpPr>
          <p:cNvPr id="105474" name="Rectangle 2"/>
          <p:cNvSpPr>
            <a:spLocks noGrp="1" noChangeArrowheads="1"/>
          </p:cNvSpPr>
          <p:nvPr>
            <p:ph type="title"/>
          </p:nvPr>
        </p:nvSpPr>
        <p:spPr>
          <a:xfrm>
            <a:off x="0" y="0"/>
            <a:ext cx="9144000" cy="563166"/>
          </a:xfrm>
        </p:spPr>
        <p:txBody>
          <a:bodyPr>
            <a:noAutofit/>
          </a:bodyPr>
          <a:lstStyle/>
          <a:p>
            <a:r>
              <a:rPr lang="ro-MO" noProof="0" dirty="0" smtClean="0">
                <a:solidFill>
                  <a:srgbClr val="0000CC"/>
                </a:solidFill>
              </a:rPr>
              <a:t>Cluasterizare/gruparea secvențelor/sirurilor </a:t>
            </a:r>
            <a:r>
              <a:rPr lang="ru-RU" noProof="0" dirty="0" smtClean="0">
                <a:solidFill>
                  <a:srgbClr val="0000CC"/>
                </a:solidFill>
              </a:rPr>
              <a:t>(</a:t>
            </a:r>
            <a:r>
              <a:rPr lang="en-IE" noProof="0" dirty="0" smtClean="0">
                <a:solidFill>
                  <a:srgbClr val="0000CC"/>
                </a:solidFill>
              </a:rPr>
              <a:t>Sequence Clustering</a:t>
            </a:r>
            <a:r>
              <a:rPr lang="ru-RU" noProof="0" dirty="0" smtClean="0">
                <a:solidFill>
                  <a:srgbClr val="0000CC"/>
                </a:solidFill>
              </a:rPr>
              <a:t>)</a:t>
            </a:r>
            <a:endParaRPr lang="en-IE" noProof="0" dirty="0">
              <a:solidFill>
                <a:srgbClr val="0000CC"/>
              </a:solidFill>
            </a:endParaRPr>
          </a:p>
        </p:txBody>
      </p:sp>
      <p:sp>
        <p:nvSpPr>
          <p:cNvPr id="105475" name="Rectangle 3"/>
          <p:cNvSpPr>
            <a:spLocks noGrp="1" noChangeArrowheads="1"/>
          </p:cNvSpPr>
          <p:nvPr>
            <p:ph type="body" sz="half" idx="1"/>
          </p:nvPr>
        </p:nvSpPr>
        <p:spPr>
          <a:xfrm>
            <a:off x="323528" y="843558"/>
            <a:ext cx="4505327" cy="3816424"/>
          </a:xfrm>
        </p:spPr>
        <p:txBody>
          <a:bodyPr>
            <a:noAutofit/>
          </a:bodyPr>
          <a:lstStyle/>
          <a:p>
            <a:pPr>
              <a:buClr>
                <a:schemeClr val="accent1"/>
              </a:buClr>
              <a:buNone/>
            </a:pPr>
            <a:r>
              <a:rPr lang="ro-MO" sz="1800" b="1" dirty="0" smtClean="0">
                <a:latin typeface="Arial" pitchFamily="34" charset="0"/>
                <a:cs typeface="Arial" pitchFamily="34" charset="0"/>
              </a:rPr>
              <a:t>A</a:t>
            </a:r>
            <a:r>
              <a:rPr lang="vi-VN" sz="1800" b="1" dirty="0" smtClean="0">
                <a:latin typeface="Arial" pitchFamily="34" charset="0"/>
                <a:cs typeface="Arial" pitchFamily="34" charset="0"/>
              </a:rPr>
              <a:t>naliza:</a:t>
            </a:r>
          </a:p>
          <a:p>
            <a:pPr lvl="1">
              <a:buClr>
                <a:schemeClr val="accent1"/>
              </a:buClr>
              <a:buFont typeface="Wingdings" pitchFamily="2" charset="2"/>
              <a:buChar char="§"/>
            </a:pPr>
            <a:r>
              <a:rPr lang="vi-VN" sz="1800" b="1" dirty="0" smtClean="0">
                <a:solidFill>
                  <a:srgbClr val="FF0000"/>
                </a:solidFill>
                <a:latin typeface="Arial" pitchFamily="34" charset="0"/>
                <a:cs typeface="Arial" pitchFamily="34" charset="0"/>
              </a:rPr>
              <a:t>Comportamentul clientului</a:t>
            </a:r>
          </a:p>
          <a:p>
            <a:pPr lvl="1">
              <a:buClr>
                <a:schemeClr val="accent1"/>
              </a:buClr>
              <a:buFont typeface="Wingdings" pitchFamily="2" charset="2"/>
              <a:buChar char="§"/>
            </a:pPr>
            <a:r>
              <a:rPr lang="vi-VN" sz="1800" b="1" dirty="0" smtClean="0">
                <a:solidFill>
                  <a:srgbClr val="FF0000"/>
                </a:solidFill>
                <a:latin typeface="Arial" pitchFamily="34" charset="0"/>
                <a:cs typeface="Arial" pitchFamily="34" charset="0"/>
              </a:rPr>
              <a:t>Șabloane de tranzacție</a:t>
            </a:r>
          </a:p>
          <a:p>
            <a:pPr lvl="1">
              <a:buClr>
                <a:schemeClr val="accent1"/>
              </a:buClr>
              <a:buFont typeface="Wingdings" pitchFamily="2" charset="2"/>
              <a:buChar char="§"/>
            </a:pPr>
            <a:r>
              <a:rPr lang="vi-VN" sz="1800" b="1" dirty="0" smtClean="0">
                <a:solidFill>
                  <a:srgbClr val="FF0000"/>
                </a:solidFill>
                <a:latin typeface="Arial" pitchFamily="34" charset="0"/>
                <a:cs typeface="Arial" pitchFamily="34" charset="0"/>
              </a:rPr>
              <a:t>Flux de recomandare</a:t>
            </a:r>
          </a:p>
          <a:p>
            <a:pPr lvl="1">
              <a:buClr>
                <a:schemeClr val="accent1"/>
              </a:buClr>
              <a:buFont typeface="Wingdings" pitchFamily="2" charset="2"/>
              <a:buChar char="§"/>
            </a:pPr>
            <a:r>
              <a:rPr lang="vi-VN" sz="1800" b="1" dirty="0" smtClean="0">
                <a:solidFill>
                  <a:srgbClr val="FF0000"/>
                </a:solidFill>
                <a:latin typeface="Arial" pitchFamily="34" charset="0"/>
                <a:cs typeface="Arial" pitchFamily="34" charset="0"/>
              </a:rPr>
              <a:t>Segmentarea clienților</a:t>
            </a:r>
          </a:p>
          <a:p>
            <a:pPr lvl="1">
              <a:buClr>
                <a:schemeClr val="accent1"/>
              </a:buClr>
              <a:buFont typeface="Wingdings" pitchFamily="2" charset="2"/>
              <a:buChar char="§"/>
            </a:pPr>
            <a:r>
              <a:rPr lang="vi-VN" sz="1800" b="1" dirty="0" smtClean="0">
                <a:solidFill>
                  <a:srgbClr val="FF0000"/>
                </a:solidFill>
                <a:latin typeface="Arial" pitchFamily="34" charset="0"/>
                <a:cs typeface="Arial" pitchFamily="34" charset="0"/>
              </a:rPr>
              <a:t>Predicții de secvență</a:t>
            </a:r>
          </a:p>
          <a:p>
            <a:pPr marL="0" indent="0">
              <a:buClr>
                <a:schemeClr val="accent1"/>
              </a:buClr>
              <a:buNone/>
            </a:pPr>
            <a:r>
              <a:rPr lang="vi-VN" sz="1800" b="1" dirty="0" smtClean="0">
                <a:latin typeface="Arial" pitchFamily="34" charset="0"/>
                <a:cs typeface="Arial" pitchFamily="34" charset="0"/>
              </a:rPr>
              <a:t>Combinarea tehnologiilor de clustering și secvențiere</a:t>
            </a:r>
          </a:p>
          <a:p>
            <a:pPr lvl="1">
              <a:buClr>
                <a:schemeClr val="accent1"/>
              </a:buClr>
              <a:buFont typeface="Wingdings" pitchFamily="2" charset="2"/>
              <a:buChar char="§"/>
            </a:pPr>
            <a:r>
              <a:rPr lang="vi-VN" sz="1800" dirty="0" smtClean="0">
                <a:solidFill>
                  <a:srgbClr val="FF0000"/>
                </a:solidFill>
                <a:latin typeface="Arial" pitchFamily="34" charset="0"/>
                <a:cs typeface="Arial" pitchFamily="34" charset="0"/>
              </a:rPr>
              <a:t>Grupează subiecții după atribute, inclusiv secvențe de acțiune</a:t>
            </a:r>
            <a:endParaRPr lang="en-IE" sz="1800" noProof="0" dirty="0" smtClean="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1349067089"/>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7504" y="123478"/>
            <a:ext cx="9036496" cy="563166"/>
          </a:xfrm>
        </p:spPr>
        <p:txBody>
          <a:bodyPr>
            <a:noAutofit/>
          </a:bodyPr>
          <a:lstStyle/>
          <a:p>
            <a:r>
              <a:rPr lang="ro-MO" noProof="0" dirty="0" smtClean="0">
                <a:solidFill>
                  <a:srgbClr val="0000CC"/>
                </a:solidFill>
              </a:rPr>
              <a:t>Algoritmul de analiză a seriilor temporale </a:t>
            </a:r>
            <a:r>
              <a:rPr lang="ru-RU" noProof="0" dirty="0" smtClean="0">
                <a:solidFill>
                  <a:srgbClr val="0000CC"/>
                </a:solidFill>
              </a:rPr>
              <a:t>(</a:t>
            </a:r>
            <a:r>
              <a:rPr lang="en-IE" noProof="0" dirty="0" smtClean="0">
                <a:solidFill>
                  <a:srgbClr val="0000CC"/>
                </a:solidFill>
              </a:rPr>
              <a:t>Time Series</a:t>
            </a:r>
            <a:r>
              <a:rPr lang="ru-RU" noProof="0" dirty="0" smtClean="0">
                <a:solidFill>
                  <a:srgbClr val="0000CC"/>
                </a:solidFill>
              </a:rPr>
              <a:t>)</a:t>
            </a:r>
            <a:endParaRPr lang="en-IE" noProof="0" dirty="0">
              <a:solidFill>
                <a:srgbClr val="0000CC"/>
              </a:solidFill>
            </a:endParaRPr>
          </a:p>
        </p:txBody>
      </p:sp>
      <p:sp>
        <p:nvSpPr>
          <p:cNvPr id="106499" name="Rectangle 3"/>
          <p:cNvSpPr>
            <a:spLocks noGrp="1" noChangeArrowheads="1"/>
          </p:cNvSpPr>
          <p:nvPr>
            <p:ph type="body" sz="half" idx="1"/>
          </p:nvPr>
        </p:nvSpPr>
        <p:spPr>
          <a:xfrm>
            <a:off x="251520" y="987574"/>
            <a:ext cx="4968552" cy="3960440"/>
          </a:xfrm>
        </p:spPr>
        <p:txBody>
          <a:bodyPr>
            <a:noAutofit/>
          </a:bodyPr>
          <a:lstStyle/>
          <a:p>
            <a:pPr>
              <a:buClr>
                <a:schemeClr val="accent1"/>
              </a:buClr>
              <a:buNone/>
            </a:pPr>
            <a:r>
              <a:rPr lang="vi-VN" sz="1800" b="1" dirty="0" smtClean="0"/>
              <a:t>Cazuri de utilizare:</a:t>
            </a:r>
          </a:p>
          <a:p>
            <a:pPr lvl="1">
              <a:buClr>
                <a:schemeClr val="accent1"/>
              </a:buClr>
              <a:buFont typeface="Wingdings" pitchFamily="2" charset="2"/>
              <a:buChar char="§"/>
            </a:pPr>
            <a:r>
              <a:rPr lang="vi-VN" sz="1800" b="1" dirty="0" smtClean="0">
                <a:solidFill>
                  <a:srgbClr val="FF0000"/>
                </a:solidFill>
              </a:rPr>
              <a:t>Prognoza vânzărilor</a:t>
            </a:r>
          </a:p>
          <a:p>
            <a:pPr lvl="1">
              <a:buClr>
                <a:schemeClr val="accent1"/>
              </a:buClr>
              <a:buFont typeface="Wingdings" pitchFamily="2" charset="2"/>
              <a:buChar char="§"/>
            </a:pPr>
            <a:r>
              <a:rPr lang="vi-VN" sz="1800" b="1" dirty="0" smtClean="0">
                <a:solidFill>
                  <a:srgbClr val="FF0000"/>
                </a:solidFill>
              </a:rPr>
              <a:t>Preziceri a stocului de marfuri (ce ramine dupa realizari)</a:t>
            </a:r>
          </a:p>
          <a:p>
            <a:pPr lvl="1">
              <a:buClr>
                <a:schemeClr val="accent1"/>
              </a:buClr>
              <a:buFont typeface="Wingdings" pitchFamily="2" charset="2"/>
              <a:buChar char="§"/>
            </a:pPr>
            <a:r>
              <a:rPr lang="vi-VN" sz="1800" b="1" dirty="0" smtClean="0">
                <a:solidFill>
                  <a:srgbClr val="FF0000"/>
                </a:solidFill>
              </a:rPr>
              <a:t>Predicția conversiilor web</a:t>
            </a:r>
          </a:p>
          <a:p>
            <a:pPr lvl="1">
              <a:buClr>
                <a:schemeClr val="accent1"/>
              </a:buClr>
              <a:buFont typeface="Wingdings" pitchFamily="2" charset="2"/>
              <a:buChar char="§"/>
            </a:pPr>
            <a:r>
              <a:rPr lang="vi-VN" sz="1800" b="1" dirty="0" smtClean="0">
                <a:solidFill>
                  <a:srgbClr val="FF0000"/>
                </a:solidFill>
              </a:rPr>
              <a:t>Calculul prețului actiunilor</a:t>
            </a:r>
          </a:p>
          <a:p>
            <a:pPr marL="0" indent="0">
              <a:buClr>
                <a:schemeClr val="accent1"/>
              </a:buClr>
              <a:buNone/>
            </a:pPr>
            <a:r>
              <a:rPr lang="vi-VN" sz="1800" b="1" dirty="0" smtClean="0"/>
              <a:t>Tehnologia arborelui de regresie pentru descrierea și prezicerea coloanelor continue</a:t>
            </a:r>
          </a:p>
          <a:p>
            <a:pPr lvl="1">
              <a:buClr>
                <a:schemeClr val="accent1"/>
              </a:buClr>
              <a:buFont typeface="Wingdings" pitchFamily="2" charset="2"/>
              <a:buChar char="§"/>
            </a:pPr>
            <a:r>
              <a:rPr lang="vi-VN" sz="1800" b="1" dirty="0" smtClean="0">
                <a:solidFill>
                  <a:srgbClr val="FF0000"/>
                </a:solidFill>
              </a:rPr>
              <a:t>Arborele de decizie pentru auto-regresie</a:t>
            </a:r>
            <a:endParaRPr lang="en-IE" sz="1800" b="1" noProof="0" dirty="0" smtClean="0">
              <a:solidFill>
                <a:srgbClr val="FF0000"/>
              </a:solidFill>
            </a:endParaRPr>
          </a:p>
        </p:txBody>
      </p:sp>
      <p:pic>
        <p:nvPicPr>
          <p:cNvPr id="185346" name="Picture 2"/>
          <p:cNvPicPr>
            <a:picLocks noChangeAspect="1" noChangeArrowheads="1"/>
          </p:cNvPicPr>
          <p:nvPr/>
        </p:nvPicPr>
        <p:blipFill>
          <a:blip r:embed="rId3" cstate="print"/>
          <a:srcRect/>
          <a:stretch>
            <a:fillRect/>
          </a:stretch>
        </p:blipFill>
        <p:spPr bwMode="auto">
          <a:xfrm>
            <a:off x="5292080" y="1347614"/>
            <a:ext cx="3714750" cy="1828800"/>
          </a:xfrm>
          <a:prstGeom prst="rect">
            <a:avLst/>
          </a:prstGeom>
          <a:noFill/>
          <a:ln w="9525">
            <a:noFill/>
            <a:miter lim="800000"/>
            <a:headEnd/>
            <a:tailEnd/>
          </a:ln>
        </p:spPr>
      </p:pic>
    </p:spTree>
    <p:extLst>
      <p:ext uri="{BB962C8B-B14F-4D97-AF65-F5344CB8AC3E}">
        <p14:creationId xmlns="" xmlns:p14="http://schemas.microsoft.com/office/powerpoint/2010/main" val="274068581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195486"/>
            <a:ext cx="7500990" cy="443070"/>
          </a:xfrm>
          <a:prstGeom prst="rect">
            <a:avLst/>
          </a:prstGeom>
        </p:spPr>
        <p:txBody>
          <a:bodyPr vert="horz" wrap="square" lIns="0" tIns="12065" rIns="0" bIns="0" rtlCol="0">
            <a:spAutoFit/>
          </a:bodyPr>
          <a:lstStyle/>
          <a:p>
            <a:pPr>
              <a:lnSpc>
                <a:spcPct val="100000"/>
              </a:lnSpc>
              <a:spcBef>
                <a:spcPts val="95"/>
              </a:spcBef>
            </a:pPr>
            <a:r>
              <a:rPr lang="en-US" spc="-5" dirty="0" smtClean="0">
                <a:solidFill>
                  <a:srgbClr val="0000CC"/>
                </a:solidFill>
              </a:rPr>
              <a:t>De </a:t>
            </a:r>
            <a:r>
              <a:rPr lang="en-US" spc="-5" dirty="0" err="1" smtClean="0">
                <a:solidFill>
                  <a:srgbClr val="0000CC"/>
                </a:solidFill>
              </a:rPr>
              <a:t>ce</a:t>
            </a:r>
            <a:r>
              <a:rPr lang="en-US" spc="-5" dirty="0" smtClean="0">
                <a:solidFill>
                  <a:srgbClr val="0000CC"/>
                </a:solidFill>
              </a:rPr>
              <a:t> Data</a:t>
            </a:r>
            <a:r>
              <a:rPr lang="en-US" spc="-20" dirty="0" smtClean="0">
                <a:solidFill>
                  <a:srgbClr val="0000CC"/>
                </a:solidFill>
              </a:rPr>
              <a:t> </a:t>
            </a:r>
            <a:r>
              <a:rPr lang="en-US" spc="-5" dirty="0" smtClean="0">
                <a:solidFill>
                  <a:srgbClr val="0000CC"/>
                </a:solidFill>
              </a:rPr>
              <a:t>Mining?</a:t>
            </a:r>
            <a:endParaRPr spc="-5" dirty="0">
              <a:solidFill>
                <a:srgbClr val="0000CC"/>
              </a:solidFill>
            </a:endParaRPr>
          </a:p>
        </p:txBody>
      </p:sp>
      <p:sp>
        <p:nvSpPr>
          <p:cNvPr id="3" name="object 3"/>
          <p:cNvSpPr txBox="1"/>
          <p:nvPr/>
        </p:nvSpPr>
        <p:spPr>
          <a:xfrm>
            <a:off x="323528" y="627534"/>
            <a:ext cx="8568952" cy="3654205"/>
          </a:xfrm>
          <a:prstGeom prst="rect">
            <a:avLst/>
          </a:prstGeom>
        </p:spPr>
        <p:txBody>
          <a:bodyPr vert="horz" wrap="square" lIns="0" tIns="12065" rIns="0" bIns="0" rtlCol="0">
            <a:spAutoFit/>
          </a:bodyPr>
          <a:lstStyle/>
          <a:p>
            <a:pPr marL="354965" marR="265430" indent="-342900">
              <a:lnSpc>
                <a:spcPct val="100000"/>
              </a:lnSpc>
              <a:spcBef>
                <a:spcPts val="95"/>
              </a:spcBef>
              <a:buChar char="•"/>
              <a:tabLst>
                <a:tab pos="354965" algn="l"/>
                <a:tab pos="355600" algn="l"/>
              </a:tabLst>
            </a:pPr>
            <a:r>
              <a:rPr sz="2200" spc="-5" dirty="0">
                <a:latin typeface="Arial"/>
                <a:cs typeface="Arial"/>
              </a:rPr>
              <a:t>Toate aceste date </a:t>
            </a:r>
            <a:r>
              <a:rPr sz="2200" spc="-5" dirty="0">
                <a:solidFill>
                  <a:srgbClr val="FF0000"/>
                </a:solidFill>
                <a:latin typeface="Arial"/>
                <a:cs typeface="Arial"/>
              </a:rPr>
              <a:t>încorporează o mulţime de cunoştinţe </a:t>
            </a:r>
            <a:r>
              <a:rPr sz="2200" spc="-5" dirty="0">
                <a:latin typeface="Arial"/>
                <a:cs typeface="Arial"/>
              </a:rPr>
              <a:t>care </a:t>
            </a:r>
            <a:r>
              <a:rPr sz="2200" spc="-10" dirty="0">
                <a:latin typeface="Arial"/>
                <a:cs typeface="Arial"/>
              </a:rPr>
              <a:t>ar  </a:t>
            </a:r>
            <a:r>
              <a:rPr sz="2200" spc="-5" dirty="0">
                <a:latin typeface="Arial"/>
                <a:cs typeface="Arial"/>
              </a:rPr>
              <a:t>trebui extrase în diferite</a:t>
            </a:r>
            <a:r>
              <a:rPr sz="2200" spc="-30" dirty="0">
                <a:latin typeface="Arial"/>
                <a:cs typeface="Arial"/>
              </a:rPr>
              <a:t> </a:t>
            </a:r>
            <a:r>
              <a:rPr sz="2200" spc="-5" dirty="0">
                <a:latin typeface="Arial"/>
                <a:cs typeface="Arial"/>
              </a:rPr>
              <a:t>scopuri:</a:t>
            </a:r>
            <a:endParaRPr sz="2200" dirty="0">
              <a:latin typeface="Arial"/>
              <a:cs typeface="Arial"/>
            </a:endParaRPr>
          </a:p>
          <a:p>
            <a:pPr marL="812165" marR="328930" lvl="1" indent="-342900">
              <a:lnSpc>
                <a:spcPct val="100000"/>
              </a:lnSpc>
              <a:buChar char="•"/>
              <a:tabLst>
                <a:tab pos="812165" algn="l"/>
                <a:tab pos="812800" algn="l"/>
              </a:tabLst>
            </a:pPr>
            <a:r>
              <a:rPr sz="2200" b="1" i="1" spc="-5" dirty="0" err="1" smtClean="0">
                <a:latin typeface="Arial"/>
                <a:cs typeface="Arial"/>
              </a:rPr>
              <a:t>Pentru</a:t>
            </a:r>
            <a:r>
              <a:rPr sz="2200" b="1" i="1" spc="-5" dirty="0" smtClean="0">
                <a:latin typeface="Arial"/>
                <a:cs typeface="Arial"/>
              </a:rPr>
              <a:t> </a:t>
            </a:r>
            <a:r>
              <a:rPr sz="2200" b="1" i="1" spc="-5" dirty="0">
                <a:latin typeface="Arial"/>
                <a:cs typeface="Arial"/>
              </a:rPr>
              <a:t>a se genera </a:t>
            </a:r>
            <a:r>
              <a:rPr sz="2200" b="1" i="1" spc="-5" dirty="0">
                <a:solidFill>
                  <a:srgbClr val="3333FF"/>
                </a:solidFill>
                <a:latin typeface="Arial"/>
                <a:cs typeface="Arial"/>
              </a:rPr>
              <a:t>recomandări </a:t>
            </a:r>
            <a:r>
              <a:rPr sz="2200" spc="-5" dirty="0">
                <a:latin typeface="Arial"/>
                <a:cs typeface="Arial"/>
              </a:rPr>
              <a:t>(ex: pentru a ghida  activitatea de marketing, pentru a sugera produse clienţilor)</a:t>
            </a:r>
            <a:endParaRPr sz="2200" dirty="0">
              <a:latin typeface="Arial"/>
              <a:cs typeface="Arial"/>
            </a:endParaRPr>
          </a:p>
          <a:p>
            <a:pPr marL="812165" marR="5080" lvl="1" indent="-342900">
              <a:lnSpc>
                <a:spcPct val="100000"/>
              </a:lnSpc>
              <a:spcBef>
                <a:spcPts val="480"/>
              </a:spcBef>
              <a:buChar char="•"/>
              <a:tabLst>
                <a:tab pos="812165" algn="l"/>
                <a:tab pos="812800" algn="l"/>
                <a:tab pos="2194560" algn="l"/>
              </a:tabLst>
            </a:pPr>
            <a:r>
              <a:rPr sz="2200" b="1" i="1" spc="-5" dirty="0" err="1" smtClean="0">
                <a:latin typeface="Arial"/>
                <a:cs typeface="Arial"/>
              </a:rPr>
              <a:t>Detectarea</a:t>
            </a:r>
            <a:r>
              <a:rPr lang="ro-MO" sz="2200" b="1" i="1" spc="-5" dirty="0" smtClean="0">
                <a:latin typeface="Arial"/>
                <a:cs typeface="Arial"/>
              </a:rPr>
              <a:t> </a:t>
            </a:r>
            <a:r>
              <a:rPr sz="2200" b="1" i="1" spc="-5" dirty="0" err="1" smtClean="0">
                <a:solidFill>
                  <a:srgbClr val="3333FF"/>
                </a:solidFill>
                <a:latin typeface="Arial"/>
                <a:cs typeface="Arial"/>
              </a:rPr>
              <a:t>comportamentului</a:t>
            </a:r>
            <a:r>
              <a:rPr sz="2200" b="1" i="1" spc="-5" dirty="0" smtClean="0">
                <a:solidFill>
                  <a:srgbClr val="3333FF"/>
                </a:solidFill>
                <a:latin typeface="Arial"/>
                <a:cs typeface="Arial"/>
              </a:rPr>
              <a:t> </a:t>
            </a:r>
            <a:r>
              <a:rPr sz="2200" b="1" i="1" spc="-5" dirty="0">
                <a:solidFill>
                  <a:srgbClr val="3333FF"/>
                </a:solidFill>
                <a:latin typeface="Arial"/>
                <a:cs typeface="Arial"/>
              </a:rPr>
              <a:t>anormal </a:t>
            </a:r>
            <a:r>
              <a:rPr sz="2200" spc="-5" dirty="0">
                <a:latin typeface="Arial"/>
                <a:cs typeface="Arial"/>
              </a:rPr>
              <a:t>(ex: acces fraudulos la  un cont</a:t>
            </a:r>
            <a:r>
              <a:rPr sz="2200" spc="-20" dirty="0">
                <a:latin typeface="Arial"/>
                <a:cs typeface="Arial"/>
              </a:rPr>
              <a:t> </a:t>
            </a:r>
            <a:r>
              <a:rPr sz="2200" spc="-5" dirty="0">
                <a:latin typeface="Arial"/>
                <a:cs typeface="Arial"/>
              </a:rPr>
              <a:t>bancar)</a:t>
            </a:r>
            <a:endParaRPr sz="2200" dirty="0">
              <a:latin typeface="Arial"/>
              <a:cs typeface="Arial"/>
            </a:endParaRPr>
          </a:p>
          <a:p>
            <a:pPr marL="812165" lvl="1" indent="-343535">
              <a:lnSpc>
                <a:spcPct val="100000"/>
              </a:lnSpc>
              <a:spcBef>
                <a:spcPts val="475"/>
              </a:spcBef>
              <a:buChar char="•"/>
              <a:tabLst>
                <a:tab pos="812165" algn="l"/>
                <a:tab pos="812800" algn="l"/>
              </a:tabLst>
            </a:pPr>
            <a:r>
              <a:rPr sz="2200" b="1" i="1" spc="-5" dirty="0">
                <a:solidFill>
                  <a:srgbClr val="3333FF"/>
                </a:solidFill>
                <a:latin typeface="Arial"/>
                <a:cs typeface="Arial"/>
              </a:rPr>
              <a:t>Predicţie</a:t>
            </a:r>
            <a:r>
              <a:rPr sz="2200" spc="-5" dirty="0">
                <a:solidFill>
                  <a:srgbClr val="3333FF"/>
                </a:solidFill>
                <a:latin typeface="Arial"/>
                <a:cs typeface="Arial"/>
              </a:rPr>
              <a:t> </a:t>
            </a:r>
            <a:r>
              <a:rPr sz="2200" spc="-5" dirty="0">
                <a:latin typeface="Arial"/>
                <a:cs typeface="Arial"/>
              </a:rPr>
              <a:t>(ex: în meteorologie, evoluţia pieţei/</a:t>
            </a:r>
            <a:r>
              <a:rPr sz="2200" spc="5" dirty="0">
                <a:latin typeface="Arial"/>
                <a:cs typeface="Arial"/>
              </a:rPr>
              <a:t> </a:t>
            </a:r>
            <a:r>
              <a:rPr sz="2200" spc="-5" dirty="0">
                <a:latin typeface="Arial"/>
                <a:cs typeface="Arial"/>
              </a:rPr>
              <a:t>preţurilor)</a:t>
            </a:r>
            <a:endParaRPr sz="2200" dirty="0">
              <a:latin typeface="Arial"/>
              <a:cs typeface="Arial"/>
            </a:endParaRPr>
          </a:p>
          <a:p>
            <a:pPr marL="811530" lvl="1" indent="-343535">
              <a:lnSpc>
                <a:spcPct val="100000"/>
              </a:lnSpc>
              <a:spcBef>
                <a:spcPts val="480"/>
              </a:spcBef>
              <a:buChar char="•"/>
              <a:tabLst>
                <a:tab pos="811530" algn="l"/>
                <a:tab pos="812165" algn="l"/>
                <a:tab pos="3884929" algn="l"/>
              </a:tabLst>
            </a:pPr>
            <a:r>
              <a:rPr sz="2200" b="1" i="1" spc="-5" dirty="0">
                <a:latin typeface="Arial"/>
                <a:cs typeface="Arial"/>
              </a:rPr>
              <a:t>Identificarea de</a:t>
            </a:r>
            <a:r>
              <a:rPr sz="2200" b="1" i="1" spc="20" dirty="0">
                <a:latin typeface="Arial"/>
                <a:cs typeface="Arial"/>
              </a:rPr>
              <a:t> </a:t>
            </a:r>
            <a:r>
              <a:rPr sz="2200" b="1" i="1" spc="-5" dirty="0">
                <a:solidFill>
                  <a:srgbClr val="3333FF"/>
                </a:solidFill>
                <a:latin typeface="Arial"/>
                <a:cs typeface="Arial"/>
              </a:rPr>
              <a:t>tipare</a:t>
            </a:r>
            <a:r>
              <a:rPr sz="2200" b="1" i="1" spc="15" dirty="0">
                <a:solidFill>
                  <a:srgbClr val="3333FF"/>
                </a:solidFill>
                <a:latin typeface="Arial"/>
                <a:cs typeface="Arial"/>
              </a:rPr>
              <a:t> </a:t>
            </a:r>
            <a:r>
              <a:rPr sz="2200" spc="-5" dirty="0">
                <a:latin typeface="Arial"/>
                <a:cs typeface="Arial"/>
              </a:rPr>
              <a:t>(</a:t>
            </a:r>
            <a:r>
              <a:rPr sz="2200" spc="-5" dirty="0" err="1" smtClean="0">
                <a:latin typeface="Arial"/>
                <a:cs typeface="Arial"/>
              </a:rPr>
              <a:t>ex:identificarea</a:t>
            </a:r>
            <a:r>
              <a:rPr sz="2200" spc="-5" dirty="0" smtClean="0">
                <a:latin typeface="Arial"/>
                <a:cs typeface="Arial"/>
              </a:rPr>
              <a:t> </a:t>
            </a:r>
            <a:r>
              <a:rPr sz="2200" spc="-5" dirty="0">
                <a:latin typeface="Arial"/>
                <a:cs typeface="Arial"/>
              </a:rPr>
              <a:t>rolului unei</a:t>
            </a:r>
            <a:r>
              <a:rPr sz="2200" spc="15" dirty="0">
                <a:latin typeface="Arial"/>
                <a:cs typeface="Arial"/>
              </a:rPr>
              <a:t> </a:t>
            </a:r>
            <a:r>
              <a:rPr sz="2200" spc="-5" dirty="0">
                <a:latin typeface="Arial"/>
                <a:cs typeface="Arial"/>
              </a:rPr>
              <a:t>gene)</a:t>
            </a:r>
            <a:endParaRPr sz="2200" dirty="0">
              <a:latin typeface="Arial"/>
              <a:cs typeface="Arial"/>
            </a:endParaRPr>
          </a:p>
          <a:p>
            <a:pPr marL="811530" marR="665480" lvl="1" indent="-342900">
              <a:lnSpc>
                <a:spcPct val="100000"/>
              </a:lnSpc>
              <a:spcBef>
                <a:spcPts val="480"/>
              </a:spcBef>
              <a:buChar char="•"/>
              <a:tabLst>
                <a:tab pos="811530" algn="l"/>
                <a:tab pos="812165" algn="l"/>
                <a:tab pos="4509770" algn="l"/>
              </a:tabLst>
            </a:pPr>
            <a:r>
              <a:rPr sz="2200" b="1" i="1" spc="-5" dirty="0">
                <a:latin typeface="Arial"/>
                <a:cs typeface="Arial"/>
              </a:rPr>
              <a:t>Asistarea deciziei</a:t>
            </a:r>
            <a:r>
              <a:rPr sz="2200" b="1" i="1" spc="60" dirty="0">
                <a:latin typeface="Arial"/>
                <a:cs typeface="Arial"/>
              </a:rPr>
              <a:t> </a:t>
            </a:r>
            <a:r>
              <a:rPr sz="2200" b="1" i="1" spc="-5" dirty="0">
                <a:latin typeface="Arial"/>
                <a:cs typeface="Arial"/>
              </a:rPr>
              <a:t>medicale</a:t>
            </a:r>
            <a:r>
              <a:rPr sz="2200" b="1" i="1" spc="35" dirty="0">
                <a:latin typeface="Arial"/>
                <a:cs typeface="Arial"/>
              </a:rPr>
              <a:t> </a:t>
            </a:r>
            <a:r>
              <a:rPr sz="2200" spc="-5" dirty="0">
                <a:latin typeface="Arial"/>
                <a:cs typeface="Arial"/>
              </a:rPr>
              <a:t>(</a:t>
            </a:r>
            <a:r>
              <a:rPr sz="2200" spc="-5" dirty="0" err="1" smtClean="0">
                <a:latin typeface="Arial"/>
                <a:cs typeface="Arial"/>
              </a:rPr>
              <a:t>ex:furnizarea</a:t>
            </a:r>
            <a:r>
              <a:rPr sz="2200" spc="-5" dirty="0" smtClean="0">
                <a:latin typeface="Arial"/>
                <a:cs typeface="Arial"/>
              </a:rPr>
              <a:t> </a:t>
            </a:r>
            <a:r>
              <a:rPr sz="2200" spc="-5" dirty="0">
                <a:latin typeface="Arial"/>
                <a:cs typeface="Arial"/>
              </a:rPr>
              <a:t>unor</a:t>
            </a:r>
            <a:r>
              <a:rPr sz="2200" spc="-45" dirty="0">
                <a:latin typeface="Arial"/>
                <a:cs typeface="Arial"/>
              </a:rPr>
              <a:t> </a:t>
            </a:r>
            <a:r>
              <a:rPr sz="2200" spc="-5" dirty="0">
                <a:latin typeface="Arial"/>
                <a:cs typeface="Arial"/>
              </a:rPr>
              <a:t>sugestii  privind diagnosticul</a:t>
            </a:r>
            <a:r>
              <a:rPr sz="2200" spc="15" dirty="0">
                <a:latin typeface="Arial"/>
                <a:cs typeface="Arial"/>
              </a:rPr>
              <a:t> </a:t>
            </a:r>
            <a:r>
              <a:rPr sz="2200" spc="-5" dirty="0">
                <a:latin typeface="Arial"/>
                <a:cs typeface="Arial"/>
              </a:rPr>
              <a:t>potenţial)</a:t>
            </a:r>
            <a:endParaRPr sz="2200" dirty="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14313" y="323851"/>
            <a:ext cx="8929687" cy="447700"/>
          </a:xfrm>
        </p:spPr>
        <p:txBody>
          <a:bodyPr/>
          <a:lstStyle/>
          <a:p>
            <a:r>
              <a:rPr lang="ro-MO" dirty="0" smtClean="0">
                <a:solidFill>
                  <a:srgbClr val="0000CC"/>
                </a:solidFill>
                <a:latin typeface="Segoe UI"/>
                <a:cs typeface="Segoe UI"/>
              </a:rPr>
              <a:t>Data Mining. Pregatirea datelor pentru Data Mining </a:t>
            </a:r>
            <a:r>
              <a:rPr lang="en-US" dirty="0" smtClean="0">
                <a:solidFill>
                  <a:srgbClr val="0000CC"/>
                </a:solidFill>
                <a:latin typeface="Segoe UI"/>
                <a:cs typeface="Segoe UI"/>
              </a:rPr>
              <a:t> </a:t>
            </a:r>
            <a:r>
              <a:rPr lang="ro-MO" dirty="0" smtClean="0">
                <a:solidFill>
                  <a:srgbClr val="0000CC"/>
                </a:solidFill>
                <a:latin typeface="Segoe UI"/>
                <a:cs typeface="Segoe UI"/>
              </a:rPr>
              <a:t> </a:t>
            </a:r>
            <a:endParaRPr lang="en-US" dirty="0" smtClean="0">
              <a:solidFill>
                <a:srgbClr val="0000CC"/>
              </a:solidFill>
              <a:latin typeface="Segoe UI"/>
              <a:cs typeface="Segoe UI"/>
            </a:endParaRPr>
          </a:p>
        </p:txBody>
      </p:sp>
      <p:sp>
        <p:nvSpPr>
          <p:cNvPr id="33794" name="Rectangle 3"/>
          <p:cNvSpPr>
            <a:spLocks noGrp="1" noChangeArrowheads="1"/>
          </p:cNvSpPr>
          <p:nvPr>
            <p:ph type="body" idx="1"/>
          </p:nvPr>
        </p:nvSpPr>
        <p:spPr>
          <a:xfrm>
            <a:off x="179512" y="1059582"/>
            <a:ext cx="8532813" cy="2664296"/>
          </a:xfrm>
        </p:spPr>
        <p:txBody>
          <a:bodyPr/>
          <a:lstStyle/>
          <a:p>
            <a:r>
              <a:rPr lang="vi-VN" sz="2400" dirty="0" smtClean="0">
                <a:latin typeface="Segoe UI"/>
                <a:cs typeface="Segoe UI"/>
              </a:rPr>
              <a:t>Adesea sunt necesare eforturi semnificative in</a:t>
            </a:r>
            <a:r>
              <a:rPr lang="ro-MO" sz="2400" dirty="0" smtClean="0">
                <a:latin typeface="Segoe UI"/>
                <a:cs typeface="Segoe UI"/>
              </a:rPr>
              <a:t> </a:t>
            </a:r>
            <a:r>
              <a:rPr lang="vi-VN" sz="2400" dirty="0" smtClean="0">
                <a:latin typeface="Segoe UI"/>
                <a:cs typeface="Segoe UI"/>
              </a:rPr>
              <a:t>pregătirea datelor pentru utilizare</a:t>
            </a:r>
            <a:r>
              <a:rPr lang="ro-MO" sz="2400" dirty="0" smtClean="0">
                <a:latin typeface="Segoe UI"/>
                <a:cs typeface="Segoe UI"/>
              </a:rPr>
              <a:t>a</a:t>
            </a:r>
            <a:r>
              <a:rPr lang="vi-VN" sz="2400" dirty="0" smtClean="0">
                <a:latin typeface="Segoe UI"/>
                <a:cs typeface="Segoe UI"/>
              </a:rPr>
              <a:t> </a:t>
            </a:r>
            <a:r>
              <a:rPr lang="vi-VN" sz="2400" b="1" dirty="0" smtClean="0">
                <a:latin typeface="Segoe UI"/>
                <a:cs typeface="Segoe UI"/>
              </a:rPr>
              <a:t>Data Mining </a:t>
            </a:r>
            <a:r>
              <a:rPr lang="vi-VN" sz="2400" dirty="0" smtClean="0">
                <a:latin typeface="Segoe UI"/>
                <a:cs typeface="Segoe UI"/>
              </a:rPr>
              <a:t>/mineritul de date/ </a:t>
            </a:r>
            <a:endParaRPr lang="ro-MO" sz="2400" dirty="0" smtClean="0">
              <a:latin typeface="Segoe UI"/>
              <a:cs typeface="Segoe UI"/>
            </a:endParaRPr>
          </a:p>
          <a:p>
            <a:pPr>
              <a:buNone/>
            </a:pPr>
            <a:r>
              <a:rPr lang="vi-VN" sz="2400" dirty="0" smtClean="0">
                <a:latin typeface="Segoe UI"/>
                <a:cs typeface="Segoe UI"/>
              </a:rPr>
              <a:t>  </a:t>
            </a:r>
            <a:endParaRPr lang="vi-VN" sz="2400" dirty="0" smtClean="0">
              <a:latin typeface="Segoe UI"/>
              <a:cs typeface="Segoe UI"/>
            </a:endParaRPr>
          </a:p>
          <a:p>
            <a:pPr marL="635000" lvl="1" indent="-342900">
              <a:buFont typeface="+mj-lt"/>
              <a:buAutoNum type="arabicPeriod"/>
            </a:pPr>
            <a:r>
              <a:rPr lang="vi-VN" sz="2400" b="1" dirty="0" smtClean="0">
                <a:solidFill>
                  <a:srgbClr val="0000CC"/>
                </a:solidFill>
                <a:latin typeface="Segoe UI"/>
                <a:cs typeface="Segoe UI"/>
              </a:rPr>
              <a:t>Transformare pentru curățare și reformatare  </a:t>
            </a:r>
          </a:p>
          <a:p>
            <a:pPr marL="635000" lvl="1" indent="-342900">
              <a:buFont typeface="+mj-lt"/>
              <a:buAutoNum type="arabicPeriod"/>
            </a:pPr>
            <a:r>
              <a:rPr lang="vi-VN" sz="2400" b="1" dirty="0" smtClean="0">
                <a:solidFill>
                  <a:srgbClr val="0000CC"/>
                </a:solidFill>
                <a:latin typeface="Segoe UI"/>
                <a:cs typeface="Segoe UI"/>
              </a:rPr>
              <a:t>Izolarea și semnalizarea datelor anormale  </a:t>
            </a:r>
          </a:p>
          <a:p>
            <a:pPr marL="635000" lvl="1" indent="-342900">
              <a:buFont typeface="+mj-lt"/>
              <a:buAutoNum type="arabicPeriod"/>
            </a:pPr>
            <a:r>
              <a:rPr lang="vi-VN" sz="2400" b="1" dirty="0" smtClean="0">
                <a:solidFill>
                  <a:srgbClr val="0000CC"/>
                </a:solidFill>
                <a:latin typeface="Segoe UI"/>
                <a:cs typeface="Segoe UI"/>
              </a:rPr>
              <a:t>Înlocuirea corespunzătoare a valorilor de date  lipsă </a:t>
            </a:r>
          </a:p>
          <a:p>
            <a:pPr marL="635000" lvl="1" indent="-342900">
              <a:buFont typeface="+mj-lt"/>
              <a:buAutoNum type="arabicPeriod"/>
            </a:pPr>
            <a:r>
              <a:rPr lang="vi-VN" sz="2400" b="1" dirty="0" smtClean="0">
                <a:solidFill>
                  <a:srgbClr val="0000CC"/>
                </a:solidFill>
                <a:latin typeface="Segoe UI"/>
                <a:cs typeface="Segoe UI"/>
              </a:rPr>
              <a:t>Discretizarea valorilor continue în intervale  </a:t>
            </a:r>
          </a:p>
          <a:p>
            <a:pPr marL="635000" lvl="1" indent="-342900">
              <a:buFont typeface="+mj-lt"/>
              <a:buAutoNum type="arabicPeriod"/>
            </a:pPr>
            <a:r>
              <a:rPr lang="vi-VN" sz="2400" b="1" dirty="0" smtClean="0">
                <a:solidFill>
                  <a:srgbClr val="0000CC"/>
                </a:solidFill>
                <a:latin typeface="Segoe UI"/>
                <a:cs typeface="Segoe UI"/>
              </a:rPr>
              <a:t>Normalizarea valorilor între 0 și 1 </a:t>
            </a:r>
            <a:endParaRPr lang="en-US" sz="2400" b="1" dirty="0" smtClean="0">
              <a:solidFill>
                <a:srgbClr val="0000CC"/>
              </a:solidFill>
              <a:latin typeface="Segoe UI"/>
              <a:cs typeface="Segoe UI"/>
            </a:endParaRPr>
          </a:p>
        </p:txBody>
      </p:sp>
      <p:sp>
        <p:nvSpPr>
          <p:cNvPr id="33795"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FC220ED7-FA3C-4EFF-BB7D-CC194ED5553D}" type="slidenum">
              <a:rPr lang="en-US">
                <a:latin typeface="Segoe UI"/>
                <a:ea typeface="Segoe UI"/>
                <a:cs typeface="Segoe UI"/>
              </a:rPr>
              <a:pPr fontAlgn="base">
                <a:spcBef>
                  <a:spcPct val="0"/>
                </a:spcBef>
                <a:spcAft>
                  <a:spcPct val="0"/>
                </a:spcAft>
              </a:pPr>
              <a:t>80</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1272"/>
          <p:cNvSpPr txBox="1">
            <a:spLocks noChangeArrowheads="1"/>
          </p:cNvSpPr>
          <p:nvPr/>
        </p:nvSpPr>
        <p:spPr bwMode="auto">
          <a:xfrm>
            <a:off x="467544" y="1347614"/>
            <a:ext cx="5329238" cy="1692771"/>
          </a:xfrm>
          <a:prstGeom prst="rect">
            <a:avLst/>
          </a:prstGeom>
          <a:solidFill>
            <a:schemeClr val="bg1"/>
          </a:solidFill>
          <a:ln w="9525">
            <a:noFill/>
            <a:miter lim="800000"/>
            <a:headEnd/>
            <a:tailEnd/>
          </a:ln>
        </p:spPr>
        <p:txBody>
          <a:bodyPr>
            <a:spAutoFit/>
          </a:bodyPr>
          <a:lstStyle/>
          <a:p>
            <a:pPr>
              <a:spcBef>
                <a:spcPct val="50000"/>
              </a:spcBef>
            </a:pPr>
            <a:r>
              <a:rPr lang="en-US" sz="2600" b="1" dirty="0">
                <a:latin typeface="Calibri" pitchFamily="34" charset="0"/>
              </a:rPr>
              <a:t>Design time</a:t>
            </a:r>
            <a:r>
              <a:rPr lang="ru-RU" sz="2600" b="1" dirty="0">
                <a:latin typeface="Calibri" pitchFamily="34" charset="0"/>
              </a:rPr>
              <a:t> </a:t>
            </a:r>
            <a:r>
              <a:rPr lang="ru-RU" sz="2600" b="1" dirty="0" smtClean="0">
                <a:latin typeface="Calibri" pitchFamily="34" charset="0"/>
              </a:rPr>
              <a:t>(</a:t>
            </a:r>
            <a:r>
              <a:rPr lang="ro-MO" sz="2600" b="1" dirty="0" smtClean="0">
                <a:latin typeface="Calibri" pitchFamily="34" charset="0"/>
              </a:rPr>
              <a:t>Timpul de proiectare</a:t>
            </a:r>
            <a:r>
              <a:rPr lang="ru-RU" sz="2600" b="1" dirty="0" smtClean="0">
                <a:latin typeface="Calibri" pitchFamily="34" charset="0"/>
              </a:rPr>
              <a:t>)</a:t>
            </a:r>
            <a:endParaRPr lang="en-US" sz="2600" b="1" dirty="0">
              <a:latin typeface="Calibri" pitchFamily="34" charset="0"/>
            </a:endParaRPr>
          </a:p>
          <a:p>
            <a:pPr>
              <a:spcBef>
                <a:spcPct val="50000"/>
              </a:spcBef>
            </a:pPr>
            <a:r>
              <a:rPr lang="en-US" sz="2600" b="1" dirty="0">
                <a:latin typeface="Calibri" pitchFamily="34" charset="0"/>
              </a:rPr>
              <a:t>Process time</a:t>
            </a:r>
            <a:r>
              <a:rPr lang="ru-RU" sz="2600" b="1" dirty="0">
                <a:latin typeface="Calibri" pitchFamily="34" charset="0"/>
              </a:rPr>
              <a:t> </a:t>
            </a:r>
            <a:r>
              <a:rPr lang="ru-RU" sz="2600" b="1" dirty="0" smtClean="0">
                <a:latin typeface="Calibri" pitchFamily="34" charset="0"/>
              </a:rPr>
              <a:t>(</a:t>
            </a:r>
            <a:r>
              <a:rPr lang="ro-MO" sz="2600" b="1" dirty="0" smtClean="0">
                <a:latin typeface="Calibri" pitchFamily="34" charset="0"/>
              </a:rPr>
              <a:t>Timpul procesului</a:t>
            </a:r>
            <a:r>
              <a:rPr lang="ru-RU" sz="2600" b="1" dirty="0" smtClean="0">
                <a:latin typeface="Calibri" pitchFamily="34" charset="0"/>
              </a:rPr>
              <a:t>)</a:t>
            </a:r>
            <a:endParaRPr lang="en-US" sz="2600" b="1" dirty="0">
              <a:latin typeface="Calibri" pitchFamily="34" charset="0"/>
            </a:endParaRPr>
          </a:p>
          <a:p>
            <a:pPr>
              <a:spcBef>
                <a:spcPct val="50000"/>
              </a:spcBef>
            </a:pPr>
            <a:r>
              <a:rPr lang="en-US" sz="2600" b="1" dirty="0">
                <a:latin typeface="Calibri" pitchFamily="34" charset="0"/>
              </a:rPr>
              <a:t>Query time</a:t>
            </a:r>
            <a:r>
              <a:rPr lang="ru-RU" sz="2600" b="1" dirty="0">
                <a:latin typeface="Calibri" pitchFamily="34" charset="0"/>
              </a:rPr>
              <a:t> </a:t>
            </a:r>
            <a:r>
              <a:rPr lang="ru-RU" sz="2600" b="1" dirty="0" smtClean="0">
                <a:latin typeface="Calibri" pitchFamily="34" charset="0"/>
              </a:rPr>
              <a:t>(</a:t>
            </a:r>
            <a:r>
              <a:rPr lang="ro-MO" sz="2600" b="1" dirty="0" smtClean="0">
                <a:latin typeface="Calibri" pitchFamily="34" charset="0"/>
              </a:rPr>
              <a:t>Timpul interogării</a:t>
            </a:r>
            <a:r>
              <a:rPr lang="ru-RU" sz="2600" b="1" dirty="0" smtClean="0">
                <a:latin typeface="Calibri" pitchFamily="34" charset="0"/>
              </a:rPr>
              <a:t>)</a:t>
            </a:r>
            <a:r>
              <a:rPr lang="en-US" sz="2600" b="1" dirty="0" smtClean="0">
                <a:latin typeface="Calibri" pitchFamily="34" charset="0"/>
              </a:rPr>
              <a:t> </a:t>
            </a:r>
            <a:endParaRPr lang="ro-MO" sz="2600" b="1" dirty="0" smtClean="0">
              <a:latin typeface="Calibri" pitchFamily="34" charset="0"/>
            </a:endParaRPr>
          </a:p>
        </p:txBody>
      </p:sp>
      <p:sp>
        <p:nvSpPr>
          <p:cNvPr id="35843" name="Title 11265"/>
          <p:cNvSpPr>
            <a:spLocks noGrp="1" noChangeArrowheads="1"/>
          </p:cNvSpPr>
          <p:nvPr>
            <p:ph type="title"/>
          </p:nvPr>
        </p:nvSpPr>
        <p:spPr>
          <a:xfrm>
            <a:off x="179512" y="195487"/>
            <a:ext cx="7500937" cy="504056"/>
          </a:xfrm>
        </p:spPr>
        <p:txBody>
          <a:bodyPr/>
          <a:lstStyle/>
          <a:p>
            <a:r>
              <a:rPr lang="ro-MO" dirty="0" smtClean="0">
                <a:solidFill>
                  <a:srgbClr val="0000CC"/>
                </a:solidFill>
                <a:latin typeface="Segoe UI"/>
                <a:cs typeface="Segoe UI"/>
              </a:rPr>
              <a:t>Procesul </a:t>
            </a:r>
            <a:r>
              <a:rPr lang="en-US" dirty="0" smtClean="0">
                <a:solidFill>
                  <a:srgbClr val="0000CC"/>
                </a:solidFill>
                <a:latin typeface="Segoe UI"/>
                <a:cs typeface="Segoe UI"/>
              </a:rPr>
              <a:t>Data Mining</a:t>
            </a:r>
          </a:p>
        </p:txBody>
      </p:sp>
      <p:pic>
        <p:nvPicPr>
          <p:cNvPr id="35844" name="Rectangle 11273"/>
          <p:cNvPicPr>
            <a:picLocks noChangeAspect="1" noChangeArrowheads="1"/>
          </p:cNvPicPr>
          <p:nvPr/>
        </p:nvPicPr>
        <p:blipFill>
          <a:blip r:embed="rId3" cstate="print"/>
          <a:srcRect/>
          <a:stretch>
            <a:fillRect/>
          </a:stretch>
        </p:blipFill>
        <p:spPr bwMode="auto">
          <a:xfrm>
            <a:off x="6877050" y="1330325"/>
            <a:ext cx="1792288" cy="925513"/>
          </a:xfrm>
          <a:prstGeom prst="rect">
            <a:avLst/>
          </a:prstGeom>
          <a:noFill/>
          <a:ln w="9525">
            <a:noFill/>
            <a:miter lim="800000"/>
            <a:headEnd/>
            <a:tailEnd/>
          </a:ln>
        </p:spPr>
      </p:pic>
      <p:sp>
        <p:nvSpPr>
          <p:cNvPr id="35845" name="TextBox 11274"/>
          <p:cNvSpPr txBox="1">
            <a:spLocks noChangeArrowheads="1"/>
          </p:cNvSpPr>
          <p:nvPr/>
        </p:nvSpPr>
        <p:spPr bwMode="auto">
          <a:xfrm>
            <a:off x="6948488" y="2247900"/>
            <a:ext cx="1655762" cy="369888"/>
          </a:xfrm>
          <a:prstGeom prst="rect">
            <a:avLst/>
          </a:prstGeom>
          <a:solidFill>
            <a:schemeClr val="bg1"/>
          </a:solidFill>
          <a:ln w="9525">
            <a:noFill/>
            <a:miter lim="800000"/>
            <a:headEnd/>
            <a:tailEnd/>
          </a:ln>
        </p:spPr>
        <p:txBody>
          <a:bodyPr>
            <a:spAutoFit/>
          </a:bodyPr>
          <a:lstStyle/>
          <a:p>
            <a:pPr>
              <a:spcBef>
                <a:spcPct val="50000"/>
              </a:spcBef>
            </a:pPr>
            <a:r>
              <a:rPr lang="en-US" b="1">
                <a:latin typeface="Calibri" pitchFamily="34" charset="0"/>
              </a:rPr>
              <a:t>Mining Model</a:t>
            </a:r>
          </a:p>
        </p:txBody>
      </p:sp>
      <p:pic>
        <p:nvPicPr>
          <p:cNvPr id="35846" name="Rectangle 11276"/>
          <p:cNvPicPr>
            <a:picLocks noChangeAspect="1" noChangeArrowheads="1"/>
          </p:cNvPicPr>
          <p:nvPr/>
        </p:nvPicPr>
        <p:blipFill>
          <a:blip r:embed="rId4" cstate="print"/>
          <a:srcRect/>
          <a:stretch>
            <a:fillRect/>
          </a:stretch>
        </p:blipFill>
        <p:spPr bwMode="auto">
          <a:xfrm>
            <a:off x="6881813" y="1322388"/>
            <a:ext cx="1793875" cy="925512"/>
          </a:xfrm>
          <a:prstGeom prst="rect">
            <a:avLst/>
          </a:prstGeom>
          <a:noFill/>
          <a:ln w="9525">
            <a:noFill/>
            <a:miter lim="800000"/>
            <a:headEnd/>
            <a:tailEnd/>
          </a:ln>
        </p:spPr>
      </p:pic>
      <p:sp>
        <p:nvSpPr>
          <p:cNvPr id="35847" name="Slide Number Placeholder 8"/>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F7FC6716-2D8A-4439-B195-A5846D13BB47}" type="slidenum">
              <a:rPr lang="en-US">
                <a:latin typeface="Segoe UI"/>
                <a:ea typeface="Segoe UI"/>
                <a:cs typeface="Segoe UI"/>
              </a:rPr>
              <a:pPr fontAlgn="base">
                <a:spcBef>
                  <a:spcPct val="0"/>
                </a:spcBef>
                <a:spcAft>
                  <a:spcPct val="0"/>
                </a:spcAft>
              </a:pPr>
              <a:t>81</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7346"/>
          <p:cNvSpPr txBox="1">
            <a:spLocks noChangeArrowheads="1"/>
          </p:cNvSpPr>
          <p:nvPr/>
        </p:nvSpPr>
        <p:spPr bwMode="auto">
          <a:xfrm>
            <a:off x="466725" y="1084263"/>
            <a:ext cx="2449513" cy="1692275"/>
          </a:xfrm>
          <a:prstGeom prst="rect">
            <a:avLst/>
          </a:prstGeom>
          <a:solidFill>
            <a:schemeClr val="accent1"/>
          </a:solidFill>
          <a:ln w="9525">
            <a:noFill/>
            <a:miter lim="800000"/>
            <a:headEnd/>
            <a:tailEnd/>
          </a:ln>
        </p:spPr>
        <p:txBody>
          <a:bodyPr>
            <a:spAutoFit/>
          </a:bodyPr>
          <a:lstStyle/>
          <a:p>
            <a:pPr>
              <a:spcBef>
                <a:spcPct val="50000"/>
              </a:spcBef>
            </a:pPr>
            <a:r>
              <a:rPr lang="en-US" sz="2600" b="1">
                <a:latin typeface="Calibri" pitchFamily="34" charset="0"/>
              </a:rPr>
              <a:t>Design time</a:t>
            </a:r>
          </a:p>
          <a:p>
            <a:pPr>
              <a:spcBef>
                <a:spcPct val="50000"/>
              </a:spcBef>
            </a:pPr>
            <a:r>
              <a:rPr lang="en-US" sz="2600" b="1">
                <a:latin typeface="Calibri" pitchFamily="34" charset="0"/>
              </a:rPr>
              <a:t>Process time</a:t>
            </a:r>
          </a:p>
          <a:p>
            <a:pPr>
              <a:spcBef>
                <a:spcPct val="50000"/>
              </a:spcBef>
            </a:pPr>
            <a:r>
              <a:rPr lang="en-US" sz="2600" b="1">
                <a:latin typeface="Calibri" pitchFamily="34" charset="0"/>
              </a:rPr>
              <a:t>Query time</a:t>
            </a:r>
          </a:p>
        </p:txBody>
      </p:sp>
      <p:sp>
        <p:nvSpPr>
          <p:cNvPr id="37890" name="Rectangle 57345"/>
          <p:cNvSpPr>
            <a:spLocks noChangeArrowheads="1"/>
          </p:cNvSpPr>
          <p:nvPr/>
        </p:nvSpPr>
        <p:spPr bwMode="auto">
          <a:xfrm>
            <a:off x="466725" y="1785938"/>
            <a:ext cx="2376488" cy="323850"/>
          </a:xfrm>
          <a:prstGeom prst="rect">
            <a:avLst/>
          </a:prstGeom>
          <a:noFill/>
          <a:ln w="9525" algn="ctr">
            <a:solidFill>
              <a:schemeClr val="tx1"/>
            </a:solidFill>
            <a:miter lim="800000"/>
            <a:headEnd/>
            <a:tailEnd/>
          </a:ln>
        </p:spPr>
        <p:txBody>
          <a:bodyPr wrap="none" anchor="ctr"/>
          <a:lstStyle/>
          <a:p>
            <a:endParaRPr lang="ru-RU">
              <a:solidFill>
                <a:srgbClr val="000000"/>
              </a:solidFill>
            </a:endParaRPr>
          </a:p>
        </p:txBody>
      </p:sp>
      <p:sp>
        <p:nvSpPr>
          <p:cNvPr id="37891" name="Title 57347"/>
          <p:cNvSpPr>
            <a:spLocks noGrp="1" noChangeArrowheads="1"/>
          </p:cNvSpPr>
          <p:nvPr>
            <p:ph type="title"/>
          </p:nvPr>
        </p:nvSpPr>
        <p:spPr>
          <a:xfrm>
            <a:off x="251520" y="195486"/>
            <a:ext cx="7500937" cy="828675"/>
          </a:xfrm>
        </p:spPr>
        <p:txBody>
          <a:bodyPr/>
          <a:lstStyle/>
          <a:p>
            <a:r>
              <a:rPr lang="ro-MO" dirty="0" smtClean="0">
                <a:solidFill>
                  <a:srgbClr val="0000CC"/>
                </a:solidFill>
                <a:latin typeface="Segoe UI"/>
                <a:cs typeface="Segoe UI"/>
              </a:rPr>
              <a:t>Procesul </a:t>
            </a:r>
            <a:r>
              <a:rPr lang="en-US" dirty="0" smtClean="0">
                <a:solidFill>
                  <a:srgbClr val="0000CC"/>
                </a:solidFill>
                <a:latin typeface="Segoe UI"/>
                <a:cs typeface="Segoe UI"/>
              </a:rPr>
              <a:t>Data Mining </a:t>
            </a:r>
            <a:r>
              <a:rPr lang="ro-MO" dirty="0" smtClean="0">
                <a:solidFill>
                  <a:srgbClr val="0000CC"/>
                </a:solidFill>
                <a:latin typeface="Segoe UI"/>
                <a:cs typeface="Segoe UI"/>
              </a:rPr>
              <a:t> </a:t>
            </a:r>
            <a:endParaRPr lang="en-US" dirty="0" smtClean="0">
              <a:solidFill>
                <a:srgbClr val="0000CC"/>
              </a:solidFill>
              <a:latin typeface="Segoe UI"/>
              <a:cs typeface="Segoe UI"/>
            </a:endParaRPr>
          </a:p>
        </p:txBody>
      </p:sp>
      <p:pic>
        <p:nvPicPr>
          <p:cNvPr id="37892" name="Rectangle 57348"/>
          <p:cNvPicPr>
            <a:picLocks noChangeAspect="1" noChangeArrowheads="1"/>
          </p:cNvPicPr>
          <p:nvPr/>
        </p:nvPicPr>
        <p:blipFill>
          <a:blip r:embed="rId3" cstate="print"/>
          <a:srcRect/>
          <a:stretch>
            <a:fillRect/>
          </a:stretch>
        </p:blipFill>
        <p:spPr bwMode="auto">
          <a:xfrm>
            <a:off x="6877050" y="1330325"/>
            <a:ext cx="1792288" cy="925513"/>
          </a:xfrm>
          <a:prstGeom prst="rect">
            <a:avLst/>
          </a:prstGeom>
          <a:noFill/>
          <a:ln w="9525">
            <a:noFill/>
            <a:miter lim="800000"/>
            <a:headEnd/>
            <a:tailEnd/>
          </a:ln>
        </p:spPr>
      </p:pic>
      <p:sp>
        <p:nvSpPr>
          <p:cNvPr id="37893" name="TextBox 57349"/>
          <p:cNvSpPr txBox="1">
            <a:spLocks noChangeArrowheads="1"/>
          </p:cNvSpPr>
          <p:nvPr/>
        </p:nvSpPr>
        <p:spPr bwMode="auto">
          <a:xfrm>
            <a:off x="6948488" y="2247900"/>
            <a:ext cx="1655762" cy="369888"/>
          </a:xfrm>
          <a:prstGeom prst="rect">
            <a:avLst/>
          </a:prstGeom>
          <a:solidFill>
            <a:schemeClr val="accent1"/>
          </a:solidFill>
          <a:ln w="9525">
            <a:noFill/>
            <a:miter lim="800000"/>
            <a:headEnd/>
            <a:tailEnd/>
          </a:ln>
        </p:spPr>
        <p:txBody>
          <a:bodyPr>
            <a:spAutoFit/>
          </a:bodyPr>
          <a:lstStyle/>
          <a:p>
            <a:pPr>
              <a:spcBef>
                <a:spcPct val="50000"/>
              </a:spcBef>
            </a:pPr>
            <a:r>
              <a:rPr lang="en-US" b="1">
                <a:latin typeface="Calibri" pitchFamily="34" charset="0"/>
              </a:rPr>
              <a:t>Mining Model</a:t>
            </a:r>
          </a:p>
        </p:txBody>
      </p:sp>
      <p:pic>
        <p:nvPicPr>
          <p:cNvPr id="37894" name="Rectangle 57350"/>
          <p:cNvPicPr>
            <a:picLocks noChangeAspect="1" noChangeArrowheads="1"/>
          </p:cNvPicPr>
          <p:nvPr/>
        </p:nvPicPr>
        <p:blipFill>
          <a:blip r:embed="rId4" cstate="print"/>
          <a:srcRect/>
          <a:stretch>
            <a:fillRect/>
          </a:stretch>
        </p:blipFill>
        <p:spPr bwMode="auto">
          <a:xfrm>
            <a:off x="4787900" y="2247900"/>
            <a:ext cx="1296988" cy="847725"/>
          </a:xfrm>
          <a:prstGeom prst="rect">
            <a:avLst/>
          </a:prstGeom>
          <a:noFill/>
          <a:ln w="9525">
            <a:noFill/>
            <a:miter lim="800000"/>
            <a:headEnd/>
            <a:tailEnd/>
          </a:ln>
        </p:spPr>
      </p:pic>
      <p:sp>
        <p:nvSpPr>
          <p:cNvPr id="37895" name="Right Arrow 57351"/>
          <p:cNvSpPr>
            <a:spLocks noChangeArrowheads="1"/>
          </p:cNvSpPr>
          <p:nvPr/>
        </p:nvSpPr>
        <p:spPr bwMode="auto">
          <a:xfrm>
            <a:off x="3957638" y="2782888"/>
            <a:ext cx="792162" cy="161925"/>
          </a:xfrm>
          <a:prstGeom prst="rightArrow">
            <a:avLst>
              <a:gd name="adj1" fmla="val 50000"/>
              <a:gd name="adj2" fmla="val 91728"/>
            </a:avLst>
          </a:prstGeom>
          <a:solidFill>
            <a:srgbClr val="FF0000"/>
          </a:solidFill>
          <a:ln w="9525">
            <a:noFill/>
            <a:miter lim="800000"/>
            <a:headEnd/>
            <a:tailEnd/>
          </a:ln>
        </p:spPr>
        <p:txBody>
          <a:bodyPr wrap="none" anchor="ctr"/>
          <a:lstStyle/>
          <a:p>
            <a:endParaRPr lang="ru-RU">
              <a:solidFill>
                <a:srgbClr val="000000"/>
              </a:solidFill>
            </a:endParaRPr>
          </a:p>
        </p:txBody>
      </p:sp>
      <p:pic>
        <p:nvPicPr>
          <p:cNvPr id="37896" name="Rectangle 57352"/>
          <p:cNvPicPr>
            <a:picLocks noChangeAspect="1" noChangeArrowheads="1"/>
          </p:cNvPicPr>
          <p:nvPr/>
        </p:nvPicPr>
        <p:blipFill>
          <a:blip r:embed="rId5" cstate="print"/>
          <a:srcRect/>
          <a:stretch>
            <a:fillRect/>
          </a:stretch>
        </p:blipFill>
        <p:spPr bwMode="auto">
          <a:xfrm>
            <a:off x="2124075" y="2403475"/>
            <a:ext cx="1793875" cy="927100"/>
          </a:xfrm>
          <a:prstGeom prst="rect">
            <a:avLst/>
          </a:prstGeom>
          <a:noFill/>
          <a:ln w="9525">
            <a:noFill/>
            <a:miter lim="800000"/>
            <a:headEnd/>
            <a:tailEnd/>
          </a:ln>
        </p:spPr>
      </p:pic>
      <p:sp>
        <p:nvSpPr>
          <p:cNvPr id="37897" name="Right Arrow 57353"/>
          <p:cNvSpPr>
            <a:spLocks noChangeArrowheads="1"/>
          </p:cNvSpPr>
          <p:nvPr/>
        </p:nvSpPr>
        <p:spPr bwMode="auto">
          <a:xfrm rot="-1728647">
            <a:off x="5973763" y="2139950"/>
            <a:ext cx="936625" cy="161925"/>
          </a:xfrm>
          <a:prstGeom prst="rightArrow">
            <a:avLst>
              <a:gd name="adj1" fmla="val 50000"/>
              <a:gd name="adj2" fmla="val 108456"/>
            </a:avLst>
          </a:prstGeom>
          <a:solidFill>
            <a:srgbClr val="FF0000"/>
          </a:solidFill>
          <a:ln w="9525">
            <a:noFill/>
            <a:miter lim="800000"/>
            <a:headEnd/>
            <a:tailEnd/>
          </a:ln>
        </p:spPr>
        <p:txBody>
          <a:bodyPr wrap="none" anchor="ctr"/>
          <a:lstStyle/>
          <a:p>
            <a:endParaRPr lang="ru-RU">
              <a:solidFill>
                <a:srgbClr val="000000"/>
              </a:solidFill>
            </a:endParaRPr>
          </a:p>
        </p:txBody>
      </p:sp>
      <p:sp>
        <p:nvSpPr>
          <p:cNvPr id="37898" name="TextBox 57354"/>
          <p:cNvSpPr txBox="1">
            <a:spLocks noChangeArrowheads="1"/>
          </p:cNvSpPr>
          <p:nvPr/>
        </p:nvSpPr>
        <p:spPr bwMode="auto">
          <a:xfrm>
            <a:off x="2124075" y="3322638"/>
            <a:ext cx="1800225" cy="369887"/>
          </a:xfrm>
          <a:prstGeom prst="rect">
            <a:avLst/>
          </a:prstGeom>
          <a:noFill/>
          <a:ln w="9525">
            <a:noFill/>
            <a:miter lim="800000"/>
            <a:headEnd/>
            <a:tailEnd/>
          </a:ln>
        </p:spPr>
        <p:txBody>
          <a:bodyPr>
            <a:spAutoFit/>
          </a:bodyPr>
          <a:lstStyle/>
          <a:p>
            <a:pPr>
              <a:spcBef>
                <a:spcPct val="50000"/>
              </a:spcBef>
            </a:pPr>
            <a:r>
              <a:rPr lang="en-US" b="1">
                <a:latin typeface="Calibri" pitchFamily="34" charset="0"/>
              </a:rPr>
              <a:t>Training Data</a:t>
            </a:r>
          </a:p>
        </p:txBody>
      </p:sp>
      <p:pic>
        <p:nvPicPr>
          <p:cNvPr id="37899" name="Rectangle 57355"/>
          <p:cNvPicPr>
            <a:picLocks noChangeAspect="1" noChangeArrowheads="1"/>
          </p:cNvPicPr>
          <p:nvPr/>
        </p:nvPicPr>
        <p:blipFill>
          <a:blip r:embed="rId6" cstate="print"/>
          <a:srcRect/>
          <a:stretch>
            <a:fillRect/>
          </a:stretch>
        </p:blipFill>
        <p:spPr bwMode="auto">
          <a:xfrm>
            <a:off x="6881813" y="1322388"/>
            <a:ext cx="1793875" cy="925512"/>
          </a:xfrm>
          <a:prstGeom prst="rect">
            <a:avLst/>
          </a:prstGeom>
          <a:noFill/>
          <a:ln w="9525">
            <a:noFill/>
            <a:miter lim="800000"/>
            <a:headEnd/>
            <a:tailEnd/>
          </a:ln>
        </p:spPr>
      </p:pic>
      <p:sp>
        <p:nvSpPr>
          <p:cNvPr id="37900" name="TextBox 57357"/>
          <p:cNvSpPr txBox="1">
            <a:spLocks noChangeArrowheads="1"/>
          </p:cNvSpPr>
          <p:nvPr/>
        </p:nvSpPr>
        <p:spPr bwMode="auto">
          <a:xfrm>
            <a:off x="4859338" y="3275013"/>
            <a:ext cx="1152525" cy="922337"/>
          </a:xfrm>
          <a:prstGeom prst="rect">
            <a:avLst/>
          </a:prstGeom>
          <a:noFill/>
          <a:ln w="9525">
            <a:noFill/>
            <a:miter lim="800000"/>
            <a:headEnd/>
            <a:tailEnd/>
          </a:ln>
        </p:spPr>
        <p:txBody>
          <a:bodyPr>
            <a:spAutoFit/>
          </a:bodyPr>
          <a:lstStyle/>
          <a:p>
            <a:pPr>
              <a:spcBef>
                <a:spcPct val="50000"/>
              </a:spcBef>
            </a:pPr>
            <a:r>
              <a:rPr lang="en-US" b="1">
                <a:latin typeface="Calibri" pitchFamily="34" charset="0"/>
              </a:rPr>
              <a:t>Data Mining Engine</a:t>
            </a:r>
          </a:p>
        </p:txBody>
      </p:sp>
      <p:sp>
        <p:nvSpPr>
          <p:cNvPr id="37902" name="Slide Number Placeholder 1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3BB6CAED-A8AF-453C-AA35-2BF3C57B64DA}" type="slidenum">
              <a:rPr lang="en-US">
                <a:latin typeface="Segoe UI"/>
                <a:ea typeface="Segoe UI"/>
                <a:cs typeface="Segoe UI"/>
              </a:rPr>
              <a:pPr fontAlgn="base">
                <a:spcBef>
                  <a:spcPct val="0"/>
                </a:spcBef>
                <a:spcAft>
                  <a:spcPct val="0"/>
                </a:spcAft>
              </a:pPr>
              <a:t>82</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3347"/>
          <p:cNvSpPr txBox="1">
            <a:spLocks noChangeArrowheads="1"/>
          </p:cNvSpPr>
          <p:nvPr/>
        </p:nvSpPr>
        <p:spPr bwMode="auto">
          <a:xfrm>
            <a:off x="466725" y="1084263"/>
            <a:ext cx="2449513" cy="1692275"/>
          </a:xfrm>
          <a:prstGeom prst="rect">
            <a:avLst/>
          </a:prstGeom>
          <a:solidFill>
            <a:schemeClr val="accent1"/>
          </a:solidFill>
          <a:ln w="9525">
            <a:noFill/>
            <a:miter lim="800000"/>
            <a:headEnd/>
            <a:tailEnd/>
          </a:ln>
        </p:spPr>
        <p:txBody>
          <a:bodyPr>
            <a:spAutoFit/>
          </a:bodyPr>
          <a:lstStyle/>
          <a:p>
            <a:pPr>
              <a:spcBef>
                <a:spcPct val="50000"/>
              </a:spcBef>
            </a:pPr>
            <a:r>
              <a:rPr lang="en-US" sz="2600" b="1">
                <a:latin typeface="Calibri" pitchFamily="34" charset="0"/>
              </a:rPr>
              <a:t>Design time</a:t>
            </a:r>
          </a:p>
          <a:p>
            <a:pPr>
              <a:spcBef>
                <a:spcPct val="50000"/>
              </a:spcBef>
            </a:pPr>
            <a:r>
              <a:rPr lang="en-US" sz="2600" b="1">
                <a:latin typeface="Calibri" pitchFamily="34" charset="0"/>
              </a:rPr>
              <a:t>Process time</a:t>
            </a:r>
          </a:p>
          <a:p>
            <a:pPr>
              <a:spcBef>
                <a:spcPct val="50000"/>
              </a:spcBef>
            </a:pPr>
            <a:r>
              <a:rPr lang="en-US" sz="2600" b="1">
                <a:latin typeface="Calibri" pitchFamily="34" charset="0"/>
              </a:rPr>
              <a:t>Query time</a:t>
            </a:r>
          </a:p>
        </p:txBody>
      </p:sp>
      <p:sp>
        <p:nvSpPr>
          <p:cNvPr id="39938" name="Rectangle 13346"/>
          <p:cNvSpPr>
            <a:spLocks noChangeArrowheads="1"/>
          </p:cNvSpPr>
          <p:nvPr/>
        </p:nvSpPr>
        <p:spPr bwMode="auto">
          <a:xfrm>
            <a:off x="466725" y="2390775"/>
            <a:ext cx="2376488" cy="323850"/>
          </a:xfrm>
          <a:prstGeom prst="rect">
            <a:avLst/>
          </a:prstGeom>
          <a:noFill/>
          <a:ln w="9525" algn="ctr">
            <a:solidFill>
              <a:schemeClr val="tx1"/>
            </a:solidFill>
            <a:miter lim="800000"/>
            <a:headEnd/>
            <a:tailEnd/>
          </a:ln>
        </p:spPr>
        <p:txBody>
          <a:bodyPr wrap="none" anchor="ctr"/>
          <a:lstStyle/>
          <a:p>
            <a:endParaRPr lang="ru-RU">
              <a:solidFill>
                <a:srgbClr val="000000"/>
              </a:solidFill>
            </a:endParaRPr>
          </a:p>
        </p:txBody>
      </p:sp>
      <p:sp>
        <p:nvSpPr>
          <p:cNvPr id="39939" name="Title 13313"/>
          <p:cNvSpPr>
            <a:spLocks noGrp="1" noChangeArrowheads="1"/>
          </p:cNvSpPr>
          <p:nvPr>
            <p:ph type="title"/>
          </p:nvPr>
        </p:nvSpPr>
        <p:spPr>
          <a:xfrm>
            <a:off x="251520" y="267494"/>
            <a:ext cx="7500937" cy="828675"/>
          </a:xfrm>
        </p:spPr>
        <p:txBody>
          <a:bodyPr/>
          <a:lstStyle/>
          <a:p>
            <a:r>
              <a:rPr lang="ro-MO" dirty="0" smtClean="0">
                <a:solidFill>
                  <a:srgbClr val="0000CC"/>
                </a:solidFill>
                <a:latin typeface="Segoe UI"/>
                <a:cs typeface="Segoe UI"/>
              </a:rPr>
              <a:t>Procesul </a:t>
            </a:r>
            <a:r>
              <a:rPr lang="en-US" dirty="0" smtClean="0">
                <a:solidFill>
                  <a:srgbClr val="0000CC"/>
                </a:solidFill>
                <a:latin typeface="Segoe UI"/>
                <a:cs typeface="Segoe UI"/>
              </a:rPr>
              <a:t>Data Mining</a:t>
            </a:r>
          </a:p>
        </p:txBody>
      </p:sp>
      <p:pic>
        <p:nvPicPr>
          <p:cNvPr id="39940" name="Rectangle 13331"/>
          <p:cNvPicPr>
            <a:picLocks noChangeAspect="1" noChangeArrowheads="1"/>
          </p:cNvPicPr>
          <p:nvPr/>
        </p:nvPicPr>
        <p:blipFill>
          <a:blip r:embed="rId3" cstate="print"/>
          <a:srcRect/>
          <a:stretch>
            <a:fillRect/>
          </a:stretch>
        </p:blipFill>
        <p:spPr bwMode="auto">
          <a:xfrm>
            <a:off x="4787900" y="2247900"/>
            <a:ext cx="1296988" cy="847725"/>
          </a:xfrm>
          <a:prstGeom prst="rect">
            <a:avLst/>
          </a:prstGeom>
          <a:noFill/>
          <a:ln w="9525">
            <a:noFill/>
            <a:miter lim="800000"/>
            <a:headEnd/>
            <a:tailEnd/>
          </a:ln>
        </p:spPr>
      </p:pic>
      <p:sp>
        <p:nvSpPr>
          <p:cNvPr id="39941" name="Right Arrow 13332"/>
          <p:cNvSpPr>
            <a:spLocks noChangeArrowheads="1"/>
          </p:cNvSpPr>
          <p:nvPr/>
        </p:nvSpPr>
        <p:spPr bwMode="auto">
          <a:xfrm rot="9000000">
            <a:off x="5940425" y="2139950"/>
            <a:ext cx="936625" cy="161925"/>
          </a:xfrm>
          <a:prstGeom prst="rightArrow">
            <a:avLst>
              <a:gd name="adj1" fmla="val 50000"/>
              <a:gd name="adj2" fmla="val 108456"/>
            </a:avLst>
          </a:prstGeom>
          <a:solidFill>
            <a:srgbClr val="FF0000"/>
          </a:solidFill>
          <a:ln w="9525">
            <a:noFill/>
            <a:miter lim="800000"/>
            <a:headEnd/>
            <a:tailEnd/>
          </a:ln>
        </p:spPr>
        <p:txBody>
          <a:bodyPr wrap="none" anchor="ctr"/>
          <a:lstStyle/>
          <a:p>
            <a:endParaRPr lang="ru-RU">
              <a:solidFill>
                <a:srgbClr val="000000"/>
              </a:solidFill>
            </a:endParaRPr>
          </a:p>
        </p:txBody>
      </p:sp>
      <p:sp>
        <p:nvSpPr>
          <p:cNvPr id="39942" name="TextBox 13333"/>
          <p:cNvSpPr txBox="1">
            <a:spLocks noChangeArrowheads="1"/>
          </p:cNvSpPr>
          <p:nvPr/>
        </p:nvSpPr>
        <p:spPr bwMode="auto">
          <a:xfrm>
            <a:off x="4859338" y="3275013"/>
            <a:ext cx="1152525" cy="922337"/>
          </a:xfrm>
          <a:prstGeom prst="rect">
            <a:avLst/>
          </a:prstGeom>
          <a:noFill/>
          <a:ln w="9525">
            <a:noFill/>
            <a:miter lim="800000"/>
            <a:headEnd/>
            <a:tailEnd/>
          </a:ln>
        </p:spPr>
        <p:txBody>
          <a:bodyPr>
            <a:spAutoFit/>
          </a:bodyPr>
          <a:lstStyle/>
          <a:p>
            <a:pPr>
              <a:spcBef>
                <a:spcPct val="50000"/>
              </a:spcBef>
            </a:pPr>
            <a:r>
              <a:rPr lang="en-US" b="1" dirty="0">
                <a:latin typeface="Calibri" pitchFamily="34" charset="0"/>
              </a:rPr>
              <a:t>Data Mining Engine</a:t>
            </a:r>
          </a:p>
        </p:txBody>
      </p:sp>
      <p:pic>
        <p:nvPicPr>
          <p:cNvPr id="39943" name="Rectangle 13334"/>
          <p:cNvPicPr>
            <a:picLocks noChangeAspect="1" noChangeArrowheads="1"/>
          </p:cNvPicPr>
          <p:nvPr/>
        </p:nvPicPr>
        <p:blipFill>
          <a:blip r:embed="rId4" cstate="print"/>
          <a:srcRect/>
          <a:stretch>
            <a:fillRect/>
          </a:stretch>
        </p:blipFill>
        <p:spPr bwMode="auto">
          <a:xfrm>
            <a:off x="6881813" y="1322388"/>
            <a:ext cx="1793875" cy="925512"/>
          </a:xfrm>
          <a:prstGeom prst="rect">
            <a:avLst/>
          </a:prstGeom>
          <a:noFill/>
          <a:ln w="9525">
            <a:noFill/>
            <a:miter lim="800000"/>
            <a:headEnd/>
            <a:tailEnd/>
          </a:ln>
        </p:spPr>
      </p:pic>
      <p:pic>
        <p:nvPicPr>
          <p:cNvPr id="39944" name="Rectangle 13335"/>
          <p:cNvPicPr>
            <a:picLocks noChangeAspect="1" noChangeArrowheads="1"/>
          </p:cNvPicPr>
          <p:nvPr/>
        </p:nvPicPr>
        <p:blipFill>
          <a:blip r:embed="rId5" cstate="print"/>
          <a:srcRect/>
          <a:stretch>
            <a:fillRect/>
          </a:stretch>
        </p:blipFill>
        <p:spPr bwMode="auto">
          <a:xfrm>
            <a:off x="6877050" y="3325813"/>
            <a:ext cx="1793875" cy="925512"/>
          </a:xfrm>
          <a:prstGeom prst="rect">
            <a:avLst/>
          </a:prstGeom>
          <a:noFill/>
          <a:ln w="9525">
            <a:noFill/>
            <a:miter lim="800000"/>
            <a:headEnd/>
            <a:tailEnd/>
          </a:ln>
        </p:spPr>
      </p:pic>
      <p:sp>
        <p:nvSpPr>
          <p:cNvPr id="39945" name="Right Arrow 13336"/>
          <p:cNvSpPr>
            <a:spLocks noChangeArrowheads="1"/>
          </p:cNvSpPr>
          <p:nvPr/>
        </p:nvSpPr>
        <p:spPr bwMode="auto">
          <a:xfrm rot="-8373388">
            <a:off x="5867400" y="3057525"/>
            <a:ext cx="936625" cy="161925"/>
          </a:xfrm>
          <a:prstGeom prst="rightArrow">
            <a:avLst>
              <a:gd name="adj1" fmla="val 50000"/>
              <a:gd name="adj2" fmla="val 108456"/>
            </a:avLst>
          </a:prstGeom>
          <a:solidFill>
            <a:srgbClr val="FF0000"/>
          </a:solidFill>
          <a:ln w="9525">
            <a:noFill/>
            <a:miter lim="800000"/>
            <a:headEnd/>
            <a:tailEnd/>
          </a:ln>
        </p:spPr>
        <p:txBody>
          <a:bodyPr wrap="none" anchor="ctr"/>
          <a:lstStyle/>
          <a:p>
            <a:endParaRPr lang="ru-RU">
              <a:solidFill>
                <a:srgbClr val="000000"/>
              </a:solidFill>
            </a:endParaRPr>
          </a:p>
        </p:txBody>
      </p:sp>
      <p:sp>
        <p:nvSpPr>
          <p:cNvPr id="39946" name="TextBox 13337"/>
          <p:cNvSpPr txBox="1">
            <a:spLocks noChangeArrowheads="1"/>
          </p:cNvSpPr>
          <p:nvPr/>
        </p:nvSpPr>
        <p:spPr bwMode="auto">
          <a:xfrm>
            <a:off x="6823075" y="4240213"/>
            <a:ext cx="1871663" cy="369887"/>
          </a:xfrm>
          <a:prstGeom prst="rect">
            <a:avLst/>
          </a:prstGeom>
          <a:solidFill>
            <a:schemeClr val="accent1"/>
          </a:solidFill>
          <a:ln w="9525">
            <a:noFill/>
            <a:miter lim="800000"/>
            <a:headEnd/>
            <a:tailEnd/>
          </a:ln>
        </p:spPr>
        <p:txBody>
          <a:bodyPr>
            <a:spAutoFit/>
          </a:bodyPr>
          <a:lstStyle/>
          <a:p>
            <a:pPr>
              <a:spcBef>
                <a:spcPct val="50000"/>
              </a:spcBef>
            </a:pPr>
            <a:r>
              <a:rPr lang="en-US" b="1">
                <a:latin typeface="Calibri" pitchFamily="34" charset="0"/>
              </a:rPr>
              <a:t>Data to Predict</a:t>
            </a:r>
          </a:p>
        </p:txBody>
      </p:sp>
      <p:pic>
        <p:nvPicPr>
          <p:cNvPr id="39947" name="Rectangle 13339"/>
          <p:cNvPicPr>
            <a:picLocks noChangeAspect="1" noChangeArrowheads="1"/>
          </p:cNvPicPr>
          <p:nvPr/>
        </p:nvPicPr>
        <p:blipFill>
          <a:blip r:embed="rId5" cstate="print"/>
          <a:srcRect/>
          <a:stretch>
            <a:fillRect/>
          </a:stretch>
        </p:blipFill>
        <p:spPr bwMode="auto">
          <a:xfrm>
            <a:off x="2124075" y="3322638"/>
            <a:ext cx="1793875" cy="925512"/>
          </a:xfrm>
          <a:prstGeom prst="rect">
            <a:avLst/>
          </a:prstGeom>
          <a:noFill/>
          <a:ln w="9525">
            <a:noFill/>
            <a:miter lim="800000"/>
            <a:headEnd/>
            <a:tailEnd/>
          </a:ln>
        </p:spPr>
      </p:pic>
      <p:sp>
        <p:nvSpPr>
          <p:cNvPr id="39948" name="TextBox 13340"/>
          <p:cNvSpPr txBox="1">
            <a:spLocks noChangeArrowheads="1"/>
          </p:cNvSpPr>
          <p:nvPr/>
        </p:nvSpPr>
        <p:spPr bwMode="auto">
          <a:xfrm>
            <a:off x="2124075" y="4246563"/>
            <a:ext cx="1800225" cy="368300"/>
          </a:xfrm>
          <a:prstGeom prst="rect">
            <a:avLst/>
          </a:prstGeom>
          <a:noFill/>
          <a:ln w="9525">
            <a:noFill/>
            <a:miter lim="800000"/>
            <a:headEnd/>
            <a:tailEnd/>
          </a:ln>
        </p:spPr>
        <p:txBody>
          <a:bodyPr>
            <a:spAutoFit/>
          </a:bodyPr>
          <a:lstStyle/>
          <a:p>
            <a:pPr>
              <a:spcBef>
                <a:spcPct val="50000"/>
              </a:spcBef>
            </a:pPr>
            <a:r>
              <a:rPr lang="en-US" b="1">
                <a:latin typeface="Calibri" pitchFamily="34" charset="0"/>
              </a:rPr>
              <a:t>Predicted Data</a:t>
            </a:r>
          </a:p>
        </p:txBody>
      </p:sp>
      <p:sp>
        <p:nvSpPr>
          <p:cNvPr id="39949" name="Rectangle 13341"/>
          <p:cNvSpPr>
            <a:spLocks noChangeArrowheads="1"/>
          </p:cNvSpPr>
          <p:nvPr/>
        </p:nvSpPr>
        <p:spPr bwMode="auto">
          <a:xfrm>
            <a:off x="3635375" y="3430588"/>
            <a:ext cx="215900" cy="755650"/>
          </a:xfrm>
          <a:prstGeom prst="rect">
            <a:avLst/>
          </a:prstGeom>
          <a:solidFill>
            <a:srgbClr val="FF0000">
              <a:alpha val="39999"/>
            </a:srgbClr>
          </a:solidFill>
          <a:ln w="9525">
            <a:noFill/>
            <a:miter lim="800000"/>
            <a:headEnd/>
            <a:tailEnd/>
          </a:ln>
        </p:spPr>
        <p:txBody>
          <a:bodyPr wrap="none" anchor="ctr"/>
          <a:lstStyle/>
          <a:p>
            <a:endParaRPr lang="ru-RU">
              <a:solidFill>
                <a:srgbClr val="000000"/>
              </a:solidFill>
            </a:endParaRPr>
          </a:p>
        </p:txBody>
      </p:sp>
      <p:sp>
        <p:nvSpPr>
          <p:cNvPr id="39950" name="Right Arrow 13344"/>
          <p:cNvSpPr>
            <a:spLocks noChangeArrowheads="1"/>
          </p:cNvSpPr>
          <p:nvPr/>
        </p:nvSpPr>
        <p:spPr bwMode="auto">
          <a:xfrm rot="9000000">
            <a:off x="3924300" y="3057525"/>
            <a:ext cx="936625" cy="161925"/>
          </a:xfrm>
          <a:prstGeom prst="rightArrow">
            <a:avLst>
              <a:gd name="adj1" fmla="val 50000"/>
              <a:gd name="adj2" fmla="val 108456"/>
            </a:avLst>
          </a:prstGeom>
          <a:solidFill>
            <a:srgbClr val="FF0000"/>
          </a:solidFill>
          <a:ln w="9525">
            <a:noFill/>
            <a:miter lim="800000"/>
            <a:headEnd/>
            <a:tailEnd/>
          </a:ln>
        </p:spPr>
        <p:txBody>
          <a:bodyPr wrap="none" anchor="ctr"/>
          <a:lstStyle/>
          <a:p>
            <a:endParaRPr lang="ru-RU">
              <a:solidFill>
                <a:srgbClr val="000000"/>
              </a:solidFill>
            </a:endParaRPr>
          </a:p>
        </p:txBody>
      </p:sp>
      <p:sp>
        <p:nvSpPr>
          <p:cNvPr id="39951" name="TextBox 13348"/>
          <p:cNvSpPr txBox="1">
            <a:spLocks noChangeArrowheads="1"/>
          </p:cNvSpPr>
          <p:nvPr/>
        </p:nvSpPr>
        <p:spPr bwMode="auto">
          <a:xfrm>
            <a:off x="6948488" y="2247900"/>
            <a:ext cx="1655762" cy="369888"/>
          </a:xfrm>
          <a:prstGeom prst="rect">
            <a:avLst/>
          </a:prstGeom>
          <a:solidFill>
            <a:schemeClr val="accent1"/>
          </a:solidFill>
          <a:ln w="9525">
            <a:noFill/>
            <a:miter lim="800000"/>
            <a:headEnd/>
            <a:tailEnd/>
          </a:ln>
        </p:spPr>
        <p:txBody>
          <a:bodyPr>
            <a:spAutoFit/>
          </a:bodyPr>
          <a:lstStyle/>
          <a:p>
            <a:pPr>
              <a:spcBef>
                <a:spcPct val="50000"/>
              </a:spcBef>
            </a:pPr>
            <a:r>
              <a:rPr lang="en-US" b="1">
                <a:latin typeface="Calibri" pitchFamily="34" charset="0"/>
              </a:rPr>
              <a:t>Mining Model</a:t>
            </a:r>
          </a:p>
        </p:txBody>
      </p:sp>
      <p:sp>
        <p:nvSpPr>
          <p:cNvPr id="39953" name="Slide Number Placeholder 17"/>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1A7BCF84-C763-4EE4-A06B-1AD30C16BBD1}" type="slidenum">
              <a:rPr lang="en-US">
                <a:latin typeface="Segoe UI"/>
                <a:ea typeface="Segoe UI"/>
                <a:cs typeface="Segoe UI"/>
              </a:rPr>
              <a:pPr fontAlgn="base">
                <a:spcBef>
                  <a:spcPct val="0"/>
                </a:spcBef>
                <a:spcAft>
                  <a:spcPct val="0"/>
                </a:spcAft>
              </a:pPr>
              <a:t>83</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79512" y="123478"/>
            <a:ext cx="7500937" cy="483518"/>
          </a:xfrm>
        </p:spPr>
        <p:txBody>
          <a:bodyPr/>
          <a:lstStyle/>
          <a:p>
            <a:r>
              <a:rPr lang="ro-MO" dirty="0" smtClean="0">
                <a:solidFill>
                  <a:srgbClr val="0000CC"/>
                </a:solidFill>
                <a:latin typeface="Segoe UI"/>
                <a:cs typeface="Segoe UI"/>
              </a:rPr>
              <a:t>Vizualizarea </a:t>
            </a:r>
            <a:r>
              <a:rPr lang="en-US" dirty="0" smtClean="0">
                <a:solidFill>
                  <a:srgbClr val="0000CC"/>
                </a:solidFill>
                <a:latin typeface="Segoe UI"/>
                <a:cs typeface="Segoe UI"/>
              </a:rPr>
              <a:t>Data Mining</a:t>
            </a:r>
          </a:p>
        </p:txBody>
      </p:sp>
      <p:sp>
        <p:nvSpPr>
          <p:cNvPr id="41986" name="Rectangle 3"/>
          <p:cNvSpPr>
            <a:spLocks noGrp="1" noChangeArrowheads="1"/>
          </p:cNvSpPr>
          <p:nvPr>
            <p:ph type="body" idx="1"/>
          </p:nvPr>
        </p:nvSpPr>
        <p:spPr>
          <a:xfrm>
            <a:off x="107504" y="699542"/>
            <a:ext cx="8928992" cy="3888432"/>
          </a:xfrm>
        </p:spPr>
        <p:txBody>
          <a:bodyPr/>
          <a:lstStyle/>
          <a:p>
            <a:r>
              <a:rPr lang="vi-VN" dirty="0" smtClean="0">
                <a:latin typeface="Segoe UI"/>
                <a:cs typeface="Segoe UI"/>
              </a:rPr>
              <a:t>Spre deosebire de interogările </a:t>
            </a:r>
            <a:r>
              <a:rPr lang="vi-VN" i="1" dirty="0" smtClean="0">
                <a:solidFill>
                  <a:srgbClr val="0000CC"/>
                </a:solidFill>
                <a:latin typeface="Segoe UI"/>
                <a:cs typeface="Segoe UI"/>
              </a:rPr>
              <a:t>OLTP</a:t>
            </a:r>
            <a:r>
              <a:rPr lang="vi-VN" dirty="0" smtClean="0">
                <a:solidFill>
                  <a:srgbClr val="0000CC"/>
                </a:solidFill>
                <a:latin typeface="Segoe UI"/>
                <a:cs typeface="Segoe UI"/>
              </a:rPr>
              <a:t> și </a:t>
            </a:r>
            <a:r>
              <a:rPr lang="vi-VN" i="1" dirty="0" smtClean="0">
                <a:solidFill>
                  <a:srgbClr val="0000CC"/>
                </a:solidFill>
                <a:latin typeface="Segoe UI"/>
                <a:cs typeface="Segoe UI"/>
              </a:rPr>
              <a:t>OLAP</a:t>
            </a:r>
            <a:r>
              <a:rPr lang="vi-VN" dirty="0" smtClean="0">
                <a:latin typeface="Segoe UI"/>
                <a:cs typeface="Segoe UI"/>
              </a:rPr>
              <a:t>, interogările </a:t>
            </a:r>
            <a:r>
              <a:rPr lang="vi-VN" dirty="0" smtClean="0">
                <a:solidFill>
                  <a:srgbClr val="0000CC"/>
                </a:solidFill>
                <a:latin typeface="Segoe UI"/>
                <a:cs typeface="Segoe UI"/>
              </a:rPr>
              <a:t>Data Mining </a:t>
            </a:r>
            <a:r>
              <a:rPr lang="vi-VN" dirty="0" smtClean="0">
                <a:latin typeface="Segoe UI"/>
                <a:cs typeface="Segoe UI"/>
              </a:rPr>
              <a:t>extrag de obicei informațiile necunoscute anterior</a:t>
            </a:r>
            <a:r>
              <a:rPr lang="ro-MO" dirty="0" smtClean="0">
                <a:latin typeface="Segoe UI"/>
                <a:cs typeface="Segoe UI"/>
              </a:rPr>
              <a:t>.</a:t>
            </a:r>
            <a:endParaRPr lang="vi-VN" dirty="0" smtClean="0">
              <a:latin typeface="Segoe UI"/>
              <a:cs typeface="Segoe UI"/>
            </a:endParaRPr>
          </a:p>
          <a:p>
            <a:r>
              <a:rPr lang="vi-VN" b="1" i="1" dirty="0" smtClean="0">
                <a:solidFill>
                  <a:srgbClr val="FF0000"/>
                </a:solidFill>
                <a:latin typeface="Segoe UI"/>
                <a:cs typeface="Segoe UI"/>
              </a:rPr>
              <a:t>Views </a:t>
            </a:r>
            <a:r>
              <a:rPr lang="vi-VN" b="1" dirty="0" smtClean="0">
                <a:solidFill>
                  <a:srgbClr val="FF0000"/>
                </a:solidFill>
                <a:latin typeface="Segoe UI"/>
                <a:cs typeface="Segoe UI"/>
              </a:rPr>
              <a:t>/Vizualizările/ </a:t>
            </a:r>
            <a:r>
              <a:rPr lang="vi-VN" dirty="0" smtClean="0">
                <a:latin typeface="Segoe UI"/>
                <a:cs typeface="Segoe UI"/>
              </a:rPr>
              <a:t>pot prezenta eficient descoperiri de noi date si informatii</a:t>
            </a:r>
          </a:p>
          <a:p>
            <a:r>
              <a:rPr lang="vi-VN" dirty="0" smtClean="0">
                <a:latin typeface="Segoe UI"/>
                <a:cs typeface="Segoe UI"/>
              </a:rPr>
              <a:t>SQL Server </a:t>
            </a:r>
            <a:r>
              <a:rPr lang="ro-MO" dirty="0" smtClean="0">
                <a:latin typeface="Segoe UI"/>
                <a:cs typeface="Segoe UI"/>
              </a:rPr>
              <a:t>si VS </a:t>
            </a:r>
            <a:r>
              <a:rPr lang="vi-VN" dirty="0" smtClean="0">
                <a:latin typeface="Segoe UI"/>
                <a:cs typeface="Segoe UI"/>
              </a:rPr>
              <a:t>oferă </a:t>
            </a:r>
            <a:r>
              <a:rPr lang="vi-VN" dirty="0" smtClean="0">
                <a:latin typeface="Segoe UI"/>
                <a:cs typeface="Segoe UI"/>
              </a:rPr>
              <a:t>vizualizări prin algoritmi-specifici a unor modele  care pot fi aplicate in cadrul </a:t>
            </a:r>
            <a:r>
              <a:rPr lang="vi-VN" dirty="0" smtClean="0">
                <a:latin typeface="Segoe UI"/>
                <a:cs typeface="Segoe UI"/>
              </a:rPr>
              <a:t>l</a:t>
            </a:r>
            <a:r>
              <a:rPr lang="ro-MO" dirty="0" smtClean="0">
                <a:latin typeface="Segoe UI"/>
                <a:cs typeface="Segoe UI"/>
              </a:rPr>
              <a:t>or</a:t>
            </a:r>
            <a:endParaRPr lang="vi-VN" dirty="0" smtClean="0">
              <a:latin typeface="Segoe UI"/>
              <a:cs typeface="Segoe UI"/>
            </a:endParaRPr>
          </a:p>
          <a:p>
            <a:r>
              <a:rPr lang="vi-VN" dirty="0" smtClean="0">
                <a:latin typeface="Segoe UI"/>
                <a:cs typeface="Segoe UI"/>
              </a:rPr>
              <a:t>Testa</a:t>
            </a:r>
            <a:r>
              <a:rPr lang="ro-MO" dirty="0" smtClean="0">
                <a:latin typeface="Segoe UI"/>
                <a:cs typeface="Segoe UI"/>
              </a:rPr>
              <a:t>rea</a:t>
            </a:r>
            <a:r>
              <a:rPr lang="vi-VN" dirty="0" smtClean="0">
                <a:latin typeface="Segoe UI"/>
                <a:cs typeface="Segoe UI"/>
              </a:rPr>
              <a:t> și explora</a:t>
            </a:r>
            <a:r>
              <a:rPr lang="ro-MO" dirty="0" smtClean="0">
                <a:latin typeface="Segoe UI"/>
                <a:cs typeface="Segoe UI"/>
              </a:rPr>
              <a:t>rea</a:t>
            </a:r>
            <a:r>
              <a:rPr lang="vi-VN" dirty="0" smtClean="0">
                <a:latin typeface="Segoe UI"/>
                <a:cs typeface="Segoe UI"/>
              </a:rPr>
              <a:t> modele</a:t>
            </a:r>
            <a:r>
              <a:rPr lang="ro-MO" dirty="0" smtClean="0">
                <a:latin typeface="Segoe UI"/>
                <a:cs typeface="Segoe UI"/>
              </a:rPr>
              <a:t>lor</a:t>
            </a:r>
            <a:r>
              <a:rPr lang="vi-VN" dirty="0" smtClean="0">
                <a:latin typeface="Segoe UI"/>
                <a:cs typeface="Segoe UI"/>
              </a:rPr>
              <a:t> în </a:t>
            </a:r>
            <a:r>
              <a:rPr lang="vi-VN" i="1" dirty="0" smtClean="0">
                <a:latin typeface="Segoe UI"/>
                <a:cs typeface="Segoe UI"/>
              </a:rPr>
              <a:t>Business Intelligence Development Studio </a:t>
            </a:r>
            <a:r>
              <a:rPr lang="ro-MO" i="1" dirty="0" smtClean="0">
                <a:latin typeface="Segoe UI"/>
                <a:cs typeface="Segoe UI"/>
              </a:rPr>
              <a:t>prin î</a:t>
            </a:r>
            <a:r>
              <a:rPr lang="vi-VN" dirty="0" smtClean="0">
                <a:latin typeface="Segoe UI"/>
                <a:cs typeface="Segoe UI"/>
              </a:rPr>
              <a:t>ncorpora</a:t>
            </a:r>
            <a:r>
              <a:rPr lang="ro-MO" dirty="0" smtClean="0">
                <a:latin typeface="Segoe UI"/>
                <a:cs typeface="Segoe UI"/>
              </a:rPr>
              <a:t>re</a:t>
            </a:r>
            <a:r>
              <a:rPr lang="vi-VN" dirty="0" smtClean="0">
                <a:latin typeface="Segoe UI"/>
                <a:cs typeface="Segoe UI"/>
              </a:rPr>
              <a:t> în aplicațiile Windows Forms  </a:t>
            </a:r>
          </a:p>
          <a:p>
            <a:r>
              <a:rPr lang="vi-VN" dirty="0" smtClean="0">
                <a:latin typeface="Segoe UI"/>
                <a:cs typeface="Segoe UI"/>
              </a:rPr>
              <a:t>Dezvoltatorii pot construi și </a:t>
            </a:r>
            <a:r>
              <a:rPr lang="vi-VN" i="1" dirty="0" smtClean="0">
                <a:latin typeface="Segoe UI"/>
                <a:cs typeface="Segoe UI"/>
              </a:rPr>
              <a:t>plugin-uri</a:t>
            </a:r>
            <a:r>
              <a:rPr lang="vi-VN" dirty="0" smtClean="0">
                <a:latin typeface="Segoe UI"/>
                <a:cs typeface="Segoe UI"/>
              </a:rPr>
              <a:t> - vizualizări de extragere a datelor personalizate</a:t>
            </a:r>
            <a:endParaRPr lang="en-US" dirty="0" smtClean="0">
              <a:latin typeface="Segoe UI"/>
              <a:cs typeface="Segoe UI"/>
            </a:endParaRPr>
          </a:p>
        </p:txBody>
      </p:sp>
      <p:sp>
        <p:nvSpPr>
          <p:cNvPr id="41987"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0F76D78D-0E51-48EA-8BA9-39864438B7F2}" type="slidenum">
              <a:rPr lang="en-US">
                <a:latin typeface="Segoe UI"/>
                <a:ea typeface="Segoe UI"/>
                <a:cs typeface="Segoe UI"/>
              </a:rPr>
              <a:pPr fontAlgn="base">
                <a:spcBef>
                  <a:spcPct val="0"/>
                </a:spcBef>
                <a:spcAft>
                  <a:spcPct val="0"/>
                </a:spcAft>
              </a:pPr>
              <a:t>84</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59393"/>
          <p:cNvSpPr>
            <a:spLocks noGrp="1" noChangeArrowheads="1"/>
          </p:cNvSpPr>
          <p:nvPr>
            <p:ph type="title"/>
          </p:nvPr>
        </p:nvSpPr>
        <p:spPr>
          <a:xfrm>
            <a:off x="214313" y="323850"/>
            <a:ext cx="8462143" cy="828675"/>
          </a:xfrm>
        </p:spPr>
        <p:txBody>
          <a:bodyPr rtlCol="0">
            <a:normAutofit/>
          </a:bodyPr>
          <a:lstStyle/>
          <a:p>
            <a:pPr fontAlgn="auto">
              <a:spcAft>
                <a:spcPts val="0"/>
              </a:spcAft>
              <a:defRPr/>
            </a:pPr>
            <a:r>
              <a:rPr lang="en-US" dirty="0" smtClean="0">
                <a:solidFill>
                  <a:srgbClr val="0000CC"/>
                </a:solidFill>
                <a:ea typeface="+mj-ea"/>
              </a:rPr>
              <a:t>Integra</a:t>
            </a:r>
            <a:r>
              <a:rPr lang="ro-MO" dirty="0" smtClean="0">
                <a:solidFill>
                  <a:srgbClr val="0000CC"/>
                </a:solidFill>
                <a:ea typeface="+mj-ea"/>
              </a:rPr>
              <a:t>re cu componentele </a:t>
            </a:r>
            <a:r>
              <a:rPr lang="en-US" dirty="0" smtClean="0">
                <a:solidFill>
                  <a:srgbClr val="0000CC"/>
                </a:solidFill>
                <a:ea typeface="+mj-ea"/>
              </a:rPr>
              <a:t>SQL Server </a:t>
            </a:r>
            <a:r>
              <a:rPr lang="ro-MO" dirty="0" smtClean="0">
                <a:solidFill>
                  <a:srgbClr val="0000CC"/>
                </a:solidFill>
                <a:ea typeface="+mj-ea"/>
              </a:rPr>
              <a:t> </a:t>
            </a:r>
            <a:r>
              <a:rPr lang="ro-MO" dirty="0" smtClean="0">
                <a:solidFill>
                  <a:srgbClr val="0000CC"/>
                </a:solidFill>
                <a:ea typeface="+mj-ea"/>
              </a:rPr>
              <a:t>și VS </a:t>
            </a:r>
            <a:endParaRPr lang="en-US" dirty="0" smtClean="0">
              <a:solidFill>
                <a:srgbClr val="0000CC"/>
              </a:solidFill>
              <a:ea typeface="+mj-ea"/>
            </a:endParaRPr>
          </a:p>
        </p:txBody>
      </p:sp>
      <p:sp>
        <p:nvSpPr>
          <p:cNvPr id="44034" name="Shape 59394"/>
          <p:cNvSpPr>
            <a:spLocks noGrp="1" noChangeArrowheads="1"/>
          </p:cNvSpPr>
          <p:nvPr>
            <p:ph type="body" idx="1"/>
          </p:nvPr>
        </p:nvSpPr>
        <p:spPr/>
        <p:txBody>
          <a:bodyPr/>
          <a:lstStyle/>
          <a:p>
            <a:r>
              <a:rPr lang="ro-MO" dirty="0" smtClean="0">
                <a:latin typeface="Segoe UI"/>
                <a:cs typeface="Segoe UI"/>
              </a:rPr>
              <a:t>Integrare cu </a:t>
            </a:r>
            <a:r>
              <a:rPr lang="en-US" b="1" dirty="0" smtClean="0">
                <a:solidFill>
                  <a:srgbClr val="0000CC"/>
                </a:solidFill>
                <a:latin typeface="Segoe UI"/>
                <a:cs typeface="Segoe UI"/>
              </a:rPr>
              <a:t>SSIS</a:t>
            </a:r>
          </a:p>
          <a:p>
            <a:r>
              <a:rPr lang="ro-MO" dirty="0" smtClean="0"/>
              <a:t>Integrare cu </a:t>
            </a:r>
            <a:r>
              <a:rPr lang="en-US" b="1" dirty="0" smtClean="0">
                <a:solidFill>
                  <a:srgbClr val="0000CC"/>
                </a:solidFill>
                <a:latin typeface="Segoe UI"/>
                <a:cs typeface="Segoe UI"/>
              </a:rPr>
              <a:t>SSAS</a:t>
            </a:r>
          </a:p>
          <a:p>
            <a:r>
              <a:rPr lang="ro-MO" dirty="0" smtClean="0"/>
              <a:t>Integrare cu </a:t>
            </a:r>
            <a:r>
              <a:rPr lang="en-US" b="1" dirty="0" smtClean="0">
                <a:solidFill>
                  <a:srgbClr val="0000CC"/>
                </a:solidFill>
                <a:latin typeface="Segoe UI"/>
                <a:cs typeface="Segoe UI"/>
              </a:rPr>
              <a:t>SSRS</a:t>
            </a:r>
          </a:p>
        </p:txBody>
      </p:sp>
      <p:sp>
        <p:nvSpPr>
          <p:cNvPr id="44035"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73DFA263-84B4-4027-BAED-5351AF028825}" type="slidenum">
              <a:rPr lang="en-US">
                <a:latin typeface="Segoe UI"/>
                <a:ea typeface="Segoe UI"/>
                <a:cs typeface="Segoe UI"/>
              </a:rPr>
              <a:pPr fontAlgn="base">
                <a:spcBef>
                  <a:spcPct val="0"/>
                </a:spcBef>
                <a:spcAft>
                  <a:spcPct val="0"/>
                </a:spcAft>
              </a:pPr>
              <a:t>85</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4337"/>
          <p:cNvSpPr>
            <a:spLocks noGrp="1" noChangeArrowheads="1"/>
          </p:cNvSpPr>
          <p:nvPr>
            <p:ph type="title"/>
          </p:nvPr>
        </p:nvSpPr>
        <p:spPr/>
        <p:txBody>
          <a:bodyPr/>
          <a:lstStyle/>
          <a:p>
            <a:r>
              <a:rPr lang="en-US" dirty="0" smtClean="0">
                <a:solidFill>
                  <a:srgbClr val="0000CC"/>
                </a:solidFill>
                <a:latin typeface="Segoe UI"/>
                <a:cs typeface="Segoe UI"/>
              </a:rPr>
              <a:t>Integra</a:t>
            </a:r>
            <a:r>
              <a:rPr lang="ro-MO" dirty="0" smtClean="0">
                <a:solidFill>
                  <a:srgbClr val="0000CC"/>
                </a:solidFill>
                <a:latin typeface="Segoe UI"/>
                <a:cs typeface="Segoe UI"/>
              </a:rPr>
              <a:t>re cu </a:t>
            </a:r>
            <a:r>
              <a:rPr lang="en-US" dirty="0" smtClean="0">
                <a:solidFill>
                  <a:srgbClr val="0000CC"/>
                </a:solidFill>
                <a:latin typeface="Segoe UI"/>
                <a:cs typeface="Segoe UI"/>
              </a:rPr>
              <a:t>SSIS</a:t>
            </a:r>
          </a:p>
        </p:txBody>
      </p:sp>
      <p:sp>
        <p:nvSpPr>
          <p:cNvPr id="46082" name="Shape 14338"/>
          <p:cNvSpPr>
            <a:spLocks noGrp="1" noChangeArrowheads="1"/>
          </p:cNvSpPr>
          <p:nvPr>
            <p:ph type="body" idx="1"/>
          </p:nvPr>
        </p:nvSpPr>
        <p:spPr>
          <a:xfrm>
            <a:off x="611561" y="1096963"/>
            <a:ext cx="8208912" cy="3517900"/>
          </a:xfrm>
        </p:spPr>
        <p:txBody>
          <a:bodyPr/>
          <a:lstStyle/>
          <a:p>
            <a:r>
              <a:rPr lang="en-US" sz="2400" dirty="0" err="1" smtClean="0">
                <a:latin typeface="Segoe UI"/>
                <a:cs typeface="Segoe UI"/>
              </a:rPr>
              <a:t>Efectu</a:t>
            </a:r>
            <a:r>
              <a:rPr lang="ro-MO" sz="2400" dirty="0" smtClean="0">
                <a:latin typeface="Segoe UI"/>
                <a:cs typeface="Segoe UI"/>
              </a:rPr>
              <a:t>iază</a:t>
            </a:r>
            <a:r>
              <a:rPr lang="en-US" sz="2400" dirty="0" smtClean="0">
                <a:latin typeface="Segoe UI"/>
                <a:cs typeface="Segoe UI"/>
              </a:rPr>
              <a:t> </a:t>
            </a:r>
            <a:r>
              <a:rPr lang="en-US" sz="2400" dirty="0" err="1" smtClean="0">
                <a:latin typeface="Segoe UI"/>
                <a:cs typeface="Segoe UI"/>
              </a:rPr>
              <a:t>extragerea</a:t>
            </a:r>
            <a:r>
              <a:rPr lang="en-US" sz="2400" dirty="0" smtClean="0">
                <a:latin typeface="Segoe UI"/>
                <a:cs typeface="Segoe UI"/>
              </a:rPr>
              <a:t> </a:t>
            </a:r>
            <a:r>
              <a:rPr lang="en-US" sz="2400" dirty="0" err="1" smtClean="0">
                <a:latin typeface="Segoe UI"/>
                <a:cs typeface="Segoe UI"/>
              </a:rPr>
              <a:t>datelor</a:t>
            </a:r>
            <a:r>
              <a:rPr lang="en-US" sz="2400" dirty="0" smtClean="0">
                <a:latin typeface="Segoe UI"/>
                <a:cs typeface="Segoe UI"/>
              </a:rPr>
              <a:t> direct </a:t>
            </a:r>
            <a:r>
              <a:rPr lang="en-US" sz="2400" dirty="0" err="1" smtClean="0">
                <a:latin typeface="Segoe UI"/>
                <a:cs typeface="Segoe UI"/>
              </a:rPr>
              <a:t>în</a:t>
            </a:r>
            <a:r>
              <a:rPr lang="en-US" sz="2400" dirty="0" smtClean="0">
                <a:latin typeface="Segoe UI"/>
                <a:cs typeface="Segoe UI"/>
              </a:rPr>
              <a:t> </a:t>
            </a:r>
            <a:r>
              <a:rPr lang="en-US" sz="2400" dirty="0" err="1" smtClean="0">
                <a:latin typeface="Segoe UI"/>
                <a:cs typeface="Segoe UI"/>
              </a:rPr>
              <a:t>fluxul</a:t>
            </a:r>
            <a:r>
              <a:rPr lang="en-US" sz="2400" dirty="0" smtClean="0">
                <a:latin typeface="Segoe UI"/>
                <a:cs typeface="Segoe UI"/>
              </a:rPr>
              <a:t> de control </a:t>
            </a:r>
            <a:r>
              <a:rPr lang="en-US" sz="2400" dirty="0" err="1" smtClean="0">
                <a:latin typeface="Segoe UI"/>
                <a:cs typeface="Segoe UI"/>
              </a:rPr>
              <a:t>sau</a:t>
            </a:r>
            <a:r>
              <a:rPr lang="en-US" sz="2400" dirty="0" smtClean="0">
                <a:latin typeface="Segoe UI"/>
                <a:cs typeface="Segoe UI"/>
              </a:rPr>
              <a:t> </a:t>
            </a:r>
            <a:r>
              <a:rPr lang="ro-MO" sz="2400" dirty="0" smtClean="0">
                <a:latin typeface="Segoe UI"/>
                <a:cs typeface="Segoe UI"/>
              </a:rPr>
              <a:t>in linia</a:t>
            </a:r>
            <a:r>
              <a:rPr lang="en-US" sz="2400" dirty="0" smtClean="0">
                <a:latin typeface="Segoe UI"/>
                <a:cs typeface="Segoe UI"/>
              </a:rPr>
              <a:t> flux</a:t>
            </a:r>
            <a:r>
              <a:rPr lang="ro-MO" sz="2400" dirty="0" smtClean="0">
                <a:latin typeface="Segoe UI"/>
                <a:cs typeface="Segoe UI"/>
              </a:rPr>
              <a:t>ului</a:t>
            </a:r>
            <a:r>
              <a:rPr lang="en-US" sz="2400" dirty="0" smtClean="0">
                <a:latin typeface="Segoe UI"/>
                <a:cs typeface="Segoe UI"/>
              </a:rPr>
              <a:t> de date</a:t>
            </a:r>
          </a:p>
          <a:p>
            <a:endParaRPr lang="en-US" sz="2400" dirty="0" smtClean="0">
              <a:latin typeface="Segoe UI"/>
              <a:cs typeface="Segoe UI"/>
            </a:endParaRPr>
          </a:p>
          <a:p>
            <a:endParaRPr lang="en-US" sz="2400" dirty="0" smtClean="0">
              <a:latin typeface="Segoe UI"/>
              <a:cs typeface="Segoe UI"/>
            </a:endParaRPr>
          </a:p>
          <a:p>
            <a:pPr>
              <a:buFont typeface="Webdings" pitchFamily="18" charset="2"/>
              <a:buNone/>
            </a:pPr>
            <a:endParaRPr lang="ro-MO" sz="2400" dirty="0" smtClean="0">
              <a:latin typeface="Segoe UI"/>
              <a:cs typeface="Segoe UI"/>
            </a:endParaRPr>
          </a:p>
          <a:p>
            <a:pPr>
              <a:buFont typeface="Webdings" pitchFamily="18" charset="2"/>
              <a:buNone/>
            </a:pPr>
            <a:endParaRPr lang="en-US" sz="2400" dirty="0" smtClean="0">
              <a:latin typeface="Segoe UI"/>
              <a:cs typeface="Segoe UI"/>
            </a:endParaRPr>
          </a:p>
          <a:p>
            <a:r>
              <a:rPr lang="vi-VN" sz="2400" dirty="0" smtClean="0">
                <a:latin typeface="Segoe UI"/>
                <a:cs typeface="Segoe UI"/>
              </a:rPr>
              <a:t>Configur</a:t>
            </a:r>
            <a:r>
              <a:rPr lang="ro-MO" sz="2400" dirty="0" smtClean="0">
                <a:latin typeface="Segoe UI"/>
                <a:cs typeface="Segoe UI"/>
              </a:rPr>
              <a:t>ează</a:t>
            </a:r>
            <a:r>
              <a:rPr lang="vi-VN" sz="2400" dirty="0" smtClean="0">
                <a:latin typeface="Segoe UI"/>
                <a:cs typeface="Segoe UI"/>
              </a:rPr>
              <a:t> pachete „inteligente” pe baza rezultatelor interogării </a:t>
            </a:r>
            <a:r>
              <a:rPr lang="ro-MO" sz="2400" dirty="0" smtClean="0">
                <a:latin typeface="Segoe UI"/>
                <a:cs typeface="Segoe UI"/>
              </a:rPr>
              <a:t>de</a:t>
            </a:r>
            <a:r>
              <a:rPr lang="vi-VN" sz="2400" dirty="0" smtClean="0">
                <a:latin typeface="Segoe UI"/>
                <a:cs typeface="Segoe UI"/>
              </a:rPr>
              <a:t> extragere</a:t>
            </a:r>
            <a:r>
              <a:rPr lang="ro-MO" sz="2400" dirty="0" smtClean="0">
                <a:latin typeface="Segoe UI"/>
                <a:cs typeface="Segoe UI"/>
              </a:rPr>
              <a:t> </a:t>
            </a:r>
            <a:r>
              <a:rPr lang="vi-VN" sz="2400" dirty="0" smtClean="0">
                <a:latin typeface="Segoe UI"/>
                <a:cs typeface="Segoe UI"/>
              </a:rPr>
              <a:t>a datelor</a:t>
            </a:r>
            <a:r>
              <a:rPr lang="ro-MO" sz="2400" dirty="0" smtClean="0">
                <a:latin typeface="Segoe UI"/>
                <a:cs typeface="Segoe UI"/>
              </a:rPr>
              <a:t> prin </a:t>
            </a:r>
            <a:r>
              <a:rPr lang="ro-MO" sz="2400" b="1" dirty="0" smtClean="0">
                <a:latin typeface="Segoe UI"/>
                <a:cs typeface="Segoe UI"/>
              </a:rPr>
              <a:t>Data MIning</a:t>
            </a:r>
            <a:endParaRPr lang="en-US" sz="2400" b="1" dirty="0" smtClean="0">
              <a:latin typeface="Segoe UI"/>
              <a:cs typeface="Segoe UI"/>
            </a:endParaRPr>
          </a:p>
          <a:p>
            <a:endParaRPr lang="en-US" sz="2400" dirty="0" smtClean="0">
              <a:latin typeface="Segoe UI"/>
              <a:cs typeface="Segoe UI"/>
            </a:endParaRPr>
          </a:p>
          <a:p>
            <a:endParaRPr lang="en-US" sz="2400" dirty="0" smtClean="0">
              <a:latin typeface="Segoe UI"/>
              <a:cs typeface="Segoe UI"/>
            </a:endParaRPr>
          </a:p>
          <a:p>
            <a:endParaRPr lang="en-US" sz="2400" dirty="0" smtClean="0">
              <a:latin typeface="Segoe UI"/>
              <a:cs typeface="Segoe UI"/>
            </a:endParaRPr>
          </a:p>
          <a:p>
            <a:endParaRPr lang="en-US" sz="2400" dirty="0" smtClean="0">
              <a:latin typeface="Segoe UI"/>
              <a:cs typeface="Segoe UI"/>
            </a:endParaRPr>
          </a:p>
        </p:txBody>
      </p:sp>
      <p:pic>
        <p:nvPicPr>
          <p:cNvPr id="46083" name="Rectangle 14339"/>
          <p:cNvPicPr>
            <a:picLocks noChangeAspect="1" noChangeArrowheads="1"/>
          </p:cNvPicPr>
          <p:nvPr/>
        </p:nvPicPr>
        <p:blipFill>
          <a:blip r:embed="rId3" cstate="print"/>
          <a:srcRect/>
          <a:stretch>
            <a:fillRect/>
          </a:stretch>
        </p:blipFill>
        <p:spPr bwMode="auto">
          <a:xfrm>
            <a:off x="4606925" y="1898650"/>
            <a:ext cx="1987550" cy="395288"/>
          </a:xfrm>
          <a:prstGeom prst="rect">
            <a:avLst/>
          </a:prstGeom>
          <a:noFill/>
          <a:ln w="9525">
            <a:noFill/>
            <a:miter lim="800000"/>
            <a:headEnd/>
            <a:tailEnd/>
          </a:ln>
        </p:spPr>
      </p:pic>
      <p:pic>
        <p:nvPicPr>
          <p:cNvPr id="46084" name="Rectangle 14340"/>
          <p:cNvPicPr>
            <a:picLocks noChangeAspect="1" noChangeArrowheads="1"/>
          </p:cNvPicPr>
          <p:nvPr/>
        </p:nvPicPr>
        <p:blipFill>
          <a:blip r:embed="rId4" cstate="print"/>
          <a:srcRect/>
          <a:stretch>
            <a:fillRect/>
          </a:stretch>
        </p:blipFill>
        <p:spPr bwMode="auto">
          <a:xfrm>
            <a:off x="2613025" y="2774950"/>
            <a:ext cx="1690688" cy="393700"/>
          </a:xfrm>
          <a:prstGeom prst="rect">
            <a:avLst/>
          </a:prstGeom>
          <a:noFill/>
          <a:ln w="9525">
            <a:noFill/>
            <a:miter lim="800000"/>
            <a:headEnd/>
            <a:tailEnd/>
          </a:ln>
        </p:spPr>
      </p:pic>
      <p:pic>
        <p:nvPicPr>
          <p:cNvPr id="46085" name="Rectangle 14341"/>
          <p:cNvPicPr>
            <a:picLocks noChangeAspect="1" noChangeArrowheads="1"/>
          </p:cNvPicPr>
          <p:nvPr/>
        </p:nvPicPr>
        <p:blipFill>
          <a:blip r:embed="rId5" cstate="print"/>
          <a:srcRect/>
          <a:stretch>
            <a:fillRect/>
          </a:stretch>
        </p:blipFill>
        <p:spPr bwMode="auto">
          <a:xfrm>
            <a:off x="4518025" y="2774950"/>
            <a:ext cx="1690688" cy="393700"/>
          </a:xfrm>
          <a:prstGeom prst="rect">
            <a:avLst/>
          </a:prstGeom>
          <a:noFill/>
          <a:ln w="9525">
            <a:noFill/>
            <a:miter lim="800000"/>
            <a:headEnd/>
            <a:tailEnd/>
          </a:ln>
        </p:spPr>
      </p:pic>
      <p:pic>
        <p:nvPicPr>
          <p:cNvPr id="46086" name="Rectangle 14342"/>
          <p:cNvPicPr>
            <a:picLocks noChangeAspect="1" noChangeArrowheads="1"/>
          </p:cNvPicPr>
          <p:nvPr/>
        </p:nvPicPr>
        <p:blipFill>
          <a:blip r:embed="rId6" cstate="print"/>
          <a:srcRect/>
          <a:stretch>
            <a:fillRect/>
          </a:stretch>
        </p:blipFill>
        <p:spPr bwMode="auto">
          <a:xfrm>
            <a:off x="2341563" y="1898650"/>
            <a:ext cx="1993900" cy="395288"/>
          </a:xfrm>
          <a:prstGeom prst="rect">
            <a:avLst/>
          </a:prstGeom>
          <a:noFill/>
          <a:ln w="9525">
            <a:noFill/>
            <a:miter lim="800000"/>
            <a:headEnd/>
            <a:tailEnd/>
          </a:ln>
        </p:spPr>
      </p:pic>
      <p:sp>
        <p:nvSpPr>
          <p:cNvPr id="46087" name="Rectangle 14346"/>
          <p:cNvSpPr>
            <a:spLocks noChangeArrowheads="1"/>
          </p:cNvSpPr>
          <p:nvPr/>
        </p:nvSpPr>
        <p:spPr bwMode="auto">
          <a:xfrm>
            <a:off x="468313" y="3111500"/>
            <a:ext cx="8229600" cy="1296988"/>
          </a:xfrm>
          <a:prstGeom prst="rect">
            <a:avLst/>
          </a:prstGeom>
          <a:noFill/>
          <a:ln w="9525">
            <a:noFill/>
            <a:miter lim="800000"/>
            <a:headEnd/>
            <a:tailEnd/>
          </a:ln>
        </p:spPr>
        <p:txBody>
          <a:bodyPr/>
          <a:lstStyle/>
          <a:p>
            <a:pPr marL="342900" indent="-342900">
              <a:spcBef>
                <a:spcPct val="20000"/>
              </a:spcBef>
              <a:buFontTx/>
              <a:buBlip>
                <a:blip r:embed="rId7"/>
              </a:buBlip>
            </a:pPr>
            <a:endParaRPr lang="en-US" sz="2600">
              <a:latin typeface="Calibri" pitchFamily="34" charset="0"/>
            </a:endParaRPr>
          </a:p>
          <a:p>
            <a:pPr marL="342900" indent="-342900">
              <a:spcBef>
                <a:spcPct val="20000"/>
              </a:spcBef>
              <a:buFontTx/>
              <a:buBlip>
                <a:blip r:embed="rId7"/>
              </a:buBlip>
            </a:pPr>
            <a:endParaRPr lang="en-US" sz="2600">
              <a:latin typeface="Calibri" pitchFamily="34" charset="0"/>
            </a:endParaRPr>
          </a:p>
        </p:txBody>
      </p:sp>
      <p:sp>
        <p:nvSpPr>
          <p:cNvPr id="46088" name="Slide Number Placeholder 9"/>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4ADDC541-055B-4417-BFD0-0EF75B8A6851}" type="slidenum">
              <a:rPr lang="en-US">
                <a:latin typeface="Segoe UI"/>
                <a:ea typeface="Segoe UI"/>
                <a:cs typeface="Segoe UI"/>
              </a:rPr>
              <a:pPr fontAlgn="base">
                <a:spcBef>
                  <a:spcPct val="0"/>
                </a:spcBef>
                <a:spcAft>
                  <a:spcPct val="0"/>
                </a:spcAft>
              </a:pPr>
              <a:t>86</a:t>
            </a:fld>
            <a:endParaRPr lang="en-US">
              <a:latin typeface="Segoe UI"/>
              <a:ea typeface="Segoe UI"/>
              <a:cs typeface="Segoe UI"/>
            </a:endParaRPr>
          </a:p>
        </p:txBody>
      </p:sp>
      <p:grpSp>
        <p:nvGrpSpPr>
          <p:cNvPr id="46089" name="Group 13"/>
          <p:cNvGrpSpPr>
            <a:grpSpLocks/>
          </p:cNvGrpSpPr>
          <p:nvPr/>
        </p:nvGrpSpPr>
        <p:grpSpPr bwMode="auto">
          <a:xfrm>
            <a:off x="2466975" y="2579688"/>
            <a:ext cx="3857625" cy="1017587"/>
            <a:chOff x="4857752" y="2643182"/>
            <a:chExt cx="3857653" cy="1357322"/>
          </a:xfrm>
        </p:grpSpPr>
        <p:sp>
          <p:nvSpPr>
            <p:cNvPr id="46091" name="Rectangle 10"/>
            <p:cNvSpPr>
              <a:spLocks noChangeArrowheads="1"/>
            </p:cNvSpPr>
            <p:nvPr/>
          </p:nvSpPr>
          <p:spPr bwMode="auto">
            <a:xfrm>
              <a:off x="4857752" y="2643182"/>
              <a:ext cx="3857653" cy="1357322"/>
            </a:xfrm>
            <a:prstGeom prst="rect">
              <a:avLst/>
            </a:prstGeom>
            <a:solidFill>
              <a:schemeClr val="accent1">
                <a:alpha val="30196"/>
              </a:schemeClr>
            </a:solidFill>
            <a:ln w="9525">
              <a:solidFill>
                <a:schemeClr val="tx1"/>
              </a:solidFill>
              <a:miter lim="800000"/>
              <a:headEnd/>
              <a:tailEnd/>
            </a:ln>
          </p:spPr>
          <p:txBody>
            <a:bodyPr wrap="none" anchor="ctr"/>
            <a:lstStyle/>
            <a:p>
              <a:endParaRPr lang="ru-RU">
                <a:latin typeface="Calibri" pitchFamily="34" charset="0"/>
              </a:endParaRPr>
            </a:p>
          </p:txBody>
        </p:sp>
        <p:sp>
          <p:nvSpPr>
            <p:cNvPr id="46092" name="Text Box 11"/>
            <p:cNvSpPr txBox="1">
              <a:spLocks noChangeArrowheads="1"/>
            </p:cNvSpPr>
            <p:nvPr/>
          </p:nvSpPr>
          <p:spPr bwMode="auto">
            <a:xfrm>
              <a:off x="5028096" y="3571876"/>
              <a:ext cx="3644038" cy="369332"/>
            </a:xfrm>
            <a:prstGeom prst="rect">
              <a:avLst/>
            </a:prstGeom>
            <a:noFill/>
            <a:ln w="9525">
              <a:noFill/>
              <a:miter lim="800000"/>
              <a:headEnd/>
              <a:tailEnd/>
            </a:ln>
          </p:spPr>
          <p:txBody>
            <a:bodyPr>
              <a:spAutoFit/>
            </a:bodyPr>
            <a:lstStyle/>
            <a:p>
              <a:pPr>
                <a:spcBef>
                  <a:spcPct val="50000"/>
                </a:spcBef>
              </a:pPr>
              <a:r>
                <a:rPr lang="en-US" sz="1200"/>
                <a:t>Enterprise Edition only</a:t>
              </a:r>
            </a:p>
          </p:txBody>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5361"/>
          <p:cNvSpPr>
            <a:spLocks noGrp="1" noChangeArrowheads="1"/>
          </p:cNvSpPr>
          <p:nvPr>
            <p:ph type="title"/>
          </p:nvPr>
        </p:nvSpPr>
        <p:spPr>
          <a:xfrm>
            <a:off x="179512" y="195486"/>
            <a:ext cx="7500937" cy="828675"/>
          </a:xfrm>
        </p:spPr>
        <p:txBody>
          <a:bodyPr/>
          <a:lstStyle/>
          <a:p>
            <a:r>
              <a:rPr lang="en-US" dirty="0" smtClean="0">
                <a:solidFill>
                  <a:srgbClr val="0000CC"/>
                </a:solidFill>
                <a:latin typeface="Segoe UI"/>
                <a:cs typeface="Segoe UI"/>
              </a:rPr>
              <a:t>Integra</a:t>
            </a:r>
            <a:r>
              <a:rPr lang="ro-MO" dirty="0" smtClean="0">
                <a:solidFill>
                  <a:srgbClr val="0000CC"/>
                </a:solidFill>
                <a:latin typeface="Segoe UI"/>
                <a:cs typeface="Segoe UI"/>
              </a:rPr>
              <a:t>re cu </a:t>
            </a:r>
            <a:r>
              <a:rPr lang="en-US" dirty="0" smtClean="0">
                <a:solidFill>
                  <a:srgbClr val="0000CC"/>
                </a:solidFill>
                <a:latin typeface="Segoe UI"/>
                <a:cs typeface="Segoe UI"/>
              </a:rPr>
              <a:t>SSAS</a:t>
            </a:r>
          </a:p>
        </p:txBody>
      </p:sp>
      <p:sp>
        <p:nvSpPr>
          <p:cNvPr id="48130" name="Shape 15362"/>
          <p:cNvSpPr>
            <a:spLocks noGrp="1" noChangeArrowheads="1"/>
          </p:cNvSpPr>
          <p:nvPr>
            <p:ph type="body" idx="1"/>
          </p:nvPr>
        </p:nvSpPr>
        <p:spPr>
          <a:xfrm>
            <a:off x="251520" y="915566"/>
            <a:ext cx="8316540" cy="3419475"/>
          </a:xfrm>
        </p:spPr>
        <p:txBody>
          <a:bodyPr/>
          <a:lstStyle/>
          <a:p>
            <a:r>
              <a:rPr lang="vi-VN" sz="2400" dirty="0" smtClean="0">
                <a:latin typeface="Segoe UI"/>
                <a:cs typeface="Segoe UI"/>
              </a:rPr>
              <a:t>Crează modele de extragere a datelor direct din depozitele OLAP</a:t>
            </a:r>
          </a:p>
          <a:p>
            <a:r>
              <a:rPr lang="vi-VN" sz="2400" dirty="0" smtClean="0">
                <a:latin typeface="Segoe UI"/>
                <a:cs typeface="Segoe UI"/>
              </a:rPr>
              <a:t>Crează dimensiuni din modelele de extragere a datelor cu felieri in cuburi de date folosind modele descoperite</a:t>
            </a:r>
          </a:p>
          <a:p>
            <a:pPr lvl="1">
              <a:buFont typeface="Wingdings" pitchFamily="2" charset="2"/>
              <a:buChar char="§"/>
            </a:pPr>
            <a:r>
              <a:rPr lang="vi-VN" sz="2400" b="1" dirty="0" smtClean="0">
                <a:solidFill>
                  <a:srgbClr val="FF0000"/>
                </a:solidFill>
                <a:latin typeface="Segoe UI"/>
                <a:cs typeface="Segoe UI"/>
              </a:rPr>
              <a:t>Arbori de decizie</a:t>
            </a:r>
          </a:p>
          <a:p>
            <a:pPr lvl="1">
              <a:buFont typeface="Wingdings" pitchFamily="2" charset="2"/>
              <a:buChar char="§"/>
            </a:pPr>
            <a:r>
              <a:rPr lang="vi-VN" sz="2400" b="1" dirty="0" smtClean="0">
                <a:solidFill>
                  <a:srgbClr val="FF0000"/>
                </a:solidFill>
                <a:latin typeface="Segoe UI"/>
                <a:cs typeface="Segoe UI"/>
              </a:rPr>
              <a:t>Clustering</a:t>
            </a:r>
          </a:p>
          <a:p>
            <a:pPr lvl="1">
              <a:buFont typeface="Wingdings" pitchFamily="2" charset="2"/>
              <a:buChar char="§"/>
            </a:pPr>
            <a:r>
              <a:rPr lang="vi-VN" sz="2400" b="1" dirty="0" smtClean="0">
                <a:solidFill>
                  <a:srgbClr val="FF0000"/>
                </a:solidFill>
                <a:latin typeface="Segoe UI"/>
                <a:cs typeface="Segoe UI"/>
              </a:rPr>
              <a:t>Reguli de asociere</a:t>
            </a:r>
            <a:endParaRPr lang="ro-MO" sz="2400" b="1" dirty="0" smtClean="0">
              <a:solidFill>
                <a:srgbClr val="FF0000"/>
              </a:solidFill>
              <a:latin typeface="Segoe UI"/>
              <a:cs typeface="Segoe UI"/>
            </a:endParaRPr>
          </a:p>
          <a:p>
            <a:pPr lvl="1">
              <a:buFont typeface="Wingdings" pitchFamily="2" charset="2"/>
              <a:buChar char="§"/>
            </a:pPr>
            <a:r>
              <a:rPr lang="ro-MO" sz="2400" b="1" dirty="0" smtClean="0">
                <a:solidFill>
                  <a:srgbClr val="FF0000"/>
                </a:solidFill>
                <a:latin typeface="Segoe UI"/>
                <a:cs typeface="Segoe UI"/>
              </a:rPr>
              <a:t>Regresia liniară</a:t>
            </a:r>
          </a:p>
          <a:p>
            <a:pPr lvl="1">
              <a:buFont typeface="Wingdings" pitchFamily="2" charset="2"/>
              <a:buChar char="§"/>
            </a:pPr>
            <a:r>
              <a:rPr lang="ro-MO" sz="2400" b="1" dirty="0" smtClean="0">
                <a:solidFill>
                  <a:srgbClr val="FF0000"/>
                </a:solidFill>
                <a:latin typeface="Segoe UI"/>
                <a:cs typeface="Segoe UI"/>
              </a:rPr>
              <a:t>Altele</a:t>
            </a:r>
            <a:endParaRPr lang="en-US" sz="2400" b="1" dirty="0" smtClean="0">
              <a:solidFill>
                <a:srgbClr val="FF0000"/>
              </a:solidFill>
              <a:latin typeface="Segoe UI"/>
              <a:cs typeface="Segoe UI"/>
            </a:endParaRPr>
          </a:p>
          <a:p>
            <a:endParaRPr lang="en-US" sz="2400" dirty="0" smtClean="0">
              <a:latin typeface="Segoe UI"/>
              <a:cs typeface="Segoe UI"/>
            </a:endParaRPr>
          </a:p>
        </p:txBody>
      </p:sp>
      <p:sp>
        <p:nvSpPr>
          <p:cNvPr id="48131"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97F93C85-3F32-496C-B29C-25BDA0691436}" type="slidenum">
              <a:rPr lang="en-US">
                <a:latin typeface="Segoe UI"/>
                <a:ea typeface="Segoe UI"/>
                <a:cs typeface="Segoe UI"/>
              </a:rPr>
              <a:pPr fontAlgn="base">
                <a:spcBef>
                  <a:spcPct val="0"/>
                </a:spcBef>
                <a:spcAft>
                  <a:spcPct val="0"/>
                </a:spcAft>
              </a:pPr>
              <a:t>87</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6385"/>
          <p:cNvSpPr>
            <a:spLocks noGrp="1" noChangeArrowheads="1"/>
          </p:cNvSpPr>
          <p:nvPr>
            <p:ph type="title"/>
          </p:nvPr>
        </p:nvSpPr>
        <p:spPr>
          <a:xfrm>
            <a:off x="179512" y="195486"/>
            <a:ext cx="7500937" cy="828675"/>
          </a:xfrm>
        </p:spPr>
        <p:txBody>
          <a:bodyPr/>
          <a:lstStyle/>
          <a:p>
            <a:r>
              <a:rPr lang="en-US" dirty="0" smtClean="0">
                <a:solidFill>
                  <a:srgbClr val="0000CC"/>
                </a:solidFill>
                <a:latin typeface="Segoe UI"/>
                <a:cs typeface="Segoe UI"/>
              </a:rPr>
              <a:t>Integra</a:t>
            </a:r>
            <a:r>
              <a:rPr lang="ro-MO" dirty="0" smtClean="0">
                <a:solidFill>
                  <a:srgbClr val="0000CC"/>
                </a:solidFill>
                <a:latin typeface="Segoe UI"/>
                <a:cs typeface="Segoe UI"/>
              </a:rPr>
              <a:t>re cu </a:t>
            </a:r>
            <a:r>
              <a:rPr lang="en-US" dirty="0" smtClean="0">
                <a:solidFill>
                  <a:srgbClr val="0000CC"/>
                </a:solidFill>
                <a:latin typeface="Segoe UI"/>
                <a:cs typeface="Segoe UI"/>
              </a:rPr>
              <a:t>SSRS</a:t>
            </a:r>
          </a:p>
        </p:txBody>
      </p:sp>
      <p:sp>
        <p:nvSpPr>
          <p:cNvPr id="50178" name="Shape 16386"/>
          <p:cNvSpPr>
            <a:spLocks noGrp="1" noChangeArrowheads="1"/>
          </p:cNvSpPr>
          <p:nvPr>
            <p:ph type="body" idx="1"/>
          </p:nvPr>
        </p:nvSpPr>
        <p:spPr>
          <a:xfrm>
            <a:off x="251520" y="915566"/>
            <a:ext cx="8640960" cy="3419475"/>
          </a:xfrm>
        </p:spPr>
        <p:txBody>
          <a:bodyPr/>
          <a:lstStyle/>
          <a:p>
            <a:r>
              <a:rPr lang="vi-VN" sz="2400" dirty="0" smtClean="0">
                <a:latin typeface="Segoe UI"/>
                <a:cs typeface="Segoe UI"/>
              </a:rPr>
              <a:t>Prezentă rezultatele extragerii datelor în rapoarte SSRS</a:t>
            </a:r>
          </a:p>
          <a:p>
            <a:pPr lvl="1"/>
            <a:r>
              <a:rPr lang="vi-VN" sz="2400" b="1" dirty="0" smtClean="0">
                <a:solidFill>
                  <a:srgbClr val="FF0000"/>
                </a:solidFill>
                <a:latin typeface="Segoe UI"/>
                <a:cs typeface="Segoe UI"/>
              </a:rPr>
              <a:t>Interogări de predicție</a:t>
            </a:r>
          </a:p>
          <a:p>
            <a:pPr lvl="1"/>
            <a:r>
              <a:rPr lang="vi-VN" sz="2400" b="1" dirty="0" smtClean="0">
                <a:solidFill>
                  <a:srgbClr val="FF0000"/>
                </a:solidFill>
                <a:latin typeface="Segoe UI"/>
                <a:cs typeface="Segoe UI"/>
              </a:rPr>
              <a:t>Interogări de conținut</a:t>
            </a:r>
          </a:p>
          <a:p>
            <a:pPr lvl="1"/>
            <a:r>
              <a:rPr lang="vi-VN" sz="2400" b="1" dirty="0" smtClean="0">
                <a:solidFill>
                  <a:srgbClr val="FF0000"/>
                </a:solidFill>
                <a:latin typeface="Segoe UI"/>
                <a:cs typeface="Segoe UI"/>
              </a:rPr>
              <a:t>Interogări parametrizate</a:t>
            </a:r>
          </a:p>
          <a:p>
            <a:r>
              <a:rPr lang="vi-VN" sz="2400" dirty="0" smtClean="0">
                <a:latin typeface="Segoe UI"/>
                <a:cs typeface="Segoe UI"/>
              </a:rPr>
              <a:t>Utilizează un constructor de interogări de extragere a datelor pentru a selecta cu ușurință rezultatele</a:t>
            </a:r>
          </a:p>
          <a:p>
            <a:r>
              <a:rPr lang="vi-VN" sz="2400" dirty="0" smtClean="0">
                <a:latin typeface="Segoe UI"/>
                <a:cs typeface="Segoe UI"/>
              </a:rPr>
              <a:t>Aplică gruparea și agregarea pentru a rezuma rezultatele</a:t>
            </a:r>
          </a:p>
          <a:p>
            <a:r>
              <a:rPr lang="vi-VN" sz="2400" dirty="0" smtClean="0">
                <a:latin typeface="Segoe UI"/>
                <a:cs typeface="Segoe UI"/>
              </a:rPr>
              <a:t>Distribuie rezultatele extragerii datelor utilizând abonamente</a:t>
            </a:r>
            <a:endParaRPr lang="en-US" sz="2400" dirty="0" smtClean="0">
              <a:latin typeface="Segoe UI"/>
              <a:cs typeface="Segoe UI"/>
            </a:endParaRPr>
          </a:p>
        </p:txBody>
      </p:sp>
      <p:sp>
        <p:nvSpPr>
          <p:cNvPr id="50179"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A4D8EA8A-333B-43BD-9F07-60DB3817B3B0}" type="slidenum">
              <a:rPr lang="en-US">
                <a:latin typeface="Segoe UI"/>
                <a:ea typeface="Segoe UI"/>
                <a:cs typeface="Segoe UI"/>
              </a:rPr>
              <a:pPr fontAlgn="base">
                <a:spcBef>
                  <a:spcPct val="0"/>
                </a:spcBef>
                <a:spcAft>
                  <a:spcPct val="0"/>
                </a:spcAft>
              </a:pPr>
              <a:t>88</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60417"/>
          <p:cNvSpPr>
            <a:spLocks noGrp="1" noChangeArrowheads="1"/>
          </p:cNvSpPr>
          <p:nvPr>
            <p:ph type="title"/>
          </p:nvPr>
        </p:nvSpPr>
        <p:spPr>
          <a:xfrm>
            <a:off x="251520" y="267495"/>
            <a:ext cx="7500937" cy="576064"/>
          </a:xfrm>
        </p:spPr>
        <p:txBody>
          <a:bodyPr/>
          <a:lstStyle/>
          <a:p>
            <a:r>
              <a:rPr lang="ro-MO" dirty="0" smtClean="0">
                <a:solidFill>
                  <a:srgbClr val="0000CC"/>
                </a:solidFill>
                <a:latin typeface="Segoe UI"/>
                <a:cs typeface="Segoe UI"/>
              </a:rPr>
              <a:t>Programarea </a:t>
            </a:r>
            <a:r>
              <a:rPr lang="en-US" dirty="0" smtClean="0">
                <a:solidFill>
                  <a:srgbClr val="0000CC"/>
                </a:solidFill>
                <a:latin typeface="Segoe UI"/>
                <a:cs typeface="Segoe UI"/>
              </a:rPr>
              <a:t>Data Mining</a:t>
            </a:r>
          </a:p>
        </p:txBody>
      </p:sp>
      <p:sp>
        <p:nvSpPr>
          <p:cNvPr id="52226" name="Shape 60418"/>
          <p:cNvSpPr>
            <a:spLocks noGrp="1" noChangeArrowheads="1"/>
          </p:cNvSpPr>
          <p:nvPr>
            <p:ph type="body" idx="1"/>
          </p:nvPr>
        </p:nvSpPr>
        <p:spPr>
          <a:xfrm>
            <a:off x="179512" y="1491631"/>
            <a:ext cx="7920880" cy="2304256"/>
          </a:xfrm>
        </p:spPr>
        <p:txBody>
          <a:bodyPr/>
          <a:lstStyle/>
          <a:p>
            <a:r>
              <a:rPr lang="vi-VN" sz="2400" dirty="0" smtClean="0">
                <a:latin typeface="Segoe UI"/>
                <a:cs typeface="Segoe UI"/>
              </a:rPr>
              <a:t>Prezentare generală a programării SSAS Data Mining</a:t>
            </a:r>
          </a:p>
          <a:p>
            <a:r>
              <a:rPr lang="vi-VN" sz="2400" dirty="0" smtClean="0">
                <a:latin typeface="Segoe UI"/>
                <a:cs typeface="Segoe UI"/>
              </a:rPr>
              <a:t>Interfețe de programare</a:t>
            </a:r>
          </a:p>
          <a:p>
            <a:r>
              <a:rPr lang="vi-VN" sz="2400" dirty="0" smtClean="0">
                <a:latin typeface="Segoe UI"/>
                <a:cs typeface="Segoe UI"/>
              </a:rPr>
              <a:t>Integrarea SSAS Data Mining</a:t>
            </a:r>
          </a:p>
          <a:p>
            <a:r>
              <a:rPr lang="vi-VN" sz="2400" dirty="0" smtClean="0">
                <a:latin typeface="Segoe UI"/>
                <a:cs typeface="Segoe UI"/>
              </a:rPr>
              <a:t>Extinderea SSAS Data Mining</a:t>
            </a:r>
            <a:endParaRPr lang="en-US" sz="2400" dirty="0" smtClean="0">
              <a:latin typeface="Segoe UI"/>
              <a:cs typeface="Segoe UI"/>
            </a:endParaRPr>
          </a:p>
          <a:p>
            <a:endParaRPr lang="en-US" sz="2400" dirty="0" smtClean="0">
              <a:latin typeface="Segoe UI"/>
              <a:cs typeface="Segoe UI"/>
            </a:endParaRPr>
          </a:p>
        </p:txBody>
      </p:sp>
      <p:sp>
        <p:nvSpPr>
          <p:cNvPr id="52227"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CC316B13-F29B-42CB-9C02-06C36A5187D3}" type="slidenum">
              <a:rPr lang="en-US">
                <a:latin typeface="Segoe UI"/>
                <a:ea typeface="Segoe UI"/>
                <a:cs typeface="Segoe UI"/>
              </a:rPr>
              <a:pPr fontAlgn="base">
                <a:spcBef>
                  <a:spcPct val="0"/>
                </a:spcBef>
                <a:spcAft>
                  <a:spcPct val="0"/>
                </a:spcAft>
              </a:pPr>
              <a:t>89</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95486"/>
            <a:ext cx="7500990" cy="443070"/>
          </a:xfrm>
          <a:prstGeom prst="rect">
            <a:avLst/>
          </a:prstGeom>
        </p:spPr>
        <p:txBody>
          <a:bodyPr vert="horz" wrap="square" lIns="0" tIns="12065" rIns="0" bIns="0" rtlCol="0">
            <a:spAutoFit/>
          </a:bodyPr>
          <a:lstStyle/>
          <a:p>
            <a:pPr>
              <a:lnSpc>
                <a:spcPct val="100000"/>
              </a:lnSpc>
              <a:spcBef>
                <a:spcPts val="95"/>
              </a:spcBef>
            </a:pPr>
            <a:r>
              <a:rPr spc="-5" dirty="0">
                <a:solidFill>
                  <a:srgbClr val="0000CC"/>
                </a:solidFill>
              </a:rPr>
              <a:t>De ce Data</a:t>
            </a:r>
            <a:r>
              <a:rPr spc="-20" dirty="0">
                <a:solidFill>
                  <a:srgbClr val="0000CC"/>
                </a:solidFill>
              </a:rPr>
              <a:t> </a:t>
            </a:r>
            <a:r>
              <a:rPr spc="-5" dirty="0">
                <a:solidFill>
                  <a:srgbClr val="0000CC"/>
                </a:solidFill>
              </a:rPr>
              <a:t>Mining?</a:t>
            </a:r>
          </a:p>
        </p:txBody>
      </p:sp>
      <p:sp>
        <p:nvSpPr>
          <p:cNvPr id="3" name="object 3"/>
          <p:cNvSpPr txBox="1"/>
          <p:nvPr/>
        </p:nvSpPr>
        <p:spPr>
          <a:xfrm>
            <a:off x="323528" y="604565"/>
            <a:ext cx="8640960" cy="3984937"/>
          </a:xfrm>
          <a:prstGeom prst="rect">
            <a:avLst/>
          </a:prstGeom>
        </p:spPr>
        <p:txBody>
          <a:bodyPr vert="horz" wrap="square" lIns="0" tIns="67310" rIns="0" bIns="0" rtlCol="0">
            <a:spAutoFit/>
          </a:bodyPr>
          <a:lstStyle/>
          <a:p>
            <a:pPr marL="13335">
              <a:lnSpc>
                <a:spcPct val="100000"/>
              </a:lnSpc>
              <a:spcBef>
                <a:spcPts val="530"/>
              </a:spcBef>
            </a:pPr>
            <a:r>
              <a:rPr b="1" u="sng" spc="-5" dirty="0">
                <a:solidFill>
                  <a:srgbClr val="FF0000"/>
                </a:solidFill>
                <a:latin typeface="Arial"/>
                <a:cs typeface="Arial"/>
              </a:rPr>
              <a:t>Exemplu </a:t>
            </a:r>
            <a:r>
              <a:rPr b="1" u="sng" dirty="0">
                <a:solidFill>
                  <a:srgbClr val="FF0000"/>
                </a:solidFill>
                <a:latin typeface="Arial"/>
                <a:cs typeface="Arial"/>
              </a:rPr>
              <a:t>1: </a:t>
            </a:r>
            <a:r>
              <a:rPr b="1" spc="-5" dirty="0">
                <a:latin typeface="Arial"/>
                <a:cs typeface="Arial"/>
              </a:rPr>
              <a:t>Date referitoare la fertilizarea in</a:t>
            </a:r>
            <a:r>
              <a:rPr b="1" dirty="0">
                <a:latin typeface="Arial"/>
                <a:cs typeface="Arial"/>
              </a:rPr>
              <a:t> </a:t>
            </a:r>
            <a:r>
              <a:rPr b="1" spc="-5" dirty="0">
                <a:latin typeface="Arial"/>
                <a:cs typeface="Arial"/>
              </a:rPr>
              <a:t>vitro</a:t>
            </a:r>
            <a:endParaRPr dirty="0">
              <a:latin typeface="Arial"/>
              <a:cs typeface="Arial"/>
            </a:endParaRPr>
          </a:p>
          <a:p>
            <a:pPr marL="12700" marR="783590">
              <a:lnSpc>
                <a:spcPct val="120000"/>
              </a:lnSpc>
              <a:spcBef>
                <a:spcPts val="5"/>
              </a:spcBef>
              <a:tabLst>
                <a:tab pos="2057400" algn="l"/>
              </a:tabLst>
            </a:pPr>
            <a:r>
              <a:rPr lang="en-US" b="1" i="1" dirty="0" err="1" smtClean="0">
                <a:solidFill>
                  <a:srgbClr val="3333CC"/>
                </a:solidFill>
                <a:latin typeface="Arial"/>
                <a:cs typeface="Arial"/>
              </a:rPr>
              <a:t>Imput-uri</a:t>
            </a:r>
            <a:r>
              <a:rPr b="1" i="1" dirty="0" smtClean="0">
                <a:solidFill>
                  <a:srgbClr val="3333CC"/>
                </a:solidFill>
                <a:latin typeface="Arial"/>
                <a:cs typeface="Arial"/>
              </a:rPr>
              <a:t>:</a:t>
            </a:r>
            <a:r>
              <a:rPr lang="en-US" b="1" i="1" dirty="0" smtClean="0">
                <a:solidFill>
                  <a:srgbClr val="3333CC"/>
                </a:solidFill>
                <a:latin typeface="Arial"/>
                <a:cs typeface="Arial"/>
              </a:rPr>
              <a:t> </a:t>
            </a:r>
            <a:r>
              <a:rPr spc="-5" dirty="0" err="1" smtClean="0">
                <a:latin typeface="Arial"/>
                <a:cs typeface="Arial"/>
              </a:rPr>
              <a:t>embrioni</a:t>
            </a:r>
            <a:r>
              <a:rPr spc="-5" dirty="0" smtClean="0">
                <a:latin typeface="Arial"/>
                <a:cs typeface="Arial"/>
              </a:rPr>
              <a:t> </a:t>
            </a:r>
            <a:r>
              <a:rPr spc="-5" dirty="0">
                <a:latin typeface="Arial"/>
                <a:cs typeface="Arial"/>
              </a:rPr>
              <a:t>descrişi prin 60 de caracteristici  </a:t>
            </a:r>
            <a:r>
              <a:rPr b="1" i="1" spc="-5" dirty="0">
                <a:solidFill>
                  <a:srgbClr val="3333CC"/>
                </a:solidFill>
                <a:latin typeface="Arial"/>
                <a:cs typeface="Arial"/>
              </a:rPr>
              <a:t>Problema: </a:t>
            </a:r>
            <a:r>
              <a:rPr spc="-5" dirty="0">
                <a:latin typeface="Arial"/>
                <a:cs typeface="Arial"/>
              </a:rPr>
              <a:t>selectarea acelor embrioni care </a:t>
            </a:r>
            <a:r>
              <a:rPr dirty="0">
                <a:latin typeface="Arial"/>
                <a:cs typeface="Arial"/>
              </a:rPr>
              <a:t>au </a:t>
            </a:r>
            <a:r>
              <a:rPr spc="-5" dirty="0">
                <a:latin typeface="Arial"/>
                <a:cs typeface="Arial"/>
              </a:rPr>
              <a:t>şanse </a:t>
            </a:r>
            <a:r>
              <a:rPr dirty="0">
                <a:latin typeface="Arial"/>
                <a:cs typeface="Arial"/>
              </a:rPr>
              <a:t>de</a:t>
            </a:r>
            <a:r>
              <a:rPr spc="85" dirty="0">
                <a:latin typeface="Arial"/>
                <a:cs typeface="Arial"/>
              </a:rPr>
              <a:t> </a:t>
            </a:r>
            <a:r>
              <a:rPr spc="-5" dirty="0">
                <a:latin typeface="Arial"/>
                <a:cs typeface="Arial"/>
              </a:rPr>
              <a:t>supravieţuire</a:t>
            </a:r>
            <a:endParaRPr dirty="0">
              <a:latin typeface="Arial"/>
              <a:cs typeface="Arial"/>
            </a:endParaRPr>
          </a:p>
          <a:p>
            <a:pPr marL="12700" marR="189230" indent="-635">
              <a:lnSpc>
                <a:spcPct val="100000"/>
              </a:lnSpc>
              <a:spcBef>
                <a:spcPts val="430"/>
              </a:spcBef>
            </a:pPr>
            <a:r>
              <a:rPr b="1" i="1" spc="-5" dirty="0">
                <a:solidFill>
                  <a:srgbClr val="3333CC"/>
                </a:solidFill>
                <a:latin typeface="Arial"/>
                <a:cs typeface="Arial"/>
              </a:rPr>
              <a:t>Date: </a:t>
            </a:r>
            <a:r>
              <a:rPr spc="-5" dirty="0">
                <a:latin typeface="Arial"/>
                <a:cs typeface="Arial"/>
              </a:rPr>
              <a:t>înregistrări istorice </a:t>
            </a:r>
            <a:r>
              <a:rPr dirty="0">
                <a:latin typeface="Arial"/>
                <a:cs typeface="Arial"/>
              </a:rPr>
              <a:t>cu </a:t>
            </a:r>
            <a:r>
              <a:rPr spc="-5" dirty="0">
                <a:latin typeface="Arial"/>
                <a:cs typeface="Arial"/>
              </a:rPr>
              <a:t>caracteristici </a:t>
            </a:r>
            <a:r>
              <a:rPr dirty="0">
                <a:latin typeface="Arial"/>
                <a:cs typeface="Arial"/>
              </a:rPr>
              <a:t>ale </a:t>
            </a:r>
            <a:r>
              <a:rPr spc="-5" dirty="0">
                <a:latin typeface="Arial"/>
                <a:cs typeface="Arial"/>
              </a:rPr>
              <a:t>embrionilor </a:t>
            </a:r>
            <a:r>
              <a:rPr dirty="0">
                <a:latin typeface="Arial"/>
                <a:cs typeface="Arial"/>
              </a:rPr>
              <a:t>şi </a:t>
            </a:r>
            <a:r>
              <a:rPr spc="-5" dirty="0">
                <a:latin typeface="Arial"/>
                <a:cs typeface="Arial"/>
              </a:rPr>
              <a:t>informaţii privind  viabilitatea </a:t>
            </a:r>
            <a:r>
              <a:rPr dirty="0">
                <a:latin typeface="Arial"/>
                <a:cs typeface="Arial"/>
              </a:rPr>
              <a:t>lor </a:t>
            </a:r>
            <a:r>
              <a:rPr spc="-5" dirty="0">
                <a:latin typeface="Arial"/>
                <a:cs typeface="Arial"/>
              </a:rPr>
              <a:t>(fertilizare </a:t>
            </a:r>
            <a:r>
              <a:rPr dirty="0">
                <a:latin typeface="Arial"/>
                <a:cs typeface="Arial"/>
              </a:rPr>
              <a:t>cu </a:t>
            </a:r>
            <a:r>
              <a:rPr spc="-5" dirty="0">
                <a:latin typeface="Arial"/>
                <a:cs typeface="Arial"/>
              </a:rPr>
              <a:t>succes </a:t>
            </a:r>
            <a:r>
              <a:rPr dirty="0">
                <a:latin typeface="Arial"/>
                <a:cs typeface="Arial"/>
              </a:rPr>
              <a:t>sau </a:t>
            </a:r>
            <a:r>
              <a:rPr spc="-5" dirty="0">
                <a:latin typeface="Arial"/>
                <a:cs typeface="Arial"/>
              </a:rPr>
              <a:t>fără</a:t>
            </a:r>
            <a:r>
              <a:rPr spc="-35" dirty="0">
                <a:latin typeface="Arial"/>
                <a:cs typeface="Arial"/>
              </a:rPr>
              <a:t> </a:t>
            </a:r>
            <a:r>
              <a:rPr spc="-5" dirty="0">
                <a:latin typeface="Arial"/>
                <a:cs typeface="Arial"/>
              </a:rPr>
              <a:t>succes)</a:t>
            </a:r>
            <a:endParaRPr dirty="0">
              <a:latin typeface="Arial"/>
              <a:cs typeface="Arial"/>
            </a:endParaRPr>
          </a:p>
          <a:p>
            <a:pPr marL="12700" algn="just">
              <a:lnSpc>
                <a:spcPct val="100000"/>
              </a:lnSpc>
            </a:pPr>
            <a:r>
              <a:rPr b="1" u="sng" spc="-5" dirty="0" err="1" smtClean="0">
                <a:solidFill>
                  <a:srgbClr val="FF0000"/>
                </a:solidFill>
                <a:latin typeface="Arial"/>
                <a:cs typeface="Arial"/>
              </a:rPr>
              <a:t>Exemplu</a:t>
            </a:r>
            <a:r>
              <a:rPr b="1" u="sng" spc="-5" dirty="0" smtClean="0">
                <a:solidFill>
                  <a:srgbClr val="FF0000"/>
                </a:solidFill>
                <a:latin typeface="Arial"/>
                <a:cs typeface="Arial"/>
              </a:rPr>
              <a:t> </a:t>
            </a:r>
            <a:r>
              <a:rPr b="1" u="sng" dirty="0">
                <a:solidFill>
                  <a:srgbClr val="FF0000"/>
                </a:solidFill>
                <a:latin typeface="Arial"/>
                <a:cs typeface="Arial"/>
              </a:rPr>
              <a:t>2: </a:t>
            </a:r>
            <a:r>
              <a:rPr b="1" spc="-5" dirty="0">
                <a:latin typeface="Arial"/>
                <a:cs typeface="Arial"/>
              </a:rPr>
              <a:t>Procesarea aplicaţiilor </a:t>
            </a:r>
            <a:r>
              <a:rPr b="1" spc="-5" dirty="0" err="1">
                <a:latin typeface="Arial"/>
                <a:cs typeface="Arial"/>
              </a:rPr>
              <a:t>pentru</a:t>
            </a:r>
            <a:r>
              <a:rPr b="1" spc="-15" dirty="0">
                <a:latin typeface="Arial"/>
                <a:cs typeface="Arial"/>
              </a:rPr>
              <a:t> </a:t>
            </a:r>
            <a:r>
              <a:rPr b="1" spc="-5" dirty="0" err="1" smtClean="0">
                <a:latin typeface="Arial"/>
                <a:cs typeface="Arial"/>
              </a:rPr>
              <a:t>împrumut</a:t>
            </a:r>
            <a:r>
              <a:rPr lang="en-US" b="1" spc="-5" dirty="0" smtClean="0">
                <a:latin typeface="Arial"/>
                <a:cs typeface="Arial"/>
              </a:rPr>
              <a:t> </a:t>
            </a:r>
            <a:r>
              <a:rPr lang="en-US" b="1" spc="-5" dirty="0" smtClean="0">
                <a:solidFill>
                  <a:srgbClr val="0000CC"/>
                </a:solidFill>
                <a:latin typeface="Arial"/>
                <a:cs typeface="Arial"/>
              </a:rPr>
              <a:t>/</a:t>
            </a:r>
            <a:r>
              <a:rPr lang="en-US" b="1" spc="-5" dirty="0" err="1" smtClean="0">
                <a:solidFill>
                  <a:srgbClr val="0000CC"/>
                </a:solidFill>
                <a:latin typeface="Arial"/>
                <a:cs typeface="Arial"/>
              </a:rPr>
              <a:t>bancile</a:t>
            </a:r>
            <a:r>
              <a:rPr lang="en-US" b="1" spc="-5" dirty="0" smtClean="0">
                <a:solidFill>
                  <a:srgbClr val="0000CC"/>
                </a:solidFill>
                <a:latin typeface="Arial"/>
                <a:cs typeface="Arial"/>
              </a:rPr>
              <a:t> </a:t>
            </a:r>
            <a:r>
              <a:rPr lang="en-US" b="1" spc="-5" dirty="0" err="1" smtClean="0">
                <a:solidFill>
                  <a:srgbClr val="0000CC"/>
                </a:solidFill>
                <a:latin typeface="Arial"/>
                <a:cs typeface="Arial"/>
              </a:rPr>
              <a:t>portofoliul</a:t>
            </a:r>
            <a:r>
              <a:rPr lang="en-US" b="1" spc="-5" dirty="0" smtClean="0">
                <a:solidFill>
                  <a:srgbClr val="0000CC"/>
                </a:solidFill>
                <a:latin typeface="Arial"/>
                <a:cs typeface="Arial"/>
              </a:rPr>
              <a:t> de </a:t>
            </a:r>
            <a:r>
              <a:rPr lang="en-US" b="1" spc="-5" dirty="0" err="1" smtClean="0">
                <a:solidFill>
                  <a:srgbClr val="0000CC"/>
                </a:solidFill>
                <a:latin typeface="Arial"/>
                <a:cs typeface="Arial"/>
              </a:rPr>
              <a:t>imprumuturi</a:t>
            </a:r>
            <a:r>
              <a:rPr lang="en-US" b="1" spc="-5" dirty="0" smtClean="0">
                <a:solidFill>
                  <a:srgbClr val="0000CC"/>
                </a:solidFill>
                <a:latin typeface="Arial"/>
                <a:cs typeface="Arial"/>
              </a:rPr>
              <a:t>/</a:t>
            </a:r>
            <a:endParaRPr dirty="0">
              <a:solidFill>
                <a:srgbClr val="0000CC"/>
              </a:solidFill>
              <a:latin typeface="Arial"/>
              <a:cs typeface="Arial"/>
            </a:endParaRPr>
          </a:p>
          <a:p>
            <a:pPr marL="12700" marR="10795" algn="just">
              <a:lnSpc>
                <a:spcPct val="100000"/>
              </a:lnSpc>
              <a:spcBef>
                <a:spcPts val="430"/>
              </a:spcBef>
            </a:pPr>
            <a:r>
              <a:rPr lang="en-US" b="1" i="1" dirty="0" err="1">
                <a:solidFill>
                  <a:srgbClr val="3333CC"/>
                </a:solidFill>
                <a:latin typeface="Arial"/>
                <a:cs typeface="Arial"/>
              </a:rPr>
              <a:t>Imput-uri</a:t>
            </a:r>
            <a:r>
              <a:rPr lang="en-US" b="1" i="1" dirty="0">
                <a:solidFill>
                  <a:srgbClr val="3333CC"/>
                </a:solidFill>
                <a:latin typeface="Arial"/>
                <a:cs typeface="Arial"/>
              </a:rPr>
              <a:t>: </a:t>
            </a:r>
            <a:r>
              <a:rPr spc="-5" dirty="0" err="1" smtClean="0">
                <a:latin typeface="Arial"/>
                <a:cs typeface="Arial"/>
              </a:rPr>
              <a:t>chestionar</a:t>
            </a:r>
            <a:r>
              <a:rPr spc="-5" dirty="0" smtClean="0">
                <a:latin typeface="Arial"/>
                <a:cs typeface="Arial"/>
              </a:rPr>
              <a:t> </a:t>
            </a:r>
            <a:r>
              <a:rPr dirty="0">
                <a:latin typeface="Arial"/>
                <a:cs typeface="Arial"/>
              </a:rPr>
              <a:t>cu </a:t>
            </a:r>
            <a:r>
              <a:rPr spc="-5" dirty="0">
                <a:latin typeface="Arial"/>
                <a:cs typeface="Arial"/>
              </a:rPr>
              <a:t>informaţii financiare </a:t>
            </a:r>
            <a:r>
              <a:rPr dirty="0">
                <a:latin typeface="Arial"/>
                <a:cs typeface="Arial"/>
              </a:rPr>
              <a:t>şi </a:t>
            </a:r>
            <a:r>
              <a:rPr spc="-5" dirty="0">
                <a:latin typeface="Arial"/>
                <a:cs typeface="Arial"/>
              </a:rPr>
              <a:t>personale </a:t>
            </a:r>
            <a:r>
              <a:rPr dirty="0">
                <a:latin typeface="Arial"/>
                <a:cs typeface="Arial"/>
              </a:rPr>
              <a:t>(ex: </a:t>
            </a:r>
            <a:r>
              <a:rPr spc="-5" dirty="0">
                <a:latin typeface="Arial"/>
                <a:cs typeface="Arial"/>
              </a:rPr>
              <a:t>vârsta,  date privind locul </a:t>
            </a:r>
            <a:r>
              <a:rPr dirty="0">
                <a:latin typeface="Arial"/>
                <a:cs typeface="Arial"/>
              </a:rPr>
              <a:t>de </a:t>
            </a:r>
            <a:r>
              <a:rPr spc="-5" dirty="0">
                <a:latin typeface="Arial"/>
                <a:cs typeface="Arial"/>
              </a:rPr>
              <a:t>muncă, starea </a:t>
            </a:r>
            <a:r>
              <a:rPr dirty="0">
                <a:latin typeface="Arial"/>
                <a:cs typeface="Arial"/>
              </a:rPr>
              <a:t>de </a:t>
            </a:r>
            <a:r>
              <a:rPr spc="-5" dirty="0">
                <a:latin typeface="Arial"/>
                <a:cs typeface="Arial"/>
              </a:rPr>
              <a:t>sănătate, starea financiară</a:t>
            </a:r>
            <a:r>
              <a:rPr spc="-10" dirty="0">
                <a:latin typeface="Arial"/>
                <a:cs typeface="Arial"/>
              </a:rPr>
              <a:t> </a:t>
            </a:r>
            <a:r>
              <a:rPr spc="-5" dirty="0">
                <a:latin typeface="Arial"/>
                <a:cs typeface="Arial"/>
              </a:rPr>
              <a:t>etc)</a:t>
            </a:r>
            <a:endParaRPr dirty="0">
              <a:latin typeface="Arial"/>
              <a:cs typeface="Arial"/>
            </a:endParaRPr>
          </a:p>
          <a:p>
            <a:pPr marL="12700" algn="just">
              <a:lnSpc>
                <a:spcPct val="100000"/>
              </a:lnSpc>
              <a:spcBef>
                <a:spcPts val="434"/>
              </a:spcBef>
            </a:pPr>
            <a:r>
              <a:rPr b="1" i="1" spc="-5" dirty="0">
                <a:solidFill>
                  <a:srgbClr val="3333CC"/>
                </a:solidFill>
                <a:latin typeface="Arial"/>
                <a:cs typeface="Arial"/>
              </a:rPr>
              <a:t>Problema: </a:t>
            </a:r>
            <a:r>
              <a:rPr spc="-5" dirty="0">
                <a:latin typeface="Arial"/>
                <a:cs typeface="Arial"/>
              </a:rPr>
              <a:t>decizia dacă </a:t>
            </a:r>
            <a:r>
              <a:rPr dirty="0">
                <a:latin typeface="Arial"/>
                <a:cs typeface="Arial"/>
              </a:rPr>
              <a:t>se </a:t>
            </a:r>
            <a:r>
              <a:rPr spc="-5" dirty="0">
                <a:latin typeface="Arial"/>
                <a:cs typeface="Arial"/>
              </a:rPr>
              <a:t>acordă împrumutul </a:t>
            </a:r>
            <a:r>
              <a:rPr dirty="0">
                <a:latin typeface="Arial"/>
                <a:cs typeface="Arial"/>
              </a:rPr>
              <a:t>sau</a:t>
            </a:r>
            <a:r>
              <a:rPr spc="-35" dirty="0">
                <a:latin typeface="Arial"/>
                <a:cs typeface="Arial"/>
              </a:rPr>
              <a:t> </a:t>
            </a:r>
            <a:r>
              <a:rPr dirty="0">
                <a:latin typeface="Arial"/>
                <a:cs typeface="Arial"/>
              </a:rPr>
              <a:t>nu</a:t>
            </a:r>
          </a:p>
          <a:p>
            <a:pPr marL="12700" marR="86360" indent="-635" algn="just">
              <a:lnSpc>
                <a:spcPct val="100000"/>
              </a:lnSpc>
              <a:spcBef>
                <a:spcPts val="430"/>
              </a:spcBef>
            </a:pPr>
            <a:r>
              <a:rPr b="1" i="1" spc="-5" dirty="0">
                <a:solidFill>
                  <a:srgbClr val="3333CC"/>
                </a:solidFill>
                <a:latin typeface="Arial"/>
                <a:cs typeface="Arial"/>
              </a:rPr>
              <a:t>Date: </a:t>
            </a:r>
            <a:r>
              <a:rPr spc="-5" dirty="0">
                <a:latin typeface="Arial"/>
                <a:cs typeface="Arial"/>
              </a:rPr>
              <a:t>înregistrări istorice conţinând informaţii personale </a:t>
            </a:r>
            <a:r>
              <a:rPr dirty="0">
                <a:latin typeface="Arial"/>
                <a:cs typeface="Arial"/>
              </a:rPr>
              <a:t>şi </a:t>
            </a:r>
            <a:r>
              <a:rPr spc="-5" dirty="0">
                <a:latin typeface="Arial"/>
                <a:cs typeface="Arial"/>
              </a:rPr>
              <a:t>financiare precum  </a:t>
            </a:r>
            <a:r>
              <a:rPr dirty="0">
                <a:latin typeface="Arial"/>
                <a:cs typeface="Arial"/>
              </a:rPr>
              <a:t>şi </a:t>
            </a:r>
            <a:r>
              <a:rPr spc="-5" dirty="0">
                <a:latin typeface="Arial"/>
                <a:cs typeface="Arial"/>
              </a:rPr>
              <a:t>privind rambursarea acestuia (dacă </a:t>
            </a:r>
            <a:r>
              <a:rPr dirty="0">
                <a:latin typeface="Arial"/>
                <a:cs typeface="Arial"/>
              </a:rPr>
              <a:t>a </a:t>
            </a:r>
            <a:r>
              <a:rPr spc="-5" dirty="0">
                <a:latin typeface="Arial"/>
                <a:cs typeface="Arial"/>
              </a:rPr>
              <a:t>fost rambursat </a:t>
            </a:r>
            <a:r>
              <a:rPr dirty="0">
                <a:latin typeface="Arial"/>
                <a:cs typeface="Arial"/>
              </a:rPr>
              <a:t>la </a:t>
            </a:r>
            <a:r>
              <a:rPr spc="-5" dirty="0">
                <a:latin typeface="Arial"/>
                <a:cs typeface="Arial"/>
              </a:rPr>
              <a:t>timp </a:t>
            </a:r>
            <a:r>
              <a:rPr dirty="0">
                <a:latin typeface="Arial"/>
                <a:cs typeface="Arial"/>
              </a:rPr>
              <a:t>sau au </a:t>
            </a:r>
            <a:r>
              <a:rPr spc="-5" dirty="0">
                <a:latin typeface="Arial"/>
                <a:cs typeface="Arial"/>
              </a:rPr>
              <a:t>existat  probleme)</a:t>
            </a:r>
            <a:endParaRPr dirty="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Left Brace 29712"/>
          <p:cNvSpPr>
            <a:spLocks/>
          </p:cNvSpPr>
          <p:nvPr/>
        </p:nvSpPr>
        <p:spPr bwMode="auto">
          <a:xfrm rot="-5400000">
            <a:off x="5014913" y="-763588"/>
            <a:ext cx="198438" cy="5287963"/>
          </a:xfrm>
          <a:prstGeom prst="leftBrace">
            <a:avLst>
              <a:gd name="adj1" fmla="val 142492"/>
              <a:gd name="adj2" fmla="val 64579"/>
            </a:avLst>
          </a:prstGeom>
          <a:noFill/>
          <a:ln w="9525" algn="ctr">
            <a:solidFill>
              <a:schemeClr val="bg1"/>
            </a:solidFill>
            <a:round/>
            <a:headEnd/>
            <a:tailEnd/>
          </a:ln>
        </p:spPr>
        <p:txBody>
          <a:bodyPr wrap="none" anchor="ctr"/>
          <a:lstStyle/>
          <a:p>
            <a:endParaRPr lang="ru-RU">
              <a:solidFill>
                <a:srgbClr val="000000"/>
              </a:solidFill>
            </a:endParaRPr>
          </a:p>
        </p:txBody>
      </p:sp>
      <p:sp>
        <p:nvSpPr>
          <p:cNvPr id="29698" name="Title 29697"/>
          <p:cNvSpPr>
            <a:spLocks noGrp="1" noChangeArrowheads="1"/>
          </p:cNvSpPr>
          <p:nvPr>
            <p:ph type="title"/>
          </p:nvPr>
        </p:nvSpPr>
        <p:spPr>
          <a:xfrm>
            <a:off x="107504" y="195486"/>
            <a:ext cx="8892480" cy="828675"/>
          </a:xfrm>
        </p:spPr>
        <p:txBody>
          <a:bodyPr rtlCol="0">
            <a:noAutofit/>
          </a:bodyPr>
          <a:lstStyle/>
          <a:p>
            <a:r>
              <a:rPr lang="vi-VN" dirty="0" smtClean="0">
                <a:solidFill>
                  <a:srgbClr val="0000CC"/>
                </a:solidFill>
                <a:latin typeface="Segoe UI"/>
                <a:cs typeface="Segoe UI"/>
              </a:rPr>
              <a:t>Prezentare generală a programării SSAS Data Mining</a:t>
            </a:r>
          </a:p>
        </p:txBody>
      </p:sp>
      <p:sp>
        <p:nvSpPr>
          <p:cNvPr id="54275" name="Rectangle 29698"/>
          <p:cNvSpPr>
            <a:spLocks noChangeArrowheads="1"/>
          </p:cNvSpPr>
          <p:nvPr/>
        </p:nvSpPr>
        <p:spPr bwMode="auto">
          <a:xfrm>
            <a:off x="4932363" y="3436938"/>
            <a:ext cx="2728912" cy="395287"/>
          </a:xfrm>
          <a:prstGeom prst="rect">
            <a:avLst/>
          </a:prstGeom>
          <a:solidFill>
            <a:srgbClr val="FFC000"/>
          </a:solidFill>
          <a:ln w="9525" algn="ctr">
            <a:solidFill>
              <a:schemeClr val="tx1"/>
            </a:solidFill>
            <a:miter lim="800000"/>
            <a:headEnd/>
            <a:tailEnd/>
          </a:ln>
        </p:spPr>
        <p:txBody>
          <a:bodyPr wrap="none" anchor="ctr"/>
          <a:lstStyle/>
          <a:p>
            <a:r>
              <a:rPr lang="en-US"/>
              <a:t>Data Mining Interfaces</a:t>
            </a:r>
          </a:p>
        </p:txBody>
      </p:sp>
      <p:sp>
        <p:nvSpPr>
          <p:cNvPr id="54276" name="Rectangle 29699"/>
          <p:cNvSpPr>
            <a:spLocks noChangeArrowheads="1"/>
          </p:cNvSpPr>
          <p:nvPr/>
        </p:nvSpPr>
        <p:spPr bwMode="auto">
          <a:xfrm>
            <a:off x="2373313" y="2678113"/>
            <a:ext cx="5294312" cy="265112"/>
          </a:xfrm>
          <a:prstGeom prst="rect">
            <a:avLst/>
          </a:prstGeom>
          <a:solidFill>
            <a:srgbClr val="DDDDDD"/>
          </a:solidFill>
          <a:ln w="9525" algn="ctr">
            <a:solidFill>
              <a:schemeClr val="bg2"/>
            </a:solidFill>
            <a:miter lim="800000"/>
            <a:headEnd/>
            <a:tailEnd/>
          </a:ln>
        </p:spPr>
        <p:txBody>
          <a:bodyPr wrap="none" anchor="ctr"/>
          <a:lstStyle/>
          <a:p>
            <a:r>
              <a:rPr lang="en-US"/>
              <a:t>Analysis Server</a:t>
            </a:r>
          </a:p>
        </p:txBody>
      </p:sp>
      <p:sp>
        <p:nvSpPr>
          <p:cNvPr id="54277" name="Rectangle 29700"/>
          <p:cNvSpPr>
            <a:spLocks noChangeArrowheads="1"/>
          </p:cNvSpPr>
          <p:nvPr/>
        </p:nvSpPr>
        <p:spPr bwMode="auto">
          <a:xfrm>
            <a:off x="2373313" y="2943225"/>
            <a:ext cx="2559050" cy="493713"/>
          </a:xfrm>
          <a:prstGeom prst="rect">
            <a:avLst/>
          </a:prstGeom>
          <a:noFill/>
          <a:ln w="9525" algn="ctr">
            <a:solidFill>
              <a:schemeClr val="tx1"/>
            </a:solidFill>
            <a:miter lim="800000"/>
            <a:headEnd/>
            <a:tailEnd/>
          </a:ln>
        </p:spPr>
        <p:txBody>
          <a:bodyPr wrap="none" anchor="ctr"/>
          <a:lstStyle/>
          <a:p>
            <a:r>
              <a:rPr lang="en-US"/>
              <a:t>OLAP</a:t>
            </a:r>
          </a:p>
        </p:txBody>
      </p:sp>
      <p:sp>
        <p:nvSpPr>
          <p:cNvPr id="24583" name="Rectangle 29701"/>
          <p:cNvSpPr>
            <a:spLocks noChangeArrowheads="1"/>
          </p:cNvSpPr>
          <p:nvPr/>
        </p:nvSpPr>
        <p:spPr bwMode="auto">
          <a:xfrm>
            <a:off x="4932363" y="2943225"/>
            <a:ext cx="2728912" cy="493713"/>
          </a:xfrm>
          <a:prstGeom prst="rect">
            <a:avLst/>
          </a:prstGeom>
          <a:solidFill>
            <a:schemeClr val="bg1">
              <a:lumMod val="85000"/>
            </a:schemeClr>
          </a:solidFill>
          <a:ln w="9525" algn="ctr">
            <a:solidFill>
              <a:schemeClr val="tx1"/>
            </a:solidFill>
            <a:miter lim="800000"/>
            <a:headEnd/>
            <a:tailEnd/>
          </a:ln>
        </p:spPr>
        <p:txBody>
          <a:bodyPr wrap="none" anchor="ctr"/>
          <a:lstStyle/>
          <a:p>
            <a:pPr fontAlgn="auto">
              <a:spcBef>
                <a:spcPts val="0"/>
              </a:spcBef>
              <a:spcAft>
                <a:spcPts val="0"/>
              </a:spcAft>
              <a:defRPr/>
            </a:pPr>
            <a:r>
              <a:rPr lang="en-US" dirty="0"/>
              <a:t>Data Mining</a:t>
            </a:r>
          </a:p>
        </p:txBody>
      </p:sp>
      <p:sp>
        <p:nvSpPr>
          <p:cNvPr id="54279" name="Rectangle 29702"/>
          <p:cNvSpPr>
            <a:spLocks noChangeArrowheads="1"/>
          </p:cNvSpPr>
          <p:nvPr/>
        </p:nvSpPr>
        <p:spPr bwMode="auto">
          <a:xfrm>
            <a:off x="2373313" y="3436938"/>
            <a:ext cx="2559050" cy="395287"/>
          </a:xfrm>
          <a:prstGeom prst="rect">
            <a:avLst/>
          </a:prstGeom>
          <a:solidFill>
            <a:srgbClr val="FFC000"/>
          </a:solidFill>
          <a:ln w="9525" algn="ctr">
            <a:solidFill>
              <a:schemeClr val="tx1"/>
            </a:solidFill>
            <a:miter lim="800000"/>
            <a:headEnd/>
            <a:tailEnd/>
          </a:ln>
        </p:spPr>
        <p:txBody>
          <a:bodyPr wrap="none" anchor="ctr"/>
          <a:lstStyle/>
          <a:p>
            <a:r>
              <a:rPr lang="en-US"/>
              <a:t>Server ADOMD.NET</a:t>
            </a:r>
          </a:p>
        </p:txBody>
      </p:sp>
      <p:sp>
        <p:nvSpPr>
          <p:cNvPr id="54280" name="Rectangle 29703"/>
          <p:cNvSpPr>
            <a:spLocks noChangeArrowheads="1"/>
          </p:cNvSpPr>
          <p:nvPr/>
        </p:nvSpPr>
        <p:spPr bwMode="auto">
          <a:xfrm>
            <a:off x="2373313" y="4029075"/>
            <a:ext cx="1808162" cy="346075"/>
          </a:xfrm>
          <a:prstGeom prst="rect">
            <a:avLst/>
          </a:prstGeom>
          <a:solidFill>
            <a:srgbClr val="FFC000"/>
          </a:solidFill>
          <a:ln w="9525" algn="ctr">
            <a:solidFill>
              <a:schemeClr val="tx1"/>
            </a:solidFill>
            <a:miter lim="800000"/>
            <a:headEnd/>
            <a:tailEnd/>
          </a:ln>
        </p:spPr>
        <p:txBody>
          <a:bodyPr anchor="ctr"/>
          <a:lstStyle/>
          <a:p>
            <a:r>
              <a:rPr lang="en-US" sz="1200"/>
              <a:t>.NET Stored Procedures</a:t>
            </a:r>
          </a:p>
        </p:txBody>
      </p:sp>
      <p:sp>
        <p:nvSpPr>
          <p:cNvPr id="54281" name="Rectangle 29704"/>
          <p:cNvSpPr>
            <a:spLocks noChangeArrowheads="1"/>
          </p:cNvSpPr>
          <p:nvPr/>
        </p:nvSpPr>
        <p:spPr bwMode="auto">
          <a:xfrm>
            <a:off x="4327525" y="4029075"/>
            <a:ext cx="1609725" cy="346075"/>
          </a:xfrm>
          <a:prstGeom prst="rect">
            <a:avLst/>
          </a:prstGeom>
          <a:solidFill>
            <a:srgbClr val="FFC000"/>
          </a:solidFill>
          <a:ln w="9525" algn="ctr">
            <a:solidFill>
              <a:schemeClr val="tx1"/>
            </a:solidFill>
            <a:miter lim="800000"/>
            <a:headEnd/>
            <a:tailEnd/>
          </a:ln>
        </p:spPr>
        <p:txBody>
          <a:bodyPr anchor="ctr"/>
          <a:lstStyle/>
          <a:p>
            <a:r>
              <a:rPr lang="en-US" sz="1400"/>
              <a:t>Microsoft Algorithms</a:t>
            </a:r>
          </a:p>
        </p:txBody>
      </p:sp>
      <p:sp>
        <p:nvSpPr>
          <p:cNvPr id="54282" name="Rectangle 29705"/>
          <p:cNvSpPr>
            <a:spLocks noChangeArrowheads="1"/>
          </p:cNvSpPr>
          <p:nvPr/>
        </p:nvSpPr>
        <p:spPr bwMode="auto">
          <a:xfrm>
            <a:off x="5937250" y="4029075"/>
            <a:ext cx="1724025" cy="346075"/>
          </a:xfrm>
          <a:prstGeom prst="rect">
            <a:avLst/>
          </a:prstGeom>
          <a:solidFill>
            <a:srgbClr val="FFC000"/>
          </a:solidFill>
          <a:ln w="9525" algn="ctr">
            <a:solidFill>
              <a:schemeClr val="tx1"/>
            </a:solidFill>
            <a:miter lim="800000"/>
            <a:headEnd/>
            <a:tailEnd/>
          </a:ln>
        </p:spPr>
        <p:txBody>
          <a:bodyPr anchor="ctr"/>
          <a:lstStyle/>
          <a:p>
            <a:r>
              <a:rPr lang="en-US" sz="1400"/>
              <a:t>Third-Party Algorithms</a:t>
            </a:r>
          </a:p>
        </p:txBody>
      </p:sp>
      <p:sp>
        <p:nvSpPr>
          <p:cNvPr id="54283" name="Straight Connector 29706"/>
          <p:cNvSpPr>
            <a:spLocks noChangeShapeType="1"/>
          </p:cNvSpPr>
          <p:nvPr/>
        </p:nvSpPr>
        <p:spPr bwMode="auto">
          <a:xfrm>
            <a:off x="5132388" y="3832225"/>
            <a:ext cx="0" cy="196850"/>
          </a:xfrm>
          <a:prstGeom prst="line">
            <a:avLst/>
          </a:prstGeom>
          <a:noFill/>
          <a:ln w="28575" algn="ctr">
            <a:solidFill>
              <a:schemeClr val="tx1"/>
            </a:solidFill>
            <a:round/>
            <a:headEnd type="triangle" w="med" len="med"/>
            <a:tailEnd type="triangle" w="med" len="med"/>
          </a:ln>
        </p:spPr>
        <p:txBody>
          <a:bodyPr/>
          <a:lstStyle/>
          <a:p>
            <a:endParaRPr lang="ru-RU"/>
          </a:p>
        </p:txBody>
      </p:sp>
      <p:sp>
        <p:nvSpPr>
          <p:cNvPr id="54284" name="Straight Connector 29707"/>
          <p:cNvSpPr>
            <a:spLocks noChangeShapeType="1"/>
          </p:cNvSpPr>
          <p:nvPr/>
        </p:nvSpPr>
        <p:spPr bwMode="auto">
          <a:xfrm>
            <a:off x="6856413" y="3832225"/>
            <a:ext cx="0" cy="196850"/>
          </a:xfrm>
          <a:prstGeom prst="line">
            <a:avLst/>
          </a:prstGeom>
          <a:noFill/>
          <a:ln w="28575" algn="ctr">
            <a:solidFill>
              <a:schemeClr val="tx1"/>
            </a:solidFill>
            <a:round/>
            <a:headEnd type="triangle" w="med" len="med"/>
            <a:tailEnd type="triangle" w="med" len="med"/>
          </a:ln>
        </p:spPr>
        <p:txBody>
          <a:bodyPr/>
          <a:lstStyle/>
          <a:p>
            <a:endParaRPr lang="ru-RU"/>
          </a:p>
        </p:txBody>
      </p:sp>
      <p:sp>
        <p:nvSpPr>
          <p:cNvPr id="54285" name="Shape 29708"/>
          <p:cNvSpPr>
            <a:spLocks noChangeAspect="1" noEditPoints="1" noChangeArrowheads="1"/>
          </p:cNvSpPr>
          <p:nvPr/>
        </p:nvSpPr>
        <p:spPr bwMode="auto">
          <a:xfrm>
            <a:off x="4979988" y="2017713"/>
            <a:ext cx="1920875" cy="3381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lgn="ctr">
            <a:solidFill>
              <a:schemeClr val="tx1"/>
            </a:solidFill>
            <a:miter lim="800000"/>
            <a:headEnd/>
            <a:tailEnd/>
          </a:ln>
        </p:spPr>
        <p:txBody>
          <a:bodyPr anchor="ctr" anchorCtr="1"/>
          <a:lstStyle/>
          <a:p>
            <a:r>
              <a:rPr lang="en-US"/>
              <a:t>WAN</a:t>
            </a:r>
          </a:p>
        </p:txBody>
      </p:sp>
      <p:sp>
        <p:nvSpPr>
          <p:cNvPr id="54286" name="Straight Connector 29709"/>
          <p:cNvSpPr>
            <a:spLocks noChangeShapeType="1"/>
          </p:cNvSpPr>
          <p:nvPr/>
        </p:nvSpPr>
        <p:spPr bwMode="auto">
          <a:xfrm>
            <a:off x="3292475" y="3832225"/>
            <a:ext cx="0" cy="196850"/>
          </a:xfrm>
          <a:prstGeom prst="line">
            <a:avLst/>
          </a:prstGeom>
          <a:noFill/>
          <a:ln w="28575" algn="ctr">
            <a:solidFill>
              <a:schemeClr val="tx1"/>
            </a:solidFill>
            <a:round/>
            <a:headEnd type="triangle" w="med" len="med"/>
            <a:tailEnd type="triangle" w="med" len="med"/>
          </a:ln>
        </p:spPr>
        <p:txBody>
          <a:bodyPr/>
          <a:lstStyle/>
          <a:p>
            <a:endParaRPr lang="ru-RU"/>
          </a:p>
        </p:txBody>
      </p:sp>
      <p:sp>
        <p:nvSpPr>
          <p:cNvPr id="54287" name="Straight Connector 29710"/>
          <p:cNvSpPr>
            <a:spLocks noChangeShapeType="1"/>
          </p:cNvSpPr>
          <p:nvPr/>
        </p:nvSpPr>
        <p:spPr bwMode="auto">
          <a:xfrm>
            <a:off x="5937250" y="2398713"/>
            <a:ext cx="0" cy="185737"/>
          </a:xfrm>
          <a:prstGeom prst="line">
            <a:avLst/>
          </a:prstGeom>
          <a:noFill/>
          <a:ln w="28575" algn="ctr">
            <a:solidFill>
              <a:schemeClr val="tx1"/>
            </a:solidFill>
            <a:round/>
            <a:headEnd type="triangle" w="med" len="med"/>
            <a:tailEnd type="triangle" w="med" len="med"/>
          </a:ln>
        </p:spPr>
        <p:txBody>
          <a:bodyPr/>
          <a:lstStyle/>
          <a:p>
            <a:endParaRPr lang="ru-RU"/>
          </a:p>
        </p:txBody>
      </p:sp>
      <p:sp>
        <p:nvSpPr>
          <p:cNvPr id="54288" name="Left Brace 29711"/>
          <p:cNvSpPr>
            <a:spLocks/>
          </p:cNvSpPr>
          <p:nvPr/>
        </p:nvSpPr>
        <p:spPr bwMode="auto">
          <a:xfrm rot="-5400000">
            <a:off x="5014913" y="-763588"/>
            <a:ext cx="198438" cy="5287963"/>
          </a:xfrm>
          <a:prstGeom prst="leftBrace">
            <a:avLst>
              <a:gd name="adj1" fmla="val 142492"/>
              <a:gd name="adj2" fmla="val 22056"/>
            </a:avLst>
          </a:prstGeom>
          <a:noFill/>
          <a:ln w="9525" algn="ctr">
            <a:solidFill>
              <a:schemeClr val="tx1"/>
            </a:solidFill>
            <a:round/>
            <a:headEnd/>
            <a:tailEnd/>
          </a:ln>
        </p:spPr>
        <p:txBody>
          <a:bodyPr wrap="none" anchor="ctr"/>
          <a:lstStyle/>
          <a:p>
            <a:endParaRPr lang="ru-RU">
              <a:solidFill>
                <a:srgbClr val="000000"/>
              </a:solidFill>
            </a:endParaRPr>
          </a:p>
        </p:txBody>
      </p:sp>
      <p:sp>
        <p:nvSpPr>
          <p:cNvPr id="54289" name="Straight Connector 29713"/>
          <p:cNvSpPr>
            <a:spLocks noChangeShapeType="1"/>
          </p:cNvSpPr>
          <p:nvPr/>
        </p:nvSpPr>
        <p:spPr bwMode="auto">
          <a:xfrm>
            <a:off x="3636963" y="2019300"/>
            <a:ext cx="0" cy="566738"/>
          </a:xfrm>
          <a:prstGeom prst="line">
            <a:avLst/>
          </a:prstGeom>
          <a:noFill/>
          <a:ln w="28575" algn="ctr">
            <a:solidFill>
              <a:schemeClr val="tx1"/>
            </a:solidFill>
            <a:round/>
            <a:headEnd type="triangle" w="med" len="med"/>
            <a:tailEnd type="triangle" w="med" len="med"/>
          </a:ln>
        </p:spPr>
        <p:txBody>
          <a:bodyPr/>
          <a:lstStyle/>
          <a:p>
            <a:endParaRPr lang="ru-RU"/>
          </a:p>
        </p:txBody>
      </p:sp>
      <p:sp>
        <p:nvSpPr>
          <p:cNvPr id="54290" name="TextBox 29714"/>
          <p:cNvSpPr txBox="1">
            <a:spLocks noChangeArrowheads="1"/>
          </p:cNvSpPr>
          <p:nvPr/>
        </p:nvSpPr>
        <p:spPr bwMode="auto">
          <a:xfrm>
            <a:off x="2257425" y="2085975"/>
            <a:ext cx="1519238" cy="461963"/>
          </a:xfrm>
          <a:prstGeom prst="rect">
            <a:avLst/>
          </a:prstGeom>
          <a:noFill/>
          <a:ln w="9525">
            <a:noFill/>
            <a:miter lim="800000"/>
            <a:headEnd/>
            <a:tailEnd/>
          </a:ln>
        </p:spPr>
        <p:txBody>
          <a:bodyPr>
            <a:spAutoFit/>
          </a:bodyPr>
          <a:lstStyle/>
          <a:p>
            <a:r>
              <a:rPr lang="en-US" sz="1200"/>
              <a:t>XMLA</a:t>
            </a:r>
          </a:p>
          <a:p>
            <a:r>
              <a:rPr lang="en-US" sz="1200"/>
              <a:t>Over TCP/IP</a:t>
            </a:r>
          </a:p>
        </p:txBody>
      </p:sp>
      <p:sp>
        <p:nvSpPr>
          <p:cNvPr id="54291" name="Rectangle 29715"/>
          <p:cNvSpPr>
            <a:spLocks noChangeArrowheads="1"/>
          </p:cNvSpPr>
          <p:nvPr/>
        </p:nvSpPr>
        <p:spPr bwMode="auto">
          <a:xfrm>
            <a:off x="1779588" y="1336675"/>
            <a:ext cx="1495425" cy="393700"/>
          </a:xfrm>
          <a:prstGeom prst="rect">
            <a:avLst/>
          </a:prstGeom>
          <a:noFill/>
          <a:ln w="9525" algn="ctr">
            <a:solidFill>
              <a:schemeClr val="tx1"/>
            </a:solidFill>
            <a:miter lim="800000"/>
            <a:headEnd/>
            <a:tailEnd/>
          </a:ln>
        </p:spPr>
        <p:txBody>
          <a:bodyPr anchor="ctr"/>
          <a:lstStyle/>
          <a:p>
            <a:r>
              <a:rPr lang="en-US" sz="1200"/>
              <a:t>OLE DB</a:t>
            </a:r>
            <a:endParaRPr lang="en-US" sz="1000"/>
          </a:p>
        </p:txBody>
      </p:sp>
      <p:sp>
        <p:nvSpPr>
          <p:cNvPr id="54292" name="Rectangle 29716"/>
          <p:cNvSpPr>
            <a:spLocks noChangeArrowheads="1"/>
          </p:cNvSpPr>
          <p:nvPr/>
        </p:nvSpPr>
        <p:spPr bwMode="auto">
          <a:xfrm>
            <a:off x="3389313" y="1336675"/>
            <a:ext cx="920750" cy="393700"/>
          </a:xfrm>
          <a:prstGeom prst="rect">
            <a:avLst/>
          </a:prstGeom>
          <a:solidFill>
            <a:schemeClr val="bg1"/>
          </a:solidFill>
          <a:ln w="9525" algn="ctr">
            <a:solidFill>
              <a:schemeClr val="tx1"/>
            </a:solidFill>
            <a:miter lim="800000"/>
            <a:headEnd/>
            <a:tailEnd/>
          </a:ln>
        </p:spPr>
        <p:txBody>
          <a:bodyPr anchor="ctr"/>
          <a:lstStyle/>
          <a:p>
            <a:r>
              <a:rPr lang="en-US" sz="1200"/>
              <a:t>ADO</a:t>
            </a:r>
          </a:p>
        </p:txBody>
      </p:sp>
      <p:sp>
        <p:nvSpPr>
          <p:cNvPr id="54293" name="Rectangle 29717"/>
          <p:cNvSpPr>
            <a:spLocks noChangeArrowheads="1"/>
          </p:cNvSpPr>
          <p:nvPr/>
        </p:nvSpPr>
        <p:spPr bwMode="auto">
          <a:xfrm>
            <a:off x="4424363" y="1336675"/>
            <a:ext cx="1155700" cy="393700"/>
          </a:xfrm>
          <a:prstGeom prst="rect">
            <a:avLst/>
          </a:prstGeom>
          <a:solidFill>
            <a:srgbClr val="FFC000"/>
          </a:solidFill>
          <a:ln w="9525" algn="ctr">
            <a:solidFill>
              <a:schemeClr val="bg2"/>
            </a:solidFill>
            <a:miter lim="800000"/>
            <a:headEnd/>
            <a:tailEnd/>
          </a:ln>
        </p:spPr>
        <p:txBody>
          <a:bodyPr anchor="ctr"/>
          <a:lstStyle/>
          <a:p>
            <a:r>
              <a:rPr lang="en-US" sz="1200"/>
              <a:t>ADOMD.NET</a:t>
            </a:r>
          </a:p>
        </p:txBody>
      </p:sp>
      <p:sp>
        <p:nvSpPr>
          <p:cNvPr id="54294" name="TextBox 29718"/>
          <p:cNvSpPr txBox="1">
            <a:spLocks noChangeArrowheads="1"/>
          </p:cNvSpPr>
          <p:nvPr/>
        </p:nvSpPr>
        <p:spPr bwMode="auto">
          <a:xfrm>
            <a:off x="6026150" y="2336800"/>
            <a:ext cx="1517650" cy="461963"/>
          </a:xfrm>
          <a:prstGeom prst="rect">
            <a:avLst/>
          </a:prstGeom>
          <a:noFill/>
          <a:ln w="9525">
            <a:noFill/>
            <a:miter lim="800000"/>
            <a:headEnd/>
            <a:tailEnd/>
          </a:ln>
        </p:spPr>
        <p:txBody>
          <a:bodyPr>
            <a:spAutoFit/>
          </a:bodyPr>
          <a:lstStyle/>
          <a:p>
            <a:r>
              <a:rPr lang="en-US" sz="1200"/>
              <a:t>XMLA</a:t>
            </a:r>
          </a:p>
          <a:p>
            <a:r>
              <a:rPr lang="en-US" sz="1200"/>
              <a:t>Over HTTP</a:t>
            </a:r>
          </a:p>
        </p:txBody>
      </p:sp>
      <p:sp>
        <p:nvSpPr>
          <p:cNvPr id="54295" name="Rectangle 29719"/>
          <p:cNvSpPr>
            <a:spLocks noChangeArrowheads="1"/>
          </p:cNvSpPr>
          <p:nvPr/>
        </p:nvSpPr>
        <p:spPr bwMode="auto">
          <a:xfrm>
            <a:off x="6227763" y="1336675"/>
            <a:ext cx="1760537" cy="393700"/>
          </a:xfrm>
          <a:prstGeom prst="rect">
            <a:avLst/>
          </a:prstGeom>
          <a:solidFill>
            <a:schemeClr val="bg1"/>
          </a:solidFill>
          <a:ln w="9525" algn="ctr">
            <a:solidFill>
              <a:schemeClr val="tx1"/>
            </a:solidFill>
            <a:miter lim="800000"/>
            <a:headEnd/>
            <a:tailEnd/>
          </a:ln>
        </p:spPr>
        <p:txBody>
          <a:bodyPr anchor="ctr"/>
          <a:lstStyle/>
          <a:p>
            <a:r>
              <a:rPr lang="en-US" sz="1200"/>
              <a:t>Any Platform, Any Device</a:t>
            </a:r>
          </a:p>
        </p:txBody>
      </p:sp>
      <p:sp>
        <p:nvSpPr>
          <p:cNvPr id="54296" name="Rectangle 29720"/>
          <p:cNvSpPr>
            <a:spLocks noChangeArrowheads="1"/>
          </p:cNvSpPr>
          <p:nvPr/>
        </p:nvSpPr>
        <p:spPr bwMode="auto">
          <a:xfrm>
            <a:off x="1779588" y="1138238"/>
            <a:ext cx="1495425" cy="198437"/>
          </a:xfrm>
          <a:prstGeom prst="rect">
            <a:avLst/>
          </a:prstGeom>
          <a:solidFill>
            <a:schemeClr val="bg1"/>
          </a:solidFill>
          <a:ln w="9525" algn="ctr">
            <a:solidFill>
              <a:schemeClr val="tx1"/>
            </a:solidFill>
            <a:miter lim="800000"/>
            <a:headEnd/>
            <a:tailEnd/>
          </a:ln>
        </p:spPr>
        <p:txBody>
          <a:bodyPr wrap="none" anchor="ctr"/>
          <a:lstStyle/>
          <a:p>
            <a:r>
              <a:rPr lang="en-US" sz="1400"/>
              <a:t>C++ App</a:t>
            </a:r>
          </a:p>
        </p:txBody>
      </p:sp>
      <p:sp>
        <p:nvSpPr>
          <p:cNvPr id="54297" name="Rectangle 29721"/>
          <p:cNvSpPr>
            <a:spLocks noChangeArrowheads="1"/>
          </p:cNvSpPr>
          <p:nvPr/>
        </p:nvSpPr>
        <p:spPr bwMode="auto">
          <a:xfrm>
            <a:off x="3389313" y="1138238"/>
            <a:ext cx="920750" cy="198437"/>
          </a:xfrm>
          <a:prstGeom prst="rect">
            <a:avLst/>
          </a:prstGeom>
          <a:solidFill>
            <a:schemeClr val="bg1"/>
          </a:solidFill>
          <a:ln w="9525" algn="ctr">
            <a:solidFill>
              <a:schemeClr val="tx1"/>
            </a:solidFill>
            <a:miter lim="800000"/>
            <a:headEnd/>
            <a:tailEnd/>
          </a:ln>
        </p:spPr>
        <p:txBody>
          <a:bodyPr wrap="none" anchor="ctr"/>
          <a:lstStyle/>
          <a:p>
            <a:r>
              <a:rPr lang="en-US" sz="1400"/>
              <a:t>VB App</a:t>
            </a:r>
          </a:p>
        </p:txBody>
      </p:sp>
      <p:sp>
        <p:nvSpPr>
          <p:cNvPr id="54298" name="Rectangle 29722"/>
          <p:cNvSpPr>
            <a:spLocks noChangeArrowheads="1"/>
          </p:cNvSpPr>
          <p:nvPr/>
        </p:nvSpPr>
        <p:spPr bwMode="auto">
          <a:xfrm>
            <a:off x="4424363" y="1138238"/>
            <a:ext cx="1731962" cy="198437"/>
          </a:xfrm>
          <a:prstGeom prst="rect">
            <a:avLst/>
          </a:prstGeom>
          <a:solidFill>
            <a:schemeClr val="bg1"/>
          </a:solidFill>
          <a:ln w="9525" algn="ctr">
            <a:solidFill>
              <a:schemeClr val="tx1"/>
            </a:solidFill>
            <a:miter lim="800000"/>
            <a:headEnd/>
            <a:tailEnd/>
          </a:ln>
        </p:spPr>
        <p:txBody>
          <a:bodyPr wrap="none" anchor="ctr"/>
          <a:lstStyle/>
          <a:p>
            <a:r>
              <a:rPr lang="en-US" sz="1400"/>
              <a:t>.NET App</a:t>
            </a:r>
          </a:p>
        </p:txBody>
      </p:sp>
      <p:sp>
        <p:nvSpPr>
          <p:cNvPr id="54299" name="Rectangle 29723"/>
          <p:cNvSpPr>
            <a:spLocks noChangeArrowheads="1"/>
          </p:cNvSpPr>
          <p:nvPr/>
        </p:nvSpPr>
        <p:spPr bwMode="auto">
          <a:xfrm>
            <a:off x="6227763" y="1138238"/>
            <a:ext cx="1760537" cy="198437"/>
          </a:xfrm>
          <a:prstGeom prst="rect">
            <a:avLst/>
          </a:prstGeom>
          <a:solidFill>
            <a:schemeClr val="bg1"/>
          </a:solidFill>
          <a:ln w="9525" algn="ctr">
            <a:solidFill>
              <a:schemeClr val="tx1"/>
            </a:solidFill>
            <a:miter lim="800000"/>
            <a:headEnd/>
            <a:tailEnd/>
          </a:ln>
        </p:spPr>
        <p:txBody>
          <a:bodyPr wrap="none" anchor="ctr"/>
          <a:lstStyle/>
          <a:p>
            <a:r>
              <a:rPr lang="en-US" sz="1400"/>
              <a:t>Any App</a:t>
            </a:r>
          </a:p>
        </p:txBody>
      </p:sp>
      <p:sp>
        <p:nvSpPr>
          <p:cNvPr id="54300" name="Rectangle 29724"/>
          <p:cNvSpPr>
            <a:spLocks noChangeArrowheads="1"/>
          </p:cNvSpPr>
          <p:nvPr/>
        </p:nvSpPr>
        <p:spPr bwMode="auto">
          <a:xfrm>
            <a:off x="5580063" y="1336675"/>
            <a:ext cx="576262" cy="393700"/>
          </a:xfrm>
          <a:prstGeom prst="rect">
            <a:avLst/>
          </a:prstGeom>
          <a:solidFill>
            <a:srgbClr val="FFC000"/>
          </a:solidFill>
          <a:ln w="9525" algn="ctr">
            <a:solidFill>
              <a:schemeClr val="bg2"/>
            </a:solidFill>
            <a:miter lim="800000"/>
            <a:headEnd/>
            <a:tailEnd/>
          </a:ln>
        </p:spPr>
        <p:txBody>
          <a:bodyPr anchor="ctr"/>
          <a:lstStyle/>
          <a:p>
            <a:r>
              <a:rPr lang="en-US" sz="1200"/>
              <a:t>AMO</a:t>
            </a:r>
          </a:p>
        </p:txBody>
      </p:sp>
      <p:sp>
        <p:nvSpPr>
          <p:cNvPr id="54301" name="Slide Number Placeholder 30"/>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6A954539-D602-4079-AA73-A915792A2120}" type="slidenum">
              <a:rPr lang="en-US">
                <a:latin typeface="Segoe UI"/>
                <a:ea typeface="Segoe UI"/>
                <a:cs typeface="Segoe UI"/>
              </a:rPr>
              <a:pPr fontAlgn="base">
                <a:spcBef>
                  <a:spcPct val="0"/>
                </a:spcBef>
                <a:spcAft>
                  <a:spcPct val="0"/>
                </a:spcAft>
              </a:pPr>
              <a:t>90</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31745"/>
          <p:cNvSpPr>
            <a:spLocks noGrp="1" noChangeArrowheads="1"/>
          </p:cNvSpPr>
          <p:nvPr>
            <p:ph type="title"/>
          </p:nvPr>
        </p:nvSpPr>
        <p:spPr>
          <a:xfrm>
            <a:off x="323528" y="195486"/>
            <a:ext cx="7500937" cy="504056"/>
          </a:xfrm>
        </p:spPr>
        <p:txBody>
          <a:bodyPr/>
          <a:lstStyle/>
          <a:p>
            <a:r>
              <a:rPr lang="ro-MO" dirty="0" smtClean="0">
                <a:solidFill>
                  <a:srgbClr val="0000CC"/>
                </a:solidFill>
                <a:latin typeface="Segoe UI"/>
                <a:cs typeface="Segoe UI"/>
              </a:rPr>
              <a:t>Interfete de programare</a:t>
            </a:r>
            <a:endParaRPr lang="en-US" dirty="0" smtClean="0">
              <a:solidFill>
                <a:srgbClr val="0000CC"/>
              </a:solidFill>
              <a:latin typeface="Segoe UI"/>
              <a:cs typeface="Segoe UI"/>
            </a:endParaRPr>
          </a:p>
        </p:txBody>
      </p:sp>
      <p:sp>
        <p:nvSpPr>
          <p:cNvPr id="56322" name="Shape 31746"/>
          <p:cNvSpPr>
            <a:spLocks noGrp="1" noChangeArrowheads="1"/>
          </p:cNvSpPr>
          <p:nvPr>
            <p:ph type="body" idx="1"/>
          </p:nvPr>
        </p:nvSpPr>
        <p:spPr>
          <a:xfrm>
            <a:off x="215900" y="1000125"/>
            <a:ext cx="6840538" cy="3419475"/>
          </a:xfrm>
        </p:spPr>
        <p:txBody>
          <a:bodyPr/>
          <a:lstStyle/>
          <a:p>
            <a:r>
              <a:rPr lang="en-US" b="1" dirty="0" smtClean="0">
                <a:latin typeface="Segoe UI"/>
                <a:cs typeface="Segoe UI"/>
              </a:rPr>
              <a:t>AMO (Analysis Management Objects)</a:t>
            </a:r>
          </a:p>
          <a:p>
            <a:pPr lvl="1"/>
            <a:r>
              <a:rPr lang="vi-VN" dirty="0" smtClean="0">
                <a:latin typeface="Segoe UI"/>
                <a:cs typeface="Segoe UI"/>
              </a:rPr>
              <a:t>Administrarea obiectelor bazei de date</a:t>
            </a:r>
          </a:p>
          <a:p>
            <a:pPr lvl="1"/>
            <a:r>
              <a:rPr lang="vi-VN" dirty="0" smtClean="0">
                <a:latin typeface="Segoe UI"/>
                <a:cs typeface="Segoe UI"/>
              </a:rPr>
              <a:t>Aplicați de securitate</a:t>
            </a:r>
          </a:p>
          <a:p>
            <a:pPr lvl="1"/>
            <a:r>
              <a:rPr lang="vi-VN" dirty="0" smtClean="0">
                <a:latin typeface="Segoe UI"/>
                <a:cs typeface="Segoe UI"/>
              </a:rPr>
              <a:t>Gestionarea procesării</a:t>
            </a:r>
            <a:endParaRPr lang="en-US" dirty="0" smtClean="0">
              <a:latin typeface="Segoe UI"/>
              <a:cs typeface="Segoe UI"/>
            </a:endParaRPr>
          </a:p>
          <a:p>
            <a:r>
              <a:rPr lang="en-US" b="1" dirty="0" smtClean="0">
                <a:latin typeface="Segoe UI"/>
                <a:cs typeface="Segoe UI"/>
              </a:rPr>
              <a:t>ADOMD.NET</a:t>
            </a:r>
          </a:p>
          <a:p>
            <a:pPr lvl="1"/>
            <a:r>
              <a:rPr lang="en-US" dirty="0" err="1" smtClean="0">
                <a:latin typeface="Segoe UI"/>
                <a:cs typeface="Segoe UI"/>
              </a:rPr>
              <a:t>Conectare</a:t>
            </a:r>
            <a:r>
              <a:rPr lang="en-US" dirty="0" smtClean="0">
                <a:latin typeface="Segoe UI"/>
                <a:cs typeface="Segoe UI"/>
              </a:rPr>
              <a:t> la </a:t>
            </a:r>
            <a:r>
              <a:rPr lang="en-US" dirty="0" err="1" smtClean="0">
                <a:latin typeface="Segoe UI"/>
                <a:cs typeface="Segoe UI"/>
              </a:rPr>
              <a:t>bazele</a:t>
            </a:r>
            <a:r>
              <a:rPr lang="en-US" dirty="0" smtClean="0">
                <a:latin typeface="Segoe UI"/>
                <a:cs typeface="Segoe UI"/>
              </a:rPr>
              <a:t> de date SSAS</a:t>
            </a:r>
          </a:p>
          <a:p>
            <a:pPr lvl="1"/>
            <a:r>
              <a:rPr lang="en-US" dirty="0" err="1" smtClean="0">
                <a:latin typeface="Segoe UI"/>
                <a:cs typeface="Segoe UI"/>
              </a:rPr>
              <a:t>Recuperarea</a:t>
            </a:r>
            <a:r>
              <a:rPr lang="en-US" dirty="0" smtClean="0">
                <a:latin typeface="Segoe UI"/>
                <a:cs typeface="Segoe UI"/>
              </a:rPr>
              <a:t> </a:t>
            </a:r>
            <a:r>
              <a:rPr lang="en-US" dirty="0" err="1" smtClean="0">
                <a:latin typeface="Segoe UI"/>
                <a:cs typeface="Segoe UI"/>
              </a:rPr>
              <a:t>și</a:t>
            </a:r>
            <a:r>
              <a:rPr lang="en-US" dirty="0" smtClean="0">
                <a:latin typeface="Segoe UI"/>
                <a:cs typeface="Segoe UI"/>
              </a:rPr>
              <a:t> </a:t>
            </a:r>
            <a:r>
              <a:rPr lang="en-US" dirty="0" err="1" smtClean="0">
                <a:latin typeface="Segoe UI"/>
                <a:cs typeface="Segoe UI"/>
              </a:rPr>
              <a:t>manipularea</a:t>
            </a:r>
            <a:r>
              <a:rPr lang="en-US" dirty="0" smtClean="0">
                <a:latin typeface="Segoe UI"/>
                <a:cs typeface="Segoe UI"/>
              </a:rPr>
              <a:t> cu </a:t>
            </a:r>
            <a:r>
              <a:rPr lang="en-US" dirty="0" err="1" smtClean="0">
                <a:latin typeface="Segoe UI"/>
                <a:cs typeface="Segoe UI"/>
              </a:rPr>
              <a:t>datele</a:t>
            </a:r>
            <a:endParaRPr lang="en-US" dirty="0" smtClean="0">
              <a:latin typeface="Segoe UI"/>
              <a:cs typeface="Segoe UI"/>
            </a:endParaRPr>
          </a:p>
          <a:p>
            <a:r>
              <a:rPr lang="en-US" b="1" dirty="0" smtClean="0">
                <a:latin typeface="Segoe UI"/>
                <a:cs typeface="Segoe UI"/>
              </a:rPr>
              <a:t>Server ADOMD.NET</a:t>
            </a:r>
          </a:p>
          <a:p>
            <a:pPr lvl="1"/>
            <a:r>
              <a:rPr lang="it-IT" dirty="0" smtClean="0">
                <a:latin typeface="Segoe UI"/>
                <a:cs typeface="Segoe UI"/>
              </a:rPr>
              <a:t>Extinderea DMX folosind proceduri stocate .NET</a:t>
            </a:r>
            <a:endParaRPr lang="en-US" dirty="0" smtClean="0">
              <a:latin typeface="Segoe UI"/>
              <a:cs typeface="Segoe UI"/>
            </a:endParaRPr>
          </a:p>
        </p:txBody>
      </p:sp>
      <p:sp>
        <p:nvSpPr>
          <p:cNvPr id="56324"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25CAF41-0CF0-4056-8AB3-7526A1DF0BE2}" type="slidenum">
              <a:rPr lang="en-US">
                <a:latin typeface="Segoe UI"/>
                <a:ea typeface="Segoe UI"/>
                <a:cs typeface="Segoe UI"/>
              </a:rPr>
              <a:pPr fontAlgn="base">
                <a:spcBef>
                  <a:spcPct val="0"/>
                </a:spcBef>
                <a:spcAft>
                  <a:spcPct val="0"/>
                </a:spcAft>
              </a:pPr>
              <a:t>91</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4817"/>
          <p:cNvSpPr>
            <a:spLocks noGrp="1" noChangeArrowheads="1"/>
          </p:cNvSpPr>
          <p:nvPr>
            <p:ph type="title"/>
          </p:nvPr>
        </p:nvSpPr>
        <p:spPr>
          <a:xfrm>
            <a:off x="179512" y="267495"/>
            <a:ext cx="7500937" cy="576064"/>
          </a:xfrm>
        </p:spPr>
        <p:txBody>
          <a:bodyPr/>
          <a:lstStyle/>
          <a:p>
            <a:r>
              <a:rPr lang="ro-MO" dirty="0" smtClean="0">
                <a:solidFill>
                  <a:srgbClr val="0000CC"/>
                </a:solidFill>
                <a:latin typeface="Segoe UI"/>
                <a:cs typeface="Segoe UI"/>
              </a:rPr>
              <a:t>Incorporarea </a:t>
            </a:r>
            <a:r>
              <a:rPr lang="en-US" dirty="0" smtClean="0">
                <a:solidFill>
                  <a:srgbClr val="0000CC"/>
                </a:solidFill>
                <a:latin typeface="Segoe UI"/>
                <a:cs typeface="Segoe UI"/>
              </a:rPr>
              <a:t>SSAS </a:t>
            </a:r>
            <a:r>
              <a:rPr lang="ro-MO" dirty="0" smtClean="0">
                <a:solidFill>
                  <a:srgbClr val="0000CC"/>
                </a:solidFill>
                <a:latin typeface="Segoe UI"/>
                <a:cs typeface="Segoe UI"/>
              </a:rPr>
              <a:t>cu </a:t>
            </a:r>
            <a:r>
              <a:rPr lang="en-US" dirty="0" smtClean="0">
                <a:solidFill>
                  <a:srgbClr val="0000CC"/>
                </a:solidFill>
                <a:latin typeface="Segoe UI"/>
                <a:cs typeface="Segoe UI"/>
              </a:rPr>
              <a:t>Data Mining</a:t>
            </a:r>
          </a:p>
        </p:txBody>
      </p:sp>
      <p:sp>
        <p:nvSpPr>
          <p:cNvPr id="58370" name="Shape 34818"/>
          <p:cNvSpPr>
            <a:spLocks noGrp="1" noChangeArrowheads="1"/>
          </p:cNvSpPr>
          <p:nvPr>
            <p:ph type="body" idx="1"/>
          </p:nvPr>
        </p:nvSpPr>
        <p:spPr>
          <a:xfrm>
            <a:off x="251520" y="987574"/>
            <a:ext cx="8712968" cy="3419475"/>
          </a:xfrm>
        </p:spPr>
        <p:txBody>
          <a:bodyPr/>
          <a:lstStyle/>
          <a:p>
            <a:r>
              <a:rPr lang="en-US" sz="2400" dirty="0" err="1" smtClean="0">
                <a:latin typeface="Segoe UI"/>
                <a:cs typeface="Segoe UI"/>
              </a:rPr>
              <a:t>Validarea</a:t>
            </a:r>
            <a:r>
              <a:rPr lang="en-US" sz="2400" dirty="0" smtClean="0">
                <a:latin typeface="Segoe UI"/>
                <a:cs typeface="Segoe UI"/>
              </a:rPr>
              <a:t> </a:t>
            </a:r>
            <a:r>
              <a:rPr lang="en-US" sz="2400" dirty="0" err="1" smtClean="0">
                <a:latin typeface="Segoe UI"/>
                <a:cs typeface="Segoe UI"/>
              </a:rPr>
              <a:t>sau</a:t>
            </a:r>
            <a:r>
              <a:rPr lang="en-US" sz="2400" dirty="0" smtClean="0">
                <a:latin typeface="Segoe UI"/>
                <a:cs typeface="Segoe UI"/>
              </a:rPr>
              <a:t> </a:t>
            </a:r>
            <a:r>
              <a:rPr lang="en-US" sz="2400" dirty="0" err="1" smtClean="0">
                <a:latin typeface="Segoe UI"/>
                <a:cs typeface="Segoe UI"/>
              </a:rPr>
              <a:t>repararea</a:t>
            </a:r>
            <a:r>
              <a:rPr lang="en-US" sz="2400" dirty="0" smtClean="0">
                <a:latin typeface="Segoe UI"/>
                <a:cs typeface="Segoe UI"/>
              </a:rPr>
              <a:t> </a:t>
            </a:r>
            <a:r>
              <a:rPr lang="en-US" sz="2400" dirty="0" err="1" smtClean="0">
                <a:latin typeface="Segoe UI"/>
                <a:cs typeface="Segoe UI"/>
              </a:rPr>
              <a:t>intrarii</a:t>
            </a:r>
            <a:r>
              <a:rPr lang="en-US" sz="2400" dirty="0" smtClean="0">
                <a:latin typeface="Segoe UI"/>
                <a:cs typeface="Segoe UI"/>
              </a:rPr>
              <a:t> </a:t>
            </a:r>
            <a:r>
              <a:rPr lang="en-US" sz="2400" dirty="0" err="1" smtClean="0">
                <a:latin typeface="Segoe UI"/>
                <a:cs typeface="Segoe UI"/>
              </a:rPr>
              <a:t>utilizatorului</a:t>
            </a:r>
            <a:endParaRPr lang="ro-MO" sz="2400" dirty="0" smtClean="0">
              <a:latin typeface="Segoe UI"/>
              <a:cs typeface="Segoe UI"/>
            </a:endParaRPr>
          </a:p>
          <a:p>
            <a:r>
              <a:rPr lang="ro-MO" sz="2400" dirty="0" smtClean="0">
                <a:latin typeface="Segoe UI"/>
                <a:cs typeface="Segoe UI"/>
              </a:rPr>
              <a:t>Integrare predicții</a:t>
            </a:r>
            <a:endParaRPr lang="en-US" sz="2400" dirty="0" smtClean="0">
              <a:latin typeface="Segoe UI"/>
              <a:cs typeface="Segoe UI"/>
            </a:endParaRPr>
          </a:p>
          <a:p>
            <a:pPr lvl="1">
              <a:buFont typeface="Wingdings" pitchFamily="2" charset="2"/>
              <a:buChar char="§"/>
            </a:pPr>
            <a:r>
              <a:rPr lang="vi-VN" sz="2400" b="1" i="1" dirty="0" smtClean="0">
                <a:solidFill>
                  <a:srgbClr val="FF0000"/>
                </a:solidFill>
                <a:latin typeface="Segoe UI"/>
                <a:cs typeface="Segoe UI"/>
              </a:rPr>
              <a:t>Publicitate </a:t>
            </a:r>
            <a:r>
              <a:rPr lang="ro-MO" sz="2400" b="1" i="1" dirty="0" smtClean="0">
                <a:solidFill>
                  <a:srgbClr val="FF0000"/>
                </a:solidFill>
                <a:latin typeface="Segoe UI"/>
                <a:cs typeface="Segoe UI"/>
              </a:rPr>
              <a:t>direcționată</a:t>
            </a:r>
            <a:endParaRPr lang="vi-VN" sz="2400" b="1" i="1" dirty="0" smtClean="0">
              <a:solidFill>
                <a:srgbClr val="FF0000"/>
              </a:solidFill>
              <a:latin typeface="Segoe UI"/>
              <a:cs typeface="Segoe UI"/>
            </a:endParaRPr>
          </a:p>
          <a:p>
            <a:pPr lvl="1">
              <a:buFont typeface="Wingdings" pitchFamily="2" charset="2"/>
              <a:buChar char="§"/>
            </a:pPr>
            <a:r>
              <a:rPr lang="vi-VN" sz="2400" b="1" i="1" dirty="0" smtClean="0">
                <a:solidFill>
                  <a:srgbClr val="FF0000"/>
                </a:solidFill>
                <a:latin typeface="Segoe UI"/>
                <a:cs typeface="Segoe UI"/>
              </a:rPr>
              <a:t>„Cei care au cumpărat această carte au achiziționat și aceste cărți”</a:t>
            </a:r>
            <a:endParaRPr lang="en-US" sz="2400" b="1" i="1" dirty="0" smtClean="0">
              <a:solidFill>
                <a:srgbClr val="FF0000"/>
              </a:solidFill>
              <a:latin typeface="Segoe UI"/>
              <a:cs typeface="Segoe UI"/>
            </a:endParaRPr>
          </a:p>
          <a:p>
            <a:r>
              <a:rPr lang="vi-VN" sz="2400" dirty="0" smtClean="0">
                <a:latin typeface="Segoe UI"/>
                <a:cs typeface="Segoe UI"/>
              </a:rPr>
              <a:t>Încorporare vizualizări personalizate în aplicațiile Windows Forms pentru a permite utilizatorilor să exploreze și să înțeleagă sabloanele utilizate</a:t>
            </a:r>
            <a:endParaRPr lang="en-US" sz="2400" dirty="0" smtClean="0">
              <a:latin typeface="Segoe UI"/>
              <a:cs typeface="Segoe UI"/>
            </a:endParaRPr>
          </a:p>
        </p:txBody>
      </p:sp>
      <p:sp>
        <p:nvSpPr>
          <p:cNvPr id="58371" name="Slide Number Placeholder 5"/>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ED5F620-606B-44D8-A13E-90FAA5AA33C0}" type="slidenum">
              <a:rPr lang="en-US">
                <a:latin typeface="Segoe UI"/>
                <a:ea typeface="Segoe UI"/>
                <a:cs typeface="Segoe UI"/>
              </a:rPr>
              <a:pPr fontAlgn="base">
                <a:spcBef>
                  <a:spcPct val="0"/>
                </a:spcBef>
                <a:spcAft>
                  <a:spcPct val="0"/>
                </a:spcAft>
              </a:pPr>
              <a:t>92</a:t>
            </a:fld>
            <a:endParaRPr lang="en-US">
              <a:latin typeface="Segoe UI"/>
              <a:ea typeface="Segoe UI"/>
              <a:cs typeface="Segoe UI"/>
            </a:endParaRPr>
          </a:p>
        </p:txBody>
      </p:sp>
      <p:sp>
        <p:nvSpPr>
          <p:cNvPr id="26628" name="TextBox 71683"/>
          <p:cNvSpPr txBox="1">
            <a:spLocks noChangeArrowheads="1"/>
          </p:cNvSpPr>
          <p:nvPr/>
        </p:nvSpPr>
        <p:spPr bwMode="auto">
          <a:xfrm>
            <a:off x="2915816" y="4011910"/>
            <a:ext cx="4176464" cy="646331"/>
          </a:xfrm>
          <a:prstGeom prst="rect">
            <a:avLst/>
          </a:prstGeom>
          <a:solidFill>
            <a:schemeClr val="accent2">
              <a:lumMod val="40000"/>
              <a:lumOff val="60000"/>
            </a:schemeClr>
          </a:solidFill>
          <a:ln w="9525" algn="ctr">
            <a:solidFill>
              <a:schemeClr val="bg1"/>
            </a:solidFill>
            <a:miter lim="800000"/>
            <a:headEnd/>
            <a:tailEnd/>
          </a:ln>
        </p:spPr>
        <p:txBody>
          <a:bodyPr wrap="square">
            <a:spAutoFit/>
          </a:bodyPr>
          <a:lstStyle/>
          <a:p>
            <a:pPr fontAlgn="auto">
              <a:spcBef>
                <a:spcPct val="50000"/>
              </a:spcBef>
              <a:spcAft>
                <a:spcPts val="0"/>
              </a:spcAft>
              <a:defRPr/>
            </a:pPr>
            <a:r>
              <a:rPr lang="vi-VN" dirty="0" smtClean="0">
                <a:latin typeface="+mn-lt"/>
              </a:rPr>
              <a:t>SSAS Data Mining se livrează cu vizualizări personalizate</a:t>
            </a:r>
            <a:endParaRPr lang="en-US" dirty="0">
              <a:latin typeface="+mn-l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34817"/>
          <p:cNvSpPr>
            <a:spLocks noGrp="1" noChangeArrowheads="1"/>
          </p:cNvSpPr>
          <p:nvPr>
            <p:ph type="title" idx="4294967295"/>
          </p:nvPr>
        </p:nvSpPr>
        <p:spPr>
          <a:xfrm>
            <a:off x="251520" y="267494"/>
            <a:ext cx="7500937" cy="828675"/>
          </a:xfrm>
        </p:spPr>
        <p:txBody>
          <a:bodyPr/>
          <a:lstStyle/>
          <a:p>
            <a:r>
              <a:rPr lang="en-US" dirty="0" smtClean="0">
                <a:solidFill>
                  <a:srgbClr val="0000CC"/>
                </a:solidFill>
                <a:latin typeface="Segoe UI"/>
                <a:cs typeface="Segoe UI"/>
              </a:rPr>
              <a:t>Ext</a:t>
            </a:r>
            <a:r>
              <a:rPr lang="ro-MO" dirty="0" smtClean="0">
                <a:solidFill>
                  <a:srgbClr val="0000CC"/>
                </a:solidFill>
                <a:latin typeface="Segoe UI"/>
                <a:cs typeface="Segoe UI"/>
              </a:rPr>
              <a:t>inderea</a:t>
            </a:r>
            <a:r>
              <a:rPr lang="en-US" dirty="0" smtClean="0">
                <a:solidFill>
                  <a:srgbClr val="0000CC"/>
                </a:solidFill>
                <a:latin typeface="Segoe UI"/>
                <a:cs typeface="Segoe UI"/>
              </a:rPr>
              <a:t> SSAS </a:t>
            </a:r>
            <a:r>
              <a:rPr lang="ro-MO" dirty="0" smtClean="0">
                <a:solidFill>
                  <a:srgbClr val="0000CC"/>
                </a:solidFill>
                <a:latin typeface="Segoe UI"/>
                <a:cs typeface="Segoe UI"/>
              </a:rPr>
              <a:t>cu </a:t>
            </a:r>
            <a:r>
              <a:rPr lang="en-US" dirty="0" smtClean="0">
                <a:solidFill>
                  <a:srgbClr val="0000CC"/>
                </a:solidFill>
                <a:latin typeface="Segoe UI"/>
                <a:cs typeface="Segoe UI"/>
              </a:rPr>
              <a:t>Data Mining</a:t>
            </a:r>
          </a:p>
        </p:txBody>
      </p:sp>
      <p:sp>
        <p:nvSpPr>
          <p:cNvPr id="60418" name="Shape 34818"/>
          <p:cNvSpPr>
            <a:spLocks noGrp="1" noChangeArrowheads="1"/>
          </p:cNvSpPr>
          <p:nvPr>
            <p:ph type="body" idx="4294967295"/>
          </p:nvPr>
        </p:nvSpPr>
        <p:spPr>
          <a:xfrm>
            <a:off x="184150" y="1268413"/>
            <a:ext cx="8636322" cy="3517900"/>
          </a:xfrm>
        </p:spPr>
        <p:txBody>
          <a:bodyPr/>
          <a:lstStyle/>
          <a:p>
            <a:r>
              <a:rPr lang="ro-MO" sz="2400" dirty="0" smtClean="0">
                <a:latin typeface="Segoe UI"/>
                <a:cs typeface="Segoe UI"/>
              </a:rPr>
              <a:t>P</a:t>
            </a:r>
            <a:r>
              <a:rPr lang="en-US" sz="2400" dirty="0" err="1" smtClean="0">
                <a:latin typeface="Segoe UI"/>
                <a:cs typeface="Segoe UI"/>
              </a:rPr>
              <a:t>rocedur</a:t>
            </a:r>
            <a:r>
              <a:rPr lang="ro-MO" sz="2400" dirty="0" smtClean="0">
                <a:latin typeface="Segoe UI"/>
                <a:cs typeface="Segoe UI"/>
              </a:rPr>
              <a:t>i stocate</a:t>
            </a:r>
            <a:endParaRPr lang="en-US" sz="2400" dirty="0" smtClean="0">
              <a:latin typeface="Segoe UI"/>
              <a:cs typeface="Segoe UI"/>
            </a:endParaRPr>
          </a:p>
          <a:p>
            <a:r>
              <a:rPr lang="pt-BR" sz="2400" dirty="0" smtClean="0">
                <a:latin typeface="Segoe UI"/>
                <a:cs typeface="Segoe UI"/>
              </a:rPr>
              <a:t>Instrumente îmbunătățite</a:t>
            </a:r>
            <a:r>
              <a:rPr lang="ro-MO" sz="2400" dirty="0" smtClean="0">
                <a:latin typeface="Segoe UI"/>
                <a:cs typeface="Segoe UI"/>
              </a:rPr>
              <a:t>/performante</a:t>
            </a:r>
            <a:r>
              <a:rPr lang="pt-BR" sz="2400" dirty="0" smtClean="0">
                <a:latin typeface="Segoe UI"/>
                <a:cs typeface="Segoe UI"/>
              </a:rPr>
              <a:t> de extragere a datelor Visual </a:t>
            </a:r>
            <a:r>
              <a:rPr lang="ro-MO" sz="2400" dirty="0" smtClean="0">
                <a:latin typeface="Segoe UI"/>
                <a:cs typeface="Segoe UI"/>
              </a:rPr>
              <a:t> </a:t>
            </a:r>
            <a:endParaRPr lang="en-US" sz="2400" dirty="0" smtClean="0">
              <a:latin typeface="Segoe UI"/>
              <a:cs typeface="Segoe UI"/>
            </a:endParaRPr>
          </a:p>
          <a:p>
            <a:r>
              <a:rPr lang="ro-MO" sz="2400" dirty="0" smtClean="0">
                <a:latin typeface="Segoe UI"/>
                <a:cs typeface="Segoe UI"/>
              </a:rPr>
              <a:t>Utilizare a</a:t>
            </a:r>
            <a:r>
              <a:rPr lang="en-US" sz="2400" dirty="0" err="1" smtClean="0">
                <a:latin typeface="Segoe UI"/>
                <a:cs typeface="Segoe UI"/>
              </a:rPr>
              <a:t>lgorithm</a:t>
            </a:r>
            <a:r>
              <a:rPr lang="ro-MO" sz="2400" dirty="0" smtClean="0">
                <a:latin typeface="Segoe UI"/>
                <a:cs typeface="Segoe UI"/>
              </a:rPr>
              <a:t>i </a:t>
            </a:r>
            <a:r>
              <a:rPr lang="en-US" sz="2400" dirty="0" smtClean="0">
                <a:latin typeface="Segoe UI"/>
                <a:cs typeface="Segoe UI"/>
              </a:rPr>
              <a:t>Plug-in</a:t>
            </a:r>
          </a:p>
          <a:p>
            <a:r>
              <a:rPr lang="ro-MO" sz="2400" dirty="0" smtClean="0">
                <a:latin typeface="Segoe UI"/>
                <a:cs typeface="Segoe UI"/>
              </a:rPr>
              <a:t>Utilizare </a:t>
            </a:r>
            <a:r>
              <a:rPr lang="en-US" sz="2400" dirty="0" smtClean="0">
                <a:latin typeface="Segoe UI"/>
                <a:cs typeface="Segoe UI"/>
              </a:rPr>
              <a:t>Viewers</a:t>
            </a:r>
            <a:r>
              <a:rPr lang="ro-MO" sz="2400" dirty="0" smtClean="0">
                <a:latin typeface="Segoe UI"/>
                <a:cs typeface="Segoe UI"/>
              </a:rPr>
              <a:t> </a:t>
            </a:r>
            <a:r>
              <a:rPr lang="en-US" sz="2400" dirty="0" smtClean="0">
                <a:latin typeface="Segoe UI"/>
                <a:cs typeface="Segoe UI"/>
              </a:rPr>
              <a:t>data mining Plug-in</a:t>
            </a:r>
          </a:p>
          <a:p>
            <a:endParaRPr lang="en-US" sz="2400" dirty="0" smtClean="0">
              <a:latin typeface="Segoe UI"/>
              <a:cs typeface="Segoe UI"/>
            </a:endParaRPr>
          </a:p>
        </p:txBody>
      </p:sp>
      <p:sp>
        <p:nvSpPr>
          <p:cNvPr id="60419"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8F1FBCA5-CB62-4580-9249-3D627570A9DC}" type="slidenum">
              <a:rPr lang="en-US">
                <a:latin typeface="Segoe UI"/>
                <a:ea typeface="Segoe UI"/>
                <a:cs typeface="Segoe UI"/>
              </a:rPr>
              <a:pPr fontAlgn="base">
                <a:spcBef>
                  <a:spcPct val="0"/>
                </a:spcBef>
                <a:spcAft>
                  <a:spcPct val="0"/>
                </a:spcAft>
              </a:pPr>
              <a:t>93</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9457"/>
          <p:cNvSpPr>
            <a:spLocks noGrp="1" noChangeArrowheads="1"/>
          </p:cNvSpPr>
          <p:nvPr>
            <p:ph type="title"/>
          </p:nvPr>
        </p:nvSpPr>
        <p:spPr/>
        <p:txBody>
          <a:bodyPr/>
          <a:lstStyle/>
          <a:p>
            <a:r>
              <a:rPr lang="ro-MO" dirty="0" smtClean="0">
                <a:solidFill>
                  <a:srgbClr val="0000CC"/>
                </a:solidFill>
                <a:latin typeface="Segoe UI"/>
                <a:cs typeface="Segoe UI"/>
              </a:rPr>
              <a:t>Resurse</a:t>
            </a:r>
            <a:endParaRPr lang="en-US" dirty="0" smtClean="0">
              <a:solidFill>
                <a:srgbClr val="0000CC"/>
              </a:solidFill>
              <a:latin typeface="Segoe UI"/>
              <a:cs typeface="Segoe UI"/>
            </a:endParaRPr>
          </a:p>
        </p:txBody>
      </p:sp>
      <p:sp>
        <p:nvSpPr>
          <p:cNvPr id="64514" name="Shape 19458"/>
          <p:cNvSpPr>
            <a:spLocks noGrp="1" noChangeArrowheads="1"/>
          </p:cNvSpPr>
          <p:nvPr>
            <p:ph type="body" idx="1"/>
          </p:nvPr>
        </p:nvSpPr>
        <p:spPr>
          <a:xfrm>
            <a:off x="1089025" y="785813"/>
            <a:ext cx="6840538" cy="3419475"/>
          </a:xfrm>
        </p:spPr>
        <p:txBody>
          <a:bodyPr/>
          <a:lstStyle/>
          <a:p>
            <a:r>
              <a:rPr lang="en-US" sz="2400" dirty="0" smtClean="0">
                <a:latin typeface="Segoe UI"/>
                <a:cs typeface="Segoe UI"/>
                <a:hlinkClick r:id="rId3"/>
              </a:rPr>
              <a:t>www.microsoft.com/sql/technologies/dm</a:t>
            </a:r>
            <a:r>
              <a:rPr lang="ro-MO" sz="2400" dirty="0" smtClean="0">
                <a:latin typeface="Segoe UI"/>
                <a:cs typeface="Segoe UI"/>
              </a:rPr>
              <a:t> </a:t>
            </a:r>
            <a:endParaRPr lang="en-US" sz="2400" dirty="0" smtClean="0">
              <a:latin typeface="Segoe UI"/>
              <a:cs typeface="Segoe UI"/>
            </a:endParaRPr>
          </a:p>
          <a:p>
            <a:pPr lvl="1"/>
            <a:r>
              <a:rPr lang="en-US" sz="2400" dirty="0" smtClean="0">
                <a:latin typeface="Segoe UI"/>
                <a:cs typeface="Segoe UI"/>
              </a:rPr>
              <a:t>Links to technical resources, case studies, news, and reviews</a:t>
            </a:r>
          </a:p>
          <a:p>
            <a:r>
              <a:rPr lang="en-US" sz="2400" dirty="0" smtClean="0">
                <a:latin typeface="Segoe UI"/>
                <a:cs typeface="Segoe UI"/>
                <a:hlinkClick r:id="rId4"/>
              </a:rPr>
              <a:t>www.sqlserverdatamining.com</a:t>
            </a:r>
            <a:r>
              <a:rPr lang="ro-MO" sz="2400" dirty="0" smtClean="0">
                <a:latin typeface="Segoe UI"/>
                <a:cs typeface="Segoe UI"/>
              </a:rPr>
              <a:t> </a:t>
            </a:r>
            <a:endParaRPr lang="en-US" sz="2400" dirty="0" smtClean="0">
              <a:latin typeface="Segoe UI"/>
              <a:cs typeface="Segoe UI"/>
            </a:endParaRPr>
          </a:p>
          <a:p>
            <a:pPr lvl="1"/>
            <a:r>
              <a:rPr lang="en-US" sz="2400" dirty="0" smtClean="0">
                <a:latin typeface="Segoe UI"/>
                <a:cs typeface="Segoe UI"/>
              </a:rPr>
              <a:t>Site designed and maintained by the SQL Server Data Mining team</a:t>
            </a:r>
          </a:p>
          <a:p>
            <a:pPr lvl="1"/>
            <a:r>
              <a:rPr lang="en-US" sz="2400" dirty="0" smtClean="0">
                <a:latin typeface="Segoe UI"/>
                <a:cs typeface="Segoe UI"/>
              </a:rPr>
              <a:t>Live samples</a:t>
            </a:r>
          </a:p>
          <a:p>
            <a:pPr lvl="1"/>
            <a:r>
              <a:rPr lang="en-US" sz="2400" dirty="0" smtClean="0">
                <a:latin typeface="Segoe UI"/>
                <a:cs typeface="Segoe UI"/>
              </a:rPr>
              <a:t>Tutorials</a:t>
            </a:r>
          </a:p>
          <a:p>
            <a:pPr lvl="1"/>
            <a:r>
              <a:rPr lang="en-US" sz="2400" dirty="0" smtClean="0">
                <a:latin typeface="Segoe UI"/>
                <a:cs typeface="Segoe UI"/>
              </a:rPr>
              <a:t>Webcasts</a:t>
            </a:r>
          </a:p>
          <a:p>
            <a:pPr lvl="1"/>
            <a:r>
              <a:rPr lang="en-US" sz="2400" dirty="0" smtClean="0">
                <a:latin typeface="Segoe UI"/>
                <a:cs typeface="Segoe UI"/>
              </a:rPr>
              <a:t>Tips and tricks</a:t>
            </a:r>
          </a:p>
          <a:p>
            <a:pPr lvl="1"/>
            <a:r>
              <a:rPr lang="en-US" sz="2400" dirty="0" smtClean="0">
                <a:latin typeface="Segoe UI"/>
                <a:cs typeface="Segoe UI"/>
              </a:rPr>
              <a:t>FAQ</a:t>
            </a:r>
          </a:p>
          <a:p>
            <a:endParaRPr lang="en-US" sz="2400" dirty="0" smtClean="0">
              <a:latin typeface="Segoe UI"/>
              <a:cs typeface="Segoe UI"/>
            </a:endParaRPr>
          </a:p>
        </p:txBody>
      </p:sp>
      <p:sp>
        <p:nvSpPr>
          <p:cNvPr id="64515" name="Slide Number Placeholder 4"/>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322383F-7C98-4147-876E-546206F5F664}" type="slidenum">
              <a:rPr lang="en-US">
                <a:latin typeface="Segoe UI"/>
                <a:ea typeface="Segoe UI"/>
                <a:cs typeface="Segoe UI"/>
              </a:rPr>
              <a:pPr fontAlgn="base">
                <a:spcBef>
                  <a:spcPct val="0"/>
                </a:spcBef>
                <a:spcAft>
                  <a:spcPct val="0"/>
                </a:spcAft>
              </a:pPr>
              <a:t>94</a:t>
            </a:fld>
            <a:endParaRPr lang="en-US">
              <a:latin typeface="Segoe UI"/>
              <a:ea typeface="Segoe UI"/>
              <a:cs typeface="Segoe UI"/>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p:cNvSpPr>
          <p:nvPr>
            <p:ph type="body" idx="4294967295"/>
          </p:nvPr>
        </p:nvSpPr>
        <p:spPr>
          <a:xfrm>
            <a:off x="323528" y="339502"/>
            <a:ext cx="7200800" cy="4032448"/>
          </a:xfrm>
        </p:spPr>
        <p:txBody>
          <a:bodyPr/>
          <a:lstStyle/>
          <a:p>
            <a:pPr>
              <a:buNone/>
            </a:pPr>
            <a:r>
              <a:rPr lang="ro-MO" sz="2800" b="1" dirty="0" smtClean="0">
                <a:solidFill>
                  <a:srgbClr val="0000CC"/>
                </a:solidFill>
                <a:latin typeface="Segoe UI"/>
                <a:cs typeface="Segoe UI"/>
              </a:rPr>
              <a:t>Surse</a:t>
            </a:r>
            <a:endParaRPr lang="ru-RU" sz="2800" b="1" dirty="0" smtClean="0">
              <a:solidFill>
                <a:srgbClr val="0000CC"/>
              </a:solidFill>
              <a:latin typeface="Segoe UI"/>
              <a:cs typeface="Segoe UI"/>
            </a:endParaRPr>
          </a:p>
          <a:p>
            <a:r>
              <a:rPr lang="en-US" dirty="0" smtClean="0">
                <a:latin typeface="Segoe UI"/>
                <a:cs typeface="Segoe UI"/>
                <a:hlinkClick r:id="rId2"/>
              </a:rPr>
              <a:t>https://www.sqlservercentral.com/steps/data-mining-introduction</a:t>
            </a:r>
            <a:r>
              <a:rPr lang="ro-MO" dirty="0" smtClean="0">
                <a:latin typeface="Segoe UI"/>
                <a:cs typeface="Segoe UI"/>
              </a:rPr>
              <a:t> </a:t>
            </a:r>
            <a:endParaRPr lang="ru-RU" dirty="0" smtClean="0">
              <a:latin typeface="Segoe UI"/>
              <a:cs typeface="Segoe UI"/>
            </a:endParaRPr>
          </a:p>
          <a:p>
            <a:r>
              <a:rPr lang="en-US" dirty="0" smtClean="0">
                <a:latin typeface="Segoe UI"/>
                <a:cs typeface="Segoe UI"/>
                <a:hlinkClick r:id="rId3"/>
              </a:rPr>
              <a:t>https://www.sqlshack.com/introduction-to-sql-server-data-mining/</a:t>
            </a:r>
            <a:endParaRPr lang="ro-MO" dirty="0" smtClean="0">
              <a:latin typeface="Segoe UI"/>
              <a:cs typeface="Segoe UI"/>
            </a:endParaRPr>
          </a:p>
          <a:p>
            <a:r>
              <a:rPr lang="en-US" dirty="0" smtClean="0">
                <a:latin typeface="Segoe UI"/>
                <a:cs typeface="Segoe UI"/>
                <a:hlinkClick r:id="rId4"/>
              </a:rPr>
              <a:t>https://www.itprotoday.com/sql-server/getting-started-data-mining-sql-server</a:t>
            </a:r>
            <a:endParaRPr lang="ro-MO" dirty="0" smtClean="0">
              <a:latin typeface="Segoe UI"/>
              <a:cs typeface="Segoe UI"/>
            </a:endParaRPr>
          </a:p>
          <a:p>
            <a:r>
              <a:rPr lang="ro-MO" dirty="0" smtClean="0">
                <a:latin typeface="Segoe UI"/>
                <a:cs typeface="Segoe UI"/>
                <a:hlinkClick r:id="rId5"/>
              </a:rPr>
              <a:t>https://searchsqlserver.techtarget.com/feature/Using-SQL-Server-Management-Studio-for-data-mining</a:t>
            </a:r>
            <a:r>
              <a:rPr lang="ro-MO" dirty="0" smtClean="0">
                <a:latin typeface="Segoe UI"/>
                <a:cs typeface="Segoe UI"/>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1111</TotalTime>
  <Words>6834</Words>
  <Application>Microsoft Office PowerPoint</Application>
  <PresentationFormat>On-screen Show (16:9)</PresentationFormat>
  <Paragraphs>932</Paragraphs>
  <Slides>95</Slides>
  <Notes>47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Office Theme</vt:lpstr>
      <vt:lpstr>Bitmap Image</vt:lpstr>
      <vt:lpstr>Fundamentele BI: Data Mining</vt:lpstr>
      <vt:lpstr>Slide 2</vt:lpstr>
      <vt:lpstr>Slide 3</vt:lpstr>
      <vt:lpstr>Unde ne aflam?</vt:lpstr>
      <vt:lpstr>Introducere in Data Mining</vt:lpstr>
      <vt:lpstr>Slide 6</vt:lpstr>
      <vt:lpstr>De ce Data Mining?</vt:lpstr>
      <vt:lpstr>De ce Data Mining?</vt:lpstr>
      <vt:lpstr>De ce Data Mining?</vt:lpstr>
      <vt:lpstr>De ce Data Mining?</vt:lpstr>
      <vt:lpstr>De ce Data Mining?</vt:lpstr>
      <vt:lpstr>Ce este Data Mining?</vt:lpstr>
      <vt:lpstr>Ce este Data Mining?</vt:lpstr>
      <vt:lpstr>Ce nu este Data Mining?</vt:lpstr>
      <vt:lpstr>Domenii înrudite</vt:lpstr>
      <vt:lpstr>Categorii de date</vt:lpstr>
      <vt:lpstr>Categorii de date</vt:lpstr>
      <vt:lpstr>Categorii de date</vt:lpstr>
      <vt:lpstr>Categorii de date</vt:lpstr>
      <vt:lpstr>Tipuri de prelucrări</vt:lpstr>
      <vt:lpstr>Tipuri de prelucrări</vt:lpstr>
      <vt:lpstr>Clasificare</vt:lpstr>
      <vt:lpstr>Clasificare</vt:lpstr>
      <vt:lpstr>Regresie</vt:lpstr>
      <vt:lpstr>Regresie</vt:lpstr>
      <vt:lpstr>Clustering</vt:lpstr>
      <vt:lpstr>Clustering</vt:lpstr>
      <vt:lpstr>Analiza excepţiilor/anomaliilor</vt:lpstr>
      <vt:lpstr>Analiza excepţiilor/anomaliilor</vt:lpstr>
      <vt:lpstr>Reguli de asociere</vt:lpstr>
      <vt:lpstr>Reguli de asociere</vt:lpstr>
      <vt:lpstr>Scopul Data Mining  </vt:lpstr>
      <vt:lpstr>Scenarii de Business</vt:lpstr>
      <vt:lpstr>SQL Server si Data Mining</vt:lpstr>
      <vt:lpstr>Limbajul MDX  - MultiDimensional eXpressions    </vt:lpstr>
      <vt:lpstr>Limbajul MDX</vt:lpstr>
      <vt:lpstr>Obiectivele de baza ale DWH – bazelor de date multidimensionale</vt:lpstr>
      <vt:lpstr>Exemplu de interogare in MDX</vt:lpstr>
      <vt:lpstr>Elemente de bază</vt:lpstr>
      <vt:lpstr>Elemente de bază</vt:lpstr>
      <vt:lpstr>Obiectul Measures</vt:lpstr>
      <vt:lpstr>Tăietură in Cubul de date</vt:lpstr>
      <vt:lpstr>Cortej/tuplu</vt:lpstr>
      <vt:lpstr>Exemplu 1. Interogare pentru obținerea sumei   vânzărilor prin Internet pentru toți clienții din Moldova:</vt:lpstr>
      <vt:lpstr>Seturi de date</vt:lpstr>
      <vt:lpstr>Interogare – MDX </vt:lpstr>
      <vt:lpstr>Axele in MDX</vt:lpstr>
      <vt:lpstr>Axele in MDX</vt:lpstr>
      <vt:lpstr>Axele in MDX</vt:lpstr>
      <vt:lpstr>Axele in MDX</vt:lpstr>
      <vt:lpstr>Exemplu 2.</vt:lpstr>
      <vt:lpstr>Sectiunea FROM</vt:lpstr>
      <vt:lpstr>Sectiunea WHERE - arată felia cubului care ne interesează.</vt:lpstr>
      <vt:lpstr>Exemplu</vt:lpstr>
      <vt:lpstr>Sectiunea WITH</vt:lpstr>
      <vt:lpstr>Seturi nominale</vt:lpstr>
      <vt:lpstr>Membrii calculați</vt:lpstr>
      <vt:lpstr>Slide 58</vt:lpstr>
      <vt:lpstr>Exemplu 4.</vt:lpstr>
      <vt:lpstr>Exemplu 4 -rezultat</vt:lpstr>
      <vt:lpstr>Exemplu 5.</vt:lpstr>
      <vt:lpstr>Alte elemente ale MDX</vt:lpstr>
      <vt:lpstr>Operatori pentru seturi de date</vt:lpstr>
      <vt:lpstr>Functii MDX</vt:lpstr>
      <vt:lpstr>Functii MDX</vt:lpstr>
      <vt:lpstr>Exemplu 6.</vt:lpstr>
      <vt:lpstr>Exemplu 6 – rezultatul interogarii</vt:lpstr>
      <vt:lpstr>Functia Exists</vt:lpstr>
      <vt:lpstr>Functii MDX.</vt:lpstr>
      <vt:lpstr>Slide 70</vt:lpstr>
      <vt:lpstr>Algoritmul arborelui decizional  (Decision Trees)</vt:lpstr>
      <vt:lpstr>Algoritmul Bayes simplificat (Microsoft Naïve Bayes)</vt:lpstr>
      <vt:lpstr>Algoritmi de regresie liniară și logică</vt:lpstr>
      <vt:lpstr>Algoritmul de clasterizare (Clustering)</vt:lpstr>
      <vt:lpstr>Clustering - Detectarea anomaliilor</vt:lpstr>
      <vt:lpstr>Algoritmul retelei neuronale (Neural Network)</vt:lpstr>
      <vt:lpstr>Algoritmul de asociere (Association Rules)</vt:lpstr>
      <vt:lpstr>Cluasterizare/gruparea secvențelor/sirurilor (Sequence Clustering)</vt:lpstr>
      <vt:lpstr>Algoritmul de analiză a seriilor temporale (Time Series)</vt:lpstr>
      <vt:lpstr>Data Mining. Pregatirea datelor pentru Data Mining   </vt:lpstr>
      <vt:lpstr>Procesul Data Mining</vt:lpstr>
      <vt:lpstr>Procesul Data Mining  </vt:lpstr>
      <vt:lpstr>Procesul Data Mining</vt:lpstr>
      <vt:lpstr>Vizualizarea Data Mining</vt:lpstr>
      <vt:lpstr>Integrare cu componentele SQL Server  și VS </vt:lpstr>
      <vt:lpstr>Integrare cu SSIS</vt:lpstr>
      <vt:lpstr>Integrare cu SSAS</vt:lpstr>
      <vt:lpstr>Integrare cu SSRS</vt:lpstr>
      <vt:lpstr>Programarea Data Mining</vt:lpstr>
      <vt:lpstr>Prezentare generală a programării SSAS Data Mining</vt:lpstr>
      <vt:lpstr>Interfete de programare</vt:lpstr>
      <vt:lpstr>Incorporarea SSAS cu Data Mining</vt:lpstr>
      <vt:lpstr>Extinderea SSAS cu Data Mining</vt:lpstr>
      <vt:lpstr>Resurse</vt:lpstr>
      <vt:lpstr>Slide 95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paulb</dc:creator>
  <cp:lastModifiedBy>Mihai</cp:lastModifiedBy>
  <cp:revision>114</cp:revision>
  <dcterms:created xsi:type="dcterms:W3CDTF">2008-08-04T15:35:39Z</dcterms:created>
  <dcterms:modified xsi:type="dcterms:W3CDTF">2020-04-17T07:14:22Z</dcterms:modified>
</cp:coreProperties>
</file>