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1789" y="719327"/>
            <a:ext cx="5397500" cy="205740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b="1">
                <a:latin typeface="Times New Roman"/>
                <a:cs typeface="Times New Roman"/>
              </a:rPr>
              <a:t>1. </a:t>
            </a:r>
            <a:r>
              <a:rPr dirty="0" sz="1400" spc="-5" b="1">
                <a:latin typeface="Times New Roman"/>
                <a:cs typeface="Times New Roman"/>
              </a:rPr>
              <a:t>CONCEPTUL DE DATA MINING: </a:t>
            </a:r>
            <a:r>
              <a:rPr dirty="0" sz="1400" spc="-30" b="1">
                <a:latin typeface="Times New Roman"/>
                <a:cs typeface="Times New Roman"/>
              </a:rPr>
              <a:t>NOȚIUNI </a:t>
            </a:r>
            <a:r>
              <a:rPr dirty="0" sz="1400" spc="-210" b="1">
                <a:latin typeface="Times New Roman"/>
                <a:cs typeface="Times New Roman"/>
              </a:rPr>
              <a:t>ȘI</a:t>
            </a:r>
            <a:r>
              <a:rPr dirty="0" sz="1400" spc="-110" b="1">
                <a:latin typeface="Times New Roman"/>
                <a:cs typeface="Times New Roman"/>
              </a:rPr>
              <a:t> </a:t>
            </a:r>
            <a:r>
              <a:rPr dirty="0" sz="1400" spc="-85" b="1">
                <a:latin typeface="Times New Roman"/>
                <a:cs typeface="Times New Roman"/>
              </a:rPr>
              <a:t>CONSIDERAȚII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0389" y="925017"/>
            <a:ext cx="998855" cy="205104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80"/>
              </a:lnSpc>
            </a:pPr>
            <a:r>
              <a:rPr dirty="0" sz="1400" b="1">
                <a:latin typeface="Times New Roman"/>
                <a:cs typeface="Times New Roman"/>
              </a:rPr>
              <a:t>GE</a:t>
            </a:r>
            <a:r>
              <a:rPr dirty="0" sz="1400" spc="-1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1307337"/>
            <a:ext cx="6179820" cy="20764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540385">
              <a:lnSpc>
                <a:spcPts val="1610"/>
              </a:lnSpc>
              <a:spcBef>
                <a:spcPts val="215"/>
              </a:spcBef>
            </a:pPr>
            <a:r>
              <a:rPr dirty="0" sz="1400" spc="-5" b="1" i="1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este un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proces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analiză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unor </a:t>
            </a:r>
            <a:r>
              <a:rPr dirty="0" sz="1400" spc="-90" b="1">
                <a:solidFill>
                  <a:srgbClr val="FF0000"/>
                </a:solidFill>
                <a:latin typeface="Times New Roman"/>
                <a:cs typeface="Times New Roman"/>
              </a:rPr>
              <a:t>cantități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mari 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date </a:t>
            </a:r>
            <a:r>
              <a:rPr dirty="0" sz="1400" spc="-470" b="1">
                <a:solidFill>
                  <a:srgbClr val="FF0000"/>
                </a:solidFill>
                <a:latin typeface="Times New Roman"/>
                <a:cs typeface="Times New Roman"/>
              </a:rPr>
              <a:t>și </a:t>
            </a:r>
            <a:r>
              <a:rPr dirty="0" sz="1400" spc="39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extragere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1400" spc="-65" b="1">
                <a:solidFill>
                  <a:srgbClr val="FF0000"/>
                </a:solidFill>
                <a:latin typeface="Times New Roman"/>
                <a:cs typeface="Times New Roman"/>
              </a:rPr>
              <a:t>informațiilor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relevante </a:t>
            </a:r>
            <a:r>
              <a:rPr dirty="0" sz="1400" spc="-10" b="1">
                <a:solidFill>
                  <a:srgbClr val="FF0000"/>
                </a:solidFill>
                <a:latin typeface="Times New Roman"/>
                <a:cs typeface="Times New Roman"/>
              </a:rPr>
              <a:t>din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acestea, folosind metode matematice </a:t>
            </a:r>
            <a:r>
              <a:rPr dirty="0" sz="1400" spc="-430" b="1">
                <a:solidFill>
                  <a:srgbClr val="FF0000"/>
                </a:solidFill>
                <a:latin typeface="Times New Roman"/>
                <a:cs typeface="Times New Roman"/>
              </a:rPr>
              <a:t>și </a:t>
            </a:r>
            <a:r>
              <a:rPr dirty="0" sz="1400" spc="18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statistice relevante.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10"/>
              </a:lnSpc>
            </a:pPr>
            <a:r>
              <a:rPr dirty="0" sz="1400" spc="-5">
                <a:latin typeface="Times New Roman"/>
                <a:cs typeface="Times New Roman"/>
              </a:rPr>
              <a:t>Instrumentele de 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permit întreprinderilor </a:t>
            </a:r>
            <a:r>
              <a:rPr dirty="0" sz="1400">
                <a:latin typeface="Times New Roman"/>
                <a:cs typeface="Times New Roman"/>
              </a:rPr>
              <a:t>să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prezică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610"/>
              </a:lnSpc>
              <a:spcBef>
                <a:spcPts val="80"/>
              </a:spcBef>
            </a:pPr>
            <a:r>
              <a:rPr dirty="0" sz="1400" spc="-95">
                <a:latin typeface="Times New Roman"/>
                <a:cs typeface="Times New Roman"/>
              </a:rPr>
              <a:t>tendințele </a:t>
            </a:r>
            <a:r>
              <a:rPr dirty="0" sz="1400" spc="-5">
                <a:latin typeface="Times New Roman"/>
                <a:cs typeface="Times New Roman"/>
              </a:rPr>
              <a:t>viitorului.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general, beneficiile extragerii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 provin din capacitatea  </a:t>
            </a:r>
            <a:r>
              <a:rPr dirty="0" sz="1400">
                <a:latin typeface="Times New Roman"/>
                <a:cs typeface="Times New Roman"/>
              </a:rPr>
              <a:t>de a </a:t>
            </a:r>
            <a:r>
              <a:rPr dirty="0" sz="1400" spc="-5">
                <a:latin typeface="Times New Roman"/>
                <a:cs typeface="Times New Roman"/>
              </a:rPr>
              <a:t>descoperi modele ascunse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135">
                <a:latin typeface="Times New Roman"/>
                <a:cs typeface="Times New Roman"/>
              </a:rPr>
              <a:t>relații </a:t>
            </a:r>
            <a:r>
              <a:rPr dirty="0" sz="1400">
                <a:latin typeface="Times New Roman"/>
                <a:cs typeface="Times New Roman"/>
              </a:rPr>
              <a:t>între </a:t>
            </a:r>
            <a:r>
              <a:rPr dirty="0" sz="1400" spc="-5">
                <a:latin typeface="Times New Roman"/>
                <a:cs typeface="Times New Roman"/>
              </a:rPr>
              <a:t>date,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latin typeface="Times New Roman"/>
                <a:cs typeface="Times New Roman"/>
              </a:rPr>
              <a:t>pot </a:t>
            </a:r>
            <a:r>
              <a:rPr dirty="0" sz="1400" spc="-10">
                <a:latin typeface="Times New Roman"/>
                <a:cs typeface="Times New Roman"/>
              </a:rPr>
              <a:t>fi </a:t>
            </a:r>
            <a:r>
              <a:rPr dirty="0" sz="1400" spc="-5">
                <a:latin typeface="Times New Roman"/>
                <a:cs typeface="Times New Roman"/>
              </a:rPr>
              <a:t>folosite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0">
                <a:latin typeface="Times New Roman"/>
                <a:cs typeface="Times New Roman"/>
              </a:rPr>
              <a:t>face  </a:t>
            </a:r>
            <a:r>
              <a:rPr dirty="0" sz="1400" spc="-5">
                <a:latin typeface="Times New Roman"/>
                <a:cs typeface="Times New Roman"/>
              </a:rPr>
              <a:t>previziuni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proiecta strategii. Beneficiile specifice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exploatare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variază 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125">
                <a:latin typeface="Times New Roman"/>
                <a:cs typeface="Times New Roman"/>
              </a:rPr>
              <a:t>funcție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scop </a:t>
            </a:r>
            <a:r>
              <a:rPr dirty="0" sz="1400" spc="-360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industrie.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35"/>
              </a:lnSpc>
            </a:pP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EXISTĂ</a:t>
            </a:r>
            <a:r>
              <a:rPr dirty="0" sz="1400" spc="120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PATRU</a:t>
            </a:r>
            <a:r>
              <a:rPr dirty="0" sz="1400" spc="125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ETAPE</a:t>
            </a:r>
            <a:r>
              <a:rPr dirty="0" sz="1400" spc="125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GENERALE</a:t>
            </a:r>
            <a:r>
              <a:rPr dirty="0" sz="1400" spc="130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DE</a:t>
            </a:r>
            <a:r>
              <a:rPr dirty="0" sz="1400" spc="125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IMPLIMENTARE</a:t>
            </a:r>
            <a:r>
              <a:rPr dirty="0" sz="1400" spc="130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CC"/>
                </a:solidFill>
                <a:latin typeface="Times New Roman"/>
                <a:cs typeface="Times New Roman"/>
              </a:rPr>
              <a:t>A</a:t>
            </a:r>
            <a:r>
              <a:rPr dirty="0" sz="1400" spc="125" b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35"/>
              </a:lnSpc>
            </a:pP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MINING. </a:t>
            </a:r>
            <a:r>
              <a:rPr dirty="0" sz="1400" spc="-5">
                <a:latin typeface="Times New Roman"/>
                <a:cs typeface="Times New Roman"/>
              </a:rPr>
              <a:t>Acestea sunt ilustrate grafic în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4561458"/>
            <a:ext cx="6179185" cy="19253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616075">
              <a:lnSpc>
                <a:spcPts val="1655"/>
              </a:lnSpc>
              <a:spcBef>
                <a:spcPts val="10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Etape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implimentare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mining.</a:t>
            </a:r>
            <a:endParaRPr sz="1400">
              <a:latin typeface="Times New Roman"/>
              <a:cs typeface="Times New Roman"/>
            </a:endParaRPr>
          </a:p>
          <a:p>
            <a:pPr marL="553085">
              <a:lnSpc>
                <a:spcPts val="1655"/>
              </a:lnSpc>
            </a:pPr>
            <a:r>
              <a:rPr dirty="0" sz="1400" spc="-65" b="1">
                <a:solidFill>
                  <a:srgbClr val="FF0000"/>
                </a:solidFill>
                <a:latin typeface="Times New Roman"/>
                <a:cs typeface="Times New Roman"/>
              </a:rPr>
              <a:t>Proprietățile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cheie ale procesului de DATA MINING constau</a:t>
            </a:r>
            <a:r>
              <a:rPr dirty="0" sz="1400" spc="1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în:</a:t>
            </a:r>
            <a:endParaRPr sz="1400">
              <a:latin typeface="Times New Roman"/>
              <a:cs typeface="Times New Roman"/>
            </a:endParaRPr>
          </a:p>
          <a:p>
            <a:pPr marL="822960" indent="-27051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822960" algn="l"/>
                <a:tab pos="82359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Descoperirea automată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modelelor;</a:t>
            </a:r>
            <a:endParaRPr sz="1400">
              <a:latin typeface="Times New Roman"/>
              <a:cs typeface="Times New Roman"/>
            </a:endParaRPr>
          </a:p>
          <a:p>
            <a:pPr marL="822960" indent="-27051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822960" algn="l"/>
                <a:tab pos="823594" algn="l"/>
              </a:tabLst>
            </a:pPr>
            <a:r>
              <a:rPr dirty="0" sz="1400" spc="-85" b="1">
                <a:latin typeface="Times New Roman"/>
                <a:cs typeface="Times New Roman"/>
              </a:rPr>
              <a:t>Predicția </a:t>
            </a:r>
            <a:r>
              <a:rPr dirty="0" sz="1400" spc="-5" b="1">
                <a:latin typeface="Times New Roman"/>
                <a:cs typeface="Times New Roman"/>
              </a:rPr>
              <a:t>rezultatelor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probabile;</a:t>
            </a:r>
            <a:endParaRPr sz="1400">
              <a:latin typeface="Times New Roman"/>
              <a:cs typeface="Times New Roman"/>
            </a:endParaRPr>
          </a:p>
          <a:p>
            <a:pPr marL="822960" indent="-27051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822960" algn="l"/>
                <a:tab pos="82359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Crearea de </a:t>
            </a:r>
            <a:r>
              <a:rPr dirty="0" sz="1400" spc="-80" b="1">
                <a:latin typeface="Times New Roman"/>
                <a:cs typeface="Times New Roman"/>
              </a:rPr>
              <a:t>informații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65" b="1">
                <a:latin typeface="Times New Roman"/>
                <a:cs typeface="Times New Roman"/>
              </a:rPr>
              <a:t>acționabile;</a:t>
            </a:r>
            <a:endParaRPr sz="1400">
              <a:latin typeface="Times New Roman"/>
              <a:cs typeface="Times New Roman"/>
            </a:endParaRPr>
          </a:p>
          <a:p>
            <a:pPr marL="822960" indent="-270510">
              <a:lnSpc>
                <a:spcPts val="1639"/>
              </a:lnSpc>
              <a:spcBef>
                <a:spcPts val="20"/>
              </a:spcBef>
              <a:buFont typeface="Symbol"/>
              <a:buChar char=""/>
              <a:tabLst>
                <a:tab pos="822960" algn="l"/>
                <a:tab pos="82359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Concentrarea pe seturi mari de date </a:t>
            </a:r>
            <a:r>
              <a:rPr dirty="0" sz="1400" spc="-350" b="1">
                <a:latin typeface="Times New Roman"/>
                <a:cs typeface="Times New Roman"/>
              </a:rPr>
              <a:t>și</a:t>
            </a:r>
            <a:r>
              <a:rPr dirty="0" sz="1400" spc="-5" b="1">
                <a:latin typeface="Times New Roman"/>
                <a:cs typeface="Times New Roman"/>
              </a:rPr>
              <a:t>baze de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date.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ts val="1610"/>
              </a:lnSpc>
              <a:spcBef>
                <a:spcPts val="70"/>
              </a:spcBef>
            </a:pP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0000CC"/>
                </a:solidFill>
                <a:latin typeface="Times New Roman"/>
                <a:cs typeface="Times New Roman"/>
              </a:rPr>
              <a:t>MINING </a:t>
            </a:r>
            <a:r>
              <a:rPr dirty="0" sz="1400">
                <a:latin typeface="Times New Roman"/>
                <a:cs typeface="Times New Roman"/>
              </a:rPr>
              <a:t>este un </a:t>
            </a:r>
            <a:r>
              <a:rPr dirty="0" sz="1400" spc="-5">
                <a:latin typeface="Times New Roman"/>
                <a:cs typeface="Times New Roman"/>
              </a:rPr>
              <a:t>domeniu multidisciplinar </a:t>
            </a:r>
            <a:r>
              <a:rPr dirty="0" sz="1400">
                <a:latin typeface="Times New Roman"/>
                <a:cs typeface="Times New Roman"/>
              </a:rPr>
              <a:t>care a </a:t>
            </a:r>
            <a:r>
              <a:rPr dirty="0" sz="1400" spc="-5">
                <a:latin typeface="Times New Roman"/>
                <a:cs typeface="Times New Roman"/>
              </a:rPr>
              <a:t>apărut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se dezvoltă 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5">
                <a:latin typeface="Times New Roman"/>
                <a:cs typeface="Times New Roman"/>
              </a:rPr>
              <a:t>baza unor </a:t>
            </a:r>
            <a:r>
              <a:rPr dirty="0" sz="1400" spc="-235">
                <a:latin typeface="Times New Roman"/>
                <a:cs typeface="Times New Roman"/>
              </a:rPr>
              <a:t>științe </a:t>
            </a:r>
            <a:r>
              <a:rPr dirty="0" sz="1400">
                <a:latin typeface="Times New Roman"/>
                <a:cs typeface="Times New Roman"/>
              </a:rPr>
              <a:t>precum </a:t>
            </a:r>
            <a:r>
              <a:rPr dirty="0" sz="1400" spc="-204" b="1">
                <a:solidFill>
                  <a:srgbClr val="0000CC"/>
                </a:solidFill>
                <a:latin typeface="Times New Roman"/>
                <a:cs typeface="Times New Roman"/>
              </a:rPr>
              <a:t>știința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aplicată, statistica, </a:t>
            </a:r>
            <a:r>
              <a:rPr dirty="0" sz="1400" spc="-60" b="1">
                <a:solidFill>
                  <a:srgbClr val="0000CC"/>
                </a:solidFill>
                <a:latin typeface="Times New Roman"/>
                <a:cs typeface="Times New Roman"/>
              </a:rPr>
              <a:t>recunoașterea </a:t>
            </a:r>
            <a:r>
              <a:rPr dirty="0" sz="1400" spc="-75" b="1">
                <a:solidFill>
                  <a:srgbClr val="0000CC"/>
                </a:solidFill>
                <a:latin typeface="Times New Roman"/>
                <a:cs typeface="Times New Roman"/>
              </a:rPr>
              <a:t>formelor,  </a:t>
            </a:r>
            <a:r>
              <a:rPr dirty="0" sz="1400" spc="-70" b="1">
                <a:solidFill>
                  <a:srgbClr val="0000CC"/>
                </a:solidFill>
                <a:latin typeface="Times New Roman"/>
                <a:cs typeface="Times New Roman"/>
              </a:rPr>
              <a:t>inteligența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artificială, teoria bazelor </a:t>
            </a:r>
            <a:r>
              <a:rPr dirty="0" sz="1400" b="1">
                <a:solidFill>
                  <a:srgbClr val="0000CC"/>
                </a:solidFill>
                <a:latin typeface="Times New Roman"/>
                <a:cs typeface="Times New Roman"/>
              </a:rPr>
              <a:t>de date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3345" y="8797238"/>
            <a:ext cx="4047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.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ca </a:t>
            </a:r>
            <a:r>
              <a:rPr dirty="0" sz="1400" spc="-5">
                <a:latin typeface="Times New Roman"/>
                <a:cs typeface="Times New Roman"/>
              </a:rPr>
              <a:t>domeniu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multidisciplinar.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7160" y="3438397"/>
            <a:ext cx="1224915" cy="1090930"/>
          </a:xfrm>
          <a:custGeom>
            <a:avLst/>
            <a:gdLst/>
            <a:ahLst/>
            <a:cxnLst/>
            <a:rect l="l" t="t" r="r" b="b"/>
            <a:pathLst>
              <a:path w="1224914" h="1090929">
                <a:moveTo>
                  <a:pt x="0" y="0"/>
                </a:moveTo>
                <a:lnTo>
                  <a:pt x="679259" y="0"/>
                </a:lnTo>
                <a:lnTo>
                  <a:pt x="1224597" y="545338"/>
                </a:lnTo>
                <a:lnTo>
                  <a:pt x="679259" y="1090676"/>
                </a:lnTo>
                <a:lnTo>
                  <a:pt x="0" y="1090676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1B41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32103" y="3873500"/>
            <a:ext cx="8464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Surse de</a:t>
            </a:r>
            <a:r>
              <a:rPr dirty="0" sz="1100" spc="-10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Date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951735" y="3425697"/>
            <a:ext cx="1925320" cy="1116330"/>
            <a:chOff x="1951735" y="3425697"/>
            <a:chExt cx="1925320" cy="1116330"/>
          </a:xfrm>
        </p:grpSpPr>
        <p:sp>
          <p:nvSpPr>
            <p:cNvPr id="10" name="object 10"/>
            <p:cNvSpPr/>
            <p:nvPr/>
          </p:nvSpPr>
          <p:spPr>
            <a:xfrm>
              <a:off x="1964435" y="3438397"/>
              <a:ext cx="1899920" cy="1090930"/>
            </a:xfrm>
            <a:custGeom>
              <a:avLst/>
              <a:gdLst/>
              <a:ahLst/>
              <a:cxnLst/>
              <a:rect l="l" t="t" r="r" b="b"/>
              <a:pathLst>
                <a:path w="1899920" h="1090929">
                  <a:moveTo>
                    <a:pt x="1354454" y="0"/>
                  </a:moveTo>
                  <a:lnTo>
                    <a:pt x="0" y="0"/>
                  </a:lnTo>
                  <a:lnTo>
                    <a:pt x="545211" y="545338"/>
                  </a:lnTo>
                  <a:lnTo>
                    <a:pt x="0" y="1090676"/>
                  </a:lnTo>
                  <a:lnTo>
                    <a:pt x="1354454" y="1090676"/>
                  </a:lnTo>
                  <a:lnTo>
                    <a:pt x="1899665" y="545338"/>
                  </a:lnTo>
                  <a:lnTo>
                    <a:pt x="13544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964435" y="3438397"/>
              <a:ext cx="1899920" cy="1090930"/>
            </a:xfrm>
            <a:custGeom>
              <a:avLst/>
              <a:gdLst/>
              <a:ahLst/>
              <a:cxnLst/>
              <a:rect l="l" t="t" r="r" b="b"/>
              <a:pathLst>
                <a:path w="1899920" h="1090929">
                  <a:moveTo>
                    <a:pt x="0" y="0"/>
                  </a:moveTo>
                  <a:lnTo>
                    <a:pt x="1354454" y="0"/>
                  </a:lnTo>
                  <a:lnTo>
                    <a:pt x="1899665" y="545338"/>
                  </a:lnTo>
                  <a:lnTo>
                    <a:pt x="1354454" y="1090676"/>
                  </a:lnTo>
                  <a:lnTo>
                    <a:pt x="0" y="1090676"/>
                  </a:lnTo>
                  <a:lnTo>
                    <a:pt x="545211" y="545338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2578100" y="3801236"/>
            <a:ext cx="701675" cy="33845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5095" marR="5080" indent="-113030">
              <a:lnSpc>
                <a:spcPts val="1140"/>
              </a:lnSpc>
              <a:spcBef>
                <a:spcPts val="290"/>
              </a:spcBef>
            </a:pPr>
            <a:r>
              <a:rPr dirty="0" sz="1100" spc="-5" b="1">
                <a:latin typeface="Times New Roman"/>
                <a:cs typeface="Times New Roman"/>
              </a:rPr>
              <a:t>E</a:t>
            </a:r>
            <a:r>
              <a:rPr dirty="0" sz="1100" spc="-15" b="1">
                <a:latin typeface="Times New Roman"/>
                <a:cs typeface="Times New Roman"/>
              </a:rPr>
              <a:t>x</a:t>
            </a:r>
            <a:r>
              <a:rPr dirty="0" sz="1100" b="1">
                <a:latin typeface="Times New Roman"/>
                <a:cs typeface="Times New Roman"/>
              </a:rPr>
              <a:t>plorarea  </a:t>
            </a:r>
            <a:r>
              <a:rPr dirty="0" sz="1100" b="1">
                <a:latin typeface="Times New Roman"/>
                <a:cs typeface="Times New Roman"/>
              </a:rPr>
              <a:t>Datelor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453257" y="3425697"/>
            <a:ext cx="1896745" cy="1116330"/>
            <a:chOff x="3453257" y="3425697"/>
            <a:chExt cx="1896745" cy="1116330"/>
          </a:xfrm>
        </p:grpSpPr>
        <p:sp>
          <p:nvSpPr>
            <p:cNvPr id="14" name="object 14"/>
            <p:cNvSpPr/>
            <p:nvPr/>
          </p:nvSpPr>
          <p:spPr>
            <a:xfrm>
              <a:off x="3465957" y="3438397"/>
              <a:ext cx="1871345" cy="1090930"/>
            </a:xfrm>
            <a:custGeom>
              <a:avLst/>
              <a:gdLst/>
              <a:ahLst/>
              <a:cxnLst/>
              <a:rect l="l" t="t" r="r" b="b"/>
              <a:pathLst>
                <a:path w="1871345" h="1090929">
                  <a:moveTo>
                    <a:pt x="1325626" y="0"/>
                  </a:moveTo>
                  <a:lnTo>
                    <a:pt x="0" y="0"/>
                  </a:lnTo>
                  <a:lnTo>
                    <a:pt x="545338" y="545338"/>
                  </a:lnTo>
                  <a:lnTo>
                    <a:pt x="0" y="1090676"/>
                  </a:lnTo>
                  <a:lnTo>
                    <a:pt x="1325626" y="1090676"/>
                  </a:lnTo>
                  <a:lnTo>
                    <a:pt x="1870837" y="545338"/>
                  </a:lnTo>
                  <a:lnTo>
                    <a:pt x="13256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465957" y="3438397"/>
              <a:ext cx="1871345" cy="1090930"/>
            </a:xfrm>
            <a:custGeom>
              <a:avLst/>
              <a:gdLst/>
              <a:ahLst/>
              <a:cxnLst/>
              <a:rect l="l" t="t" r="r" b="b"/>
              <a:pathLst>
                <a:path w="1871345" h="1090929">
                  <a:moveTo>
                    <a:pt x="0" y="0"/>
                  </a:moveTo>
                  <a:lnTo>
                    <a:pt x="1325626" y="0"/>
                  </a:lnTo>
                  <a:lnTo>
                    <a:pt x="1870837" y="545338"/>
                  </a:lnTo>
                  <a:lnTo>
                    <a:pt x="1325626" y="1090676"/>
                  </a:lnTo>
                  <a:lnTo>
                    <a:pt x="0" y="1090676"/>
                  </a:lnTo>
                  <a:lnTo>
                    <a:pt x="545338" y="545338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4080128" y="3873500"/>
            <a:ext cx="6731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Times New Roman"/>
                <a:cs typeface="Times New Roman"/>
              </a:rPr>
              <a:t>Mode</a:t>
            </a:r>
            <a:r>
              <a:rPr dirty="0" sz="1100" spc="5" b="1">
                <a:latin typeface="Times New Roman"/>
                <a:cs typeface="Times New Roman"/>
              </a:rPr>
              <a:t>l</a:t>
            </a:r>
            <a:r>
              <a:rPr dirty="0" sz="1100" b="1">
                <a:latin typeface="Times New Roman"/>
                <a:cs typeface="Times New Roman"/>
              </a:rPr>
              <a:t>area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925948" y="3425697"/>
            <a:ext cx="2196465" cy="1116330"/>
            <a:chOff x="4925948" y="3425697"/>
            <a:chExt cx="2196465" cy="1116330"/>
          </a:xfrm>
        </p:grpSpPr>
        <p:sp>
          <p:nvSpPr>
            <p:cNvPr id="18" name="object 18"/>
            <p:cNvSpPr/>
            <p:nvPr/>
          </p:nvSpPr>
          <p:spPr>
            <a:xfrm>
              <a:off x="4938648" y="3438397"/>
              <a:ext cx="2171065" cy="1090930"/>
            </a:xfrm>
            <a:custGeom>
              <a:avLst/>
              <a:gdLst/>
              <a:ahLst/>
              <a:cxnLst/>
              <a:rect l="l" t="t" r="r" b="b"/>
              <a:pathLst>
                <a:path w="2171065" h="1090929">
                  <a:moveTo>
                    <a:pt x="1625346" y="0"/>
                  </a:moveTo>
                  <a:lnTo>
                    <a:pt x="0" y="0"/>
                  </a:lnTo>
                  <a:lnTo>
                    <a:pt x="545338" y="545338"/>
                  </a:lnTo>
                  <a:lnTo>
                    <a:pt x="0" y="1090676"/>
                  </a:lnTo>
                  <a:lnTo>
                    <a:pt x="1625346" y="1090676"/>
                  </a:lnTo>
                  <a:lnTo>
                    <a:pt x="2170683" y="545338"/>
                  </a:lnTo>
                  <a:lnTo>
                    <a:pt x="16253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938648" y="3438397"/>
              <a:ext cx="2171065" cy="1090930"/>
            </a:xfrm>
            <a:custGeom>
              <a:avLst/>
              <a:gdLst/>
              <a:ahLst/>
              <a:cxnLst/>
              <a:rect l="l" t="t" r="r" b="b"/>
              <a:pathLst>
                <a:path w="2171065" h="1090929">
                  <a:moveTo>
                    <a:pt x="0" y="0"/>
                  </a:moveTo>
                  <a:lnTo>
                    <a:pt x="1625346" y="0"/>
                  </a:lnTo>
                  <a:lnTo>
                    <a:pt x="2170683" y="545338"/>
                  </a:lnTo>
                  <a:lnTo>
                    <a:pt x="1625346" y="1090676"/>
                  </a:lnTo>
                  <a:lnTo>
                    <a:pt x="0" y="1090676"/>
                  </a:lnTo>
                  <a:lnTo>
                    <a:pt x="545338" y="545338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B417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5577332" y="3801236"/>
            <a:ext cx="922655" cy="33845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52400" marR="5080" indent="-140335">
              <a:lnSpc>
                <a:spcPts val="1140"/>
              </a:lnSpc>
              <a:spcBef>
                <a:spcPts val="290"/>
              </a:spcBef>
            </a:pPr>
            <a:r>
              <a:rPr dirty="0" sz="1100" b="1">
                <a:latin typeface="Times New Roman"/>
                <a:cs typeface="Times New Roman"/>
              </a:rPr>
              <a:t>I</a:t>
            </a:r>
            <a:r>
              <a:rPr dirty="0" sz="1100" spc="5" b="1">
                <a:latin typeface="Times New Roman"/>
                <a:cs typeface="Times New Roman"/>
              </a:rPr>
              <a:t>m</a:t>
            </a:r>
            <a:r>
              <a:rPr dirty="0" sz="1100" b="1">
                <a:latin typeface="Times New Roman"/>
                <a:cs typeface="Times New Roman"/>
              </a:rPr>
              <a:t>pl</a:t>
            </a:r>
            <a:r>
              <a:rPr dirty="0" sz="1100" spc="5" b="1">
                <a:latin typeface="Times New Roman"/>
                <a:cs typeface="Times New Roman"/>
              </a:rPr>
              <a:t>i</a:t>
            </a:r>
            <a:r>
              <a:rPr dirty="0" sz="1100" b="1">
                <a:latin typeface="Times New Roman"/>
                <a:cs typeface="Times New Roman"/>
              </a:rPr>
              <a:t>m</a:t>
            </a:r>
            <a:r>
              <a:rPr dirty="0" sz="1100" b="1">
                <a:latin typeface="Times New Roman"/>
                <a:cs typeface="Times New Roman"/>
              </a:rPr>
              <a:t>ent</a:t>
            </a:r>
            <a:r>
              <a:rPr dirty="0" sz="1100" spc="-15" b="1">
                <a:latin typeface="Times New Roman"/>
                <a:cs typeface="Times New Roman"/>
              </a:rPr>
              <a:t>a</a:t>
            </a:r>
            <a:r>
              <a:rPr dirty="0" sz="1100" b="1">
                <a:latin typeface="Times New Roman"/>
                <a:cs typeface="Times New Roman"/>
              </a:rPr>
              <a:t>rea  </a:t>
            </a:r>
            <a:r>
              <a:rPr dirty="0" sz="1100" b="1">
                <a:latin typeface="Times New Roman"/>
                <a:cs typeface="Times New Roman"/>
              </a:rPr>
              <a:t>Modelelor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01241" y="6685788"/>
            <a:ext cx="4732020" cy="2139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6181090" cy="49434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8890" indent="540385">
              <a:lnSpc>
                <a:spcPct val="959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Explorarea datelor derivă din similitudinile dintre căutarea </a:t>
            </a:r>
            <a:r>
              <a:rPr dirty="0" sz="1400" spc="-70">
                <a:latin typeface="Times New Roman"/>
                <a:cs typeface="Times New Roman"/>
              </a:rPr>
              <a:t>informațiilor  </a:t>
            </a:r>
            <a:r>
              <a:rPr dirty="0" sz="1400" spc="-5">
                <a:latin typeface="Times New Roman"/>
                <a:cs typeface="Times New Roman"/>
              </a:rPr>
              <a:t>valoroase într-o bază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 extinsă, </a:t>
            </a:r>
            <a:r>
              <a:rPr dirty="0" sz="1400">
                <a:latin typeface="Times New Roman"/>
                <a:cs typeface="Times New Roman"/>
              </a:rPr>
              <a:t>cum ar fi </a:t>
            </a:r>
            <a:r>
              <a:rPr dirty="0" sz="1400" spc="-5">
                <a:latin typeface="Times New Roman"/>
                <a:cs typeface="Times New Roman"/>
              </a:rPr>
              <a:t>găsirea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produse legate în </a:t>
            </a:r>
            <a:r>
              <a:rPr dirty="0" sz="1400" spc="-100">
                <a:latin typeface="Times New Roman"/>
                <a:cs typeface="Times New Roman"/>
              </a:rPr>
              <a:t>gigaocteți 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scanare </a:t>
            </a:r>
            <a:r>
              <a:rPr dirty="0" sz="1400">
                <a:latin typeface="Times New Roman"/>
                <a:cs typeface="Times New Roman"/>
              </a:rPr>
              <a:t>a magazinelor. </a:t>
            </a:r>
            <a:r>
              <a:rPr dirty="0" sz="1400" spc="-5">
                <a:latin typeface="Times New Roman"/>
                <a:cs typeface="Times New Roman"/>
              </a:rPr>
              <a:t>Dat fiind </a:t>
            </a:r>
            <a:r>
              <a:rPr dirty="0" sz="1400">
                <a:latin typeface="Times New Roman"/>
                <a:cs typeface="Times New Roman"/>
              </a:rPr>
              <a:t>bazele </a:t>
            </a:r>
            <a:r>
              <a:rPr dirty="0" sz="1400" spc="-5">
                <a:latin typeface="Times New Roman"/>
                <a:cs typeface="Times New Roman"/>
              </a:rPr>
              <a:t>de date </a:t>
            </a:r>
            <a:r>
              <a:rPr dirty="0" sz="1400" spc="-10">
                <a:latin typeface="Times New Roman"/>
                <a:cs typeface="Times New Roman"/>
              </a:rPr>
              <a:t>cu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dimensiune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calitate  suficiente, tehnologia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poate </a:t>
            </a:r>
            <a:r>
              <a:rPr dirty="0" sz="1400">
                <a:latin typeface="Times New Roman"/>
                <a:cs typeface="Times New Roman"/>
              </a:rPr>
              <a:t>genera </a:t>
            </a:r>
            <a:r>
              <a:rPr dirty="0" sz="1400" spc="-5">
                <a:latin typeface="Times New Roman"/>
                <a:cs typeface="Times New Roman"/>
              </a:rPr>
              <a:t>noi </a:t>
            </a:r>
            <a:r>
              <a:rPr dirty="0" sz="1400" spc="-80">
                <a:latin typeface="Times New Roman"/>
                <a:cs typeface="Times New Roman"/>
              </a:rPr>
              <a:t>oportunități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afaceri  prin furnizare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următoarelor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75">
                <a:latin typeface="Times New Roman"/>
                <a:cs typeface="Times New Roman"/>
              </a:rPr>
              <a:t>capabilități[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540385">
              <a:lnSpc>
                <a:spcPts val="1610"/>
              </a:lnSpc>
              <a:spcBef>
                <a:spcPts val="40"/>
              </a:spcBef>
              <a:buClr>
                <a:srgbClr val="000000"/>
              </a:buClr>
              <a:buFont typeface="Times New Roman"/>
              <a:buAutoNum type="arabicPeriod"/>
              <a:tabLst>
                <a:tab pos="927100" algn="l"/>
              </a:tabLst>
            </a:pPr>
            <a:r>
              <a:rPr dirty="0" sz="1400" spc="-105" b="1" i="1">
                <a:solidFill>
                  <a:srgbClr val="FF0000"/>
                </a:solidFill>
                <a:latin typeface="Times New Roman"/>
                <a:cs typeface="Times New Roman"/>
              </a:rPr>
              <a:t>Predicția 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automată </a:t>
            </a:r>
            <a:r>
              <a:rPr dirty="0" sz="1400" b="1" i="1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1400" spc="-85" b="1" i="1">
                <a:solidFill>
                  <a:srgbClr val="FF0000"/>
                </a:solidFill>
                <a:latin typeface="Times New Roman"/>
                <a:cs typeface="Times New Roman"/>
              </a:rPr>
              <a:t>tendințelor </a:t>
            </a:r>
            <a:r>
              <a:rPr dirty="0" sz="1400" spc="-350" b="1" i="1">
                <a:solidFill>
                  <a:srgbClr val="FF0000"/>
                </a:solidFill>
                <a:latin typeface="Times New Roman"/>
                <a:cs typeface="Times New Roman"/>
              </a:rPr>
              <a:t>și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comportamentelor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</a:t>
            </a:r>
            <a:r>
              <a:rPr dirty="0" sz="1400" spc="-45">
                <a:solidFill>
                  <a:srgbClr val="0000CC"/>
                </a:solidFill>
                <a:latin typeface="Times New Roman"/>
                <a:cs typeface="Times New Roman"/>
              </a:rPr>
              <a:t>MINING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automatizează procesul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căutare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70">
                <a:latin typeface="Times New Roman"/>
                <a:cs typeface="Times New Roman"/>
              </a:rPr>
              <a:t>informațiilor </a:t>
            </a:r>
            <a:r>
              <a:rPr dirty="0" sz="1400" spc="-5">
                <a:latin typeface="Times New Roman"/>
                <a:cs typeface="Times New Roman"/>
              </a:rPr>
              <a:t>predictive în baze de date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mari.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6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Întrebările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latin typeface="Times New Roman"/>
                <a:cs typeface="Times New Roman"/>
              </a:rPr>
              <a:t>în mod </a:t>
            </a:r>
            <a:r>
              <a:rPr dirty="0" sz="1400" spc="-90">
                <a:latin typeface="Times New Roman"/>
                <a:cs typeface="Times New Roman"/>
              </a:rPr>
              <a:t>tradițional </a:t>
            </a:r>
            <a:r>
              <a:rPr dirty="0" sz="1400" spc="-5">
                <a:latin typeface="Times New Roman"/>
                <a:cs typeface="Times New Roman"/>
              </a:rPr>
              <a:t>necesită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analiză </a:t>
            </a:r>
            <a:r>
              <a:rPr dirty="0" sz="1400">
                <a:latin typeface="Times New Roman"/>
                <a:cs typeface="Times New Roman"/>
              </a:rPr>
              <a:t>detaliată, </a:t>
            </a:r>
            <a:r>
              <a:rPr dirty="0" sz="1400" spc="-5">
                <a:latin typeface="Times New Roman"/>
                <a:cs typeface="Times New Roman"/>
              </a:rPr>
              <a:t>pot </a:t>
            </a:r>
            <a:r>
              <a:rPr dirty="0" sz="1400" spc="-10">
                <a:latin typeface="Times New Roman"/>
                <a:cs typeface="Times New Roman"/>
              </a:rPr>
              <a:t>fi </a:t>
            </a:r>
            <a:r>
              <a:rPr dirty="0" sz="1400" spc="-5">
                <a:latin typeface="Times New Roman"/>
                <a:cs typeface="Times New Roman"/>
              </a:rPr>
              <a:t>acum preluate  direct din date, destul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rapid. Un exemplu tipic </a:t>
            </a:r>
            <a:r>
              <a:rPr dirty="0" sz="1400" spc="-10">
                <a:latin typeface="Times New Roman"/>
                <a:cs typeface="Times New Roman"/>
              </a:rPr>
              <a:t>al </a:t>
            </a:r>
            <a:r>
              <a:rPr dirty="0" sz="1400" spc="-5">
                <a:latin typeface="Times New Roman"/>
                <a:cs typeface="Times New Roman"/>
              </a:rPr>
              <a:t>unei probleme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105">
                <a:latin typeface="Times New Roman"/>
                <a:cs typeface="Times New Roman"/>
              </a:rPr>
              <a:t>predicție </a:t>
            </a:r>
            <a:r>
              <a:rPr dirty="0" sz="1400" spc="-5">
                <a:latin typeface="Times New Roman"/>
                <a:cs typeface="Times New Roman"/>
              </a:rPr>
              <a:t>este  marketing-ul orientat. Explorarea datelor </a:t>
            </a:r>
            <a:r>
              <a:rPr dirty="0" sz="1400" spc="-75">
                <a:latin typeface="Times New Roman"/>
                <a:cs typeface="Times New Roman"/>
              </a:rPr>
              <a:t>folosește </a:t>
            </a:r>
            <a:r>
              <a:rPr dirty="0" sz="1400" spc="-90">
                <a:latin typeface="Times New Roman"/>
                <a:cs typeface="Times New Roman"/>
              </a:rPr>
              <a:t>informații </a:t>
            </a:r>
            <a:r>
              <a:rPr dirty="0" sz="1400">
                <a:latin typeface="Times New Roman"/>
                <a:cs typeface="Times New Roman"/>
              </a:rPr>
              <a:t>despre </a:t>
            </a:r>
            <a:r>
              <a:rPr dirty="0" sz="1400" spc="-100">
                <a:latin typeface="Times New Roman"/>
                <a:cs typeface="Times New Roman"/>
              </a:rPr>
              <a:t>corespondența  </a:t>
            </a:r>
            <a:r>
              <a:rPr dirty="0" sz="1400" spc="-80">
                <a:latin typeface="Times New Roman"/>
                <a:cs typeface="Times New Roman"/>
              </a:rPr>
              <a:t>promoțională </a:t>
            </a:r>
            <a:r>
              <a:rPr dirty="0" sz="1400" spc="-5">
                <a:latin typeface="Times New Roman"/>
                <a:cs typeface="Times New Roman"/>
              </a:rPr>
              <a:t>din trecut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identifica obiectivele care </a:t>
            </a:r>
            <a:r>
              <a:rPr dirty="0" sz="1400">
                <a:latin typeface="Times New Roman"/>
                <a:cs typeface="Times New Roman"/>
              </a:rPr>
              <a:t>ar </a:t>
            </a:r>
            <a:r>
              <a:rPr dirty="0" sz="1400" spc="-5">
                <a:latin typeface="Times New Roman"/>
                <a:cs typeface="Times New Roman"/>
              </a:rPr>
              <a:t>putea maximiza  rentabilitatea </a:t>
            </a:r>
            <a:r>
              <a:rPr dirty="0" sz="1400" spc="-90">
                <a:latin typeface="Times New Roman"/>
                <a:cs typeface="Times New Roman"/>
              </a:rPr>
              <a:t>investiției  </a:t>
            </a:r>
            <a:r>
              <a:rPr dirty="0" sz="1400" spc="-5">
                <a:latin typeface="Times New Roman"/>
                <a:cs typeface="Times New Roman"/>
              </a:rPr>
              <a:t>în viitoarele </a:t>
            </a:r>
            <a:r>
              <a:rPr dirty="0" sz="1400" spc="-70">
                <a:latin typeface="Times New Roman"/>
                <a:cs typeface="Times New Roman"/>
              </a:rPr>
              <a:t>corespondențe.  </a:t>
            </a:r>
            <a:r>
              <a:rPr dirty="0" sz="1400" spc="-5">
                <a:latin typeface="Times New Roman"/>
                <a:cs typeface="Times New Roman"/>
              </a:rPr>
              <a:t>Alte </a:t>
            </a:r>
            <a:r>
              <a:rPr dirty="0" sz="1400" spc="-10">
                <a:latin typeface="Times New Roman"/>
                <a:cs typeface="Times New Roman"/>
              </a:rPr>
              <a:t>probleme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105">
                <a:latin typeface="Times New Roman"/>
                <a:cs typeface="Times New Roman"/>
              </a:rPr>
              <a:t>predicție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includ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estimarea  falimentului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altor  </a:t>
            </a:r>
            <a:r>
              <a:rPr dirty="0" sz="1400" spc="-10">
                <a:latin typeface="Times New Roman"/>
                <a:cs typeface="Times New Roman"/>
              </a:rPr>
              <a:t>forme 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neplată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identificarea  segmentelor 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unei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25"/>
              </a:lnSpc>
            </a:pPr>
            <a:r>
              <a:rPr dirty="0" sz="1400" spc="-105">
                <a:latin typeface="Times New Roman"/>
                <a:cs typeface="Times New Roman"/>
              </a:rPr>
              <a:t>populații </a:t>
            </a:r>
            <a:r>
              <a:rPr dirty="0" sz="1400" spc="-5">
                <a:latin typeface="Times New Roman"/>
                <a:cs typeface="Times New Roman"/>
              </a:rPr>
              <a:t>care </a:t>
            </a:r>
            <a:r>
              <a:rPr dirty="0" sz="1400">
                <a:latin typeface="Times New Roman"/>
                <a:cs typeface="Times New Roman"/>
              </a:rPr>
              <a:t>ar </a:t>
            </a:r>
            <a:r>
              <a:rPr dirty="0" sz="1400" spc="-10">
                <a:latin typeface="Times New Roman"/>
                <a:cs typeface="Times New Roman"/>
              </a:rPr>
              <a:t>putea </a:t>
            </a:r>
            <a:r>
              <a:rPr dirty="0" sz="1400" spc="-5">
                <a:latin typeface="Times New Roman"/>
                <a:cs typeface="Times New Roman"/>
              </a:rPr>
              <a:t>răspunde similar evenimentelor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ct val="95600"/>
              </a:lnSpc>
              <a:spcBef>
                <a:spcPts val="50"/>
              </a:spcBef>
              <a:buClr>
                <a:srgbClr val="000000"/>
              </a:buClr>
              <a:buFont typeface="Times New Roman"/>
              <a:buAutoNum type="arabicPeriod" startAt="2"/>
              <a:tabLst>
                <a:tab pos="927100" algn="l"/>
              </a:tabLst>
            </a:pP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Descoperirea automată </a:t>
            </a:r>
            <a:r>
              <a:rPr dirty="0" sz="1400" b="1" i="1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modelelor necunoscute </a:t>
            </a:r>
            <a:r>
              <a:rPr dirty="0" sz="1400" b="1" i="1">
                <a:solidFill>
                  <a:srgbClr val="FF0000"/>
                </a:solidFill>
                <a:latin typeface="Times New Roman"/>
                <a:cs typeface="Times New Roman"/>
              </a:rPr>
              <a:t>anterior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Instrumentele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scot din </a:t>
            </a:r>
            <a:r>
              <a:rPr dirty="0" sz="1400">
                <a:latin typeface="Times New Roman"/>
                <a:cs typeface="Times New Roman"/>
              </a:rPr>
              <a:t>baze de date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identifică modelele  ascunse anterior într-un singur pas. Un exemplu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descoperire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modelului este  analiza datelor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vânzări </a:t>
            </a:r>
            <a:r>
              <a:rPr dirty="0" sz="1400" spc="-10">
                <a:latin typeface="Times New Roman"/>
                <a:cs typeface="Times New Roman"/>
              </a:rPr>
              <a:t>cu </a:t>
            </a:r>
            <a:r>
              <a:rPr dirty="0" sz="1400" spc="-5">
                <a:latin typeface="Times New Roman"/>
                <a:cs typeface="Times New Roman"/>
              </a:rPr>
              <a:t>amănuntul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identifica produsele aparent fără  legătură,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latin typeface="Times New Roman"/>
                <a:cs typeface="Times New Roman"/>
              </a:rPr>
              <a:t>sunt adesea </a:t>
            </a:r>
            <a:r>
              <a:rPr dirty="0" sz="1400" spc="-75">
                <a:latin typeface="Times New Roman"/>
                <a:cs typeface="Times New Roman"/>
              </a:rPr>
              <a:t>achiziționate </a:t>
            </a:r>
            <a:r>
              <a:rPr dirty="0" sz="1400" spc="-5">
                <a:latin typeface="Times New Roman"/>
                <a:cs typeface="Times New Roman"/>
              </a:rPr>
              <a:t>împreună. Alte probleme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descoperire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tiparului includ detectarea </a:t>
            </a:r>
            <a:r>
              <a:rPr dirty="0" sz="1400" spc="-75">
                <a:latin typeface="Times New Roman"/>
                <a:cs typeface="Times New Roman"/>
              </a:rPr>
              <a:t>tranzacțiilor </a:t>
            </a:r>
            <a:r>
              <a:rPr dirty="0" sz="1400" spc="-5">
                <a:latin typeface="Times New Roman"/>
                <a:cs typeface="Times New Roman"/>
              </a:rPr>
              <a:t>frauduloase ale cardurilor de credit </a:t>
            </a:r>
            <a:r>
              <a:rPr dirty="0" sz="1400" spc="-385">
                <a:latin typeface="Times New Roman"/>
                <a:cs typeface="Times New Roman"/>
              </a:rPr>
              <a:t>și </a:t>
            </a:r>
            <a:r>
              <a:rPr dirty="0" sz="1400" spc="20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identificarea datelor anormale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10">
                <a:latin typeface="Times New Roman"/>
                <a:cs typeface="Times New Roman"/>
              </a:rPr>
              <a:t>ar </a:t>
            </a:r>
            <a:r>
              <a:rPr dirty="0" sz="1400" spc="-5">
                <a:latin typeface="Times New Roman"/>
                <a:cs typeface="Times New Roman"/>
              </a:rPr>
              <a:t>putea reprezenta erori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introducere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datelor.</a:t>
            </a:r>
            <a:endParaRPr sz="1400">
              <a:latin typeface="Times New Roman"/>
              <a:cs typeface="Times New Roman"/>
            </a:endParaRPr>
          </a:p>
          <a:p>
            <a:pPr algn="just" marL="12700" indent="540385">
              <a:lnSpc>
                <a:spcPts val="1590"/>
              </a:lnSpc>
            </a:pPr>
            <a:r>
              <a:rPr dirty="0" u="heavy" sz="1400" spc="-35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Există </a:t>
            </a:r>
            <a:r>
              <a:rPr dirty="0" u="heavy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serie </a:t>
            </a:r>
            <a:r>
              <a:rPr dirty="0" u="heavy" sz="14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sarcini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cum ar fi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0000CC"/>
                </a:solidFill>
                <a:latin typeface="Times New Roman"/>
                <a:cs typeface="Times New Roman"/>
              </a:rPr>
              <a:t>CLASIFICAREA,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570"/>
              </a:lnSpc>
              <a:spcBef>
                <a:spcPts val="125"/>
              </a:spcBef>
            </a:pPr>
            <a:r>
              <a:rPr dirty="0" sz="1400" spc="-30" b="1" i="1">
                <a:solidFill>
                  <a:srgbClr val="0000CC"/>
                </a:solidFill>
                <a:latin typeface="Times New Roman"/>
                <a:cs typeface="Times New Roman"/>
              </a:rPr>
              <a:t>PREDICȚIA, </a:t>
            </a:r>
            <a:r>
              <a:rPr dirty="0" sz="1400" spc="-5" b="1" i="1">
                <a:solidFill>
                  <a:srgbClr val="0000CC"/>
                </a:solidFill>
                <a:latin typeface="Times New Roman"/>
                <a:cs typeface="Times New Roman"/>
              </a:rPr>
              <a:t>ANALIZA SERIILOR DE TIMP, </a:t>
            </a:r>
            <a:r>
              <a:rPr dirty="0" sz="1400" b="1" i="1">
                <a:solidFill>
                  <a:srgbClr val="0000CC"/>
                </a:solidFill>
                <a:latin typeface="Times New Roman"/>
                <a:cs typeface="Times New Roman"/>
              </a:rPr>
              <a:t>ASOCIEREA, </a:t>
            </a:r>
            <a:r>
              <a:rPr dirty="0" sz="1400" spc="-30" b="1" i="1">
                <a:solidFill>
                  <a:srgbClr val="0000CC"/>
                </a:solidFill>
                <a:latin typeface="Times New Roman"/>
                <a:cs typeface="Times New Roman"/>
              </a:rPr>
              <a:t>GRUPAREA,  </a:t>
            </a:r>
            <a:r>
              <a:rPr dirty="0" sz="1400" spc="-5" b="1" i="1">
                <a:solidFill>
                  <a:srgbClr val="0000CC"/>
                </a:solidFill>
                <a:latin typeface="Times New Roman"/>
                <a:cs typeface="Times New Roman"/>
              </a:rPr>
              <a:t>SUMARIZAREA ETC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1789" y="5598032"/>
            <a:ext cx="5626100" cy="23939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Detectarea </a:t>
            </a:r>
            <a:r>
              <a:rPr dirty="0" sz="1400" spc="-5" b="1">
                <a:latin typeface="Times New Roman"/>
                <a:cs typeface="Times New Roman"/>
              </a:rPr>
              <a:t>anomaliilor </a:t>
            </a:r>
            <a:r>
              <a:rPr dirty="0" sz="1400" spc="-5">
                <a:latin typeface="Times New Roman"/>
                <a:cs typeface="Times New Roman"/>
              </a:rPr>
              <a:t>(Detectarea </a:t>
            </a:r>
            <a:r>
              <a:rPr dirty="0" sz="1400" spc="-25">
                <a:latin typeface="Times New Roman"/>
                <a:cs typeface="Times New Roman"/>
              </a:rPr>
              <a:t>defecțiunilor/modificărilor/abaterilor)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802248"/>
            <a:ext cx="6177915" cy="64960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61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identificarea înregistrărilor </a:t>
            </a:r>
            <a:r>
              <a:rPr dirty="0" sz="1400" spc="-70">
                <a:latin typeface="Times New Roman"/>
                <a:cs typeface="Times New Roman"/>
              </a:rPr>
              <a:t>neobișnuite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date,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10">
                <a:latin typeface="Times New Roman"/>
                <a:cs typeface="Times New Roman"/>
              </a:rPr>
              <a:t>ar </a:t>
            </a:r>
            <a:r>
              <a:rPr dirty="0" sz="1400" spc="-5">
                <a:latin typeface="Times New Roman"/>
                <a:cs typeface="Times New Roman"/>
              </a:rPr>
              <a:t>putea </a:t>
            </a:r>
            <a:r>
              <a:rPr dirty="0" sz="1400" spc="-10">
                <a:latin typeface="Times New Roman"/>
                <a:cs typeface="Times New Roman"/>
              </a:rPr>
              <a:t>fi </a:t>
            </a:r>
            <a:r>
              <a:rPr dirty="0" sz="1400" spc="-5">
                <a:latin typeface="Times New Roman"/>
                <a:cs typeface="Times New Roman"/>
              </a:rPr>
              <a:t>interesante sau erori 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 care necesită </a:t>
            </a:r>
            <a:r>
              <a:rPr dirty="0" sz="1400" spc="-80">
                <a:latin typeface="Times New Roman"/>
                <a:cs typeface="Times New Roman"/>
              </a:rPr>
              <a:t>investigații </a:t>
            </a:r>
            <a:r>
              <a:rPr dirty="0" sz="1400" spc="-5">
                <a:latin typeface="Times New Roman"/>
                <a:cs typeface="Times New Roman"/>
              </a:rPr>
              <a:t>suplimentare. Un exemplu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algoritm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 MINING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detectare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anomaliilor este reprezentat </a:t>
            </a:r>
            <a:r>
              <a:rPr dirty="0" sz="1400">
                <a:latin typeface="Times New Roman"/>
                <a:cs typeface="Times New Roman"/>
              </a:rPr>
              <a:t>grafic </a:t>
            </a:r>
            <a:r>
              <a:rPr dirty="0" sz="1400" spc="-5">
                <a:latin typeface="Times New Roman"/>
                <a:cs typeface="Times New Roman"/>
              </a:rPr>
              <a:t>în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2157" y="9100515"/>
            <a:ext cx="4771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Algoritmul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detectare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anomaliilor.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70342" y="6479793"/>
            <a:ext cx="3165693" cy="2609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95858"/>
            <a:ext cx="6174105" cy="44386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27305" rIns="0" bIns="0" rtlCol="0" vert="horz">
            <a:spAutoFit/>
          </a:bodyPr>
          <a:lstStyle/>
          <a:p>
            <a:pPr marL="12700" marR="5080" indent="540385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Clustering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este sarcina </a:t>
            </a:r>
            <a:r>
              <a:rPr dirty="0" sz="1400">
                <a:latin typeface="Times New Roman"/>
                <a:cs typeface="Times New Roman"/>
              </a:rPr>
              <a:t>de a </a:t>
            </a:r>
            <a:r>
              <a:rPr dirty="0" sz="1400" spc="-5">
                <a:latin typeface="Times New Roman"/>
                <a:cs typeface="Times New Roman"/>
              </a:rPr>
              <a:t>descoperi grupuri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structuri în datele care </a:t>
            </a:r>
            <a:r>
              <a:rPr dirty="0" sz="1400" spc="-10">
                <a:latin typeface="Times New Roman"/>
                <a:cs typeface="Times New Roman"/>
              </a:rPr>
              <a:t>sunt  </a:t>
            </a:r>
            <a:r>
              <a:rPr dirty="0" sz="1400" spc="-5">
                <a:latin typeface="Times New Roman"/>
                <a:cs typeface="Times New Roman"/>
              </a:rPr>
              <a:t>într-un fel sau altul "similare", </a:t>
            </a:r>
            <a:r>
              <a:rPr dirty="0" sz="1400">
                <a:latin typeface="Times New Roman"/>
                <a:cs typeface="Times New Roman"/>
              </a:rPr>
              <a:t>fără a </a:t>
            </a:r>
            <a:r>
              <a:rPr dirty="0" sz="1400" spc="-5">
                <a:latin typeface="Times New Roman"/>
                <a:cs typeface="Times New Roman"/>
              </a:rPr>
              <a:t>folosi structuri cunoscute în </a:t>
            </a:r>
            <a:r>
              <a:rPr dirty="0" sz="1400" spc="5">
                <a:latin typeface="Times New Roman"/>
                <a:cs typeface="Times New Roman"/>
              </a:rPr>
              <a:t>date.</a:t>
            </a:r>
            <a:r>
              <a:rPr dirty="0" u="heavy" sz="14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309998"/>
            <a:ext cx="6179820" cy="1056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Algoritmul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de clusterizare.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ct val="95800"/>
              </a:lnSpc>
            </a:pPr>
            <a:r>
              <a:rPr dirty="0" sz="1400" spc="-5" b="1">
                <a:latin typeface="Times New Roman"/>
                <a:cs typeface="Times New Roman"/>
              </a:rPr>
              <a:t>Clasificare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este sarcina generalizării unei structuri </a:t>
            </a:r>
            <a:r>
              <a:rPr dirty="0" sz="1400">
                <a:latin typeface="Times New Roman"/>
                <a:cs typeface="Times New Roman"/>
              </a:rPr>
              <a:t>cunoscute, care se </a:t>
            </a:r>
            <a:r>
              <a:rPr dirty="0" sz="1400" spc="-10">
                <a:latin typeface="Times New Roman"/>
                <a:cs typeface="Times New Roman"/>
              </a:rPr>
              <a:t>aplică  </a:t>
            </a:r>
            <a:r>
              <a:rPr dirty="0" sz="1400" spc="-5">
                <a:latin typeface="Times New Roman"/>
                <a:cs typeface="Times New Roman"/>
              </a:rPr>
              <a:t>noilor date. De exemplu, un program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145">
                <a:latin typeface="Times New Roman"/>
                <a:cs typeface="Times New Roman"/>
              </a:rPr>
              <a:t>poștă </a:t>
            </a:r>
            <a:r>
              <a:rPr dirty="0" sz="1400" spc="-5">
                <a:latin typeface="Times New Roman"/>
                <a:cs typeface="Times New Roman"/>
              </a:rPr>
              <a:t>electronică </a:t>
            </a:r>
            <a:r>
              <a:rPr dirty="0" sz="1400">
                <a:latin typeface="Times New Roman"/>
                <a:cs typeface="Times New Roman"/>
              </a:rPr>
              <a:t>ar </a:t>
            </a:r>
            <a:r>
              <a:rPr dirty="0" sz="1400" spc="-5">
                <a:latin typeface="Times New Roman"/>
                <a:cs typeface="Times New Roman"/>
              </a:rPr>
              <a:t>putea încerca </a:t>
            </a:r>
            <a:r>
              <a:rPr dirty="0" sz="1400">
                <a:latin typeface="Times New Roman"/>
                <a:cs typeface="Times New Roman"/>
              </a:rPr>
              <a:t>să </a:t>
            </a:r>
            <a:r>
              <a:rPr dirty="0" sz="1400" spc="-5">
                <a:latin typeface="Times New Roman"/>
                <a:cs typeface="Times New Roman"/>
              </a:rPr>
              <a:t>clasifice  </a:t>
            </a:r>
            <a:r>
              <a:rPr dirty="0" sz="1400">
                <a:latin typeface="Times New Roman"/>
                <a:cs typeface="Times New Roman"/>
              </a:rPr>
              <a:t>un </a:t>
            </a:r>
            <a:r>
              <a:rPr dirty="0" sz="1400" spc="-5">
                <a:latin typeface="Times New Roman"/>
                <a:cs typeface="Times New Roman"/>
              </a:rPr>
              <a:t>e-mail drept </a:t>
            </a:r>
            <a:r>
              <a:rPr dirty="0" sz="1400" spc="-10">
                <a:latin typeface="Times New Roman"/>
                <a:cs typeface="Times New Roman"/>
              </a:rPr>
              <a:t>"legitim" </a:t>
            </a:r>
            <a:r>
              <a:rPr dirty="0" sz="1400">
                <a:latin typeface="Times New Roman"/>
                <a:cs typeface="Times New Roman"/>
              </a:rPr>
              <a:t>sau </a:t>
            </a:r>
            <a:r>
              <a:rPr dirty="0" sz="1400" spc="-5">
                <a:latin typeface="Times New Roman"/>
                <a:cs typeface="Times New Roman"/>
              </a:rPr>
              <a:t>"spam".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1738" y="8394954"/>
            <a:ext cx="38722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Algoritmul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clasificare.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28420" y="1537969"/>
            <a:ext cx="3349393" cy="2674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60929" y="5567934"/>
            <a:ext cx="2560732" cy="2855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6177915" cy="44577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26034" rIns="0" bIns="0" rtlCol="0" vert="horz">
            <a:spAutoFit/>
          </a:bodyPr>
          <a:lstStyle/>
          <a:p>
            <a:pPr marL="12700" marR="5080" indent="540385">
              <a:lnSpc>
                <a:spcPts val="1620"/>
              </a:lnSpc>
              <a:spcBef>
                <a:spcPts val="204"/>
              </a:spcBef>
            </a:pPr>
            <a:r>
              <a:rPr dirty="0" sz="1400" spc="-5" b="1">
                <a:latin typeface="Times New Roman"/>
                <a:cs typeface="Times New Roman"/>
              </a:rPr>
              <a:t>Regresie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încearcă </a:t>
            </a:r>
            <a:r>
              <a:rPr dirty="0" sz="1400">
                <a:latin typeface="Times New Roman"/>
                <a:cs typeface="Times New Roman"/>
              </a:rPr>
              <a:t>să </a:t>
            </a:r>
            <a:r>
              <a:rPr dirty="0" sz="1400" spc="-5">
                <a:latin typeface="Times New Roman"/>
                <a:cs typeface="Times New Roman"/>
              </a:rPr>
              <a:t>găsească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135">
                <a:latin typeface="Times New Roman"/>
                <a:cs typeface="Times New Roman"/>
              </a:rPr>
              <a:t>funcție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modelează datele </a:t>
            </a:r>
            <a:r>
              <a:rPr dirty="0" sz="1400" spc="-10">
                <a:solidFill>
                  <a:srgbClr val="FF0000"/>
                </a:solidFill>
                <a:latin typeface="Times New Roman"/>
                <a:cs typeface="Times New Roman"/>
              </a:rPr>
              <a:t>cu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cea </a:t>
            </a:r>
            <a:r>
              <a:rPr dirty="0" sz="1400" spc="-10">
                <a:solidFill>
                  <a:srgbClr val="FF0000"/>
                </a:solidFill>
                <a:latin typeface="Times New Roman"/>
                <a:cs typeface="Times New Roman"/>
              </a:rPr>
              <a:t>mai 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mică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eroare.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5557" y="3106038"/>
            <a:ext cx="3705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6.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Algoritmul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regresie.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1789" y="3514470"/>
            <a:ext cx="5621020" cy="23939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Sumarizare</a:t>
            </a:r>
            <a:r>
              <a:rPr dirty="0" sz="1400" spc="17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oferă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reprezentare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mai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compactă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setului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inclusiv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3718686"/>
            <a:ext cx="6179185" cy="14662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ts val="1645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vizualizarea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generarea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rapoarte.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ct val="960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Toate aceste sarcini sunt </a:t>
            </a:r>
            <a:r>
              <a:rPr dirty="0" sz="1400">
                <a:latin typeface="Times New Roman"/>
                <a:cs typeface="Times New Roman"/>
              </a:rPr>
              <a:t>fie </a:t>
            </a:r>
            <a:r>
              <a:rPr dirty="0" sz="1400" spc="-5">
                <a:latin typeface="Times New Roman"/>
                <a:cs typeface="Times New Roman"/>
              </a:rPr>
              <a:t>sarcini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predictive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fie </a:t>
            </a:r>
            <a:r>
              <a:rPr dirty="0" sz="1400" spc="-5">
                <a:latin typeface="Times New Roman"/>
                <a:cs typeface="Times New Roman"/>
              </a:rPr>
              <a:t>sarcini 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descriptive</a:t>
            </a:r>
            <a:r>
              <a:rPr dirty="0" sz="1400" spc="-5">
                <a:latin typeface="Times New Roman"/>
                <a:cs typeface="Times New Roman"/>
              </a:rPr>
              <a:t>. Un sistem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poate executa una </a:t>
            </a:r>
            <a:r>
              <a:rPr dirty="0" sz="1400" spc="-10">
                <a:latin typeface="Times New Roman"/>
                <a:cs typeface="Times New Roman"/>
              </a:rPr>
              <a:t>sau  </a:t>
            </a:r>
            <a:r>
              <a:rPr dirty="0" sz="1400" spc="-5">
                <a:latin typeface="Times New Roman"/>
                <a:cs typeface="Times New Roman"/>
              </a:rPr>
              <a:t>mai multe dintre sarcinile specificate </a:t>
            </a:r>
            <a:r>
              <a:rPr dirty="0" sz="1400" spc="-10">
                <a:latin typeface="Times New Roman"/>
                <a:cs typeface="Times New Roman"/>
              </a:rPr>
              <a:t>mai sus </a:t>
            </a:r>
            <a:r>
              <a:rPr dirty="0" sz="1400">
                <a:latin typeface="Times New Roman"/>
                <a:cs typeface="Times New Roman"/>
              </a:rPr>
              <a:t>ca </a:t>
            </a:r>
            <a:r>
              <a:rPr dirty="0" sz="1400" spc="-5">
                <a:latin typeface="Times New Roman"/>
                <a:cs typeface="Times New Roman"/>
              </a:rPr>
              <a:t>parte </a:t>
            </a:r>
            <a:r>
              <a:rPr dirty="0" sz="1400">
                <a:latin typeface="Times New Roman"/>
                <a:cs typeface="Times New Roman"/>
              </a:rPr>
              <a:t>a procesului 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datelor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ts val="161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Un sistem tipic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exploatare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poate </a:t>
            </a:r>
            <a:r>
              <a:rPr dirty="0" sz="1400" spc="5">
                <a:latin typeface="Times New Roman"/>
                <a:cs typeface="Times New Roman"/>
              </a:rPr>
              <a:t>avea </a:t>
            </a:r>
            <a:r>
              <a:rPr dirty="0" sz="1400" spc="-5">
                <a:latin typeface="Times New Roman"/>
                <a:cs typeface="Times New Roman"/>
              </a:rPr>
              <a:t>următoarele componente  majore, </a:t>
            </a:r>
            <a:r>
              <a:rPr dirty="0" sz="1400">
                <a:latin typeface="Times New Roman"/>
                <a:cs typeface="Times New Roman"/>
              </a:rPr>
              <a:t>enumerate </a:t>
            </a:r>
            <a:r>
              <a:rPr dirty="0" sz="1400" spc="-5">
                <a:latin typeface="Times New Roman"/>
                <a:cs typeface="Times New Roman"/>
              </a:rPr>
              <a:t>în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descrise mai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7795" y="8899347"/>
            <a:ext cx="2958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7.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Componente DATA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MINING.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48329" y="1184231"/>
            <a:ext cx="3430101" cy="1895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98979" y="5179186"/>
            <a:ext cx="3330067" cy="3748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6179820" cy="3716654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715" indent="540385">
              <a:lnSpc>
                <a:spcPct val="96100"/>
              </a:lnSpc>
              <a:spcBef>
                <a:spcPts val="170"/>
              </a:spcBef>
            </a:pPr>
            <a:r>
              <a:rPr dirty="0" u="heavy" sz="1400" spc="-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Baza </a:t>
            </a:r>
            <a:r>
              <a:rPr dirty="0" u="heavy" sz="1400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 </a:t>
            </a:r>
            <a:r>
              <a:rPr dirty="0" u="heavy" sz="1400" spc="-16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cunoștințe</a:t>
            </a:r>
            <a:r>
              <a:rPr dirty="0" sz="1400" spc="-16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este </a:t>
            </a:r>
            <a:r>
              <a:rPr dirty="0" sz="1400" spc="-5">
                <a:latin typeface="Times New Roman"/>
                <a:cs typeface="Times New Roman"/>
              </a:rPr>
              <a:t>folosită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ghida căutarea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45">
                <a:latin typeface="Times New Roman"/>
                <a:cs typeface="Times New Roman"/>
              </a:rPr>
              <a:t>evalua  </a:t>
            </a:r>
            <a:r>
              <a:rPr dirty="0" sz="1400" spc="-5">
                <a:latin typeface="Times New Roman"/>
                <a:cs typeface="Times New Roman"/>
              </a:rPr>
              <a:t>modelele rezultate. Aceste </a:t>
            </a:r>
            <a:r>
              <a:rPr dirty="0" sz="1400" spc="-165">
                <a:latin typeface="Times New Roman"/>
                <a:cs typeface="Times New Roman"/>
              </a:rPr>
              <a:t>cunoștințe </a:t>
            </a:r>
            <a:r>
              <a:rPr dirty="0" sz="1400" spc="-5">
                <a:latin typeface="Times New Roman"/>
                <a:cs typeface="Times New Roman"/>
              </a:rPr>
              <a:t>pot include arhitecturi conceptuale </a:t>
            </a:r>
            <a:r>
              <a:rPr dirty="0" sz="1400" spc="-20">
                <a:latin typeface="Times New Roman"/>
                <a:cs typeface="Times New Roman"/>
              </a:rPr>
              <a:t>folosite  </a:t>
            </a:r>
            <a:r>
              <a:rPr dirty="0" sz="1400" spc="-5">
                <a:latin typeface="Times New Roman"/>
                <a:cs typeface="Times New Roman"/>
              </a:rPr>
              <a:t>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organiza atribute </a:t>
            </a:r>
            <a:r>
              <a:rPr dirty="0" sz="1400">
                <a:latin typeface="Times New Roman"/>
                <a:cs typeface="Times New Roman"/>
              </a:rPr>
              <a:t>sau </a:t>
            </a:r>
            <a:r>
              <a:rPr dirty="0" sz="1400" spc="-5">
                <a:latin typeface="Times New Roman"/>
                <a:cs typeface="Times New Roman"/>
              </a:rPr>
              <a:t>valori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atribute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diferite nivele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abstractizare.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540385">
              <a:lnSpc>
                <a:spcPts val="1610"/>
              </a:lnSpc>
              <a:spcBef>
                <a:spcPts val="40"/>
              </a:spcBef>
            </a:pPr>
            <a:r>
              <a:rPr dirty="0" u="heavy" sz="1400" spc="-35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Motorul </a:t>
            </a:r>
            <a:r>
              <a:rPr dirty="0" u="heavy" sz="1400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 </a:t>
            </a:r>
            <a:r>
              <a:rPr dirty="0" u="heavy" sz="1400" spc="-10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extracție </a:t>
            </a:r>
            <a:r>
              <a:rPr dirty="0" u="heavy" sz="1400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dirty="0" u="heavy" sz="1400" spc="-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datelor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 </a:t>
            </a:r>
            <a:r>
              <a:rPr dirty="0" sz="1400" spc="-120">
                <a:latin typeface="Times New Roman"/>
                <a:cs typeface="Times New Roman"/>
              </a:rPr>
              <a:t>esențial </a:t>
            </a:r>
            <a:r>
              <a:rPr dirty="0" sz="1400">
                <a:latin typeface="Times New Roman"/>
                <a:cs typeface="Times New Roman"/>
              </a:rPr>
              <a:t>să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stabilească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modulele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80">
                <a:latin typeface="Times New Roman"/>
                <a:cs typeface="Times New Roman"/>
              </a:rPr>
              <a:t>funcționale </a:t>
            </a:r>
            <a:r>
              <a:rPr dirty="0" sz="1400" spc="-5">
                <a:latin typeface="Times New Roman"/>
                <a:cs typeface="Times New Roman"/>
              </a:rPr>
              <a:t>pentru date </a:t>
            </a:r>
            <a:r>
              <a:rPr dirty="0" sz="1400" spc="-335">
                <a:latin typeface="Times New Roman"/>
                <a:cs typeface="Times New Roman"/>
              </a:rPr>
              <a:t>și </a:t>
            </a:r>
            <a:r>
              <a:rPr dirty="0" sz="1400" spc="-5">
                <a:latin typeface="Times New Roman"/>
                <a:cs typeface="Times New Roman"/>
              </a:rPr>
              <a:t>analiza </a:t>
            </a:r>
            <a:r>
              <a:rPr dirty="0" sz="1400">
                <a:latin typeface="Times New Roman"/>
                <a:cs typeface="Times New Roman"/>
              </a:rPr>
              <a:t>lor </a:t>
            </a:r>
            <a:r>
              <a:rPr dirty="0" sz="1400" spc="-5">
                <a:latin typeface="Times New Roman"/>
                <a:cs typeface="Times New Roman"/>
              </a:rPr>
              <a:t>de </a:t>
            </a:r>
            <a:r>
              <a:rPr dirty="0" sz="1400" spc="-95">
                <a:latin typeface="Times New Roman"/>
                <a:cs typeface="Times New Roman"/>
              </a:rPr>
              <a:t>corelație, </a:t>
            </a:r>
            <a:r>
              <a:rPr dirty="0" sz="1400" spc="-5">
                <a:latin typeface="Times New Roman"/>
                <a:cs typeface="Times New Roman"/>
              </a:rPr>
              <a:t>clasificare, </a:t>
            </a:r>
            <a:r>
              <a:rPr dirty="0" sz="1400" spc="-90">
                <a:latin typeface="Times New Roman"/>
                <a:cs typeface="Times New Roman"/>
              </a:rPr>
              <a:t>predicție, </a:t>
            </a:r>
            <a:r>
              <a:rPr dirty="0" sz="1400" spc="-5">
                <a:latin typeface="Times New Roman"/>
                <a:cs typeface="Times New Roman"/>
              </a:rPr>
              <a:t>analiză </a:t>
            </a:r>
            <a:r>
              <a:rPr dirty="0" sz="1400" spc="-65">
                <a:latin typeface="Times New Roman"/>
                <a:cs typeface="Times New Roman"/>
              </a:rPr>
              <a:t>cluster,  </a:t>
            </a:r>
            <a:r>
              <a:rPr dirty="0" sz="1400" spc="-5">
                <a:latin typeface="Times New Roman"/>
                <a:cs typeface="Times New Roman"/>
              </a:rPr>
              <a:t>analiză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cheltuieli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analiză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evolutivă.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Modulul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u="heavy" sz="1400" spc="-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evaluare</a:t>
            </a:r>
            <a:r>
              <a:rPr dirty="0" u="heavy" sz="1400" spc="204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heavy" sz="1400" spc="204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modelului</a:t>
            </a:r>
            <a:r>
              <a:rPr dirty="0" sz="1400" spc="23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utilizează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în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mod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tipic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măsuri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75">
                <a:latin typeface="Times New Roman"/>
                <a:cs typeface="Times New Roman"/>
              </a:rPr>
              <a:t>interacționa </a:t>
            </a:r>
            <a:r>
              <a:rPr dirty="0" sz="1400">
                <a:latin typeface="Times New Roman"/>
                <a:cs typeface="Times New Roman"/>
              </a:rPr>
              <a:t>cu </a:t>
            </a:r>
            <a:r>
              <a:rPr dirty="0" sz="1400" spc="-5">
                <a:latin typeface="Times New Roman"/>
                <a:cs typeface="Times New Roman"/>
              </a:rPr>
              <a:t>modulele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focaliza căutarea  </a:t>
            </a:r>
            <a:r>
              <a:rPr dirty="0" sz="1400">
                <a:latin typeface="Times New Roman"/>
                <a:cs typeface="Times New Roman"/>
              </a:rPr>
              <a:t>asupra </a:t>
            </a:r>
            <a:r>
              <a:rPr dirty="0" sz="1400" spc="-5">
                <a:latin typeface="Times New Roman"/>
                <a:cs typeface="Times New Roman"/>
              </a:rPr>
              <a:t>modelelor interesante. Poate utiliza praguri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interes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filtra modelele  descoperite.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25"/>
              </a:lnSpc>
            </a:pPr>
            <a:r>
              <a:rPr dirty="0" sz="1400" spc="-5">
                <a:latin typeface="Times New Roman"/>
                <a:cs typeface="Times New Roman"/>
              </a:rPr>
              <a:t>Modulul</a:t>
            </a:r>
            <a:r>
              <a:rPr dirty="0" u="heavy" sz="1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Interfața </a:t>
            </a:r>
            <a:r>
              <a:rPr dirty="0" u="heavy" sz="1400" spc="-5" b="1" i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grafică</a:t>
            </a:r>
            <a:r>
              <a:rPr dirty="0" sz="1400" spc="-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face posibilă comunicarea între utilizatori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sistemul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datelor. Acesta permite utilizatorului </a:t>
            </a:r>
            <a:r>
              <a:rPr dirty="0" sz="1400">
                <a:latin typeface="Times New Roman"/>
                <a:cs typeface="Times New Roman"/>
              </a:rPr>
              <a:t>să </a:t>
            </a:r>
            <a:r>
              <a:rPr dirty="0" sz="1400" spc="-70">
                <a:latin typeface="Times New Roman"/>
                <a:cs typeface="Times New Roman"/>
              </a:rPr>
              <a:t>interacționeze </a:t>
            </a:r>
            <a:r>
              <a:rPr dirty="0" sz="1400" spc="-10">
                <a:latin typeface="Times New Roman"/>
                <a:cs typeface="Times New Roman"/>
              </a:rPr>
              <a:t>cu  </a:t>
            </a:r>
            <a:r>
              <a:rPr dirty="0" sz="1400" spc="-5">
                <a:latin typeface="Times New Roman"/>
                <a:cs typeface="Times New Roman"/>
              </a:rPr>
              <a:t>sistemul prin specificarea unei interogări </a:t>
            </a:r>
            <a:r>
              <a:rPr dirty="0" sz="1400">
                <a:latin typeface="Times New Roman"/>
                <a:cs typeface="Times New Roman"/>
              </a:rPr>
              <a:t>sau a </a:t>
            </a:r>
            <a:r>
              <a:rPr dirty="0" sz="1400" spc="-5">
                <a:latin typeface="Times New Roman"/>
                <a:cs typeface="Times New Roman"/>
              </a:rPr>
              <a:t>unei sarcini de 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datelor,  furnizând </a:t>
            </a:r>
            <a:r>
              <a:rPr dirty="0" sz="1400" spc="-90">
                <a:latin typeface="Times New Roman"/>
                <a:cs typeface="Times New Roman"/>
              </a:rPr>
              <a:t>informații </a:t>
            </a:r>
            <a:r>
              <a:rPr dirty="0" sz="1400" spc="-5">
                <a:latin typeface="Times New Roman"/>
                <a:cs typeface="Times New Roman"/>
              </a:rPr>
              <a:t>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ajuta </a:t>
            </a:r>
            <a:r>
              <a:rPr dirty="0" sz="1400">
                <a:latin typeface="Times New Roman"/>
                <a:cs typeface="Times New Roman"/>
              </a:rPr>
              <a:t>la </a:t>
            </a:r>
            <a:r>
              <a:rPr dirty="0" sz="1400" spc="-5">
                <a:latin typeface="Times New Roman"/>
                <a:cs typeface="Times New Roman"/>
              </a:rPr>
              <a:t>focalizarea căutării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pentru a </a:t>
            </a:r>
            <a:r>
              <a:rPr dirty="0" sz="1400" spc="-35">
                <a:latin typeface="Times New Roman"/>
                <a:cs typeface="Times New Roman"/>
              </a:rPr>
              <a:t>efectua  </a:t>
            </a:r>
            <a:r>
              <a:rPr dirty="0" sz="1400" spc="-5">
                <a:latin typeface="Times New Roman"/>
                <a:cs typeface="Times New Roman"/>
              </a:rPr>
              <a:t>exploatarea </a:t>
            </a:r>
            <a:r>
              <a:rPr dirty="0" sz="1400" spc="-95">
                <a:latin typeface="Times New Roman"/>
                <a:cs typeface="Times New Roman"/>
              </a:rPr>
              <a:t>minuțioasă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bazate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5">
                <a:latin typeface="Times New Roman"/>
                <a:cs typeface="Times New Roman"/>
              </a:rPr>
              <a:t>rezultatele intermediare de extragere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acestora.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ts val="161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Procesele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pot fi </a:t>
            </a:r>
            <a:r>
              <a:rPr dirty="0" sz="1400" spc="-5">
                <a:latin typeface="Times New Roman"/>
                <a:cs typeface="Times New Roman"/>
              </a:rPr>
              <a:t>clasificate în două grupuri: pregătirea  datelor sau pre-procesarea datelor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exploatarea acestora (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dirty="0" sz="1400" spc="-5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9114" y="8244585"/>
            <a:ext cx="1737995" cy="204470"/>
          </a:xfrm>
          <a:custGeom>
            <a:avLst/>
            <a:gdLst/>
            <a:ahLst/>
            <a:cxnLst/>
            <a:rect l="l" t="t" r="r" b="b"/>
            <a:pathLst>
              <a:path w="1737995" h="204470">
                <a:moveTo>
                  <a:pt x="1737614" y="0"/>
                </a:moveTo>
                <a:lnTo>
                  <a:pt x="0" y="0"/>
                </a:lnTo>
                <a:lnTo>
                  <a:pt x="0" y="204215"/>
                </a:lnTo>
                <a:lnTo>
                  <a:pt x="1737614" y="204215"/>
                </a:lnTo>
                <a:lnTo>
                  <a:pt x="173761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7805166"/>
            <a:ext cx="6179185" cy="1466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dirty="0" sz="1400" b="1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Tipuri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procese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</a:t>
            </a:r>
            <a:r>
              <a:rPr dirty="0" sz="1400" spc="-2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MINING.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ts val="161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De </a:t>
            </a:r>
            <a:r>
              <a:rPr dirty="0" sz="1400">
                <a:latin typeface="Times New Roman"/>
                <a:cs typeface="Times New Roman"/>
              </a:rPr>
              <a:t>fapt, </a:t>
            </a:r>
            <a:r>
              <a:rPr dirty="0" sz="1400" spc="-5" b="1">
                <a:latin typeface="Times New Roman"/>
                <a:cs typeface="Times New Roman"/>
              </a:rPr>
              <a:t>primele patru procese</a:t>
            </a:r>
            <a:r>
              <a:rPr dirty="0" sz="1400" spc="-5">
                <a:latin typeface="Times New Roman"/>
                <a:cs typeface="Times New Roman"/>
              </a:rPr>
              <a:t>, cum </a:t>
            </a:r>
            <a:r>
              <a:rPr dirty="0" sz="1400">
                <a:latin typeface="Times New Roman"/>
                <a:cs typeface="Times New Roman"/>
              </a:rPr>
              <a:t>ar fi </a:t>
            </a:r>
            <a:r>
              <a:rPr dirty="0" sz="1400" spc="-85" b="1">
                <a:latin typeface="Times New Roman"/>
                <a:cs typeface="Times New Roman"/>
              </a:rPr>
              <a:t>curățarea </a:t>
            </a:r>
            <a:r>
              <a:rPr dirty="0" sz="1400" spc="-5" b="1">
                <a:latin typeface="Times New Roman"/>
                <a:cs typeface="Times New Roman"/>
              </a:rPr>
              <a:t>datelor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 spc="-15" b="1">
                <a:latin typeface="Times New Roman"/>
                <a:cs typeface="Times New Roman"/>
              </a:rPr>
              <a:t>integrarea  </a:t>
            </a:r>
            <a:r>
              <a:rPr dirty="0" sz="1400" spc="-5" b="1">
                <a:latin typeface="Times New Roman"/>
                <a:cs typeface="Times New Roman"/>
              </a:rPr>
              <a:t>datelor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 spc="-5" b="1">
                <a:latin typeface="Times New Roman"/>
                <a:cs typeface="Times New Roman"/>
              </a:rPr>
              <a:t>selectarea datelor </a:t>
            </a:r>
            <a:r>
              <a:rPr dirty="0" sz="1400" spc="-355" b="1">
                <a:latin typeface="Times New Roman"/>
                <a:cs typeface="Times New Roman"/>
              </a:rPr>
              <a:t>și</a:t>
            </a:r>
            <a:r>
              <a:rPr dirty="0" sz="1400" spc="2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transformarea </a:t>
            </a:r>
            <a:r>
              <a:rPr dirty="0" sz="1400" b="1">
                <a:latin typeface="Times New Roman"/>
                <a:cs typeface="Times New Roman"/>
              </a:rPr>
              <a:t>datelor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sunt considerate procese </a:t>
            </a:r>
            <a:r>
              <a:rPr dirty="0" sz="1400">
                <a:latin typeface="Times New Roman"/>
                <a:cs typeface="Times New Roman"/>
              </a:rPr>
              <a:t>de  </a:t>
            </a:r>
            <a:r>
              <a:rPr dirty="0" sz="1400" spc="-5">
                <a:latin typeface="Times New Roman"/>
                <a:cs typeface="Times New Roman"/>
              </a:rPr>
              <a:t>pregătire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datelor. Ultimele trei procese, inclusiv </a:t>
            </a:r>
            <a:r>
              <a:rPr dirty="0" sz="1400" spc="-85" b="1">
                <a:solidFill>
                  <a:srgbClr val="FF0000"/>
                </a:solidFill>
                <a:latin typeface="Times New Roman"/>
                <a:cs typeface="Times New Roman"/>
              </a:rPr>
              <a:t>extracția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date,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evaluarea  modelului </a:t>
            </a:r>
            <a:r>
              <a:rPr dirty="0" sz="1400" spc="-350" b="1">
                <a:solidFill>
                  <a:srgbClr val="FF0000"/>
                </a:solidFill>
                <a:latin typeface="Times New Roman"/>
                <a:cs typeface="Times New Roman"/>
              </a:rPr>
              <a:t>și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reprezentarea </a:t>
            </a:r>
            <a:r>
              <a:rPr dirty="0" sz="1400" spc="-105" b="1">
                <a:solidFill>
                  <a:srgbClr val="FF0000"/>
                </a:solidFill>
                <a:latin typeface="Times New Roman"/>
                <a:cs typeface="Times New Roman"/>
              </a:rPr>
              <a:t>cunoștințelor</a:t>
            </a:r>
            <a:r>
              <a:rPr dirty="0" sz="1400" spc="-105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sunt integrate într-un </a:t>
            </a:r>
            <a:r>
              <a:rPr dirty="0" sz="1400">
                <a:latin typeface="Times New Roman"/>
                <a:cs typeface="Times New Roman"/>
              </a:rPr>
              <a:t>proces </a:t>
            </a:r>
            <a:r>
              <a:rPr dirty="0" sz="1400" spc="-80">
                <a:latin typeface="Times New Roman"/>
                <a:cs typeface="Times New Roman"/>
              </a:rPr>
              <a:t>numit 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</a:t>
            </a:r>
            <a:r>
              <a:rPr dirty="0" sz="1400" spc="-1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MINING.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4670" y="4604639"/>
            <a:ext cx="4031288" cy="2950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0820" y="719327"/>
            <a:ext cx="5252720" cy="205740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b="1">
                <a:latin typeface="Times New Roman"/>
                <a:cs typeface="Times New Roman"/>
              </a:rPr>
              <a:t>2.. </a:t>
            </a:r>
            <a:r>
              <a:rPr dirty="0" sz="1400" spc="-5" b="1">
                <a:latin typeface="Times New Roman"/>
                <a:cs typeface="Times New Roman"/>
              </a:rPr>
              <a:t>INSTRUMENTE </a:t>
            </a:r>
            <a:r>
              <a:rPr dirty="0" sz="1400" spc="-5" b="1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 spc="-185" b="1">
                <a:latin typeface="Times New Roman"/>
                <a:cs typeface="Times New Roman"/>
              </a:rPr>
              <a:t>ȘI </a:t>
            </a:r>
            <a:r>
              <a:rPr dirty="0" sz="1400" spc="-5" b="1">
                <a:latin typeface="Times New Roman"/>
                <a:cs typeface="Times New Roman"/>
              </a:rPr>
              <a:t>DOMENII DE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30" b="1">
                <a:latin typeface="Times New Roman"/>
                <a:cs typeface="Times New Roman"/>
              </a:rPr>
              <a:t>UTILIZARE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1789" y="1129538"/>
            <a:ext cx="2468245" cy="204470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2.1. </a:t>
            </a: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Instrumente </a:t>
            </a:r>
            <a:r>
              <a:rPr dirty="0" u="heavy" sz="14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</a:t>
            </a:r>
            <a:r>
              <a:rPr dirty="0" u="heavy" sz="1400" spc="-4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1633473"/>
            <a:ext cx="6180455" cy="371475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 indent="540385">
              <a:lnSpc>
                <a:spcPct val="96800"/>
              </a:lnSpc>
              <a:spcBef>
                <a:spcPts val="155"/>
              </a:spcBef>
            </a:pPr>
            <a:r>
              <a:rPr dirty="0" sz="1400" spc="-5">
                <a:latin typeface="Times New Roman"/>
                <a:cs typeface="Times New Roman"/>
              </a:rPr>
              <a:t>DATA MINING </a:t>
            </a:r>
            <a:r>
              <a:rPr dirty="0" sz="1400" spc="-85">
                <a:latin typeface="Times New Roman"/>
                <a:cs typeface="Times New Roman"/>
              </a:rPr>
              <a:t>servește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scopului principal </a:t>
            </a:r>
            <a:r>
              <a:rPr dirty="0" sz="1400">
                <a:latin typeface="Times New Roman"/>
                <a:cs typeface="Times New Roman"/>
              </a:rPr>
              <a:t>de a </a:t>
            </a:r>
            <a:r>
              <a:rPr dirty="0" sz="1400" spc="-5" b="1" i="1">
                <a:latin typeface="Times New Roman"/>
                <a:cs typeface="Times New Roman"/>
              </a:rPr>
              <a:t>descoperi modelele </a:t>
            </a:r>
            <a:r>
              <a:rPr dirty="0" sz="1400" spc="-25" b="1" i="1">
                <a:latin typeface="Times New Roman"/>
                <a:cs typeface="Times New Roman"/>
              </a:rPr>
              <a:t>între  </a:t>
            </a:r>
            <a:r>
              <a:rPr dirty="0" sz="1400" spc="-5" b="1" i="1">
                <a:latin typeface="Times New Roman"/>
                <a:cs typeface="Times New Roman"/>
              </a:rPr>
              <a:t>volume </a:t>
            </a:r>
            <a:r>
              <a:rPr dirty="0" sz="1400" b="1" i="1">
                <a:latin typeface="Times New Roman"/>
                <a:cs typeface="Times New Roman"/>
              </a:rPr>
              <a:t>mari de </a:t>
            </a:r>
            <a:r>
              <a:rPr dirty="0" sz="1400" spc="-5" b="1" i="1">
                <a:latin typeface="Times New Roman"/>
                <a:cs typeface="Times New Roman"/>
              </a:rPr>
              <a:t>date </a:t>
            </a:r>
            <a:r>
              <a:rPr dirty="0" sz="1400" spc="-350" b="1" i="1">
                <a:latin typeface="Times New Roman"/>
                <a:cs typeface="Times New Roman"/>
              </a:rPr>
              <a:t>și</a:t>
            </a:r>
            <a:r>
              <a:rPr dirty="0" sz="1400" spc="-5" b="1" i="1">
                <a:latin typeface="Times New Roman"/>
                <a:cs typeface="Times New Roman"/>
              </a:rPr>
              <a:t>de </a:t>
            </a: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transforma datele </a:t>
            </a:r>
            <a:r>
              <a:rPr dirty="0" sz="1400" b="1" i="1">
                <a:latin typeface="Times New Roman"/>
                <a:cs typeface="Times New Roman"/>
              </a:rPr>
              <a:t>într-o </a:t>
            </a:r>
            <a:r>
              <a:rPr dirty="0" sz="1400" spc="-95" b="1" i="1">
                <a:latin typeface="Times New Roman"/>
                <a:cs typeface="Times New Roman"/>
              </a:rPr>
              <a:t>informație </a:t>
            </a:r>
            <a:r>
              <a:rPr dirty="0" sz="1400" spc="5" b="1" i="1">
                <a:latin typeface="Times New Roman"/>
                <a:cs typeface="Times New Roman"/>
              </a:rPr>
              <a:t>mai </a:t>
            </a:r>
            <a:r>
              <a:rPr dirty="0" sz="1400" spc="-5" b="1" i="1">
                <a:latin typeface="Times New Roman"/>
                <a:cs typeface="Times New Roman"/>
              </a:rPr>
              <a:t>rafinată </a:t>
            </a:r>
            <a:r>
              <a:rPr dirty="0" sz="1400" spc="-480" b="1" i="1">
                <a:latin typeface="Times New Roman"/>
                <a:cs typeface="Times New Roman"/>
              </a:rPr>
              <a:t>și </a:t>
            </a:r>
            <a:r>
              <a:rPr dirty="0" sz="1400" spc="-28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utilă.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 indent="540385">
              <a:lnSpc>
                <a:spcPts val="1610"/>
              </a:lnSpc>
              <a:spcBef>
                <a:spcPts val="30"/>
              </a:spcBef>
            </a:pPr>
            <a:r>
              <a:rPr dirty="0" sz="1400" spc="-5" b="1">
                <a:latin typeface="Times New Roman"/>
                <a:cs typeface="Times New Roman"/>
              </a:rPr>
              <a:t>Această tehnică utilizează algoritmi specifici, analiză statistică, </a:t>
            </a:r>
            <a:r>
              <a:rPr dirty="0" sz="1400" spc="-80" b="1">
                <a:latin typeface="Times New Roman"/>
                <a:cs typeface="Times New Roman"/>
              </a:rPr>
              <a:t>inteligență  </a:t>
            </a:r>
            <a:r>
              <a:rPr dirty="0" sz="1400" spc="-5" b="1">
                <a:latin typeface="Times New Roman"/>
                <a:cs typeface="Times New Roman"/>
              </a:rPr>
              <a:t>artificială </a:t>
            </a:r>
            <a:r>
              <a:rPr dirty="0" sz="1400" spc="-360" b="1">
                <a:latin typeface="Times New Roman"/>
                <a:cs typeface="Times New Roman"/>
              </a:rPr>
              <a:t>și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sisteme </a:t>
            </a:r>
            <a:r>
              <a:rPr dirty="0" sz="1400" b="1">
                <a:latin typeface="Times New Roman"/>
                <a:cs typeface="Times New Roman"/>
              </a:rPr>
              <a:t>de baze </a:t>
            </a:r>
            <a:r>
              <a:rPr dirty="0" sz="1400" spc="-10" b="1">
                <a:latin typeface="Times New Roman"/>
                <a:cs typeface="Times New Roman"/>
              </a:rPr>
              <a:t>de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date.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05"/>
              </a:lnSpc>
            </a:pPr>
            <a:r>
              <a:rPr dirty="0" sz="1400" spc="-5">
                <a:latin typeface="Times New Roman"/>
                <a:cs typeface="Times New Roman"/>
              </a:rPr>
              <a:t>Scopul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ei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extrage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Times New Roman"/>
                <a:cs typeface="Times New Roman"/>
              </a:rPr>
              <a:t>informații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seturi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volum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le </a:t>
            </a:r>
            <a:r>
              <a:rPr dirty="0" sz="1400" spc="-5">
                <a:latin typeface="Times New Roman"/>
                <a:cs typeface="Times New Roman"/>
              </a:rPr>
              <a:t>transforma </a:t>
            </a:r>
            <a:r>
              <a:rPr dirty="0" sz="1400">
                <a:latin typeface="Times New Roman"/>
                <a:cs typeface="Times New Roman"/>
              </a:rPr>
              <a:t>într-o </a:t>
            </a:r>
            <a:r>
              <a:rPr dirty="0" sz="1400" spc="-5">
                <a:latin typeface="Times New Roman"/>
                <a:cs typeface="Times New Roman"/>
              </a:rPr>
              <a:t>structură inteligibilă pentru utilizare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ulterioară.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ts val="161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Împreună </a:t>
            </a:r>
            <a:r>
              <a:rPr dirty="0" sz="1400">
                <a:latin typeface="Times New Roman"/>
                <a:cs typeface="Times New Roman"/>
              </a:rPr>
              <a:t>cu </a:t>
            </a:r>
            <a:r>
              <a:rPr dirty="0" sz="1400" spc="-5">
                <a:latin typeface="Times New Roman"/>
                <a:cs typeface="Times New Roman"/>
              </a:rPr>
              <a:t>serviciile primare, anumite sisteme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 spc="-5">
                <a:latin typeface="Times New Roman"/>
                <a:cs typeface="Times New Roman"/>
              </a:rPr>
              <a:t>oferă  </a:t>
            </a:r>
            <a:r>
              <a:rPr dirty="0" sz="1400" spc="-120">
                <a:latin typeface="Times New Roman"/>
                <a:cs typeface="Times New Roman"/>
              </a:rPr>
              <a:t>funcții </a:t>
            </a:r>
            <a:r>
              <a:rPr dirty="0" sz="1400" spc="-5">
                <a:latin typeface="Times New Roman"/>
                <a:cs typeface="Times New Roman"/>
              </a:rPr>
              <a:t>avansate, inclusiv data warehouse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7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KDD (</a:t>
            </a:r>
            <a:r>
              <a:rPr dirty="0" sz="1400" spc="-5" i="1">
                <a:latin typeface="Times New Roman"/>
                <a:cs typeface="Times New Roman"/>
              </a:rPr>
              <a:t>Knowledge Discovery </a:t>
            </a:r>
            <a:r>
              <a:rPr dirty="0" sz="1400" spc="-85" i="1">
                <a:latin typeface="Times New Roman"/>
                <a:cs typeface="Times New Roman"/>
              </a:rPr>
              <a:t>in  </a:t>
            </a:r>
            <a:r>
              <a:rPr dirty="0" sz="1400" spc="-5" i="1">
                <a:latin typeface="Times New Roman"/>
                <a:cs typeface="Times New Roman"/>
              </a:rPr>
              <a:t>Databases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5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25"/>
              </a:lnSpc>
            </a:pPr>
            <a:r>
              <a:rPr dirty="0" u="heavy" sz="1400" spc="-5" b="1" i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Data</a:t>
            </a:r>
            <a:r>
              <a:rPr dirty="0" u="heavy" sz="1400" spc="229" b="1" i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 i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Warehouse</a:t>
            </a:r>
            <a:r>
              <a:rPr dirty="0" sz="1400" spc="245" b="1" i="1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reprezintă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depozit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orientate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spre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subiect,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integrate,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105">
                <a:latin typeface="Times New Roman"/>
                <a:cs typeface="Times New Roman"/>
              </a:rPr>
              <a:t>colecție </a:t>
            </a:r>
            <a:r>
              <a:rPr dirty="0" sz="1400" spc="-5">
                <a:latin typeface="Times New Roman"/>
                <a:cs typeface="Times New Roman"/>
              </a:rPr>
              <a:t>de date folosite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ghida deciziile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conducerii.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540385">
              <a:lnSpc>
                <a:spcPts val="162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Există numeroase instrumente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disponibile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155">
                <a:latin typeface="Times New Roman"/>
                <a:cs typeface="Times New Roman"/>
              </a:rPr>
              <a:t>piață, </a:t>
            </a:r>
            <a:r>
              <a:rPr dirty="0" sz="1400" spc="-5">
                <a:latin typeface="Times New Roman"/>
                <a:cs typeface="Times New Roman"/>
              </a:rPr>
              <a:t>însă  alegerea celor </a:t>
            </a:r>
            <a:r>
              <a:rPr dirty="0" sz="1400" spc="-10">
                <a:latin typeface="Times New Roman"/>
                <a:cs typeface="Times New Roman"/>
              </a:rPr>
              <a:t>mai </a:t>
            </a:r>
            <a:r>
              <a:rPr dirty="0" sz="1400">
                <a:latin typeface="Times New Roman"/>
                <a:cs typeface="Times New Roman"/>
              </a:rPr>
              <a:t>bune </a:t>
            </a:r>
            <a:r>
              <a:rPr dirty="0" sz="1400" spc="-5">
                <a:latin typeface="Times New Roman"/>
                <a:cs typeface="Times New Roman"/>
              </a:rPr>
              <a:t>nu este simplă (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</a:t>
            </a:r>
            <a:r>
              <a:rPr dirty="0" u="heavy" sz="1400" spc="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Astfel, înainte </a:t>
            </a:r>
            <a:r>
              <a:rPr dirty="0" sz="1400">
                <a:latin typeface="Times New Roman"/>
                <a:cs typeface="Times New Roman"/>
              </a:rPr>
              <a:t>de a </a:t>
            </a:r>
            <a:r>
              <a:rPr dirty="0" sz="1400" spc="-5">
                <a:latin typeface="Times New Roman"/>
                <a:cs typeface="Times New Roman"/>
              </a:rPr>
              <a:t>face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95">
                <a:latin typeface="Times New Roman"/>
                <a:cs typeface="Times New Roman"/>
              </a:rPr>
              <a:t>investiție </a:t>
            </a:r>
            <a:r>
              <a:rPr dirty="0" sz="1400" spc="-5">
                <a:latin typeface="Times New Roman"/>
                <a:cs typeface="Times New Roman"/>
              </a:rPr>
              <a:t>în orice </a:t>
            </a:r>
            <a:r>
              <a:rPr dirty="0" sz="1400" spc="-135">
                <a:latin typeface="Times New Roman"/>
                <a:cs typeface="Times New Roman"/>
              </a:rPr>
              <a:t>soluție </a:t>
            </a:r>
            <a:r>
              <a:rPr dirty="0" sz="1400" spc="15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proprietate, trebuie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90">
                <a:latin typeface="Times New Roman"/>
                <a:cs typeface="Times New Roman"/>
              </a:rPr>
              <a:t>luați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considerare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serie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factori. Toate sistemele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prelucrare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</a:t>
            </a:r>
            <a:r>
              <a:rPr dirty="0" sz="1400">
                <a:latin typeface="Times New Roman"/>
                <a:cs typeface="Times New Roman"/>
              </a:rPr>
              <a:t>procesează  </a:t>
            </a:r>
            <a:r>
              <a:rPr dirty="0" sz="1400" spc="-90">
                <a:latin typeface="Times New Roman"/>
                <a:cs typeface="Times New Roman"/>
              </a:rPr>
              <a:t>informații </a:t>
            </a:r>
            <a:r>
              <a:rPr dirty="0" sz="1400" spc="-5">
                <a:latin typeface="Times New Roman"/>
                <a:cs typeface="Times New Roman"/>
              </a:rPr>
              <a:t>în moduri diferite unul </a:t>
            </a:r>
            <a:r>
              <a:rPr dirty="0" sz="1400" spc="-204">
                <a:latin typeface="Times New Roman"/>
                <a:cs typeface="Times New Roman"/>
              </a:rPr>
              <a:t>față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celălalt, de unde procesul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luare </a:t>
            </a:r>
            <a:r>
              <a:rPr dirty="0" sz="1400" spc="-18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deciziilor devine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mai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dificil.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8273" y="8577833"/>
            <a:ext cx="4438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dirty="0" sz="1400" b="1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Utilizarea instrumentelor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 mining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în anul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8320" y="5342128"/>
            <a:ext cx="4739385" cy="3263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6179820" cy="862774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7620" indent="227965">
              <a:lnSpc>
                <a:spcPct val="95900"/>
              </a:lnSpc>
              <a:spcBef>
                <a:spcPts val="170"/>
              </a:spcBef>
              <a:buClr>
                <a:srgbClr val="000000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Rapid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Miner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 unul dintre cele </a:t>
            </a:r>
            <a:r>
              <a:rPr dirty="0" sz="1400" spc="-10">
                <a:latin typeface="Times New Roman"/>
                <a:cs typeface="Times New Roman"/>
              </a:rPr>
              <a:t>mai </a:t>
            </a:r>
            <a:r>
              <a:rPr dirty="0" sz="1400" spc="-5">
                <a:latin typeface="Times New Roman"/>
                <a:cs typeface="Times New Roman"/>
              </a:rPr>
              <a:t>bune sisteme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analiză predictivă  dezvoltate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compania </a:t>
            </a:r>
            <a:r>
              <a:rPr dirty="0" sz="1400" spc="-10">
                <a:latin typeface="Times New Roman"/>
                <a:cs typeface="Times New Roman"/>
              </a:rPr>
              <a:t>cu </a:t>
            </a:r>
            <a:r>
              <a:rPr dirty="0" sz="1400" spc="-105">
                <a:latin typeface="Times New Roman"/>
                <a:cs typeface="Times New Roman"/>
              </a:rPr>
              <a:t>același </a:t>
            </a:r>
            <a:r>
              <a:rPr dirty="0" sz="1400" spc="-10">
                <a:latin typeface="Times New Roman"/>
                <a:cs typeface="Times New Roman"/>
              </a:rPr>
              <a:t>nume </a:t>
            </a:r>
            <a:r>
              <a:rPr dirty="0" sz="1400" spc="-5">
                <a:latin typeface="Times New Roman"/>
                <a:cs typeface="Times New Roman"/>
              </a:rPr>
              <a:t>Rapid Miner. Este scris în limbajul de  programare JAVA. Acesta oferă un mediu integrat pentru </a:t>
            </a:r>
            <a:r>
              <a:rPr dirty="0" sz="1400" spc="-110">
                <a:latin typeface="Times New Roman"/>
                <a:cs typeface="Times New Roman"/>
              </a:rPr>
              <a:t>învățare </a:t>
            </a:r>
            <a:r>
              <a:rPr dirty="0" sz="1400" spc="-5">
                <a:latin typeface="Times New Roman"/>
                <a:cs typeface="Times New Roman"/>
              </a:rPr>
              <a:t>profundă, text  mining, </a:t>
            </a:r>
            <a:r>
              <a:rPr dirty="0" sz="1400" spc="-110">
                <a:latin typeface="Times New Roman"/>
                <a:cs typeface="Times New Roman"/>
              </a:rPr>
              <a:t>învățare </a:t>
            </a:r>
            <a:r>
              <a:rPr dirty="0" sz="1400" spc="-5">
                <a:latin typeface="Times New Roman"/>
                <a:cs typeface="Times New Roman"/>
              </a:rPr>
              <a:t>automată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analiză predictivă. Instrumentul poate </a:t>
            </a:r>
            <a:r>
              <a:rPr dirty="0" sz="1400" spc="-10">
                <a:latin typeface="Times New Roman"/>
                <a:cs typeface="Times New Roman"/>
              </a:rPr>
              <a:t>fi </a:t>
            </a:r>
            <a:r>
              <a:rPr dirty="0" sz="1400" spc="-5">
                <a:latin typeface="Times New Roman"/>
                <a:cs typeface="Times New Roman"/>
              </a:rPr>
              <a:t>utilizat pentru </a:t>
            </a:r>
            <a:r>
              <a:rPr dirty="0" sz="1400" spc="-150">
                <a:latin typeface="Times New Roman"/>
                <a:cs typeface="Times New Roman"/>
              </a:rPr>
              <a:t>o  </a:t>
            </a:r>
            <a:r>
              <a:rPr dirty="0" sz="1400" spc="-5">
                <a:latin typeface="Times New Roman"/>
                <a:cs typeface="Times New Roman"/>
              </a:rPr>
              <a:t>gamă </a:t>
            </a:r>
            <a:r>
              <a:rPr dirty="0" sz="1400">
                <a:latin typeface="Times New Roman"/>
                <a:cs typeface="Times New Roman"/>
              </a:rPr>
              <a:t>largă de </a:t>
            </a:r>
            <a:r>
              <a:rPr dirty="0" sz="1400" spc="-90">
                <a:latin typeface="Times New Roman"/>
                <a:cs typeface="Times New Roman"/>
              </a:rPr>
              <a:t>aplicații, </a:t>
            </a:r>
            <a:r>
              <a:rPr dirty="0" sz="1400" spc="-5">
                <a:latin typeface="Times New Roman"/>
                <a:cs typeface="Times New Roman"/>
              </a:rPr>
              <a:t>inclusiv pentru </a:t>
            </a:r>
            <a:r>
              <a:rPr dirty="0" sz="1400" spc="-105">
                <a:latin typeface="Times New Roman"/>
                <a:cs typeface="Times New Roman"/>
              </a:rPr>
              <a:t>aplicații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afaceri, </a:t>
            </a:r>
            <a:r>
              <a:rPr dirty="0" sz="1400" spc="-105">
                <a:latin typeface="Times New Roman"/>
                <a:cs typeface="Times New Roman"/>
              </a:rPr>
              <a:t>aplicații </a:t>
            </a:r>
            <a:r>
              <a:rPr dirty="0" sz="1400" spc="-25">
                <a:latin typeface="Times New Roman"/>
                <a:cs typeface="Times New Roman"/>
              </a:rPr>
              <a:t>comerciale,  </a:t>
            </a:r>
            <a:r>
              <a:rPr dirty="0" sz="1400" spc="-5">
                <a:latin typeface="Times New Roman"/>
                <a:cs typeface="Times New Roman"/>
              </a:rPr>
              <a:t>instruire, </a:t>
            </a:r>
            <a:r>
              <a:rPr dirty="0" sz="1400" spc="-95">
                <a:latin typeface="Times New Roman"/>
                <a:cs typeface="Times New Roman"/>
              </a:rPr>
              <a:t>educație, </a:t>
            </a:r>
            <a:r>
              <a:rPr dirty="0" sz="1400" spc="-5">
                <a:latin typeface="Times New Roman"/>
                <a:cs typeface="Times New Roman"/>
              </a:rPr>
              <a:t>cercetare, dezvoltare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95">
                <a:latin typeface="Times New Roman"/>
                <a:cs typeface="Times New Roman"/>
              </a:rPr>
              <a:t>aplicații, </a:t>
            </a:r>
            <a:r>
              <a:rPr dirty="0" sz="1400" spc="-110">
                <a:latin typeface="Times New Roman"/>
                <a:cs typeface="Times New Roman"/>
              </a:rPr>
              <a:t>învățare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automată.</a:t>
            </a:r>
            <a:endParaRPr sz="1400">
              <a:latin typeface="Times New Roman"/>
              <a:cs typeface="Times New Roman"/>
            </a:endParaRPr>
          </a:p>
          <a:p>
            <a:pPr algn="just" marL="12700" indent="227965">
              <a:lnSpc>
                <a:spcPts val="1580"/>
              </a:lnSpc>
              <a:buClr>
                <a:srgbClr val="000000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Waikato</a:t>
            </a:r>
            <a:r>
              <a:rPr dirty="0" u="heavy" sz="1400" spc="10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Environment</a:t>
            </a:r>
            <a:r>
              <a:rPr dirty="0" u="heavy" sz="1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sz="1400" spc="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cunoscut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numele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Weka,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asemenea,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61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software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machine learning, dezvoltat </a:t>
            </a:r>
            <a:r>
              <a:rPr dirty="0" sz="1400">
                <a:latin typeface="Times New Roman"/>
                <a:cs typeface="Times New Roman"/>
              </a:rPr>
              <a:t>la </a:t>
            </a:r>
            <a:r>
              <a:rPr dirty="0" sz="1400" spc="-5">
                <a:latin typeface="Times New Roman"/>
                <a:cs typeface="Times New Roman"/>
              </a:rPr>
              <a:t>Universitatea din Waikato din </a:t>
            </a:r>
            <a:r>
              <a:rPr dirty="0" sz="1400" spc="-10">
                <a:latin typeface="Times New Roman"/>
                <a:cs typeface="Times New Roman"/>
              </a:rPr>
              <a:t>Noua  </a:t>
            </a:r>
            <a:r>
              <a:rPr dirty="0" sz="1400" spc="-5">
                <a:latin typeface="Times New Roman"/>
                <a:cs typeface="Times New Roman"/>
              </a:rPr>
              <a:t>Zeelandă. Este </a:t>
            </a:r>
            <a:r>
              <a:rPr dirty="0" sz="1400">
                <a:latin typeface="Times New Roman"/>
                <a:cs typeface="Times New Roman"/>
              </a:rPr>
              <a:t>cel </a:t>
            </a:r>
            <a:r>
              <a:rPr dirty="0" sz="1400" spc="-10">
                <a:latin typeface="Times New Roman"/>
                <a:cs typeface="Times New Roman"/>
              </a:rPr>
              <a:t>mai </a:t>
            </a:r>
            <a:r>
              <a:rPr dirty="0" sz="1400" spc="-5">
                <a:latin typeface="Times New Roman"/>
                <a:cs typeface="Times New Roman"/>
              </a:rPr>
              <a:t>potrivit pentru analiza datelor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modelarea predictivă. Acesta  </a:t>
            </a:r>
            <a:r>
              <a:rPr dirty="0" sz="1400" spc="-135">
                <a:latin typeface="Times New Roman"/>
                <a:cs typeface="Times New Roman"/>
              </a:rPr>
              <a:t>conține </a:t>
            </a:r>
            <a:r>
              <a:rPr dirty="0" sz="1400" spc="-5">
                <a:latin typeface="Times New Roman"/>
                <a:cs typeface="Times New Roman"/>
              </a:rPr>
              <a:t>algoritmi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instrumente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vizualizare care sprijină machine learning. </a:t>
            </a:r>
            <a:r>
              <a:rPr dirty="0" sz="1400" spc="-30">
                <a:latin typeface="Times New Roman"/>
                <a:cs typeface="Times New Roman"/>
              </a:rPr>
              <a:t>Weka 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un GUI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latin typeface="Times New Roman"/>
                <a:cs typeface="Times New Roman"/>
              </a:rPr>
              <a:t>facilitează accesul </a:t>
            </a:r>
            <a:r>
              <a:rPr dirty="0" sz="1400">
                <a:latin typeface="Times New Roman"/>
                <a:cs typeface="Times New Roman"/>
              </a:rPr>
              <a:t>la </a:t>
            </a:r>
            <a:r>
              <a:rPr dirty="0" sz="1400" spc="-10">
                <a:latin typeface="Times New Roman"/>
                <a:cs typeface="Times New Roman"/>
              </a:rPr>
              <a:t>toate </a:t>
            </a:r>
            <a:r>
              <a:rPr dirty="0" sz="1400" spc="-5">
                <a:latin typeface="Times New Roman"/>
                <a:cs typeface="Times New Roman"/>
              </a:rPr>
              <a:t>caracteristicile sale. Este scris în limbajul 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programare JAVA.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9235">
              <a:lnSpc>
                <a:spcPts val="1530"/>
              </a:lnSpc>
              <a:buClr>
                <a:srgbClr val="000000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KNIME</a:t>
            </a:r>
            <a:r>
              <a:rPr dirty="0" sz="1400" spc="1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cea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bună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platformă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integrare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pentru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analiza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raportarea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61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datelor dezvoltată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KNIME.com. </a:t>
            </a:r>
            <a:r>
              <a:rPr dirty="0" sz="1400" spc="-75">
                <a:latin typeface="Times New Roman"/>
                <a:cs typeface="Times New Roman"/>
              </a:rPr>
              <a:t>Funcționează </a:t>
            </a:r>
            <a:r>
              <a:rPr dirty="0" sz="1400" spc="-5">
                <a:latin typeface="Times New Roman"/>
                <a:cs typeface="Times New Roman"/>
              </a:rPr>
              <a:t>pe conceptul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conductă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  modulară. KNIME </a:t>
            </a:r>
            <a:r>
              <a:rPr dirty="0" sz="1400">
                <a:latin typeface="Times New Roman"/>
                <a:cs typeface="Times New Roman"/>
              </a:rPr>
              <a:t>reprezintă o </a:t>
            </a:r>
            <a:r>
              <a:rPr dirty="0" sz="1400" spc="-5">
                <a:latin typeface="Times New Roman"/>
                <a:cs typeface="Times New Roman"/>
              </a:rPr>
              <a:t>componentă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machine learning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componente de  data mining încorporate împreună. KNIME </a:t>
            </a:r>
            <a:r>
              <a:rPr dirty="0" sz="1400">
                <a:latin typeface="Times New Roman"/>
                <a:cs typeface="Times New Roman"/>
              </a:rPr>
              <a:t>a fost </a:t>
            </a:r>
            <a:r>
              <a:rPr dirty="0" sz="1400" spc="-5">
                <a:latin typeface="Times New Roman"/>
                <a:cs typeface="Times New Roman"/>
              </a:rPr>
              <a:t>utilizat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5">
                <a:latin typeface="Times New Roman"/>
                <a:cs typeface="Times New Roman"/>
              </a:rPr>
              <a:t>scară largă pentru  </a:t>
            </a:r>
            <a:r>
              <a:rPr dirty="0" sz="1400">
                <a:latin typeface="Times New Roman"/>
                <a:cs typeface="Times New Roman"/>
              </a:rPr>
              <a:t>cercetarea</a:t>
            </a:r>
            <a:r>
              <a:rPr dirty="0" sz="1400" spc="-5">
                <a:latin typeface="Times New Roman"/>
                <a:cs typeface="Times New Roman"/>
              </a:rPr>
              <a:t> farmaceutică.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9235">
              <a:lnSpc>
                <a:spcPts val="1525"/>
              </a:lnSpc>
              <a:buClr>
                <a:srgbClr val="000000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Apache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Mahout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 </a:t>
            </a:r>
            <a:r>
              <a:rPr dirty="0" sz="1400">
                <a:latin typeface="Times New Roman"/>
                <a:cs typeface="Times New Roman"/>
              </a:rPr>
              <a:t>un </a:t>
            </a:r>
            <a:r>
              <a:rPr dirty="0" sz="1400" spc="-5">
                <a:latin typeface="Times New Roman"/>
                <a:cs typeface="Times New Roman"/>
              </a:rPr>
              <a:t>proiect dezvoltat de </a:t>
            </a:r>
            <a:r>
              <a:rPr dirty="0" sz="1400" spc="-110">
                <a:latin typeface="Times New Roman"/>
                <a:cs typeface="Times New Roman"/>
              </a:rPr>
              <a:t>Fundația </a:t>
            </a:r>
            <a:r>
              <a:rPr dirty="0" sz="1400" spc="-5">
                <a:latin typeface="Times New Roman"/>
                <a:cs typeface="Times New Roman"/>
              </a:rPr>
              <a:t>Apache </a:t>
            </a:r>
            <a:r>
              <a:rPr dirty="0" sz="1400">
                <a:latin typeface="Times New Roman"/>
                <a:cs typeface="Times New Roman"/>
              </a:rPr>
              <a:t>care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95">
                <a:latin typeface="Times New Roman"/>
                <a:cs typeface="Times New Roman"/>
              </a:rPr>
              <a:t>servește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60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scopului principal 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crea algoritmi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machine learning. Se concentrează în  principal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5">
                <a:latin typeface="Times New Roman"/>
                <a:cs typeface="Times New Roman"/>
              </a:rPr>
              <a:t>gruparea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date, clasificarea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filtrarea colaborativă. Mahout este scris 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JAVA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include bibliotecile JAVA </a:t>
            </a:r>
            <a:r>
              <a:rPr dirty="0" sz="1400">
                <a:latin typeface="Times New Roman"/>
                <a:cs typeface="Times New Roman"/>
              </a:rPr>
              <a:t>pentru a </a:t>
            </a:r>
            <a:r>
              <a:rPr dirty="0" sz="1400" spc="-5">
                <a:latin typeface="Times New Roman"/>
                <a:cs typeface="Times New Roman"/>
              </a:rPr>
              <a:t>efectua </a:t>
            </a:r>
            <a:r>
              <a:rPr dirty="0" sz="1400" spc="-114">
                <a:latin typeface="Times New Roman"/>
                <a:cs typeface="Times New Roman"/>
              </a:rPr>
              <a:t>operații </a:t>
            </a:r>
            <a:r>
              <a:rPr dirty="0" sz="1400" spc="-5">
                <a:latin typeface="Times New Roman"/>
                <a:cs typeface="Times New Roman"/>
              </a:rPr>
              <a:t>matematice, </a:t>
            </a:r>
            <a:r>
              <a:rPr dirty="0" sz="1400">
                <a:latin typeface="Times New Roman"/>
                <a:cs typeface="Times New Roman"/>
              </a:rPr>
              <a:t>cum ar </a:t>
            </a:r>
            <a:r>
              <a:rPr dirty="0" sz="1400" spc="-40">
                <a:latin typeface="Times New Roman"/>
                <a:cs typeface="Times New Roman"/>
              </a:rPr>
              <a:t>fi  </a:t>
            </a:r>
            <a:r>
              <a:rPr dirty="0" sz="1400" spc="-5">
                <a:latin typeface="Times New Roman"/>
                <a:cs typeface="Times New Roman"/>
              </a:rPr>
              <a:t>algebra liniară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statistici.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7965">
              <a:lnSpc>
                <a:spcPts val="1610"/>
              </a:lnSpc>
              <a:spcBef>
                <a:spcPts val="45"/>
              </a:spcBef>
              <a:buClr>
                <a:srgbClr val="393939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Oracle Data </a:t>
            </a:r>
            <a:r>
              <a:rPr dirty="0" u="heavy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Mining </a:t>
            </a:r>
            <a:r>
              <a:rPr dirty="0" u="heavy" sz="1400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(ODM),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393939"/>
                </a:solidFill>
                <a:latin typeface="Times New Roman"/>
                <a:cs typeface="Times New Roman"/>
              </a:rPr>
              <a:t>fiind </a:t>
            </a:r>
            <a:r>
              <a:rPr dirty="0" sz="1400">
                <a:solidFill>
                  <a:srgbClr val="393939"/>
                </a:solidFill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componentă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software-ului Oracle  Advance Analytics, </a:t>
            </a:r>
            <a:r>
              <a:rPr dirty="0" sz="1400">
                <a:latin typeface="Times New Roman"/>
                <a:cs typeface="Times New Roman"/>
              </a:rPr>
              <a:t>oferă </a:t>
            </a:r>
            <a:r>
              <a:rPr dirty="0" sz="1400" spc="-5">
                <a:latin typeface="Times New Roman"/>
                <a:cs typeface="Times New Roman"/>
              </a:rPr>
              <a:t>algoritmi </a:t>
            </a:r>
            <a:r>
              <a:rPr dirty="0" sz="1400" spc="-105">
                <a:latin typeface="Times New Roman"/>
                <a:cs typeface="Times New Roman"/>
              </a:rPr>
              <a:t>excelenți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pentru  clasificarea, </a:t>
            </a:r>
            <a:r>
              <a:rPr dirty="0" sz="1400" spc="-90">
                <a:latin typeface="Times New Roman"/>
                <a:cs typeface="Times New Roman"/>
              </a:rPr>
              <a:t>predicția, </a:t>
            </a:r>
            <a:r>
              <a:rPr dirty="0" sz="1400" spc="-5">
                <a:latin typeface="Times New Roman"/>
                <a:cs typeface="Times New Roman"/>
              </a:rPr>
              <a:t>regresia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analiza specializată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datelor,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5">
                <a:latin typeface="Times New Roman"/>
                <a:cs typeface="Times New Roman"/>
              </a:rPr>
              <a:t>permite </a:t>
            </a:r>
            <a:r>
              <a:rPr dirty="0" sz="1400" spc="-100">
                <a:latin typeface="Times New Roman"/>
                <a:cs typeface="Times New Roman"/>
              </a:rPr>
              <a:t>analiștilor  </a:t>
            </a:r>
            <a:r>
              <a:rPr dirty="0" sz="1400">
                <a:latin typeface="Times New Roman"/>
                <a:cs typeface="Times New Roman"/>
              </a:rPr>
              <a:t>să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analizeze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105">
                <a:latin typeface="Times New Roman"/>
                <a:cs typeface="Times New Roman"/>
              </a:rPr>
              <a:t>intuiții,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să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facă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previziuni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bune,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să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vizeze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cei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mai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buni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120">
                <a:latin typeface="Times New Roman"/>
                <a:cs typeface="Times New Roman"/>
              </a:rPr>
              <a:t>clienți,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să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5"/>
              </a:lnSpc>
            </a:pPr>
            <a:r>
              <a:rPr dirty="0" sz="1400" spc="-5">
                <a:latin typeface="Times New Roman"/>
                <a:cs typeface="Times New Roman"/>
              </a:rPr>
              <a:t>identifice </a:t>
            </a:r>
            <a:r>
              <a:rPr dirty="0" sz="1400" spc="-65">
                <a:latin typeface="Times New Roman"/>
                <a:cs typeface="Times New Roman"/>
              </a:rPr>
              <a:t>oportunitățile </a:t>
            </a:r>
            <a:r>
              <a:rPr dirty="0" sz="1400" spc="-5">
                <a:latin typeface="Times New Roman"/>
                <a:cs typeface="Times New Roman"/>
              </a:rPr>
              <a:t>de vânzare </a:t>
            </a:r>
            <a:r>
              <a:rPr dirty="0" sz="1400" spc="-70">
                <a:latin typeface="Times New Roman"/>
                <a:cs typeface="Times New Roman"/>
              </a:rPr>
              <a:t>încrucișată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să </a:t>
            </a:r>
            <a:r>
              <a:rPr dirty="0" sz="1400" spc="-5">
                <a:latin typeface="Times New Roman"/>
                <a:cs typeface="Times New Roman"/>
              </a:rPr>
              <a:t>detecteze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frauda.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7965">
              <a:lnSpc>
                <a:spcPts val="1610"/>
              </a:lnSpc>
              <a:spcBef>
                <a:spcPts val="75"/>
              </a:spcBef>
              <a:buClr>
                <a:srgbClr val="000000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Deductor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Studio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 conceput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rezolva în </a:t>
            </a:r>
            <a:r>
              <a:rPr dirty="0" sz="1400" spc="-10">
                <a:latin typeface="Times New Roman"/>
                <a:cs typeface="Times New Roman"/>
              </a:rPr>
              <a:t>mod </a:t>
            </a:r>
            <a:r>
              <a:rPr dirty="0" sz="1400" spc="-5">
                <a:latin typeface="Times New Roman"/>
                <a:cs typeface="Times New Roman"/>
              </a:rPr>
              <a:t>eficient </a:t>
            </a:r>
            <a:r>
              <a:rPr dirty="0" sz="1400" spc="-10">
                <a:latin typeface="Times New Roman"/>
                <a:cs typeface="Times New Roman"/>
              </a:rPr>
              <a:t>problema  </a:t>
            </a:r>
            <a:r>
              <a:rPr dirty="0" sz="1400" spc="-5">
                <a:latin typeface="Times New Roman"/>
                <a:cs typeface="Times New Roman"/>
              </a:rPr>
              <a:t>replicării </a:t>
            </a:r>
            <a:r>
              <a:rPr dirty="0" sz="1400" spc="-120">
                <a:latin typeface="Times New Roman"/>
                <a:cs typeface="Times New Roman"/>
              </a:rPr>
              <a:t>cunoștințelor. </a:t>
            </a:r>
            <a:r>
              <a:rPr dirty="0" sz="1400" spc="-5">
                <a:latin typeface="Times New Roman"/>
                <a:cs typeface="Times New Roman"/>
              </a:rPr>
              <a:t>Deductorul este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platformă analitică, </a:t>
            </a:r>
            <a:r>
              <a:rPr dirty="0" sz="1400">
                <a:latin typeface="Times New Roman"/>
                <a:cs typeface="Times New Roman"/>
              </a:rPr>
              <a:t>baza </a:t>
            </a:r>
            <a:r>
              <a:rPr dirty="0" sz="1400" spc="-5">
                <a:latin typeface="Times New Roman"/>
                <a:cs typeface="Times New Roman"/>
              </a:rPr>
              <a:t>pentru </a:t>
            </a:r>
            <a:r>
              <a:rPr dirty="0" sz="1400">
                <a:latin typeface="Times New Roman"/>
                <a:cs typeface="Times New Roman"/>
              </a:rPr>
              <a:t>crearea </a:t>
            </a:r>
            <a:r>
              <a:rPr dirty="0" sz="1400" spc="-35">
                <a:latin typeface="Times New Roman"/>
                <a:cs typeface="Times New Roman"/>
              </a:rPr>
              <a:t>de  </a:t>
            </a:r>
            <a:r>
              <a:rPr dirty="0" sz="1400" spc="-135">
                <a:latin typeface="Times New Roman"/>
                <a:cs typeface="Times New Roman"/>
              </a:rPr>
              <a:t>soluții </a:t>
            </a:r>
            <a:r>
              <a:rPr dirty="0" sz="1400" spc="-5">
                <a:latin typeface="Times New Roman"/>
                <a:cs typeface="Times New Roman"/>
              </a:rPr>
              <a:t>complete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105">
                <a:latin typeface="Times New Roman"/>
                <a:cs typeface="Times New Roman"/>
              </a:rPr>
              <a:t>aplicații </a:t>
            </a:r>
            <a:r>
              <a:rPr dirty="0" sz="1400" spc="-5">
                <a:latin typeface="Times New Roman"/>
                <a:cs typeface="Times New Roman"/>
              </a:rPr>
              <a:t>în domeniul analizei datelor. </a:t>
            </a:r>
            <a:r>
              <a:rPr dirty="0" sz="1400">
                <a:latin typeface="Times New Roman"/>
                <a:cs typeface="Times New Roman"/>
              </a:rPr>
              <a:t>Tehnologiile </a:t>
            </a:r>
            <a:r>
              <a:rPr dirty="0" sz="1400" spc="-5">
                <a:latin typeface="Times New Roman"/>
                <a:cs typeface="Times New Roman"/>
              </a:rPr>
              <a:t>implementate 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Deductor permit trecerea prin toate etapele construirii unui sistem analitic bazat </a:t>
            </a:r>
            <a:r>
              <a:rPr dirty="0" sz="1400">
                <a:latin typeface="Times New Roman"/>
                <a:cs typeface="Times New Roman"/>
              </a:rPr>
              <a:t>pe  o </a:t>
            </a:r>
            <a:r>
              <a:rPr dirty="0" sz="1400" spc="-5">
                <a:latin typeface="Times New Roman"/>
                <a:cs typeface="Times New Roman"/>
              </a:rPr>
              <a:t>singură arhitectură: </a:t>
            </a:r>
            <a:r>
              <a:rPr dirty="0" sz="1400">
                <a:latin typeface="Times New Roman"/>
                <a:cs typeface="Times New Roman"/>
              </a:rPr>
              <a:t>de la </a:t>
            </a:r>
            <a:r>
              <a:rPr dirty="0" sz="1400" spc="-5">
                <a:latin typeface="Times New Roman"/>
                <a:cs typeface="Times New Roman"/>
              </a:rPr>
              <a:t>crearea unui depozit de date </a:t>
            </a:r>
            <a:r>
              <a:rPr dirty="0" sz="1400">
                <a:latin typeface="Times New Roman"/>
                <a:cs typeface="Times New Roman"/>
              </a:rPr>
              <a:t>la </a:t>
            </a:r>
            <a:r>
              <a:rPr dirty="0" sz="1400" spc="-5">
                <a:latin typeface="Times New Roman"/>
                <a:cs typeface="Times New Roman"/>
              </a:rPr>
              <a:t>selectarea automată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modelelor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vizualizarea rezultatelor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[15].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ts val="161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Deductorul </a:t>
            </a:r>
            <a:r>
              <a:rPr dirty="0" sz="1400">
                <a:latin typeface="Times New Roman"/>
                <a:cs typeface="Times New Roman"/>
              </a:rPr>
              <a:t>oferă </a:t>
            </a:r>
            <a:r>
              <a:rPr dirty="0" sz="1400" spc="-5">
                <a:latin typeface="Times New Roman"/>
                <a:cs typeface="Times New Roman"/>
              </a:rPr>
              <a:t>instrumente pentru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rezolva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serie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sarcini analitice:  raportare corporativă, prognoză, segmentare, căutarea tiparelor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alte probleme </a:t>
            </a:r>
            <a:r>
              <a:rPr dirty="0" sz="1400">
                <a:latin typeface="Times New Roman"/>
                <a:cs typeface="Times New Roman"/>
              </a:rPr>
              <a:t>în  care </a:t>
            </a:r>
            <a:r>
              <a:rPr dirty="0" sz="1400" spc="-5">
                <a:latin typeface="Times New Roman"/>
                <a:cs typeface="Times New Roman"/>
              </a:rPr>
              <a:t>sunt aplicate astfel de tehnici analitice </a:t>
            </a:r>
            <a:r>
              <a:rPr dirty="0" sz="1400">
                <a:latin typeface="Times New Roman"/>
                <a:cs typeface="Times New Roman"/>
              </a:rPr>
              <a:t>ca </a:t>
            </a:r>
            <a:r>
              <a:rPr dirty="0" sz="1400" spc="-5">
                <a:latin typeface="Times New Roman"/>
                <a:cs typeface="Times New Roman"/>
              </a:rPr>
              <a:t>OLAP, Knowledge Discovery in  Databases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Mining.</a:t>
            </a:r>
            <a:endParaRPr sz="1400">
              <a:latin typeface="Times New Roman"/>
              <a:cs typeface="Times New Roman"/>
            </a:endParaRPr>
          </a:p>
          <a:p>
            <a:pPr algn="just" marL="469265" indent="-229235">
              <a:lnSpc>
                <a:spcPts val="1525"/>
              </a:lnSpc>
              <a:buClr>
                <a:srgbClr val="000000"/>
              </a:buClr>
              <a:buFont typeface="Times New Roman"/>
              <a:buChar char="•"/>
              <a:tabLst>
                <a:tab pos="469900" algn="l"/>
              </a:tabLst>
            </a:pPr>
            <a:r>
              <a:rPr dirty="0" u="heavy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SQL </a:t>
            </a:r>
            <a:r>
              <a:rPr dirty="0" u="heavy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Server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 </a:t>
            </a:r>
            <a:r>
              <a:rPr dirty="0" sz="1400" spc="-10">
                <a:latin typeface="Times New Roman"/>
                <a:cs typeface="Times New Roman"/>
              </a:rPr>
              <a:t>lider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analiza predictivă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la </a:t>
            </a:r>
            <a:r>
              <a:rPr dirty="0" sz="1400">
                <a:latin typeface="Times New Roman"/>
                <a:cs typeface="Times New Roman"/>
              </a:rPr>
              <a:t>lansarea </a:t>
            </a:r>
            <a:r>
              <a:rPr dirty="0" sz="1400" spc="-5">
                <a:latin typeface="Times New Roman"/>
                <a:cs typeface="Times New Roman"/>
              </a:rPr>
              <a:t>din </a:t>
            </a:r>
            <a:r>
              <a:rPr dirty="0" sz="1400" spc="-10">
                <a:latin typeface="Times New Roman"/>
                <a:cs typeface="Times New Roman"/>
              </a:rPr>
              <a:t>anii </a:t>
            </a:r>
            <a:r>
              <a:rPr dirty="0" sz="1400" spc="-5">
                <a:latin typeface="Times New Roman"/>
                <a:cs typeface="Times New Roman"/>
              </a:rPr>
              <a:t>2000,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oferind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4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servicii de DATA MINING. </a:t>
            </a:r>
            <a:r>
              <a:rPr dirty="0" sz="1400" spc="-80" b="1">
                <a:latin typeface="Times New Roman"/>
                <a:cs typeface="Times New Roman"/>
              </a:rPr>
              <a:t>Combinația </a:t>
            </a:r>
            <a:r>
              <a:rPr dirty="0" sz="1400" spc="-5" b="1">
                <a:latin typeface="Times New Roman"/>
                <a:cs typeface="Times New Roman"/>
              </a:rPr>
              <a:t>dintre serviciile </a:t>
            </a:r>
            <a:r>
              <a:rPr dirty="0" sz="1400" spc="-10" b="1">
                <a:latin typeface="Times New Roman"/>
                <a:cs typeface="Times New Roman"/>
              </a:rPr>
              <a:t>de </a:t>
            </a:r>
            <a:r>
              <a:rPr dirty="0" sz="1400" spc="-5" b="1">
                <a:latin typeface="Times New Roman"/>
                <a:cs typeface="Times New Roman"/>
              </a:rPr>
              <a:t>integrare, serviciile </a:t>
            </a:r>
            <a:r>
              <a:rPr dirty="0" sz="1400" spc="-10" b="1">
                <a:latin typeface="Times New Roman"/>
                <a:cs typeface="Times New Roman"/>
              </a:rPr>
              <a:t>de  </a:t>
            </a:r>
            <a:r>
              <a:rPr dirty="0" sz="1400" spc="-5" b="1">
                <a:latin typeface="Times New Roman"/>
                <a:cs typeface="Times New Roman"/>
              </a:rPr>
              <a:t>raportare </a:t>
            </a:r>
            <a:r>
              <a:rPr dirty="0" sz="1400" spc="-355" b="1">
                <a:latin typeface="Times New Roman"/>
                <a:cs typeface="Times New Roman"/>
              </a:rPr>
              <a:t>și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SQL Server Data Mining oferă </a:t>
            </a:r>
            <a:r>
              <a:rPr dirty="0" sz="1400" b="1">
                <a:latin typeface="Times New Roman"/>
                <a:cs typeface="Times New Roman"/>
              </a:rPr>
              <a:t>o </a:t>
            </a:r>
            <a:r>
              <a:rPr dirty="0" sz="1400" spc="-5" b="1">
                <a:latin typeface="Times New Roman"/>
                <a:cs typeface="Times New Roman"/>
              </a:rPr>
              <a:t>platformă integrată pentru analiza  predictivă care cuprinde </a:t>
            </a:r>
            <a:r>
              <a:rPr dirty="0" sz="1400" spc="-95" b="1">
                <a:latin typeface="Times New Roman"/>
                <a:cs typeface="Times New Roman"/>
              </a:rPr>
              <a:t>curățarea </a:t>
            </a:r>
            <a:r>
              <a:rPr dirty="0" sz="1400" spc="-355" b="1">
                <a:latin typeface="Times New Roman"/>
                <a:cs typeface="Times New Roman"/>
              </a:rPr>
              <a:t>și</a:t>
            </a:r>
            <a:r>
              <a:rPr dirty="0" sz="1400" spc="30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pregătirea datelor, machine learning </a:t>
            </a:r>
            <a:r>
              <a:rPr dirty="0" sz="1400" spc="-500" b="1">
                <a:latin typeface="Times New Roman"/>
                <a:cs typeface="Times New Roman"/>
              </a:rPr>
              <a:t>și </a:t>
            </a:r>
            <a:r>
              <a:rPr dirty="0" sz="1400" spc="6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raportare.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3517519"/>
            <a:ext cx="6181090" cy="1056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Figura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</a:t>
            </a:r>
            <a:r>
              <a:rPr dirty="0" sz="1400" b="1">
                <a:latin typeface="Times New Roman"/>
                <a:cs typeface="Times New Roman"/>
              </a:rPr>
              <a:t>.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SQL </a:t>
            </a:r>
            <a:r>
              <a:rPr dirty="0" sz="1400">
                <a:latin typeface="Times New Roman"/>
                <a:cs typeface="Times New Roman"/>
              </a:rPr>
              <a:t>Server</a:t>
            </a:r>
            <a:endParaRPr sz="1400">
              <a:latin typeface="Times New Roman"/>
              <a:cs typeface="Times New Roman"/>
            </a:endParaRPr>
          </a:p>
          <a:p>
            <a:pPr marL="12700" marR="5080" indent="584835">
              <a:lnSpc>
                <a:spcPts val="1610"/>
              </a:lnSpc>
              <a:spcBef>
                <a:spcPts val="90"/>
              </a:spcBef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SQL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Server Data Mining </a:t>
            </a:r>
            <a:r>
              <a:rPr dirty="0" sz="1400" spc="-5" b="1">
                <a:latin typeface="Times New Roman"/>
                <a:cs typeface="Times New Roman"/>
              </a:rPr>
              <a:t>include </a:t>
            </a:r>
            <a:r>
              <a:rPr dirty="0" sz="1400" spc="-10" b="1">
                <a:latin typeface="Times New Roman"/>
                <a:cs typeface="Times New Roman"/>
              </a:rPr>
              <a:t>mai </a:t>
            </a:r>
            <a:r>
              <a:rPr dirty="0" sz="1400" spc="-155" b="1">
                <a:latin typeface="Times New Roman"/>
                <a:cs typeface="Times New Roman"/>
              </a:rPr>
              <a:t>mulți </a:t>
            </a:r>
            <a:r>
              <a:rPr dirty="0" sz="1400" spc="-5" b="1">
                <a:latin typeface="Times New Roman"/>
                <a:cs typeface="Times New Roman"/>
              </a:rPr>
              <a:t>algoritmi </a:t>
            </a:r>
            <a:r>
              <a:rPr dirty="0" sz="1400" spc="-55" b="1">
                <a:latin typeface="Times New Roman"/>
                <a:cs typeface="Times New Roman"/>
              </a:rPr>
              <a:t>standartizați, </a:t>
            </a:r>
            <a:r>
              <a:rPr dirty="0" sz="1400" spc="-204" b="1">
                <a:latin typeface="Times New Roman"/>
                <a:cs typeface="Times New Roman"/>
              </a:rPr>
              <a:t>rețele  </a:t>
            </a:r>
            <a:r>
              <a:rPr dirty="0" sz="1400" spc="-5" b="1">
                <a:latin typeface="Times New Roman"/>
                <a:cs typeface="Times New Roman"/>
              </a:rPr>
              <a:t>neuronale, regresie logistică </a:t>
            </a:r>
            <a:r>
              <a:rPr dirty="0" sz="1400" spc="-350" b="1">
                <a:latin typeface="Times New Roman"/>
                <a:cs typeface="Times New Roman"/>
              </a:rPr>
              <a:t>și</a:t>
            </a:r>
            <a:r>
              <a:rPr dirty="0" sz="1400" spc="-5" b="1">
                <a:latin typeface="Times New Roman"/>
                <a:cs typeface="Times New Roman"/>
              </a:rPr>
              <a:t>liniară </a:t>
            </a:r>
            <a:r>
              <a:rPr dirty="0" sz="1400" spc="-350" b="1">
                <a:latin typeface="Times New Roman"/>
                <a:cs typeface="Times New Roman"/>
              </a:rPr>
              <a:t>și</a:t>
            </a:r>
            <a:r>
              <a:rPr dirty="0" sz="1400" spc="-5" b="1">
                <a:latin typeface="Times New Roman"/>
                <a:cs typeface="Times New Roman"/>
              </a:rPr>
              <a:t>arbori </a:t>
            </a:r>
            <a:r>
              <a:rPr dirty="0" sz="1400" spc="-10" b="1">
                <a:latin typeface="Times New Roman"/>
                <a:cs typeface="Times New Roman"/>
              </a:rPr>
              <a:t>de </a:t>
            </a:r>
            <a:r>
              <a:rPr dirty="0" sz="1400" spc="-5" b="1">
                <a:latin typeface="Times New Roman"/>
                <a:cs typeface="Times New Roman"/>
              </a:rPr>
              <a:t>decizie.</a:t>
            </a:r>
            <a:endParaRPr sz="1400">
              <a:latin typeface="Times New Roman"/>
              <a:cs typeface="Times New Roman"/>
            </a:endParaRPr>
          </a:p>
          <a:p>
            <a:pPr marL="553085">
              <a:lnSpc>
                <a:spcPts val="1505"/>
              </a:lnSpc>
              <a:tabLst>
                <a:tab pos="1118235" algn="l"/>
                <a:tab pos="1927860" algn="l"/>
                <a:tab pos="2252345" algn="l"/>
                <a:tab pos="3164840" algn="l"/>
                <a:tab pos="3944620" algn="l"/>
                <a:tab pos="4560570" algn="l"/>
                <a:tab pos="4798060" algn="l"/>
                <a:tab pos="5300980" algn="l"/>
              </a:tabLst>
            </a:pPr>
            <a:r>
              <a:rPr dirty="0" sz="1400" spc="-5">
                <a:latin typeface="Times New Roman"/>
                <a:cs typeface="Times New Roman"/>
              </a:rPr>
              <a:t>Toate	modelele	</a:t>
            </a:r>
            <a:r>
              <a:rPr dirty="0" sz="1400" spc="-10">
                <a:latin typeface="Times New Roman"/>
                <a:cs typeface="Times New Roman"/>
              </a:rPr>
              <a:t>au	</a:t>
            </a:r>
            <a:r>
              <a:rPr dirty="0" sz="1400" spc="-5">
                <a:latin typeface="Times New Roman"/>
                <a:cs typeface="Times New Roman"/>
              </a:rPr>
              <a:t>vizualizări	integrate	pentru	</a:t>
            </a:r>
            <a:r>
              <a:rPr dirty="0" sz="1400">
                <a:latin typeface="Times New Roman"/>
                <a:cs typeface="Times New Roman"/>
              </a:rPr>
              <a:t>a	</a:t>
            </a:r>
            <a:r>
              <a:rPr dirty="0" sz="1400" spc="-5">
                <a:latin typeface="Times New Roman"/>
                <a:cs typeface="Times New Roman"/>
              </a:rPr>
              <a:t>ajuta	dezvoltarea,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65">
                <a:latin typeface="Times New Roman"/>
                <a:cs typeface="Times New Roman"/>
              </a:rPr>
              <a:t>perfecționarea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evaluarea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acestora.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1789" y="4568063"/>
            <a:ext cx="5612765" cy="20574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spc="-5" b="1">
                <a:latin typeface="Times New Roman"/>
                <a:cs typeface="Times New Roman"/>
              </a:rPr>
              <a:t>INTEGRAREA EXTRAGERII DE DATE </a:t>
            </a:r>
            <a:r>
              <a:rPr dirty="0" sz="1400" b="1">
                <a:latin typeface="Times New Roman"/>
                <a:cs typeface="Times New Roman"/>
              </a:rPr>
              <a:t>ÎN </a:t>
            </a:r>
            <a:r>
              <a:rPr dirty="0" sz="1400" spc="-35" b="1">
                <a:latin typeface="Times New Roman"/>
                <a:cs typeface="Times New Roman"/>
              </a:rPr>
              <a:t>SOLUȚIA </a:t>
            </a:r>
            <a:r>
              <a:rPr dirty="0" sz="1400" spc="-5" b="1">
                <a:latin typeface="Times New Roman"/>
                <a:cs typeface="Times New Roman"/>
              </a:rPr>
              <a:t>DE </a:t>
            </a:r>
            <a:r>
              <a:rPr dirty="0" sz="1400" b="1">
                <a:latin typeface="Times New Roman"/>
                <a:cs typeface="Times New Roman"/>
              </a:rPr>
              <a:t>BI,</a:t>
            </a:r>
            <a:r>
              <a:rPr dirty="0" sz="1400" spc="130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AJUTĂ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0820" y="4773803"/>
            <a:ext cx="6153785" cy="20447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b="1">
                <a:latin typeface="Times New Roman"/>
                <a:cs typeface="Times New Roman"/>
              </a:rPr>
              <a:t>LA </a:t>
            </a:r>
            <a:r>
              <a:rPr dirty="0" sz="1400" spc="-5" b="1">
                <a:latin typeface="Times New Roman"/>
                <a:cs typeface="Times New Roman"/>
              </a:rPr>
              <a:t>LUAREA DECIZIILOR INTELIGENTE CU PRIVIRE </a:t>
            </a:r>
            <a:r>
              <a:rPr dirty="0" sz="1400" b="1">
                <a:latin typeface="Times New Roman"/>
                <a:cs typeface="Times New Roman"/>
              </a:rPr>
              <a:t>LA</a:t>
            </a:r>
            <a:r>
              <a:rPr dirty="0" sz="1400" spc="-1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PROBLEME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0820" y="4978019"/>
            <a:ext cx="1084580" cy="20447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MP</a:t>
            </a:r>
            <a:r>
              <a:rPr dirty="0" sz="1400" b="1">
                <a:latin typeface="Times New Roman"/>
                <a:cs typeface="Times New Roman"/>
              </a:rPr>
              <a:t>LE</a:t>
            </a:r>
            <a:r>
              <a:rPr dirty="0" sz="1400" spc="-10" b="1">
                <a:latin typeface="Times New Roman"/>
                <a:cs typeface="Times New Roman"/>
              </a:rPr>
              <a:t>X</a:t>
            </a:r>
            <a:r>
              <a:rPr dirty="0" sz="1400" b="1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5153025"/>
            <a:ext cx="6179185" cy="18751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7620" indent="540385">
              <a:lnSpc>
                <a:spcPts val="1610"/>
              </a:lnSpc>
              <a:spcBef>
                <a:spcPts val="215"/>
              </a:spcBef>
            </a:pPr>
            <a:r>
              <a:rPr dirty="0" sz="1400" spc="-5" i="1">
                <a:solidFill>
                  <a:srgbClr val="0000CC"/>
                </a:solidFill>
                <a:latin typeface="Times New Roman"/>
                <a:cs typeface="Times New Roman"/>
              </a:rPr>
              <a:t>DATA </a:t>
            </a:r>
            <a:r>
              <a:rPr dirty="0" sz="1400" i="1">
                <a:solidFill>
                  <a:srgbClr val="0000CC"/>
                </a:solidFill>
                <a:latin typeface="Times New Roman"/>
                <a:cs typeface="Times New Roman"/>
              </a:rPr>
              <a:t>MINING </a:t>
            </a:r>
            <a:r>
              <a:rPr dirty="0" sz="1400" spc="-5">
                <a:latin typeface="Times New Roman"/>
                <a:cs typeface="Times New Roman"/>
              </a:rPr>
              <a:t>(denumită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7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analiză predictivă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705">
                <a:latin typeface="Times New Roman"/>
                <a:cs typeface="Times New Roman"/>
              </a:rPr>
              <a:t> </a:t>
            </a:r>
            <a:r>
              <a:rPr dirty="0" sz="1400" spc="-114">
                <a:latin typeface="Times New Roman"/>
                <a:cs typeface="Times New Roman"/>
              </a:rPr>
              <a:t>învățare </a:t>
            </a:r>
            <a:r>
              <a:rPr dirty="0" sz="1400" spc="-40">
                <a:latin typeface="Times New Roman"/>
                <a:cs typeface="Times New Roman"/>
              </a:rPr>
              <a:t>automată)  </a:t>
            </a:r>
            <a:r>
              <a:rPr dirty="0" sz="1400" spc="-5">
                <a:latin typeface="Times New Roman"/>
                <a:cs typeface="Times New Roman"/>
              </a:rPr>
              <a:t>utilizează principii statistice bine cercetate </a:t>
            </a:r>
            <a:r>
              <a:rPr dirty="0" sz="1400">
                <a:latin typeface="Times New Roman"/>
                <a:cs typeface="Times New Roman"/>
              </a:rPr>
              <a:t>pentru a </a:t>
            </a:r>
            <a:r>
              <a:rPr dirty="0" sz="1400" spc="-5">
                <a:latin typeface="Times New Roman"/>
                <a:cs typeface="Times New Roman"/>
              </a:rPr>
              <a:t>descoperi modelele din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date.</a:t>
            </a:r>
            <a:endParaRPr sz="1400">
              <a:latin typeface="Times New Roman"/>
              <a:cs typeface="Times New Roman"/>
            </a:endParaRPr>
          </a:p>
          <a:p>
            <a:pPr algn="just" marL="553085">
              <a:lnSpc>
                <a:spcPts val="1530"/>
              </a:lnSpc>
            </a:pPr>
            <a:r>
              <a:rPr dirty="0" sz="1400" spc="-5" i="1">
                <a:latin typeface="Times New Roman"/>
                <a:cs typeface="Times New Roman"/>
              </a:rPr>
              <a:t>Aplicând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algoritmii</a:t>
            </a:r>
            <a:r>
              <a:rPr dirty="0" sz="1400" spc="25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de</a:t>
            </a:r>
            <a:r>
              <a:rPr dirty="0" sz="1400" spc="26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extragere</a:t>
            </a:r>
            <a:r>
              <a:rPr dirty="0" sz="1400" spc="26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25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datelor</a:t>
            </a:r>
            <a:r>
              <a:rPr dirty="0" sz="1400" spc="25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din</a:t>
            </a:r>
            <a:r>
              <a:rPr dirty="0" sz="1400" spc="254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serviciile</a:t>
            </a:r>
            <a:r>
              <a:rPr dirty="0" sz="1400" spc="2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de</a:t>
            </a:r>
            <a:r>
              <a:rPr dirty="0" sz="1400" spc="24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analiză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pot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fi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1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prognozate </a:t>
            </a:r>
            <a:r>
              <a:rPr dirty="0" sz="1400" spc="-105">
                <a:latin typeface="Times New Roman"/>
                <a:cs typeface="Times New Roman"/>
              </a:rPr>
              <a:t>tendințe, </a:t>
            </a:r>
            <a:r>
              <a:rPr dirty="0" sz="1400" spc="-5">
                <a:latin typeface="Times New Roman"/>
                <a:cs typeface="Times New Roman"/>
              </a:rPr>
              <a:t>identificate modele, </a:t>
            </a:r>
            <a:r>
              <a:rPr dirty="0" sz="1400">
                <a:latin typeface="Times New Roman"/>
                <a:cs typeface="Times New Roman"/>
              </a:rPr>
              <a:t>create </a:t>
            </a:r>
            <a:r>
              <a:rPr dirty="0" sz="1400" spc="-5">
                <a:latin typeface="Times New Roman"/>
                <a:cs typeface="Times New Roman"/>
              </a:rPr>
              <a:t>reguli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5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recomandări,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poate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analizată succesiunea evenimentelor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seturi complexe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date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120">
                <a:latin typeface="Times New Roman"/>
                <a:cs typeface="Times New Roman"/>
              </a:rPr>
              <a:t>obținute informații  </a:t>
            </a:r>
            <a:r>
              <a:rPr dirty="0" sz="1400" spc="-5">
                <a:latin typeface="Times New Roman"/>
                <a:cs typeface="Times New Roman"/>
              </a:rPr>
              <a:t>noi.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 indent="540385">
              <a:lnSpc>
                <a:spcPts val="1610"/>
              </a:lnSpc>
              <a:spcBef>
                <a:spcPts val="40"/>
              </a:spcBef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În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SQL Server 2017, </a:t>
            </a:r>
            <a:r>
              <a:rPr dirty="0" sz="1400" spc="-5">
                <a:latin typeface="Times New Roman"/>
                <a:cs typeface="Times New Roman"/>
              </a:rPr>
              <a:t>extragerea de date este puternică, accesibilă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integrată  </a:t>
            </a:r>
            <a:r>
              <a:rPr dirty="0" sz="1400">
                <a:latin typeface="Times New Roman"/>
                <a:cs typeface="Times New Roman"/>
              </a:rPr>
              <a:t>cu </a:t>
            </a:r>
            <a:r>
              <a:rPr dirty="0" sz="1400" spc="-5">
                <a:latin typeface="Times New Roman"/>
                <a:cs typeface="Times New Roman"/>
              </a:rPr>
              <a:t>instrumentele </a:t>
            </a:r>
            <a:r>
              <a:rPr dirty="0" sz="1400">
                <a:latin typeface="Times New Roman"/>
                <a:cs typeface="Times New Roman"/>
              </a:rPr>
              <a:t>pe care </a:t>
            </a:r>
            <a:r>
              <a:rPr dirty="0" sz="1400" spc="-190">
                <a:latin typeface="Times New Roman"/>
                <a:cs typeface="Times New Roman"/>
              </a:rPr>
              <a:t>mulți </a:t>
            </a:r>
            <a:r>
              <a:rPr dirty="0" sz="1400" spc="-5">
                <a:latin typeface="Times New Roman"/>
                <a:cs typeface="Times New Roman"/>
              </a:rPr>
              <a:t>oameni </a:t>
            </a:r>
            <a:r>
              <a:rPr dirty="0" sz="1400">
                <a:latin typeface="Times New Roman"/>
                <a:cs typeface="Times New Roman"/>
              </a:rPr>
              <a:t>preferă </a:t>
            </a:r>
            <a:r>
              <a:rPr dirty="0" sz="1400" spc="-5">
                <a:latin typeface="Times New Roman"/>
                <a:cs typeface="Times New Roman"/>
              </a:rPr>
              <a:t>să </a:t>
            </a:r>
            <a:r>
              <a:rPr dirty="0" sz="1400">
                <a:latin typeface="Times New Roman"/>
                <a:cs typeface="Times New Roman"/>
              </a:rPr>
              <a:t>le </a:t>
            </a:r>
            <a:r>
              <a:rPr dirty="0" sz="1400" spc="-5">
                <a:latin typeface="Times New Roman"/>
                <a:cs typeface="Times New Roman"/>
              </a:rPr>
              <a:t>utilizeze pentru analiză </a:t>
            </a:r>
            <a:r>
              <a:rPr dirty="0" sz="1400" spc="-405">
                <a:latin typeface="Times New Roman"/>
                <a:cs typeface="Times New Roman"/>
              </a:rPr>
              <a:t>și </a:t>
            </a:r>
            <a:r>
              <a:rPr dirty="0" sz="1400" spc="5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raportare.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1789" y="7226172"/>
            <a:ext cx="1820545" cy="205740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2.1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Domenii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dirty="0" u="heavy" sz="14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utilizare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7607045"/>
            <a:ext cx="6179820" cy="167386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540385">
              <a:lnSpc>
                <a:spcPct val="960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Popularitatea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utilizarea DATA MINING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crescut </a:t>
            </a:r>
            <a:r>
              <a:rPr dirty="0" sz="1400">
                <a:latin typeface="Times New Roman"/>
                <a:cs typeface="Times New Roman"/>
              </a:rPr>
              <a:t>enorm în </a:t>
            </a:r>
            <a:r>
              <a:rPr dirty="0" sz="1400" spc="-5">
                <a:latin typeface="Times New Roman"/>
                <a:cs typeface="Times New Roman"/>
              </a:rPr>
              <a:t>ultimii ani. </a:t>
            </a:r>
            <a:r>
              <a:rPr dirty="0" sz="1400">
                <a:latin typeface="Times New Roman"/>
                <a:cs typeface="Times New Roman"/>
              </a:rPr>
              <a:t>O  </a:t>
            </a:r>
            <a:r>
              <a:rPr dirty="0" sz="1400" spc="-5">
                <a:latin typeface="Times New Roman"/>
                <a:cs typeface="Times New Roman"/>
              </a:rPr>
              <a:t>serie de industrii utilizează DATA MINING pentru </a:t>
            </a:r>
            <a:r>
              <a:rPr dirty="0" sz="1400">
                <a:latin typeface="Times New Roman"/>
                <a:cs typeface="Times New Roman"/>
              </a:rPr>
              <a:t>a lua </a:t>
            </a:r>
            <a:r>
              <a:rPr dirty="0" sz="1400" spc="-5">
                <a:latin typeface="Times New Roman"/>
                <a:cs typeface="Times New Roman"/>
              </a:rPr>
              <a:t>decizii </a:t>
            </a:r>
            <a:r>
              <a:rPr dirty="0" sz="1400">
                <a:latin typeface="Times New Roman"/>
                <a:cs typeface="Times New Roman"/>
              </a:rPr>
              <a:t>de afaceri </a:t>
            </a:r>
            <a:r>
              <a:rPr dirty="0" sz="1400" spc="-10">
                <a:latin typeface="Times New Roman"/>
                <a:cs typeface="Times New Roman"/>
              </a:rPr>
              <a:t>mai  </a:t>
            </a:r>
            <a:r>
              <a:rPr dirty="0" sz="1400" spc="-5">
                <a:latin typeface="Times New Roman"/>
                <a:cs typeface="Times New Roman"/>
              </a:rPr>
              <a:t>importante </a:t>
            </a:r>
            <a:r>
              <a:rPr dirty="0" sz="1400" spc="-240">
                <a:latin typeface="Times New Roman"/>
                <a:cs typeface="Times New Roman"/>
              </a:rPr>
              <a:t>și, </a:t>
            </a:r>
            <a:r>
              <a:rPr dirty="0" sz="1400" spc="-5">
                <a:latin typeface="Times New Roman"/>
                <a:cs typeface="Times New Roman"/>
              </a:rPr>
              <a:t>prin urmare, </a:t>
            </a:r>
            <a:r>
              <a:rPr dirty="0" sz="1400">
                <a:latin typeface="Times New Roman"/>
                <a:cs typeface="Times New Roman"/>
              </a:rPr>
              <a:t>să </a:t>
            </a:r>
            <a:r>
              <a:rPr dirty="0" sz="1400" spc="-5">
                <a:latin typeface="Times New Roman"/>
                <a:cs typeface="Times New Roman"/>
              </a:rPr>
              <a:t>iasă din </a:t>
            </a:r>
            <a:r>
              <a:rPr dirty="0" sz="1400" spc="-120">
                <a:latin typeface="Times New Roman"/>
                <a:cs typeface="Times New Roman"/>
              </a:rPr>
              <a:t>mulțime. </a:t>
            </a:r>
            <a:r>
              <a:rPr dirty="0" sz="1400">
                <a:latin typeface="Times New Roman"/>
                <a:cs typeface="Times New Roman"/>
              </a:rPr>
              <a:t>În </a:t>
            </a:r>
            <a:r>
              <a:rPr dirty="0" sz="1400" spc="-5">
                <a:latin typeface="Times New Roman"/>
                <a:cs typeface="Times New Roman"/>
              </a:rPr>
              <a:t>principal, întreprinderile </a:t>
            </a:r>
            <a:r>
              <a:rPr dirty="0" sz="1400" spc="-10">
                <a:latin typeface="Times New Roman"/>
                <a:cs typeface="Times New Roman"/>
              </a:rPr>
              <a:t>cu </a:t>
            </a:r>
            <a:r>
              <a:rPr dirty="0" sz="1400" spc="-40">
                <a:latin typeface="Times New Roman"/>
                <a:cs typeface="Times New Roman"/>
              </a:rPr>
              <a:t>un  </a:t>
            </a:r>
            <a:r>
              <a:rPr dirty="0" sz="1400">
                <a:latin typeface="Times New Roman"/>
                <a:cs typeface="Times New Roman"/>
              </a:rPr>
              <a:t>accent </a:t>
            </a:r>
            <a:r>
              <a:rPr dirty="0" sz="1400" spc="-5">
                <a:latin typeface="Times New Roman"/>
                <a:cs typeface="Times New Roman"/>
              </a:rPr>
              <a:t>puternic </a:t>
            </a:r>
            <a:r>
              <a:rPr dirty="0" sz="1400">
                <a:latin typeface="Times New Roman"/>
                <a:cs typeface="Times New Roman"/>
              </a:rPr>
              <a:t>pe </a:t>
            </a:r>
            <a:r>
              <a:rPr dirty="0" sz="1400" spc="-135">
                <a:latin typeface="Times New Roman"/>
                <a:cs typeface="Times New Roman"/>
              </a:rPr>
              <a:t>clienți </a:t>
            </a:r>
            <a:r>
              <a:rPr dirty="0" sz="1400" spc="-5">
                <a:latin typeface="Times New Roman"/>
                <a:cs typeface="Times New Roman"/>
              </a:rPr>
              <a:t>implementează tehnici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exploatare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pentru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introduce strategii diferite </a:t>
            </a:r>
            <a:r>
              <a:rPr dirty="0" sz="1400">
                <a:latin typeface="Times New Roman"/>
                <a:cs typeface="Times New Roman"/>
              </a:rPr>
              <a:t>care </a:t>
            </a:r>
            <a:r>
              <a:rPr dirty="0" sz="1400" spc="-80">
                <a:latin typeface="Times New Roman"/>
                <a:cs typeface="Times New Roman"/>
              </a:rPr>
              <a:t>îmbunătățesc </a:t>
            </a:r>
            <a:r>
              <a:rPr dirty="0" sz="1400" spc="-85">
                <a:latin typeface="Times New Roman"/>
                <a:cs typeface="Times New Roman"/>
              </a:rPr>
              <a:t>satisfacția </a:t>
            </a:r>
            <a:r>
              <a:rPr dirty="0" sz="1400" spc="-5">
                <a:latin typeface="Times New Roman"/>
                <a:cs typeface="Times New Roman"/>
              </a:rPr>
              <a:t>acestora.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Unele dintre  companiile care aplică tehnici de exploatare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datelor includ </a:t>
            </a:r>
            <a:r>
              <a:rPr dirty="0" sz="1400" spc="-90" b="1">
                <a:solidFill>
                  <a:srgbClr val="FF0000"/>
                </a:solidFill>
                <a:latin typeface="Times New Roman"/>
                <a:cs typeface="Times New Roman"/>
              </a:rPr>
              <a:t>comerțul </a:t>
            </a:r>
            <a:r>
              <a:rPr dirty="0" sz="1400" spc="-35" b="1">
                <a:solidFill>
                  <a:srgbClr val="FF0000"/>
                </a:solidFill>
                <a:latin typeface="Times New Roman"/>
                <a:cs typeface="Times New Roman"/>
              </a:rPr>
              <a:t>cu 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amănuntul, </a:t>
            </a:r>
            <a:r>
              <a:rPr dirty="0" sz="1400" spc="-50" b="1">
                <a:solidFill>
                  <a:srgbClr val="FF0000"/>
                </a:solidFill>
                <a:latin typeface="Times New Roman"/>
                <a:cs typeface="Times New Roman"/>
              </a:rPr>
              <a:t>telecomunicațiile,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transportul, vânzările </a:t>
            </a:r>
            <a:r>
              <a:rPr dirty="0" sz="1400" spc="-350" b="1">
                <a:solidFill>
                  <a:srgbClr val="FF0000"/>
                </a:solidFill>
                <a:latin typeface="Times New Roman"/>
                <a:cs typeface="Times New Roman"/>
              </a:rPr>
              <a:t>și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marketing-ul, </a:t>
            </a:r>
            <a:r>
              <a:rPr dirty="0" sz="1400" spc="-130" b="1">
                <a:solidFill>
                  <a:srgbClr val="FF0000"/>
                </a:solidFill>
                <a:latin typeface="Times New Roman"/>
                <a:cs typeface="Times New Roman"/>
              </a:rPr>
              <a:t>asistența 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medicală, asigurări, </a:t>
            </a:r>
            <a:r>
              <a:rPr dirty="0" sz="1400" spc="-90" b="1">
                <a:solidFill>
                  <a:srgbClr val="FF0000"/>
                </a:solidFill>
                <a:latin typeface="Times New Roman"/>
                <a:cs typeface="Times New Roman"/>
              </a:rPr>
              <a:t>finanțe, </a:t>
            </a:r>
            <a:r>
              <a:rPr dirty="0" sz="1400" spc="-80" b="1">
                <a:solidFill>
                  <a:srgbClr val="FF0000"/>
                </a:solidFill>
                <a:latin typeface="Times New Roman"/>
                <a:cs typeface="Times New Roman"/>
              </a:rPr>
              <a:t>producție </a:t>
            </a:r>
            <a:r>
              <a:rPr dirty="0" sz="1400" spc="-355" b="1">
                <a:solidFill>
                  <a:srgbClr val="FF0000"/>
                </a:solidFill>
                <a:latin typeface="Times New Roman"/>
                <a:cs typeface="Times New Roman"/>
              </a:rPr>
              <a:t>și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4" b="1">
                <a:solidFill>
                  <a:srgbClr val="FF0000"/>
                </a:solidFill>
                <a:latin typeface="Times New Roman"/>
                <a:cs typeface="Times New Roman"/>
              </a:rPr>
              <a:t>așa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mai</a:t>
            </a:r>
            <a:r>
              <a:rPr dirty="0" sz="1400" spc="8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Times New Roman"/>
                <a:cs typeface="Times New Roman"/>
              </a:rPr>
              <a:t>departe.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71904" y="720090"/>
            <a:ext cx="4790313" cy="2826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3510" y="689863"/>
            <a:ext cx="3794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Tabelul </a:t>
            </a:r>
            <a:r>
              <a:rPr dirty="0" sz="1400" b="1">
                <a:latin typeface="Times New Roman"/>
                <a:cs typeface="Times New Roman"/>
              </a:rPr>
              <a:t>1.2. </a:t>
            </a:r>
            <a:r>
              <a:rPr dirty="0" sz="1400" spc="-5">
                <a:latin typeface="Times New Roman"/>
                <a:cs typeface="Times New Roman"/>
              </a:rPr>
              <a:t>Domenii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utilizarea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DATA</a:t>
            </a:r>
            <a:r>
              <a:rPr dirty="0" sz="140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0000CC"/>
                </a:solidFill>
                <a:latin typeface="Times New Roman"/>
                <a:cs typeface="Times New Roman"/>
              </a:rPr>
              <a:t>MINING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6655" y="925067"/>
          <a:ext cx="6527165" cy="7357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/>
                <a:gridCol w="4287520"/>
              </a:tblGrid>
              <a:tr h="210565">
                <a:tc>
                  <a:txBody>
                    <a:bodyPr/>
                    <a:lstStyle/>
                    <a:p>
                      <a:pPr algn="r" marR="112395">
                        <a:lnSpc>
                          <a:spcPts val="156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Domenii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utilizare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EDF3"/>
                    </a:solidFill>
                  </a:tcPr>
                </a:tc>
                <a:tc>
                  <a:txBody>
                    <a:bodyPr/>
                    <a:lstStyle/>
                    <a:p>
                      <a:pPr marL="1848485">
                        <a:lnSpc>
                          <a:spcPts val="156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Caracteristici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EDF3"/>
                    </a:solidFill>
                  </a:tcPr>
                </a:tc>
              </a:tr>
              <a:tr h="1063752">
                <a:tc>
                  <a:txBody>
                    <a:bodyPr/>
                    <a:lstStyle/>
                    <a:p>
                      <a:pPr algn="r" marR="84455">
                        <a:lnSpc>
                          <a:spcPts val="160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Sănătate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355" b="1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Asigurări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62865" indent="45720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 spc="-95">
                          <a:latin typeface="Times New Roman"/>
                          <a:cs typeface="Times New Roman"/>
                        </a:rPr>
                        <a:t>Extracția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date poate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să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gestioneze </a:t>
                      </a:r>
                      <a:r>
                        <a:rPr dirty="0" sz="1400" spc="-100">
                          <a:latin typeface="Times New Roman"/>
                          <a:cs typeface="Times New Roman"/>
                        </a:rPr>
                        <a:t>relațiile </a:t>
                      </a:r>
                      <a:r>
                        <a:rPr dirty="0" sz="1400" spc="-155">
                          <a:latin typeface="Times New Roman"/>
                          <a:cs typeface="Times New Roman"/>
                        </a:rPr>
                        <a:t>cu  </a:t>
                      </a:r>
                      <a:r>
                        <a:rPr dirty="0" sz="1400" spc="-95">
                          <a:latin typeface="Times New Roman"/>
                          <a:cs typeface="Times New Roman"/>
                        </a:rPr>
                        <a:t>pacienții,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să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prevină abuzul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asigurare </a:t>
                      </a:r>
                      <a:r>
                        <a:rPr dirty="0" sz="1400" spc="-355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4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să 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reducă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costurile </a:t>
                      </a:r>
                      <a:r>
                        <a:rPr dirty="0" sz="1400" spc="-95">
                          <a:latin typeface="Times New Roman"/>
                          <a:cs typeface="Times New Roman"/>
                        </a:rPr>
                        <a:t>asistenței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medicale. Este un instrument</a:t>
                      </a:r>
                      <a:r>
                        <a:rPr dirty="0" sz="14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puternic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8580" marR="6540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pentru medicii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evalua tratamente </a:t>
                      </a:r>
                      <a:r>
                        <a:rPr dirty="0" sz="1400" spc="-355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3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efectua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cercetări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medicale.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0540">
                <a:tc>
                  <a:txBody>
                    <a:bodyPr/>
                    <a:lstStyle/>
                    <a:p>
                      <a:pPr marL="426720" marR="422909" indent="554355">
                        <a:lnSpc>
                          <a:spcPts val="1620"/>
                        </a:lnSpc>
                        <a:spcBef>
                          <a:spcPts val="20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a te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-1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ț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indent="457200">
                        <a:lnSpc>
                          <a:spcPts val="15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Industria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65">
                          <a:latin typeface="Times New Roman"/>
                          <a:cs typeface="Times New Roman"/>
                        </a:rPr>
                        <a:t>telecomunicații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utilizează data</a:t>
                      </a:r>
                      <a:r>
                        <a:rPr dirty="0" sz="14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mining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8580" marR="60960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pentru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identifica modelele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apeluri, pentru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observa  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activități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frauduloase,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cunoaște </a:t>
                      </a:r>
                      <a:r>
                        <a:rPr dirty="0" sz="1400" spc="-355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păstra </a:t>
                      </a:r>
                      <a:r>
                        <a:rPr dirty="0" sz="1400" spc="-105">
                          <a:latin typeface="Times New Roman"/>
                          <a:cs typeface="Times New Roman"/>
                        </a:rPr>
                        <a:t>clienții, </a:t>
                      </a:r>
                      <a:r>
                        <a:rPr dirty="0" sz="1400" spc="-46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identifica produse </a:t>
                      </a:r>
                      <a:r>
                        <a:rPr dirty="0" sz="1400" spc="-350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servicii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care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generează un profit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mai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mare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etc.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7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82980">
                        <a:lnSpc>
                          <a:spcPct val="100000"/>
                        </a:lnSpc>
                      </a:pPr>
                      <a:r>
                        <a:rPr dirty="0" sz="1400" spc="-105" b="1">
                          <a:latin typeface="Times New Roman"/>
                          <a:cs typeface="Times New Roman"/>
                        </a:rPr>
                        <a:t>E-comerț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indent="457200">
                        <a:lnSpc>
                          <a:spcPts val="1545"/>
                        </a:lnSpc>
                      </a:pPr>
                      <a:r>
                        <a:rPr dirty="0" sz="1400" spc="-70">
                          <a:latin typeface="Times New Roman"/>
                          <a:cs typeface="Times New Roman"/>
                        </a:rPr>
                        <a:t>Creșterea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cumpărăturilor on-line este unul</a:t>
                      </a:r>
                      <a:r>
                        <a:rPr dirty="0" sz="14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8580" marR="60960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motivele pentru </a:t>
                      </a:r>
                      <a:r>
                        <a:rPr dirty="0" sz="1400" spc="-80">
                          <a:latin typeface="Times New Roman"/>
                          <a:cs typeface="Times New Roman"/>
                        </a:rPr>
                        <a:t>creșterea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enormă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85">
                          <a:latin typeface="Times New Roman"/>
                          <a:cs typeface="Times New Roman"/>
                        </a:rPr>
                        <a:t>cantității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date.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Strategiile implementate pe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baza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acestor tipuri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400" spc="-85">
                          <a:latin typeface="Times New Roman"/>
                          <a:cs typeface="Times New Roman"/>
                        </a:rPr>
                        <a:t>informații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vor 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îmbunătăți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ulterior calitatea 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serviciilor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pentru consumatori </a:t>
                      </a:r>
                      <a:r>
                        <a:rPr dirty="0" sz="1400" spc="-235">
                          <a:latin typeface="Times New Roman"/>
                          <a:cs typeface="Times New Roman"/>
                        </a:rPr>
                        <a:t>și,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prin urmare, vor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putea 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păstra </a:t>
                      </a:r>
                      <a:r>
                        <a:rPr dirty="0" sz="14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14">
                          <a:latin typeface="Times New Roman"/>
                          <a:cs typeface="Times New Roman"/>
                        </a:rPr>
                        <a:t>clienții </a:t>
                      </a:r>
                      <a:r>
                        <a:rPr dirty="0" sz="1400" spc="-360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majora </a:t>
                      </a:r>
                      <a:r>
                        <a:rPr dirty="0" sz="1400" spc="-75">
                          <a:latin typeface="Times New Roman"/>
                          <a:cs typeface="Times New Roman"/>
                        </a:rPr>
                        <a:t>satisfacția</a:t>
                      </a:r>
                      <a:r>
                        <a:rPr dirty="0" sz="14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acestora.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3169">
                <a:tc>
                  <a:txBody>
                    <a:bodyPr/>
                    <a:lstStyle/>
                    <a:p>
                      <a:pPr marL="1002665">
                        <a:lnSpc>
                          <a:spcPts val="1600"/>
                        </a:lnSpc>
                      </a:pPr>
                      <a:r>
                        <a:rPr dirty="0" sz="1400" spc="-100" b="1">
                          <a:latin typeface="Times New Roman"/>
                          <a:cs typeface="Times New Roman"/>
                        </a:rPr>
                        <a:t>Educație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L="68580" marR="64135" indent="47244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În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sectoarele </a:t>
                      </a:r>
                      <a:r>
                        <a:rPr dirty="0" sz="1400" spc="-70">
                          <a:latin typeface="Times New Roman"/>
                          <a:cs typeface="Times New Roman"/>
                        </a:rPr>
                        <a:t>educaționale,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datele sunt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colectate</a:t>
                      </a:r>
                      <a:r>
                        <a:rPr dirty="0" sz="14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din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implicarea  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studenților 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în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medii  interactive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20">
                          <a:latin typeface="Times New Roman"/>
                          <a:cs typeface="Times New Roman"/>
                        </a:rPr>
                        <a:t>învățare,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62230">
                        <a:lnSpc>
                          <a:spcPts val="1530"/>
                        </a:lnSpc>
                        <a:tabLst>
                          <a:tab pos="722630" algn="l"/>
                          <a:tab pos="1513205" algn="l"/>
                          <a:tab pos="2295525" algn="l"/>
                          <a:tab pos="2614295" algn="l"/>
                          <a:tab pos="3467100" algn="l"/>
                          <a:tab pos="3853179" algn="l"/>
                        </a:tabLst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î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ă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ț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ol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ă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ji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tă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8580" marR="64135">
                        <a:lnSpc>
                          <a:spcPct val="961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administrative. </a:t>
                      </a:r>
                      <a:r>
                        <a:rPr dirty="0" sz="1400" spc="-95">
                          <a:latin typeface="Times New Roman"/>
                          <a:cs typeface="Times New Roman"/>
                        </a:rPr>
                        <a:t>Importanța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extragerii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în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domeniul  </a:t>
                      </a:r>
                      <a:r>
                        <a:rPr dirty="0" sz="1400" spc="-105">
                          <a:latin typeface="Times New Roman"/>
                          <a:cs typeface="Times New Roman"/>
                        </a:rPr>
                        <a:t>educației </a:t>
                      </a:r>
                      <a:r>
                        <a:rPr dirty="0" sz="1400" spc="-350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cadrelor universitare poate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fi </a:t>
                      </a:r>
                      <a:r>
                        <a:rPr dirty="0" sz="1400" spc="-114">
                          <a:latin typeface="Times New Roman"/>
                          <a:cs typeface="Times New Roman"/>
                        </a:rPr>
                        <a:t>evidențiată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pentru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măsura </a:t>
                      </a:r>
                      <a:r>
                        <a:rPr dirty="0" sz="1400" spc="-75">
                          <a:latin typeface="Times New Roman"/>
                          <a:cs typeface="Times New Roman"/>
                        </a:rPr>
                        <a:t>performanțele </a:t>
                      </a:r>
                      <a:r>
                        <a:rPr dirty="0" sz="1400" spc="-355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interesele</a:t>
                      </a:r>
                      <a:r>
                        <a:rPr dirty="0" sz="14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80">
                          <a:latin typeface="Times New Roman"/>
                          <a:cs typeface="Times New Roman"/>
                        </a:rPr>
                        <a:t>studenților.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4805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Transport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61594" indent="47244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O analiză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corespunzătoare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datelor colectate poate  </a:t>
                      </a:r>
                      <a:r>
                        <a:rPr dirty="0" sz="1400" spc="-85">
                          <a:latin typeface="Times New Roman"/>
                          <a:cs typeface="Times New Roman"/>
                        </a:rPr>
                        <a:t>îmbunătăți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în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mod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semnificativ nivelul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utilizare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al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vehiculelor. 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Informații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poate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fi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utilizat pentru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identifica  orele</a:t>
                      </a:r>
                      <a:r>
                        <a:rPr dirty="0" sz="14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4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vârf</a:t>
                      </a:r>
                      <a:r>
                        <a:rPr dirty="0" sz="14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350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rutele</a:t>
                      </a:r>
                      <a:r>
                        <a:rPr dirty="0" sz="14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în</a:t>
                      </a:r>
                      <a:r>
                        <a:rPr dirty="0" sz="14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cerere</a:t>
                      </a:r>
                      <a:r>
                        <a:rPr dirty="0" sz="14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350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pentru</a:t>
                      </a:r>
                      <a:r>
                        <a:rPr dirty="0" sz="14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stabili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8580">
                        <a:lnSpc>
                          <a:spcPts val="1535"/>
                        </a:lnSpc>
                      </a:pPr>
                      <a:r>
                        <a:rPr dirty="0" sz="1400" spc="-95">
                          <a:latin typeface="Times New Roman"/>
                          <a:cs typeface="Times New Roman"/>
                        </a:rPr>
                        <a:t>tendințele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privind densitatea </a:t>
                      </a:r>
                      <a:r>
                        <a:rPr dirty="0" sz="1400" spc="-85">
                          <a:latin typeface="Times New Roman"/>
                          <a:cs typeface="Times New Roman"/>
                        </a:rPr>
                        <a:t>populației,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anumite</a:t>
                      </a:r>
                      <a:r>
                        <a:rPr dirty="0" sz="14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arii.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8580" marR="62865" indent="457200">
                        <a:lnSpc>
                          <a:spcPct val="95900"/>
                        </a:lnSpc>
                        <a:spcBef>
                          <a:spcPts val="35"/>
                        </a:spcBef>
                      </a:pPr>
                      <a:r>
                        <a:rPr dirty="0" sz="1400" spc="-75">
                          <a:latin typeface="Times New Roman"/>
                          <a:cs typeface="Times New Roman"/>
                        </a:rPr>
                        <a:t>Informațiile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privind traficul pot furniza, </a:t>
                      </a:r>
                      <a:r>
                        <a:rPr dirty="0" sz="1400" spc="-65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asemenea,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date. Astfel,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colectarea </a:t>
                      </a:r>
                      <a:r>
                        <a:rPr dirty="0" sz="1400" spc="-350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evaluarea 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acestora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oferă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avertizări anticipate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cu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privire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eventualele  întârzieri,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ceea ce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face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mai </a:t>
                      </a:r>
                      <a:r>
                        <a:rPr dirty="0" sz="1400" spc="-120">
                          <a:latin typeface="Times New Roman"/>
                          <a:cs typeface="Times New Roman"/>
                        </a:rPr>
                        <a:t>ușoară</a:t>
                      </a:r>
                      <a:r>
                        <a:rPr dirty="0" sz="14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planificarea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vehiculelor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rezervă </a:t>
                      </a:r>
                      <a:r>
                        <a:rPr dirty="0" sz="1400" spc="-355">
                          <a:latin typeface="Times New Roman"/>
                          <a:cs typeface="Times New Roman"/>
                        </a:rPr>
                        <a:t>și</a:t>
                      </a:r>
                      <a:r>
                        <a:rPr dirty="0" sz="14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asigurarea în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mod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sigur a </a:t>
                      </a:r>
                      <a:r>
                        <a:rPr dirty="0" sz="1400" spc="-80">
                          <a:latin typeface="Times New Roman"/>
                          <a:cs typeface="Times New Roman"/>
                        </a:rPr>
                        <a:t>disponibilității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acestora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8253221"/>
            <a:ext cx="6179185" cy="105791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540385">
              <a:lnSpc>
                <a:spcPct val="95900"/>
              </a:lnSpc>
              <a:spcBef>
                <a:spcPts val="170"/>
              </a:spcBef>
            </a:pPr>
            <a:r>
              <a:rPr dirty="0" sz="1400" spc="-90">
                <a:latin typeface="Times New Roman"/>
                <a:cs typeface="Times New Roman"/>
              </a:rPr>
              <a:t>Aplicațiile </a:t>
            </a:r>
            <a:r>
              <a:rPr dirty="0" sz="1400" spc="-5">
                <a:latin typeface="Times New Roman"/>
                <a:cs typeface="Times New Roman"/>
              </a:rPr>
              <a:t>data mining </a:t>
            </a:r>
            <a:r>
              <a:rPr dirty="0" sz="1400">
                <a:latin typeface="Times New Roman"/>
                <a:cs typeface="Times New Roman"/>
              </a:rPr>
              <a:t>nu </a:t>
            </a:r>
            <a:r>
              <a:rPr dirty="0" sz="1400" spc="-5">
                <a:latin typeface="Times New Roman"/>
                <a:cs typeface="Times New Roman"/>
              </a:rPr>
              <a:t>se termină </a:t>
            </a:r>
            <a:r>
              <a:rPr dirty="0" sz="1400">
                <a:latin typeface="Times New Roman"/>
                <a:cs typeface="Times New Roman"/>
              </a:rPr>
              <a:t>aici. </a:t>
            </a:r>
            <a:r>
              <a:rPr dirty="0" sz="1400" spc="-5">
                <a:latin typeface="Times New Roman"/>
                <a:cs typeface="Times New Roman"/>
              </a:rPr>
              <a:t>Lista continuă </a:t>
            </a:r>
            <a:r>
              <a:rPr dirty="0" sz="1400" spc="-425">
                <a:latin typeface="Times New Roman"/>
                <a:cs typeface="Times New Roman"/>
              </a:rPr>
              <a:t>și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continuă. Tehnicile de extragere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 pot </a:t>
            </a:r>
            <a:r>
              <a:rPr dirty="0" sz="1400">
                <a:latin typeface="Times New Roman"/>
                <a:cs typeface="Times New Roman"/>
              </a:rPr>
              <a:t>fi </a:t>
            </a:r>
            <a:r>
              <a:rPr dirty="0" sz="1400" spc="-5">
                <a:latin typeface="Times New Roman"/>
                <a:cs typeface="Times New Roman"/>
              </a:rPr>
              <a:t>aplicate în analiza biologică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datelor,  dinamica fluidelor, ingineria chimică, modelarea ecosistemelor, detectarea  intruziunilor </a:t>
            </a:r>
            <a:r>
              <a:rPr dirty="0" sz="1400" spc="-355">
                <a:latin typeface="Times New Roman"/>
                <a:cs typeface="Times New Roman"/>
              </a:rPr>
              <a:t>și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220">
                <a:latin typeface="Times New Roman"/>
                <a:cs typeface="Times New Roman"/>
              </a:rPr>
              <a:t>așa </a:t>
            </a:r>
            <a:r>
              <a:rPr dirty="0" sz="1400" spc="-5">
                <a:latin typeface="Times New Roman"/>
                <a:cs typeface="Times New Roman"/>
              </a:rPr>
              <a:t>mai departe. Cercetările </a:t>
            </a:r>
            <a:r>
              <a:rPr dirty="0" sz="1400" spc="-350">
                <a:latin typeface="Times New Roman"/>
                <a:cs typeface="Times New Roman"/>
              </a:rPr>
              <a:t>și</a:t>
            </a:r>
            <a:r>
              <a:rPr dirty="0" sz="1400" spc="-5">
                <a:latin typeface="Times New Roman"/>
                <a:cs typeface="Times New Roman"/>
              </a:rPr>
              <a:t>studiile </a:t>
            </a:r>
            <a:r>
              <a:rPr dirty="0" sz="1400" spc="-10">
                <a:latin typeface="Times New Roman"/>
                <a:cs typeface="Times New Roman"/>
              </a:rPr>
              <a:t>continuă </a:t>
            </a:r>
            <a:r>
              <a:rPr dirty="0" sz="1400">
                <a:latin typeface="Times New Roman"/>
                <a:cs typeface="Times New Roman"/>
              </a:rPr>
              <a:t>să </a:t>
            </a:r>
            <a:r>
              <a:rPr dirty="0" sz="1400" spc="-5">
                <a:latin typeface="Times New Roman"/>
                <a:cs typeface="Times New Roman"/>
              </a:rPr>
              <a:t>identifice </a:t>
            </a:r>
            <a:r>
              <a:rPr dirty="0" sz="1400" spc="-50">
                <a:latin typeface="Times New Roman"/>
                <a:cs typeface="Times New Roman"/>
              </a:rPr>
              <a:t>diferite  </a:t>
            </a:r>
            <a:r>
              <a:rPr dirty="0" sz="1400" spc="-5">
                <a:latin typeface="Times New Roman"/>
                <a:cs typeface="Times New Roman"/>
              </a:rPr>
              <a:t>domenii </a:t>
            </a:r>
            <a:r>
              <a:rPr dirty="0" sz="1400">
                <a:latin typeface="Times New Roman"/>
                <a:cs typeface="Times New Roman"/>
              </a:rPr>
              <a:t>care ar </a:t>
            </a:r>
            <a:r>
              <a:rPr dirty="0" sz="1400" spc="-5">
                <a:latin typeface="Times New Roman"/>
                <a:cs typeface="Times New Roman"/>
              </a:rPr>
              <a:t>putea </a:t>
            </a:r>
            <a:r>
              <a:rPr dirty="0" sz="1400">
                <a:latin typeface="Times New Roman"/>
                <a:cs typeface="Times New Roman"/>
              </a:rPr>
              <a:t>fi </a:t>
            </a:r>
            <a:r>
              <a:rPr dirty="0" sz="1400" spc="-5">
                <a:latin typeface="Times New Roman"/>
                <a:cs typeface="Times New Roman"/>
              </a:rPr>
              <a:t>eficientizate prin utilizarea DATA MINING.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453" y="1346200"/>
            <a:ext cx="853440" cy="852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96644" y="2614802"/>
            <a:ext cx="864869" cy="8644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81403" y="3894963"/>
            <a:ext cx="891540" cy="8915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79625" y="4997322"/>
            <a:ext cx="899160" cy="899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81403" y="7048195"/>
            <a:ext cx="897991" cy="97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Mihai</dc:creator>
  <dcterms:created xsi:type="dcterms:W3CDTF">2020-04-10T21:28:46Z</dcterms:created>
  <dcterms:modified xsi:type="dcterms:W3CDTF">2020-04-10T21:28:46Z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2020-04-11T00:00:00Z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2020-04-10T00:00:00Z</vt:filetime>
  </property>
</Properties>
</file>