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2395" y="1660276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37183" y="676787"/>
            <a:ext cx="5889625" cy="2253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56896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Aplicaţie: modelul </a:t>
            </a:r>
            <a:r>
              <a:rPr dirty="0" sz="1200" b="1">
                <a:latin typeface="Times New Roman"/>
                <a:cs typeface="Times New Roman"/>
              </a:rPr>
              <a:t>de </a:t>
            </a:r>
            <a:r>
              <a:rPr dirty="0" sz="1200" spc="-5" b="1">
                <a:latin typeface="Times New Roman"/>
                <a:cs typeface="Times New Roman"/>
              </a:rPr>
              <a:t>regresie liniară simplă (estimare, testare,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predicţie)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just" marL="520700">
              <a:lnSpc>
                <a:spcPct val="100000"/>
              </a:lnSpc>
              <a:spcBef>
                <a:spcPts val="970"/>
              </a:spcBef>
            </a:pPr>
            <a:r>
              <a:rPr dirty="0" sz="1100" spc="-5">
                <a:latin typeface="Times New Roman"/>
                <a:cs typeface="Times New Roman"/>
              </a:rPr>
              <a:t>Se consideră </a:t>
            </a:r>
            <a:r>
              <a:rPr dirty="0" sz="1100" spc="-10">
                <a:latin typeface="Times New Roman"/>
                <a:cs typeface="Times New Roman"/>
              </a:rPr>
              <a:t>un </a:t>
            </a:r>
            <a:r>
              <a:rPr dirty="0" sz="1100" spc="-5">
                <a:latin typeface="Times New Roman"/>
                <a:cs typeface="Times New Roman"/>
              </a:rPr>
              <a:t>model de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forma:</a:t>
            </a:r>
            <a:endParaRPr sz="1100">
              <a:latin typeface="Times New Roman"/>
              <a:cs typeface="Times New Roman"/>
            </a:endParaRPr>
          </a:p>
          <a:p>
            <a:pPr marL="2038350">
              <a:lnSpc>
                <a:spcPct val="100000"/>
              </a:lnSpc>
              <a:spcBef>
                <a:spcPts val="765"/>
              </a:spcBef>
              <a:tabLst>
                <a:tab pos="3202305" algn="l"/>
                <a:tab pos="5659120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baseline="-27777" sz="900" spc="-7" i="1">
                <a:latin typeface="Times New Roman"/>
                <a:cs typeface="Times New Roman"/>
              </a:rPr>
              <a:t>i 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x</a:t>
            </a:r>
            <a:r>
              <a:rPr dirty="0" baseline="-27777" sz="900" spc="-22" i="1">
                <a:latin typeface="Times New Roman"/>
                <a:cs typeface="Times New Roman"/>
              </a:rPr>
              <a:t>i 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50" spc="30" i="1">
                <a:latin typeface="Symbol"/>
                <a:cs typeface="Symbol"/>
              </a:rPr>
              <a:t></a:t>
            </a:r>
            <a:r>
              <a:rPr dirty="0" baseline="-27777" sz="900" spc="44" i="1">
                <a:latin typeface="Times New Roman"/>
                <a:cs typeface="Times New Roman"/>
              </a:rPr>
              <a:t>i</a:t>
            </a:r>
            <a:r>
              <a:rPr dirty="0" baseline="-27777" sz="900" spc="-22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,	</a:t>
            </a:r>
            <a:r>
              <a:rPr dirty="0" sz="1100" spc="-5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1,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120">
                <a:latin typeface="Times New Roman"/>
                <a:cs typeface="Times New Roman"/>
              </a:rPr>
              <a:t>2,</a:t>
            </a:r>
            <a:r>
              <a:rPr dirty="0" sz="1100" spc="120">
                <a:latin typeface="Arial"/>
                <a:cs typeface="Arial"/>
              </a:rPr>
              <a:t>K	</a:t>
            </a:r>
            <a:r>
              <a:rPr dirty="0" sz="1100">
                <a:latin typeface="Times New Roman"/>
                <a:cs typeface="Times New Roman"/>
              </a:rPr>
              <a:t>(1)</a:t>
            </a:r>
            <a:endParaRPr sz="11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97700"/>
              </a:lnSpc>
              <a:spcBef>
                <a:spcPts val="869"/>
              </a:spcBef>
            </a:pPr>
            <a:r>
              <a:rPr dirty="0" sz="1100" spc="-5">
                <a:latin typeface="Times New Roman"/>
                <a:cs typeface="Times New Roman"/>
              </a:rPr>
              <a:t>reprezentând </a:t>
            </a:r>
            <a:r>
              <a:rPr dirty="0" sz="1100" spc="-5" b="1">
                <a:latin typeface="Times New Roman"/>
                <a:cs typeface="Times New Roman"/>
              </a:rPr>
              <a:t>ecuaţia (dreapta) de regresie </a:t>
            </a:r>
            <a:r>
              <a:rPr dirty="0" sz="1100">
                <a:latin typeface="Times New Roman"/>
                <a:cs typeface="Times New Roman"/>
              </a:rPr>
              <a:t>ce </a:t>
            </a:r>
            <a:r>
              <a:rPr dirty="0" sz="1100" spc="-5">
                <a:latin typeface="Times New Roman"/>
                <a:cs typeface="Times New Roman"/>
              </a:rPr>
              <a:t>s-ar obţine dacă </a:t>
            </a:r>
            <a:r>
              <a:rPr dirty="0" sz="1100">
                <a:latin typeface="Times New Roman"/>
                <a:cs typeface="Times New Roman"/>
              </a:rPr>
              <a:t>am </a:t>
            </a:r>
            <a:r>
              <a:rPr dirty="0" sz="1100" spc="-5">
                <a:latin typeface="Times New Roman"/>
                <a:cs typeface="Times New Roman"/>
              </a:rPr>
              <a:t>dispune de </a:t>
            </a:r>
            <a:r>
              <a:rPr dirty="0" sz="1100">
                <a:latin typeface="Times New Roman"/>
                <a:cs typeface="Times New Roman"/>
              </a:rPr>
              <a:t>date </a:t>
            </a:r>
            <a:r>
              <a:rPr dirty="0" sz="1100" spc="-5">
                <a:latin typeface="Times New Roman"/>
                <a:cs typeface="Times New Roman"/>
              </a:rPr>
              <a:t>despre </a:t>
            </a:r>
            <a:r>
              <a:rPr dirty="0" sz="1100" spc="-5" b="1">
                <a:latin typeface="Times New Roman"/>
                <a:cs typeface="Times New Roman"/>
              </a:rPr>
              <a:t>întreaga  populaţie statistică</a:t>
            </a:r>
            <a:r>
              <a:rPr dirty="0" sz="1100" spc="-5">
                <a:latin typeface="Times New Roman"/>
                <a:cs typeface="Times New Roman"/>
              </a:rPr>
              <a:t>, unde </a:t>
            </a:r>
            <a:r>
              <a:rPr dirty="0" sz="1100">
                <a:latin typeface="Times New Roman"/>
                <a:cs typeface="Times New Roman"/>
              </a:rPr>
              <a:t>α şi β </a:t>
            </a:r>
            <a:r>
              <a:rPr dirty="0" sz="1100" spc="-5">
                <a:latin typeface="Times New Roman"/>
                <a:cs typeface="Times New Roman"/>
              </a:rPr>
              <a:t>desemnează </a:t>
            </a:r>
            <a:r>
              <a:rPr dirty="0" sz="1100" spc="-5" b="1">
                <a:latin typeface="Times New Roman"/>
                <a:cs typeface="Times New Roman"/>
              </a:rPr>
              <a:t>parametrii </a:t>
            </a:r>
            <a:r>
              <a:rPr dirty="0" sz="1100" spc="-10">
                <a:latin typeface="Times New Roman"/>
                <a:cs typeface="Times New Roman"/>
              </a:rPr>
              <a:t>ce </a:t>
            </a:r>
            <a:r>
              <a:rPr dirty="0" sz="1100" spc="-5">
                <a:latin typeface="Times New Roman"/>
                <a:cs typeface="Times New Roman"/>
              </a:rPr>
              <a:t>specifică acest model. Modelul </a:t>
            </a:r>
            <a:r>
              <a:rPr dirty="0" sz="1100">
                <a:latin typeface="Times New Roman"/>
                <a:cs typeface="Times New Roman"/>
              </a:rPr>
              <a:t>are o </a:t>
            </a:r>
            <a:r>
              <a:rPr dirty="0" sz="1100" spc="-5">
                <a:latin typeface="Times New Roman"/>
                <a:cs typeface="Times New Roman"/>
              </a:rPr>
              <a:t>parte  deterministă,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x</a:t>
            </a:r>
            <a:r>
              <a:rPr dirty="0" baseline="-27777" sz="900" spc="-15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 dar şi o </a:t>
            </a:r>
            <a:r>
              <a:rPr dirty="0" sz="1100" spc="-5">
                <a:latin typeface="Times New Roman"/>
                <a:cs typeface="Times New Roman"/>
              </a:rPr>
              <a:t>componentă aleatoare, desemnată de </a:t>
            </a:r>
            <a:r>
              <a:rPr dirty="0" sz="1100" spc="-5" b="1">
                <a:latin typeface="Times New Roman"/>
                <a:cs typeface="Times New Roman"/>
              </a:rPr>
              <a:t>erorile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baseline="-27777" sz="900" spc="-7" i="1">
                <a:latin typeface="Times New Roman"/>
                <a:cs typeface="Times New Roman"/>
              </a:rPr>
              <a:t>i</a:t>
            </a:r>
            <a:r>
              <a:rPr dirty="0" baseline="-27777" sz="900" spc="112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520700">
              <a:lnSpc>
                <a:spcPct val="100000"/>
              </a:lnSpc>
              <a:spcBef>
                <a:spcPts val="185"/>
              </a:spcBef>
            </a:pPr>
            <a:r>
              <a:rPr dirty="0" sz="1100">
                <a:latin typeface="Times New Roman"/>
                <a:cs typeface="Times New Roman"/>
              </a:rPr>
              <a:t>Despre </a:t>
            </a:r>
            <a:r>
              <a:rPr dirty="0" sz="1100" spc="-5">
                <a:latin typeface="Times New Roman"/>
                <a:cs typeface="Times New Roman"/>
              </a:rPr>
              <a:t>erori </a:t>
            </a:r>
            <a:r>
              <a:rPr dirty="0" sz="1100">
                <a:latin typeface="Times New Roman"/>
                <a:cs typeface="Times New Roman"/>
              </a:rPr>
              <a:t>se fac </a:t>
            </a:r>
            <a:r>
              <a:rPr dirty="0" sz="1100" spc="-5">
                <a:latin typeface="Times New Roman"/>
                <a:cs typeface="Times New Roman"/>
              </a:rPr>
              <a:t>următoarele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ipoteze:</a:t>
            </a:r>
            <a:endParaRPr sz="1100">
              <a:latin typeface="Times New Roman"/>
              <a:cs typeface="Times New Roman"/>
            </a:endParaRPr>
          </a:p>
          <a:p>
            <a:pPr algn="just" marL="520700">
              <a:lnSpc>
                <a:spcPct val="100000"/>
              </a:lnSpc>
              <a:spcBef>
                <a:spcPts val="335"/>
              </a:spcBef>
            </a:pPr>
            <a:r>
              <a:rPr dirty="0" sz="1100" b="1">
                <a:latin typeface="Times New Roman"/>
                <a:cs typeface="Times New Roman"/>
              </a:rPr>
              <a:t>Media </a:t>
            </a:r>
            <a:r>
              <a:rPr dirty="0" sz="1100" spc="-5" b="1">
                <a:latin typeface="Times New Roman"/>
                <a:cs typeface="Times New Roman"/>
              </a:rPr>
              <a:t>(speranţa matematică)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erorii </a:t>
            </a:r>
            <a:r>
              <a:rPr dirty="0" sz="1100" b="1" i="1">
                <a:latin typeface="Times New Roman"/>
                <a:cs typeface="Times New Roman"/>
              </a:rPr>
              <a:t>ε</a:t>
            </a:r>
            <a:r>
              <a:rPr dirty="0" baseline="-11904" sz="1050" b="1" i="1">
                <a:latin typeface="Times New Roman"/>
                <a:cs typeface="Times New Roman"/>
              </a:rPr>
              <a:t>i </a:t>
            </a:r>
            <a:r>
              <a:rPr dirty="0" sz="1100" spc="-5" b="1">
                <a:latin typeface="Times New Roman"/>
                <a:cs typeface="Times New Roman"/>
              </a:rPr>
              <a:t>este</a:t>
            </a:r>
            <a:r>
              <a:rPr dirty="0" sz="1100" spc="-1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nulă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algn="ctr" marL="454025">
              <a:lnSpc>
                <a:spcPts val="1490"/>
              </a:lnSpc>
              <a:spcBef>
                <a:spcPts val="320"/>
              </a:spcBef>
            </a:pPr>
            <a:r>
              <a:rPr dirty="0" sz="1100" spc="-80" i="1">
                <a:latin typeface="Times New Roman"/>
                <a:cs typeface="Times New Roman"/>
              </a:rPr>
              <a:t>E</a:t>
            </a:r>
            <a:r>
              <a:rPr dirty="0" sz="1500" spc="-80">
                <a:latin typeface="Symbol"/>
                <a:cs typeface="Symbol"/>
              </a:rPr>
              <a:t></a:t>
            </a:r>
            <a:r>
              <a:rPr dirty="0" sz="1150" spc="-80" i="1">
                <a:latin typeface="Symbol"/>
                <a:cs typeface="Symbol"/>
              </a:rPr>
              <a:t></a:t>
            </a:r>
            <a:r>
              <a:rPr dirty="0" sz="1150" spc="-80" i="1">
                <a:latin typeface="Times New Roman"/>
                <a:cs typeface="Times New Roman"/>
              </a:rPr>
              <a:t>  </a:t>
            </a:r>
            <a:r>
              <a:rPr dirty="0" sz="1500" spc="-140">
                <a:latin typeface="Symbol"/>
                <a:cs typeface="Symbol"/>
              </a:rPr>
              <a:t></a:t>
            </a:r>
            <a:r>
              <a:rPr dirty="0" sz="1500" spc="-1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0,  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40">
                <a:latin typeface="Symbol"/>
                <a:cs typeface="Symbol"/>
              </a:rPr>
              <a:t></a:t>
            </a:r>
            <a:r>
              <a:rPr dirty="0" sz="1100" spc="40" i="1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  <a:p>
            <a:pPr algn="ctr" marL="71120">
              <a:lnSpc>
                <a:spcPts val="409"/>
              </a:lnSpc>
            </a:pP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82395" y="2719456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319783" y="2991741"/>
            <a:ext cx="20523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Dispersia erorii </a:t>
            </a:r>
            <a:r>
              <a:rPr dirty="0" sz="1100" b="1" i="1">
                <a:latin typeface="Times New Roman"/>
                <a:cs typeface="Times New Roman"/>
              </a:rPr>
              <a:t>ε</a:t>
            </a:r>
            <a:r>
              <a:rPr dirty="0" baseline="-11904" sz="1050" b="1" i="1">
                <a:latin typeface="Times New Roman"/>
                <a:cs typeface="Times New Roman"/>
              </a:rPr>
              <a:t>i </a:t>
            </a:r>
            <a:r>
              <a:rPr dirty="0" sz="1100" spc="-5" b="1">
                <a:latin typeface="Times New Roman"/>
                <a:cs typeface="Times New Roman"/>
              </a:rPr>
              <a:t>este</a:t>
            </a:r>
            <a:r>
              <a:rPr dirty="0" sz="1100" spc="-9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constantă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648" y="3178687"/>
            <a:ext cx="42100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2585" algn="l"/>
              </a:tabLst>
            </a:pPr>
            <a:r>
              <a:rPr dirty="0" sz="700">
                <a:latin typeface="Times New Roman"/>
                <a:cs typeface="Times New Roman"/>
              </a:rPr>
              <a:t>2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6155" y="3262508"/>
            <a:ext cx="483234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5134" algn="l"/>
              </a:tabLst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92422" y="3136398"/>
            <a:ext cx="287655" cy="257810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1100" i="1">
                <a:latin typeface="Times New Roman"/>
                <a:cs typeface="Times New Roman"/>
              </a:rPr>
              <a:t>Var</a:t>
            </a:r>
            <a:r>
              <a:rPr dirty="0" sz="1100" spc="-185" i="1">
                <a:latin typeface="Times New Roman"/>
                <a:cs typeface="Times New Roman"/>
              </a:rPr>
              <a:t> </a:t>
            </a:r>
            <a:r>
              <a:rPr dirty="0" sz="1500" spc="-250">
                <a:latin typeface="Symbol"/>
                <a:cs typeface="Symbol"/>
              </a:rPr>
              <a:t></a:t>
            </a:r>
            <a:endParaRPr sz="15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53002" y="3081627"/>
            <a:ext cx="1902460" cy="3238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84885" algn="l"/>
              </a:tabLst>
            </a:pP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25" i="1">
                <a:latin typeface="Times New Roman"/>
                <a:cs typeface="Times New Roman"/>
              </a:rPr>
              <a:t>  </a:t>
            </a:r>
            <a:r>
              <a:rPr dirty="0" sz="1500" spc="-140">
                <a:latin typeface="Symbol"/>
                <a:cs typeface="Symbol"/>
              </a:rPr>
              <a:t></a:t>
            </a:r>
            <a:r>
              <a:rPr dirty="0" sz="1500" spc="-14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40" i="1">
                <a:latin typeface="Times New Roman"/>
                <a:cs typeface="Times New Roman"/>
              </a:rPr>
              <a:t>E</a:t>
            </a:r>
            <a:r>
              <a:rPr dirty="0" sz="1950" spc="-140">
                <a:latin typeface="Symbol"/>
                <a:cs typeface="Symbol"/>
              </a:rPr>
              <a:t></a:t>
            </a:r>
            <a:r>
              <a:rPr dirty="0" sz="1150" spc="-140" i="1">
                <a:latin typeface="Symbol"/>
                <a:cs typeface="Symbol"/>
              </a:rPr>
              <a:t></a:t>
            </a:r>
            <a:r>
              <a:rPr dirty="0" sz="1150" spc="-140" i="1">
                <a:latin typeface="Times New Roman"/>
                <a:cs typeface="Times New Roman"/>
              </a:rPr>
              <a:t>     </a:t>
            </a:r>
            <a:r>
              <a:rPr dirty="0" sz="1950" spc="-290">
                <a:latin typeface="Symbol"/>
                <a:cs typeface="Symbol"/>
              </a:rPr>
              <a:t></a:t>
            </a:r>
            <a:r>
              <a:rPr dirty="0" sz="1950" spc="-38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</a:t>
            </a:r>
            <a:r>
              <a:rPr dirty="0" sz="1150" spc="-3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constant ,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 spc="30">
                <a:latin typeface="Symbol"/>
                <a:cs typeface="Symbol"/>
              </a:rPr>
              <a:t></a:t>
            </a:r>
            <a:r>
              <a:rPr dirty="0" sz="1100" spc="30" i="1">
                <a:latin typeface="Times New Roman"/>
                <a:cs typeface="Times New Roman"/>
              </a:rPr>
              <a:t>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7188" y="3380362"/>
            <a:ext cx="5889625" cy="2862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20700">
              <a:lnSpc>
                <a:spcPts val="130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Erorile reprezintă </a:t>
            </a:r>
            <a:r>
              <a:rPr dirty="0" sz="1100" b="1">
                <a:latin typeface="Times New Roman"/>
                <a:cs typeface="Times New Roman"/>
              </a:rPr>
              <a:t>o </a:t>
            </a:r>
            <a:r>
              <a:rPr dirty="0" sz="1100" spc="-5" b="1">
                <a:latin typeface="Times New Roman"/>
                <a:cs typeface="Times New Roman"/>
              </a:rPr>
              <a:t>secvenţă de variabile aleatoare necorelate între ele, </a:t>
            </a:r>
            <a:r>
              <a:rPr dirty="0" sz="1100">
                <a:latin typeface="Times New Roman"/>
                <a:cs typeface="Times New Roman"/>
              </a:rPr>
              <a:t>prin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urmare,</a:t>
            </a:r>
            <a:endParaRPr sz="1100">
              <a:latin typeface="Times New Roman"/>
              <a:cs typeface="Times New Roman"/>
            </a:endParaRPr>
          </a:p>
          <a:p>
            <a:pPr marL="63500">
              <a:lnSpc>
                <a:spcPts val="1420"/>
              </a:lnSpc>
            </a:pPr>
            <a:r>
              <a:rPr dirty="0" sz="1100" spc="-5" b="1">
                <a:latin typeface="Times New Roman"/>
                <a:cs typeface="Times New Roman"/>
              </a:rPr>
              <a:t>covarianţa dintre două erori distinct</a:t>
            </a:r>
            <a:r>
              <a:rPr dirty="0" sz="1100" spc="-5">
                <a:latin typeface="Times New Roman"/>
                <a:cs typeface="Times New Roman"/>
              </a:rPr>
              <a:t>e </a:t>
            </a:r>
            <a:r>
              <a:rPr dirty="0" sz="1150" spc="30" i="1">
                <a:latin typeface="Symbol"/>
                <a:cs typeface="Symbol"/>
              </a:rPr>
              <a:t></a:t>
            </a:r>
            <a:r>
              <a:rPr dirty="0" baseline="-27777" sz="900" spc="44" i="1">
                <a:latin typeface="Times New Roman"/>
                <a:cs typeface="Times New Roman"/>
              </a:rPr>
              <a:t>i </a:t>
            </a:r>
            <a:r>
              <a:rPr dirty="0" sz="1200">
                <a:latin typeface="Times New Roman"/>
                <a:cs typeface="Times New Roman"/>
              </a:rPr>
              <a:t>şi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baseline="-27777" sz="900" i="1">
                <a:latin typeface="Times New Roman"/>
                <a:cs typeface="Times New Roman"/>
              </a:rPr>
              <a:t>j </a:t>
            </a:r>
            <a:r>
              <a:rPr dirty="0" sz="1200" spc="-5">
                <a:latin typeface="Times New Roman"/>
                <a:cs typeface="Times New Roman"/>
              </a:rPr>
              <a:t>este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nulă:</a:t>
            </a:r>
            <a:endParaRPr sz="1200">
              <a:latin typeface="Times New Roman"/>
              <a:cs typeface="Times New Roman"/>
            </a:endParaRPr>
          </a:p>
          <a:p>
            <a:pPr algn="ctr" marR="10160">
              <a:lnSpc>
                <a:spcPct val="100000"/>
              </a:lnSpc>
              <a:spcBef>
                <a:spcPts val="25"/>
              </a:spcBef>
            </a:pPr>
            <a:r>
              <a:rPr dirty="0" sz="1100" i="1">
                <a:latin typeface="Times New Roman"/>
                <a:cs typeface="Times New Roman"/>
              </a:rPr>
              <a:t>Cov</a:t>
            </a:r>
            <a:r>
              <a:rPr dirty="0" sz="1100" spc="-145" i="1">
                <a:latin typeface="Times New Roman"/>
                <a:cs typeface="Times New Roman"/>
              </a:rPr>
              <a:t> </a:t>
            </a:r>
            <a:r>
              <a:rPr dirty="0" sz="1550" spc="-285">
                <a:latin typeface="Symbol"/>
                <a:cs typeface="Symbol"/>
              </a:rPr>
              <a:t>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185">
                <a:latin typeface="Times New Roman"/>
                <a:cs typeface="Times New Roman"/>
              </a:rPr>
              <a:t> 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spc="-52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baseline="-11904" sz="1050" i="1">
                <a:latin typeface="Times New Roman"/>
                <a:cs typeface="Times New Roman"/>
              </a:rPr>
              <a:t>j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sz="1550" spc="-160">
                <a:latin typeface="Symbol"/>
                <a:cs typeface="Symbol"/>
              </a:rPr>
              <a:t></a:t>
            </a:r>
            <a:r>
              <a:rPr dirty="0" sz="1550" spc="-23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E</a:t>
            </a:r>
            <a:r>
              <a:rPr dirty="0" sz="1100" spc="-100" i="1">
                <a:latin typeface="Times New Roman"/>
                <a:cs typeface="Times New Roman"/>
              </a:rPr>
              <a:t> </a:t>
            </a:r>
            <a:r>
              <a:rPr dirty="0" sz="1550" spc="-285">
                <a:latin typeface="Symbol"/>
                <a:cs typeface="Symbol"/>
              </a:rPr>
              <a:t></a:t>
            </a:r>
            <a:r>
              <a:rPr dirty="0" sz="1150" spc="65" i="1">
                <a:latin typeface="Symbol"/>
                <a:cs typeface="Symbol"/>
              </a:rPr>
              <a:t>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spc="12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40">
                <a:latin typeface="Times New Roman"/>
                <a:cs typeface="Times New Roman"/>
              </a:rPr>
              <a:t> </a:t>
            </a:r>
            <a:r>
              <a:rPr dirty="0" baseline="-11904" sz="1050" i="1">
                <a:latin typeface="Times New Roman"/>
                <a:cs typeface="Times New Roman"/>
              </a:rPr>
              <a:t>j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sz="1550" spc="-160">
                <a:latin typeface="Symbol"/>
                <a:cs typeface="Symbol"/>
              </a:rPr>
              <a:t></a:t>
            </a:r>
            <a:r>
              <a:rPr dirty="0" sz="1550" spc="10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0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>
                <a:latin typeface="Times New Roman"/>
                <a:cs typeface="Times New Roman"/>
              </a:rPr>
              <a:t>  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</a:t>
            </a:r>
            <a:r>
              <a:rPr dirty="0" sz="1100" spc="-17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i</a:t>
            </a:r>
            <a:r>
              <a:rPr dirty="0" sz="1100" spc="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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j</a:t>
            </a:r>
            <a:endParaRPr sz="1100">
              <a:latin typeface="Times New Roman"/>
              <a:cs typeface="Times New Roman"/>
            </a:endParaRPr>
          </a:p>
          <a:p>
            <a:pPr marL="63500" marR="57785" indent="457200">
              <a:lnSpc>
                <a:spcPts val="1310"/>
              </a:lnSpc>
              <a:spcBef>
                <a:spcPts val="1520"/>
              </a:spcBef>
            </a:pPr>
            <a:r>
              <a:rPr dirty="0" sz="1100" spc="-10">
                <a:latin typeface="Times New Roman"/>
                <a:cs typeface="Times New Roman"/>
              </a:rPr>
              <a:t>În </a:t>
            </a:r>
            <a:r>
              <a:rPr dirty="0" sz="1100">
                <a:latin typeface="Times New Roman"/>
                <a:cs typeface="Times New Roman"/>
              </a:rPr>
              <a:t>realitate </a:t>
            </a:r>
            <a:r>
              <a:rPr dirty="0" sz="1100" b="1">
                <a:latin typeface="Times New Roman"/>
                <a:cs typeface="Times New Roman"/>
              </a:rPr>
              <a:t>nu </a:t>
            </a:r>
            <a:r>
              <a:rPr dirty="0" sz="1100" spc="-5" b="1">
                <a:latin typeface="Times New Roman"/>
                <a:cs typeface="Times New Roman"/>
              </a:rPr>
              <a:t>dispunem </a:t>
            </a:r>
            <a:r>
              <a:rPr dirty="0" sz="1100" b="1">
                <a:latin typeface="Times New Roman"/>
                <a:cs typeface="Times New Roman"/>
              </a:rPr>
              <a:t>decât </a:t>
            </a:r>
            <a:r>
              <a:rPr dirty="0" sz="1100" spc="-10" b="1">
                <a:latin typeface="Times New Roman"/>
                <a:cs typeface="Times New Roman"/>
              </a:rPr>
              <a:t>de </a:t>
            </a:r>
            <a:r>
              <a:rPr dirty="0" sz="1100" spc="-5" b="1">
                <a:latin typeface="Times New Roman"/>
                <a:cs typeface="Times New Roman"/>
              </a:rPr>
              <a:t>date </a:t>
            </a:r>
            <a:r>
              <a:rPr dirty="0" sz="1100" b="1">
                <a:latin typeface="Times New Roman"/>
                <a:cs typeface="Times New Roman"/>
              </a:rPr>
              <a:t>cu </a:t>
            </a:r>
            <a:r>
              <a:rPr dirty="0" sz="1100" spc="-5" b="1">
                <a:latin typeface="Times New Roman"/>
                <a:cs typeface="Times New Roman"/>
              </a:rPr>
              <a:t>privire la </a:t>
            </a:r>
            <a:r>
              <a:rPr dirty="0" sz="1100" b="1">
                <a:latin typeface="Times New Roman"/>
                <a:cs typeface="Times New Roman"/>
              </a:rPr>
              <a:t>un </a:t>
            </a:r>
            <a:r>
              <a:rPr dirty="0" sz="1100" spc="-5" b="1">
                <a:latin typeface="Times New Roman"/>
                <a:cs typeface="Times New Roman"/>
              </a:rPr>
              <a:t>eşantion </a:t>
            </a:r>
            <a:r>
              <a:rPr dirty="0" sz="1100" spc="-10" b="1">
                <a:latin typeface="Times New Roman"/>
                <a:cs typeface="Times New Roman"/>
              </a:rPr>
              <a:t>de </a:t>
            </a:r>
            <a:r>
              <a:rPr dirty="0" sz="1100" spc="-5" b="1">
                <a:latin typeface="Times New Roman"/>
                <a:cs typeface="Times New Roman"/>
              </a:rPr>
              <a:t>volum </a:t>
            </a:r>
            <a:r>
              <a:rPr dirty="0" sz="1100" spc="-5" i="1">
                <a:latin typeface="Times New Roman"/>
                <a:cs typeface="Times New Roman"/>
              </a:rPr>
              <a:t>n </a:t>
            </a:r>
            <a:r>
              <a:rPr dirty="0" sz="1100" b="1">
                <a:latin typeface="Times New Roman"/>
                <a:cs typeface="Times New Roman"/>
              </a:rPr>
              <a:t>. </a:t>
            </a:r>
            <a:r>
              <a:rPr dirty="0" sz="1100" spc="-10">
                <a:latin typeface="Times New Roman"/>
                <a:cs typeface="Times New Roman"/>
              </a:rPr>
              <a:t>În </a:t>
            </a:r>
            <a:r>
              <a:rPr dirty="0" sz="1100">
                <a:latin typeface="Times New Roman"/>
                <a:cs typeface="Times New Roman"/>
              </a:rPr>
              <a:t>cel </a:t>
            </a:r>
            <a:r>
              <a:rPr dirty="0" sz="1100" spc="-5">
                <a:latin typeface="Times New Roman"/>
                <a:cs typeface="Times New Roman"/>
              </a:rPr>
              <a:t>mai  </a:t>
            </a:r>
            <a:r>
              <a:rPr dirty="0" sz="1100">
                <a:latin typeface="Times New Roman"/>
                <a:cs typeface="Times New Roman"/>
              </a:rPr>
              <a:t>simplu caz cu </a:t>
            </a:r>
            <a:r>
              <a:rPr dirty="0" sz="1100" spc="-5">
                <a:latin typeface="Times New Roman"/>
                <a:cs typeface="Times New Roman"/>
              </a:rPr>
              <a:t>putinţă, acesta </a:t>
            </a:r>
            <a:r>
              <a:rPr dirty="0" sz="1100">
                <a:latin typeface="Times New Roman"/>
                <a:cs typeface="Times New Roman"/>
              </a:rPr>
              <a:t>este </a:t>
            </a:r>
            <a:r>
              <a:rPr dirty="0" sz="1100" spc="-5">
                <a:latin typeface="Times New Roman"/>
                <a:cs typeface="Times New Roman"/>
              </a:rPr>
              <a:t>obţinut din observarea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două variabile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marL="599440" indent="-79375">
              <a:lnSpc>
                <a:spcPts val="1240"/>
              </a:lnSpc>
              <a:buChar char="-"/>
              <a:tabLst>
                <a:tab pos="600075" algn="l"/>
              </a:tabLst>
            </a:pPr>
            <a:r>
              <a:rPr dirty="0" sz="1100">
                <a:latin typeface="Times New Roman"/>
                <a:cs typeface="Times New Roman"/>
              </a:rPr>
              <a:t>o variabilă </a:t>
            </a:r>
            <a:r>
              <a:rPr dirty="0" sz="1100" spc="-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Times New Roman"/>
                <a:cs typeface="Times New Roman"/>
              </a:rPr>
              <a:t>de intrare (numită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 b="1">
                <a:latin typeface="Times New Roman"/>
                <a:cs typeface="Times New Roman"/>
              </a:rPr>
              <a:t>variabilă independentă</a:t>
            </a:r>
            <a:r>
              <a:rPr dirty="0" sz="1100" spc="-5">
                <a:latin typeface="Times New Roman"/>
                <a:cs typeface="Times New Roman"/>
              </a:rPr>
              <a:t>, sau de tip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“cauză”);</a:t>
            </a:r>
            <a:endParaRPr sz="1100">
              <a:latin typeface="Times New Roman"/>
              <a:cs typeface="Times New Roman"/>
            </a:endParaRPr>
          </a:p>
          <a:p>
            <a:pPr marL="599440" indent="-80010">
              <a:lnSpc>
                <a:spcPct val="100000"/>
              </a:lnSpc>
              <a:spcBef>
                <a:spcPts val="15"/>
              </a:spcBef>
              <a:buChar char="-"/>
              <a:tabLst>
                <a:tab pos="600075" algn="l"/>
              </a:tabLst>
            </a:pPr>
            <a:r>
              <a:rPr dirty="0" sz="1100">
                <a:latin typeface="Times New Roman"/>
                <a:cs typeface="Times New Roman"/>
              </a:rPr>
              <a:t>o variabilă </a:t>
            </a:r>
            <a:r>
              <a:rPr dirty="0" sz="1100" spc="-5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Times New Roman"/>
                <a:cs typeface="Times New Roman"/>
              </a:rPr>
              <a:t>de ieşire (numită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 b="1">
                <a:latin typeface="Times New Roman"/>
                <a:cs typeface="Times New Roman"/>
              </a:rPr>
              <a:t>variabilă dependentă</a:t>
            </a:r>
            <a:r>
              <a:rPr dirty="0" sz="1100" spc="-5">
                <a:latin typeface="Times New Roman"/>
                <a:cs typeface="Times New Roman"/>
              </a:rPr>
              <a:t>, </a:t>
            </a:r>
            <a:r>
              <a:rPr dirty="0" sz="1100">
                <a:latin typeface="Times New Roman"/>
                <a:cs typeface="Times New Roman"/>
              </a:rPr>
              <a:t>sau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tip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“efect”).</a:t>
            </a:r>
            <a:endParaRPr sz="1100">
              <a:latin typeface="Times New Roman"/>
              <a:cs typeface="Times New Roman"/>
            </a:endParaRPr>
          </a:p>
          <a:p>
            <a:pPr marL="63500" marR="55880" indent="457200">
              <a:lnSpc>
                <a:spcPts val="1260"/>
              </a:lnSpc>
              <a:spcBef>
                <a:spcPts val="270"/>
              </a:spcBef>
            </a:pPr>
            <a:r>
              <a:rPr dirty="0" sz="1100" spc="-5">
                <a:latin typeface="Times New Roman"/>
                <a:cs typeface="Times New Roman"/>
              </a:rPr>
              <a:t>Pe baza datelor </a:t>
            </a: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eşantion ne propunem </a:t>
            </a:r>
            <a:r>
              <a:rPr dirty="0" sz="1100">
                <a:latin typeface="Times New Roman"/>
                <a:cs typeface="Times New Roman"/>
              </a:rPr>
              <a:t>să </a:t>
            </a:r>
            <a:r>
              <a:rPr dirty="0" sz="1100" spc="-5">
                <a:latin typeface="Times New Roman"/>
                <a:cs typeface="Times New Roman"/>
              </a:rPr>
              <a:t>estimăm </a:t>
            </a:r>
            <a:r>
              <a:rPr dirty="0" sz="1100">
                <a:latin typeface="Times New Roman"/>
                <a:cs typeface="Times New Roman"/>
              </a:rPr>
              <a:t>o ecuaţie </a:t>
            </a:r>
            <a:r>
              <a:rPr dirty="0" sz="1100" spc="-5">
                <a:latin typeface="Times New Roman"/>
                <a:cs typeface="Times New Roman"/>
              </a:rPr>
              <a:t>(dreaptă)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regresie de </a:t>
            </a:r>
            <a:r>
              <a:rPr dirty="0" sz="1100">
                <a:latin typeface="Times New Roman"/>
                <a:cs typeface="Times New Roman"/>
              </a:rPr>
              <a:t>o  </a:t>
            </a:r>
            <a:r>
              <a:rPr dirty="0" sz="1100" spc="-5">
                <a:latin typeface="Times New Roman"/>
                <a:cs typeface="Times New Roman"/>
              </a:rPr>
              <a:t>formă similară </a:t>
            </a:r>
            <a:r>
              <a:rPr dirty="0" sz="1100">
                <a:latin typeface="Times New Roman"/>
                <a:cs typeface="Times New Roman"/>
              </a:rPr>
              <a:t>cu cea a </a:t>
            </a:r>
            <a:r>
              <a:rPr dirty="0" sz="1100" spc="-5">
                <a:latin typeface="Times New Roman"/>
                <a:cs typeface="Times New Roman"/>
              </a:rPr>
              <a:t>pupulaţiei, specificată</a:t>
            </a:r>
            <a:r>
              <a:rPr dirty="0" sz="1100" spc="-10">
                <a:latin typeface="Times New Roman"/>
                <a:cs typeface="Times New Roman"/>
              </a:rPr>
              <a:t> prin:</a:t>
            </a:r>
            <a:endParaRPr sz="1100">
              <a:latin typeface="Times New Roman"/>
              <a:cs typeface="Times New Roman"/>
            </a:endParaRPr>
          </a:p>
          <a:p>
            <a:pPr marL="2038350">
              <a:lnSpc>
                <a:spcPct val="100000"/>
              </a:lnSpc>
              <a:spcBef>
                <a:spcPts val="615"/>
              </a:spcBef>
              <a:tabLst>
                <a:tab pos="3141345" algn="l"/>
                <a:tab pos="5659120" algn="l"/>
              </a:tabLst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27777" sz="900" i="1">
                <a:latin typeface="Times New Roman"/>
                <a:cs typeface="Times New Roman"/>
              </a:rPr>
              <a:t>i </a:t>
            </a:r>
            <a:r>
              <a:rPr dirty="0" baseline="-27777" sz="900" spc="10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x</a:t>
            </a:r>
            <a:r>
              <a:rPr dirty="0" baseline="-27777" sz="900" spc="-15" i="1">
                <a:latin typeface="Times New Roman"/>
                <a:cs typeface="Times New Roman"/>
              </a:rPr>
              <a:t>i </a:t>
            </a:r>
            <a:r>
              <a:rPr dirty="0" baseline="-27777" sz="900" spc="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45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1,</a:t>
            </a:r>
            <a:r>
              <a:rPr dirty="0" sz="1100" spc="75">
                <a:latin typeface="Arial"/>
                <a:cs typeface="Arial"/>
              </a:rPr>
              <a:t>K</a:t>
            </a:r>
            <a:r>
              <a:rPr dirty="0" sz="1100" spc="75">
                <a:latin typeface="Times New Roman"/>
                <a:cs typeface="Times New Roman"/>
              </a:rPr>
              <a:t>,</a:t>
            </a:r>
            <a:r>
              <a:rPr dirty="0" sz="1100" spc="-14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n	</a:t>
            </a:r>
            <a:r>
              <a:rPr dirty="0" sz="1100">
                <a:latin typeface="Times New Roman"/>
                <a:cs typeface="Times New Roman"/>
              </a:rPr>
              <a:t>(2)</a:t>
            </a:r>
            <a:endParaRPr sz="1100">
              <a:latin typeface="Times New Roman"/>
              <a:cs typeface="Times New Roman"/>
            </a:endParaRPr>
          </a:p>
          <a:p>
            <a:pPr marL="63500" marR="55880">
              <a:lnSpc>
                <a:spcPct val="102699"/>
              </a:lnSpc>
              <a:spcBef>
                <a:spcPts val="745"/>
              </a:spcBef>
            </a:pPr>
            <a:r>
              <a:rPr dirty="0" sz="1100" spc="-5">
                <a:latin typeface="Times New Roman"/>
                <a:cs typeface="Times New Roman"/>
              </a:rPr>
              <a:t>unde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reprezintă </a:t>
            </a:r>
            <a:r>
              <a:rPr dirty="0" sz="1100" spc="-5" b="1">
                <a:latin typeface="Times New Roman"/>
                <a:cs typeface="Times New Roman"/>
              </a:rPr>
              <a:t>estimaţii </a:t>
            </a:r>
            <a:r>
              <a:rPr dirty="0" sz="1100" spc="-5">
                <a:latin typeface="Times New Roman"/>
                <a:cs typeface="Times New Roman"/>
              </a:rPr>
              <a:t>ale parametrilor </a:t>
            </a:r>
            <a:r>
              <a:rPr dirty="0" sz="1100" spc="-5" i="1">
                <a:latin typeface="Times New Roman"/>
                <a:cs typeface="Times New Roman"/>
              </a:rPr>
              <a:t>α</a:t>
            </a:r>
            <a:r>
              <a:rPr dirty="0" sz="1100" spc="-5">
                <a:latin typeface="Times New Roman"/>
                <a:cs typeface="Times New Roman"/>
              </a:rPr>
              <a:t>, respectiv </a:t>
            </a:r>
            <a:r>
              <a:rPr dirty="0" sz="1100" i="1">
                <a:latin typeface="Times New Roman"/>
                <a:cs typeface="Times New Roman"/>
              </a:rPr>
              <a:t>β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iar </a:t>
            </a:r>
            <a:r>
              <a:rPr dirty="0" sz="1100" i="1">
                <a:latin typeface="Times New Roman"/>
                <a:cs typeface="Times New Roman"/>
              </a:rPr>
              <a:t>n </a:t>
            </a:r>
            <a:r>
              <a:rPr dirty="0" sz="1100">
                <a:latin typeface="Times New Roman"/>
                <a:cs typeface="Times New Roman"/>
              </a:rPr>
              <a:t>este </a:t>
            </a:r>
            <a:r>
              <a:rPr dirty="0" sz="1100" spc="-5">
                <a:latin typeface="Times New Roman"/>
                <a:cs typeface="Times New Roman"/>
              </a:rPr>
              <a:t>volumul eşantionului. </a:t>
            </a:r>
            <a:r>
              <a:rPr dirty="0" sz="1100" spc="-5" b="1">
                <a:latin typeface="Times New Roman"/>
                <a:cs typeface="Times New Roman"/>
              </a:rPr>
              <a:t>Partea  deterministă </a:t>
            </a:r>
            <a:r>
              <a:rPr dirty="0" sz="1100" spc="-5">
                <a:latin typeface="Times New Roman"/>
                <a:cs typeface="Times New Roman"/>
              </a:rPr>
              <a:t>este </a:t>
            </a:r>
            <a:r>
              <a:rPr dirty="0" sz="1100" spc="-5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x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 iar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numesc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reziduuri</a:t>
            </a:r>
            <a:r>
              <a:rPr dirty="0" sz="1100" spc="-5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62865" marR="55880" indent="457200">
              <a:lnSpc>
                <a:spcPts val="1300"/>
              </a:lnSpc>
              <a:spcBef>
                <a:spcPts val="275"/>
              </a:spcBef>
            </a:pPr>
            <a:r>
              <a:rPr dirty="0" sz="1100" spc="-5">
                <a:latin typeface="Times New Roman"/>
                <a:cs typeface="Times New Roman"/>
              </a:rPr>
              <a:t>Pentru facilitarea calculelor, </a:t>
            </a:r>
            <a:r>
              <a:rPr dirty="0" sz="1100">
                <a:latin typeface="Times New Roman"/>
                <a:cs typeface="Times New Roman"/>
              </a:rPr>
              <a:t>vom </a:t>
            </a:r>
            <a:r>
              <a:rPr dirty="0" sz="1100" spc="-5">
                <a:latin typeface="Times New Roman"/>
                <a:cs typeface="Times New Roman"/>
              </a:rPr>
              <a:t>presupune un eşantion de volum mic, </a:t>
            </a:r>
            <a:r>
              <a:rPr dirty="0" sz="1100" spc="-5" i="1">
                <a:latin typeface="Times New Roman"/>
                <a:cs typeface="Times New Roman"/>
              </a:rPr>
              <a:t>n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6 </a:t>
            </a:r>
            <a:r>
              <a:rPr dirty="0" sz="1100">
                <a:latin typeface="Times New Roman"/>
                <a:cs typeface="Times New Roman"/>
              </a:rPr>
              <a:t>. </a:t>
            </a:r>
            <a:r>
              <a:rPr dirty="0" sz="1100" spc="-5">
                <a:latin typeface="Times New Roman"/>
                <a:cs typeface="Times New Roman"/>
              </a:rPr>
              <a:t>Datele privind  perechea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>
                <a:latin typeface="Times New Roman"/>
                <a:cs typeface="Times New Roman"/>
              </a:rPr>
              <a:t>)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sunt: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524997" y="6398415"/>
          <a:ext cx="511809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345"/>
                <a:gridCol w="291464"/>
              </a:tblGrid>
              <a:tr h="254920">
                <a:tc>
                  <a:txBody>
                    <a:bodyPr/>
                    <a:lstStyle/>
                    <a:p>
                      <a:pPr algn="ctr" marL="27940">
                        <a:lnSpc>
                          <a:spcPts val="1205"/>
                        </a:lnSpc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endParaRPr baseline="-11904"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ts val="1205"/>
                        </a:lnSpc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endParaRPr baseline="-11904"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4287">
                <a:tc>
                  <a:txBody>
                    <a:bodyPr/>
                    <a:lstStyle/>
                    <a:p>
                      <a:pPr algn="ctr" marR="17145">
                        <a:lnSpc>
                          <a:spcPts val="1260"/>
                        </a:lnSpc>
                        <a:spcBef>
                          <a:spcPts val="40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260"/>
                        </a:lnSpc>
                        <a:spcBef>
                          <a:spcPts val="40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781"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5.1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5.9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7644">
                <a:tc>
                  <a:txBody>
                    <a:bodyPr/>
                    <a:lstStyle/>
                    <a:p>
                      <a:pPr algn="ctr" marR="17145">
                        <a:lnSpc>
                          <a:spcPts val="11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7.0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1319754" y="7816724"/>
            <a:ext cx="42456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Reprezentarea grafică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perechilor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, 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) în </a:t>
            </a:r>
            <a:r>
              <a:rPr dirty="0" sz="1100" spc="-5">
                <a:latin typeface="Times New Roman"/>
                <a:cs typeface="Times New Roman"/>
              </a:rPr>
              <a:t>planul XOY </a:t>
            </a:r>
            <a:r>
              <a:rPr dirty="0" sz="1100">
                <a:latin typeface="Times New Roman"/>
                <a:cs typeface="Times New Roman"/>
              </a:rPr>
              <a:t>este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următoarea: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2395" y="93790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49881" y="515243"/>
            <a:ext cx="5864225" cy="123317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50800" marR="44450" indent="457200">
              <a:lnSpc>
                <a:spcPts val="1260"/>
              </a:lnSpc>
              <a:spcBef>
                <a:spcPts val="195"/>
              </a:spcBef>
            </a:pPr>
            <a:r>
              <a:rPr dirty="0" sz="1100" spc="-5">
                <a:latin typeface="Times New Roman"/>
                <a:cs typeface="Times New Roman"/>
              </a:rPr>
              <a:t>Diferenţa dintre valoarea adevărată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variabilei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Times New Roman"/>
                <a:cs typeface="Times New Roman"/>
              </a:rPr>
              <a:t>şi estimarea sa </a:t>
            </a:r>
            <a:r>
              <a:rPr dirty="0" sz="1100" spc="-1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dreptei </a:t>
            </a:r>
            <a:r>
              <a:rPr dirty="0" sz="1100" spc="-10">
                <a:latin typeface="Times New Roman"/>
                <a:cs typeface="Times New Roman"/>
              </a:rPr>
              <a:t>de  </a:t>
            </a:r>
            <a:r>
              <a:rPr dirty="0" sz="1100" spc="-5">
                <a:latin typeface="Times New Roman"/>
                <a:cs typeface="Times New Roman"/>
              </a:rPr>
              <a:t>regresie, reprezintă </a:t>
            </a:r>
            <a:r>
              <a:rPr dirty="0" sz="1100" spc="-5" b="1">
                <a:latin typeface="Times New Roman"/>
                <a:cs typeface="Times New Roman"/>
              </a:rPr>
              <a:t>eroarea de</a:t>
            </a:r>
            <a:r>
              <a:rPr dirty="0" sz="110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predicţie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algn="ctr" marL="444500">
              <a:lnSpc>
                <a:spcPct val="100000"/>
              </a:lnSpc>
              <a:spcBef>
                <a:spcPts val="420"/>
              </a:spcBef>
            </a:pPr>
            <a:r>
              <a:rPr dirty="0" sz="1100" spc="35" i="1">
                <a:latin typeface="Times New Roman"/>
                <a:cs typeface="Times New Roman"/>
              </a:rPr>
              <a:t>e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 </a:t>
            </a:r>
            <a:r>
              <a:rPr dirty="0" baseline="46296" sz="900" spc="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70" i="1">
                <a:latin typeface="Times New Roman"/>
                <a:cs typeface="Times New Roman"/>
              </a:rPr>
              <a:t>y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6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409" i="1">
                <a:latin typeface="Times New Roman"/>
                <a:cs typeface="Times New Roman"/>
              </a:rPr>
              <a:t>y</a:t>
            </a:r>
            <a:r>
              <a:rPr dirty="0" baseline="2525" sz="1650" spc="165">
                <a:latin typeface="Times New Roman"/>
                <a:cs typeface="Times New Roman"/>
              </a:rPr>
              <a:t>ˆ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82">
                <a:latin typeface="Times New Roman"/>
                <a:cs typeface="Times New Roman"/>
              </a:rPr>
              <a:t> </a:t>
            </a:r>
            <a:r>
              <a:rPr dirty="0" sz="1100" spc="55">
                <a:latin typeface="Symbol"/>
                <a:cs typeface="Symbol"/>
              </a:rPr>
              <a:t>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2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00" spc="55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7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114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7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1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 spc="45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8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450" spc="-235">
                <a:latin typeface="Symbol"/>
                <a:cs typeface="Symbol"/>
              </a:rPr>
              <a:t>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2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55" i="1">
                <a:latin typeface="Times New Roman"/>
                <a:cs typeface="Times New Roman"/>
              </a:rPr>
              <a:t>a</a:t>
            </a:r>
            <a:r>
              <a:rPr dirty="0" sz="1450" spc="-70">
                <a:latin typeface="Symbol"/>
                <a:cs typeface="Symbol"/>
              </a:rPr>
              <a:t>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40">
                <a:latin typeface="Times New Roman"/>
                <a:cs typeface="Times New Roman"/>
              </a:rPr>
              <a:t> </a:t>
            </a:r>
            <a:r>
              <a:rPr dirty="0" sz="1450" spc="-130">
                <a:latin typeface="Symbol"/>
                <a:cs typeface="Symbol"/>
              </a:rPr>
              <a:t>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4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45" i="1">
                <a:latin typeface="Times New Roman"/>
                <a:cs typeface="Times New Roman"/>
              </a:rPr>
              <a:t>b</a:t>
            </a:r>
            <a:r>
              <a:rPr dirty="0" sz="1450" spc="-130">
                <a:latin typeface="Symbol"/>
                <a:cs typeface="Symbol"/>
              </a:rPr>
              <a:t></a:t>
            </a:r>
            <a:r>
              <a:rPr dirty="0" sz="1100" spc="45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7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114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endParaRPr baseline="46296" sz="900">
              <a:latin typeface="Times New Roman"/>
              <a:cs typeface="Times New Roman"/>
            </a:endParaRPr>
          </a:p>
          <a:p>
            <a:pPr algn="r" marR="43180">
              <a:lnSpc>
                <a:spcPts val="1295"/>
              </a:lnSpc>
              <a:spcBef>
                <a:spcPts val="805"/>
              </a:spcBef>
            </a:pPr>
            <a:r>
              <a:rPr dirty="0" sz="1100" spc="-5">
                <a:latin typeface="Times New Roman"/>
                <a:cs typeface="Times New Roman"/>
              </a:rPr>
              <a:t>Aplicând operatorul speranţă matematică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ambii membri, deducem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E</a:t>
            </a:r>
            <a:r>
              <a:rPr dirty="0" sz="1100" spc="-5">
                <a:latin typeface="Symbol"/>
                <a:cs typeface="Symbol"/>
              </a:rPr>
              <a:t></a:t>
            </a:r>
            <a:r>
              <a:rPr dirty="0" sz="1100" spc="-5">
                <a:latin typeface="Times New Roman"/>
                <a:cs typeface="Times New Roman"/>
              </a:rPr>
              <a:t>e</a:t>
            </a:r>
            <a:r>
              <a:rPr dirty="0" baseline="39682" sz="1050" spc="-7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Symbol"/>
                <a:cs typeface="Symbol"/>
              </a:rPr>
              <a:t>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0. </a:t>
            </a:r>
            <a:r>
              <a:rPr dirty="0" sz="1100">
                <a:latin typeface="Times New Roman"/>
                <a:cs typeface="Times New Roman"/>
              </a:rPr>
              <a:t>Prin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urmare,</a:t>
            </a:r>
            <a:endParaRPr sz="1100">
              <a:latin typeface="Times New Roman"/>
              <a:cs typeface="Times New Roman"/>
            </a:endParaRPr>
          </a:p>
          <a:p>
            <a:pPr algn="r" marR="104139">
              <a:lnSpc>
                <a:spcPts val="1295"/>
              </a:lnSpc>
            </a:pPr>
            <a:r>
              <a:rPr dirty="0" sz="1100" spc="-5" b="1">
                <a:latin typeface="Times New Roman"/>
                <a:cs typeface="Times New Roman"/>
              </a:rPr>
              <a:t>predicţia bazată pe CMMPO este nedeplasată</a:t>
            </a:r>
            <a:r>
              <a:rPr dirty="0" sz="1100" spc="-5">
                <a:latin typeface="Times New Roman"/>
                <a:cs typeface="Times New Roman"/>
              </a:rPr>
              <a:t>, în sensul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eroarea de predicţie este de medie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nulă.</a:t>
            </a:r>
            <a:endParaRPr sz="110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  <a:spcBef>
                <a:spcPts val="15"/>
              </a:spcBef>
            </a:pPr>
            <a:r>
              <a:rPr dirty="0" sz="1100" spc="-5">
                <a:latin typeface="Times New Roman"/>
                <a:cs typeface="Times New Roman"/>
              </a:rPr>
              <a:t>Se poate arăta (vezi cursul)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 b="1">
                <a:latin typeface="Times New Roman"/>
                <a:cs typeface="Times New Roman"/>
              </a:rPr>
              <a:t>dispersia erorii de predicţie </a:t>
            </a:r>
            <a:r>
              <a:rPr dirty="0" sz="1100" spc="-5">
                <a:latin typeface="Times New Roman"/>
                <a:cs typeface="Times New Roman"/>
              </a:rPr>
              <a:t>poate fi estimată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prin: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4276" y="206413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83379" y="2201296"/>
            <a:ext cx="478790" cy="0"/>
          </a:xfrm>
          <a:custGeom>
            <a:avLst/>
            <a:gdLst/>
            <a:ahLst/>
            <a:cxnLst/>
            <a:rect l="l" t="t" r="r" b="b"/>
            <a:pathLst>
              <a:path w="478789" h="0">
                <a:moveTo>
                  <a:pt x="0" y="0"/>
                </a:moveTo>
                <a:lnTo>
                  <a:pt x="4785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659882" y="2100814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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6337" y="2100814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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6337" y="1968226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98237" y="2227307"/>
            <a:ext cx="10788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646430" algn="l"/>
                <a:tab pos="974090" algn="l"/>
              </a:tabLst>
            </a:pPr>
            <a:r>
              <a:rPr dirty="0" sz="1100" spc="-215">
                <a:latin typeface="Symbol"/>
                <a:cs typeface="Symbol"/>
              </a:rPr>
              <a:t></a:t>
            </a:r>
            <a:r>
              <a:rPr dirty="0" baseline="-10101" sz="1650" spc="-322">
                <a:latin typeface="Symbol"/>
                <a:cs typeface="Symbol"/>
              </a:rPr>
              <a:t></a:t>
            </a:r>
            <a:r>
              <a:rPr dirty="0" baseline="-10101" sz="1650" spc="-322">
                <a:latin typeface="Times New Roman"/>
                <a:cs typeface="Times New Roman"/>
              </a:rPr>
              <a:t>	</a:t>
            </a:r>
            <a:r>
              <a:rPr dirty="0" baseline="15151" sz="1650" spc="30" i="1">
                <a:latin typeface="Times New Roman"/>
                <a:cs typeface="Times New Roman"/>
              </a:rPr>
              <a:t>S</a:t>
            </a:r>
            <a:r>
              <a:rPr dirty="0" sz="600" spc="20" i="1">
                <a:latin typeface="Times New Roman"/>
                <a:cs typeface="Times New Roman"/>
              </a:rPr>
              <a:t>xx	</a:t>
            </a:r>
            <a:r>
              <a:rPr dirty="0" sz="1100" spc="-215">
                <a:latin typeface="Symbol"/>
                <a:cs typeface="Symbol"/>
              </a:rPr>
              <a:t></a:t>
            </a:r>
            <a:r>
              <a:rPr dirty="0" baseline="-10101" sz="1650" spc="-322">
                <a:latin typeface="Symbol"/>
                <a:cs typeface="Symbol"/>
              </a:rPr>
              <a:t></a:t>
            </a:r>
            <a:endParaRPr baseline="-10101" sz="16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69512" y="2192254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41622" y="2085022"/>
            <a:ext cx="33337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1940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41625" y="2182558"/>
            <a:ext cx="5588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35" i="1">
                <a:latin typeface="Times New Roman"/>
                <a:cs typeface="Times New Roman"/>
              </a:rPr>
              <a:t>y</a:t>
            </a:r>
            <a:r>
              <a:rPr dirty="0" sz="600">
                <a:latin typeface="Times New Roman"/>
                <a:cs typeface="Times New Roman"/>
              </a:rPr>
              <a:t>ˆ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44109" y="1920579"/>
            <a:ext cx="820419" cy="2870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  <a:tabLst>
                <a:tab pos="248285" algn="l"/>
              </a:tabLst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700" spc="-225">
                <a:latin typeface="Symbol"/>
                <a:cs typeface="Symbol"/>
              </a:rPr>
              <a:t></a:t>
            </a:r>
            <a:r>
              <a:rPr dirty="0" sz="1100" spc="60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700" spc="-285">
                <a:latin typeface="Symbol"/>
                <a:cs typeface="Symbol"/>
              </a:rPr>
              <a:t></a:t>
            </a:r>
            <a:r>
              <a:rPr dirty="0" baseline="64814" sz="900">
                <a:latin typeface="Times New Roman"/>
                <a:cs typeface="Times New Roman"/>
              </a:rPr>
              <a:t>2</a:t>
            </a:r>
            <a:r>
              <a:rPr dirty="0" baseline="64814" sz="900">
                <a:latin typeface="Times New Roman"/>
                <a:cs typeface="Times New Roman"/>
              </a:rPr>
              <a:t> </a:t>
            </a:r>
            <a:r>
              <a:rPr dirty="0" baseline="64814" sz="900" spc="-89">
                <a:latin typeface="Times New Roman"/>
                <a:cs typeface="Times New Roman"/>
              </a:rPr>
              <a:t> </a:t>
            </a:r>
            <a:r>
              <a:rPr dirty="0" baseline="12626" sz="1650">
                <a:latin typeface="Symbol"/>
                <a:cs typeface="Symbol"/>
              </a:rPr>
              <a:t></a:t>
            </a:r>
            <a:endParaRPr baseline="12626" sz="16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9139" y="2085574"/>
            <a:ext cx="89471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4545" algn="l"/>
              </a:tabLst>
            </a:pP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  </a:t>
            </a:r>
            <a:r>
              <a:rPr dirty="0" sz="1100" spc="-10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7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35">
                <a:latin typeface="Times New Roman"/>
                <a:cs typeface="Times New Roman"/>
              </a:rPr>
              <a:t>1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7915" y="2499490"/>
            <a:ext cx="5788025" cy="35560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12700" marR="5080" indent="457200">
              <a:lnSpc>
                <a:spcPts val="1270"/>
              </a:lnSpc>
              <a:spcBef>
                <a:spcPts val="185"/>
              </a:spcBef>
            </a:pPr>
            <a:r>
              <a:rPr dirty="0" sz="1100" b="1">
                <a:latin typeface="Times New Roman"/>
                <a:cs typeface="Times New Roman"/>
              </a:rPr>
              <a:t>Eroarea </a:t>
            </a:r>
            <a:r>
              <a:rPr dirty="0" sz="1100" spc="-5" b="1">
                <a:latin typeface="Times New Roman"/>
                <a:cs typeface="Times New Roman"/>
              </a:rPr>
              <a:t>standard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predicţiei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calculează extrăgând radical din dispersia erorii de  predicţie: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2674522" y="2949482"/>
            <a:ext cx="1274445" cy="465455"/>
            <a:chOff x="2674522" y="2949482"/>
            <a:chExt cx="1274445" cy="465455"/>
          </a:xfrm>
        </p:grpSpPr>
        <p:sp>
          <p:nvSpPr>
            <p:cNvPr id="17" name="object 17"/>
            <p:cNvSpPr/>
            <p:nvPr/>
          </p:nvSpPr>
          <p:spPr>
            <a:xfrm>
              <a:off x="2677667" y="3054736"/>
              <a:ext cx="1195070" cy="190500"/>
            </a:xfrm>
            <a:custGeom>
              <a:avLst/>
              <a:gdLst/>
              <a:ahLst/>
              <a:cxnLst/>
              <a:rect l="l" t="t" r="r" b="b"/>
              <a:pathLst>
                <a:path w="1195070" h="190500">
                  <a:moveTo>
                    <a:pt x="502919" y="137159"/>
                  </a:moveTo>
                  <a:lnTo>
                    <a:pt x="591311" y="137159"/>
                  </a:lnTo>
                </a:path>
                <a:path w="1195070" h="190500">
                  <a:moveTo>
                    <a:pt x="1025651" y="0"/>
                  </a:moveTo>
                  <a:lnTo>
                    <a:pt x="1086611" y="0"/>
                  </a:lnTo>
                </a:path>
                <a:path w="1195070" h="190500">
                  <a:moveTo>
                    <a:pt x="714755" y="137159"/>
                  </a:moveTo>
                  <a:lnTo>
                    <a:pt x="1194815" y="137159"/>
                  </a:lnTo>
                </a:path>
                <a:path w="1195070" h="190500">
                  <a:moveTo>
                    <a:pt x="0" y="190499"/>
                  </a:moveTo>
                  <a:lnTo>
                    <a:pt x="16763" y="179831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694431" y="3237616"/>
              <a:ext cx="26034" cy="170815"/>
            </a:xfrm>
            <a:custGeom>
              <a:avLst/>
              <a:gdLst/>
              <a:ahLst/>
              <a:cxnLst/>
              <a:rect l="l" t="t" r="r" b="b"/>
              <a:pathLst>
                <a:path w="26035" h="170814">
                  <a:moveTo>
                    <a:pt x="0" y="0"/>
                  </a:moveTo>
                  <a:lnTo>
                    <a:pt x="25907" y="17068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723387" y="2952628"/>
              <a:ext cx="1222375" cy="455930"/>
            </a:xfrm>
            <a:custGeom>
              <a:avLst/>
              <a:gdLst/>
              <a:ahLst/>
              <a:cxnLst/>
              <a:rect l="l" t="t" r="r" b="b"/>
              <a:pathLst>
                <a:path w="1222375" h="455929">
                  <a:moveTo>
                    <a:pt x="0" y="455675"/>
                  </a:moveTo>
                  <a:lnTo>
                    <a:pt x="35051" y="0"/>
                  </a:lnTo>
                  <a:lnTo>
                    <a:pt x="122224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2945381" y="2958826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07281" y="3217906"/>
            <a:ext cx="10788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646430" algn="l"/>
                <a:tab pos="974090" algn="l"/>
              </a:tabLst>
            </a:pPr>
            <a:r>
              <a:rPr dirty="0" sz="1100" spc="-215">
                <a:latin typeface="Symbol"/>
                <a:cs typeface="Symbol"/>
              </a:rPr>
              <a:t></a:t>
            </a:r>
            <a:r>
              <a:rPr dirty="0" baseline="-7575" sz="1650" spc="-322">
                <a:latin typeface="Symbol"/>
                <a:cs typeface="Symbol"/>
              </a:rPr>
              <a:t></a:t>
            </a:r>
            <a:r>
              <a:rPr dirty="0" baseline="-7575" sz="1650" spc="-322">
                <a:latin typeface="Times New Roman"/>
                <a:cs typeface="Times New Roman"/>
              </a:rPr>
              <a:t>	</a:t>
            </a:r>
            <a:r>
              <a:rPr dirty="0" baseline="15151" sz="1650" spc="30" i="1">
                <a:latin typeface="Times New Roman"/>
                <a:cs typeface="Times New Roman"/>
              </a:rPr>
              <a:t>S</a:t>
            </a:r>
            <a:r>
              <a:rPr dirty="0" sz="600" spc="20" i="1">
                <a:latin typeface="Times New Roman"/>
                <a:cs typeface="Times New Roman"/>
              </a:rPr>
              <a:t>xx	</a:t>
            </a:r>
            <a:r>
              <a:rPr dirty="0" sz="1100" spc="-215">
                <a:latin typeface="Symbol"/>
                <a:cs typeface="Symbol"/>
              </a:rPr>
              <a:t></a:t>
            </a:r>
            <a:r>
              <a:rPr dirty="0" baseline="-7575" sz="1650" spc="-322">
                <a:latin typeface="Symbol"/>
                <a:cs typeface="Symbol"/>
              </a:rPr>
              <a:t></a:t>
            </a:r>
            <a:endParaRPr baseline="-7575" sz="16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80073" y="3182854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57698" y="3173014"/>
            <a:ext cx="5588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35" i="1">
                <a:latin typeface="Times New Roman"/>
                <a:cs typeface="Times New Roman"/>
              </a:rPr>
              <a:t>y</a:t>
            </a:r>
            <a:r>
              <a:rPr dirty="0" baseline="4629" sz="900">
                <a:latin typeface="Times New Roman"/>
                <a:cs typeface="Times New Roman"/>
              </a:rPr>
              <a:t>ˆ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53150" y="2909286"/>
            <a:ext cx="820419" cy="2876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248285" algn="l"/>
              </a:tabLst>
            </a:pP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700" spc="-225">
                <a:latin typeface="Symbol"/>
                <a:cs typeface="Symbol"/>
              </a:rPr>
              <a:t></a:t>
            </a:r>
            <a:r>
              <a:rPr dirty="0" sz="1100" spc="60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700" spc="-285">
                <a:latin typeface="Symbol"/>
                <a:cs typeface="Symbol"/>
              </a:rPr>
              <a:t></a:t>
            </a:r>
            <a:r>
              <a:rPr dirty="0" baseline="64814" sz="900">
                <a:latin typeface="Times New Roman"/>
                <a:cs typeface="Times New Roman"/>
              </a:rPr>
              <a:t>2</a:t>
            </a:r>
            <a:r>
              <a:rPr dirty="0" baseline="64814" sz="900">
                <a:latin typeface="Times New Roman"/>
                <a:cs typeface="Times New Roman"/>
              </a:rPr>
              <a:t> </a:t>
            </a:r>
            <a:r>
              <a:rPr dirty="0" baseline="64814" sz="900" spc="-97">
                <a:latin typeface="Times New Roman"/>
                <a:cs typeface="Times New Roman"/>
              </a:rPr>
              <a:t> </a:t>
            </a:r>
            <a:r>
              <a:rPr dirty="0" baseline="12626" sz="1650">
                <a:latin typeface="Symbol"/>
                <a:cs typeface="Symbol"/>
              </a:rPr>
              <a:t></a:t>
            </a:r>
            <a:endParaRPr baseline="12626" sz="16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69814" y="3074650"/>
            <a:ext cx="10388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98780" algn="l"/>
                <a:tab pos="923290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baseline="-7575" sz="1650" spc="-30">
                <a:latin typeface="Symbol"/>
                <a:cs typeface="Symbol"/>
              </a:rPr>
              <a:t></a:t>
            </a:r>
            <a:r>
              <a:rPr dirty="0" sz="1100" spc="-20">
                <a:latin typeface="Times New Roman"/>
                <a:cs typeface="Times New Roman"/>
              </a:rPr>
              <a:t>1</a:t>
            </a:r>
            <a:r>
              <a:rPr dirty="0" sz="1100" spc="-20">
                <a:latin typeface="Symbol"/>
                <a:cs typeface="Symbol"/>
              </a:rPr>
              <a:t>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43526" y="3074038"/>
            <a:ext cx="13747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7575" sz="1650">
                <a:latin typeface="Symbol"/>
                <a:cs typeface="Symbol"/>
              </a:rPr>
              <a:t></a:t>
            </a:r>
            <a:r>
              <a:rPr dirty="0" baseline="-7575" sz="16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0.12589273049639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9782" y="3522102"/>
            <a:ext cx="461010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1100" spc="-5" b="1">
                <a:latin typeface="Times New Roman"/>
                <a:cs typeface="Times New Roman"/>
              </a:rPr>
              <a:t>Intervalul de predicţie </a:t>
            </a:r>
            <a:r>
              <a:rPr dirty="0" sz="1100" spc="-5">
                <a:latin typeface="Times New Roman"/>
                <a:cs typeface="Times New Roman"/>
              </a:rPr>
              <a:t>pentru </a:t>
            </a:r>
            <a:r>
              <a:rPr dirty="0" sz="1100" spc="30" i="1">
                <a:latin typeface="Times New Roman"/>
                <a:cs typeface="Times New Roman"/>
              </a:rPr>
              <a:t>y</a:t>
            </a:r>
            <a:r>
              <a:rPr dirty="0" baseline="46296" sz="900" spc="44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, la </a:t>
            </a:r>
            <a:r>
              <a:rPr dirty="0" sz="1100" spc="-5">
                <a:latin typeface="Times New Roman"/>
                <a:cs typeface="Times New Roman"/>
              </a:rPr>
              <a:t>pragul de semnificaţie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0.05 (5%)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este: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3021994" y="3943131"/>
            <a:ext cx="1240790" cy="497205"/>
            <a:chOff x="3021994" y="3943131"/>
            <a:chExt cx="1240790" cy="497205"/>
          </a:xfrm>
        </p:grpSpPr>
        <p:sp>
          <p:nvSpPr>
            <p:cNvPr id="29" name="object 29"/>
            <p:cNvSpPr/>
            <p:nvPr/>
          </p:nvSpPr>
          <p:spPr>
            <a:xfrm>
              <a:off x="3025139" y="4063624"/>
              <a:ext cx="1160145" cy="193675"/>
            </a:xfrm>
            <a:custGeom>
              <a:avLst/>
              <a:gdLst/>
              <a:ahLst/>
              <a:cxnLst/>
              <a:rect l="l" t="t" r="r" b="b"/>
              <a:pathLst>
                <a:path w="1160145" h="193675">
                  <a:moveTo>
                    <a:pt x="987551" y="0"/>
                  </a:moveTo>
                  <a:lnTo>
                    <a:pt x="1048511" y="0"/>
                  </a:lnTo>
                </a:path>
                <a:path w="1160145" h="193675">
                  <a:moveTo>
                    <a:pt x="673607" y="137159"/>
                  </a:moveTo>
                  <a:lnTo>
                    <a:pt x="1159763" y="137159"/>
                  </a:lnTo>
                </a:path>
                <a:path w="1160145" h="193675">
                  <a:moveTo>
                    <a:pt x="0" y="193547"/>
                  </a:moveTo>
                  <a:lnTo>
                    <a:pt x="16763" y="182879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3041903" y="4251076"/>
              <a:ext cx="26034" cy="182880"/>
            </a:xfrm>
            <a:custGeom>
              <a:avLst/>
              <a:gdLst/>
              <a:ahLst/>
              <a:cxnLst/>
              <a:rect l="l" t="t" r="r" b="b"/>
              <a:pathLst>
                <a:path w="26035" h="182879">
                  <a:moveTo>
                    <a:pt x="0" y="0"/>
                  </a:moveTo>
                  <a:lnTo>
                    <a:pt x="25907" y="182879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070859" y="3946276"/>
              <a:ext cx="1188720" cy="487680"/>
            </a:xfrm>
            <a:custGeom>
              <a:avLst/>
              <a:gdLst/>
              <a:ahLst/>
              <a:cxnLst/>
              <a:rect l="l" t="t" r="r" b="b"/>
              <a:pathLst>
                <a:path w="1188720" h="487679">
                  <a:moveTo>
                    <a:pt x="0" y="487679"/>
                  </a:moveTo>
                  <a:lnTo>
                    <a:pt x="33527" y="0"/>
                  </a:lnTo>
                  <a:lnTo>
                    <a:pt x="118871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/>
          <p:cNvSpPr txBox="1"/>
          <p:nvPr/>
        </p:nvSpPr>
        <p:spPr>
          <a:xfrm>
            <a:off x="3193793" y="4217649"/>
            <a:ext cx="11049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664845" algn="l"/>
                <a:tab pos="1000125" algn="l"/>
              </a:tabLst>
            </a:pPr>
            <a:r>
              <a:rPr dirty="0" sz="1100" spc="-215">
                <a:latin typeface="Symbol"/>
                <a:cs typeface="Symbol"/>
              </a:rPr>
              <a:t></a:t>
            </a:r>
            <a:r>
              <a:rPr dirty="0" baseline="-20202" sz="1650" spc="-322">
                <a:latin typeface="Symbol"/>
                <a:cs typeface="Symbol"/>
              </a:rPr>
              <a:t></a:t>
            </a:r>
            <a:r>
              <a:rPr dirty="0" baseline="-20202" sz="1650" spc="-322">
                <a:latin typeface="Times New Roman"/>
                <a:cs typeface="Times New Roman"/>
              </a:rPr>
              <a:t>	</a:t>
            </a:r>
            <a:r>
              <a:rPr dirty="0" baseline="10101" sz="1650" spc="30" i="1">
                <a:latin typeface="Times New Roman"/>
                <a:cs typeface="Times New Roman"/>
              </a:rPr>
              <a:t>S</a:t>
            </a:r>
            <a:r>
              <a:rPr dirty="0" baseline="3968" sz="1050" spc="30" i="1">
                <a:latin typeface="Times New Roman"/>
                <a:cs typeface="Times New Roman"/>
              </a:rPr>
              <a:t>xx	</a:t>
            </a:r>
            <a:r>
              <a:rPr dirty="0" sz="1100" spc="-215">
                <a:latin typeface="Symbol"/>
                <a:cs typeface="Symbol"/>
              </a:rPr>
              <a:t></a:t>
            </a:r>
            <a:r>
              <a:rPr dirty="0" baseline="-20202" sz="1650" spc="-322">
                <a:latin typeface="Symbol"/>
                <a:cs typeface="Symbol"/>
              </a:rPr>
              <a:t></a:t>
            </a:r>
            <a:endParaRPr baseline="-20202" sz="16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472662" y="4193266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73044" y="3985740"/>
            <a:ext cx="66865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 spc="-70">
                <a:latin typeface="Symbol"/>
                <a:cs typeface="Symbol"/>
              </a:rPr>
              <a:t></a:t>
            </a:r>
            <a:r>
              <a:rPr dirty="0" sz="1850" spc="-70">
                <a:latin typeface="Symbol"/>
                <a:cs typeface="Symbol"/>
              </a:rPr>
              <a:t></a:t>
            </a:r>
            <a:r>
              <a:rPr dirty="0" sz="1100" spc="-7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67843" y="3950949"/>
            <a:ext cx="1435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ts val="114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660"/>
              </a:lnSpc>
            </a:pP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96856" y="3923256"/>
            <a:ext cx="18605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r>
              <a:rPr dirty="0" sz="700" spc="-60">
                <a:latin typeface="Times New Roman"/>
                <a:cs typeface="Times New Roman"/>
              </a:rPr>
              <a:t> </a:t>
            </a:r>
            <a:r>
              <a:rPr dirty="0" baseline="-15015" sz="2775" spc="-390">
                <a:latin typeface="Symbol"/>
                <a:cs typeface="Symbol"/>
              </a:rPr>
              <a:t></a:t>
            </a:r>
            <a:endParaRPr baseline="-15015" sz="2775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43141" y="4073067"/>
            <a:ext cx="7048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45733" y="3898872"/>
            <a:ext cx="84010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261620" algn="l"/>
              </a:tabLst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850" spc="-285">
                <a:latin typeface="Symbol"/>
                <a:cs typeface="Symbol"/>
              </a:rPr>
              <a:t></a:t>
            </a:r>
            <a:r>
              <a:rPr dirty="0" sz="1100" spc="50" i="1">
                <a:latin typeface="Times New Roman"/>
                <a:cs typeface="Times New Roman"/>
              </a:rPr>
              <a:t>x</a:t>
            </a:r>
            <a:r>
              <a:rPr dirty="0" baseline="39682" sz="1050">
                <a:latin typeface="Times New Roman"/>
                <a:cs typeface="Times New Roman"/>
              </a:rPr>
              <a:t>0</a:t>
            </a:r>
            <a:r>
              <a:rPr dirty="0" baseline="39682" sz="1050">
                <a:latin typeface="Times New Roman"/>
                <a:cs typeface="Times New Roman"/>
              </a:rPr>
              <a:t> </a:t>
            </a:r>
            <a:r>
              <a:rPr dirty="0" baseline="39682" sz="1050" spc="-8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850" spc="-360">
                <a:latin typeface="Symbol"/>
                <a:cs typeface="Symbol"/>
              </a:rPr>
              <a:t></a:t>
            </a:r>
            <a:r>
              <a:rPr dirty="0" baseline="59523" sz="1050">
                <a:latin typeface="Times New Roman"/>
                <a:cs typeface="Times New Roman"/>
              </a:rPr>
              <a:t>2</a:t>
            </a:r>
            <a:r>
              <a:rPr dirty="0" baseline="59523" sz="1050" spc="89">
                <a:latin typeface="Times New Roman"/>
                <a:cs typeface="Times New Roman"/>
              </a:rPr>
              <a:t> </a:t>
            </a:r>
            <a:r>
              <a:rPr dirty="0" baseline="17676" sz="1650">
                <a:latin typeface="Symbol"/>
                <a:cs typeface="Symbol"/>
              </a:rPr>
              <a:t></a:t>
            </a:r>
            <a:endParaRPr baseline="17676" sz="165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06621" y="4085061"/>
            <a:ext cx="10020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86460" algn="l"/>
              </a:tabLst>
            </a:pPr>
            <a:r>
              <a:rPr dirty="0" sz="1100">
                <a:latin typeface="Symbol"/>
                <a:cs typeface="Symbol"/>
              </a:rPr>
              <a:t>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11904" sz="1050" spc="22" i="1">
                <a:latin typeface="Symbol"/>
                <a:cs typeface="Symbol"/>
              </a:rPr>
              <a:t></a:t>
            </a:r>
            <a:r>
              <a:rPr dirty="0" baseline="-11904" sz="1050" spc="22" i="1">
                <a:latin typeface="Times New Roman"/>
                <a:cs typeface="Times New Roman"/>
              </a:rPr>
              <a:t> 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 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Symbol"/>
                <a:cs typeface="Symbol"/>
              </a:rPr>
              <a:t>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r>
              <a:rPr dirty="0" sz="1100" spc="-18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181346" y="4084449"/>
            <a:ext cx="14427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</a:t>
            </a:r>
            <a:r>
              <a:rPr dirty="0" sz="1100">
                <a:latin typeface="Times New Roman"/>
                <a:cs typeface="Times New Roman"/>
              </a:rPr>
              <a:t> = [ </a:t>
            </a:r>
            <a:r>
              <a:rPr dirty="0" sz="1100" spc="-5">
                <a:latin typeface="Times New Roman"/>
                <a:cs typeface="Times New Roman"/>
              </a:rPr>
              <a:t>7.11624, 7.81519</a:t>
            </a:r>
            <a:r>
              <a:rPr dirty="0" sz="1100" spc="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]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62556" y="4611753"/>
            <a:ext cx="5839460" cy="5461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8100" marR="30480" indent="457200">
              <a:lnSpc>
                <a:spcPct val="100600"/>
              </a:lnSpc>
              <a:spcBef>
                <a:spcPts val="95"/>
              </a:spcBef>
            </a:pPr>
            <a:r>
              <a:rPr dirty="0" sz="1100" spc="-10">
                <a:latin typeface="Times New Roman"/>
                <a:cs typeface="Times New Roman"/>
              </a:rPr>
              <a:t>In </a:t>
            </a:r>
            <a:r>
              <a:rPr dirty="0" sz="1100" spc="-5">
                <a:latin typeface="Times New Roman"/>
                <a:cs typeface="Times New Roman"/>
              </a:rPr>
              <a:t>figura următoare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reprezintă datele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observaţie, dreapta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regresie, erorile (reziduurile),  extrapolarea (prelungirea) dreptei de regresie, predicţia punctuală </a:t>
            </a:r>
            <a:r>
              <a:rPr dirty="0" sz="1100">
                <a:latin typeface="Times New Roman"/>
                <a:cs typeface="Times New Roman"/>
              </a:rPr>
              <a:t>pentru </a:t>
            </a:r>
            <a:r>
              <a:rPr dirty="0" sz="1100" spc="30" i="1">
                <a:latin typeface="Times New Roman"/>
                <a:cs typeface="Times New Roman"/>
              </a:rPr>
              <a:t>x</a:t>
            </a:r>
            <a:r>
              <a:rPr dirty="0" baseline="46296" sz="900" spc="44">
                <a:latin typeface="Times New Roman"/>
                <a:cs typeface="Times New Roman"/>
              </a:rPr>
              <a:t>0 </a:t>
            </a:r>
            <a:r>
              <a:rPr dirty="0" sz="1200" spc="-5">
                <a:latin typeface="Times New Roman"/>
                <a:cs typeface="Times New Roman"/>
              </a:rPr>
              <a:t>=</a:t>
            </a:r>
            <a:r>
              <a:rPr dirty="0" sz="1100" spc="-5">
                <a:latin typeface="Times New Roman"/>
                <a:cs typeface="Times New Roman"/>
              </a:rPr>
              <a:t>6.5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>
                <a:latin typeface="Times New Roman"/>
                <a:cs typeface="Times New Roman"/>
              </a:rPr>
              <a:t>intervalul de  </a:t>
            </a:r>
            <a:r>
              <a:rPr dirty="0" sz="1100">
                <a:latin typeface="Times New Roman"/>
                <a:cs typeface="Times New Roman"/>
              </a:rPr>
              <a:t>predicţie în </a:t>
            </a:r>
            <a:r>
              <a:rPr dirty="0" sz="1100" spc="-5">
                <a:latin typeface="Times New Roman"/>
                <a:cs typeface="Times New Roman"/>
              </a:rPr>
              <a:t>jurul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acesteia.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453133" y="5311778"/>
            <a:ext cx="4781550" cy="400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47189" y="518291"/>
            <a:ext cx="2266315" cy="684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ts val="129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SINTEZĂ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290"/>
              </a:lnSpc>
            </a:pPr>
            <a:r>
              <a:rPr dirty="0" sz="1100" spc="-5" b="1">
                <a:latin typeface="Times New Roman"/>
                <a:cs typeface="Times New Roman"/>
              </a:rPr>
              <a:t>(derularea calculelor, fără</a:t>
            </a:r>
            <a:r>
              <a:rPr dirty="0" sz="1100" spc="1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explicaţii)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14604">
              <a:lnSpc>
                <a:spcPct val="100000"/>
              </a:lnSpc>
              <a:tabLst>
                <a:tab pos="1118235" algn="l"/>
              </a:tabLst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27777" sz="900" i="1">
                <a:latin typeface="Times New Roman"/>
                <a:cs typeface="Times New Roman"/>
              </a:rPr>
              <a:t>i </a:t>
            </a:r>
            <a:r>
              <a:rPr dirty="0" baseline="-27777" sz="900" spc="10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baseline="-27777" sz="900" spc="-7" i="1">
                <a:latin typeface="Times New Roman"/>
                <a:cs typeface="Times New Roman"/>
              </a:rPr>
              <a:t>i </a:t>
            </a:r>
            <a:r>
              <a:rPr dirty="0" baseline="-27777" sz="900" spc="4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i="1">
                <a:latin typeface="Times New Roman"/>
                <a:cs typeface="Times New Roman"/>
              </a:rPr>
              <a:t>i</a:t>
            </a:r>
            <a:r>
              <a:rPr dirty="0" sz="1100" spc="-1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1,</a:t>
            </a:r>
            <a:r>
              <a:rPr dirty="0" sz="1100" spc="75">
                <a:latin typeface="Arial"/>
                <a:cs typeface="Arial"/>
              </a:rPr>
              <a:t>K</a:t>
            </a:r>
            <a:r>
              <a:rPr dirty="0" sz="1100" spc="75">
                <a:latin typeface="Times New Roman"/>
                <a:cs typeface="Times New Roman"/>
              </a:rPr>
              <a:t>,</a:t>
            </a:r>
            <a:r>
              <a:rPr dirty="0" sz="1100" spc="-15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22447" y="31278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117594" y="3169138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2260" y="2889944"/>
            <a:ext cx="309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Symbol"/>
                <a:cs typeface="Symbol"/>
              </a:rPr>
              <a:t></a:t>
            </a:r>
            <a:r>
              <a:rPr dirty="0" baseline="3968" sz="2100" spc="-307">
                <a:latin typeface="Times New Roman"/>
                <a:cs typeface="Times New Roman"/>
              </a:rPr>
              <a:t> </a:t>
            </a:r>
            <a:r>
              <a:rPr dirty="0" baseline="12626" sz="1650" spc="-7" i="1">
                <a:latin typeface="Times New Roman"/>
                <a:cs typeface="Times New Roman"/>
              </a:rPr>
              <a:t>x</a:t>
            </a: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81299" y="3060322"/>
            <a:ext cx="9702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4984" algn="l"/>
              </a:tabLst>
            </a:pP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190">
                <a:latin typeface="Times New Roman"/>
                <a:cs typeface="Times New Roman"/>
              </a:rPr>
              <a:t> </a:t>
            </a:r>
            <a:r>
              <a:rPr dirty="0" u="sng" baseline="37037" sz="9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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3.5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;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60876" y="31278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256022" y="3169138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052838" y="1389029"/>
          <a:ext cx="1240155" cy="1546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2440"/>
                <a:gridCol w="220345"/>
                <a:gridCol w="291464"/>
                <a:gridCol w="256540"/>
              </a:tblGrid>
              <a:tr h="253397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ts val="1205"/>
                        </a:lnSpc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endParaRPr baseline="-11904"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ts val="1205"/>
                        </a:lnSpc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endParaRPr baseline="-11904"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504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265"/>
                        </a:lnSpc>
                        <a:spcBef>
                          <a:spcPts val="40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265"/>
                        </a:lnSpc>
                        <a:spcBef>
                          <a:spcPts val="405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5.1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1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16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5.9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946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7145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17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7.0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6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ts val="630"/>
                        </a:lnSpc>
                      </a:pPr>
                      <a:r>
                        <a:rPr dirty="0" sz="600" i="1">
                          <a:latin typeface="Times New Roman"/>
                          <a:cs typeface="Times New Roman"/>
                        </a:rPr>
                        <a:t>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630"/>
                        </a:lnSpc>
                      </a:pPr>
                      <a:r>
                        <a:rPr dirty="0" sz="600" i="1">
                          <a:latin typeface="Times New Roman"/>
                          <a:cs typeface="Times New Roman"/>
                        </a:rPr>
                        <a:t>n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3921250" y="3060934"/>
            <a:ext cx="87185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3080" algn="l"/>
              </a:tabLst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1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u="sng" baseline="37037" sz="9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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4.5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40688" y="2889944"/>
            <a:ext cx="309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Symbol"/>
                <a:cs typeface="Symbol"/>
              </a:rPr>
              <a:t></a:t>
            </a:r>
            <a:r>
              <a:rPr dirty="0" baseline="3968" sz="2100" spc="-307">
                <a:latin typeface="Times New Roman"/>
                <a:cs typeface="Times New Roman"/>
              </a:rPr>
              <a:t> </a:t>
            </a:r>
            <a:r>
              <a:rPr dirty="0" baseline="12626" sz="1650" spc="-7" i="1">
                <a:latin typeface="Times New Roman"/>
                <a:cs typeface="Times New Roman"/>
              </a:rPr>
              <a:t>x</a:t>
            </a: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96055" y="35546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268964" y="3490089"/>
            <a:ext cx="3232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</a:t>
            </a:r>
            <a:r>
              <a:rPr dirty="0" sz="1100" spc="-110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66615" y="35546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936440" y="3490089"/>
            <a:ext cx="3289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200364" y="3803456"/>
          <a:ext cx="1162685" cy="1025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185"/>
                <a:gridCol w="570865"/>
              </a:tblGrid>
              <a:tr h="224289">
                <a:tc>
                  <a:txBody>
                    <a:bodyPr/>
                    <a:lstStyle/>
                    <a:p>
                      <a:pPr algn="r" marR="74295">
                        <a:lnSpc>
                          <a:spcPts val="1260"/>
                        </a:lnSpc>
                        <a:spcBef>
                          <a:spcPts val="40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260"/>
                        </a:lnSpc>
                        <a:spcBef>
                          <a:spcPts val="40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1435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781">
                <a:tc>
                  <a:txBody>
                    <a:bodyPr/>
                    <a:lstStyle/>
                    <a:p>
                      <a:pPr algn="r" marR="7429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1.4000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7429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0.6000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5461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0.60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5461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1.40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7644">
                <a:tc>
                  <a:txBody>
                    <a:bodyPr/>
                    <a:lstStyle/>
                    <a:p>
                      <a:pPr algn="r" marR="51435">
                        <a:lnSpc>
                          <a:spcPts val="11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3482339" y="512128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042918" y="5038783"/>
            <a:ext cx="139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87124" y="499114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95918" y="5154213"/>
            <a:ext cx="4699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21939" y="5154213"/>
            <a:ext cx="9334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xx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58167" y="5234985"/>
            <a:ext cx="12636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83965" y="504448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42693" y="5008474"/>
            <a:ext cx="136969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55930" algn="l"/>
              </a:tabLst>
            </a:pPr>
            <a:r>
              <a:rPr dirty="0" sz="1100" i="1">
                <a:latin typeface="Times New Roman"/>
                <a:cs typeface="Times New Roman"/>
              </a:rPr>
              <a:t>S  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14344" y="54900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826512" y="5523021"/>
            <a:ext cx="53911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4825" algn="l"/>
              </a:tabLst>
            </a:pPr>
            <a:r>
              <a:rPr dirty="0" sz="600" i="1">
                <a:latin typeface="Times New Roman"/>
                <a:cs typeface="Times New Roman"/>
              </a:rPr>
              <a:t>yy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68835" y="5603793"/>
            <a:ext cx="12636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17293" y="5359953"/>
            <a:ext cx="1529080" cy="26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065">
              <a:lnSpc>
                <a:spcPts val="44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  <a:p>
            <a:pPr marL="38100">
              <a:lnSpc>
                <a:spcPts val="1460"/>
              </a:lnSpc>
              <a:tabLst>
                <a:tab pos="240665" algn="l"/>
              </a:tabLst>
            </a:pP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baseline="-5952" sz="2100">
                <a:latin typeface="Symbol"/>
                <a:cs typeface="Symbol"/>
              </a:rPr>
              <a:t></a:t>
            </a:r>
            <a:r>
              <a:rPr dirty="0" baseline="-5952" sz="2100" spc="-337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r>
              <a:rPr dirty="0" baseline="55555" sz="900">
                <a:latin typeface="Times New Roman"/>
                <a:cs typeface="Times New Roman"/>
              </a:rPr>
              <a:t>   </a:t>
            </a:r>
            <a:r>
              <a:rPr dirty="0" baseline="55555" sz="900" spc="-7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>
                <a:latin typeface="Times New Roman"/>
                <a:cs typeface="Times New Roman"/>
              </a:rPr>
              <a:t>  </a:t>
            </a:r>
            <a:r>
              <a:rPr dirty="0" sz="1100" spc="-5">
                <a:latin typeface="Times New Roman"/>
                <a:cs typeface="Times New Roman"/>
              </a:rPr>
              <a:t>17.1</a:t>
            </a:r>
            <a:r>
              <a:rPr dirty="0" sz="1100">
                <a:latin typeface="Times New Roman"/>
                <a:cs typeface="Times New Roman"/>
              </a:rPr>
              <a:t>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483864" y="585889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957827" y="585889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044442" y="5776398"/>
            <a:ext cx="139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88646" y="5728761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97440" y="5891829"/>
            <a:ext cx="51498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059" algn="l"/>
              </a:tabLst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21938" y="5891829"/>
            <a:ext cx="9334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59689" y="5972601"/>
            <a:ext cx="12509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5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742691" y="5746090"/>
            <a:ext cx="178879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57200" algn="l"/>
              </a:tabLst>
            </a:pPr>
            <a:r>
              <a:rPr dirty="0" sz="1100" i="1">
                <a:latin typeface="Times New Roman"/>
                <a:cs typeface="Times New Roman"/>
              </a:rPr>
              <a:t>S  </a:t>
            </a:r>
            <a:r>
              <a:rPr dirty="0" sz="1100" spc="1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450" spc="-55">
                <a:latin typeface="Symbol"/>
                <a:cs typeface="Symbol"/>
              </a:rPr>
              <a:t></a:t>
            </a:r>
            <a:r>
              <a:rPr dirty="0" sz="1100" spc="-5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450" spc="-40">
                <a:latin typeface="Symbol"/>
                <a:cs typeface="Symbol"/>
              </a:rPr>
              <a:t></a:t>
            </a:r>
            <a:r>
              <a:rPr dirty="0" sz="1100" spc="-40">
                <a:latin typeface="Symbol"/>
                <a:cs typeface="Symbol"/>
              </a:rPr>
              <a:t>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Symbol"/>
                <a:cs typeface="Symbol"/>
              </a:rPr>
              <a:t></a:t>
            </a:r>
            <a:r>
              <a:rPr dirty="0" sz="1100" spc="-3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895344" y="632066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300727" y="632066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69079" y="652488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425951" y="6741292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805427" y="674129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091686" y="6709388"/>
            <a:ext cx="9461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91686" y="6485361"/>
            <a:ext cx="9461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29666" y="6442386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66286" y="6674336"/>
            <a:ext cx="836294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22727" sz="1650" spc="15">
                <a:latin typeface="Symbol"/>
                <a:cs typeface="Symbol"/>
              </a:rPr>
              <a:t></a:t>
            </a:r>
            <a:r>
              <a:rPr dirty="0" sz="1100" spc="1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17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771390" y="6412077"/>
            <a:ext cx="42989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66286" y="6345153"/>
            <a:ext cx="3346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15151" sz="1650" spc="-15">
                <a:latin typeface="Symbol"/>
                <a:cs typeface="Symbol"/>
              </a:rPr>
              <a:t></a:t>
            </a:r>
            <a:r>
              <a:rPr dirty="0" sz="1100" spc="-10" i="1">
                <a:latin typeface="Times New Roman"/>
                <a:cs typeface="Times New Roman"/>
              </a:rPr>
              <a:t>b</a:t>
            </a:r>
            <a:r>
              <a:rPr dirty="0" sz="1100" spc="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81154" y="6556377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066286" y="6213958"/>
            <a:ext cx="139192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401955" algn="l"/>
              </a:tabLst>
            </a:pPr>
            <a:r>
              <a:rPr dirty="0" sz="1100">
                <a:latin typeface="Symbol"/>
                <a:cs typeface="Symbol"/>
              </a:rPr>
              <a:t>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u="sng" baseline="-3968" sz="2100" spc="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</a:t>
            </a:r>
            <a:r>
              <a:rPr dirty="0" u="sng" baseline="1915" sz="2175" spc="-15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2525" sz="1650" spc="-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5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2525" sz="1650" spc="-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baseline="2525" sz="1650" spc="-232" i="1">
                <a:latin typeface="Times New Roman"/>
                <a:cs typeface="Times New Roman"/>
              </a:rPr>
              <a:t> </a:t>
            </a:r>
            <a:r>
              <a:rPr dirty="0" u="sng" baseline="1915" sz="2175" spc="-3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 spc="-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2525" sz="1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2525" sz="165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baseline="2525" sz="1650" spc="-270" i="1">
                <a:latin typeface="Times New Roman"/>
                <a:cs typeface="Times New Roman"/>
              </a:rPr>
              <a:t> </a:t>
            </a:r>
            <a:r>
              <a:rPr dirty="0" u="sng" baseline="1915" sz="2175" spc="-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baseline="1915" sz="2175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69205" y="6446648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200430" y="8050842"/>
            <a:ext cx="1162685" cy="0"/>
          </a:xfrm>
          <a:custGeom>
            <a:avLst/>
            <a:gdLst/>
            <a:ahLst/>
            <a:cxnLst/>
            <a:rect l="l" t="t" r="r" b="b"/>
            <a:pathLst>
              <a:path w="1162685" h="0">
                <a:moveTo>
                  <a:pt x="0" y="0"/>
                </a:moveTo>
                <a:lnTo>
                  <a:pt x="1162295" y="0"/>
                </a:lnTo>
              </a:path>
            </a:pathLst>
          </a:custGeom>
          <a:ln w="1038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00446" y="9902504"/>
            <a:ext cx="1162685" cy="0"/>
          </a:xfrm>
          <a:custGeom>
            <a:avLst/>
            <a:gdLst/>
            <a:ahLst/>
            <a:cxnLst/>
            <a:rect l="l" t="t" r="r" b="b"/>
            <a:pathLst>
              <a:path w="1162685" h="0">
                <a:moveTo>
                  <a:pt x="0" y="0"/>
                </a:moveTo>
                <a:lnTo>
                  <a:pt x="1162295" y="0"/>
                </a:lnTo>
              </a:path>
            </a:pathLst>
          </a:custGeom>
          <a:ln w="1038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2991136" y="6879464"/>
            <a:ext cx="1586230" cy="3255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295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b 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9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0.98857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295"/>
              </a:lnSpc>
            </a:pPr>
            <a:r>
              <a:rPr dirty="0" sz="1100" i="1">
                <a:latin typeface="Times New Roman"/>
                <a:cs typeface="Times New Roman"/>
              </a:rPr>
              <a:t>a 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9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1.04000</a:t>
            </a:r>
            <a:endParaRPr sz="1100">
              <a:latin typeface="Times New Roman"/>
              <a:cs typeface="Times New Roman"/>
            </a:endParaRPr>
          </a:p>
          <a:p>
            <a:pPr algn="ctr" marL="88265" marR="81280">
              <a:lnSpc>
                <a:spcPts val="2870"/>
              </a:lnSpc>
              <a:spcBef>
                <a:spcPts val="100"/>
              </a:spcBef>
              <a:tabLst>
                <a:tab pos="969644" algn="l"/>
              </a:tabLst>
            </a:pP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            </a:t>
            </a:r>
            <a:r>
              <a:rPr dirty="0" baseline="-27777" sz="900" spc="-15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</a:t>
            </a:r>
            <a:r>
              <a:rPr dirty="0" sz="1100" spc="-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baseline="-27777" sz="900" spc="-7" i="1">
                <a:latin typeface="Times New Roman"/>
                <a:cs typeface="Times New Roman"/>
              </a:rPr>
              <a:t>i</a:t>
            </a:r>
            <a:r>
              <a:rPr dirty="0" baseline="-27777" sz="900" spc="-44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i="1">
                <a:latin typeface="Times New Roman"/>
                <a:cs typeface="Times New Roman"/>
              </a:rPr>
              <a:t>i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70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1,</a:t>
            </a:r>
            <a:r>
              <a:rPr dirty="0" sz="1100" spc="75">
                <a:latin typeface="Arial"/>
                <a:cs typeface="Arial"/>
              </a:rPr>
              <a:t>K</a:t>
            </a:r>
            <a:r>
              <a:rPr dirty="0" sz="1100" spc="75">
                <a:latin typeface="Times New Roman"/>
                <a:cs typeface="Times New Roman"/>
              </a:rPr>
              <a:t>,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n 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</a:t>
            </a:r>
            <a:endParaRPr baseline="-27777" sz="900">
              <a:latin typeface="Times New Roman"/>
              <a:cs typeface="Times New Roman"/>
            </a:endParaRPr>
          </a:p>
          <a:p>
            <a:pPr marL="212090">
              <a:lnSpc>
                <a:spcPts val="1290"/>
              </a:lnSpc>
              <a:spcBef>
                <a:spcPts val="1100"/>
              </a:spcBef>
            </a:pPr>
            <a:r>
              <a:rPr dirty="0" sz="1100" spc="-5">
                <a:latin typeface="Times New Roman"/>
                <a:cs typeface="Times New Roman"/>
              </a:rPr>
              <a:t>2.028571428571429</a:t>
            </a:r>
            <a:endParaRPr sz="1100">
              <a:latin typeface="Times New Roman"/>
              <a:cs typeface="Times New Roman"/>
            </a:endParaRPr>
          </a:p>
          <a:p>
            <a:pPr marL="21209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3.017142857142857</a:t>
            </a:r>
            <a:endParaRPr sz="1100">
              <a:latin typeface="Times New Roman"/>
              <a:cs typeface="Times New Roman"/>
            </a:endParaRPr>
          </a:p>
          <a:p>
            <a:pPr marL="21209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4.005714285714285</a:t>
            </a:r>
            <a:endParaRPr sz="1100">
              <a:latin typeface="Times New Roman"/>
              <a:cs typeface="Times New Roman"/>
            </a:endParaRPr>
          </a:p>
          <a:p>
            <a:pPr marL="21209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4.994285714285715</a:t>
            </a:r>
            <a:endParaRPr sz="1100">
              <a:latin typeface="Times New Roman"/>
              <a:cs typeface="Times New Roman"/>
            </a:endParaRPr>
          </a:p>
          <a:p>
            <a:pPr marL="21209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5.982857142857142</a:t>
            </a:r>
            <a:endParaRPr sz="1100">
              <a:latin typeface="Times New Roman"/>
              <a:cs typeface="Times New Roman"/>
            </a:endParaRPr>
          </a:p>
          <a:p>
            <a:pPr marL="212090">
              <a:lnSpc>
                <a:spcPts val="1290"/>
              </a:lnSpc>
            </a:pPr>
            <a:r>
              <a:rPr dirty="0" sz="1100" spc="-5">
                <a:latin typeface="Times New Roman"/>
                <a:cs typeface="Times New Roman"/>
              </a:rPr>
              <a:t>6.971428571428572</a:t>
            </a:r>
            <a:endParaRPr sz="1100">
              <a:latin typeface="Times New Roman"/>
              <a:cs typeface="Times New Roman"/>
            </a:endParaRPr>
          </a:p>
          <a:p>
            <a:pPr marL="746760" marR="132715" indent="-615950">
              <a:lnSpc>
                <a:spcPts val="2870"/>
              </a:lnSpc>
              <a:spcBef>
                <a:spcPts val="110"/>
              </a:spcBef>
              <a:tabLst>
                <a:tab pos="917575" algn="l"/>
              </a:tabLst>
            </a:pP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 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27777" sz="900" i="1">
                <a:latin typeface="Times New Roman"/>
                <a:cs typeface="Times New Roman"/>
              </a:rPr>
              <a:t>i 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   </a:t>
            </a:r>
            <a:r>
              <a:rPr dirty="0" baseline="-27777" sz="900" spc="-179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i="1">
                <a:latin typeface="Times New Roman"/>
                <a:cs typeface="Times New Roman"/>
              </a:rPr>
              <a:t>i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70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1,</a:t>
            </a:r>
            <a:r>
              <a:rPr dirty="0" sz="1100" spc="75">
                <a:latin typeface="Arial"/>
                <a:cs typeface="Arial"/>
              </a:rPr>
              <a:t>K</a:t>
            </a:r>
            <a:r>
              <a:rPr dirty="0" sz="1100" spc="75">
                <a:latin typeface="Times New Roman"/>
                <a:cs typeface="Times New Roman"/>
              </a:rPr>
              <a:t>,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n 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</a:t>
            </a:r>
            <a:endParaRPr baseline="-27777" sz="90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  <a:spcBef>
                <a:spcPts val="1085"/>
              </a:spcBef>
            </a:pPr>
            <a:r>
              <a:rPr dirty="0" sz="1100" spc="-5">
                <a:latin typeface="Times New Roman"/>
                <a:cs typeface="Times New Roman"/>
              </a:rPr>
              <a:t>-0.028571428571429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67886" y="515243"/>
            <a:ext cx="1226820" cy="835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925">
              <a:lnSpc>
                <a:spcPts val="129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0.082857142857143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0"/>
              </a:lnSpc>
            </a:pPr>
            <a:r>
              <a:rPr dirty="0" sz="1100" spc="-5">
                <a:latin typeface="Times New Roman"/>
                <a:cs typeface="Times New Roman"/>
              </a:rPr>
              <a:t>-0.105714285714285</a:t>
            </a:r>
            <a:endParaRPr sz="1100">
              <a:latin typeface="Times New Roman"/>
              <a:cs typeface="Times New Roman"/>
            </a:endParaRPr>
          </a:p>
          <a:p>
            <a:pPr marL="34925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0.105714285714285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-0.082857142857142</a:t>
            </a:r>
            <a:endParaRPr sz="1100">
              <a:latin typeface="Times New Roman"/>
              <a:cs typeface="Times New Roman"/>
            </a:endParaRPr>
          </a:p>
          <a:p>
            <a:pPr marL="34925">
              <a:lnSpc>
                <a:spcPts val="1290"/>
              </a:lnSpc>
            </a:pPr>
            <a:r>
              <a:rPr dirty="0" sz="1100" spc="-5">
                <a:latin typeface="Times New Roman"/>
                <a:cs typeface="Times New Roman"/>
              </a:rPr>
              <a:t>0.028571428571428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68879" y="1808104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07791" y="1808104"/>
            <a:ext cx="1164590" cy="0"/>
          </a:xfrm>
          <a:custGeom>
            <a:avLst/>
            <a:gdLst/>
            <a:ahLst/>
            <a:cxnLst/>
            <a:rect l="l" t="t" r="r" b="b"/>
            <a:pathLst>
              <a:path w="1164589" h="0">
                <a:moveTo>
                  <a:pt x="0" y="0"/>
                </a:moveTo>
                <a:lnTo>
                  <a:pt x="11643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099099" y="1690859"/>
            <a:ext cx="12858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0.009428571428571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61434" y="1799062"/>
            <a:ext cx="2603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6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-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04235" y="1605514"/>
            <a:ext cx="11772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0.0377142</a:t>
            </a:r>
            <a:r>
              <a:rPr dirty="0" sz="1100" spc="-5">
                <a:latin typeface="Times New Roman"/>
                <a:cs typeface="Times New Roman"/>
              </a:rPr>
              <a:t>8</a:t>
            </a:r>
            <a:r>
              <a:rPr dirty="0" sz="1100">
                <a:latin typeface="Times New Roman"/>
                <a:cs typeface="Times New Roman"/>
              </a:rPr>
              <a:t>5714285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68371" y="1799062"/>
            <a:ext cx="2952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2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42973" y="1493960"/>
            <a:ext cx="3295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>
                <a:latin typeface="Symbol"/>
                <a:cs typeface="Symbol"/>
              </a:rPr>
              <a:t></a:t>
            </a:r>
            <a:r>
              <a:rPr dirty="0" baseline="-25793" sz="2100" spc="-367">
                <a:latin typeface="Times New Roman"/>
                <a:cs typeface="Times New Roman"/>
              </a:rPr>
              <a:t> </a:t>
            </a:r>
            <a:r>
              <a:rPr dirty="0" baseline="-25252" sz="1650" spc="44" i="1">
                <a:latin typeface="Times New Roman"/>
                <a:cs typeface="Times New Roman"/>
              </a:rPr>
              <a:t>e</a:t>
            </a:r>
            <a:r>
              <a:rPr dirty="0" sz="600" spc="3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68650" y="1690859"/>
            <a:ext cx="3041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26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67927" y="1639042"/>
            <a:ext cx="3422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r>
              <a:rPr dirty="0" baseline="4629" sz="900" spc="30" i="1">
                <a:latin typeface="Times New Roman"/>
                <a:cs typeface="Times New Roman"/>
              </a:rPr>
              <a:t> </a:t>
            </a:r>
            <a:r>
              <a:rPr dirty="0" baseline="-20202" sz="1650">
                <a:latin typeface="Symbol"/>
                <a:cs typeface="Symbol"/>
              </a:rPr>
              <a:t></a:t>
            </a:r>
            <a:endParaRPr baseline="-20202" sz="1650">
              <a:latin typeface="Symbol"/>
              <a:cs typeface="Symbo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47416" y="24786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21379" y="234150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08832" y="25944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171444" y="2478664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 h="0">
                <a:moveTo>
                  <a:pt x="0" y="0"/>
                </a:moveTo>
                <a:lnTo>
                  <a:pt x="61112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788154" y="2556490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88154" y="2480290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88154" y="2646406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88154" y="2125198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67509" y="2215114"/>
            <a:ext cx="52514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33070" algn="l"/>
              </a:tabLst>
            </a:pPr>
            <a:r>
              <a:rPr dirty="0" baseline="-22727" sz="1650" i="1">
                <a:latin typeface="Times New Roman"/>
                <a:cs typeface="Times New Roman"/>
              </a:rPr>
              <a:t>x</a:t>
            </a:r>
            <a:r>
              <a:rPr dirty="0" baseline="-22727" sz="1650" spc="-247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2	</a:t>
            </a:r>
            <a:r>
              <a:rPr dirty="0" sz="110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88154" y="2360806"/>
            <a:ext cx="13760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5050" sz="1650">
                <a:latin typeface="Symbol"/>
                <a:cs typeface="Symbol"/>
              </a:rPr>
              <a:t></a:t>
            </a:r>
            <a:r>
              <a:rPr dirty="0" baseline="5050" sz="16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0.008171428571428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63086" y="2347702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63086" y="2125198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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3086" y="2518088"/>
            <a:ext cx="446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8770" algn="l"/>
              </a:tabLst>
            </a:pPr>
            <a:r>
              <a:rPr dirty="0" sz="1100">
                <a:latin typeface="Symbol"/>
                <a:cs typeface="Symbol"/>
              </a:rPr>
              <a:t>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baseline="1984" sz="2100" spc="-982">
                <a:latin typeface="Symbol"/>
                <a:cs typeface="Symbol"/>
              </a:rPr>
              <a:t></a:t>
            </a:r>
            <a:endParaRPr baseline="1984" sz="21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13621" y="2464438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22419" y="2625982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477493" y="2459866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12666" y="2480159"/>
            <a:ext cx="42799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4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63086" y="2480290"/>
            <a:ext cx="1778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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baseline="5050" sz="1650" i="1">
                <a:latin typeface="Times New Roman"/>
                <a:cs typeface="Times New Roman"/>
              </a:rPr>
              <a:t>n</a:t>
            </a:r>
            <a:endParaRPr baseline="5050"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22629" y="2361419"/>
            <a:ext cx="73342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3255" algn="l"/>
              </a:tabLst>
            </a:pP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  </a:t>
            </a:r>
            <a:r>
              <a:rPr dirty="0" sz="1100" spc="-10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7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63086" y="2646406"/>
            <a:ext cx="4476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010" algn="l"/>
              </a:tabLst>
            </a:pPr>
            <a:r>
              <a:rPr dirty="0" sz="1100">
                <a:latin typeface="Symbol"/>
                <a:cs typeface="Symbol"/>
              </a:rPr>
              <a:t>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10473" y="2517778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86640" y="2362330"/>
            <a:ext cx="32004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37686" y="2215114"/>
            <a:ext cx="2286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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baseline="-22727" sz="1650">
                <a:latin typeface="Times New Roman"/>
                <a:cs typeface="Times New Roman"/>
              </a:rPr>
              <a:t>1</a:t>
            </a:r>
            <a:endParaRPr baseline="-22727"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514344" y="32802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076955" y="3164464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 h="0">
                <a:moveTo>
                  <a:pt x="0" y="0"/>
                </a:moveTo>
                <a:lnTo>
                  <a:pt x="61112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074922" y="3197792"/>
            <a:ext cx="139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19106" y="3150297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27884" y="3313365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218178" y="3167483"/>
            <a:ext cx="42799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4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90152" y="3392613"/>
            <a:ext cx="12636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672597" y="3147249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19257" y="3048742"/>
            <a:ext cx="4508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spc="13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615904" y="3205161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83262" y="3049713"/>
            <a:ext cx="32004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335521" y="2961874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710433" y="3048130"/>
            <a:ext cx="12934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0.000538775510204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3156106" y="3667287"/>
            <a:ext cx="222885" cy="201930"/>
            <a:chOff x="3156106" y="3667287"/>
            <a:chExt cx="222885" cy="201930"/>
          </a:xfrm>
        </p:grpSpPr>
        <p:sp>
          <p:nvSpPr>
            <p:cNvPr id="49" name="object 49"/>
            <p:cNvSpPr/>
            <p:nvPr/>
          </p:nvSpPr>
          <p:spPr>
            <a:xfrm>
              <a:off x="3159251" y="3792352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5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177539" y="3796924"/>
              <a:ext cx="26034" cy="66040"/>
            </a:xfrm>
            <a:custGeom>
              <a:avLst/>
              <a:gdLst/>
              <a:ahLst/>
              <a:cxnLst/>
              <a:rect l="l" t="t" r="r" b="b"/>
              <a:pathLst>
                <a:path w="26035" h="66039">
                  <a:moveTo>
                    <a:pt x="0" y="0"/>
                  </a:moveTo>
                  <a:lnTo>
                    <a:pt x="25907" y="6553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206495" y="3670432"/>
              <a:ext cx="169545" cy="192405"/>
            </a:xfrm>
            <a:custGeom>
              <a:avLst/>
              <a:gdLst/>
              <a:ahLst/>
              <a:cxnLst/>
              <a:rect l="l" t="t" r="r" b="b"/>
              <a:pathLst>
                <a:path w="169545" h="192404">
                  <a:moveTo>
                    <a:pt x="0" y="192023"/>
                  </a:moveTo>
                  <a:lnTo>
                    <a:pt x="33527" y="0"/>
                  </a:lnTo>
                  <a:lnTo>
                    <a:pt x="1691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/>
          <p:cNvSpPr txBox="1"/>
          <p:nvPr/>
        </p:nvSpPr>
        <p:spPr>
          <a:xfrm>
            <a:off x="2948431" y="3767373"/>
            <a:ext cx="41148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68170" y="3668398"/>
            <a:ext cx="18522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3540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3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0.090395954397465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54" name="object 54"/>
          <p:cNvGrpSpPr/>
          <p:nvPr/>
        </p:nvGrpSpPr>
        <p:grpSpPr>
          <a:xfrm>
            <a:off x="3159154" y="3921794"/>
            <a:ext cx="221615" cy="201930"/>
            <a:chOff x="3159154" y="3921794"/>
            <a:chExt cx="221615" cy="201930"/>
          </a:xfrm>
        </p:grpSpPr>
        <p:sp>
          <p:nvSpPr>
            <p:cNvPr id="55" name="object 55"/>
            <p:cNvSpPr/>
            <p:nvPr/>
          </p:nvSpPr>
          <p:spPr>
            <a:xfrm>
              <a:off x="3162299" y="4046860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4" h="10795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179063" y="4051432"/>
              <a:ext cx="26034" cy="66040"/>
            </a:xfrm>
            <a:custGeom>
              <a:avLst/>
              <a:gdLst/>
              <a:ahLst/>
              <a:cxnLst/>
              <a:rect l="l" t="t" r="r" b="b"/>
              <a:pathLst>
                <a:path w="26035" h="66039">
                  <a:moveTo>
                    <a:pt x="0" y="0"/>
                  </a:moveTo>
                  <a:lnTo>
                    <a:pt x="25907" y="6553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3208019" y="3924940"/>
              <a:ext cx="169545" cy="192405"/>
            </a:xfrm>
            <a:custGeom>
              <a:avLst/>
              <a:gdLst/>
              <a:ahLst/>
              <a:cxnLst/>
              <a:rect l="l" t="t" r="r" b="b"/>
              <a:pathLst>
                <a:path w="169545" h="192404">
                  <a:moveTo>
                    <a:pt x="0" y="192023"/>
                  </a:moveTo>
                  <a:lnTo>
                    <a:pt x="35051" y="0"/>
                  </a:lnTo>
                  <a:lnTo>
                    <a:pt x="1691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8" name="object 58"/>
          <p:cNvSpPr txBox="1"/>
          <p:nvPr/>
        </p:nvSpPr>
        <p:spPr>
          <a:xfrm>
            <a:off x="2953003" y="4021882"/>
            <a:ext cx="40703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600" i="1">
                <a:latin typeface="Times New Roman"/>
                <a:cs typeface="Times New Roman"/>
              </a:rPr>
              <a:t>b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74264" y="3922905"/>
            <a:ext cx="18395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0.023211538298960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247644" y="4414144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387851" y="4414144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37203" y="4313560"/>
            <a:ext cx="131445" cy="184785"/>
          </a:xfrm>
          <a:custGeom>
            <a:avLst/>
            <a:gdLst/>
            <a:ahLst/>
            <a:cxnLst/>
            <a:rect l="l" t="t" r="r" b="b"/>
            <a:pathLst>
              <a:path w="131445" h="184785">
                <a:moveTo>
                  <a:pt x="18287" y="0"/>
                </a:moveTo>
                <a:lnTo>
                  <a:pt x="18287" y="169163"/>
                </a:lnTo>
              </a:path>
              <a:path w="131445" h="184785">
                <a:moveTo>
                  <a:pt x="112775" y="0"/>
                </a:moveTo>
                <a:lnTo>
                  <a:pt x="112775" y="169163"/>
                </a:lnTo>
              </a:path>
              <a:path w="131445" h="184785">
                <a:moveTo>
                  <a:pt x="0" y="184403"/>
                </a:moveTo>
                <a:lnTo>
                  <a:pt x="131063" y="18440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594606" y="4587428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312667" y="4479225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538225" y="4488921"/>
            <a:ext cx="800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244593" y="4381629"/>
            <a:ext cx="11487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t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40404" sz="165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11.50494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253739" y="4971928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389376" y="4971928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538727" y="4871344"/>
            <a:ext cx="128270" cy="184785"/>
          </a:xfrm>
          <a:custGeom>
            <a:avLst/>
            <a:gdLst/>
            <a:ahLst/>
            <a:cxnLst/>
            <a:rect l="l" t="t" r="r" b="b"/>
            <a:pathLst>
              <a:path w="128270" h="184785">
                <a:moveTo>
                  <a:pt x="19811" y="0"/>
                </a:moveTo>
                <a:lnTo>
                  <a:pt x="19811" y="169163"/>
                </a:lnTo>
              </a:path>
              <a:path w="128270" h="184785">
                <a:moveTo>
                  <a:pt x="108203" y="0"/>
                </a:moveTo>
                <a:lnTo>
                  <a:pt x="108203" y="169163"/>
                </a:lnTo>
              </a:path>
              <a:path w="128270" h="184785">
                <a:moveTo>
                  <a:pt x="0" y="184403"/>
                </a:moveTo>
                <a:lnTo>
                  <a:pt x="128015" y="18440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593082" y="5145212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315714" y="5037008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539749" y="5046705"/>
            <a:ext cx="800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50688" y="4939413"/>
            <a:ext cx="11347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t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40404" sz="165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42.58966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1862327" y="597472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002535" y="597472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418588" y="654622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555747" y="654622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374135" y="805802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309871" y="8058028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882395" y="7960492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811621" y="5373752"/>
            <a:ext cx="5953125" cy="311404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88900" marR="93980" indent="457200">
              <a:lnSpc>
                <a:spcPct val="102600"/>
              </a:lnSpc>
              <a:spcBef>
                <a:spcPts val="70"/>
              </a:spcBef>
            </a:pP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tabelul distribuţiei Student </a:t>
            </a:r>
            <a:r>
              <a:rPr dirty="0" sz="1100">
                <a:latin typeface="Times New Roman"/>
                <a:cs typeface="Times New Roman"/>
              </a:rPr>
              <a:t>obţinem </a:t>
            </a:r>
            <a:r>
              <a:rPr dirty="0" sz="1100" spc="-5">
                <a:latin typeface="Times New Roman"/>
                <a:cs typeface="Times New Roman"/>
              </a:rPr>
              <a:t>valoarea critică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testului </a:t>
            </a:r>
            <a:r>
              <a:rPr dirty="0" sz="1100" i="1">
                <a:latin typeface="Times New Roman"/>
                <a:cs typeface="Times New Roman"/>
              </a:rPr>
              <a:t>t </a:t>
            </a:r>
            <a:r>
              <a:rPr dirty="0" sz="1100">
                <a:latin typeface="Times New Roman"/>
                <a:cs typeface="Times New Roman"/>
              </a:rPr>
              <a:t>pentru </a:t>
            </a:r>
            <a:r>
              <a:rPr dirty="0" sz="1100" i="1">
                <a:latin typeface="Times New Roman"/>
                <a:cs typeface="Times New Roman"/>
              </a:rPr>
              <a:t>n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4 </a:t>
            </a:r>
            <a:r>
              <a:rPr dirty="0" sz="1100" spc="-5">
                <a:latin typeface="Times New Roman"/>
                <a:cs typeface="Times New Roman"/>
              </a:rPr>
              <a:t>grade de  libertate, la pragul de semnificatie 5% </a:t>
            </a:r>
            <a:r>
              <a:rPr dirty="0" sz="1100">
                <a:latin typeface="Times New Roman"/>
                <a:cs typeface="Times New Roman"/>
              </a:rPr>
              <a:t>(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0.05 </a:t>
            </a:r>
            <a:r>
              <a:rPr dirty="0" sz="1100">
                <a:latin typeface="Times New Roman"/>
                <a:cs typeface="Times New Roman"/>
              </a:rPr>
              <a:t>), </a:t>
            </a:r>
            <a:r>
              <a:rPr dirty="0" sz="1100" spc="-5">
                <a:latin typeface="Times New Roman"/>
                <a:cs typeface="Times New Roman"/>
              </a:rPr>
              <a:t>care este: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2.78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88900" marR="93980" indent="457200">
              <a:lnSpc>
                <a:spcPct val="130400"/>
              </a:lnSpc>
              <a:spcBef>
                <a:spcPts val="1270"/>
              </a:spcBef>
              <a:tabLst>
                <a:tab pos="2028825" algn="l"/>
                <a:tab pos="5131435" algn="l"/>
              </a:tabLst>
            </a:pPr>
            <a:r>
              <a:rPr dirty="0" sz="1100" spc="-5">
                <a:latin typeface="Times New Roman"/>
                <a:cs typeface="Times New Roman"/>
              </a:rPr>
              <a:t>Întrucât  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Times New Roman"/>
                <a:cs typeface="Times New Roman"/>
              </a:rPr>
              <a:t>a  </a:t>
            </a:r>
            <a:r>
              <a:rPr dirty="0" baseline="-27777" sz="900" spc="112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2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11.50494	</a:t>
            </a:r>
            <a:r>
              <a:rPr dirty="0" sz="1100">
                <a:latin typeface="Times New Roman"/>
                <a:cs typeface="Times New Roman"/>
              </a:rPr>
              <a:t>&gt;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 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2.78 ,  </a:t>
            </a:r>
            <a:r>
              <a:rPr dirty="0" sz="1100" spc="-5">
                <a:latin typeface="Times New Roman"/>
                <a:cs typeface="Times New Roman"/>
              </a:rPr>
              <a:t>se  respinge  ipoteza  nulă 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4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	şi </a:t>
            </a:r>
            <a:r>
              <a:rPr dirty="0" sz="1100" spc="-5">
                <a:latin typeface="Times New Roman"/>
                <a:cs typeface="Times New Roman"/>
              </a:rPr>
              <a:t>se admite  ipoteza alternativă 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</a:t>
            </a:r>
            <a:r>
              <a:rPr dirty="0" sz="1100">
                <a:latin typeface="Times New Roman"/>
                <a:cs typeface="Times New Roman"/>
              </a:rPr>
              <a:t> 0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88900" marR="93980" indent="457200">
              <a:lnSpc>
                <a:spcPct val="130400"/>
              </a:lnSpc>
              <a:spcBef>
                <a:spcPts val="900"/>
              </a:spcBef>
            </a:pPr>
            <a:r>
              <a:rPr dirty="0" sz="1100" spc="-5">
                <a:latin typeface="Times New Roman"/>
                <a:cs typeface="Times New Roman"/>
              </a:rPr>
              <a:t>Analog, deoarece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42.58966 </a:t>
            </a:r>
            <a:r>
              <a:rPr dirty="0" sz="1100">
                <a:latin typeface="Times New Roman"/>
                <a:cs typeface="Times New Roman"/>
              </a:rPr>
              <a:t>&gt;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2.78 , se </a:t>
            </a:r>
            <a:r>
              <a:rPr dirty="0" sz="1100" spc="-5">
                <a:latin typeface="Times New Roman"/>
                <a:cs typeface="Times New Roman"/>
              </a:rPr>
              <a:t>respinge ipoteza nulă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0 şi se  </a:t>
            </a:r>
            <a:r>
              <a:rPr dirty="0" sz="1100" spc="-5">
                <a:latin typeface="Times New Roman"/>
                <a:cs typeface="Times New Roman"/>
              </a:rPr>
              <a:t>admite ipoteza alternativă 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</a:t>
            </a:r>
            <a:r>
              <a:rPr dirty="0" sz="1100">
                <a:latin typeface="Times New Roman"/>
                <a:cs typeface="Times New Roman"/>
              </a:rPr>
              <a:t> 0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980"/>
              </a:lnSpc>
              <a:spcBef>
                <a:spcPts val="660"/>
              </a:spcBef>
            </a:pP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75">
                <a:latin typeface="Symbol"/>
                <a:cs typeface="Symbol"/>
              </a:rPr>
              <a:t></a:t>
            </a:r>
            <a:r>
              <a:rPr dirty="0" sz="1800" spc="-75">
                <a:latin typeface="Symbol"/>
                <a:cs typeface="Symbol"/>
              </a:rPr>
              <a:t></a:t>
            </a:r>
            <a:r>
              <a:rPr dirty="0" sz="1100" spc="-75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7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15" i="1">
                <a:latin typeface="Times New Roman"/>
                <a:cs typeface="Times New Roman"/>
              </a:rPr>
              <a:t>n</a:t>
            </a:r>
            <a:r>
              <a:rPr dirty="0" baseline="-27777" sz="900" spc="15">
                <a:latin typeface="Symbol"/>
                <a:cs typeface="Symbol"/>
              </a:rPr>
              <a:t></a:t>
            </a:r>
            <a:r>
              <a:rPr dirty="0" baseline="-27777" sz="900" spc="15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, 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Symbol"/>
                <a:cs typeface="Symbol"/>
              </a:rPr>
              <a:t></a:t>
            </a:r>
            <a:r>
              <a:rPr dirty="0" baseline="-27777" sz="900" spc="22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22" i="1">
                <a:latin typeface="Times New Roman"/>
                <a:cs typeface="Times New Roman"/>
              </a:rPr>
              <a:t>n</a:t>
            </a:r>
            <a:r>
              <a:rPr dirty="0" baseline="-27777" sz="900" spc="22">
                <a:latin typeface="Symbol"/>
                <a:cs typeface="Symbol"/>
              </a:rPr>
              <a:t></a:t>
            </a:r>
            <a:r>
              <a:rPr dirty="0" baseline="-27777" sz="900" spc="22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 </a:t>
            </a:r>
            <a:r>
              <a:rPr dirty="0" sz="1800" spc="-240">
                <a:latin typeface="Symbol"/>
                <a:cs typeface="Symbol"/>
              </a:rPr>
              <a:t></a:t>
            </a:r>
            <a:r>
              <a:rPr dirty="0" sz="1800" spc="-2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[0.78906,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1.29094]</a:t>
            </a:r>
            <a:endParaRPr sz="1100">
              <a:latin typeface="Times New Roman"/>
              <a:cs typeface="Times New Roman"/>
            </a:endParaRPr>
          </a:p>
          <a:p>
            <a:pPr algn="ctr" marL="11430">
              <a:lnSpc>
                <a:spcPts val="1980"/>
              </a:lnSpc>
            </a:pP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95">
                <a:latin typeface="Symbol"/>
                <a:cs typeface="Symbol"/>
              </a:rPr>
              <a:t></a:t>
            </a:r>
            <a:r>
              <a:rPr dirty="0" sz="1800" spc="-95">
                <a:latin typeface="Symbol"/>
                <a:cs typeface="Symbol"/>
              </a:rPr>
              <a:t></a:t>
            </a:r>
            <a:r>
              <a:rPr dirty="0" sz="1100" spc="-95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Symbol"/>
                <a:cs typeface="Symbol"/>
              </a:rPr>
              <a:t></a:t>
            </a:r>
            <a:r>
              <a:rPr dirty="0" baseline="-27777" sz="900" spc="22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7" i="1">
                <a:latin typeface="Times New Roman"/>
                <a:cs typeface="Times New Roman"/>
              </a:rPr>
              <a:t>n</a:t>
            </a:r>
            <a:r>
              <a:rPr dirty="0" baseline="-27777" sz="900" spc="7">
                <a:latin typeface="Symbol"/>
                <a:cs typeface="Symbol"/>
              </a:rPr>
              <a:t></a:t>
            </a:r>
            <a:r>
              <a:rPr dirty="0" baseline="-27777" sz="900" spc="7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7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15" i="1">
                <a:latin typeface="Times New Roman"/>
                <a:cs typeface="Times New Roman"/>
              </a:rPr>
              <a:t>n</a:t>
            </a:r>
            <a:r>
              <a:rPr dirty="0" baseline="-27777" sz="900" spc="15">
                <a:latin typeface="Symbol"/>
                <a:cs typeface="Symbol"/>
              </a:rPr>
              <a:t></a:t>
            </a:r>
            <a:r>
              <a:rPr dirty="0" baseline="-27777" sz="900" spc="15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800" spc="-240">
                <a:latin typeface="Symbol"/>
                <a:cs typeface="Symbol"/>
              </a:rPr>
              <a:t></a:t>
            </a:r>
            <a:r>
              <a:rPr dirty="0" sz="1800" spc="-240">
                <a:latin typeface="Times New Roman"/>
                <a:cs typeface="Times New Roman"/>
              </a:rPr>
              <a:t>  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[0.92414,</a:t>
            </a:r>
            <a:r>
              <a:rPr dirty="0" sz="1100" spc="-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1.05301]</a:t>
            </a:r>
            <a:endParaRPr sz="1100">
              <a:latin typeface="Times New Roman"/>
              <a:cs typeface="Times New Roman"/>
            </a:endParaRPr>
          </a:p>
          <a:p>
            <a:pPr marL="645160" indent="-99695">
              <a:lnSpc>
                <a:spcPct val="100000"/>
              </a:lnSpc>
              <a:spcBef>
                <a:spcPts val="1575"/>
              </a:spcBef>
              <a:buFont typeface="Symbol"/>
              <a:buChar char=""/>
              <a:tabLst>
                <a:tab pos="645795" algn="l"/>
              </a:tabLst>
            </a:pPr>
            <a:r>
              <a:rPr dirty="0" sz="1100" b="1">
                <a:latin typeface="Times New Roman"/>
                <a:cs typeface="Times New Roman"/>
              </a:rPr>
              <a:t>variaţia </a:t>
            </a:r>
            <a:r>
              <a:rPr dirty="0" sz="1100" spc="-5" b="1">
                <a:latin typeface="Times New Roman"/>
                <a:cs typeface="Times New Roman"/>
              </a:rPr>
              <a:t>explicată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lui </a:t>
            </a:r>
            <a:r>
              <a:rPr dirty="0" sz="1100" b="1" i="1">
                <a:latin typeface="Times New Roman"/>
                <a:cs typeface="Times New Roman"/>
              </a:rPr>
              <a:t>Y </a:t>
            </a:r>
            <a:r>
              <a:rPr dirty="0" sz="1100" spc="-5" b="1">
                <a:latin typeface="Times New Roman"/>
                <a:cs typeface="Times New Roman"/>
              </a:rPr>
              <a:t>(datorată</a:t>
            </a:r>
            <a:r>
              <a:rPr dirty="0" sz="1100" spc="-5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regresiei)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algn="ctr" marL="494665">
              <a:lnSpc>
                <a:spcPts val="685"/>
              </a:lnSpc>
              <a:spcBef>
                <a:spcPts val="670"/>
              </a:spcBef>
            </a:pPr>
            <a:r>
              <a:rPr dirty="0" baseline="-7936" sz="2100" spc="7">
                <a:latin typeface="Symbol"/>
                <a:cs typeface="Symbol"/>
              </a:rPr>
              <a:t></a:t>
            </a:r>
            <a:r>
              <a:rPr dirty="0" baseline="-27777" sz="1050" spc="-7" i="1">
                <a:latin typeface="Times New Roman"/>
                <a:cs typeface="Times New Roman"/>
              </a:rPr>
              <a:t>i</a:t>
            </a:r>
            <a:r>
              <a:rPr dirty="0" baseline="-27777" sz="1050" i="1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20" i="1">
                <a:latin typeface="Times New Roman"/>
                <a:cs typeface="Times New Roman"/>
              </a:rPr>
              <a:t>y</a:t>
            </a:r>
            <a:r>
              <a:rPr dirty="0" baseline="2525" sz="1650" spc="127">
                <a:latin typeface="Times New Roman"/>
                <a:cs typeface="Times New Roman"/>
              </a:rPr>
              <a:t>ˆ</a:t>
            </a:r>
            <a:r>
              <a:rPr dirty="0" baseline="-11904" sz="1050" spc="-7" i="1">
                <a:latin typeface="Times New Roman"/>
                <a:cs typeface="Times New Roman"/>
              </a:rPr>
              <a:t>i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i="1">
                <a:latin typeface="Times New Roman"/>
                <a:cs typeface="Times New Roman"/>
              </a:rPr>
              <a:t>  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baseline="-7936" sz="2100" spc="7">
                <a:latin typeface="Symbol"/>
                <a:cs typeface="Symbol"/>
              </a:rPr>
              <a:t></a:t>
            </a:r>
            <a:r>
              <a:rPr dirty="0" baseline="-27777" sz="1050" spc="-7" i="1">
                <a:latin typeface="Times New Roman"/>
                <a:cs typeface="Times New Roman"/>
              </a:rPr>
              <a:t>i</a:t>
            </a:r>
            <a:r>
              <a:rPr dirty="0" baseline="-27777" sz="1050" i="1">
                <a:latin typeface="Times New Roman"/>
                <a:cs typeface="Times New Roman"/>
              </a:rPr>
              <a:t> </a:t>
            </a:r>
            <a:r>
              <a:rPr dirty="0" sz="1450" spc="-90">
                <a:latin typeface="Symbol"/>
                <a:cs typeface="Symbol"/>
              </a:rPr>
              <a:t></a:t>
            </a:r>
            <a:r>
              <a:rPr dirty="0" sz="1100" spc="25" i="1">
                <a:latin typeface="Times New Roman"/>
                <a:cs typeface="Times New Roman"/>
              </a:rPr>
              <a:t>x</a:t>
            </a:r>
            <a:r>
              <a:rPr dirty="0" baseline="-11904" sz="1050" spc="-7" i="1">
                <a:latin typeface="Times New Roman"/>
                <a:cs typeface="Times New Roman"/>
              </a:rPr>
              <a:t>i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-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17.10</a:t>
            </a:r>
            <a:r>
              <a:rPr dirty="0" sz="1100" spc="-15">
                <a:latin typeface="Times New Roman"/>
                <a:cs typeface="Times New Roman"/>
              </a:rPr>
              <a:t>2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9</a:t>
            </a:r>
            <a:endParaRPr sz="1100">
              <a:latin typeface="Times New Roman"/>
              <a:cs typeface="Times New Roman"/>
            </a:endParaRPr>
          </a:p>
          <a:p>
            <a:pPr algn="ctr" marL="393065">
              <a:lnSpc>
                <a:spcPts val="415"/>
              </a:lnSpc>
              <a:tabLst>
                <a:tab pos="655320" algn="l"/>
                <a:tab pos="1328420" algn="l"/>
              </a:tabLst>
            </a:pPr>
            <a:r>
              <a:rPr dirty="0" baseline="7936" sz="1050">
                <a:latin typeface="Times New Roman"/>
                <a:cs typeface="Times New Roman"/>
              </a:rPr>
              <a:t>2	</a:t>
            </a:r>
            <a:r>
              <a:rPr dirty="0" sz="700">
                <a:latin typeface="Times New Roman"/>
                <a:cs typeface="Times New Roman"/>
              </a:rPr>
              <a:t>2	</a:t>
            </a:r>
            <a:r>
              <a:rPr dirty="0" baseline="7936" sz="1050">
                <a:latin typeface="Times New Roman"/>
                <a:cs typeface="Times New Roman"/>
              </a:rPr>
              <a:t>2</a:t>
            </a:r>
            <a:endParaRPr baseline="7936"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45160" indent="-99695">
              <a:lnSpc>
                <a:spcPct val="100000"/>
              </a:lnSpc>
              <a:spcBef>
                <a:spcPts val="685"/>
              </a:spcBef>
              <a:buFont typeface="Symbol"/>
              <a:buChar char=""/>
              <a:tabLst>
                <a:tab pos="645795" algn="l"/>
              </a:tabLst>
            </a:pPr>
            <a:r>
              <a:rPr dirty="0" sz="1100" b="1">
                <a:latin typeface="Times New Roman"/>
                <a:cs typeface="Times New Roman"/>
              </a:rPr>
              <a:t>variaţia </a:t>
            </a:r>
            <a:r>
              <a:rPr dirty="0" sz="1100" spc="-5" b="1">
                <a:latin typeface="Times New Roman"/>
                <a:cs typeface="Times New Roman"/>
              </a:rPr>
              <a:t>reziduală </a:t>
            </a:r>
            <a:r>
              <a:rPr dirty="0" sz="1100" b="1">
                <a:latin typeface="Times New Roman"/>
                <a:cs typeface="Times New Roman"/>
              </a:rPr>
              <a:t>a lui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spc="-5" b="1" i="1">
                <a:latin typeface="Times New Roman"/>
                <a:cs typeface="Times New Roman"/>
              </a:rPr>
              <a:t>Y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788663" y="8577509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757906" y="8691184"/>
            <a:ext cx="5016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915160" y="8691184"/>
            <a:ext cx="5016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087367" y="8577509"/>
            <a:ext cx="8318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9875" algn="l"/>
                <a:tab pos="554990" algn="l"/>
              </a:tabLst>
            </a:pPr>
            <a:r>
              <a:rPr dirty="0" sz="700" spc="-5" i="1">
                <a:latin typeface="Times New Roman"/>
                <a:cs typeface="Times New Roman"/>
              </a:rPr>
              <a:t>i	i	</a:t>
            </a:r>
            <a:r>
              <a:rPr dirty="0" sz="1400">
                <a:latin typeface="Symbol"/>
                <a:cs typeface="Symbol"/>
              </a:rPr>
              <a:t>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700" spc="-5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445495" y="8570389"/>
            <a:ext cx="7048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937003" y="8545677"/>
            <a:ext cx="437070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880744" algn="l"/>
              </a:tabLst>
            </a:pP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y  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10" i="1">
                <a:latin typeface="Times New Roman"/>
                <a:cs typeface="Times New Roman"/>
              </a:rPr>
              <a:t>y</a:t>
            </a:r>
            <a:r>
              <a:rPr dirty="0" baseline="2525" sz="1650" spc="-315">
                <a:latin typeface="Times New Roman"/>
                <a:cs typeface="Times New Roman"/>
              </a:rPr>
              <a:t>ˆ     </a:t>
            </a:r>
            <a:r>
              <a:rPr dirty="0" baseline="2525" sz="1650" spc="-254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i="1">
                <a:latin typeface="Times New Roman"/>
                <a:cs typeface="Times New Roman"/>
              </a:rPr>
              <a:t>e </a:t>
            </a:r>
            <a:r>
              <a:rPr dirty="0" baseline="39682" sz="1050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 0.037714285714285 </a:t>
            </a:r>
            <a:r>
              <a:rPr dirty="0" sz="1100">
                <a:latin typeface="Symbol"/>
                <a:cs typeface="Symbol"/>
              </a:rPr>
              <a:t>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0.03771 (deja calculată</a:t>
            </a:r>
            <a:r>
              <a:rPr dirty="0" sz="1100" spc="-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anterior)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882395" y="855790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89" name="object 89"/>
          <p:cNvGraphicFramePr>
            <a:graphicFrameLocks noGrp="1"/>
          </p:cNvGraphicFramePr>
          <p:nvPr/>
        </p:nvGraphicFramePr>
        <p:xfrm>
          <a:off x="1684019" y="8906896"/>
          <a:ext cx="4196080" cy="835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9770"/>
                <a:gridCol w="1248410"/>
                <a:gridCol w="715009"/>
                <a:gridCol w="1524000"/>
              </a:tblGrid>
              <a:tr h="327656">
                <a:tc>
                  <a:txBody>
                    <a:bodyPr/>
                    <a:lstStyle/>
                    <a:p>
                      <a:pPr marL="120014" marR="113030" indent="7302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Sursa  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ţ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 marR="349250" indent="10922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Suma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pă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95885" indent="-26034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Grade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libertate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6090" marR="344170" indent="-11430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Pătratul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mediu  (dispersia)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1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Explicată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315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17.10229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0220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17.1022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Reziduală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0.03771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514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0.0094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Totală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17.14000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514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3.4280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71472" y="744352"/>
            <a:ext cx="525780" cy="0"/>
          </a:xfrm>
          <a:custGeom>
            <a:avLst/>
            <a:gdLst/>
            <a:ahLst/>
            <a:cxnLst/>
            <a:rect l="l" t="t" r="r" b="b"/>
            <a:pathLst>
              <a:path w="525780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40753" y="626494"/>
            <a:ext cx="15290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35" i="1">
                <a:latin typeface="Times New Roman"/>
                <a:cs typeface="Times New Roman"/>
              </a:rPr>
              <a:t>R</a:t>
            </a:r>
            <a:r>
              <a:rPr dirty="0" baseline="46296" sz="900" spc="52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35353" sz="1650">
                <a:latin typeface="Times New Roman"/>
                <a:cs typeface="Times New Roman"/>
              </a:rPr>
              <a:t>17.10229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0.99780,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78323" y="744352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55723" y="735311"/>
            <a:ext cx="3554729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17520" algn="l"/>
              </a:tabLst>
            </a:pPr>
            <a:r>
              <a:rPr dirty="0" sz="1100">
                <a:latin typeface="Times New Roman"/>
                <a:cs typeface="Times New Roman"/>
              </a:rPr>
              <a:t>17.14000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Times New Roman"/>
                <a:cs typeface="Times New Roman"/>
              </a:rPr>
              <a:t>17.14000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3612" y="626494"/>
            <a:ext cx="27743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37920" algn="l"/>
              </a:tabLst>
            </a:pPr>
            <a:r>
              <a:rPr dirty="0" sz="1100" spc="-5">
                <a:latin typeface="Times New Roman"/>
                <a:cs typeface="Times New Roman"/>
              </a:rPr>
              <a:t>sau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echivalent	</a:t>
            </a: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46296" sz="900" spc="60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1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35353" sz="1650">
                <a:latin typeface="Times New Roman"/>
                <a:cs typeface="Times New Roman"/>
              </a:rPr>
              <a:t>0.03771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0.99780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86100" y="107963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91483" y="107963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9" name="object 9"/>
          <p:cNvGrpSpPr/>
          <p:nvPr/>
        </p:nvGrpSpPr>
        <p:grpSpPr>
          <a:xfrm>
            <a:off x="2477926" y="1234982"/>
            <a:ext cx="1303655" cy="215265"/>
            <a:chOff x="2477926" y="1234982"/>
            <a:chExt cx="1303655" cy="215265"/>
          </a:xfrm>
        </p:grpSpPr>
        <p:sp>
          <p:nvSpPr>
            <p:cNvPr id="10" name="object 10"/>
            <p:cNvSpPr/>
            <p:nvPr/>
          </p:nvSpPr>
          <p:spPr>
            <a:xfrm>
              <a:off x="2481071" y="1312804"/>
              <a:ext cx="1186180" cy="66040"/>
            </a:xfrm>
            <a:custGeom>
              <a:avLst/>
              <a:gdLst/>
              <a:ahLst/>
              <a:cxnLst/>
              <a:rect l="l" t="t" r="r" b="b"/>
              <a:pathLst>
                <a:path w="1186179" h="66040">
                  <a:moveTo>
                    <a:pt x="515111" y="0"/>
                  </a:moveTo>
                  <a:lnTo>
                    <a:pt x="576071" y="0"/>
                  </a:lnTo>
                </a:path>
                <a:path w="1186179" h="66040">
                  <a:moveTo>
                    <a:pt x="1124711" y="0"/>
                  </a:moveTo>
                  <a:lnTo>
                    <a:pt x="1185671" y="0"/>
                  </a:lnTo>
                </a:path>
                <a:path w="1186179" h="66040">
                  <a:moveTo>
                    <a:pt x="0" y="65531"/>
                  </a:moveTo>
                  <a:lnTo>
                    <a:pt x="16763" y="56387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497835" y="1372240"/>
              <a:ext cx="26034" cy="71755"/>
            </a:xfrm>
            <a:custGeom>
              <a:avLst/>
              <a:gdLst/>
              <a:ahLst/>
              <a:cxnLst/>
              <a:rect l="l" t="t" r="r" b="b"/>
              <a:pathLst>
                <a:path w="26035" h="71755">
                  <a:moveTo>
                    <a:pt x="0" y="0"/>
                  </a:moveTo>
                  <a:lnTo>
                    <a:pt x="25907" y="7162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526791" y="1238128"/>
              <a:ext cx="1251585" cy="205740"/>
            </a:xfrm>
            <a:custGeom>
              <a:avLst/>
              <a:gdLst/>
              <a:ahLst/>
              <a:cxnLst/>
              <a:rect l="l" t="t" r="r" b="b"/>
              <a:pathLst>
                <a:path w="1251585" h="205740">
                  <a:moveTo>
                    <a:pt x="0" y="205739"/>
                  </a:moveTo>
                  <a:lnTo>
                    <a:pt x="33527" y="0"/>
                  </a:lnTo>
                  <a:lnTo>
                    <a:pt x="125120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2556760" y="1230309"/>
            <a:ext cx="748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8330" algn="l"/>
              </a:tabLst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97818" y="1236095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674618" y="1200000"/>
            <a:ext cx="112077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633730" algn="l"/>
              </a:tabLst>
            </a:pPr>
            <a:r>
              <a:rPr dirty="0" sz="1450" spc="-90">
                <a:latin typeface="Symbol"/>
                <a:cs typeface="Symbol"/>
              </a:rPr>
              <a:t>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8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sz="1450" spc="-17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80372" y="1102595"/>
            <a:ext cx="8001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09814" y="1345822"/>
            <a:ext cx="6521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7220" algn="l"/>
              </a:tabLst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7617" y="1201042"/>
            <a:ext cx="933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318003" y="968352"/>
            <a:ext cx="311213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340995" algn="l"/>
                <a:tab pos="1471930" algn="l"/>
                <a:tab pos="1883410" algn="l"/>
                <a:tab pos="2404745" algn="l"/>
              </a:tabLst>
            </a:pPr>
            <a:r>
              <a:rPr dirty="0" baseline="-35353" sz="1650">
                <a:latin typeface="Symbol"/>
                <a:cs typeface="Symbol"/>
              </a:rPr>
              <a:t></a:t>
            </a:r>
            <a:r>
              <a:rPr dirty="0" baseline="-35353" sz="1650" spc="-44">
                <a:latin typeface="Times New Roman"/>
                <a:cs typeface="Times New Roman"/>
              </a:rPr>
              <a:t> </a:t>
            </a:r>
            <a:r>
              <a:rPr dirty="0" u="sng" baseline="-5952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952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baseline="-5952" sz="2100" spc="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</a:t>
            </a:r>
            <a:r>
              <a:rPr dirty="0" u="sng" baseline="1915" sz="2175" spc="-13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100" spc="-2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u="sng" baseline="1915" sz="2175" spc="-3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 spc="-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u="sng" baseline="1915" sz="2175" spc="-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baseline="1915" sz="2175" spc="-187">
                <a:latin typeface="Times New Roman"/>
                <a:cs typeface="Times New Roman"/>
              </a:rPr>
              <a:t> </a:t>
            </a:r>
            <a:r>
              <a:rPr dirty="0" baseline="-32407" sz="1800">
                <a:latin typeface="Times New Roman"/>
                <a:cs typeface="Times New Roman"/>
              </a:rPr>
              <a:t>=</a:t>
            </a:r>
            <a:r>
              <a:rPr dirty="0" baseline="-32407" sz="1800" spc="-172"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17.3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baseline="-35353" sz="1650">
                <a:latin typeface="Symbol"/>
                <a:cs typeface="Symbol"/>
              </a:rPr>
              <a:t></a:t>
            </a:r>
            <a:r>
              <a:rPr dirty="0" baseline="-35353" sz="1650">
                <a:latin typeface="Times New Roman"/>
                <a:cs typeface="Times New Roman"/>
              </a:rPr>
              <a:t> </a:t>
            </a:r>
            <a:r>
              <a:rPr dirty="0" baseline="-35353" sz="1650" spc="-112">
                <a:latin typeface="Times New Roman"/>
                <a:cs typeface="Times New Roman"/>
              </a:rPr>
              <a:t> </a:t>
            </a:r>
            <a:r>
              <a:rPr dirty="0" baseline="-32407" sz="1800" spc="-7">
                <a:latin typeface="Times New Roman"/>
                <a:cs typeface="Times New Roman"/>
              </a:rPr>
              <a:t>0.9989</a:t>
            </a:r>
            <a:r>
              <a:rPr dirty="0" baseline="-32407" sz="1800">
                <a:latin typeface="Times New Roman"/>
                <a:cs typeface="Times New Roman"/>
              </a:rPr>
              <a:t>0</a:t>
            </a:r>
            <a:endParaRPr baseline="-32407" sz="18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944014" y="1234982"/>
            <a:ext cx="768350" cy="153035"/>
            <a:chOff x="3944014" y="1234982"/>
            <a:chExt cx="768350" cy="153035"/>
          </a:xfrm>
        </p:grpSpPr>
        <p:sp>
          <p:nvSpPr>
            <p:cNvPr id="21" name="object 21"/>
            <p:cNvSpPr/>
            <p:nvPr/>
          </p:nvSpPr>
          <p:spPr>
            <a:xfrm>
              <a:off x="3947159" y="1331092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3963923" y="1334140"/>
              <a:ext cx="26034" cy="47625"/>
            </a:xfrm>
            <a:custGeom>
              <a:avLst/>
              <a:gdLst/>
              <a:ahLst/>
              <a:cxnLst/>
              <a:rect l="l" t="t" r="r" b="b"/>
              <a:pathLst>
                <a:path w="26035" h="47625">
                  <a:moveTo>
                    <a:pt x="0" y="0"/>
                  </a:moveTo>
                  <a:lnTo>
                    <a:pt x="25907" y="4724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3992879" y="1238128"/>
              <a:ext cx="716280" cy="143510"/>
            </a:xfrm>
            <a:custGeom>
              <a:avLst/>
              <a:gdLst/>
              <a:ahLst/>
              <a:cxnLst/>
              <a:rect l="l" t="t" r="r" b="b"/>
              <a:pathLst>
                <a:path w="716279" h="143509">
                  <a:moveTo>
                    <a:pt x="0" y="143255"/>
                  </a:moveTo>
                  <a:lnTo>
                    <a:pt x="33527" y="0"/>
                  </a:lnTo>
                  <a:lnTo>
                    <a:pt x="71627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/>
          <p:cNvSpPr txBox="1"/>
          <p:nvPr/>
        </p:nvSpPr>
        <p:spPr>
          <a:xfrm>
            <a:off x="4009134" y="1221466"/>
            <a:ext cx="7086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17.50</a:t>
            </a:r>
            <a:r>
              <a:rPr dirty="0" sz="1100" spc="-19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17.14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82395" y="101714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6" name="object 26"/>
          <p:cNvGrpSpPr/>
          <p:nvPr/>
        </p:nvGrpSpPr>
        <p:grpSpPr>
          <a:xfrm>
            <a:off x="2546506" y="1594646"/>
            <a:ext cx="256540" cy="165100"/>
            <a:chOff x="2546506" y="1594646"/>
            <a:chExt cx="256540" cy="165100"/>
          </a:xfrm>
        </p:grpSpPr>
        <p:sp>
          <p:nvSpPr>
            <p:cNvPr id="27" name="object 27"/>
            <p:cNvSpPr/>
            <p:nvPr/>
          </p:nvSpPr>
          <p:spPr>
            <a:xfrm>
              <a:off x="2549651" y="1698376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4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567939" y="1701424"/>
              <a:ext cx="26034" cy="52069"/>
            </a:xfrm>
            <a:custGeom>
              <a:avLst/>
              <a:gdLst/>
              <a:ahLst/>
              <a:cxnLst/>
              <a:rect l="l" t="t" r="r" b="b"/>
              <a:pathLst>
                <a:path w="26035" h="52069">
                  <a:moveTo>
                    <a:pt x="0" y="0"/>
                  </a:moveTo>
                  <a:lnTo>
                    <a:pt x="25907" y="51815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596895" y="1597792"/>
              <a:ext cx="203200" cy="155575"/>
            </a:xfrm>
            <a:custGeom>
              <a:avLst/>
              <a:gdLst/>
              <a:ahLst/>
              <a:cxnLst/>
              <a:rect l="l" t="t" r="r" b="b"/>
              <a:pathLst>
                <a:path w="203200" h="155575">
                  <a:moveTo>
                    <a:pt x="0" y="155447"/>
                  </a:moveTo>
                  <a:lnTo>
                    <a:pt x="33527" y="0"/>
                  </a:lnTo>
                  <a:lnTo>
                    <a:pt x="202691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0" name="object 30"/>
          <p:cNvGrpSpPr/>
          <p:nvPr/>
        </p:nvGrpSpPr>
        <p:grpSpPr>
          <a:xfrm>
            <a:off x="3756562" y="1608362"/>
            <a:ext cx="553720" cy="154305"/>
            <a:chOff x="3756562" y="1608362"/>
            <a:chExt cx="553720" cy="154305"/>
          </a:xfrm>
        </p:grpSpPr>
        <p:sp>
          <p:nvSpPr>
            <p:cNvPr id="31" name="object 31"/>
            <p:cNvSpPr/>
            <p:nvPr/>
          </p:nvSpPr>
          <p:spPr>
            <a:xfrm>
              <a:off x="3759708" y="1704472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776472" y="1707520"/>
              <a:ext cx="26034" cy="48895"/>
            </a:xfrm>
            <a:custGeom>
              <a:avLst/>
              <a:gdLst/>
              <a:ahLst/>
              <a:cxnLst/>
              <a:rect l="l" t="t" r="r" b="b"/>
              <a:pathLst>
                <a:path w="26035" h="48894">
                  <a:moveTo>
                    <a:pt x="0" y="0"/>
                  </a:moveTo>
                  <a:lnTo>
                    <a:pt x="25907" y="4876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805428" y="1611508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0" y="144779"/>
                  </a:moveTo>
                  <a:lnTo>
                    <a:pt x="35051" y="0"/>
                  </a:lnTo>
                  <a:lnTo>
                    <a:pt x="50139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4" name="object 34"/>
          <p:cNvGrpSpPr/>
          <p:nvPr/>
        </p:nvGrpSpPr>
        <p:grpSpPr>
          <a:xfrm>
            <a:off x="4541422" y="1608362"/>
            <a:ext cx="553720" cy="154305"/>
            <a:chOff x="4541422" y="1608362"/>
            <a:chExt cx="553720" cy="154305"/>
          </a:xfrm>
        </p:grpSpPr>
        <p:sp>
          <p:nvSpPr>
            <p:cNvPr id="35" name="object 35"/>
            <p:cNvSpPr/>
            <p:nvPr/>
          </p:nvSpPr>
          <p:spPr>
            <a:xfrm>
              <a:off x="4544567" y="1704472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4561331" y="1707520"/>
              <a:ext cx="26034" cy="48895"/>
            </a:xfrm>
            <a:custGeom>
              <a:avLst/>
              <a:gdLst/>
              <a:ahLst/>
              <a:cxnLst/>
              <a:rect l="l" t="t" r="r" b="b"/>
              <a:pathLst>
                <a:path w="26035" h="48894">
                  <a:moveTo>
                    <a:pt x="0" y="0"/>
                  </a:moveTo>
                  <a:lnTo>
                    <a:pt x="25907" y="4876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4590287" y="1611508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0" y="144779"/>
                  </a:moveTo>
                  <a:lnTo>
                    <a:pt x="35051" y="0"/>
                  </a:lnTo>
                  <a:lnTo>
                    <a:pt x="50139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/>
          <p:cNvSpPr txBox="1"/>
          <p:nvPr/>
        </p:nvSpPr>
        <p:spPr>
          <a:xfrm>
            <a:off x="1881660" y="1694819"/>
            <a:ext cx="933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09012" y="1548996"/>
            <a:ext cx="396621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sz="1100" i="1">
                <a:latin typeface="Times New Roman"/>
                <a:cs typeface="Times New Roman"/>
              </a:rPr>
              <a:t>r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sgn</a:t>
            </a: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b</a:t>
            </a:r>
            <a:r>
              <a:rPr dirty="0" sz="1450" spc="-25">
                <a:latin typeface="Symbol"/>
                <a:cs typeface="Symbol"/>
              </a:rPr>
              <a:t></a:t>
            </a:r>
            <a:r>
              <a:rPr dirty="0" sz="1100" spc="-25">
                <a:latin typeface="Symbol"/>
                <a:cs typeface="Symbol"/>
              </a:rPr>
              <a:t>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46296" sz="900" spc="60">
                <a:latin typeface="Times New Roman"/>
                <a:cs typeface="Times New Roman"/>
              </a:rPr>
              <a:t>2</a:t>
            </a:r>
            <a:r>
              <a:rPr dirty="0" baseline="46296" sz="900" spc="34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sgn</a:t>
            </a:r>
            <a:r>
              <a:rPr dirty="0" sz="1450" spc="-15">
                <a:latin typeface="Symbol"/>
                <a:cs typeface="Symbol"/>
              </a:rPr>
              <a:t></a:t>
            </a:r>
            <a:r>
              <a:rPr dirty="0" sz="1100" spc="-15">
                <a:latin typeface="Times New Roman"/>
                <a:cs typeface="Times New Roman"/>
              </a:rPr>
              <a:t>0.92414</a:t>
            </a:r>
            <a:r>
              <a:rPr dirty="0" sz="1450" spc="-15">
                <a:latin typeface="Symbol"/>
                <a:cs typeface="Symbol"/>
              </a:rPr>
              <a:t></a:t>
            </a:r>
            <a:r>
              <a:rPr dirty="0" sz="1100" spc="-15">
                <a:latin typeface="Symbol"/>
                <a:cs typeface="Symbol"/>
              </a:rPr>
              <a:t>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0.99780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0.99780 =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0.99890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217322" y="1974122"/>
            <a:ext cx="222885" cy="168275"/>
            <a:chOff x="2217322" y="1974122"/>
            <a:chExt cx="222885" cy="168275"/>
          </a:xfrm>
        </p:grpSpPr>
        <p:sp>
          <p:nvSpPr>
            <p:cNvPr id="41" name="object 41"/>
            <p:cNvSpPr/>
            <p:nvPr/>
          </p:nvSpPr>
          <p:spPr>
            <a:xfrm>
              <a:off x="2220467" y="2079376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4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238755" y="2082424"/>
              <a:ext cx="24765" cy="53340"/>
            </a:xfrm>
            <a:custGeom>
              <a:avLst/>
              <a:gdLst/>
              <a:ahLst/>
              <a:cxnLst/>
              <a:rect l="l" t="t" r="r" b="b"/>
              <a:pathLst>
                <a:path w="24764" h="53339">
                  <a:moveTo>
                    <a:pt x="0" y="0"/>
                  </a:moveTo>
                  <a:lnTo>
                    <a:pt x="24383" y="53339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2266187" y="1977268"/>
              <a:ext cx="170815" cy="158750"/>
            </a:xfrm>
            <a:custGeom>
              <a:avLst/>
              <a:gdLst/>
              <a:ahLst/>
              <a:cxnLst/>
              <a:rect l="l" t="t" r="r" b="b"/>
              <a:pathLst>
                <a:path w="170814" h="158750">
                  <a:moveTo>
                    <a:pt x="0" y="158495"/>
                  </a:moveTo>
                  <a:lnTo>
                    <a:pt x="35051" y="0"/>
                  </a:lnTo>
                  <a:lnTo>
                    <a:pt x="1706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4" name="object 44"/>
          <p:cNvGrpSpPr/>
          <p:nvPr/>
        </p:nvGrpSpPr>
        <p:grpSpPr>
          <a:xfrm>
            <a:off x="2581558" y="1867442"/>
            <a:ext cx="767080" cy="382905"/>
            <a:chOff x="2581558" y="1867442"/>
            <a:chExt cx="767080" cy="382905"/>
          </a:xfrm>
        </p:grpSpPr>
        <p:sp>
          <p:nvSpPr>
            <p:cNvPr id="45" name="object 45"/>
            <p:cNvSpPr/>
            <p:nvPr/>
          </p:nvSpPr>
          <p:spPr>
            <a:xfrm>
              <a:off x="2584703" y="2091568"/>
              <a:ext cx="746760" cy="21590"/>
            </a:xfrm>
            <a:custGeom>
              <a:avLst/>
              <a:gdLst/>
              <a:ahLst/>
              <a:cxnLst/>
              <a:rect l="l" t="t" r="r" b="b"/>
              <a:pathLst>
                <a:path w="746760" h="21589">
                  <a:moveTo>
                    <a:pt x="92963" y="0"/>
                  </a:moveTo>
                  <a:lnTo>
                    <a:pt x="746759" y="0"/>
                  </a:lnTo>
                </a:path>
                <a:path w="746760" h="21589">
                  <a:moveTo>
                    <a:pt x="0" y="21335"/>
                  </a:moveTo>
                  <a:lnTo>
                    <a:pt x="18287" y="10667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2602991" y="2105284"/>
              <a:ext cx="26034" cy="139065"/>
            </a:xfrm>
            <a:custGeom>
              <a:avLst/>
              <a:gdLst/>
              <a:ahLst/>
              <a:cxnLst/>
              <a:rect l="l" t="t" r="r" b="b"/>
              <a:pathLst>
                <a:path w="26035" h="139064">
                  <a:moveTo>
                    <a:pt x="0" y="0"/>
                  </a:moveTo>
                  <a:lnTo>
                    <a:pt x="25907" y="13868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631947" y="1870588"/>
              <a:ext cx="713740" cy="373380"/>
            </a:xfrm>
            <a:custGeom>
              <a:avLst/>
              <a:gdLst/>
              <a:ahLst/>
              <a:cxnLst/>
              <a:rect l="l" t="t" r="r" b="b"/>
              <a:pathLst>
                <a:path w="713739" h="373380">
                  <a:moveTo>
                    <a:pt x="0" y="373379"/>
                  </a:moveTo>
                  <a:lnTo>
                    <a:pt x="33527" y="0"/>
                  </a:lnTo>
                  <a:lnTo>
                    <a:pt x="713231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8" name="object 48"/>
          <p:cNvGrpSpPr/>
          <p:nvPr/>
        </p:nvGrpSpPr>
        <p:grpSpPr>
          <a:xfrm>
            <a:off x="3491386" y="1878110"/>
            <a:ext cx="393700" cy="372745"/>
            <a:chOff x="3491386" y="1878110"/>
            <a:chExt cx="393700" cy="372745"/>
          </a:xfrm>
        </p:grpSpPr>
        <p:sp>
          <p:nvSpPr>
            <p:cNvPr id="49" name="object 49"/>
            <p:cNvSpPr/>
            <p:nvPr/>
          </p:nvSpPr>
          <p:spPr>
            <a:xfrm>
              <a:off x="3494532" y="2091568"/>
              <a:ext cx="375285" cy="26034"/>
            </a:xfrm>
            <a:custGeom>
              <a:avLst/>
              <a:gdLst/>
              <a:ahLst/>
              <a:cxnLst/>
              <a:rect l="l" t="t" r="r" b="b"/>
              <a:pathLst>
                <a:path w="375285" h="26035">
                  <a:moveTo>
                    <a:pt x="91439" y="0"/>
                  </a:moveTo>
                  <a:lnTo>
                    <a:pt x="374903" y="0"/>
                  </a:lnTo>
                </a:path>
                <a:path w="375285" h="26035">
                  <a:moveTo>
                    <a:pt x="0" y="25907"/>
                  </a:moveTo>
                  <a:lnTo>
                    <a:pt x="16763" y="15239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511296" y="2109856"/>
              <a:ext cx="26034" cy="134620"/>
            </a:xfrm>
            <a:custGeom>
              <a:avLst/>
              <a:gdLst/>
              <a:ahLst/>
              <a:cxnLst/>
              <a:rect l="l" t="t" r="r" b="b"/>
              <a:pathLst>
                <a:path w="26035" h="134619">
                  <a:moveTo>
                    <a:pt x="0" y="0"/>
                  </a:moveTo>
                  <a:lnTo>
                    <a:pt x="25907" y="13411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540252" y="1881256"/>
              <a:ext cx="341630" cy="363220"/>
            </a:xfrm>
            <a:custGeom>
              <a:avLst/>
              <a:gdLst/>
              <a:ahLst/>
              <a:cxnLst/>
              <a:rect l="l" t="t" r="r" b="b"/>
              <a:pathLst>
                <a:path w="341629" h="363219">
                  <a:moveTo>
                    <a:pt x="0" y="362711"/>
                  </a:moveTo>
                  <a:lnTo>
                    <a:pt x="35051" y="0"/>
                  </a:lnTo>
                  <a:lnTo>
                    <a:pt x="34137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2" name="object 52"/>
          <p:cNvGrpSpPr/>
          <p:nvPr/>
        </p:nvGrpSpPr>
        <p:grpSpPr>
          <a:xfrm>
            <a:off x="4027834" y="1989362"/>
            <a:ext cx="1240790" cy="153035"/>
            <a:chOff x="4027834" y="1989362"/>
            <a:chExt cx="1240790" cy="153035"/>
          </a:xfrm>
        </p:grpSpPr>
        <p:sp>
          <p:nvSpPr>
            <p:cNvPr id="53" name="object 53"/>
            <p:cNvSpPr/>
            <p:nvPr/>
          </p:nvSpPr>
          <p:spPr>
            <a:xfrm>
              <a:off x="4030979" y="2085472"/>
              <a:ext cx="17145" cy="9525"/>
            </a:xfrm>
            <a:custGeom>
              <a:avLst/>
              <a:gdLst/>
              <a:ahLst/>
              <a:cxnLst/>
              <a:rect l="l" t="t" r="r" b="b"/>
              <a:pathLst>
                <a:path w="17145" h="9525">
                  <a:moveTo>
                    <a:pt x="0" y="9143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4047743" y="2088520"/>
              <a:ext cx="26034" cy="47625"/>
            </a:xfrm>
            <a:custGeom>
              <a:avLst/>
              <a:gdLst/>
              <a:ahLst/>
              <a:cxnLst/>
              <a:rect l="l" t="t" r="r" b="b"/>
              <a:pathLst>
                <a:path w="26035" h="47625">
                  <a:moveTo>
                    <a:pt x="0" y="0"/>
                  </a:moveTo>
                  <a:lnTo>
                    <a:pt x="25907" y="4724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4076699" y="1992508"/>
              <a:ext cx="1188720" cy="143510"/>
            </a:xfrm>
            <a:custGeom>
              <a:avLst/>
              <a:gdLst/>
              <a:ahLst/>
              <a:cxnLst/>
              <a:rect l="l" t="t" r="r" b="b"/>
              <a:pathLst>
                <a:path w="1188720" h="143510">
                  <a:moveTo>
                    <a:pt x="0" y="143255"/>
                  </a:moveTo>
                  <a:lnTo>
                    <a:pt x="35051" y="0"/>
                  </a:lnTo>
                  <a:lnTo>
                    <a:pt x="118871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6" name="object 56"/>
          <p:cNvSpPr txBox="1"/>
          <p:nvPr/>
        </p:nvSpPr>
        <p:spPr>
          <a:xfrm>
            <a:off x="3905444" y="1963042"/>
            <a:ext cx="2070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0.009428571428571 </a:t>
            </a:r>
            <a:r>
              <a:rPr dirty="0" sz="1100">
                <a:latin typeface="Symbol"/>
                <a:cs typeface="Symbol"/>
              </a:rPr>
              <a:t>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0.09710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95808" y="1880662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60857" y="1868471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368996" y="1975847"/>
            <a:ext cx="1022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585433" y="1862768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28670" y="1879835"/>
            <a:ext cx="876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61514" y="2084050"/>
            <a:ext cx="101600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34695" algn="l"/>
              </a:tabLst>
            </a:pPr>
            <a:r>
              <a:rPr dirty="0" sz="1100" i="1">
                <a:latin typeface="Times New Roman"/>
                <a:cs typeface="Times New Roman"/>
              </a:rPr>
              <a:t>n</a:t>
            </a:r>
            <a:r>
              <a:rPr dirty="0" sz="1100" spc="-8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	</a:t>
            </a:r>
            <a:r>
              <a:rPr dirty="0" sz="1100" i="1">
                <a:latin typeface="Times New Roman"/>
                <a:cs typeface="Times New Roman"/>
              </a:rPr>
              <a:t>n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2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637483" y="1832460"/>
            <a:ext cx="67881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dirty="0" baseline="-5952" sz="2100" spc="30">
                <a:latin typeface="Symbol"/>
                <a:cs typeface="Symbol"/>
              </a:rPr>
              <a:t></a:t>
            </a:r>
            <a:r>
              <a:rPr dirty="0" sz="1450" spc="20">
                <a:latin typeface="Symbol"/>
                <a:cs typeface="Symbol"/>
              </a:rPr>
              <a:t></a:t>
            </a:r>
            <a:r>
              <a:rPr dirty="0" sz="1100" spc="2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04" i="1">
                <a:latin typeface="Times New Roman"/>
                <a:cs typeface="Times New Roman"/>
              </a:rPr>
              <a:t>y</a:t>
            </a:r>
            <a:r>
              <a:rPr dirty="0" baseline="2525" sz="1650" spc="-307">
                <a:latin typeface="Times New Roman"/>
                <a:cs typeface="Times New Roman"/>
              </a:rPr>
              <a:t>ˆ</a:t>
            </a:r>
            <a:r>
              <a:rPr dirty="0" baseline="2525" sz="1650" spc="-254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811986" y="1975847"/>
            <a:ext cx="77660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95275" algn="l"/>
                <a:tab pos="501015" algn="l"/>
              </a:tabLst>
            </a:pPr>
            <a:r>
              <a:rPr dirty="0" sz="1100" i="1">
                <a:latin typeface="Times New Roman"/>
                <a:cs typeface="Times New Roman"/>
              </a:rPr>
              <a:t>S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89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685070" y="1987343"/>
            <a:ext cx="17399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70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775196" y="1987343"/>
            <a:ext cx="47244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12750" algn="l"/>
              </a:tabLst>
            </a:pPr>
            <a:r>
              <a:rPr dirty="0" sz="600" i="1">
                <a:latin typeface="Times New Roman"/>
                <a:cs typeface="Times New Roman"/>
              </a:rPr>
              <a:t>i      </a:t>
            </a:r>
            <a:r>
              <a:rPr dirty="0" baseline="4629" sz="900" i="1">
                <a:latin typeface="Times New Roman"/>
                <a:cs typeface="Times New Roman"/>
              </a:rPr>
              <a:t>i	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907488" y="2074210"/>
            <a:ext cx="15621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Y</a:t>
            </a:r>
            <a:r>
              <a:rPr dirty="0" sz="600" spc="-85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,</a:t>
            </a:r>
            <a:r>
              <a:rPr dirty="0" sz="600" spc="-110">
                <a:latin typeface="Times New Roman"/>
                <a:cs typeface="Times New Roman"/>
              </a:rPr>
              <a:t> </a:t>
            </a:r>
            <a:r>
              <a:rPr dirty="0" sz="600" i="1">
                <a:latin typeface="Times New Roman"/>
                <a:cs typeface="Times New Roman"/>
              </a:rPr>
              <a:t>X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319780" y="2411627"/>
            <a:ext cx="3592195" cy="43751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 marR="30480" indent="-635">
              <a:lnSpc>
                <a:spcPct val="116100"/>
              </a:lnSpc>
              <a:spcBef>
                <a:spcPts val="114"/>
              </a:spcBef>
            </a:pPr>
            <a:r>
              <a:rPr dirty="0" sz="1100" spc="-5">
                <a:latin typeface="Times New Roman"/>
                <a:cs typeface="Times New Roman"/>
              </a:rPr>
              <a:t>Predictia punctuală pentru </a:t>
            </a:r>
            <a:r>
              <a:rPr dirty="0" sz="1100" spc="30" i="1">
                <a:latin typeface="Times New Roman"/>
                <a:cs typeface="Times New Roman"/>
              </a:rPr>
              <a:t>x</a:t>
            </a:r>
            <a:r>
              <a:rPr dirty="0" baseline="46296" sz="900" spc="44">
                <a:latin typeface="Times New Roman"/>
                <a:cs typeface="Times New Roman"/>
              </a:rPr>
              <a:t>0 </a:t>
            </a:r>
            <a:r>
              <a:rPr dirty="0" sz="1200" spc="-5">
                <a:latin typeface="Times New Roman"/>
                <a:cs typeface="Times New Roman"/>
              </a:rPr>
              <a:t>=</a:t>
            </a:r>
            <a:r>
              <a:rPr dirty="0" sz="1100" spc="-5">
                <a:latin typeface="Times New Roman"/>
                <a:cs typeface="Times New Roman"/>
              </a:rPr>
              <a:t>6.5 este </a:t>
            </a:r>
            <a:r>
              <a:rPr dirty="0" sz="1100" spc="-105" i="1">
                <a:latin typeface="Times New Roman"/>
                <a:cs typeface="Times New Roman"/>
              </a:rPr>
              <a:t>y</a:t>
            </a:r>
            <a:r>
              <a:rPr dirty="0" baseline="2525" sz="1650" spc="-157">
                <a:latin typeface="Times New Roman"/>
                <a:cs typeface="Times New Roman"/>
              </a:rPr>
              <a:t>ˆ</a:t>
            </a:r>
            <a:r>
              <a:rPr dirty="0" baseline="46296" sz="900" spc="-157">
                <a:latin typeface="Times New Roman"/>
                <a:cs typeface="Times New Roman"/>
              </a:rPr>
              <a:t>0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25" i="1">
                <a:latin typeface="Times New Roman"/>
                <a:cs typeface="Times New Roman"/>
              </a:rPr>
              <a:t>x</a:t>
            </a:r>
            <a:r>
              <a:rPr dirty="0" baseline="46296" sz="900" spc="37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7.46571  Eroarea standard </a:t>
            </a:r>
            <a:r>
              <a:rPr dirty="0" sz="1100">
                <a:latin typeface="Times New Roman"/>
                <a:cs typeface="Times New Roman"/>
              </a:rPr>
              <a:t>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predicţiei: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2674522" y="2944910"/>
            <a:ext cx="1274445" cy="465455"/>
            <a:chOff x="2674522" y="2944910"/>
            <a:chExt cx="1274445" cy="465455"/>
          </a:xfrm>
        </p:grpSpPr>
        <p:sp>
          <p:nvSpPr>
            <p:cNvPr id="70" name="object 70"/>
            <p:cNvSpPr/>
            <p:nvPr/>
          </p:nvSpPr>
          <p:spPr>
            <a:xfrm>
              <a:off x="2677667" y="3050164"/>
              <a:ext cx="1195070" cy="190500"/>
            </a:xfrm>
            <a:custGeom>
              <a:avLst/>
              <a:gdLst/>
              <a:ahLst/>
              <a:cxnLst/>
              <a:rect l="l" t="t" r="r" b="b"/>
              <a:pathLst>
                <a:path w="1195070" h="190500">
                  <a:moveTo>
                    <a:pt x="502919" y="137159"/>
                  </a:moveTo>
                  <a:lnTo>
                    <a:pt x="591311" y="137159"/>
                  </a:lnTo>
                </a:path>
                <a:path w="1195070" h="190500">
                  <a:moveTo>
                    <a:pt x="1025651" y="0"/>
                  </a:moveTo>
                  <a:lnTo>
                    <a:pt x="1086611" y="0"/>
                  </a:lnTo>
                </a:path>
                <a:path w="1195070" h="190500">
                  <a:moveTo>
                    <a:pt x="714755" y="137159"/>
                  </a:moveTo>
                  <a:lnTo>
                    <a:pt x="1194815" y="137159"/>
                  </a:lnTo>
                </a:path>
                <a:path w="1195070" h="190500">
                  <a:moveTo>
                    <a:pt x="0" y="190499"/>
                  </a:moveTo>
                  <a:lnTo>
                    <a:pt x="16763" y="179831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1" name="object 71"/>
            <p:cNvSpPr/>
            <p:nvPr/>
          </p:nvSpPr>
          <p:spPr>
            <a:xfrm>
              <a:off x="2694431" y="3233044"/>
              <a:ext cx="26034" cy="170815"/>
            </a:xfrm>
            <a:custGeom>
              <a:avLst/>
              <a:gdLst/>
              <a:ahLst/>
              <a:cxnLst/>
              <a:rect l="l" t="t" r="r" b="b"/>
              <a:pathLst>
                <a:path w="26035" h="170814">
                  <a:moveTo>
                    <a:pt x="0" y="0"/>
                  </a:moveTo>
                  <a:lnTo>
                    <a:pt x="25907" y="17068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2" name="object 72"/>
            <p:cNvSpPr/>
            <p:nvPr/>
          </p:nvSpPr>
          <p:spPr>
            <a:xfrm>
              <a:off x="2723387" y="2948056"/>
              <a:ext cx="1222375" cy="455930"/>
            </a:xfrm>
            <a:custGeom>
              <a:avLst/>
              <a:gdLst/>
              <a:ahLst/>
              <a:cxnLst/>
              <a:rect l="l" t="t" r="r" b="b"/>
              <a:pathLst>
                <a:path w="1222375" h="455929">
                  <a:moveTo>
                    <a:pt x="0" y="455675"/>
                  </a:moveTo>
                  <a:lnTo>
                    <a:pt x="35051" y="0"/>
                  </a:lnTo>
                  <a:lnTo>
                    <a:pt x="122224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3" name="object 73"/>
          <p:cNvSpPr txBox="1"/>
          <p:nvPr/>
        </p:nvSpPr>
        <p:spPr>
          <a:xfrm>
            <a:off x="2945381" y="2954254"/>
            <a:ext cx="793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907281" y="3213334"/>
            <a:ext cx="10788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646430" algn="l"/>
                <a:tab pos="974090" algn="l"/>
              </a:tabLst>
            </a:pPr>
            <a:r>
              <a:rPr dirty="0" sz="1100" spc="-215">
                <a:latin typeface="Symbol"/>
                <a:cs typeface="Symbol"/>
              </a:rPr>
              <a:t></a:t>
            </a:r>
            <a:r>
              <a:rPr dirty="0" baseline="-7575" sz="1650" spc="-322">
                <a:latin typeface="Symbol"/>
                <a:cs typeface="Symbol"/>
              </a:rPr>
              <a:t></a:t>
            </a:r>
            <a:r>
              <a:rPr dirty="0" baseline="-7575" sz="1650" spc="-322">
                <a:latin typeface="Times New Roman"/>
                <a:cs typeface="Times New Roman"/>
              </a:rPr>
              <a:t>	</a:t>
            </a:r>
            <a:r>
              <a:rPr dirty="0" baseline="15151" sz="1650" spc="30" i="1">
                <a:latin typeface="Times New Roman"/>
                <a:cs typeface="Times New Roman"/>
              </a:rPr>
              <a:t>S</a:t>
            </a:r>
            <a:r>
              <a:rPr dirty="0" sz="600" spc="20" i="1">
                <a:latin typeface="Times New Roman"/>
                <a:cs typeface="Times New Roman"/>
              </a:rPr>
              <a:t>xx	</a:t>
            </a:r>
            <a:r>
              <a:rPr dirty="0" sz="1100" spc="-215">
                <a:latin typeface="Symbol"/>
                <a:cs typeface="Symbol"/>
              </a:rPr>
              <a:t></a:t>
            </a:r>
            <a:r>
              <a:rPr dirty="0" baseline="-7575" sz="1650" spc="-322">
                <a:latin typeface="Symbol"/>
                <a:cs typeface="Symbol"/>
              </a:rPr>
              <a:t></a:t>
            </a:r>
            <a:endParaRPr baseline="-7575" sz="1650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180073" y="3178282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457698" y="3168442"/>
            <a:ext cx="5588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235" i="1">
                <a:latin typeface="Times New Roman"/>
                <a:cs typeface="Times New Roman"/>
              </a:rPr>
              <a:t>y</a:t>
            </a:r>
            <a:r>
              <a:rPr dirty="0" baseline="4629" sz="900">
                <a:latin typeface="Times New Roman"/>
                <a:cs typeface="Times New Roman"/>
              </a:rPr>
              <a:t>ˆ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53150" y="2904714"/>
            <a:ext cx="820419" cy="28765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248285" algn="l"/>
              </a:tabLst>
            </a:pP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700" spc="-225">
                <a:latin typeface="Symbol"/>
                <a:cs typeface="Symbol"/>
              </a:rPr>
              <a:t></a:t>
            </a:r>
            <a:r>
              <a:rPr dirty="0" sz="1100" spc="60" i="1">
                <a:latin typeface="Times New Roman"/>
                <a:cs typeface="Times New Roman"/>
              </a:rPr>
              <a:t>x</a:t>
            </a:r>
            <a:r>
              <a:rPr dirty="0" baseline="46296" sz="900">
                <a:latin typeface="Times New Roman"/>
                <a:cs typeface="Times New Roman"/>
              </a:rPr>
              <a:t>0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700" spc="-285">
                <a:latin typeface="Symbol"/>
                <a:cs typeface="Symbol"/>
              </a:rPr>
              <a:t></a:t>
            </a:r>
            <a:r>
              <a:rPr dirty="0" baseline="64814" sz="900">
                <a:latin typeface="Times New Roman"/>
                <a:cs typeface="Times New Roman"/>
              </a:rPr>
              <a:t>2</a:t>
            </a:r>
            <a:r>
              <a:rPr dirty="0" baseline="64814" sz="900">
                <a:latin typeface="Times New Roman"/>
                <a:cs typeface="Times New Roman"/>
              </a:rPr>
              <a:t> </a:t>
            </a:r>
            <a:r>
              <a:rPr dirty="0" baseline="64814" sz="900" spc="-97">
                <a:latin typeface="Times New Roman"/>
                <a:cs typeface="Times New Roman"/>
              </a:rPr>
              <a:t> </a:t>
            </a:r>
            <a:r>
              <a:rPr dirty="0" baseline="12626" sz="1650">
                <a:latin typeface="Symbol"/>
                <a:cs typeface="Symbol"/>
              </a:rPr>
              <a:t></a:t>
            </a:r>
            <a:endParaRPr baseline="12626" sz="1650">
              <a:latin typeface="Symbol"/>
              <a:cs typeface="Symbo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369814" y="3070078"/>
            <a:ext cx="103886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98780" algn="l"/>
                <a:tab pos="923290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baseline="-7575" sz="1650" spc="-30">
                <a:latin typeface="Symbol"/>
                <a:cs typeface="Symbol"/>
              </a:rPr>
              <a:t></a:t>
            </a:r>
            <a:r>
              <a:rPr dirty="0" sz="1100" spc="-20">
                <a:latin typeface="Times New Roman"/>
                <a:cs typeface="Times New Roman"/>
              </a:rPr>
              <a:t>1</a:t>
            </a:r>
            <a:r>
              <a:rPr dirty="0" sz="1100" spc="-20">
                <a:latin typeface="Symbol"/>
                <a:cs typeface="Symbol"/>
              </a:rPr>
              <a:t></a:t>
            </a:r>
            <a:r>
              <a:rPr dirty="0" sz="1100" spc="-2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43526" y="3069465"/>
            <a:ext cx="13747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7575" sz="1650">
                <a:latin typeface="Symbol"/>
                <a:cs typeface="Symbol"/>
              </a:rPr>
              <a:t></a:t>
            </a:r>
            <a:r>
              <a:rPr dirty="0" baseline="-7575" sz="16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0.12589273049639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19783" y="3516007"/>
            <a:ext cx="4509135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sz="1100" spc="-5">
                <a:latin typeface="Times New Roman"/>
                <a:cs typeface="Times New Roman"/>
              </a:rPr>
              <a:t>Intervalul de predicţie pentru </a:t>
            </a:r>
            <a:r>
              <a:rPr dirty="0" sz="1100" spc="30" i="1">
                <a:latin typeface="Times New Roman"/>
                <a:cs typeface="Times New Roman"/>
              </a:rPr>
              <a:t>y</a:t>
            </a:r>
            <a:r>
              <a:rPr dirty="0" baseline="46296" sz="900" spc="44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, la </a:t>
            </a:r>
            <a:r>
              <a:rPr dirty="0" sz="1100" spc="-5">
                <a:latin typeface="Times New Roman"/>
                <a:cs typeface="Times New Roman"/>
              </a:rPr>
              <a:t>pragul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semnificaţie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0.05 (5%)</a:t>
            </a:r>
            <a:r>
              <a:rPr dirty="0" sz="1100" spc="-1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este: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3021994" y="3938558"/>
            <a:ext cx="1240790" cy="497205"/>
            <a:chOff x="3021994" y="3938558"/>
            <a:chExt cx="1240790" cy="497205"/>
          </a:xfrm>
        </p:grpSpPr>
        <p:sp>
          <p:nvSpPr>
            <p:cNvPr id="82" name="object 82"/>
            <p:cNvSpPr/>
            <p:nvPr/>
          </p:nvSpPr>
          <p:spPr>
            <a:xfrm>
              <a:off x="3025139" y="4059052"/>
              <a:ext cx="1160145" cy="193675"/>
            </a:xfrm>
            <a:custGeom>
              <a:avLst/>
              <a:gdLst/>
              <a:ahLst/>
              <a:cxnLst/>
              <a:rect l="l" t="t" r="r" b="b"/>
              <a:pathLst>
                <a:path w="1160145" h="193675">
                  <a:moveTo>
                    <a:pt x="987551" y="0"/>
                  </a:moveTo>
                  <a:lnTo>
                    <a:pt x="1048511" y="0"/>
                  </a:lnTo>
                </a:path>
                <a:path w="1160145" h="193675">
                  <a:moveTo>
                    <a:pt x="673607" y="137159"/>
                  </a:moveTo>
                  <a:lnTo>
                    <a:pt x="1159763" y="137159"/>
                  </a:lnTo>
                </a:path>
                <a:path w="1160145" h="193675">
                  <a:moveTo>
                    <a:pt x="0" y="193547"/>
                  </a:moveTo>
                  <a:lnTo>
                    <a:pt x="16763" y="182879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3" name="object 83"/>
            <p:cNvSpPr/>
            <p:nvPr/>
          </p:nvSpPr>
          <p:spPr>
            <a:xfrm>
              <a:off x="3041903" y="4246504"/>
              <a:ext cx="26034" cy="182880"/>
            </a:xfrm>
            <a:custGeom>
              <a:avLst/>
              <a:gdLst/>
              <a:ahLst/>
              <a:cxnLst/>
              <a:rect l="l" t="t" r="r" b="b"/>
              <a:pathLst>
                <a:path w="26035" h="182879">
                  <a:moveTo>
                    <a:pt x="0" y="0"/>
                  </a:moveTo>
                  <a:lnTo>
                    <a:pt x="25907" y="182879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/>
            <p:cNvSpPr/>
            <p:nvPr/>
          </p:nvSpPr>
          <p:spPr>
            <a:xfrm>
              <a:off x="3070859" y="3941704"/>
              <a:ext cx="1188720" cy="487680"/>
            </a:xfrm>
            <a:custGeom>
              <a:avLst/>
              <a:gdLst/>
              <a:ahLst/>
              <a:cxnLst/>
              <a:rect l="l" t="t" r="r" b="b"/>
              <a:pathLst>
                <a:path w="1188720" h="487679">
                  <a:moveTo>
                    <a:pt x="0" y="487679"/>
                  </a:moveTo>
                  <a:lnTo>
                    <a:pt x="33527" y="0"/>
                  </a:lnTo>
                  <a:lnTo>
                    <a:pt x="118871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/>
          <p:cNvSpPr txBox="1"/>
          <p:nvPr/>
        </p:nvSpPr>
        <p:spPr>
          <a:xfrm>
            <a:off x="3206493" y="4213078"/>
            <a:ext cx="1301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215">
                <a:latin typeface="Symbol"/>
                <a:cs typeface="Symbol"/>
              </a:rPr>
              <a:t></a:t>
            </a:r>
            <a:r>
              <a:rPr dirty="0" baseline="-20202" sz="1650" spc="-322">
                <a:latin typeface="Symbol"/>
                <a:cs typeface="Symbol"/>
              </a:rPr>
              <a:t></a:t>
            </a:r>
            <a:endParaRPr baseline="-20202" sz="1650">
              <a:latin typeface="Symbol"/>
              <a:cs typeface="Symbo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472662" y="4188693"/>
            <a:ext cx="9525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973044" y="3981168"/>
            <a:ext cx="66865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 spc="-70">
                <a:latin typeface="Symbol"/>
                <a:cs typeface="Symbol"/>
              </a:rPr>
              <a:t></a:t>
            </a:r>
            <a:r>
              <a:rPr dirty="0" sz="1850" spc="-70">
                <a:latin typeface="Symbol"/>
                <a:cs typeface="Symbol"/>
              </a:rPr>
              <a:t></a:t>
            </a:r>
            <a:r>
              <a:rPr dirty="0" sz="1100" spc="-7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167843" y="3946378"/>
            <a:ext cx="143510" cy="254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ts val="114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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660"/>
              </a:lnSpc>
            </a:pP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596856" y="3918684"/>
            <a:ext cx="18605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r>
              <a:rPr dirty="0" sz="700" spc="-60">
                <a:latin typeface="Times New Roman"/>
                <a:cs typeface="Times New Roman"/>
              </a:rPr>
              <a:t> </a:t>
            </a:r>
            <a:r>
              <a:rPr dirty="0" baseline="-15015" sz="2775" spc="-390">
                <a:latin typeface="Symbol"/>
                <a:cs typeface="Symbol"/>
              </a:rPr>
              <a:t></a:t>
            </a:r>
            <a:endParaRPr baseline="-15015" sz="2775">
              <a:latin typeface="Symbol"/>
              <a:cs typeface="Symbo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043141" y="4068495"/>
            <a:ext cx="7048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445733" y="3894300"/>
            <a:ext cx="840105" cy="3124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261620" algn="l"/>
              </a:tabLst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850" spc="-285">
                <a:latin typeface="Symbol"/>
                <a:cs typeface="Symbol"/>
              </a:rPr>
              <a:t></a:t>
            </a:r>
            <a:r>
              <a:rPr dirty="0" sz="1100" spc="50" i="1">
                <a:latin typeface="Times New Roman"/>
                <a:cs typeface="Times New Roman"/>
              </a:rPr>
              <a:t>x</a:t>
            </a:r>
            <a:r>
              <a:rPr dirty="0" baseline="39682" sz="1050">
                <a:latin typeface="Times New Roman"/>
                <a:cs typeface="Times New Roman"/>
              </a:rPr>
              <a:t>0</a:t>
            </a:r>
            <a:r>
              <a:rPr dirty="0" baseline="39682" sz="1050">
                <a:latin typeface="Times New Roman"/>
                <a:cs typeface="Times New Roman"/>
              </a:rPr>
              <a:t> </a:t>
            </a:r>
            <a:r>
              <a:rPr dirty="0" baseline="39682" sz="1050" spc="-8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850" spc="-360">
                <a:latin typeface="Symbol"/>
                <a:cs typeface="Symbol"/>
              </a:rPr>
              <a:t></a:t>
            </a:r>
            <a:r>
              <a:rPr dirty="0" baseline="59523" sz="1050">
                <a:latin typeface="Times New Roman"/>
                <a:cs typeface="Times New Roman"/>
              </a:rPr>
              <a:t>2</a:t>
            </a:r>
            <a:r>
              <a:rPr dirty="0" baseline="59523" sz="1050" spc="89">
                <a:latin typeface="Times New Roman"/>
                <a:cs typeface="Times New Roman"/>
              </a:rPr>
              <a:t> </a:t>
            </a:r>
            <a:r>
              <a:rPr dirty="0" baseline="17676" sz="1650">
                <a:latin typeface="Symbol"/>
                <a:cs typeface="Symbol"/>
              </a:rPr>
              <a:t></a:t>
            </a:r>
            <a:endParaRPr baseline="17676" sz="1650">
              <a:latin typeface="Symbol"/>
              <a:cs typeface="Symbo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706621" y="4080490"/>
            <a:ext cx="100203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86460" algn="l"/>
              </a:tabLst>
            </a:pPr>
            <a:r>
              <a:rPr dirty="0" sz="1100">
                <a:latin typeface="Symbol"/>
                <a:cs typeface="Symbol"/>
              </a:rPr>
              <a:t>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11904" sz="1050" spc="22" i="1">
                <a:latin typeface="Symbol"/>
                <a:cs typeface="Symbol"/>
              </a:rPr>
              <a:t></a:t>
            </a:r>
            <a:r>
              <a:rPr dirty="0" baseline="-11904" sz="1050" spc="22" i="1">
                <a:latin typeface="Times New Roman"/>
                <a:cs typeface="Times New Roman"/>
              </a:rPr>
              <a:t> 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 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Symbol"/>
                <a:cs typeface="Symbol"/>
              </a:rPr>
              <a:t></a:t>
            </a:r>
            <a:r>
              <a:rPr dirty="0" sz="1100" spc="-50">
                <a:latin typeface="Times New Roman"/>
                <a:cs typeface="Times New Roman"/>
              </a:rPr>
              <a:t>1</a:t>
            </a:r>
            <a:r>
              <a:rPr dirty="0" sz="1100" spc="-18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807942" y="4079877"/>
            <a:ext cx="1854200" cy="326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6080">
              <a:lnSpc>
                <a:spcPts val="118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</a:t>
            </a:r>
            <a:r>
              <a:rPr dirty="0" sz="1100">
                <a:latin typeface="Times New Roman"/>
                <a:cs typeface="Times New Roman"/>
              </a:rPr>
              <a:t> = [ </a:t>
            </a:r>
            <a:r>
              <a:rPr dirty="0" sz="1100" spc="-5">
                <a:latin typeface="Times New Roman"/>
                <a:cs typeface="Times New Roman"/>
              </a:rPr>
              <a:t>7.11624, 7.81519</a:t>
            </a:r>
            <a:r>
              <a:rPr dirty="0" sz="1100" spc="23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]</a:t>
            </a:r>
            <a:endParaRPr sz="1100">
              <a:latin typeface="Times New Roman"/>
              <a:cs typeface="Times New Roman"/>
            </a:endParaRPr>
          </a:p>
          <a:p>
            <a:pPr marL="50800">
              <a:lnSpc>
                <a:spcPts val="1180"/>
              </a:lnSpc>
              <a:tabLst>
                <a:tab pos="385445" algn="l"/>
              </a:tabLst>
            </a:pPr>
            <a:r>
              <a:rPr dirty="0" baseline="10101" sz="1650" spc="30" i="1">
                <a:latin typeface="Times New Roman"/>
                <a:cs typeface="Times New Roman"/>
              </a:rPr>
              <a:t>S</a:t>
            </a:r>
            <a:r>
              <a:rPr dirty="0" baseline="3968" sz="1050" spc="30" i="1">
                <a:latin typeface="Times New Roman"/>
                <a:cs typeface="Times New Roman"/>
              </a:rPr>
              <a:t>xx	</a:t>
            </a:r>
            <a:r>
              <a:rPr dirty="0" sz="1100" spc="-215">
                <a:latin typeface="Symbol"/>
                <a:cs typeface="Symbol"/>
              </a:rPr>
              <a:t></a:t>
            </a:r>
            <a:r>
              <a:rPr dirty="0" baseline="-20202" sz="1650" spc="-322">
                <a:latin typeface="Symbol"/>
                <a:cs typeface="Symbol"/>
              </a:rPr>
              <a:t></a:t>
            </a:r>
            <a:endParaRPr baseline="-20202"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5812" y="561472"/>
            <a:ext cx="4870959" cy="39563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88033" y="4471545"/>
            <a:ext cx="5788025" cy="51562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457200">
              <a:lnSpc>
                <a:spcPts val="1260"/>
              </a:lnSpc>
              <a:spcBef>
                <a:spcPts val="195"/>
              </a:spcBef>
            </a:pP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grafic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observă </a:t>
            </a:r>
            <a:r>
              <a:rPr dirty="0" sz="1100">
                <a:latin typeface="Times New Roman"/>
                <a:cs typeface="Times New Roman"/>
              </a:rPr>
              <a:t>că datele </a:t>
            </a:r>
            <a:r>
              <a:rPr dirty="0" sz="1100" spc="-5">
                <a:latin typeface="Times New Roman"/>
                <a:cs typeface="Times New Roman"/>
              </a:rPr>
              <a:t>se aliniază aproximativ de-a lungul unei drepte, ceea </a:t>
            </a:r>
            <a:r>
              <a:rPr dirty="0" sz="1100">
                <a:latin typeface="Times New Roman"/>
                <a:cs typeface="Times New Roman"/>
              </a:rPr>
              <a:t>ce  </a:t>
            </a:r>
            <a:r>
              <a:rPr dirty="0" sz="1100" spc="-5">
                <a:latin typeface="Times New Roman"/>
                <a:cs typeface="Times New Roman"/>
              </a:rPr>
              <a:t>justifică opţiunea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10">
                <a:latin typeface="Times New Roman"/>
                <a:cs typeface="Times New Roman"/>
              </a:rPr>
              <a:t>estima </a:t>
            </a:r>
            <a:r>
              <a:rPr dirty="0" sz="1100" spc="-5">
                <a:latin typeface="Times New Roman"/>
                <a:cs typeface="Times New Roman"/>
              </a:rPr>
              <a:t>un model liniar (dreaptă de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regresie).</a:t>
            </a:r>
            <a:endParaRPr sz="1100">
              <a:latin typeface="Times New Roman"/>
              <a:cs typeface="Times New Roman"/>
            </a:endParaRPr>
          </a:p>
          <a:p>
            <a:pPr marL="469900">
              <a:lnSpc>
                <a:spcPts val="1240"/>
              </a:lnSpc>
            </a:pPr>
            <a:r>
              <a:rPr dirty="0" sz="1100" spc="-5">
                <a:latin typeface="Times New Roman"/>
                <a:cs typeface="Times New Roman"/>
              </a:rPr>
              <a:t>Mediile celor două variabile, calculate pentru datele de mai </a:t>
            </a:r>
            <a:r>
              <a:rPr dirty="0" sz="1100">
                <a:latin typeface="Times New Roman"/>
                <a:cs typeface="Times New Roman"/>
              </a:rPr>
              <a:t>sus</a:t>
            </a:r>
            <a:r>
              <a:rPr dirty="0" sz="1100" spc="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sunt: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22447" y="543522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071890" y="5137461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2257" y="5197309"/>
            <a:ext cx="309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Symbol"/>
                <a:cs typeface="Symbol"/>
              </a:rPr>
              <a:t></a:t>
            </a:r>
            <a:r>
              <a:rPr dirty="0" baseline="3968" sz="2100" spc="-307">
                <a:latin typeface="Times New Roman"/>
                <a:cs typeface="Times New Roman"/>
              </a:rPr>
              <a:t> </a:t>
            </a:r>
            <a:r>
              <a:rPr dirty="0" baseline="12626" sz="1650" spc="-7" i="1">
                <a:latin typeface="Times New Roman"/>
                <a:cs typeface="Times New Roman"/>
              </a:rPr>
              <a:t>x</a:t>
            </a: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1298" y="5367657"/>
            <a:ext cx="9702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4984" algn="l"/>
              </a:tabLst>
            </a:pP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190">
                <a:latin typeface="Times New Roman"/>
                <a:cs typeface="Times New Roman"/>
              </a:rPr>
              <a:t> </a:t>
            </a:r>
            <a:r>
              <a:rPr dirty="0" u="sng" baseline="37037" sz="9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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3.5</a:t>
            </a:r>
            <a:r>
              <a:rPr dirty="0" sz="1100" spc="8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;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60876" y="543522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17594" y="5476235"/>
            <a:ext cx="12338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0620" algn="l"/>
              </a:tabLst>
            </a:pPr>
            <a:r>
              <a:rPr dirty="0" sz="1100" i="1">
                <a:latin typeface="Times New Roman"/>
                <a:cs typeface="Times New Roman"/>
              </a:rPr>
              <a:t>n</a:t>
            </a:r>
            <a:r>
              <a:rPr dirty="0" sz="1100" i="1">
                <a:latin typeface="Times New Roman"/>
                <a:cs typeface="Times New Roman"/>
              </a:rPr>
              <a:t>	</a:t>
            </a:r>
            <a:r>
              <a:rPr dirty="0" sz="1100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0318" y="5137461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21250" y="5368032"/>
            <a:ext cx="8718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3080" algn="l"/>
              </a:tabLst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1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u="sng" baseline="37037" sz="900" spc="-1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</a:t>
            </a:r>
            <a:r>
              <a:rPr dirty="0" u="sng" baseline="37037" sz="900" spc="-1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4.5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40684" y="5197309"/>
            <a:ext cx="309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3968" sz="2100">
                <a:latin typeface="Symbol"/>
                <a:cs typeface="Symbol"/>
              </a:rPr>
              <a:t></a:t>
            </a:r>
            <a:r>
              <a:rPr dirty="0" baseline="3968" sz="2100" spc="-307">
                <a:latin typeface="Times New Roman"/>
                <a:cs typeface="Times New Roman"/>
              </a:rPr>
              <a:t> </a:t>
            </a:r>
            <a:r>
              <a:rPr dirty="0" baseline="12626" sz="1650" spc="-7" i="1">
                <a:latin typeface="Times New Roman"/>
                <a:cs typeface="Times New Roman"/>
              </a:rPr>
              <a:t>x</a:t>
            </a: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522719" y="5861944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310417" y="5797424"/>
            <a:ext cx="3638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x - x</a:t>
            </a:r>
            <a:r>
              <a:rPr dirty="0" sz="1100" spc="114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09343" y="60311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96055" y="62246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66615" y="62246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62330" y="5797424"/>
            <a:ext cx="5365115" cy="55689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38100" marR="30480" indent="457200">
              <a:lnSpc>
                <a:spcPct val="100899"/>
              </a:lnSpc>
              <a:spcBef>
                <a:spcPts val="90"/>
              </a:spcBef>
            </a:pP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centrarea variabilelor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raport </a:t>
            </a:r>
            <a:r>
              <a:rPr dirty="0" sz="1100" spc="-1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mediile, adică </a:t>
            </a: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calcularea diferenţelor  respectiv </a:t>
            </a:r>
            <a:r>
              <a:rPr dirty="0" sz="1100" i="1">
                <a:latin typeface="Times New Roman"/>
                <a:cs typeface="Times New Roman"/>
              </a:rPr>
              <a:t>y - y </a:t>
            </a:r>
            <a:r>
              <a:rPr dirty="0" sz="1100">
                <a:latin typeface="Times New Roman"/>
                <a:cs typeface="Times New Roman"/>
              </a:rPr>
              <a:t>, se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obţine:</a:t>
            </a:r>
            <a:endParaRPr sz="1100">
              <a:latin typeface="Times New Roman"/>
              <a:cs typeface="Times New Roman"/>
            </a:endParaRPr>
          </a:p>
          <a:p>
            <a:pPr marL="2444750">
              <a:lnSpc>
                <a:spcPct val="100000"/>
              </a:lnSpc>
              <a:spcBef>
                <a:spcPts val="204"/>
              </a:spcBef>
              <a:tabLst>
                <a:tab pos="3112135" algn="l"/>
              </a:tabLst>
            </a:pP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</a:t>
            </a:r>
            <a:r>
              <a:rPr dirty="0" sz="1100" spc="-60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	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</a:t>
            </a:r>
            <a:r>
              <a:rPr dirty="0" sz="1100" spc="-15" i="1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3200355" y="6471978"/>
          <a:ext cx="1162685" cy="10267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1185"/>
                <a:gridCol w="570865"/>
              </a:tblGrid>
              <a:tr h="225813">
                <a:tc>
                  <a:txBody>
                    <a:bodyPr/>
                    <a:lstStyle/>
                    <a:p>
                      <a:pPr algn="r" marR="74295">
                        <a:lnSpc>
                          <a:spcPts val="1260"/>
                        </a:lnSpc>
                        <a:spcBef>
                          <a:spcPts val="42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260"/>
                        </a:lnSpc>
                        <a:spcBef>
                          <a:spcPts val="42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781">
                <a:tc>
                  <a:txBody>
                    <a:bodyPr/>
                    <a:lstStyle/>
                    <a:p>
                      <a:pPr algn="r" marR="7429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1.4000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7429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0.6000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5461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0.60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 algn="r" marR="5461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1.40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7644">
                <a:tc>
                  <a:txBody>
                    <a:bodyPr/>
                    <a:lstStyle/>
                    <a:p>
                      <a:pPr algn="r" marR="51435">
                        <a:lnSpc>
                          <a:spcPts val="11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2.500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345051" y="7639940"/>
            <a:ext cx="22764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Sume </a:t>
            </a:r>
            <a:r>
              <a:rPr dirty="0" sz="1100" spc="-5" b="1">
                <a:latin typeface="Times New Roman"/>
                <a:cs typeface="Times New Roman"/>
              </a:rPr>
              <a:t>necesare </a:t>
            </a:r>
            <a:r>
              <a:rPr dirty="0" sz="1100" b="1">
                <a:latin typeface="Times New Roman"/>
                <a:cs typeface="Times New Roman"/>
              </a:rPr>
              <a:t>în </a:t>
            </a:r>
            <a:r>
              <a:rPr dirty="0" sz="1100" spc="-5" b="1">
                <a:latin typeface="Times New Roman"/>
                <a:cs typeface="Times New Roman"/>
              </a:rPr>
              <a:t>calculele</a:t>
            </a:r>
            <a:r>
              <a:rPr dirty="0" sz="1100" spc="-3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ulterioare: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82339" y="811289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042918" y="8030352"/>
            <a:ext cx="139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87101" y="7982739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95882" y="8145807"/>
            <a:ext cx="4699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21932" y="8145807"/>
            <a:ext cx="9334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xx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058146" y="8226580"/>
            <a:ext cx="12636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83904" y="8036080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42679" y="8000269"/>
            <a:ext cx="234823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55930" algn="l"/>
              </a:tabLst>
            </a:pPr>
            <a:r>
              <a:rPr dirty="0" sz="1100" i="1">
                <a:latin typeface="Times New Roman"/>
                <a:cs typeface="Times New Roman"/>
              </a:rPr>
              <a:t>S  </a:t>
            </a:r>
            <a:r>
              <a:rPr dirty="0" sz="1100" spc="14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17.500000000000000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14344" y="848170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826505" y="8514615"/>
            <a:ext cx="53911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4825" algn="l"/>
              </a:tabLst>
            </a:pPr>
            <a:r>
              <a:rPr dirty="0" sz="600" i="1">
                <a:latin typeface="Times New Roman"/>
                <a:cs typeface="Times New Roman"/>
              </a:rPr>
              <a:t>yy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68814" y="8595387"/>
            <a:ext cx="12636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17277" y="8351547"/>
            <a:ext cx="2437130" cy="267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3065">
              <a:lnSpc>
                <a:spcPts val="44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  <a:p>
            <a:pPr marL="38100">
              <a:lnSpc>
                <a:spcPts val="1460"/>
              </a:lnSpc>
              <a:tabLst>
                <a:tab pos="240665" algn="l"/>
              </a:tabLst>
            </a:pP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baseline="-5952" sz="2100">
                <a:latin typeface="Symbol"/>
                <a:cs typeface="Symbol"/>
              </a:rPr>
              <a:t></a:t>
            </a:r>
            <a:r>
              <a:rPr dirty="0" baseline="-5952" sz="2100" spc="-337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r>
              <a:rPr dirty="0" baseline="55555" sz="900">
                <a:latin typeface="Times New Roman"/>
                <a:cs typeface="Times New Roman"/>
              </a:rPr>
              <a:t>   </a:t>
            </a:r>
            <a:r>
              <a:rPr dirty="0" baseline="55555" sz="900" spc="-7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>
                <a:latin typeface="Times New Roman"/>
                <a:cs typeface="Times New Roman"/>
              </a:rPr>
              <a:t>  </a:t>
            </a:r>
            <a:r>
              <a:rPr dirty="0" sz="1100" spc="-5">
                <a:latin typeface="Times New Roman"/>
                <a:cs typeface="Times New Roman"/>
              </a:rPr>
              <a:t>17.14</a:t>
            </a:r>
            <a:r>
              <a:rPr dirty="0" sz="1100" spc="-15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Times New Roman"/>
                <a:cs typeface="Times New Roman"/>
              </a:rPr>
              <a:t>00000</a:t>
            </a:r>
            <a:r>
              <a:rPr dirty="0" sz="1100" spc="-15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Times New Roman"/>
                <a:cs typeface="Times New Roman"/>
              </a:rPr>
              <a:t>00000</a:t>
            </a:r>
            <a:r>
              <a:rPr dirty="0" sz="1100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483864" y="88505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57827" y="88505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044442" y="8767967"/>
            <a:ext cx="139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88625" y="872035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297406" y="8883423"/>
            <a:ext cx="51498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0059" algn="l"/>
              </a:tabLst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21932" y="8883423"/>
            <a:ext cx="9334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59670" y="8964195"/>
            <a:ext cx="12509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5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42676" y="8737885"/>
            <a:ext cx="276733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57200" algn="l"/>
              </a:tabLst>
            </a:pPr>
            <a:r>
              <a:rPr dirty="0" sz="1100" i="1">
                <a:latin typeface="Times New Roman"/>
                <a:cs typeface="Times New Roman"/>
              </a:rPr>
              <a:t>S  </a:t>
            </a:r>
            <a:r>
              <a:rPr dirty="0" sz="1100" spc="1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450" spc="-55">
                <a:latin typeface="Symbol"/>
                <a:cs typeface="Symbol"/>
              </a:rPr>
              <a:t></a:t>
            </a:r>
            <a:r>
              <a:rPr dirty="0" sz="1100" spc="-5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450" spc="-40">
                <a:latin typeface="Symbol"/>
                <a:cs typeface="Symbol"/>
              </a:rPr>
              <a:t></a:t>
            </a:r>
            <a:r>
              <a:rPr dirty="0" sz="1100" spc="-40">
                <a:latin typeface="Symbol"/>
                <a:cs typeface="Symbol"/>
              </a:rPr>
              <a:t>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Symbol"/>
                <a:cs typeface="Symbol"/>
              </a:rPr>
              <a:t></a:t>
            </a:r>
            <a:r>
              <a:rPr dirty="0" sz="1100" spc="-3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17.299999999999997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49738" y="9386443"/>
            <a:ext cx="5864860" cy="686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Determinarea coeficienţilor de regresie </a:t>
            </a:r>
            <a:r>
              <a:rPr dirty="0" sz="1100" b="1">
                <a:latin typeface="Times New Roman"/>
                <a:cs typeface="Times New Roman"/>
              </a:rPr>
              <a:t>prin </a:t>
            </a:r>
            <a:r>
              <a:rPr dirty="0" sz="1100" spc="-5" b="1">
                <a:latin typeface="Times New Roman"/>
                <a:cs typeface="Times New Roman"/>
              </a:rPr>
              <a:t>metoda</a:t>
            </a:r>
            <a:r>
              <a:rPr dirty="0" sz="1100" spc="26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CMMPO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950">
              <a:latin typeface="Times New Roman"/>
              <a:cs typeface="Times New Roman"/>
            </a:endParaRPr>
          </a:p>
          <a:p>
            <a:pPr marL="50800" marR="43180" indent="457200">
              <a:lnSpc>
                <a:spcPct val="103600"/>
              </a:lnSpc>
            </a:pPr>
            <a:r>
              <a:rPr dirty="0" sz="1100" spc="-5">
                <a:latin typeface="Times New Roman"/>
                <a:cs typeface="Times New Roman"/>
              </a:rPr>
              <a:t>Estimatorii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10">
                <a:latin typeface="Times New Roman"/>
                <a:cs typeface="Times New Roman"/>
              </a:rPr>
              <a:t>ai </a:t>
            </a:r>
            <a:r>
              <a:rPr dirty="0" sz="1100" spc="-5">
                <a:latin typeface="Times New Roman"/>
                <a:cs typeface="Times New Roman"/>
              </a:rPr>
              <a:t>parametrilor (necunoscuţi) </a:t>
            </a:r>
            <a:r>
              <a:rPr dirty="0" sz="1100" i="1">
                <a:latin typeface="Times New Roman"/>
                <a:cs typeface="Times New Roman"/>
              </a:rPr>
              <a:t>α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β </a:t>
            </a:r>
            <a:r>
              <a:rPr dirty="0" sz="1100" spc="-5">
                <a:latin typeface="Times New Roman"/>
                <a:cs typeface="Times New Roman"/>
              </a:rPr>
              <a:t>pot </a:t>
            </a:r>
            <a:r>
              <a:rPr dirty="0" sz="1100">
                <a:latin typeface="Times New Roman"/>
                <a:cs typeface="Times New Roman"/>
              </a:rPr>
              <a:t>fi </a:t>
            </a:r>
            <a:r>
              <a:rPr dirty="0" sz="1100" spc="-5">
                <a:latin typeface="Times New Roman"/>
                <a:cs typeface="Times New Roman"/>
              </a:rPr>
              <a:t>determinaţi din condiţia </a:t>
            </a:r>
            <a:r>
              <a:rPr dirty="0" sz="1100">
                <a:latin typeface="Times New Roman"/>
                <a:cs typeface="Times New Roman"/>
              </a:rPr>
              <a:t>să  </a:t>
            </a:r>
            <a:r>
              <a:rPr dirty="0" sz="1100" spc="-5">
                <a:latin typeface="Times New Roman"/>
                <a:cs typeface="Times New Roman"/>
              </a:rPr>
              <a:t>minimizeze </a:t>
            </a:r>
            <a:r>
              <a:rPr dirty="0" sz="1100">
                <a:latin typeface="Times New Roman"/>
                <a:cs typeface="Times New Roman"/>
              </a:rPr>
              <a:t>suma </a:t>
            </a:r>
            <a:r>
              <a:rPr dirty="0" sz="1100" spc="-5">
                <a:latin typeface="Times New Roman"/>
                <a:cs typeface="Times New Roman"/>
              </a:rPr>
              <a:t>pătratelor reziduurilor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11904" sz="105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baseline="-11904" sz="1050" spc="-7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deci rezultă </a:t>
            </a:r>
            <a:r>
              <a:rPr dirty="0" sz="1100">
                <a:latin typeface="Times New Roman"/>
                <a:cs typeface="Times New Roman"/>
              </a:rPr>
              <a:t>ca </a:t>
            </a:r>
            <a:r>
              <a:rPr dirty="0" sz="1100" spc="-5">
                <a:latin typeface="Times New Roman"/>
                <a:cs typeface="Times New Roman"/>
              </a:rPr>
              <a:t>argumente </a:t>
            </a:r>
            <a:r>
              <a:rPr dirty="0" sz="1100">
                <a:latin typeface="Times New Roman"/>
                <a:cs typeface="Times New Roman"/>
              </a:rPr>
              <a:t>ale </a:t>
            </a:r>
            <a:r>
              <a:rPr dirty="0" sz="1100" spc="-5">
                <a:latin typeface="Times New Roman"/>
                <a:cs typeface="Times New Roman"/>
              </a:rPr>
              <a:t>criteriului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983" y="515243"/>
            <a:ext cx="4273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0">
                <a:latin typeface="Times New Roman"/>
                <a:cs typeface="Times New Roman"/>
              </a:rPr>
              <a:t>m</a:t>
            </a:r>
            <a:r>
              <a:rPr dirty="0" sz="1100" spc="5">
                <a:latin typeface="Times New Roman"/>
                <a:cs typeface="Times New Roman"/>
              </a:rPr>
              <a:t>i</a:t>
            </a:r>
            <a:r>
              <a:rPr dirty="0" sz="1100" spc="-5">
                <a:latin typeface="Times New Roman"/>
                <a:cs typeface="Times New Roman"/>
              </a:rPr>
              <a:t>n</a:t>
            </a:r>
            <a:r>
              <a:rPr dirty="0" sz="1100" spc="5">
                <a:latin typeface="Times New Roman"/>
                <a:cs typeface="Times New Roman"/>
              </a:rPr>
              <a:t>i</a:t>
            </a:r>
            <a:r>
              <a:rPr dirty="0" sz="1100" spc="-20">
                <a:latin typeface="Times New Roman"/>
                <a:cs typeface="Times New Roman"/>
              </a:rPr>
              <a:t>m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62643" y="778502"/>
            <a:ext cx="4334510" cy="636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21965">
              <a:lnSpc>
                <a:spcPts val="545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  <a:p>
            <a:pPr marL="1540510">
              <a:lnSpc>
                <a:spcPts val="1445"/>
              </a:lnSpc>
            </a:pPr>
            <a:r>
              <a:rPr dirty="0" sz="1100" spc="-5">
                <a:latin typeface="Times New Roman"/>
                <a:cs typeface="Times New Roman"/>
              </a:rPr>
              <a:t>arg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min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F</a:t>
            </a:r>
            <a:r>
              <a:rPr dirty="0" sz="1100" spc="-155" i="1">
                <a:latin typeface="Times New Roman"/>
                <a:cs typeface="Times New Roman"/>
              </a:rPr>
              <a:t> </a:t>
            </a:r>
            <a:r>
              <a:rPr dirty="0" sz="1450" spc="-150">
                <a:latin typeface="Symbol"/>
                <a:cs typeface="Symbol"/>
              </a:rPr>
              <a:t></a:t>
            </a:r>
            <a:r>
              <a:rPr dirty="0" sz="1100" spc="5" i="1">
                <a:latin typeface="Times New Roman"/>
                <a:cs typeface="Times New Roman"/>
              </a:rPr>
              <a:t>a</a:t>
            </a:r>
            <a:r>
              <a:rPr dirty="0" sz="1100" spc="-5">
                <a:latin typeface="Times New Roman"/>
                <a:cs typeface="Times New Roman"/>
              </a:rPr>
              <a:t>,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45" i="1">
                <a:latin typeface="Times New Roman"/>
                <a:cs typeface="Times New Roman"/>
              </a:rPr>
              <a:t>b</a:t>
            </a:r>
            <a:r>
              <a:rPr dirty="0" sz="1450" spc="-45">
                <a:latin typeface="Symbol"/>
                <a:cs typeface="Symbol"/>
              </a:rPr>
              <a:t>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arg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min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baseline="-5952" sz="2100" spc="-7">
                <a:latin typeface="Symbol"/>
                <a:cs typeface="Symbol"/>
              </a:rPr>
              <a:t></a:t>
            </a:r>
            <a:r>
              <a:rPr dirty="0" baseline="-5952" sz="2100" spc="-300">
                <a:latin typeface="Times New Roman"/>
                <a:cs typeface="Times New Roman"/>
              </a:rPr>
              <a:t> </a:t>
            </a:r>
            <a:r>
              <a:rPr dirty="0" sz="1450" spc="-55">
                <a:latin typeface="Symbol"/>
                <a:cs typeface="Symbol"/>
              </a:rPr>
              <a:t></a:t>
            </a:r>
            <a:r>
              <a:rPr dirty="0" sz="1100" spc="10" i="1">
                <a:latin typeface="Times New Roman"/>
                <a:cs typeface="Times New Roman"/>
              </a:rPr>
              <a:t>y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22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2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9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spc="1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43650" sz="1050">
                <a:latin typeface="Times New Roman"/>
                <a:cs typeface="Times New Roman"/>
              </a:rPr>
              <a:t>2</a:t>
            </a:r>
            <a:endParaRPr baseline="43650" sz="1050">
              <a:latin typeface="Times New Roman"/>
              <a:cs typeface="Times New Roman"/>
            </a:endParaRPr>
          </a:p>
          <a:p>
            <a:pPr marL="2989580">
              <a:lnSpc>
                <a:spcPct val="100000"/>
              </a:lnSpc>
              <a:spcBef>
                <a:spcPts val="5"/>
              </a:spcBef>
            </a:pPr>
            <a:r>
              <a:rPr dirty="0" sz="700" spc="-10" i="1">
                <a:latin typeface="Times New Roman"/>
                <a:cs typeface="Times New Roman"/>
              </a:rPr>
              <a:t>i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55"/>
              </a:spcBef>
            </a:pPr>
            <a:r>
              <a:rPr dirty="0" sz="1100" spc="-5">
                <a:latin typeface="Times New Roman"/>
                <a:cs typeface="Times New Roman"/>
              </a:rPr>
              <a:t>cunoscut </a:t>
            </a:r>
            <a:r>
              <a:rPr dirty="0" sz="1100">
                <a:latin typeface="Times New Roman"/>
                <a:cs typeface="Times New Roman"/>
              </a:rPr>
              <a:t>sub </a:t>
            </a:r>
            <a:r>
              <a:rPr dirty="0" sz="1100" spc="-5">
                <a:latin typeface="Times New Roman"/>
                <a:cs typeface="Times New Roman"/>
              </a:rPr>
              <a:t>numele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criteriul celor mai mici pătrate ordinare</a:t>
            </a:r>
            <a:r>
              <a:rPr dirty="0" sz="1100" spc="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(CMMPO).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84253" y="853570"/>
            <a:ext cx="189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-5">
                <a:latin typeface="Times New Roman"/>
                <a:cs typeface="Times New Roman"/>
              </a:rPr>
              <a:t>3</a:t>
            </a:r>
            <a:r>
              <a:rPr dirty="0" sz="110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8043" y="1382399"/>
            <a:ext cx="5788025" cy="35369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457200">
              <a:lnSpc>
                <a:spcPts val="1260"/>
              </a:lnSpc>
              <a:spcBef>
                <a:spcPts val="195"/>
              </a:spcBef>
            </a:pPr>
            <a:r>
              <a:rPr dirty="0" sz="1100" spc="-5">
                <a:latin typeface="Times New Roman"/>
                <a:cs typeface="Times New Roman"/>
              </a:rPr>
              <a:t>Formulată </a:t>
            </a:r>
            <a:r>
              <a:rPr dirty="0" sz="1100">
                <a:latin typeface="Times New Roman"/>
                <a:cs typeface="Times New Roman"/>
              </a:rPr>
              <a:t>ca </a:t>
            </a:r>
            <a:r>
              <a:rPr dirty="0" sz="1100" spc="-5">
                <a:latin typeface="Times New Roman"/>
                <a:cs typeface="Times New Roman"/>
              </a:rPr>
              <a:t>problemă de optimizare, determinarea estimatorilor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face apel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condiţiile  necesare de ordinul întâi: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92171" y="2431601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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92171" y="2471225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92171" y="2003357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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366771" y="2206280"/>
            <a:ext cx="61023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286385" algn="l"/>
                <a:tab pos="525145" algn="l"/>
              </a:tabLst>
            </a:pPr>
            <a:r>
              <a:rPr dirty="0" baseline="32828" sz="1650" spc="22">
                <a:latin typeface="Symbol"/>
                <a:cs typeface="Symbol"/>
              </a:rPr>
              <a:t></a:t>
            </a:r>
            <a:r>
              <a:rPr dirty="0" u="sng" sz="1100" spc="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1450" spc="-12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450" spc="-12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450" spc="-12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45382" y="1948493"/>
            <a:ext cx="34226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1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83729" y="2518796"/>
            <a:ext cx="15240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40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6911" y="2265925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75684" y="2324742"/>
            <a:ext cx="3524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35" i="1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34924" y="2326477"/>
            <a:ext cx="790575" cy="32448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405765" algn="l"/>
              </a:tabLst>
            </a:pP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1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 i="1">
                <a:latin typeface="Times New Roman"/>
                <a:cs typeface="Times New Roman"/>
              </a:rPr>
              <a:t>x e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  <a:p>
            <a:pPr marL="256540">
              <a:lnSpc>
                <a:spcPct val="100000"/>
              </a:lnSpc>
              <a:spcBef>
                <a:spcPts val="80"/>
              </a:spcBef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00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41291" y="2412229"/>
            <a:ext cx="83820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82295" algn="l"/>
                <a:tab pos="800100" algn="l"/>
              </a:tabLst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38601" y="1874257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00500" y="2127128"/>
            <a:ext cx="15240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40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97378" y="1931550"/>
            <a:ext cx="2514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56610" y="1948493"/>
            <a:ext cx="6896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240" algn="l"/>
              </a:tabLst>
            </a:pP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 i="1">
                <a:latin typeface="Times New Roman"/>
                <a:cs typeface="Times New Roman"/>
              </a:rPr>
              <a:t>e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21831" y="1874257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83730" y="2127128"/>
            <a:ext cx="15240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40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11284" y="2020561"/>
            <a:ext cx="5016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80655" y="1931550"/>
            <a:ext cx="3111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050" algn="l"/>
              </a:tabLst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25346" y="2449889"/>
            <a:ext cx="16256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5">
                <a:latin typeface="Symbol"/>
                <a:cs typeface="Symbol"/>
              </a:rPr>
              <a:t>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66771" y="2294672"/>
            <a:ext cx="215138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baseline="15151" sz="1650" spc="30">
                <a:latin typeface="Symbol"/>
                <a:cs typeface="Symbol"/>
              </a:rPr>
              <a:t></a:t>
            </a:r>
            <a:r>
              <a:rPr dirty="0" baseline="35353" sz="1650" spc="30">
                <a:latin typeface="Symbol"/>
                <a:cs typeface="Symbol"/>
              </a:rPr>
              <a:t></a:t>
            </a:r>
            <a:r>
              <a:rPr dirty="0" baseline="35353" sz="1650" spc="30" i="1">
                <a:latin typeface="Times New Roman"/>
                <a:cs typeface="Times New Roman"/>
              </a:rPr>
              <a:t>F</a:t>
            </a:r>
            <a:r>
              <a:rPr dirty="0" baseline="35353" sz="1650" spc="262" i="1">
                <a:latin typeface="Times New Roman"/>
                <a:cs typeface="Times New Roman"/>
              </a:rPr>
              <a:t> </a:t>
            </a:r>
            <a:r>
              <a:rPr dirty="0" baseline="35353" sz="1650" spc="15" i="1">
                <a:latin typeface="Times New Roman"/>
                <a:cs typeface="Times New Roman"/>
              </a:rPr>
              <a:t>a</a:t>
            </a:r>
            <a:r>
              <a:rPr dirty="0" baseline="35353" sz="1650" spc="15">
                <a:latin typeface="Times New Roman"/>
                <a:cs typeface="Times New Roman"/>
              </a:rPr>
              <a:t>,</a:t>
            </a:r>
            <a:r>
              <a:rPr dirty="0" baseline="35353" sz="1650" spc="-270">
                <a:latin typeface="Times New Roman"/>
                <a:cs typeface="Times New Roman"/>
              </a:rPr>
              <a:t> </a:t>
            </a:r>
            <a:r>
              <a:rPr dirty="0" baseline="35353" sz="1650" spc="-7" i="1">
                <a:latin typeface="Times New Roman"/>
                <a:cs typeface="Times New Roman"/>
              </a:rPr>
              <a:t>b</a:t>
            </a:r>
            <a:r>
              <a:rPr dirty="0" baseline="35353" sz="1650" spc="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130">
                <a:latin typeface="Times New Roman"/>
                <a:cs typeface="Times New Roman"/>
              </a:rPr>
              <a:t> </a:t>
            </a:r>
            <a:r>
              <a:rPr dirty="0" baseline="-5952" sz="2100" spc="-509">
                <a:latin typeface="Symbol"/>
                <a:cs typeface="Symbol"/>
              </a:rPr>
              <a:t></a:t>
            </a:r>
            <a:r>
              <a:rPr dirty="0" baseline="79365" sz="1050" spc="-509" i="1">
                <a:latin typeface="Times New Roman"/>
                <a:cs typeface="Times New Roman"/>
              </a:rPr>
              <a:t>n</a:t>
            </a:r>
            <a:r>
              <a:rPr dirty="0" baseline="79365" sz="1050" spc="412" i="1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6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75" i="1">
                <a:latin typeface="Times New Roman"/>
                <a:cs typeface="Times New Roman"/>
              </a:rPr>
              <a:t> </a:t>
            </a:r>
            <a:r>
              <a:rPr dirty="0" sz="1450" spc="-40">
                <a:latin typeface="Symbol"/>
                <a:cs typeface="Symbol"/>
              </a:rPr>
              <a:t></a:t>
            </a:r>
            <a:r>
              <a:rPr dirty="0" sz="1100" spc="-40">
                <a:latin typeface="Symbol"/>
                <a:cs typeface="Symbol"/>
              </a:rPr>
              <a:t>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18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23918" y="1901480"/>
            <a:ext cx="88900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40">
                <a:latin typeface="Symbol"/>
                <a:cs typeface="Symbol"/>
              </a:rPr>
              <a:t></a:t>
            </a:r>
            <a:r>
              <a:rPr dirty="0" sz="1100" spc="-4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23817" y="2056697"/>
            <a:ext cx="16256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20">
                <a:latin typeface="Symbol"/>
                <a:cs typeface="Symbol"/>
              </a:rPr>
              <a:t>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40583" y="1814613"/>
            <a:ext cx="31051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u="sng" sz="1450" spc="-4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100" spc="-4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dirty="0" u="sng" sz="1100" spc="-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dirty="0" sz="1100" spc="-220">
                <a:latin typeface="Times New Roman"/>
                <a:cs typeface="Times New Roman"/>
              </a:rPr>
              <a:t> </a:t>
            </a:r>
            <a:r>
              <a:rPr dirty="0" u="sng" sz="1100" spc="-4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</a:t>
            </a:r>
            <a:r>
              <a:rPr dirty="0" u="sng" sz="1450" spc="-4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92171" y="1870769"/>
            <a:ext cx="259079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85">
                <a:latin typeface="Symbol"/>
                <a:cs typeface="Symbol"/>
              </a:rPr>
              <a:t></a:t>
            </a:r>
            <a:r>
              <a:rPr dirty="0" u="sng" baseline="2525" sz="1650" spc="-3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dirty="0" u="sng" baseline="2525" sz="165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endParaRPr baseline="2525"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84154" y="2145922"/>
            <a:ext cx="189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-5">
                <a:latin typeface="Times New Roman"/>
                <a:cs typeface="Times New Roman"/>
              </a:rPr>
              <a:t>4</a:t>
            </a:r>
            <a:r>
              <a:rPr dirty="0" sz="110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82395" y="1856872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887983" y="2779906"/>
            <a:ext cx="32588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care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deduce următorul </a:t>
            </a:r>
            <a:r>
              <a:rPr dirty="0" sz="1100" spc="-5" b="1">
                <a:latin typeface="Times New Roman"/>
                <a:cs typeface="Times New Roman"/>
              </a:rPr>
              <a:t>sistem de ecuaţii</a:t>
            </a:r>
            <a:r>
              <a:rPr dirty="0" sz="1100" spc="2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normale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01423" y="3672137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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01423" y="3544120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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201423" y="3111305"/>
            <a:ext cx="94615" cy="4933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8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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ts val="1180"/>
              </a:lnSpc>
            </a:pPr>
            <a:r>
              <a:rPr dirty="0" sz="1100" spc="-5">
                <a:latin typeface="Symbol"/>
                <a:cs typeface="Symbol"/>
              </a:rPr>
              <a:t></a:t>
            </a:r>
            <a:endParaRPr sz="11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Symbol"/>
                <a:cs typeface="Symbol"/>
              </a:rPr>
              <a:t>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89674" y="3172086"/>
            <a:ext cx="1397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67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79476" y="3506460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961893" y="3506460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31060" y="3565277"/>
            <a:ext cx="5778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9710" algn="l"/>
              </a:tabLst>
            </a:pPr>
            <a:r>
              <a:rPr dirty="0" sz="700" i="1">
                <a:latin typeface="Times New Roman"/>
                <a:cs typeface="Times New Roman"/>
              </a:rPr>
              <a:t>i	</a:t>
            </a: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 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55916" y="3506460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14776" y="3565277"/>
            <a:ext cx="64579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8159" algn="l"/>
              </a:tabLst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 spc="315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	</a:t>
            </a:r>
            <a:r>
              <a:rPr dirty="0" sz="1400" spc="-67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30827" y="3114793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96593" y="3114793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i="1"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001518" y="3172086"/>
            <a:ext cx="4235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4465" algn="l"/>
              </a:tabLst>
            </a:pPr>
            <a:r>
              <a:rPr dirty="0" sz="700" i="1">
                <a:latin typeface="Times New Roman"/>
                <a:cs typeface="Times New Roman"/>
              </a:rPr>
              <a:t>i	</a:t>
            </a:r>
            <a:r>
              <a:rPr dirty="0" sz="1400">
                <a:latin typeface="Symbol"/>
                <a:cs typeface="Symbol"/>
              </a:rPr>
              <a:t>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67177" y="3582220"/>
            <a:ext cx="11163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6890" algn="l"/>
                <a:tab pos="935990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 i="1">
                <a:latin typeface="Times New Roman"/>
                <a:cs typeface="Times New Roman"/>
              </a:rPr>
              <a:t>x </a:t>
            </a:r>
            <a:r>
              <a:rPr dirty="0" sz="1100" spc="229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 i="1">
                <a:latin typeface="Times New Roman"/>
                <a:cs typeface="Times New Roman"/>
              </a:rPr>
              <a:t>x 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71524" y="3582220"/>
            <a:ext cx="15176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40555" y="3189029"/>
            <a:ext cx="45974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4175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5" i="1">
                <a:latin typeface="Times New Roman"/>
                <a:cs typeface="Times New Roman"/>
              </a:rPr>
              <a:t> </a:t>
            </a:r>
            <a:r>
              <a:rPr dirty="0" sz="1100" spc="-9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71524" y="3189029"/>
            <a:ext cx="52514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n</a:t>
            </a:r>
            <a:r>
              <a:rPr dirty="0" sz="1100" spc="-14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14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7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4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923793" y="3759332"/>
            <a:ext cx="57023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9895" algn="l"/>
              </a:tabLst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10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35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141750" y="3570468"/>
            <a:ext cx="6985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01423" y="3711761"/>
            <a:ext cx="36893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8600" algn="l"/>
              </a:tabLst>
            </a:pPr>
            <a:r>
              <a:rPr dirty="0" sz="1100" spc="-5">
                <a:latin typeface="Symbol"/>
                <a:cs typeface="Symbol"/>
              </a:rPr>
              <a:t>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35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792726" y="3367663"/>
            <a:ext cx="51689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6555" algn="l"/>
              </a:tabLst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95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spc="-135" i="1">
                <a:latin typeface="Times New Roman"/>
                <a:cs typeface="Times New Roman"/>
              </a:rPr>
              <a:t> </a:t>
            </a:r>
            <a:r>
              <a:rPr dirty="0" sz="700" spc="-10">
                <a:latin typeface="Symbol"/>
                <a:cs typeface="Symbol"/>
              </a:rPr>
              <a:t></a:t>
            </a:r>
            <a:r>
              <a:rPr dirty="0" sz="700" spc="-10">
                <a:latin typeface="Times New Roman"/>
                <a:cs typeface="Times New Roman"/>
              </a:rPr>
              <a:t>1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484122" y="3386458"/>
            <a:ext cx="189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-5">
                <a:latin typeface="Times New Roman"/>
                <a:cs typeface="Times New Roman"/>
              </a:rPr>
              <a:t>5</a:t>
            </a:r>
            <a:r>
              <a:rPr dirty="0" sz="110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345183" y="4017393"/>
            <a:ext cx="22110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Soluţiile acestuia pot </a:t>
            </a:r>
            <a:r>
              <a:rPr dirty="0" sz="1100">
                <a:latin typeface="Times New Roman"/>
                <a:cs typeface="Times New Roman"/>
              </a:rPr>
              <a:t>fi </a:t>
            </a:r>
            <a:r>
              <a:rPr dirty="0" sz="1100" spc="-5">
                <a:latin typeface="Times New Roman"/>
                <a:cs typeface="Times New Roman"/>
              </a:rPr>
              <a:t>exprimate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prin: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075176" y="451320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480559" y="451320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248911" y="47174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605783" y="4933828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85259" y="493382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271518" y="4902004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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71518" y="4677976"/>
            <a:ext cx="9461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809486" y="4635125"/>
            <a:ext cx="1524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46118" y="4866952"/>
            <a:ext cx="836294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22727" sz="1650" spc="7">
                <a:latin typeface="Symbol"/>
                <a:cs typeface="Symbol"/>
              </a:rPr>
              <a:t></a:t>
            </a:r>
            <a:r>
              <a:rPr dirty="0" sz="1100" spc="5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11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51222" y="4604664"/>
            <a:ext cx="42989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1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246118" y="4537768"/>
            <a:ext cx="33464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15151" sz="1650" spc="-22">
                <a:latin typeface="Symbol"/>
                <a:cs typeface="Symbol"/>
              </a:rPr>
              <a:t></a:t>
            </a:r>
            <a:r>
              <a:rPr dirty="0" sz="1100" spc="-15" i="1">
                <a:latin typeface="Times New Roman"/>
                <a:cs typeface="Times New Roman"/>
              </a:rPr>
              <a:t>b</a:t>
            </a:r>
            <a:r>
              <a:rPr dirty="0" sz="1100" spc="2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060964" y="4748913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246118" y="4406544"/>
            <a:ext cx="140462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401955" algn="l"/>
              </a:tabLst>
            </a:pPr>
            <a:r>
              <a:rPr dirty="0" sz="1100" spc="-5">
                <a:latin typeface="Symbol"/>
                <a:cs typeface="Symbol"/>
              </a:rPr>
              <a:t>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u="sng" baseline="-3968" sz="2100" spc="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</a:t>
            </a:r>
            <a:r>
              <a:rPr dirty="0" u="sng" baseline="1915" sz="2175" spc="-15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2525" sz="1650" spc="-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52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2525" sz="1650" spc="-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baseline="2525" sz="1650" spc="-232" i="1">
                <a:latin typeface="Times New Roman"/>
                <a:cs typeface="Times New Roman"/>
              </a:rPr>
              <a:t> </a:t>
            </a:r>
            <a:r>
              <a:rPr dirty="0" u="sng" baseline="1915" sz="2175" spc="-3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 spc="-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baseline="2525" sz="165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2525" sz="1650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2525" sz="1650" spc="-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baseline="2525" sz="1650" spc="-262" i="1">
                <a:latin typeface="Times New Roman"/>
                <a:cs typeface="Times New Roman"/>
              </a:rPr>
              <a:t> </a:t>
            </a:r>
            <a:r>
              <a:rPr dirty="0" u="sng" baseline="1915" sz="2175" spc="-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endParaRPr baseline="1915" sz="2175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349007" y="4639185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484142" y="4652901"/>
            <a:ext cx="189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spc="-5">
                <a:latin typeface="Times New Roman"/>
                <a:cs typeface="Times New Roman"/>
              </a:rPr>
              <a:t>6</a:t>
            </a:r>
            <a:r>
              <a:rPr dirty="0" sz="110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882395" y="4441576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900172" y="53864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796283" y="53864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849904" y="5321937"/>
            <a:ext cx="5864860" cy="155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736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diferenţelor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 </a:t>
            </a:r>
            <a:r>
              <a:rPr dirty="0" sz="1100" spc="-5" i="1">
                <a:latin typeface="Times New Roman"/>
                <a:cs typeface="Times New Roman"/>
              </a:rPr>
              <a:t>x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- </a:t>
            </a:r>
            <a:r>
              <a:rPr dirty="0" sz="1100" spc="-5" i="1">
                <a:latin typeface="Times New Roman"/>
                <a:cs typeface="Times New Roman"/>
              </a:rPr>
              <a:t>y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calculate anterior,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obţinem: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algn="ctr">
              <a:lnSpc>
                <a:spcPts val="1290"/>
              </a:lnSpc>
            </a:pPr>
            <a:r>
              <a:rPr dirty="0" sz="1100" i="1">
                <a:latin typeface="Times New Roman"/>
                <a:cs typeface="Times New Roman"/>
              </a:rPr>
              <a:t>b 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0.98857</a:t>
            </a: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ts val="1290"/>
              </a:lnSpc>
            </a:pPr>
            <a:r>
              <a:rPr dirty="0" sz="1100" i="1">
                <a:latin typeface="Times New Roman"/>
                <a:cs typeface="Times New Roman"/>
              </a:rPr>
              <a:t>a 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1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1.04000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Times New Roman"/>
              <a:cs typeface="Times New Roman"/>
            </a:endParaRPr>
          </a:p>
          <a:p>
            <a:pPr marL="507365">
              <a:lnSpc>
                <a:spcPct val="100000"/>
              </a:lnSpc>
            </a:pPr>
            <a:r>
              <a:rPr dirty="0" sz="1100" spc="-5" b="1">
                <a:latin typeface="Times New Roman"/>
                <a:cs typeface="Times New Roman"/>
              </a:rPr>
              <a:t>Determinarea valorilor estimate ale lui</a:t>
            </a:r>
            <a:r>
              <a:rPr dirty="0" sz="1100" b="1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50800" marR="43180" indent="456565">
              <a:lnSpc>
                <a:spcPct val="102699"/>
              </a:lnSpc>
            </a:pPr>
            <a:r>
              <a:rPr dirty="0" sz="1100" spc="-5">
                <a:latin typeface="Times New Roman"/>
                <a:cs typeface="Times New Roman"/>
              </a:rPr>
              <a:t>Înlocuind coeficienţii astfel estimaţi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5">
                <a:latin typeface="Times New Roman"/>
                <a:cs typeface="Times New Roman"/>
              </a:rPr>
              <a:t>)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partea deterministă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modelul de regresie,  </a:t>
            </a:r>
            <a:r>
              <a:rPr dirty="0" sz="1100">
                <a:latin typeface="Times New Roman"/>
                <a:cs typeface="Times New Roman"/>
              </a:rPr>
              <a:t>obţinem </a:t>
            </a:r>
            <a:r>
              <a:rPr dirty="0" sz="1100" spc="-5">
                <a:latin typeface="Times New Roman"/>
                <a:cs typeface="Times New Roman"/>
              </a:rPr>
              <a:t>valorile </a:t>
            </a:r>
            <a:r>
              <a:rPr dirty="0" sz="1100">
                <a:latin typeface="Times New Roman"/>
                <a:cs typeface="Times New Roman"/>
              </a:rPr>
              <a:t>estimate </a:t>
            </a:r>
            <a:r>
              <a:rPr dirty="0" sz="1100" spc="-5">
                <a:latin typeface="Times New Roman"/>
                <a:cs typeface="Times New Roman"/>
              </a:rPr>
              <a:t>ale lui </a:t>
            </a:r>
            <a:r>
              <a:rPr dirty="0" sz="1100" spc="-5" i="1">
                <a:latin typeface="Times New Roman"/>
                <a:cs typeface="Times New Roman"/>
              </a:rPr>
              <a:t>y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notate prin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adică: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041883" y="7047795"/>
            <a:ext cx="1484630" cy="5575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880744" algn="l"/>
              </a:tabLst>
            </a:pP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             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-10" i="1">
                <a:latin typeface="Times New Roman"/>
                <a:cs typeface="Times New Roman"/>
              </a:rPr>
              <a:t>x</a:t>
            </a:r>
            <a:r>
              <a:rPr dirty="0" baseline="-27777" sz="900" spc="-15" i="1">
                <a:latin typeface="Times New Roman"/>
                <a:cs typeface="Times New Roman"/>
              </a:rPr>
              <a:t>i</a:t>
            </a:r>
            <a:r>
              <a:rPr dirty="0" baseline="-27777" sz="900" spc="-37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,	</a:t>
            </a:r>
            <a:r>
              <a:rPr dirty="0" sz="1100" spc="-5" i="1">
                <a:latin typeface="Times New Roman"/>
                <a:cs typeface="Times New Roman"/>
              </a:rPr>
              <a:t>i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1,</a:t>
            </a:r>
            <a:r>
              <a:rPr dirty="0" sz="1100" spc="75">
                <a:latin typeface="Arial"/>
                <a:cs typeface="Arial"/>
              </a:rPr>
              <a:t>K</a:t>
            </a:r>
            <a:r>
              <a:rPr dirty="0" sz="1100" spc="75">
                <a:latin typeface="Times New Roman"/>
                <a:cs typeface="Times New Roman"/>
              </a:rPr>
              <a:t>,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</a:t>
            </a:r>
            <a:endParaRPr baseline="-27777" sz="9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88001" y="7237604"/>
            <a:ext cx="2978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d</a:t>
            </a:r>
            <a:r>
              <a:rPr dirty="0" sz="1100">
                <a:latin typeface="Times New Roman"/>
                <a:cs typeface="Times New Roman"/>
              </a:rPr>
              <a:t>ec</a:t>
            </a:r>
            <a:r>
              <a:rPr dirty="0" sz="1100" spc="-10">
                <a:latin typeface="Times New Roman"/>
                <a:cs typeface="Times New Roman"/>
              </a:rPr>
              <a:t>i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200429" y="7723184"/>
            <a:ext cx="1162685" cy="0"/>
          </a:xfrm>
          <a:custGeom>
            <a:avLst/>
            <a:gdLst/>
            <a:ahLst/>
            <a:cxnLst/>
            <a:rect l="l" t="t" r="r" b="b"/>
            <a:pathLst>
              <a:path w="1162685" h="0">
                <a:moveTo>
                  <a:pt x="0" y="0"/>
                </a:moveTo>
                <a:lnTo>
                  <a:pt x="1162248" y="0"/>
                </a:lnTo>
              </a:path>
            </a:pathLst>
          </a:custGeom>
          <a:ln w="10381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294416" y="7761860"/>
            <a:ext cx="3101340" cy="1842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08810">
              <a:lnSpc>
                <a:spcPts val="1295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2.028571428571429</a:t>
            </a:r>
            <a:endParaRPr sz="1100">
              <a:latin typeface="Times New Roman"/>
              <a:cs typeface="Times New Roman"/>
            </a:endParaRPr>
          </a:p>
          <a:p>
            <a:pPr marL="190881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3.017142857142857</a:t>
            </a:r>
            <a:endParaRPr sz="1100">
              <a:latin typeface="Times New Roman"/>
              <a:cs typeface="Times New Roman"/>
            </a:endParaRPr>
          </a:p>
          <a:p>
            <a:pPr marL="190881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4.005714285714285</a:t>
            </a:r>
            <a:endParaRPr sz="1100">
              <a:latin typeface="Times New Roman"/>
              <a:cs typeface="Times New Roman"/>
            </a:endParaRPr>
          </a:p>
          <a:p>
            <a:pPr marL="1908810">
              <a:lnSpc>
                <a:spcPts val="1265"/>
              </a:lnSpc>
            </a:pPr>
            <a:r>
              <a:rPr dirty="0" sz="1100" spc="-5">
                <a:latin typeface="Times New Roman"/>
                <a:cs typeface="Times New Roman"/>
              </a:rPr>
              <a:t>4.994285714285715</a:t>
            </a:r>
            <a:endParaRPr sz="1100">
              <a:latin typeface="Times New Roman"/>
              <a:cs typeface="Times New Roman"/>
            </a:endParaRPr>
          </a:p>
          <a:p>
            <a:pPr marL="1908810">
              <a:lnSpc>
                <a:spcPts val="1260"/>
              </a:lnSpc>
            </a:pPr>
            <a:r>
              <a:rPr dirty="0" sz="1100" spc="-5">
                <a:latin typeface="Times New Roman"/>
                <a:cs typeface="Times New Roman"/>
              </a:rPr>
              <a:t>5.982857142857142</a:t>
            </a:r>
            <a:endParaRPr sz="1100">
              <a:latin typeface="Times New Roman"/>
              <a:cs typeface="Times New Roman"/>
            </a:endParaRPr>
          </a:p>
          <a:p>
            <a:pPr marL="1908810">
              <a:lnSpc>
                <a:spcPts val="1290"/>
              </a:lnSpc>
            </a:pPr>
            <a:r>
              <a:rPr dirty="0" sz="1100" spc="-5">
                <a:latin typeface="Times New Roman"/>
                <a:cs typeface="Times New Roman"/>
              </a:rPr>
              <a:t>6.971428571428572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dirty="0" sz="1100" spc="-5" b="1">
                <a:latin typeface="Times New Roman"/>
                <a:cs typeface="Times New Roman"/>
              </a:rPr>
              <a:t>Determinarea rezidurilor</a:t>
            </a:r>
            <a:r>
              <a:rPr dirty="0" sz="1100" spc="140" b="1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</a:t>
            </a:r>
            <a:endParaRPr baseline="-27777"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Întrucât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315466" y="9585256"/>
            <a:ext cx="5619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i</a:t>
            </a:r>
            <a:r>
              <a:rPr dirty="0" sz="1100" spc="-2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 spc="85">
                <a:latin typeface="Times New Roman"/>
                <a:cs typeface="Times New Roman"/>
              </a:rPr>
              <a:t>1,</a:t>
            </a:r>
            <a:r>
              <a:rPr dirty="0" sz="1100" spc="85">
                <a:latin typeface="Arial"/>
                <a:cs typeface="Arial"/>
              </a:rPr>
              <a:t>K</a:t>
            </a:r>
            <a:r>
              <a:rPr dirty="0" sz="1100" spc="85">
                <a:latin typeface="Times New Roman"/>
                <a:cs typeface="Times New Roman"/>
              </a:rPr>
              <a:t>,</a:t>
            </a:r>
            <a:r>
              <a:rPr dirty="0" sz="1100" spc="-14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668544" y="9585256"/>
            <a:ext cx="15227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baseline="-27777" sz="900" spc="-7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x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Times New Roman"/>
                <a:cs typeface="Times New Roman"/>
              </a:rPr>
              <a:t>,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2583" y="527435"/>
            <a:ext cx="36283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rezultă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reziduurile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10">
                <a:latin typeface="Times New Roman"/>
                <a:cs typeface="Times New Roman"/>
              </a:rPr>
              <a:t>pot </a:t>
            </a:r>
            <a:r>
              <a:rPr dirty="0" sz="1100" spc="-5">
                <a:latin typeface="Times New Roman"/>
                <a:cs typeface="Times New Roman"/>
              </a:rPr>
              <a:t>obţine </a:t>
            </a: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calculul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diferenţelor: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68938" y="902788"/>
          <a:ext cx="3599179" cy="1690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005"/>
                <a:gridCol w="2288540"/>
              </a:tblGrid>
              <a:tr h="6634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adică: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 algn="ctr" marL="91186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697989" algn="l"/>
                        </a:tabLst>
                      </a:pP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baseline="-27777" sz="900" spc="-30" i="1">
                          <a:latin typeface="Times New Roman"/>
                          <a:cs typeface="Times New Roman"/>
                        </a:rPr>
                        <a:t>i   </a:t>
                      </a:r>
                      <a:r>
                        <a:rPr dirty="0" sz="1100" spc="-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-27777" sz="900" spc="-7" i="1">
                          <a:latin typeface="Times New Roman"/>
                          <a:cs typeface="Times New Roman"/>
                        </a:rPr>
                        <a:t>i  </a:t>
                      </a:r>
                      <a:r>
                        <a:rPr dirty="0" sz="1100" spc="-5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25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2525" sz="1650" spc="-187">
                          <a:latin typeface="Times New Roman"/>
                          <a:cs typeface="Times New Roman"/>
                        </a:rPr>
                        <a:t>ˆ</a:t>
                      </a:r>
                      <a:r>
                        <a:rPr dirty="0" baseline="-27777" sz="900" spc="-187" i="1">
                          <a:latin typeface="Times New Roman"/>
                          <a:cs typeface="Times New Roman"/>
                        </a:rPr>
                        <a:t>i    </a:t>
                      </a:r>
                      <a:r>
                        <a:rPr dirty="0" baseline="-27777" sz="900" spc="-17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,	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2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100" spc="-1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1,</a:t>
                      </a:r>
                      <a:r>
                        <a:rPr dirty="0" sz="1100" spc="75">
                          <a:latin typeface="Arial"/>
                          <a:cs typeface="Arial"/>
                        </a:rPr>
                        <a:t>K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z="1100" spc="-1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909955">
                        <a:lnSpc>
                          <a:spcPct val="100000"/>
                        </a:lnSpc>
                      </a:pPr>
                      <a:r>
                        <a:rPr dirty="0" sz="1100" spc="-15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baseline="-27777" sz="900" spc="-22" i="1">
                          <a:latin typeface="Times New Roman"/>
                          <a:cs typeface="Times New Roman"/>
                        </a:rPr>
                        <a:t>i</a:t>
                      </a:r>
                      <a:endParaRPr baseline="-27777"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5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8105">
                        <a:lnSpc>
                          <a:spcPts val="1260"/>
                        </a:lnSpc>
                        <a:spcBef>
                          <a:spcPts val="42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0.02857142857142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334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0.082857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42857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810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0.10571428571428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116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0.105714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85714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8105">
                        <a:lnSpc>
                          <a:spcPts val="11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0.08285714285714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8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ts val="114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0.028571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28571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49894" y="2894206"/>
            <a:ext cx="5863590" cy="8172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Determinarea estimaţiei nedeplasate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dispersiei</a:t>
            </a:r>
            <a:r>
              <a:rPr dirty="0" sz="1100" spc="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erorilor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>
              <a:latin typeface="Times New Roman"/>
              <a:cs typeface="Times New Roman"/>
            </a:endParaRPr>
          </a:p>
          <a:p>
            <a:pPr marL="508000">
              <a:lnSpc>
                <a:spcPts val="1105"/>
              </a:lnSpc>
            </a:pPr>
            <a:r>
              <a:rPr dirty="0" sz="1100">
                <a:latin typeface="Times New Roman"/>
                <a:cs typeface="Times New Roman"/>
              </a:rPr>
              <a:t>O estimaţie </a:t>
            </a:r>
            <a:r>
              <a:rPr dirty="0" sz="1100" spc="-5">
                <a:latin typeface="Times New Roman"/>
                <a:cs typeface="Times New Roman"/>
              </a:rPr>
              <a:t>nedeplasată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dispersiei </a:t>
            </a:r>
            <a:r>
              <a:rPr dirty="0" sz="1150" spc="-30" i="1">
                <a:latin typeface="Symbol"/>
                <a:cs typeface="Symbol"/>
              </a:rPr>
              <a:t>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erorilor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(asociate modelului populaţiei,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deci</a:t>
            </a:r>
            <a:endParaRPr sz="1100">
              <a:latin typeface="Times New Roman"/>
              <a:cs typeface="Times New Roman"/>
            </a:endParaRPr>
          </a:p>
          <a:p>
            <a:pPr algn="ctr" marL="1433830">
              <a:lnSpc>
                <a:spcPts val="445"/>
              </a:lnSpc>
            </a:pPr>
            <a:r>
              <a:rPr dirty="0" sz="600" spc="-5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10"/>
              </a:spcBef>
            </a:pPr>
            <a:r>
              <a:rPr dirty="0" sz="1100" spc="-5">
                <a:latin typeface="Times New Roman"/>
                <a:cs typeface="Times New Roman"/>
              </a:rPr>
              <a:t>necunoscute),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obţine </a:t>
            </a:r>
            <a:r>
              <a:rPr dirty="0" sz="1100">
                <a:latin typeface="Times New Roman"/>
                <a:cs typeface="Times New Roman"/>
              </a:rPr>
              <a:t>pe </a:t>
            </a:r>
            <a:r>
              <a:rPr dirty="0" sz="1100" spc="-10">
                <a:latin typeface="Times New Roman"/>
                <a:cs typeface="Times New Roman"/>
              </a:rPr>
              <a:t>baza </a:t>
            </a:r>
            <a:r>
              <a:rPr dirty="0" sz="1100" spc="-5">
                <a:latin typeface="Times New Roman"/>
                <a:cs typeface="Times New Roman"/>
              </a:rPr>
              <a:t>valorilor calculate mai </a:t>
            </a:r>
            <a:r>
              <a:rPr dirty="0" sz="1100">
                <a:latin typeface="Times New Roman"/>
                <a:cs typeface="Times New Roman"/>
              </a:rPr>
              <a:t>sus </a:t>
            </a:r>
            <a:r>
              <a:rPr dirty="0" sz="1100" spc="-5">
                <a:latin typeface="Times New Roman"/>
                <a:cs typeface="Times New Roman"/>
              </a:rPr>
              <a:t>ale reziduurilor </a:t>
            </a:r>
            <a:r>
              <a:rPr dirty="0" sz="1100" spc="-15" i="1">
                <a:latin typeface="Times New Roman"/>
                <a:cs typeface="Times New Roman"/>
              </a:rPr>
              <a:t>e</a:t>
            </a:r>
            <a:r>
              <a:rPr dirty="0" baseline="-27777" sz="900" spc="-22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68879" y="4037716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0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07791" y="4037716"/>
            <a:ext cx="1164590" cy="0"/>
          </a:xfrm>
          <a:custGeom>
            <a:avLst/>
            <a:gdLst/>
            <a:ahLst/>
            <a:cxnLst/>
            <a:rect l="l" t="t" r="r" b="b"/>
            <a:pathLst>
              <a:path w="1164589" h="0">
                <a:moveTo>
                  <a:pt x="0" y="0"/>
                </a:moveTo>
                <a:lnTo>
                  <a:pt x="11643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099015" y="3920549"/>
            <a:ext cx="128524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0.009428571428571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04233" y="3835204"/>
            <a:ext cx="117729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0.037714285714285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8371" y="4028752"/>
            <a:ext cx="115316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05510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n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	6</a:t>
            </a:r>
            <a:r>
              <a:rPr dirty="0" sz="1100" spc="-1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-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42967" y="3723773"/>
            <a:ext cx="32956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>
                <a:latin typeface="Symbol"/>
                <a:cs typeface="Symbol"/>
              </a:rPr>
              <a:t></a:t>
            </a:r>
            <a:r>
              <a:rPr dirty="0" baseline="-25793" sz="2100" spc="-359">
                <a:latin typeface="Times New Roman"/>
                <a:cs typeface="Times New Roman"/>
              </a:rPr>
              <a:t> </a:t>
            </a:r>
            <a:r>
              <a:rPr dirty="0" baseline="-25252" sz="1650" spc="37" i="1">
                <a:latin typeface="Times New Roman"/>
                <a:cs typeface="Times New Roman"/>
              </a:rPr>
              <a:t>e</a:t>
            </a:r>
            <a:r>
              <a:rPr dirty="0" sz="600" spc="2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68650" y="3920549"/>
            <a:ext cx="30416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2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67946" y="3868732"/>
            <a:ext cx="34226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600" i="1">
                <a:latin typeface="Times New Roman"/>
                <a:cs typeface="Times New Roman"/>
              </a:rPr>
              <a:t>i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r>
              <a:rPr dirty="0" baseline="4629" sz="900" spc="30" i="1">
                <a:latin typeface="Times New Roman"/>
                <a:cs typeface="Times New Roman"/>
              </a:rPr>
              <a:t> </a:t>
            </a:r>
            <a:r>
              <a:rPr dirty="0" baseline="-20202" sz="1650" spc="-7">
                <a:latin typeface="Symbol"/>
                <a:cs typeface="Symbol"/>
              </a:rPr>
              <a:t></a:t>
            </a:r>
            <a:endParaRPr baseline="-20202" sz="16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3282" y="4482035"/>
            <a:ext cx="37782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6390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19782" y="4383153"/>
            <a:ext cx="50812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 b="1">
                <a:latin typeface="Times New Roman"/>
                <a:cs typeface="Times New Roman"/>
              </a:rPr>
              <a:t>Determinarea dispersiilor </a:t>
            </a:r>
            <a:r>
              <a:rPr dirty="0" sz="1100" spc="40" i="1">
                <a:latin typeface="Times New Roman"/>
                <a:cs typeface="Times New Roman"/>
              </a:rPr>
              <a:t>s</a:t>
            </a:r>
            <a:r>
              <a:rPr dirty="0" baseline="46296" sz="900" spc="60">
                <a:latin typeface="Times New Roman"/>
                <a:cs typeface="Times New Roman"/>
              </a:rPr>
              <a:t>2 </a:t>
            </a:r>
            <a:r>
              <a:rPr dirty="0" sz="1100" b="1">
                <a:latin typeface="Times New Roman"/>
                <a:cs typeface="Times New Roman"/>
              </a:rPr>
              <a:t>şi </a:t>
            </a:r>
            <a:r>
              <a:rPr dirty="0" sz="1100" spc="-5" i="1">
                <a:latin typeface="Times New Roman"/>
                <a:cs typeface="Times New Roman"/>
              </a:rPr>
              <a:t>s </a:t>
            </a:r>
            <a:r>
              <a:rPr dirty="0" baseline="46296" sz="900">
                <a:latin typeface="Times New Roman"/>
                <a:cs typeface="Times New Roman"/>
              </a:rPr>
              <a:t>2 </a:t>
            </a:r>
            <a:r>
              <a:rPr dirty="0" sz="1100" b="1">
                <a:latin typeface="Times New Roman"/>
                <a:cs typeface="Times New Roman"/>
              </a:rPr>
              <a:t>ale </a:t>
            </a:r>
            <a:r>
              <a:rPr dirty="0" sz="1100" spc="-5" b="1">
                <a:latin typeface="Times New Roman"/>
                <a:cs typeface="Times New Roman"/>
              </a:rPr>
              <a:t>estimaţiilor </a:t>
            </a:r>
            <a:r>
              <a:rPr dirty="0" sz="1100" b="1" i="1">
                <a:latin typeface="Times New Roman"/>
                <a:cs typeface="Times New Roman"/>
              </a:rPr>
              <a:t>a </a:t>
            </a:r>
            <a:r>
              <a:rPr dirty="0" sz="1100" b="1">
                <a:latin typeface="Times New Roman"/>
                <a:cs typeface="Times New Roman"/>
              </a:rPr>
              <a:t>şi </a:t>
            </a:r>
            <a:r>
              <a:rPr dirty="0" sz="1100" b="1" i="1">
                <a:latin typeface="Times New Roman"/>
                <a:cs typeface="Times New Roman"/>
              </a:rPr>
              <a:t>b </a:t>
            </a:r>
            <a:r>
              <a:rPr dirty="0" sz="1100" b="1">
                <a:latin typeface="Times New Roman"/>
                <a:cs typeface="Times New Roman"/>
              </a:rPr>
              <a:t>ale </a:t>
            </a:r>
            <a:r>
              <a:rPr dirty="0" sz="1100" spc="-5" b="1">
                <a:latin typeface="Times New Roman"/>
                <a:cs typeface="Times New Roman"/>
              </a:rPr>
              <a:t>coeficienţilor de</a:t>
            </a:r>
            <a:r>
              <a:rPr dirty="0" sz="1100" spc="-185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regresie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2599" y="4759581"/>
            <a:ext cx="5838825" cy="35877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38100" marR="30480" indent="45656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</a:t>
            </a:r>
            <a:r>
              <a:rPr dirty="0" sz="1100">
                <a:latin typeface="Times New Roman"/>
                <a:cs typeface="Times New Roman"/>
              </a:rPr>
              <a:t>lui </a:t>
            </a:r>
            <a:r>
              <a:rPr dirty="0" sz="1100" spc="40" i="1">
                <a:latin typeface="Times New Roman"/>
                <a:cs typeface="Times New Roman"/>
              </a:rPr>
              <a:t>s</a:t>
            </a:r>
            <a:r>
              <a:rPr dirty="0" baseline="46296" sz="900" spc="60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se pot </a:t>
            </a:r>
            <a:r>
              <a:rPr dirty="0" sz="1100" spc="-5">
                <a:latin typeface="Times New Roman"/>
                <a:cs typeface="Times New Roman"/>
              </a:rPr>
              <a:t>calcula acum dispersiile estimaţiilor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ale coeficienţilor de  regresie: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47416" y="5596768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 h="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21379" y="545960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08832" y="571259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171444" y="5596768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 h="0">
                <a:moveTo>
                  <a:pt x="0" y="0"/>
                </a:moveTo>
                <a:lnTo>
                  <a:pt x="61112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788154" y="5674672"/>
            <a:ext cx="793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88154" y="5598472"/>
            <a:ext cx="793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88154" y="5764588"/>
            <a:ext cx="793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63084" y="5465884"/>
            <a:ext cx="793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3084" y="5243380"/>
            <a:ext cx="1004569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7260" algn="l"/>
              </a:tabLst>
            </a:pPr>
            <a:r>
              <a:rPr dirty="0" sz="1100" spc="-5">
                <a:latin typeface="Symbol"/>
                <a:cs typeface="Symbol"/>
              </a:rPr>
              <a:t>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63084" y="5636393"/>
            <a:ext cx="4464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8770" algn="l"/>
              </a:tabLst>
            </a:pPr>
            <a:r>
              <a:rPr dirty="0" sz="1100" spc="-5">
                <a:latin typeface="Symbol"/>
                <a:cs typeface="Symbol"/>
              </a:rPr>
              <a:t>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baseline="1984" sz="2100" spc="-982">
                <a:latin typeface="Symbol"/>
                <a:cs typeface="Symbol"/>
              </a:rPr>
              <a:t></a:t>
            </a:r>
            <a:endParaRPr baseline="1984" sz="21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13601" y="5582541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22393" y="5744085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77495" y="5577969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312666" y="5598703"/>
            <a:ext cx="42799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63084" y="5598472"/>
            <a:ext cx="17780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Symbol"/>
                <a:cs typeface="Symbol"/>
              </a:rPr>
              <a:t>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baseline="5050" sz="1650" spc="-7" i="1">
                <a:latin typeface="Times New Roman"/>
                <a:cs typeface="Times New Roman"/>
              </a:rPr>
              <a:t>n</a:t>
            </a:r>
            <a:endParaRPr baseline="5050"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22628" y="5479600"/>
            <a:ext cx="73342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3255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sz="1100" spc="-5" i="1">
                <a:latin typeface="Times New Roman"/>
                <a:cs typeface="Times New Roman"/>
              </a:rPr>
              <a:t>  </a:t>
            </a:r>
            <a:r>
              <a:rPr dirty="0" sz="1100" spc="-10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7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-5">
                <a:latin typeface="Symbol"/>
                <a:cs typeface="Symbol"/>
              </a:rPr>
              <a:t>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63084" y="5764588"/>
            <a:ext cx="44767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4010" algn="l"/>
              </a:tabLst>
            </a:pPr>
            <a:r>
              <a:rPr dirty="0" sz="1100" spc="-5">
                <a:latin typeface="Symbol"/>
                <a:cs typeface="Symbol"/>
              </a:rPr>
              <a:t></a:t>
            </a:r>
            <a:r>
              <a:rPr dirty="0" sz="1100" spc="-5">
                <a:latin typeface="Times New Roman"/>
                <a:cs typeface="Times New Roman"/>
              </a:rPr>
              <a:t>	</a:t>
            </a: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10436" y="5635881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486640" y="5480433"/>
            <a:ext cx="32004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24984" y="5333296"/>
            <a:ext cx="108077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593090" algn="l"/>
                <a:tab pos="975360" algn="l"/>
              </a:tabLst>
            </a:pPr>
            <a:r>
              <a:rPr dirty="0" sz="1100" spc="-5">
                <a:latin typeface="Symbol"/>
                <a:cs typeface="Symbol"/>
              </a:rPr>
              <a:t>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baseline="-22727" sz="1650" spc="-7">
                <a:latin typeface="Times New Roman"/>
                <a:cs typeface="Times New Roman"/>
              </a:rPr>
              <a:t>1	</a:t>
            </a:r>
            <a:r>
              <a:rPr dirty="0" baseline="-22727" sz="1650" spc="-7" i="1">
                <a:latin typeface="Times New Roman"/>
                <a:cs typeface="Times New Roman"/>
              </a:rPr>
              <a:t>x</a:t>
            </a:r>
            <a:r>
              <a:rPr dirty="0" baseline="-22727" sz="1650" spc="-247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2	</a:t>
            </a:r>
            <a:r>
              <a:rPr dirty="0" sz="1100" spc="-5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788154" y="5478908"/>
            <a:ext cx="13760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5050" sz="1650" spc="-7">
                <a:latin typeface="Symbol"/>
                <a:cs typeface="Symbol"/>
              </a:rPr>
              <a:t></a:t>
            </a:r>
            <a:r>
              <a:rPr dirty="0" baseline="5050" sz="1650" spc="-7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0.008171428571428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514344" y="639686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076955" y="6281044"/>
            <a:ext cx="611505" cy="0"/>
          </a:xfrm>
          <a:custGeom>
            <a:avLst/>
            <a:gdLst/>
            <a:ahLst/>
            <a:cxnLst/>
            <a:rect l="l" t="t" r="r" b="b"/>
            <a:pathLst>
              <a:path w="611504" h="0">
                <a:moveTo>
                  <a:pt x="0" y="0"/>
                </a:moveTo>
                <a:lnTo>
                  <a:pt x="61112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074922" y="6314738"/>
            <a:ext cx="13970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655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119142" y="6266888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n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90184" y="6509204"/>
            <a:ext cx="12636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35" i="1">
                <a:latin typeface="Times New Roman"/>
                <a:cs typeface="Times New Roman"/>
              </a:rPr>
              <a:t>i</a:t>
            </a:r>
            <a:r>
              <a:rPr dirty="0" sz="600" spc="-45">
                <a:latin typeface="Symbol"/>
                <a:cs typeface="Symbol"/>
              </a:rPr>
              <a:t></a:t>
            </a:r>
            <a:r>
              <a:rPr dirty="0" sz="600"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27942" y="6429956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18178" y="6284676"/>
            <a:ext cx="42799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72584" y="6263840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19244" y="6165351"/>
            <a:ext cx="45085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s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sz="1100" spc="17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615998" y="6321752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83255" y="6166304"/>
            <a:ext cx="32004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335527" y="6078483"/>
            <a:ext cx="9525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710450" y="6164708"/>
            <a:ext cx="12934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0.000538775510204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49763" y="7023329"/>
            <a:ext cx="5862955" cy="8591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43180" indent="457200">
              <a:lnSpc>
                <a:spcPct val="115500"/>
              </a:lnSpc>
              <a:spcBef>
                <a:spcPts val="95"/>
              </a:spcBef>
            </a:pPr>
            <a:r>
              <a:rPr dirty="0" sz="1100" spc="-5" b="1">
                <a:latin typeface="Times New Roman"/>
                <a:cs typeface="Times New Roman"/>
              </a:rPr>
              <a:t>Determinarea abaterilor standard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baseline="-27777" sz="900" i="1">
                <a:latin typeface="Times New Roman"/>
                <a:cs typeface="Times New Roman"/>
              </a:rPr>
              <a:t>a </a:t>
            </a:r>
            <a:r>
              <a:rPr dirty="0" sz="1100" b="1">
                <a:latin typeface="Times New Roman"/>
                <a:cs typeface="Times New Roman"/>
              </a:rPr>
              <a:t>şi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 </a:t>
            </a:r>
            <a:r>
              <a:rPr dirty="0" sz="1100" spc="-5" b="1">
                <a:latin typeface="Times New Roman"/>
                <a:cs typeface="Times New Roman"/>
              </a:rPr>
              <a:t>ale estimaţiilor </a:t>
            </a:r>
            <a:r>
              <a:rPr dirty="0" sz="1100" b="1" i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şi </a:t>
            </a:r>
            <a:r>
              <a:rPr dirty="0" sz="1100" b="1" i="1">
                <a:latin typeface="Times New Roman"/>
                <a:cs typeface="Times New Roman"/>
              </a:rPr>
              <a:t>b </a:t>
            </a:r>
            <a:r>
              <a:rPr dirty="0" sz="1100" spc="-5" b="1">
                <a:latin typeface="Times New Roman"/>
                <a:cs typeface="Times New Roman"/>
              </a:rPr>
              <a:t>ale coeficienţilor </a:t>
            </a:r>
            <a:r>
              <a:rPr dirty="0" sz="1100" spc="-10" b="1">
                <a:latin typeface="Times New Roman"/>
                <a:cs typeface="Times New Roman"/>
              </a:rPr>
              <a:t>de  </a:t>
            </a:r>
            <a:r>
              <a:rPr dirty="0" sz="1100" spc="-5" b="1">
                <a:latin typeface="Times New Roman"/>
                <a:cs typeface="Times New Roman"/>
              </a:rPr>
              <a:t>regresie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  <a:spcBef>
                <a:spcPts val="820"/>
              </a:spcBef>
            </a:pPr>
            <a:r>
              <a:rPr dirty="0" sz="1100" spc="-5">
                <a:latin typeface="Times New Roman"/>
                <a:cs typeface="Times New Roman"/>
              </a:rPr>
              <a:t>Abaterile standard ale estimaţiilor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sunt: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3156106" y="8185946"/>
            <a:ext cx="222885" cy="201930"/>
            <a:chOff x="3156106" y="8185946"/>
            <a:chExt cx="222885" cy="201930"/>
          </a:xfrm>
        </p:grpSpPr>
        <p:sp>
          <p:nvSpPr>
            <p:cNvPr id="52" name="object 52"/>
            <p:cNvSpPr/>
            <p:nvPr/>
          </p:nvSpPr>
          <p:spPr>
            <a:xfrm>
              <a:off x="3159251" y="8311012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5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177539" y="8315584"/>
              <a:ext cx="26034" cy="66040"/>
            </a:xfrm>
            <a:custGeom>
              <a:avLst/>
              <a:gdLst/>
              <a:ahLst/>
              <a:cxnLst/>
              <a:rect l="l" t="t" r="r" b="b"/>
              <a:pathLst>
                <a:path w="26035" h="66040">
                  <a:moveTo>
                    <a:pt x="0" y="0"/>
                  </a:moveTo>
                  <a:lnTo>
                    <a:pt x="25907" y="6553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3206495" y="8189092"/>
              <a:ext cx="169545" cy="192405"/>
            </a:xfrm>
            <a:custGeom>
              <a:avLst/>
              <a:gdLst/>
              <a:ahLst/>
              <a:cxnLst/>
              <a:rect l="l" t="t" r="r" b="b"/>
              <a:pathLst>
                <a:path w="169545" h="192404">
                  <a:moveTo>
                    <a:pt x="0" y="192023"/>
                  </a:moveTo>
                  <a:lnTo>
                    <a:pt x="33527" y="0"/>
                  </a:lnTo>
                  <a:lnTo>
                    <a:pt x="1691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5" name="object 55"/>
          <p:cNvSpPr txBox="1"/>
          <p:nvPr/>
        </p:nvSpPr>
        <p:spPr>
          <a:xfrm>
            <a:off x="2948429" y="8285967"/>
            <a:ext cx="41148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868169" y="8187056"/>
            <a:ext cx="18522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3540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3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baseline="46296" sz="900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0.090395954397465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3159154" y="8440454"/>
            <a:ext cx="221615" cy="201930"/>
            <a:chOff x="3159154" y="8440454"/>
            <a:chExt cx="221615" cy="201930"/>
          </a:xfrm>
        </p:grpSpPr>
        <p:sp>
          <p:nvSpPr>
            <p:cNvPr id="58" name="object 58"/>
            <p:cNvSpPr/>
            <p:nvPr/>
          </p:nvSpPr>
          <p:spPr>
            <a:xfrm>
              <a:off x="3162299" y="8565520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4" h="10795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3179063" y="8570092"/>
              <a:ext cx="26034" cy="66040"/>
            </a:xfrm>
            <a:custGeom>
              <a:avLst/>
              <a:gdLst/>
              <a:ahLst/>
              <a:cxnLst/>
              <a:rect l="l" t="t" r="r" b="b"/>
              <a:pathLst>
                <a:path w="26035" h="66040">
                  <a:moveTo>
                    <a:pt x="0" y="0"/>
                  </a:moveTo>
                  <a:lnTo>
                    <a:pt x="25907" y="6553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208019" y="8443600"/>
              <a:ext cx="169545" cy="192405"/>
            </a:xfrm>
            <a:custGeom>
              <a:avLst/>
              <a:gdLst/>
              <a:ahLst/>
              <a:cxnLst/>
              <a:rect l="l" t="t" r="r" b="b"/>
              <a:pathLst>
                <a:path w="169545" h="192404">
                  <a:moveTo>
                    <a:pt x="0" y="192023"/>
                  </a:moveTo>
                  <a:lnTo>
                    <a:pt x="35051" y="0"/>
                  </a:lnTo>
                  <a:lnTo>
                    <a:pt x="1691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>
            <a:off x="2953001" y="8540474"/>
            <a:ext cx="407034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dirty="0" sz="600" i="1">
                <a:latin typeface="Times New Roman"/>
                <a:cs typeface="Times New Roman"/>
              </a:rPr>
              <a:t>b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74264" y="8441563"/>
            <a:ext cx="18395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 spc="10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0.023211538298960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87979" y="8967344"/>
            <a:ext cx="5788660" cy="1065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Teste </a:t>
            </a:r>
            <a:r>
              <a:rPr dirty="0" sz="1100" spc="-10" b="1">
                <a:latin typeface="Times New Roman"/>
                <a:cs typeface="Times New Roman"/>
              </a:rPr>
              <a:t>de </a:t>
            </a:r>
            <a:r>
              <a:rPr dirty="0" sz="1100" spc="-5" b="1">
                <a:latin typeface="Times New Roman"/>
                <a:cs typeface="Times New Roman"/>
              </a:rPr>
              <a:t>semnificaţie </a:t>
            </a:r>
            <a:r>
              <a:rPr dirty="0" sz="1100" b="1">
                <a:latin typeface="Times New Roman"/>
                <a:cs typeface="Times New Roman"/>
              </a:rPr>
              <a:t>şi </a:t>
            </a:r>
            <a:r>
              <a:rPr dirty="0" sz="1100" spc="-5" b="1">
                <a:latin typeface="Times New Roman"/>
                <a:cs typeface="Times New Roman"/>
              </a:rPr>
              <a:t>intervale </a:t>
            </a:r>
            <a:r>
              <a:rPr dirty="0" sz="1100" spc="-10" b="1">
                <a:latin typeface="Times New Roman"/>
                <a:cs typeface="Times New Roman"/>
              </a:rPr>
              <a:t>de </a:t>
            </a:r>
            <a:r>
              <a:rPr dirty="0" sz="1100" spc="-5" b="1">
                <a:latin typeface="Times New Roman"/>
                <a:cs typeface="Times New Roman"/>
              </a:rPr>
              <a:t>încredere ale parametrilor de</a:t>
            </a:r>
            <a:r>
              <a:rPr dirty="0" sz="1100" spc="5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regresie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5080" indent="457200">
              <a:lnSpc>
                <a:spcPct val="102400"/>
              </a:lnSpc>
            </a:pPr>
            <a:r>
              <a:rPr dirty="0" sz="1100" spc="-5">
                <a:latin typeface="Times New Roman"/>
                <a:cs typeface="Times New Roman"/>
              </a:rPr>
              <a:t>Întrucât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reprezintă estimaţiile (calculate </a:t>
            </a:r>
            <a:r>
              <a:rPr dirty="0" sz="1100" spc="-10">
                <a:latin typeface="Times New Roman"/>
                <a:cs typeface="Times New Roman"/>
              </a:rPr>
              <a:t>pe </a:t>
            </a:r>
            <a:r>
              <a:rPr dirty="0" sz="1100" spc="-5">
                <a:latin typeface="Times New Roman"/>
                <a:cs typeface="Times New Roman"/>
              </a:rPr>
              <a:t>bază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eşantion)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doi parametri  necunoscuţi,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corespunzători modelului popolaţiei, suntem interesaţi </a:t>
            </a:r>
            <a:r>
              <a:rPr dirty="0" sz="1100">
                <a:latin typeface="Times New Roman"/>
                <a:cs typeface="Times New Roman"/>
              </a:rPr>
              <a:t>să testăm </a:t>
            </a:r>
            <a:r>
              <a:rPr dirty="0" sz="1100" spc="-5">
                <a:latin typeface="Times New Roman"/>
                <a:cs typeface="Times New Roman"/>
              </a:rPr>
              <a:t>anumite  ipoteze statistice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privire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parametrii necunoscuţi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19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  <a:spcBef>
                <a:spcPts val="145"/>
              </a:spcBef>
            </a:pPr>
            <a:r>
              <a:rPr dirty="0" sz="1100">
                <a:latin typeface="Times New Roman"/>
                <a:cs typeface="Times New Roman"/>
              </a:rPr>
              <a:t>Spre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deosebire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de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parametrii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1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şi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8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care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sunt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unici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(asemeni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populaţiei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pe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care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o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9883" y="515243"/>
            <a:ext cx="5864225" cy="119951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50800" marR="43180" indent="-635">
              <a:lnSpc>
                <a:spcPts val="1260"/>
              </a:lnSpc>
              <a:spcBef>
                <a:spcPts val="195"/>
              </a:spcBef>
            </a:pPr>
            <a:r>
              <a:rPr dirty="0" sz="1100" spc="-5">
                <a:latin typeface="Times New Roman"/>
                <a:cs typeface="Times New Roman"/>
              </a:rPr>
              <a:t>reprezintă), valorile estimaţiilor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depind de alegerea (aleatoare)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eşantionului, deci reprezintă ele  </a:t>
            </a:r>
            <a:r>
              <a:rPr dirty="0" sz="1100">
                <a:latin typeface="Times New Roman"/>
                <a:cs typeface="Times New Roman"/>
              </a:rPr>
              <a:t>însele </a:t>
            </a:r>
            <a:r>
              <a:rPr dirty="0" sz="1100" spc="-5">
                <a:latin typeface="Times New Roman"/>
                <a:cs typeface="Times New Roman"/>
              </a:rPr>
              <a:t>variabile aleatoare. Prin urmare,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rapoartele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Times New Roman"/>
              <a:cs typeface="Times New Roman"/>
            </a:endParaRPr>
          </a:p>
          <a:p>
            <a:pPr algn="ctr" marL="220979">
              <a:lnSpc>
                <a:spcPct val="100000"/>
              </a:lnSpc>
              <a:spcBef>
                <a:spcPts val="5"/>
              </a:spcBef>
              <a:tabLst>
                <a:tab pos="1069340" algn="l"/>
                <a:tab pos="1769110" algn="l"/>
              </a:tabLst>
            </a:pPr>
            <a:r>
              <a:rPr dirty="0" sz="1100" spc="10">
                <a:latin typeface="Times New Roman"/>
                <a:cs typeface="Times New Roman"/>
              </a:rPr>
              <a:t>(</a:t>
            </a:r>
            <a:r>
              <a:rPr dirty="0" sz="1100" spc="10" i="1">
                <a:latin typeface="Times New Roman"/>
                <a:cs typeface="Times New Roman"/>
              </a:rPr>
              <a:t>a</a:t>
            </a:r>
            <a:r>
              <a:rPr dirty="0" sz="1100" spc="-5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50">
                <a:latin typeface="Times New Roman"/>
                <a:cs typeface="Times New Roman"/>
              </a:rPr>
              <a:t> </a:t>
            </a:r>
            <a:r>
              <a:rPr dirty="0" sz="1150" spc="15" i="1">
                <a:latin typeface="Symbol"/>
                <a:cs typeface="Symbol"/>
              </a:rPr>
              <a:t></a:t>
            </a:r>
            <a:r>
              <a:rPr dirty="0" baseline="-27777" sz="900" spc="22" i="1">
                <a:latin typeface="Times New Roman"/>
                <a:cs typeface="Times New Roman"/>
              </a:rPr>
              <a:t>i</a:t>
            </a:r>
            <a:r>
              <a:rPr dirty="0" baseline="-27777" sz="900" spc="1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)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 spc="-65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</a:t>
            </a:r>
            <a:r>
              <a:rPr dirty="0" baseline="-27777" sz="900" spc="142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>
                <a:latin typeface="Times New Roman"/>
                <a:cs typeface="Times New Roman"/>
              </a:rPr>
              <a:t>respectiv	(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8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50" spc="5" i="1">
                <a:latin typeface="Symbol"/>
                <a:cs typeface="Symbol"/>
              </a:rPr>
              <a:t></a:t>
            </a:r>
            <a:r>
              <a:rPr dirty="0" baseline="-27777" sz="900" spc="7" i="1">
                <a:latin typeface="Times New Roman"/>
                <a:cs typeface="Times New Roman"/>
              </a:rPr>
              <a:t>i</a:t>
            </a:r>
            <a:r>
              <a:rPr dirty="0" baseline="-27777" sz="900" spc="-7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)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</a:t>
            </a:r>
            <a:endParaRPr baseline="-27777"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50165" marR="43180">
              <a:lnSpc>
                <a:spcPts val="1260"/>
              </a:lnSpc>
            </a:pPr>
            <a:r>
              <a:rPr dirty="0" sz="1100" spc="-5">
                <a:latin typeface="Times New Roman"/>
                <a:cs typeface="Times New Roman"/>
              </a:rPr>
              <a:t>reprezintă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rândul lor </a:t>
            </a:r>
            <a:r>
              <a:rPr dirty="0" sz="1100">
                <a:latin typeface="Times New Roman"/>
                <a:cs typeface="Times New Roman"/>
              </a:rPr>
              <a:t>variabile </a:t>
            </a:r>
            <a:r>
              <a:rPr dirty="0" sz="1100" spc="-5">
                <a:latin typeface="Times New Roman"/>
                <a:cs typeface="Times New Roman"/>
              </a:rPr>
              <a:t>aleatoare. </a:t>
            </a:r>
            <a:r>
              <a:rPr dirty="0" sz="1100" spc="-1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arăta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variabilele aleatoare definită de aceste  rapoarte urmează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distribuţie Student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10">
                <a:latin typeface="Times New Roman"/>
                <a:cs typeface="Times New Roman"/>
              </a:rPr>
              <a:t>(</a:t>
            </a:r>
            <a:r>
              <a:rPr dirty="0" sz="1100" spc="-10" i="1">
                <a:latin typeface="Times New Roman"/>
                <a:cs typeface="Times New Roman"/>
              </a:rPr>
              <a:t>n</a:t>
            </a:r>
            <a:r>
              <a:rPr dirty="0" sz="1100" spc="-10">
                <a:latin typeface="Times New Roman"/>
                <a:cs typeface="Times New Roman"/>
              </a:rPr>
              <a:t>-2) </a:t>
            </a:r>
            <a:r>
              <a:rPr dirty="0" sz="1100" spc="-5">
                <a:latin typeface="Times New Roman"/>
                <a:cs typeface="Times New Roman"/>
              </a:rPr>
              <a:t>grade de libertate,</a:t>
            </a:r>
            <a:r>
              <a:rPr dirty="0" sz="1100" spc="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adică: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2577" y="2043886"/>
            <a:ext cx="14922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2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 spc="-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90912" y="2051665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1518" y="1943230"/>
            <a:ext cx="7753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810" algn="l"/>
              </a:tabLst>
            </a:pP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>
                <a:latin typeface="Times New Roman"/>
                <a:cs typeface="Times New Roman"/>
              </a:rPr>
              <a:t>respectiv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8414" y="2043886"/>
            <a:ext cx="14732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 spc="-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45773" y="2150566"/>
            <a:ext cx="1799589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8155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28271" y="2051665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61376" y="1850098"/>
            <a:ext cx="2315845" cy="20320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4"/>
              </a:spcBef>
              <a:tabLst>
                <a:tab pos="1783080" algn="l"/>
              </a:tabLst>
            </a:pP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u="sng" sz="1150" spc="-3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</a:t>
            </a:r>
            <a:r>
              <a:rPr dirty="0" sz="1150" spc="-65" i="1">
                <a:latin typeface="Times New Roman"/>
                <a:cs typeface="Times New Roman"/>
              </a:rPr>
              <a:t> </a:t>
            </a:r>
            <a:r>
              <a:rPr dirty="0" baseline="-35353" sz="1650" spc="-7">
                <a:latin typeface="Times New Roman"/>
                <a:cs typeface="Times New Roman"/>
              </a:rPr>
              <a:t>~</a:t>
            </a:r>
            <a:r>
              <a:rPr dirty="0" baseline="-35353" sz="1650" spc="-44">
                <a:latin typeface="Times New Roman"/>
                <a:cs typeface="Times New Roman"/>
              </a:rPr>
              <a:t> </a:t>
            </a:r>
            <a:r>
              <a:rPr dirty="0" baseline="-35353" sz="1650" i="1">
                <a:latin typeface="Times New Roman"/>
                <a:cs typeface="Times New Roman"/>
              </a:rPr>
              <a:t>t	</a:t>
            </a: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-3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-35353" sz="1650" spc="-7">
                <a:latin typeface="Times New Roman"/>
                <a:cs typeface="Times New Roman"/>
              </a:rPr>
              <a:t>~</a:t>
            </a:r>
            <a:r>
              <a:rPr dirty="0" baseline="-35353" sz="1650" spc="-44">
                <a:latin typeface="Times New Roman"/>
                <a:cs typeface="Times New Roman"/>
              </a:rPr>
              <a:t> </a:t>
            </a:r>
            <a:r>
              <a:rPr dirty="0" baseline="-35353" sz="1650" i="1">
                <a:latin typeface="Times New Roman"/>
                <a:cs typeface="Times New Roman"/>
              </a:rPr>
              <a:t>t</a:t>
            </a:r>
            <a:endParaRPr baseline="-35353"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7199" y="2408050"/>
            <a:ext cx="5888355" cy="1739264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63500" marR="55880" indent="226695">
              <a:lnSpc>
                <a:spcPts val="13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Acest </a:t>
            </a:r>
            <a:r>
              <a:rPr dirty="0" sz="1100" spc="-5">
                <a:latin typeface="Times New Roman"/>
                <a:cs typeface="Times New Roman"/>
              </a:rPr>
              <a:t>rezultat poate </a:t>
            </a:r>
            <a:r>
              <a:rPr dirty="0" sz="1100">
                <a:latin typeface="Times New Roman"/>
                <a:cs typeface="Times New Roman"/>
              </a:rPr>
              <a:t>sta </a:t>
            </a:r>
            <a:r>
              <a:rPr dirty="0" sz="1100" spc="-5">
                <a:latin typeface="Times New Roman"/>
                <a:cs typeface="Times New Roman"/>
              </a:rPr>
              <a:t>la </a:t>
            </a:r>
            <a:r>
              <a:rPr dirty="0" sz="1100" spc="-10">
                <a:latin typeface="Times New Roman"/>
                <a:cs typeface="Times New Roman"/>
              </a:rPr>
              <a:t>baza </a:t>
            </a:r>
            <a:r>
              <a:rPr dirty="0" sz="1100" spc="-5">
                <a:latin typeface="Times New Roman"/>
                <a:cs typeface="Times New Roman"/>
              </a:rPr>
              <a:t>unei probleme de decizie statistică. El ne permite să formulăm </a:t>
            </a:r>
            <a:r>
              <a:rPr dirty="0" sz="1100">
                <a:latin typeface="Times New Roman"/>
                <a:cs typeface="Times New Roman"/>
              </a:rPr>
              <a:t>şi să  testăm o </a:t>
            </a:r>
            <a:r>
              <a:rPr dirty="0" sz="1100" spc="-5">
                <a:latin typeface="Times New Roman"/>
                <a:cs typeface="Times New Roman"/>
              </a:rPr>
              <a:t>ipoteză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privire parametrii necunoscuţi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1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algn="ctr" marL="22225">
              <a:lnSpc>
                <a:spcPts val="425"/>
              </a:lnSpc>
              <a:tabLst>
                <a:tab pos="1642110" algn="l"/>
                <a:tab pos="2195195" algn="l"/>
              </a:tabLst>
            </a:pPr>
            <a:r>
              <a:rPr dirty="0" sz="1100" spc="25">
                <a:latin typeface="Times New Roman"/>
                <a:cs typeface="Times New Roman"/>
              </a:rPr>
              <a:t>H</a:t>
            </a:r>
            <a:r>
              <a:rPr dirty="0" baseline="-27777" sz="900" spc="37">
                <a:latin typeface="Times New Roman"/>
                <a:cs typeface="Times New Roman"/>
              </a:rPr>
              <a:t>0 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50" spc="16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nulă)	versus	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15">
                <a:latin typeface="Symbol"/>
                <a:cs typeface="Symbol"/>
              </a:rPr>
              <a:t></a:t>
            </a:r>
            <a:r>
              <a:rPr dirty="0" sz="1150" spc="15" i="1">
                <a:latin typeface="Symbol"/>
                <a:cs typeface="Symbol"/>
              </a:rPr>
              <a:t></a:t>
            </a:r>
            <a:r>
              <a:rPr dirty="0" sz="1150" spc="1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alternativă)</a:t>
            </a:r>
            <a:endParaRPr sz="1100">
              <a:latin typeface="Times New Roman"/>
              <a:cs typeface="Times New Roman"/>
            </a:endParaRPr>
          </a:p>
          <a:p>
            <a:pPr marL="1559560">
              <a:lnSpc>
                <a:spcPts val="355"/>
              </a:lnSpc>
              <a:tabLst>
                <a:tab pos="3710304" algn="l"/>
              </a:tabLst>
            </a:pPr>
            <a:r>
              <a:rPr dirty="0" sz="600">
                <a:latin typeface="Times New Roman"/>
                <a:cs typeface="Times New Roman"/>
              </a:rPr>
              <a:t>*	*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459"/>
              </a:spcBef>
            </a:pPr>
            <a:r>
              <a:rPr dirty="0" sz="1100" spc="-5">
                <a:latin typeface="Times New Roman"/>
                <a:cs typeface="Times New Roman"/>
              </a:rPr>
              <a:t>respectiv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22225">
              <a:lnSpc>
                <a:spcPts val="425"/>
              </a:lnSpc>
              <a:tabLst>
                <a:tab pos="1642110" algn="l"/>
                <a:tab pos="2195195" algn="l"/>
              </a:tabLst>
            </a:pPr>
            <a:r>
              <a:rPr dirty="0" sz="1100" spc="25">
                <a:latin typeface="Times New Roman"/>
                <a:cs typeface="Times New Roman"/>
              </a:rPr>
              <a:t>H</a:t>
            </a:r>
            <a:r>
              <a:rPr dirty="0" baseline="-27777" sz="900" spc="37">
                <a:latin typeface="Times New Roman"/>
                <a:cs typeface="Times New Roman"/>
              </a:rPr>
              <a:t>0  </a:t>
            </a:r>
            <a:r>
              <a:rPr dirty="0" sz="1100" spc="-5">
                <a:latin typeface="Times New Roman"/>
                <a:cs typeface="Times New Roman"/>
              </a:rPr>
              <a:t>: 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50" spc="7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nulă)	versus	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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alternativă)</a:t>
            </a:r>
            <a:endParaRPr sz="1100">
              <a:latin typeface="Times New Roman"/>
              <a:cs typeface="Times New Roman"/>
            </a:endParaRPr>
          </a:p>
          <a:p>
            <a:pPr marL="1549400">
              <a:lnSpc>
                <a:spcPts val="355"/>
              </a:lnSpc>
              <a:tabLst>
                <a:tab pos="3713479" algn="l"/>
              </a:tabLst>
            </a:pPr>
            <a:r>
              <a:rPr dirty="0" sz="600">
                <a:latin typeface="Times New Roman"/>
                <a:cs typeface="Times New Roman"/>
              </a:rPr>
              <a:t>*	*</a:t>
            </a: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unde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reprezintă valori numerice</a:t>
            </a:r>
            <a:r>
              <a:rPr dirty="0" sz="1100" spc="-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date.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44844" y="4359609"/>
            <a:ext cx="589280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252729" algn="l"/>
                <a:tab pos="551180" algn="l"/>
              </a:tabLst>
            </a:pPr>
            <a:r>
              <a:rPr dirty="0" sz="700">
                <a:latin typeface="Times New Roman"/>
                <a:cs typeface="Times New Roman"/>
              </a:rPr>
              <a:t>0</a:t>
            </a:r>
            <a:r>
              <a:rPr dirty="0" sz="700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j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j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02111" y="4265688"/>
            <a:ext cx="771525" cy="2032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15"/>
              </a:spcBef>
            </a:pPr>
            <a:r>
              <a:rPr dirty="0" sz="1100" i="1">
                <a:latin typeface="Times New Roman"/>
                <a:cs typeface="Times New Roman"/>
              </a:rPr>
              <a:t>H </a:t>
            </a:r>
            <a:r>
              <a:rPr dirty="0" sz="1100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225" i="1">
                <a:latin typeface="Times New Roman"/>
                <a:cs typeface="Times New Roman"/>
              </a:rPr>
              <a:t> </a:t>
            </a:r>
            <a:r>
              <a:rPr dirty="0" baseline="39682" sz="1050">
                <a:latin typeface="Times New Roman"/>
                <a:cs typeface="Times New Roman"/>
              </a:rPr>
              <a:t>*</a:t>
            </a:r>
            <a:endParaRPr baseline="39682" sz="10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393935" y="4254131"/>
            <a:ext cx="774700" cy="266700"/>
          </a:xfrm>
          <a:custGeom>
            <a:avLst/>
            <a:gdLst/>
            <a:ahLst/>
            <a:cxnLst/>
            <a:rect l="l" t="t" r="r" b="b"/>
            <a:pathLst>
              <a:path w="774700" h="266700">
                <a:moveTo>
                  <a:pt x="6096" y="0"/>
                </a:moveTo>
                <a:lnTo>
                  <a:pt x="0" y="0"/>
                </a:lnTo>
                <a:lnTo>
                  <a:pt x="0" y="266700"/>
                </a:lnTo>
                <a:lnTo>
                  <a:pt x="6096" y="266700"/>
                </a:lnTo>
                <a:lnTo>
                  <a:pt x="6096" y="0"/>
                </a:lnTo>
                <a:close/>
              </a:path>
              <a:path w="774700" h="266700">
                <a:moveTo>
                  <a:pt x="774192" y="0"/>
                </a:moveTo>
                <a:lnTo>
                  <a:pt x="768108" y="0"/>
                </a:lnTo>
                <a:lnTo>
                  <a:pt x="6108" y="0"/>
                </a:lnTo>
                <a:lnTo>
                  <a:pt x="6108" y="6096"/>
                </a:lnTo>
                <a:lnTo>
                  <a:pt x="768096" y="6096"/>
                </a:lnTo>
                <a:lnTo>
                  <a:pt x="768096" y="260604"/>
                </a:lnTo>
                <a:lnTo>
                  <a:pt x="6108" y="260604"/>
                </a:lnTo>
                <a:lnTo>
                  <a:pt x="6108" y="266700"/>
                </a:lnTo>
                <a:lnTo>
                  <a:pt x="768096" y="266700"/>
                </a:lnTo>
                <a:lnTo>
                  <a:pt x="774192" y="266700"/>
                </a:lnTo>
                <a:lnTo>
                  <a:pt x="77419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37136" y="4581273"/>
            <a:ext cx="5889625" cy="75628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62865" marR="55244" indent="226695">
              <a:lnSpc>
                <a:spcPts val="1260"/>
              </a:lnSpc>
              <a:spcBef>
                <a:spcPts val="195"/>
              </a:spcBef>
            </a:pPr>
            <a:r>
              <a:rPr dirty="0" sz="1100" spc="-5">
                <a:latin typeface="Times New Roman"/>
                <a:cs typeface="Times New Roman"/>
              </a:rPr>
              <a:t>Pentru efectuarea testului putem </a:t>
            </a:r>
            <a:r>
              <a:rPr dirty="0" sz="1100">
                <a:latin typeface="Times New Roman"/>
                <a:cs typeface="Times New Roman"/>
              </a:rPr>
              <a:t>să facem apel la </a:t>
            </a:r>
            <a:r>
              <a:rPr dirty="0" sz="1100" spc="-5">
                <a:latin typeface="Times New Roman"/>
                <a:cs typeface="Times New Roman"/>
              </a:rPr>
              <a:t>distribuţia Student </a:t>
            </a:r>
            <a:r>
              <a:rPr dirty="0" sz="1100">
                <a:latin typeface="Times New Roman"/>
                <a:cs typeface="Times New Roman"/>
              </a:rPr>
              <a:t>(ale </a:t>
            </a:r>
            <a:r>
              <a:rPr dirty="0" sz="1100" spc="-5">
                <a:latin typeface="Times New Roman"/>
                <a:cs typeface="Times New Roman"/>
              </a:rPr>
              <a:t>cărei valori sunt tabelate,  pentru diverse niveluri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semnificaţie şi grade </a:t>
            </a:r>
            <a:r>
              <a:rPr dirty="0" sz="1100" spc="-10">
                <a:latin typeface="Times New Roman"/>
                <a:cs typeface="Times New Roman"/>
              </a:rPr>
              <a:t>de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libertate).</a:t>
            </a:r>
            <a:endParaRPr sz="1100">
              <a:latin typeface="Times New Roman"/>
              <a:cs typeface="Times New Roman"/>
            </a:endParaRPr>
          </a:p>
          <a:p>
            <a:pPr marL="290195">
              <a:lnSpc>
                <a:spcPct val="100000"/>
              </a:lnSpc>
              <a:spcBef>
                <a:spcPts val="75"/>
              </a:spcBef>
            </a:pPr>
            <a:r>
              <a:rPr dirty="0" sz="1100" spc="-1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condiţiile ipotezei H</a:t>
            </a:r>
            <a:r>
              <a:rPr dirty="0" baseline="-11904" sz="1050" spc="-7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Times New Roman"/>
                <a:cs typeface="Times New Roman"/>
              </a:rPr>
              <a:t>, </a:t>
            </a:r>
            <a:r>
              <a:rPr dirty="0" sz="1100">
                <a:latin typeface="Times New Roman"/>
                <a:cs typeface="Times New Roman"/>
              </a:rPr>
              <a:t>putem să </a:t>
            </a:r>
            <a:r>
              <a:rPr dirty="0" sz="1100" spc="-5">
                <a:latin typeface="Times New Roman"/>
                <a:cs typeface="Times New Roman"/>
              </a:rPr>
              <a:t>substituim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 </a:t>
            </a:r>
            <a:r>
              <a:rPr dirty="0" sz="1100" spc="-5">
                <a:latin typeface="Times New Roman"/>
                <a:cs typeface="Times New Roman"/>
              </a:rPr>
              <a:t>(respectiv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 spc="-7">
                <a:latin typeface="Times New Roman"/>
                <a:cs typeface="Times New Roman"/>
              </a:rPr>
              <a:t>* </a:t>
            </a:r>
            <a:r>
              <a:rPr dirty="0" sz="1100">
                <a:latin typeface="Times New Roman"/>
                <a:cs typeface="Times New Roman"/>
              </a:rPr>
              <a:t>) în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rapoartele</a:t>
            </a:r>
            <a:endParaRPr sz="11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360"/>
              </a:spcBef>
            </a:pPr>
            <a:r>
              <a:rPr dirty="0" sz="1100" spc="-5">
                <a:latin typeface="Times New Roman"/>
                <a:cs typeface="Times New Roman"/>
              </a:rPr>
              <a:t>precedente, </a:t>
            </a:r>
            <a:r>
              <a:rPr dirty="0" sz="1100" spc="-10">
                <a:latin typeface="Times New Roman"/>
                <a:cs typeface="Times New Roman"/>
              </a:rPr>
              <a:t>deci </a:t>
            </a:r>
            <a:r>
              <a:rPr dirty="0" sz="1100">
                <a:latin typeface="Times New Roman"/>
                <a:cs typeface="Times New Roman"/>
              </a:rPr>
              <a:t>să </a:t>
            </a:r>
            <a:r>
              <a:rPr dirty="0" sz="1100" spc="-5">
                <a:latin typeface="Times New Roman"/>
                <a:cs typeface="Times New Roman"/>
              </a:rPr>
              <a:t>calculăm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statisticile: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05327" y="5709544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120664" y="5700560"/>
            <a:ext cx="800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31002" y="5593881"/>
            <a:ext cx="28130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3148" sz="900" spc="22" i="1">
                <a:latin typeface="Times New Roman"/>
                <a:cs typeface="Times New Roman"/>
              </a:rPr>
              <a:t>a</a:t>
            </a:r>
            <a:r>
              <a:rPr dirty="0" baseline="-23148" sz="900" spc="247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643627" y="5709544"/>
            <a:ext cx="356870" cy="0"/>
          </a:xfrm>
          <a:custGeom>
            <a:avLst/>
            <a:gdLst/>
            <a:ahLst/>
            <a:cxnLst/>
            <a:rect l="l" t="t" r="r" b="b"/>
            <a:pathLst>
              <a:path w="356870" h="0">
                <a:moveTo>
                  <a:pt x="0" y="0"/>
                </a:moveTo>
                <a:lnTo>
                  <a:pt x="35661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77030" y="5799032"/>
            <a:ext cx="1682114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0680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42178" y="5700550"/>
            <a:ext cx="800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66732" y="5482293"/>
            <a:ext cx="2067560" cy="2025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684020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229">
                <a:latin typeface="Times New Roman"/>
                <a:cs typeface="Times New Roman"/>
              </a:rPr>
              <a:t>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155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	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10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15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</a:t>
            </a:r>
            <a:endParaRPr baseline="46296"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58894" y="5593208"/>
            <a:ext cx="13030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83210" algn="l"/>
                <a:tab pos="1050925" algn="l"/>
              </a:tabLst>
            </a:pP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>
                <a:latin typeface="Times New Roman"/>
                <a:cs typeface="Times New Roman"/>
              </a:rPr>
              <a:t>respectiv	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3148" sz="900" i="1">
                <a:latin typeface="Times New Roman"/>
                <a:cs typeface="Times New Roman"/>
              </a:rPr>
              <a:t>b</a:t>
            </a:r>
            <a:r>
              <a:rPr dirty="0" baseline="-23148" sz="900" spc="22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93035" y="61545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33244" y="61545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61716" y="61545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97351" y="61545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096255" y="66117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36463" y="66117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919215" y="66117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054851" y="661175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773698" y="6082820"/>
            <a:ext cx="6002020" cy="4038600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algn="r" marR="106680">
              <a:lnSpc>
                <a:spcPct val="100000"/>
              </a:lnSpc>
              <a:spcBef>
                <a:spcPts val="409"/>
              </a:spcBef>
            </a:pPr>
            <a:r>
              <a:rPr dirty="0" sz="1100" spc="-5">
                <a:latin typeface="Times New Roman"/>
                <a:cs typeface="Times New Roman"/>
              </a:rPr>
              <a:t>Valorile  absolute  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Times New Roman"/>
                <a:cs typeface="Times New Roman"/>
              </a:rPr>
              <a:t>a  </a:t>
            </a:r>
            <a:r>
              <a:rPr dirty="0" baseline="-27777" sz="900" spc="2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 </a:t>
            </a:r>
            <a:r>
              <a:rPr dirty="0" sz="1100" spc="-5">
                <a:latin typeface="Times New Roman"/>
                <a:cs typeface="Times New Roman"/>
              </a:rPr>
              <a:t>respectiv  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 i="1">
                <a:latin typeface="Times New Roman"/>
                <a:cs typeface="Times New Roman"/>
              </a:rPr>
              <a:t>b  </a:t>
            </a:r>
            <a:r>
              <a:rPr dirty="0" baseline="-27777" sz="900" spc="2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2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rezultate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din  </a:t>
            </a:r>
            <a:r>
              <a:rPr dirty="0" sz="1100" spc="-5">
                <a:latin typeface="Times New Roman"/>
                <a:cs typeface="Times New Roman"/>
              </a:rPr>
              <a:t>calcul,  se  vor  compara  </a:t>
            </a:r>
            <a:r>
              <a:rPr dirty="0" sz="1100">
                <a:latin typeface="Times New Roman"/>
                <a:cs typeface="Times New Roman"/>
              </a:rPr>
              <a:t>cu  </a:t>
            </a:r>
            <a:r>
              <a:rPr dirty="0" sz="1100" spc="-5">
                <a:latin typeface="Times New Roman"/>
                <a:cs typeface="Times New Roman"/>
              </a:rPr>
              <a:t>valoarea</a:t>
            </a:r>
            <a:r>
              <a:rPr dirty="0" sz="1100" spc="2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critică</a:t>
            </a:r>
            <a:endParaRPr sz="1100">
              <a:latin typeface="Times New Roman"/>
              <a:cs typeface="Times New Roman"/>
            </a:endParaRPr>
          </a:p>
          <a:p>
            <a:pPr algn="r" marR="109220">
              <a:lnSpc>
                <a:spcPct val="100000"/>
              </a:lnSpc>
              <a:spcBef>
                <a:spcPts val="335"/>
              </a:spcBef>
            </a:pP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7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17361" sz="1200" spc="-7">
                <a:latin typeface="Symbol"/>
                <a:cs typeface="Symbol"/>
              </a:rPr>
              <a:t></a:t>
            </a:r>
            <a:r>
              <a:rPr dirty="0" baseline="-27777" sz="900" spc="-7" i="1">
                <a:latin typeface="Times New Roman"/>
                <a:cs typeface="Times New Roman"/>
              </a:rPr>
              <a:t>n</a:t>
            </a:r>
            <a:r>
              <a:rPr dirty="0" baseline="-27777" sz="900" spc="-7">
                <a:latin typeface="Symbol"/>
                <a:cs typeface="Symbol"/>
              </a:rPr>
              <a:t></a:t>
            </a:r>
            <a:r>
              <a:rPr dirty="0" baseline="-27777" sz="900" spc="-7">
                <a:latin typeface="Times New Roman"/>
                <a:cs typeface="Times New Roman"/>
              </a:rPr>
              <a:t>2 </a:t>
            </a:r>
            <a:r>
              <a:rPr dirty="0" baseline="-17361" sz="1200" spc="-112">
                <a:latin typeface="Symbol"/>
                <a:cs typeface="Symbol"/>
              </a:rPr>
              <a:t></a:t>
            </a:r>
            <a:r>
              <a:rPr dirty="0" baseline="-17361" sz="1200" spc="-112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determinată </a:t>
            </a: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tabelul distribuţiei Student, </a:t>
            </a:r>
            <a:r>
              <a:rPr dirty="0" sz="1100" spc="-10">
                <a:latin typeface="Times New Roman"/>
                <a:cs typeface="Times New Roman"/>
              </a:rPr>
              <a:t>unde 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 </a:t>
            </a:r>
            <a:r>
              <a:rPr dirty="0" sz="1100" spc="-5">
                <a:latin typeface="Times New Roman"/>
                <a:cs typeface="Times New Roman"/>
              </a:rPr>
              <a:t>reprezintă nivelul de semnificaţie, iar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</a:t>
            </a:r>
            <a:r>
              <a:rPr dirty="0" sz="1100" spc="-5" i="1">
                <a:latin typeface="Times New Roman"/>
                <a:cs typeface="Times New Roman"/>
              </a:rPr>
              <a:t>n</a:t>
            </a:r>
            <a:r>
              <a:rPr dirty="0" sz="1100" spc="-5">
                <a:latin typeface="Times New Roman"/>
                <a:cs typeface="Times New Roman"/>
              </a:rPr>
              <a:t>-</a:t>
            </a:r>
            <a:r>
              <a:rPr dirty="0" sz="1100" spc="-5" i="1">
                <a:latin typeface="Times New Roman"/>
                <a:cs typeface="Times New Roman"/>
              </a:rPr>
              <a:t>2</a:t>
            </a:r>
            <a:r>
              <a:rPr dirty="0" sz="1100" spc="-5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  <a:p>
            <a:pPr marL="127000" marR="108585" indent="-635">
              <a:lnSpc>
                <a:spcPct val="120900"/>
              </a:lnSpc>
              <a:spcBef>
                <a:spcPts val="290"/>
              </a:spcBef>
            </a:pPr>
            <a:r>
              <a:rPr dirty="0" sz="1100" spc="-5">
                <a:latin typeface="Times New Roman"/>
                <a:cs typeface="Times New Roman"/>
              </a:rPr>
              <a:t>desemnează numărul gradelor de libertate. Ipoteza </a:t>
            </a:r>
            <a:r>
              <a:rPr dirty="0" sz="1100" spc="-5" i="1">
                <a:latin typeface="Times New Roman"/>
                <a:cs typeface="Times New Roman"/>
              </a:rPr>
              <a:t>H</a:t>
            </a:r>
            <a:r>
              <a:rPr dirty="0" baseline="-11904" sz="1050" spc="-7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este </a:t>
            </a:r>
            <a:r>
              <a:rPr dirty="0" sz="1100" spc="-5">
                <a:latin typeface="Times New Roman"/>
                <a:cs typeface="Times New Roman"/>
              </a:rPr>
              <a:t>respinsă </a:t>
            </a:r>
            <a:r>
              <a:rPr dirty="0" sz="1100">
                <a:latin typeface="Times New Roman"/>
                <a:cs typeface="Times New Roman"/>
              </a:rPr>
              <a:t>dacă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(respectiv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) este </a:t>
            </a:r>
            <a:r>
              <a:rPr dirty="0" sz="1100" spc="-5">
                <a:latin typeface="Times New Roman"/>
                <a:cs typeface="Times New Roman"/>
              </a:rPr>
              <a:t>mai  mare </a:t>
            </a:r>
            <a:r>
              <a:rPr dirty="0" sz="1100">
                <a:latin typeface="Times New Roman"/>
                <a:cs typeface="Times New Roman"/>
              </a:rPr>
              <a:t>decât </a:t>
            </a:r>
            <a:r>
              <a:rPr dirty="0" sz="1100" spc="-5">
                <a:latin typeface="Times New Roman"/>
                <a:cs typeface="Times New Roman"/>
              </a:rPr>
              <a:t>valoarea </a:t>
            </a:r>
            <a:r>
              <a:rPr dirty="0" sz="1100">
                <a:latin typeface="Times New Roman"/>
                <a:cs typeface="Times New Roman"/>
              </a:rPr>
              <a:t>critică şi </a:t>
            </a:r>
            <a:r>
              <a:rPr dirty="0" sz="1100" spc="-5">
                <a:latin typeface="Times New Roman"/>
                <a:cs typeface="Times New Roman"/>
              </a:rPr>
              <a:t>este admisă în </a:t>
            </a:r>
            <a:r>
              <a:rPr dirty="0" sz="1100">
                <a:latin typeface="Times New Roman"/>
                <a:cs typeface="Times New Roman"/>
              </a:rPr>
              <a:t>caz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contrar.</a:t>
            </a:r>
            <a:endParaRPr sz="1100">
              <a:latin typeface="Times New Roman"/>
              <a:cs typeface="Times New Roman"/>
            </a:endParaRPr>
          </a:p>
          <a:p>
            <a:pPr algn="just" marL="127000" marR="104775" indent="457200">
              <a:lnSpc>
                <a:spcPct val="116100"/>
              </a:lnSpc>
              <a:spcBef>
                <a:spcPts val="965"/>
              </a:spcBef>
            </a:pPr>
            <a:r>
              <a:rPr dirty="0" sz="1100" spc="-5">
                <a:latin typeface="Times New Roman"/>
                <a:cs typeface="Times New Roman"/>
              </a:rPr>
              <a:t>Un </a:t>
            </a:r>
            <a:r>
              <a:rPr dirty="0" sz="1100">
                <a:latin typeface="Times New Roman"/>
                <a:cs typeface="Times New Roman"/>
              </a:rPr>
              <a:t>test </a:t>
            </a:r>
            <a:r>
              <a:rPr dirty="0" sz="1100" spc="-5">
                <a:latin typeface="Times New Roman"/>
                <a:cs typeface="Times New Roman"/>
              </a:rPr>
              <a:t>statistic uzual </a:t>
            </a:r>
            <a:r>
              <a:rPr dirty="0" sz="1100">
                <a:latin typeface="Times New Roman"/>
                <a:cs typeface="Times New Roman"/>
              </a:rPr>
              <a:t>este acela </a:t>
            </a:r>
            <a:r>
              <a:rPr dirty="0" sz="1100" spc="-5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verifica dacă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diferă semnificativ de  zero. Un astfel de </a:t>
            </a:r>
            <a:r>
              <a:rPr dirty="0" sz="1100">
                <a:latin typeface="Times New Roman"/>
                <a:cs typeface="Times New Roman"/>
              </a:rPr>
              <a:t>test </a:t>
            </a:r>
            <a:r>
              <a:rPr dirty="0" sz="1100" spc="-5">
                <a:latin typeface="Times New Roman"/>
                <a:cs typeface="Times New Roman"/>
              </a:rPr>
              <a:t>se numeşte </a:t>
            </a:r>
            <a:r>
              <a:rPr dirty="0" sz="1100" spc="-5" b="1">
                <a:latin typeface="Times New Roman"/>
                <a:cs typeface="Times New Roman"/>
              </a:rPr>
              <a:t>test de semnificaţie </a:t>
            </a:r>
            <a:r>
              <a:rPr dirty="0" sz="1100">
                <a:latin typeface="Times New Roman"/>
                <a:cs typeface="Times New Roman"/>
              </a:rPr>
              <a:t>şi se </a:t>
            </a:r>
            <a:r>
              <a:rPr dirty="0" sz="1100" spc="-5">
                <a:latin typeface="Times New Roman"/>
                <a:cs typeface="Times New Roman"/>
              </a:rPr>
              <a:t>obţine </a:t>
            </a:r>
            <a:r>
              <a:rPr dirty="0" sz="1100">
                <a:latin typeface="Times New Roman"/>
                <a:cs typeface="Times New Roman"/>
              </a:rPr>
              <a:t>pentru </a:t>
            </a:r>
            <a:r>
              <a:rPr dirty="0" sz="1100" spc="-10">
                <a:latin typeface="Times New Roman"/>
                <a:cs typeface="Times New Roman"/>
              </a:rPr>
              <a:t>cazul </a:t>
            </a:r>
            <a:r>
              <a:rPr dirty="0" sz="1100" spc="-5">
                <a:latin typeface="Times New Roman"/>
                <a:cs typeface="Times New Roman"/>
              </a:rPr>
              <a:t>particular </a:t>
            </a:r>
            <a:r>
              <a:rPr dirty="0" sz="1100">
                <a:latin typeface="Times New Roman"/>
                <a:cs typeface="Times New Roman"/>
              </a:rPr>
              <a:t>când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0 , 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. </a:t>
            </a:r>
            <a:r>
              <a:rPr dirty="0" sz="1100" spc="-5">
                <a:latin typeface="Times New Roman"/>
                <a:cs typeface="Times New Roman"/>
              </a:rPr>
              <a:t>Ipotezele corespunzătoare unui test de semnificaţie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definesc</a:t>
            </a:r>
            <a:r>
              <a:rPr dirty="0" sz="1100" spc="-18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astfel: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114425">
              <a:lnSpc>
                <a:spcPct val="100000"/>
              </a:lnSpc>
              <a:tabLst>
                <a:tab pos="2672080" algn="l"/>
                <a:tab pos="3225165" algn="l"/>
              </a:tabLst>
            </a:pP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</a:t>
            </a:r>
            <a:r>
              <a:rPr dirty="0" sz="1100" spc="8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nulă)	versus	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 (ipoteza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alternativă)</a:t>
            </a:r>
            <a:endParaRPr sz="1100">
              <a:latin typeface="Times New Roman"/>
              <a:cs typeface="Times New Roman"/>
            </a:endParaRPr>
          </a:p>
          <a:p>
            <a:pPr marL="126364">
              <a:lnSpc>
                <a:spcPct val="100000"/>
              </a:lnSpc>
              <a:spcBef>
                <a:spcPts val="1250"/>
              </a:spcBef>
            </a:pPr>
            <a:r>
              <a:rPr dirty="0" sz="1100" spc="-5">
                <a:latin typeface="Times New Roman"/>
                <a:cs typeface="Times New Roman"/>
              </a:rPr>
              <a:t>respectiv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1108075">
              <a:lnSpc>
                <a:spcPct val="100000"/>
              </a:lnSpc>
              <a:tabLst>
                <a:tab pos="2665730" algn="l"/>
                <a:tab pos="3218815" algn="l"/>
              </a:tabLst>
            </a:pP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 </a:t>
            </a:r>
            <a:r>
              <a:rPr dirty="0" sz="1100" spc="-5">
                <a:latin typeface="Times New Roman"/>
                <a:cs typeface="Times New Roman"/>
              </a:rPr>
              <a:t>: 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(ipoteza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nulă)	versus	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 (ipoteza</a:t>
            </a:r>
            <a:r>
              <a:rPr dirty="0" sz="1100" spc="-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alternativă)</a:t>
            </a:r>
            <a:endParaRPr sz="1100">
              <a:latin typeface="Times New Roman"/>
              <a:cs typeface="Times New Roman"/>
            </a:endParaRPr>
          </a:p>
          <a:p>
            <a:pPr marL="583565">
              <a:lnSpc>
                <a:spcPct val="100000"/>
              </a:lnSpc>
              <a:spcBef>
                <a:spcPts val="1285"/>
              </a:spcBef>
            </a:pPr>
            <a:r>
              <a:rPr dirty="0" sz="1100">
                <a:latin typeface="Times New Roman"/>
                <a:cs typeface="Times New Roman"/>
              </a:rPr>
              <a:t>Mai </a:t>
            </a:r>
            <a:r>
              <a:rPr dirty="0" sz="1100" spc="-5">
                <a:latin typeface="Times New Roman"/>
                <a:cs typeface="Times New Roman"/>
              </a:rPr>
              <a:t>precis,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reprezintă un criteriu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decide dacă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modelul</a:t>
            </a:r>
            <a:endParaRPr sz="1100">
              <a:latin typeface="Times New Roman"/>
              <a:cs typeface="Times New Roman"/>
            </a:endParaRPr>
          </a:p>
          <a:p>
            <a:pPr algn="ctr" marL="29845">
              <a:lnSpc>
                <a:spcPct val="100000"/>
              </a:lnSpc>
              <a:spcBef>
                <a:spcPts val="1225"/>
              </a:spcBef>
              <a:tabLst>
                <a:tab pos="1194435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baseline="-27777" sz="900" spc="-7" i="1">
                <a:latin typeface="Times New Roman"/>
                <a:cs typeface="Times New Roman"/>
              </a:rPr>
              <a:t>i 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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spc="-15" i="1">
                <a:latin typeface="Times New Roman"/>
                <a:cs typeface="Times New Roman"/>
              </a:rPr>
              <a:t>x</a:t>
            </a:r>
            <a:r>
              <a:rPr dirty="0" baseline="-27777" sz="900" spc="-22" i="1">
                <a:latin typeface="Times New Roman"/>
                <a:cs typeface="Times New Roman"/>
              </a:rPr>
              <a:t>i  </a:t>
            </a:r>
            <a:r>
              <a:rPr dirty="0" sz="1100" spc="-5">
                <a:latin typeface="Symbol"/>
                <a:cs typeface="Symbol"/>
              </a:rPr>
              <a:t>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50" spc="30" i="1">
                <a:latin typeface="Symbol"/>
                <a:cs typeface="Symbol"/>
              </a:rPr>
              <a:t></a:t>
            </a:r>
            <a:r>
              <a:rPr dirty="0" baseline="-27777" sz="900" spc="44" i="1">
                <a:latin typeface="Times New Roman"/>
                <a:cs typeface="Times New Roman"/>
              </a:rPr>
              <a:t>i</a:t>
            </a:r>
            <a:r>
              <a:rPr dirty="0" baseline="-27777" sz="900" spc="-22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,	</a:t>
            </a:r>
            <a:r>
              <a:rPr dirty="0" sz="1100" spc="-5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170">
                <a:latin typeface="Times New Roman"/>
                <a:cs typeface="Times New Roman"/>
              </a:rPr>
              <a:t> </a:t>
            </a:r>
            <a:r>
              <a:rPr dirty="0" sz="1100" spc="-50">
                <a:latin typeface="Times New Roman"/>
                <a:cs typeface="Times New Roman"/>
              </a:rPr>
              <a:t>1, </a:t>
            </a:r>
            <a:r>
              <a:rPr dirty="0" sz="1100" spc="120">
                <a:latin typeface="Times New Roman"/>
                <a:cs typeface="Times New Roman"/>
              </a:rPr>
              <a:t>2,</a:t>
            </a:r>
            <a:r>
              <a:rPr dirty="0" sz="1100" spc="120">
                <a:latin typeface="Arial"/>
                <a:cs typeface="Arial"/>
              </a:rPr>
              <a:t>K</a:t>
            </a:r>
            <a:endParaRPr sz="1100">
              <a:latin typeface="Arial"/>
              <a:cs typeface="Arial"/>
            </a:endParaRPr>
          </a:p>
          <a:p>
            <a:pPr marL="127000" marR="193675">
              <a:lnSpc>
                <a:spcPct val="112700"/>
              </a:lnSpc>
              <a:spcBef>
                <a:spcPts val="1035"/>
              </a:spcBef>
            </a:pPr>
            <a:r>
              <a:rPr dirty="0" sz="1100">
                <a:latin typeface="Times New Roman"/>
                <a:cs typeface="Times New Roman"/>
              </a:rPr>
              <a:t>are </a:t>
            </a:r>
            <a:r>
              <a:rPr dirty="0" sz="1100" spc="-5">
                <a:latin typeface="Times New Roman"/>
                <a:cs typeface="Times New Roman"/>
              </a:rPr>
              <a:t>sau nu termen liber </a:t>
            </a:r>
            <a:r>
              <a:rPr dirty="0" sz="1100" spc="25">
                <a:latin typeface="Times New Roman"/>
                <a:cs typeface="Times New Roman"/>
              </a:rPr>
              <a:t>(</a:t>
            </a:r>
            <a:r>
              <a:rPr dirty="0" sz="1150" spc="25" i="1">
                <a:latin typeface="Symbol"/>
                <a:cs typeface="Symbol"/>
              </a:rPr>
              <a:t></a:t>
            </a:r>
            <a:r>
              <a:rPr dirty="0" sz="1150" spc="2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, sau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), </a:t>
            </a:r>
            <a:r>
              <a:rPr dirty="0" sz="1100" spc="-5">
                <a:latin typeface="Times New Roman"/>
                <a:cs typeface="Times New Roman"/>
              </a:rPr>
              <a:t>în timp </a:t>
            </a:r>
            <a:r>
              <a:rPr dirty="0" sz="1100">
                <a:latin typeface="Times New Roman"/>
                <a:cs typeface="Times New Roman"/>
              </a:rPr>
              <a:t>ce </a:t>
            </a:r>
            <a:r>
              <a:rPr dirty="0" sz="1100" spc="-5">
                <a:latin typeface="Times New Roman"/>
                <a:cs typeface="Times New Roman"/>
              </a:rPr>
              <a:t>ipoteza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reprezintă </a:t>
            </a:r>
            <a:r>
              <a:rPr dirty="0" sz="1100" spc="-10">
                <a:latin typeface="Times New Roman"/>
                <a:cs typeface="Times New Roman"/>
              </a:rPr>
              <a:t>un </a:t>
            </a:r>
            <a:r>
              <a:rPr dirty="0" sz="1100" spc="-5">
                <a:latin typeface="Times New Roman"/>
                <a:cs typeface="Times New Roman"/>
              </a:rPr>
              <a:t>criteriu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>
                <a:latin typeface="Times New Roman"/>
                <a:cs typeface="Times New Roman"/>
              </a:rPr>
              <a:t>a  </a:t>
            </a:r>
            <a:r>
              <a:rPr dirty="0" sz="1100" spc="-5">
                <a:latin typeface="Times New Roman"/>
                <a:cs typeface="Times New Roman"/>
              </a:rPr>
              <a:t>decide dacă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variabila independentă </a:t>
            </a:r>
            <a:r>
              <a:rPr dirty="0" sz="1100" spc="-5" i="1">
                <a:latin typeface="Times New Roman"/>
                <a:cs typeface="Times New Roman"/>
              </a:rPr>
              <a:t>x </a:t>
            </a:r>
            <a:r>
              <a:rPr dirty="0" sz="1100" spc="-5">
                <a:latin typeface="Times New Roman"/>
                <a:cs typeface="Times New Roman"/>
              </a:rPr>
              <a:t>influenţează semnificativ </a:t>
            </a:r>
            <a:r>
              <a:rPr dirty="0" sz="1100">
                <a:latin typeface="Times New Roman"/>
                <a:cs typeface="Times New Roman"/>
              </a:rPr>
              <a:t>(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) sau </a:t>
            </a:r>
            <a:r>
              <a:rPr dirty="0" sz="1100" spc="-5">
                <a:latin typeface="Times New Roman"/>
                <a:cs typeface="Times New Roman"/>
              </a:rPr>
              <a:t>nu influenţează </a:t>
            </a:r>
            <a:r>
              <a:rPr dirty="0" sz="1100">
                <a:latin typeface="Times New Roman"/>
                <a:cs typeface="Times New Roman"/>
              </a:rPr>
              <a:t>(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)  </a:t>
            </a:r>
            <a:r>
              <a:rPr dirty="0" sz="1100" spc="-5">
                <a:latin typeface="Times New Roman"/>
                <a:cs typeface="Times New Roman"/>
              </a:rPr>
              <a:t>nivelul variabilei dependente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35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27987" y="76721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568195" y="76721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240279" y="76721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75916" y="767212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24501" y="461098"/>
            <a:ext cx="5797550" cy="6978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76200" marR="68580" indent="456565">
              <a:lnSpc>
                <a:spcPct val="127099"/>
              </a:lnSpc>
              <a:spcBef>
                <a:spcPts val="130"/>
              </a:spcBef>
            </a:pPr>
            <a:r>
              <a:rPr dirty="0" sz="1100" spc="-5">
                <a:latin typeface="Times New Roman"/>
                <a:cs typeface="Times New Roman"/>
              </a:rPr>
              <a:t>Pentru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aplica </a:t>
            </a:r>
            <a:r>
              <a:rPr dirty="0" sz="1100">
                <a:latin typeface="Times New Roman"/>
                <a:cs typeface="Times New Roman"/>
              </a:rPr>
              <a:t>teste </a:t>
            </a:r>
            <a:r>
              <a:rPr dirty="0" sz="1100" spc="-5">
                <a:latin typeface="Times New Roman"/>
                <a:cs typeface="Times New Roman"/>
              </a:rPr>
              <a:t>de semnificaţie parametrilor </a:t>
            </a:r>
            <a:r>
              <a:rPr dirty="0" sz="1150" spc="-30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vom calcula </a:t>
            </a:r>
            <a:r>
              <a:rPr dirty="0" sz="1100" spc="-5">
                <a:latin typeface="Times New Roman"/>
                <a:cs typeface="Times New Roman"/>
              </a:rPr>
              <a:t>valorile  </a:t>
            </a:r>
            <a:r>
              <a:rPr dirty="0" sz="1100">
                <a:latin typeface="Times New Roman"/>
                <a:cs typeface="Times New Roman"/>
              </a:rPr>
              <a:t>absolute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Times New Roman"/>
                <a:cs typeface="Times New Roman"/>
              </a:rPr>
              <a:t>a</a:t>
            </a:r>
            <a:r>
              <a:rPr dirty="0" baseline="-27777" sz="900" spc="2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, ale </a:t>
            </a:r>
            <a:r>
              <a:rPr dirty="0" sz="1100" spc="-5">
                <a:latin typeface="Times New Roman"/>
                <a:cs typeface="Times New Roman"/>
              </a:rPr>
              <a:t>statisticilor corespunzătoare, înlocuind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formulele asociate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acestora</a:t>
            </a:r>
            <a:endParaRPr sz="1100">
              <a:latin typeface="Times New Roman"/>
              <a:cs typeface="Times New Roman"/>
            </a:endParaRPr>
          </a:p>
          <a:p>
            <a:pPr marL="88265">
              <a:lnSpc>
                <a:spcPct val="100000"/>
              </a:lnSpc>
              <a:spcBef>
                <a:spcPts val="430"/>
              </a:spcBef>
            </a:pP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160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</a:t>
            </a:r>
            <a:r>
              <a:rPr dirty="0" baseline="46296" sz="900" spc="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</a:t>
            </a:r>
            <a:r>
              <a:rPr dirty="0" sz="1100" spc="19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135" i="1">
                <a:latin typeface="Times New Roman"/>
                <a:cs typeface="Times New Roman"/>
              </a:rPr>
              <a:t> </a:t>
            </a:r>
            <a:r>
              <a:rPr dirty="0" baseline="46296" sz="900">
                <a:latin typeface="Times New Roman"/>
                <a:cs typeface="Times New Roman"/>
              </a:rPr>
              <a:t>*</a:t>
            </a:r>
            <a:r>
              <a:rPr dirty="0" baseline="46296" sz="900" spc="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47644" y="1465204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87851" y="1465204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37203" y="1364620"/>
            <a:ext cx="131445" cy="184785"/>
          </a:xfrm>
          <a:custGeom>
            <a:avLst/>
            <a:gdLst/>
            <a:ahLst/>
            <a:cxnLst/>
            <a:rect l="l" t="t" r="r" b="b"/>
            <a:pathLst>
              <a:path w="131445" h="184784">
                <a:moveTo>
                  <a:pt x="18287" y="0"/>
                </a:moveTo>
                <a:lnTo>
                  <a:pt x="18287" y="169163"/>
                </a:lnTo>
              </a:path>
              <a:path w="131445" h="184784">
                <a:moveTo>
                  <a:pt x="112775" y="0"/>
                </a:moveTo>
                <a:lnTo>
                  <a:pt x="112775" y="169163"/>
                </a:lnTo>
              </a:path>
              <a:path w="131445" h="184784">
                <a:moveTo>
                  <a:pt x="0" y="184403"/>
                </a:moveTo>
                <a:lnTo>
                  <a:pt x="131063" y="18440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94606" y="1638514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2666" y="1530310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38218" y="1540032"/>
            <a:ext cx="800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44594" y="1432690"/>
            <a:ext cx="11487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Times New Roman"/>
                <a:cs typeface="Times New Roman"/>
              </a:rPr>
              <a:t>t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40404" sz="1650" spc="-7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11.50494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968" y="1863982"/>
            <a:ext cx="5314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respectiv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53739" y="2312548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89376" y="2312548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4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38727" y="2211964"/>
            <a:ext cx="128270" cy="184785"/>
          </a:xfrm>
          <a:custGeom>
            <a:avLst/>
            <a:gdLst/>
            <a:ahLst/>
            <a:cxnLst/>
            <a:rect l="l" t="t" r="r" b="b"/>
            <a:pathLst>
              <a:path w="128270" h="184785">
                <a:moveTo>
                  <a:pt x="19811" y="0"/>
                </a:moveTo>
                <a:lnTo>
                  <a:pt x="19811" y="169163"/>
                </a:lnTo>
              </a:path>
              <a:path w="128270" h="184785">
                <a:moveTo>
                  <a:pt x="108203" y="0"/>
                </a:moveTo>
                <a:lnTo>
                  <a:pt x="108203" y="169163"/>
                </a:lnTo>
              </a:path>
              <a:path w="128270" h="184785">
                <a:moveTo>
                  <a:pt x="0" y="184403"/>
                </a:moveTo>
                <a:lnTo>
                  <a:pt x="128015" y="18440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593082" y="2485858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15714" y="2377654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39743" y="2387376"/>
            <a:ext cx="800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50690" y="2280034"/>
            <a:ext cx="11347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Times New Roman"/>
                <a:cs typeface="Times New Roman"/>
              </a:rPr>
              <a:t>t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baseline="40404" sz="1650" spc="-7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42.58966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62327" y="331534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002535" y="331534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18588" y="388684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55747" y="3886840"/>
            <a:ext cx="0" cy="169545"/>
          </a:xfrm>
          <a:custGeom>
            <a:avLst/>
            <a:gdLst/>
            <a:ahLst/>
            <a:cxnLst/>
            <a:rect l="l" t="t" r="r" b="b"/>
            <a:pathLst>
              <a:path w="0" h="169545">
                <a:moveTo>
                  <a:pt x="0" y="0"/>
                </a:moveTo>
                <a:lnTo>
                  <a:pt x="0" y="16916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11763" y="2714374"/>
            <a:ext cx="5953125" cy="222377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algn="just" marL="88900" marR="93980" indent="457200">
              <a:lnSpc>
                <a:spcPct val="102600"/>
              </a:lnSpc>
              <a:spcBef>
                <a:spcPts val="70"/>
              </a:spcBef>
            </a:pPr>
            <a:r>
              <a:rPr dirty="0" sz="1100">
                <a:latin typeface="Times New Roman"/>
                <a:cs typeface="Times New Roman"/>
              </a:rPr>
              <a:t>Din </a:t>
            </a:r>
            <a:r>
              <a:rPr dirty="0" sz="1100" spc="-5">
                <a:latin typeface="Times New Roman"/>
                <a:cs typeface="Times New Roman"/>
              </a:rPr>
              <a:t>tabelul distribuţiei Student </a:t>
            </a:r>
            <a:r>
              <a:rPr dirty="0" sz="1100">
                <a:latin typeface="Times New Roman"/>
                <a:cs typeface="Times New Roman"/>
              </a:rPr>
              <a:t>obţinem </a:t>
            </a:r>
            <a:r>
              <a:rPr dirty="0" sz="1100" spc="-5">
                <a:latin typeface="Times New Roman"/>
                <a:cs typeface="Times New Roman"/>
              </a:rPr>
              <a:t>valoarea critică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testului </a:t>
            </a:r>
            <a:r>
              <a:rPr dirty="0" sz="1100" spc="-5" i="1">
                <a:latin typeface="Times New Roman"/>
                <a:cs typeface="Times New Roman"/>
              </a:rPr>
              <a:t>t </a:t>
            </a:r>
            <a:r>
              <a:rPr dirty="0" sz="1100">
                <a:latin typeface="Times New Roman"/>
                <a:cs typeface="Times New Roman"/>
              </a:rPr>
              <a:t>pentru </a:t>
            </a:r>
            <a:r>
              <a:rPr dirty="0" sz="1100" spc="-5" i="1">
                <a:latin typeface="Times New Roman"/>
                <a:cs typeface="Times New Roman"/>
              </a:rPr>
              <a:t>n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2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4 grade de  libertate, la pragul de semnificatie 5% </a:t>
            </a:r>
            <a:r>
              <a:rPr dirty="0" sz="1100">
                <a:latin typeface="Times New Roman"/>
                <a:cs typeface="Times New Roman"/>
              </a:rPr>
              <a:t>(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0.05 </a:t>
            </a:r>
            <a:r>
              <a:rPr dirty="0" sz="1100">
                <a:latin typeface="Times New Roman"/>
                <a:cs typeface="Times New Roman"/>
              </a:rPr>
              <a:t>), </a:t>
            </a:r>
            <a:r>
              <a:rPr dirty="0" sz="1100" spc="-5">
                <a:latin typeface="Times New Roman"/>
                <a:cs typeface="Times New Roman"/>
              </a:rPr>
              <a:t>care este: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2.78</a:t>
            </a:r>
            <a:r>
              <a:rPr dirty="0" sz="1100" spc="-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88900" marR="93980" indent="457200">
              <a:lnSpc>
                <a:spcPct val="129600"/>
              </a:lnSpc>
              <a:spcBef>
                <a:spcPts val="1280"/>
              </a:spcBef>
            </a:pPr>
            <a:r>
              <a:rPr dirty="0" sz="1100" spc="-5">
                <a:latin typeface="Times New Roman"/>
                <a:cs typeface="Times New Roman"/>
              </a:rPr>
              <a:t>Întrucât 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baseline="-27777" sz="900" spc="22" i="1">
                <a:latin typeface="Times New Roman"/>
                <a:cs typeface="Times New Roman"/>
              </a:rPr>
              <a:t>a 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11.50494 </a:t>
            </a:r>
            <a:r>
              <a:rPr dirty="0" sz="1100">
                <a:latin typeface="Times New Roman"/>
                <a:cs typeface="Times New Roman"/>
              </a:rPr>
              <a:t>&gt;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2.78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se respinge ipoteza nulă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>
                <a:latin typeface="Times New Roman"/>
                <a:cs typeface="Times New Roman"/>
              </a:rPr>
              <a:t>se admite  ipoteza alternativă 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88900" marR="93980" indent="457200">
              <a:lnSpc>
                <a:spcPct val="129600"/>
              </a:lnSpc>
              <a:spcBef>
                <a:spcPts val="925"/>
              </a:spcBef>
            </a:pPr>
            <a:r>
              <a:rPr dirty="0" sz="1100" spc="-5">
                <a:latin typeface="Times New Roman"/>
                <a:cs typeface="Times New Roman"/>
              </a:rPr>
              <a:t>Analog, deoarece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42.58966 </a:t>
            </a:r>
            <a:r>
              <a:rPr dirty="0" sz="1100">
                <a:latin typeface="Times New Roman"/>
                <a:cs typeface="Times New Roman"/>
              </a:rPr>
              <a:t>&gt;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2.78 </a:t>
            </a:r>
            <a:r>
              <a:rPr dirty="0" sz="1100">
                <a:latin typeface="Times New Roman"/>
                <a:cs typeface="Times New Roman"/>
              </a:rPr>
              <a:t>, se </a:t>
            </a:r>
            <a:r>
              <a:rPr dirty="0" sz="1100" spc="-5">
                <a:latin typeface="Times New Roman"/>
                <a:cs typeface="Times New Roman"/>
              </a:rPr>
              <a:t>respinge ipoteza nulă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</a:t>
            </a:r>
            <a:r>
              <a:rPr dirty="0" sz="1100" spc="-5">
                <a:latin typeface="Times New Roman"/>
                <a:cs typeface="Times New Roman"/>
              </a:rPr>
              <a:t> 0 </a:t>
            </a:r>
            <a:r>
              <a:rPr dirty="0" sz="1100">
                <a:latin typeface="Times New Roman"/>
                <a:cs typeface="Times New Roman"/>
              </a:rPr>
              <a:t>şi se  </a:t>
            </a:r>
            <a:r>
              <a:rPr dirty="0" sz="1100" spc="-5">
                <a:latin typeface="Times New Roman"/>
                <a:cs typeface="Times New Roman"/>
              </a:rPr>
              <a:t>admite ipoteza alternativă 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</a:t>
            </a:r>
            <a:r>
              <a:rPr dirty="0" sz="1100" spc="-5">
                <a:latin typeface="Times New Roman"/>
                <a:cs typeface="Times New Roman"/>
              </a:rPr>
              <a:t> 0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88265" marR="93980" indent="457200">
              <a:lnSpc>
                <a:spcPct val="97700"/>
              </a:lnSpc>
              <a:spcBef>
                <a:spcPts val="1280"/>
              </a:spcBef>
            </a:pPr>
            <a:r>
              <a:rPr dirty="0" sz="1100" spc="-5">
                <a:latin typeface="Times New Roman"/>
                <a:cs typeface="Times New Roman"/>
              </a:rPr>
              <a:t>Următorul pas </a:t>
            </a:r>
            <a:r>
              <a:rPr dirty="0" sz="1100">
                <a:latin typeface="Times New Roman"/>
                <a:cs typeface="Times New Roman"/>
              </a:rPr>
              <a:t>este să </a:t>
            </a:r>
            <a:r>
              <a:rPr dirty="0" sz="1100" spc="-5">
                <a:latin typeface="Times New Roman"/>
                <a:cs typeface="Times New Roman"/>
              </a:rPr>
              <a:t>determinăm </a:t>
            </a:r>
            <a:r>
              <a:rPr dirty="0" sz="1100">
                <a:latin typeface="Times New Roman"/>
                <a:cs typeface="Times New Roman"/>
              </a:rPr>
              <a:t>intervalele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încredere ale parametrilor necunoscuţi </a:t>
            </a:r>
            <a:r>
              <a:rPr dirty="0" sz="1100">
                <a:latin typeface="Times New Roman"/>
                <a:cs typeface="Times New Roman"/>
              </a:rPr>
              <a:t>α şi </a:t>
            </a:r>
            <a:r>
              <a:rPr dirty="0" sz="1100" spc="-5">
                <a:latin typeface="Times New Roman"/>
                <a:cs typeface="Times New Roman"/>
              </a:rPr>
              <a:t>β,  pentru un nivel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semnificaţie </a:t>
            </a:r>
            <a:r>
              <a:rPr dirty="0" sz="1100">
                <a:latin typeface="Times New Roman"/>
                <a:cs typeface="Times New Roman"/>
              </a:rPr>
              <a:t>λ </a:t>
            </a:r>
            <a:r>
              <a:rPr dirty="0" sz="1100" spc="-5">
                <a:latin typeface="Times New Roman"/>
                <a:cs typeface="Times New Roman"/>
              </a:rPr>
              <a:t>dat, unde </a:t>
            </a:r>
            <a:r>
              <a:rPr dirty="0" sz="1100">
                <a:latin typeface="Times New Roman"/>
                <a:cs typeface="Times New Roman"/>
              </a:rPr>
              <a:t>λ </a:t>
            </a:r>
            <a:r>
              <a:rPr dirty="0" sz="1100" spc="-5">
                <a:latin typeface="Times New Roman"/>
                <a:cs typeface="Times New Roman"/>
              </a:rPr>
              <a:t>reprezintă probabilitatea de eşec, adică probabilitatea </a:t>
            </a:r>
            <a:r>
              <a:rPr dirty="0" sz="1100">
                <a:latin typeface="Times New Roman"/>
                <a:cs typeface="Times New Roman"/>
              </a:rPr>
              <a:t>ca  </a:t>
            </a:r>
            <a:r>
              <a:rPr dirty="0" sz="1100" spc="-5">
                <a:latin typeface="Times New Roman"/>
                <a:cs typeface="Times New Roman"/>
              </a:rPr>
              <a:t>valorile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testate (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10">
                <a:latin typeface="Times New Roman"/>
                <a:cs typeface="Times New Roman"/>
              </a:rPr>
              <a:t>(</a:t>
            </a:r>
            <a:r>
              <a:rPr dirty="0" sz="1100" spc="10" i="1">
                <a:latin typeface="Times New Roman"/>
                <a:cs typeface="Times New Roman"/>
              </a:rPr>
              <a:t>a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150">
                <a:latin typeface="Times New Roman"/>
                <a:cs typeface="Times New Roman"/>
              </a:rPr>
              <a:t> </a:t>
            </a:r>
            <a:r>
              <a:rPr dirty="0" sz="1150" spc="10" i="1">
                <a:latin typeface="Symbol"/>
                <a:cs typeface="Symbol"/>
              </a:rPr>
              <a:t></a:t>
            </a:r>
            <a:r>
              <a:rPr dirty="0" baseline="-27777" sz="900" spc="15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Times New Roman"/>
                <a:cs typeface="Times New Roman"/>
              </a:rPr>
              <a:t>)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 spc="-65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</a:t>
            </a:r>
            <a:r>
              <a:rPr dirty="0" baseline="-27777" sz="900" spc="142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respectiv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(</a:t>
            </a:r>
            <a:r>
              <a:rPr dirty="0" sz="1100" spc="-10" i="1">
                <a:latin typeface="Times New Roman"/>
                <a:cs typeface="Times New Roman"/>
              </a:rPr>
              <a:t>b</a:t>
            </a:r>
            <a:r>
              <a:rPr dirty="0" sz="1100" spc="-85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65">
                <a:latin typeface="Times New Roman"/>
                <a:cs typeface="Times New Roman"/>
              </a:rPr>
              <a:t> </a:t>
            </a:r>
            <a:r>
              <a:rPr dirty="0" sz="1150" spc="5" i="1">
                <a:latin typeface="Symbol"/>
                <a:cs typeface="Symbol"/>
              </a:rPr>
              <a:t></a:t>
            </a:r>
            <a:r>
              <a:rPr dirty="0" baseline="-27777" sz="900" spc="7" i="1">
                <a:latin typeface="Times New Roman"/>
                <a:cs typeface="Times New Roman"/>
              </a:rPr>
              <a:t>i</a:t>
            </a:r>
            <a:r>
              <a:rPr dirty="0" baseline="-27777" sz="90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)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/</a:t>
            </a:r>
            <a:r>
              <a:rPr dirty="0" sz="1100" spc="-8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</a:t>
            </a:r>
            <a:r>
              <a:rPr dirty="0" baseline="-27777" sz="900" spc="67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)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să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cadă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în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afara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intervalului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r>
              <a:rPr dirty="0" sz="1100" spc="15">
                <a:latin typeface="Symbol"/>
                <a:cs typeface="Symbol"/>
              </a:rPr>
              <a:t>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sz="1100" spc="15">
                <a:latin typeface="Times New Roman"/>
                <a:cs typeface="Times New Roman"/>
              </a:rPr>
              <a:t>,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t</a:t>
            </a:r>
            <a:r>
              <a:rPr dirty="0" sz="1100" spc="30">
                <a:latin typeface="Times New Roman"/>
                <a:cs typeface="Times New Roman"/>
              </a:rPr>
              <a:t>)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52472" y="5339212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371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343406" y="5331431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68147" y="5128398"/>
            <a:ext cx="93599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868680" algn="l"/>
              </a:tabLst>
            </a:pPr>
            <a:r>
              <a:rPr dirty="0" baseline="5050" sz="1650">
                <a:latin typeface="Symbol"/>
                <a:cs typeface="Symbol"/>
              </a:rPr>
              <a:t></a:t>
            </a:r>
            <a:r>
              <a:rPr dirty="0" baseline="5050" sz="1650" spc="-6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>
                <a:latin typeface="Times New Roman"/>
                <a:cs typeface="Times New Roman"/>
              </a:rPr>
              <a:t>	</a:t>
            </a:r>
            <a:r>
              <a:rPr dirty="0" baseline="5050" sz="1650">
                <a:latin typeface="Symbol"/>
                <a:cs typeface="Symbol"/>
              </a:rPr>
              <a:t></a:t>
            </a:r>
            <a:endParaRPr baseline="5050" sz="16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81279" y="5223228"/>
            <a:ext cx="1663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10" i="1">
                <a:latin typeface="Times New Roman"/>
                <a:cs typeface="Times New Roman"/>
              </a:rPr>
              <a:t>P</a:t>
            </a:r>
            <a:r>
              <a:rPr dirty="0" baseline="2525" sz="1650">
                <a:latin typeface="Symbol"/>
                <a:cs typeface="Symbol"/>
              </a:rPr>
              <a:t></a:t>
            </a:r>
            <a:endParaRPr baseline="2525"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68147" y="5369531"/>
            <a:ext cx="294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2570" algn="l"/>
              </a:tabLst>
            </a:pPr>
            <a:r>
              <a:rPr dirty="0" sz="1100">
                <a:latin typeface="Symbol"/>
                <a:cs typeface="Symbol"/>
              </a:rPr>
              <a:t>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a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410455" y="5339212"/>
            <a:ext cx="306705" cy="0"/>
          </a:xfrm>
          <a:custGeom>
            <a:avLst/>
            <a:gdLst/>
            <a:ahLst/>
            <a:cxnLst/>
            <a:rect l="l" t="t" r="r" b="b"/>
            <a:pathLst>
              <a:path w="306704" h="0">
                <a:moveTo>
                  <a:pt x="0" y="0"/>
                </a:moveTo>
                <a:lnTo>
                  <a:pt x="30632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179566" y="5124167"/>
            <a:ext cx="79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725416" y="5215266"/>
            <a:ext cx="747395" cy="3479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10"/>
              </a:spcBef>
            </a:pPr>
            <a:r>
              <a:rPr dirty="0" sz="1100" spc="35">
                <a:latin typeface="Symbol"/>
                <a:cs typeface="Symbol"/>
              </a:rPr>
              <a:t></a:t>
            </a:r>
            <a:r>
              <a:rPr dirty="0" sz="1100" spc="35">
                <a:latin typeface="Times New Roman"/>
                <a:cs typeface="Times New Roman"/>
              </a:rPr>
              <a:t>(</a:t>
            </a:r>
            <a:r>
              <a:rPr dirty="0" sz="1100" spc="35">
                <a:latin typeface="Symbol"/>
                <a:cs typeface="Symbol"/>
              </a:rPr>
              <a:t></a:t>
            </a:r>
            <a:r>
              <a:rPr dirty="0" sz="1100" spc="35" i="1">
                <a:latin typeface="Times New Roman"/>
                <a:cs typeface="Times New Roman"/>
              </a:rPr>
              <a:t>t</a:t>
            </a:r>
            <a:r>
              <a:rPr dirty="0" sz="1100" spc="35">
                <a:latin typeface="Times New Roman"/>
                <a:cs typeface="Times New Roman"/>
              </a:rPr>
              <a:t>,</a:t>
            </a:r>
            <a:r>
              <a:rPr dirty="0" sz="1100" spc="-105">
                <a:latin typeface="Times New Roman"/>
                <a:cs typeface="Times New Roman"/>
              </a:rPr>
              <a:t> </a:t>
            </a:r>
            <a:r>
              <a:rPr dirty="0" sz="1100" spc="50" i="1">
                <a:latin typeface="Times New Roman"/>
                <a:cs typeface="Times New Roman"/>
              </a:rPr>
              <a:t>t</a:t>
            </a:r>
            <a:r>
              <a:rPr dirty="0" sz="1100" spc="50">
                <a:latin typeface="Times New Roman"/>
                <a:cs typeface="Times New Roman"/>
              </a:rPr>
              <a:t>)</a:t>
            </a:r>
            <a:r>
              <a:rPr dirty="0" baseline="2525" sz="1650" spc="75">
                <a:latin typeface="Symbol"/>
                <a:cs typeface="Symbol"/>
              </a:rPr>
              <a:t></a:t>
            </a:r>
            <a:r>
              <a:rPr dirty="0" baseline="2525" sz="1650" spc="-8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6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</a:t>
            </a:r>
            <a:endParaRPr sz="1150">
              <a:latin typeface="Symbol"/>
              <a:cs typeface="Symbol"/>
            </a:endParaRPr>
          </a:p>
          <a:p>
            <a:pPr marL="466725">
              <a:lnSpc>
                <a:spcPts val="1230"/>
              </a:lnSpc>
            </a:pPr>
            <a:r>
              <a:rPr dirty="0" sz="110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501389" y="5331431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26130" y="5128398"/>
            <a:ext cx="37973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baseline="5050" sz="1650">
                <a:latin typeface="Symbol"/>
                <a:cs typeface="Symbol"/>
              </a:rPr>
              <a:t></a:t>
            </a:r>
            <a:r>
              <a:rPr dirty="0" baseline="5050" sz="1650" spc="-157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11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70481" y="5215266"/>
            <a:ext cx="2047875" cy="34798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10"/>
              </a:spcBef>
              <a:tabLst>
                <a:tab pos="975360" algn="l"/>
                <a:tab pos="1680845" algn="l"/>
              </a:tabLst>
            </a:pPr>
            <a:r>
              <a:rPr dirty="0" sz="1100" spc="35">
                <a:latin typeface="Symbol"/>
                <a:cs typeface="Symbol"/>
              </a:rPr>
              <a:t></a:t>
            </a:r>
            <a:r>
              <a:rPr dirty="0" sz="1100" spc="35">
                <a:latin typeface="Times New Roman"/>
                <a:cs typeface="Times New Roman"/>
              </a:rPr>
              <a:t>(</a:t>
            </a:r>
            <a:r>
              <a:rPr dirty="0" sz="1100" spc="35">
                <a:latin typeface="Symbol"/>
                <a:cs typeface="Symbol"/>
              </a:rPr>
              <a:t></a:t>
            </a:r>
            <a:r>
              <a:rPr dirty="0" sz="1100" spc="35" i="1">
                <a:latin typeface="Times New Roman"/>
                <a:cs typeface="Times New Roman"/>
              </a:rPr>
              <a:t>t</a:t>
            </a:r>
            <a:r>
              <a:rPr dirty="0" sz="1100" spc="35">
                <a:latin typeface="Times New Roman"/>
                <a:cs typeface="Times New Roman"/>
              </a:rPr>
              <a:t>,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t</a:t>
            </a:r>
            <a:r>
              <a:rPr dirty="0" sz="1100" spc="30">
                <a:latin typeface="Times New Roman"/>
                <a:cs typeface="Times New Roman"/>
              </a:rPr>
              <a:t>)</a:t>
            </a:r>
            <a:r>
              <a:rPr dirty="0" sz="1100" spc="-175">
                <a:latin typeface="Times New Roman"/>
                <a:cs typeface="Times New Roman"/>
              </a:rPr>
              <a:t> </a:t>
            </a:r>
            <a:r>
              <a:rPr dirty="0" baseline="2525" sz="1650">
                <a:latin typeface="Symbol"/>
                <a:cs typeface="Symbol"/>
              </a:rPr>
              <a:t></a:t>
            </a:r>
            <a:r>
              <a:rPr dirty="0" baseline="2525" sz="1650" spc="-5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>
                <a:latin typeface="Times New Roman"/>
                <a:cs typeface="Times New Roman"/>
              </a:rPr>
              <a:t>respectiv	</a:t>
            </a:r>
            <a:r>
              <a:rPr dirty="0" sz="1100" spc="5" i="1">
                <a:latin typeface="Times New Roman"/>
                <a:cs typeface="Times New Roman"/>
              </a:rPr>
              <a:t>P</a:t>
            </a:r>
            <a:r>
              <a:rPr dirty="0" baseline="2525" sz="1650" spc="7">
                <a:latin typeface="Symbol"/>
                <a:cs typeface="Symbol"/>
              </a:rPr>
              <a:t></a:t>
            </a:r>
            <a:endParaRPr baseline="2525" sz="1650">
              <a:latin typeface="Symbol"/>
              <a:cs typeface="Symbol"/>
            </a:endParaRPr>
          </a:p>
          <a:p>
            <a:pPr marL="466725">
              <a:lnSpc>
                <a:spcPts val="1230"/>
              </a:lnSpc>
              <a:tabLst>
                <a:tab pos="1767839" algn="l"/>
                <a:tab pos="1996439" algn="l"/>
              </a:tabLst>
            </a:pPr>
            <a:r>
              <a:rPr dirty="0" sz="1100">
                <a:latin typeface="Symbol"/>
                <a:cs typeface="Symbol"/>
              </a:rPr>
              <a:t>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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80279" y="5699888"/>
            <a:ext cx="52959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Construcţia intervalelor de încredere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bazează pe faptul </a:t>
            </a:r>
            <a:r>
              <a:rPr dirty="0" sz="1100" spc="-1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variabilele aleatoare definite</a:t>
            </a:r>
            <a:r>
              <a:rPr dirty="0" sz="1100" spc="25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895855" y="5918332"/>
            <a:ext cx="45720" cy="143510"/>
          </a:xfrm>
          <a:custGeom>
            <a:avLst/>
            <a:gdLst/>
            <a:ahLst/>
            <a:cxnLst/>
            <a:rect l="l" t="t" r="r" b="b"/>
            <a:pathLst>
              <a:path w="45719" h="143510">
                <a:moveTo>
                  <a:pt x="45719" y="0"/>
                </a:moveTo>
                <a:lnTo>
                  <a:pt x="0" y="143255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118103" y="5918332"/>
            <a:ext cx="45720" cy="143510"/>
          </a:xfrm>
          <a:custGeom>
            <a:avLst/>
            <a:gdLst/>
            <a:ahLst/>
            <a:cxnLst/>
            <a:rect l="l" t="t" r="r" b="b"/>
            <a:pathLst>
              <a:path w="45719" h="143510">
                <a:moveTo>
                  <a:pt x="45719" y="0"/>
                </a:moveTo>
                <a:lnTo>
                  <a:pt x="0" y="143255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998979" y="5971244"/>
            <a:ext cx="128587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34440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88036" y="5825850"/>
            <a:ext cx="578929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-5">
                <a:latin typeface="Times New Roman"/>
                <a:cs typeface="Times New Roman"/>
              </a:rPr>
              <a:t>rapoartele </a:t>
            </a:r>
            <a:r>
              <a:rPr dirty="0" sz="1450" spc="-80">
                <a:latin typeface="Symbol"/>
                <a:cs typeface="Symbol"/>
              </a:rPr>
              <a:t></a:t>
            </a:r>
            <a:r>
              <a:rPr dirty="0" sz="1100" spc="-8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</a:t>
            </a:r>
            <a:r>
              <a:rPr dirty="0" sz="1450" spc="-95">
                <a:latin typeface="Symbol"/>
                <a:cs typeface="Symbol"/>
              </a:rPr>
              <a:t></a:t>
            </a:r>
            <a:r>
              <a:rPr dirty="0" sz="1100" spc="-95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urmează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distribuţie Student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(</a:t>
            </a:r>
            <a:r>
              <a:rPr dirty="0" sz="1100" spc="-5" i="1">
                <a:latin typeface="Times New Roman"/>
                <a:cs typeface="Times New Roman"/>
              </a:rPr>
              <a:t>n</a:t>
            </a:r>
            <a:r>
              <a:rPr dirty="0" sz="1100" spc="-5">
                <a:latin typeface="Times New Roman"/>
                <a:cs typeface="Times New Roman"/>
              </a:rPr>
              <a:t>-2) grade de</a:t>
            </a:r>
            <a:r>
              <a:rPr dirty="0" sz="1100" spc="1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libertate,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88010" y="6064124"/>
            <a:ext cx="3213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a</a:t>
            </a:r>
            <a:r>
              <a:rPr dirty="0" sz="1100" spc="-5">
                <a:latin typeface="Times New Roman"/>
                <a:cs typeface="Times New Roman"/>
              </a:rPr>
              <a:t>d</a:t>
            </a:r>
            <a:r>
              <a:rPr dirty="0" sz="1100" spc="5">
                <a:latin typeface="Times New Roman"/>
                <a:cs typeface="Times New Roman"/>
              </a:rPr>
              <a:t>i</a:t>
            </a:r>
            <a:r>
              <a:rPr dirty="0" sz="1100" spc="-15">
                <a:latin typeface="Times New Roman"/>
                <a:cs typeface="Times New Roman"/>
              </a:rPr>
              <a:t>c</a:t>
            </a:r>
            <a:r>
              <a:rPr dirty="0" sz="1100">
                <a:latin typeface="Times New Roman"/>
                <a:cs typeface="Times New Roman"/>
              </a:rPr>
              <a:t>ă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67294" y="6425396"/>
            <a:ext cx="15049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20" i="1">
                <a:latin typeface="Times New Roman"/>
                <a:cs typeface="Times New Roman"/>
              </a:rPr>
              <a:t>n</a:t>
            </a:r>
            <a:r>
              <a:rPr dirty="0" sz="600" spc="25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66484" y="6434807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59326" y="6324728"/>
            <a:ext cx="7753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810" algn="l"/>
              </a:tabLst>
            </a:pPr>
            <a:r>
              <a:rPr dirty="0" sz="1100">
                <a:latin typeface="Times New Roman"/>
                <a:cs typeface="Times New Roman"/>
              </a:rPr>
              <a:t>,	</a:t>
            </a:r>
            <a:r>
              <a:rPr dirty="0" sz="1100" spc="-5">
                <a:latin typeface="Times New Roman"/>
                <a:cs typeface="Times New Roman"/>
              </a:rPr>
              <a:t>respectiv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806176" y="6425396"/>
            <a:ext cx="14732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722871" y="6532076"/>
            <a:ext cx="181038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8950" algn="l"/>
              </a:tabLst>
            </a:pPr>
            <a:r>
              <a:rPr dirty="0" sz="600" i="1">
                <a:latin typeface="Times New Roman"/>
                <a:cs typeface="Times New Roman"/>
              </a:rPr>
              <a:t>a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416032" y="6433283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536943" y="6231773"/>
            <a:ext cx="232791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10"/>
              </a:spcBef>
              <a:tabLst>
                <a:tab pos="1795145" algn="l"/>
              </a:tabLst>
            </a:pP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-35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</a:t>
            </a:r>
            <a:r>
              <a:rPr dirty="0" sz="1150" spc="-20" i="1">
                <a:latin typeface="Times New Roman"/>
                <a:cs typeface="Times New Roman"/>
              </a:rPr>
              <a:t> </a:t>
            </a:r>
            <a:r>
              <a:rPr dirty="0" baseline="-35353" sz="1650">
                <a:latin typeface="Times New Roman"/>
                <a:cs typeface="Times New Roman"/>
              </a:rPr>
              <a:t>~</a:t>
            </a:r>
            <a:r>
              <a:rPr dirty="0" baseline="-35353" sz="1650" spc="-15">
                <a:latin typeface="Times New Roman"/>
                <a:cs typeface="Times New Roman"/>
              </a:rPr>
              <a:t> </a:t>
            </a:r>
            <a:r>
              <a:rPr dirty="0" baseline="-35353" sz="1650" i="1">
                <a:latin typeface="Times New Roman"/>
                <a:cs typeface="Times New Roman"/>
              </a:rPr>
              <a:t>t	</a:t>
            </a: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-3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-35353" sz="1650">
                <a:latin typeface="Times New Roman"/>
                <a:cs typeface="Times New Roman"/>
              </a:rPr>
              <a:t>~</a:t>
            </a:r>
            <a:r>
              <a:rPr dirty="0" baseline="-35353" sz="1650" spc="-52">
                <a:latin typeface="Times New Roman"/>
                <a:cs typeface="Times New Roman"/>
              </a:rPr>
              <a:t> </a:t>
            </a:r>
            <a:r>
              <a:rPr dirty="0" baseline="-35353" sz="1650" i="1">
                <a:latin typeface="Times New Roman"/>
                <a:cs typeface="Times New Roman"/>
              </a:rPr>
              <a:t>t</a:t>
            </a:r>
            <a:endParaRPr baseline="-35353" sz="16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961633" y="6324728"/>
            <a:ext cx="6096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87997" y="6791073"/>
            <a:ext cx="5788025" cy="719455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algn="just" marL="12700" marR="5080" indent="457200">
              <a:lnSpc>
                <a:spcPct val="96900"/>
              </a:lnSpc>
              <a:spcBef>
                <a:spcPts val="145"/>
              </a:spcBef>
            </a:pPr>
            <a:r>
              <a:rPr dirty="0" sz="1100" spc="-10">
                <a:latin typeface="Times New Roman"/>
                <a:cs typeface="Times New Roman"/>
              </a:rPr>
              <a:t>In </a:t>
            </a:r>
            <a:r>
              <a:rPr dirty="0" sz="1100" spc="-5">
                <a:latin typeface="Times New Roman"/>
                <a:cs typeface="Times New Roman"/>
              </a:rPr>
              <a:t>figura de mai </a:t>
            </a:r>
            <a:r>
              <a:rPr dirty="0" sz="1100">
                <a:latin typeface="Times New Roman"/>
                <a:cs typeface="Times New Roman"/>
              </a:rPr>
              <a:t>jos, </a:t>
            </a:r>
            <a:r>
              <a:rPr dirty="0" sz="1100" spc="-5">
                <a:latin typeface="Times New Roman"/>
                <a:cs typeface="Times New Roman"/>
              </a:rPr>
              <a:t>care reprezentă distribuţia Student, probabilitatea de eşec </a:t>
            </a:r>
            <a:r>
              <a:rPr dirty="0" sz="1100">
                <a:latin typeface="Times New Roman"/>
                <a:cs typeface="Times New Roman"/>
              </a:rPr>
              <a:t>λ </a:t>
            </a:r>
            <a:r>
              <a:rPr dirty="0" sz="1100" spc="-5">
                <a:latin typeface="Times New Roman"/>
                <a:cs typeface="Times New Roman"/>
              </a:rPr>
              <a:t>corespunde  ariei haşurate, </a:t>
            </a:r>
            <a:r>
              <a:rPr dirty="0" sz="1100">
                <a:latin typeface="Times New Roman"/>
                <a:cs typeface="Times New Roman"/>
              </a:rPr>
              <a:t>iar </a:t>
            </a:r>
            <a:r>
              <a:rPr dirty="0" sz="1100" spc="-5">
                <a:latin typeface="Times New Roman"/>
                <a:cs typeface="Times New Roman"/>
              </a:rPr>
              <a:t>complementara acesteia </a:t>
            </a:r>
            <a:r>
              <a:rPr dirty="0" sz="1100">
                <a:latin typeface="Times New Roman"/>
                <a:cs typeface="Times New Roman"/>
              </a:rPr>
              <a:t>( </a:t>
            </a:r>
            <a:r>
              <a:rPr dirty="0" sz="1100" spc="45">
                <a:latin typeface="Times New Roman"/>
                <a:cs typeface="Times New Roman"/>
              </a:rPr>
              <a:t>1</a:t>
            </a:r>
            <a:r>
              <a:rPr dirty="0" sz="1100" spc="45">
                <a:latin typeface="Symbol"/>
                <a:cs typeface="Symbol"/>
              </a:rPr>
              <a:t></a:t>
            </a:r>
            <a:r>
              <a:rPr dirty="0" sz="1100" spc="4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) </a:t>
            </a:r>
            <a:r>
              <a:rPr dirty="0" sz="1100" spc="-5">
                <a:latin typeface="Times New Roman"/>
                <a:cs typeface="Times New Roman"/>
              </a:rPr>
              <a:t>corespunde ariei nehaşurate (aflată sub graficul  funcţiei, </a:t>
            </a:r>
            <a:r>
              <a:rPr dirty="0" sz="1100">
                <a:latin typeface="Times New Roman"/>
                <a:cs typeface="Times New Roman"/>
              </a:rPr>
              <a:t>dat </a:t>
            </a:r>
            <a:r>
              <a:rPr dirty="0" sz="1100" spc="-5">
                <a:latin typeface="Times New Roman"/>
                <a:cs typeface="Times New Roman"/>
              </a:rPr>
              <a:t>deasupra segmentului 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r>
              <a:rPr dirty="0" sz="1100" spc="15">
                <a:latin typeface="Symbol"/>
                <a:cs typeface="Symbol"/>
              </a:rPr>
              <a:t>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sz="1100" spc="15">
                <a:latin typeface="Times New Roman"/>
                <a:cs typeface="Times New Roman"/>
              </a:rPr>
              <a:t>, </a:t>
            </a:r>
            <a:r>
              <a:rPr dirty="0" sz="1100" spc="30" i="1">
                <a:latin typeface="Times New Roman"/>
                <a:cs typeface="Times New Roman"/>
              </a:rPr>
              <a:t>t</a:t>
            </a:r>
            <a:r>
              <a:rPr dirty="0" sz="1100" spc="30">
                <a:latin typeface="Times New Roman"/>
                <a:cs typeface="Times New Roman"/>
              </a:rPr>
              <a:t>) </a:t>
            </a:r>
            <a:r>
              <a:rPr dirty="0" sz="1100">
                <a:latin typeface="Times New Roman"/>
                <a:cs typeface="Times New Roman"/>
              </a:rPr>
              <a:t>), </a:t>
            </a:r>
            <a:r>
              <a:rPr dirty="0" sz="1100" spc="-5">
                <a:latin typeface="Times New Roman"/>
                <a:cs typeface="Times New Roman"/>
              </a:rPr>
              <a:t>şi reprezintă probabilitatea </a:t>
            </a:r>
            <a:r>
              <a:rPr dirty="0" sz="1100">
                <a:latin typeface="Times New Roman"/>
                <a:cs typeface="Times New Roman"/>
              </a:rPr>
              <a:t>ca </a:t>
            </a:r>
            <a:r>
              <a:rPr dirty="0" sz="1100" spc="-5">
                <a:latin typeface="Times New Roman"/>
                <a:cs typeface="Times New Roman"/>
              </a:rPr>
              <a:t>valoarea testată să cadă</a:t>
            </a:r>
            <a:r>
              <a:rPr dirty="0" sz="1100" spc="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în</a:t>
            </a:r>
            <a:endParaRPr sz="11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200"/>
              </a:spcBef>
            </a:pPr>
            <a:r>
              <a:rPr dirty="0" sz="1100" spc="-5">
                <a:latin typeface="Times New Roman"/>
                <a:cs typeface="Times New Roman"/>
              </a:rPr>
              <a:t>interiorul intervalului 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r>
              <a:rPr dirty="0" sz="1100" spc="15">
                <a:latin typeface="Symbol"/>
                <a:cs typeface="Symbol"/>
              </a:rPr>
              <a:t></a:t>
            </a:r>
            <a:r>
              <a:rPr dirty="0" sz="1100" spc="15" i="1">
                <a:latin typeface="Times New Roman"/>
                <a:cs typeface="Times New Roman"/>
              </a:rPr>
              <a:t>t</a:t>
            </a:r>
            <a:r>
              <a:rPr dirty="0" sz="1100" spc="15">
                <a:latin typeface="Times New Roman"/>
                <a:cs typeface="Times New Roman"/>
              </a:rPr>
              <a:t>, </a:t>
            </a:r>
            <a:r>
              <a:rPr dirty="0" sz="1100" spc="30" i="1">
                <a:latin typeface="Times New Roman"/>
                <a:cs typeface="Times New Roman"/>
              </a:rPr>
              <a:t>t</a:t>
            </a:r>
            <a:r>
              <a:rPr dirty="0" sz="1100" spc="30">
                <a:latin typeface="Times New Roman"/>
                <a:cs typeface="Times New Roman"/>
              </a:rPr>
              <a:t>)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7799" y="7693792"/>
            <a:ext cx="2745924" cy="12249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345203" y="9130411"/>
            <a:ext cx="13652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Spre </a:t>
            </a:r>
            <a:r>
              <a:rPr dirty="0" sz="1100" spc="-5">
                <a:latin typeface="Times New Roman"/>
                <a:cs typeface="Times New Roman"/>
              </a:rPr>
              <a:t>exemplu,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deoarece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50564" y="9785818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697234" y="9687024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160523" y="9674917"/>
            <a:ext cx="241935" cy="1219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135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 </a:t>
            </a: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 spc="1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226311" y="9674917"/>
            <a:ext cx="240665" cy="1219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100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-40">
                <a:latin typeface="Times New Roman"/>
                <a:cs typeface="Times New Roman"/>
              </a:rPr>
              <a:t> </a:t>
            </a: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 spc="1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60706" y="9572383"/>
            <a:ext cx="1148715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35609" algn="l"/>
              </a:tabLst>
            </a:pP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	</a:t>
            </a:r>
            <a:r>
              <a:rPr dirty="0" sz="1100">
                <a:latin typeface="Symbol"/>
                <a:cs typeface="Symbol"/>
              </a:rPr>
              <a:t>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u="sng" baseline="35353" sz="165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 </a:t>
            </a:r>
            <a:r>
              <a:rPr dirty="0" u="sng" baseline="35353" sz="165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baseline="35353" sz="16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816" sz="1725" spc="-44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</a:t>
            </a:r>
            <a:r>
              <a:rPr dirty="0" baseline="33816" sz="1725" spc="-4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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Symbol"/>
                <a:cs typeface="Symbol"/>
              </a:rPr>
              <a:t></a:t>
            </a:r>
            <a:r>
              <a:rPr dirty="0" sz="1100" spc="-5" i="1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718306" y="9578820"/>
            <a:ext cx="171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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223259" y="9504301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58539" y="9504301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4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3730242" y="9673103"/>
            <a:ext cx="240665" cy="1225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600" i="1">
                <a:latin typeface="Symbol"/>
                <a:cs typeface="Symbol"/>
              </a:rPr>
              <a:t></a:t>
            </a:r>
            <a:r>
              <a:rPr dirty="0" sz="600" spc="-130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 </a:t>
            </a:r>
            <a:r>
              <a:rPr dirty="0" sz="600" spc="5" i="1">
                <a:latin typeface="Times New Roman"/>
                <a:cs typeface="Times New Roman"/>
              </a:rPr>
              <a:t>n</a:t>
            </a:r>
            <a:r>
              <a:rPr dirty="0" sz="600" spc="5">
                <a:latin typeface="Symbol"/>
                <a:cs typeface="Symbol"/>
              </a:rPr>
              <a:t></a:t>
            </a:r>
            <a:r>
              <a:rPr dirty="0" sz="600" spc="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206497" y="9483990"/>
            <a:ext cx="570865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u="sng" sz="1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50" spc="-30" i="1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baseline="-35353" sz="1650">
                <a:latin typeface="Symbol"/>
                <a:cs typeface="Symbol"/>
              </a:rPr>
              <a:t></a:t>
            </a:r>
            <a:r>
              <a:rPr dirty="0" baseline="-35353" sz="1650" spc="-292">
                <a:latin typeface="Times New Roman"/>
                <a:cs typeface="Times New Roman"/>
              </a:rPr>
              <a:t> </a:t>
            </a:r>
            <a:r>
              <a:rPr dirty="0" baseline="-35353" sz="1650" i="1">
                <a:latin typeface="Times New Roman"/>
                <a:cs typeface="Times New Roman"/>
              </a:rPr>
              <a:t>t</a:t>
            </a:r>
            <a:endParaRPr baseline="-35353" sz="16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382770" y="9785649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327908" y="9687024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999477" y="9673192"/>
            <a:ext cx="422275" cy="1225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70205" algn="l"/>
              </a:tabLst>
            </a:pPr>
            <a:r>
              <a:rPr dirty="0" sz="600" i="1">
                <a:latin typeface="Symbol"/>
                <a:cs typeface="Symbol"/>
              </a:rPr>
              <a:t></a:t>
            </a:r>
            <a:r>
              <a:rPr dirty="0" sz="600" spc="-60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-5">
                <a:latin typeface="Times New Roman"/>
                <a:cs typeface="Times New Roman"/>
              </a:rPr>
              <a:t> </a:t>
            </a:r>
            <a:r>
              <a:rPr dirty="0" sz="600" spc="20" i="1">
                <a:latin typeface="Times New Roman"/>
                <a:cs typeface="Times New Roman"/>
              </a:rPr>
              <a:t>n</a:t>
            </a:r>
            <a:r>
              <a:rPr dirty="0" sz="600" spc="15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257289" y="9673192"/>
            <a:ext cx="420370" cy="12255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8935" algn="l"/>
              </a:tabLst>
            </a:pPr>
            <a:r>
              <a:rPr dirty="0" sz="600" i="1">
                <a:latin typeface="Symbol"/>
                <a:cs typeface="Symbol"/>
              </a:rPr>
              <a:t></a:t>
            </a:r>
            <a:r>
              <a:rPr dirty="0" sz="600" spc="-75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5">
                <a:latin typeface="Times New Roman"/>
                <a:cs typeface="Times New Roman"/>
              </a:rPr>
              <a:t> </a:t>
            </a: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5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80406" y="9489684"/>
            <a:ext cx="220535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2920" algn="l"/>
                <a:tab pos="1236345" algn="l"/>
                <a:tab pos="1979930" algn="l"/>
              </a:tabLst>
            </a:pPr>
            <a:r>
              <a:rPr dirty="0" sz="1100">
                <a:latin typeface="Symbol"/>
                <a:cs typeface="Symbol"/>
              </a:rPr>
              <a:t>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95">
                <a:latin typeface="Symbol"/>
                <a:cs typeface="Symbol"/>
              </a:rPr>
              <a:t></a:t>
            </a:r>
            <a:r>
              <a:rPr dirty="0" sz="1800" spc="-95">
                <a:latin typeface="Symbol"/>
                <a:cs typeface="Symbol"/>
              </a:rPr>
              <a:t></a:t>
            </a:r>
            <a:r>
              <a:rPr dirty="0" sz="1100" spc="-95" i="1">
                <a:latin typeface="Times New Roman"/>
                <a:cs typeface="Times New Roman"/>
              </a:rPr>
              <a:t>b</a:t>
            </a:r>
            <a:r>
              <a:rPr dirty="0" sz="1100" spc="-8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1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	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>
                <a:latin typeface="Times New Roman"/>
                <a:cs typeface="Times New Roman"/>
              </a:rPr>
              <a:t>, 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12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	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800" spc="-240">
                <a:latin typeface="Symbol"/>
                <a:cs typeface="Symbol"/>
              </a:rPr>
              <a:t></a:t>
            </a:r>
            <a:endParaRPr sz="18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2515" y="440173"/>
            <a:ext cx="388747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putem </a:t>
            </a:r>
            <a:r>
              <a:rPr dirty="0" sz="1100" spc="-5">
                <a:latin typeface="Times New Roman"/>
                <a:cs typeface="Times New Roman"/>
              </a:rPr>
              <a:t>defini probabilitatea </a:t>
            </a:r>
            <a:r>
              <a:rPr dirty="0" sz="1100">
                <a:latin typeface="Times New Roman"/>
                <a:cs typeface="Times New Roman"/>
              </a:rPr>
              <a:t>ca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95">
                <a:latin typeface="Symbol"/>
                <a:cs typeface="Symbol"/>
              </a:rPr>
              <a:t></a:t>
            </a:r>
            <a:r>
              <a:rPr dirty="0" sz="1800" spc="-95">
                <a:latin typeface="Symbol"/>
                <a:cs typeface="Symbol"/>
              </a:rPr>
              <a:t></a:t>
            </a:r>
            <a:r>
              <a:rPr dirty="0" sz="1100" spc="-95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0" i="1">
                <a:latin typeface="Times New Roman"/>
                <a:cs typeface="Times New Roman"/>
              </a:rPr>
              <a:t>t</a:t>
            </a:r>
            <a:r>
              <a:rPr dirty="0" baseline="-27777" sz="900" spc="15" i="1">
                <a:latin typeface="Symbol"/>
                <a:cs typeface="Symbol"/>
              </a:rPr>
              <a:t></a:t>
            </a:r>
            <a:r>
              <a:rPr dirty="0" baseline="-27777" sz="900" spc="15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7" i="1">
                <a:latin typeface="Times New Roman"/>
                <a:cs typeface="Times New Roman"/>
              </a:rPr>
              <a:t>n</a:t>
            </a:r>
            <a:r>
              <a:rPr dirty="0" baseline="-27777" sz="900" spc="7">
                <a:latin typeface="Symbol"/>
                <a:cs typeface="Symbol"/>
              </a:rPr>
              <a:t></a:t>
            </a:r>
            <a:r>
              <a:rPr dirty="0" baseline="-27777" sz="900" spc="7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7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15" i="1">
                <a:latin typeface="Times New Roman"/>
                <a:cs typeface="Times New Roman"/>
              </a:rPr>
              <a:t>n</a:t>
            </a:r>
            <a:r>
              <a:rPr dirty="0" baseline="-27777" sz="900" spc="15">
                <a:latin typeface="Symbol"/>
                <a:cs typeface="Symbol"/>
              </a:rPr>
              <a:t></a:t>
            </a:r>
            <a:r>
              <a:rPr dirty="0" baseline="-27777" sz="900" spc="15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800" spc="-240">
                <a:latin typeface="Symbol"/>
                <a:cs typeface="Symbol"/>
              </a:rPr>
              <a:t></a:t>
            </a:r>
            <a:r>
              <a:rPr dirty="0" sz="1800" spc="-1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astfel: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3203" y="979048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5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353055" y="979048"/>
            <a:ext cx="0" cy="382905"/>
          </a:xfrm>
          <a:custGeom>
            <a:avLst/>
            <a:gdLst/>
            <a:ahLst/>
            <a:cxnLst/>
            <a:rect l="l" t="t" r="r" b="b"/>
            <a:pathLst>
              <a:path w="0" h="382905">
                <a:moveTo>
                  <a:pt x="0" y="0"/>
                </a:moveTo>
                <a:lnTo>
                  <a:pt x="0" y="38252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937183" y="1045604"/>
            <a:ext cx="28702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100" spc="-5">
                <a:latin typeface="Times New Roman"/>
                <a:cs typeface="Times New Roman"/>
              </a:rPr>
              <a:t>1</a:t>
            </a:r>
            <a:r>
              <a:rPr dirty="0" sz="1100" spc="-19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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30928" y="1148026"/>
            <a:ext cx="1450340" cy="1225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370205" algn="l"/>
                <a:tab pos="1040765" algn="l"/>
                <a:tab pos="1398905" algn="l"/>
              </a:tabLst>
            </a:pP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75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-45">
                <a:latin typeface="Times New Roman"/>
                <a:cs typeface="Times New Roman"/>
              </a:rPr>
              <a:t> </a:t>
            </a:r>
            <a:r>
              <a:rPr dirty="0" sz="600" spc="35" i="1">
                <a:latin typeface="Times New Roman"/>
                <a:cs typeface="Times New Roman"/>
              </a:rPr>
              <a:t>n</a:t>
            </a:r>
            <a:r>
              <a:rPr dirty="0" sz="600" spc="15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r>
              <a:rPr dirty="0" sz="600" i="1">
                <a:latin typeface="Times New Roman"/>
                <a:cs typeface="Times New Roman"/>
              </a:rPr>
              <a:t>	</a:t>
            </a: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75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-45">
                <a:latin typeface="Times New Roman"/>
                <a:cs typeface="Times New Roman"/>
              </a:rPr>
              <a:t> </a:t>
            </a:r>
            <a:r>
              <a:rPr dirty="0" sz="600" spc="35" i="1">
                <a:latin typeface="Times New Roman"/>
                <a:cs typeface="Times New Roman"/>
              </a:rPr>
              <a:t>n</a:t>
            </a:r>
            <a:r>
              <a:rPr dirty="0" sz="600" spc="15">
                <a:latin typeface="Symbol"/>
                <a:cs typeface="Symbol"/>
              </a:rPr>
              <a:t></a:t>
            </a: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91687" y="1045604"/>
            <a:ext cx="1289685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98475" algn="l"/>
              </a:tabLst>
            </a:pP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spc="-6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	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 </a:t>
            </a:r>
            <a:r>
              <a:rPr dirty="0" sz="1100">
                <a:latin typeface="Symbol"/>
                <a:cs typeface="Symbol"/>
              </a:rPr>
              <a:t>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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4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3954" y="973002"/>
            <a:ext cx="2089785" cy="2901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1764664" algn="l"/>
              </a:tabLst>
            </a:pP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90" i="1">
                <a:latin typeface="Times New Roman"/>
                <a:cs typeface="Times New Roman"/>
              </a:rPr>
              <a:t>P</a:t>
            </a:r>
            <a:r>
              <a:rPr dirty="0" sz="1700" spc="-90">
                <a:latin typeface="Symbol"/>
                <a:cs typeface="Symbol"/>
              </a:rPr>
              <a:t></a:t>
            </a:r>
            <a:r>
              <a:rPr dirty="0" sz="1700" spc="-9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sz="1100" spc="20" i="1">
                <a:latin typeface="Times New Roman"/>
                <a:cs typeface="Times New Roman"/>
              </a:rPr>
              <a:t> </a:t>
            </a:r>
            <a:r>
              <a:rPr dirty="0" sz="1700" spc="-40">
                <a:latin typeface="Symbol"/>
                <a:cs typeface="Symbol"/>
              </a:rPr>
              <a:t></a:t>
            </a:r>
            <a:r>
              <a:rPr dirty="0" sz="1100" spc="-4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67086" y="1123669"/>
            <a:ext cx="79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7086" y="1032229"/>
            <a:ext cx="79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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67086" y="942313"/>
            <a:ext cx="79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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25843" y="1123669"/>
            <a:ext cx="79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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5843" y="1032229"/>
            <a:ext cx="4565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3230" algn="l"/>
              </a:tabLst>
            </a:pPr>
            <a:r>
              <a:rPr dirty="0" sz="1100">
                <a:latin typeface="Symbol"/>
                <a:cs typeface="Symbol"/>
              </a:rPr>
              <a:t>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25843" y="1212061"/>
            <a:ext cx="9207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3440" algn="l"/>
              </a:tabLst>
            </a:pPr>
            <a:r>
              <a:rPr dirty="0" sz="1100">
                <a:latin typeface="Symbol"/>
                <a:cs typeface="Symbol"/>
              </a:rPr>
              <a:t>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>
                <a:latin typeface="Symbol"/>
                <a:cs typeface="Symbol"/>
              </a:rPr>
              <a:t>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29318" y="1148026"/>
            <a:ext cx="236220" cy="1225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105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</a:t>
            </a:r>
            <a:r>
              <a:rPr dirty="0" sz="600" spc="-70">
                <a:latin typeface="Times New Roman"/>
                <a:cs typeface="Times New Roman"/>
              </a:rPr>
              <a:t> </a:t>
            </a:r>
            <a:r>
              <a:rPr dirty="0" sz="600" spc="10" i="1">
                <a:latin typeface="Times New Roman"/>
                <a:cs typeface="Times New Roman"/>
              </a:rPr>
              <a:t>n</a:t>
            </a:r>
            <a:r>
              <a:rPr dirty="0" sz="600" spc="10">
                <a:latin typeface="Symbol"/>
                <a:cs typeface="Symbol"/>
              </a:rPr>
              <a:t></a:t>
            </a:r>
            <a:r>
              <a:rPr dirty="0" sz="600" spc="1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74235" y="1260562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79992" y="1053565"/>
            <a:ext cx="1714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</a:t>
            </a:r>
            <a:r>
              <a:rPr dirty="0" sz="1100" spc="-11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19379" y="1161769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00443" y="958735"/>
            <a:ext cx="452120" cy="2032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10101" sz="1650">
                <a:latin typeface="Symbol"/>
                <a:cs typeface="Symbol"/>
              </a:rPr>
              <a:t></a:t>
            </a:r>
            <a:r>
              <a:rPr dirty="0" baseline="10101" sz="165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3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endParaRPr sz="11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37440" y="1053565"/>
            <a:ext cx="11112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P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10321" y="1053215"/>
            <a:ext cx="3632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>
                <a:latin typeface="Times New Roman"/>
                <a:cs typeface="Times New Roman"/>
              </a:rPr>
              <a:t>(</a:t>
            </a:r>
            <a:r>
              <a:rPr dirty="0" sz="1100" spc="-5">
                <a:latin typeface="Times New Roman"/>
                <a:cs typeface="Times New Roman"/>
              </a:rPr>
              <a:t>2.33</a:t>
            </a:r>
            <a:r>
              <a:rPr dirty="0" sz="110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51620" y="2293666"/>
            <a:ext cx="387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*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5224" y="1578079"/>
            <a:ext cx="5814060" cy="90931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70"/>
              </a:spcBef>
            </a:pPr>
            <a:r>
              <a:rPr dirty="0" sz="1100" spc="-5">
                <a:latin typeface="Times New Roman"/>
                <a:cs typeface="Times New Roman"/>
              </a:rPr>
              <a:t>unde </a:t>
            </a:r>
            <a:r>
              <a:rPr dirty="0" sz="1100" spc="20" i="1">
                <a:latin typeface="Times New Roman"/>
                <a:cs typeface="Times New Roman"/>
              </a:rPr>
              <a:t>t</a:t>
            </a:r>
            <a:r>
              <a:rPr dirty="0" baseline="-11904" sz="1050" spc="30" i="1">
                <a:latin typeface="Symbol"/>
                <a:cs typeface="Symbol"/>
              </a:rPr>
              <a:t></a:t>
            </a:r>
            <a:r>
              <a:rPr dirty="0" baseline="-11904" sz="1050" spc="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reprezintă valoarea </a:t>
            </a:r>
            <a:r>
              <a:rPr dirty="0" sz="1100">
                <a:latin typeface="Times New Roman"/>
                <a:cs typeface="Times New Roman"/>
              </a:rPr>
              <a:t>critică </a:t>
            </a:r>
            <a:r>
              <a:rPr dirty="0" sz="1100" spc="-5">
                <a:latin typeface="Times New Roman"/>
                <a:cs typeface="Times New Roman"/>
              </a:rPr>
              <a:t>tabelată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distribuţiei Student, pentru </a:t>
            </a:r>
            <a:r>
              <a:rPr dirty="0" sz="1100" spc="-10">
                <a:latin typeface="Times New Roman"/>
                <a:cs typeface="Times New Roman"/>
              </a:rPr>
              <a:t>(</a:t>
            </a:r>
            <a:r>
              <a:rPr dirty="0" sz="1100" spc="-10" i="1">
                <a:latin typeface="Times New Roman"/>
                <a:cs typeface="Times New Roman"/>
              </a:rPr>
              <a:t>n</a:t>
            </a:r>
            <a:r>
              <a:rPr dirty="0" sz="1100" spc="-10">
                <a:latin typeface="Times New Roman"/>
                <a:cs typeface="Times New Roman"/>
              </a:rPr>
              <a:t>-2) </a:t>
            </a:r>
            <a:r>
              <a:rPr dirty="0" sz="1100" spc="-5">
                <a:latin typeface="Times New Roman"/>
                <a:cs typeface="Times New Roman"/>
              </a:rPr>
              <a:t>grade de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libertate.</a:t>
            </a:r>
            <a:endParaRPr sz="1100">
              <a:latin typeface="Times New Roman"/>
              <a:cs typeface="Times New Roman"/>
            </a:endParaRPr>
          </a:p>
          <a:p>
            <a:pPr marL="25400" marR="17780" indent="457200">
              <a:lnSpc>
                <a:spcPts val="1260"/>
              </a:lnSpc>
              <a:spcBef>
                <a:spcPts val="165"/>
              </a:spcBef>
            </a:pPr>
            <a:r>
              <a:rPr dirty="0" sz="1100" spc="-5">
                <a:latin typeface="Times New Roman"/>
                <a:cs typeface="Times New Roman"/>
              </a:rPr>
              <a:t>Intervalul de încredere astfel determinat </a:t>
            </a:r>
            <a:r>
              <a:rPr dirty="0" sz="1100" spc="-10">
                <a:latin typeface="Times New Roman"/>
                <a:cs typeface="Times New Roman"/>
              </a:rPr>
              <a:t>dă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mulţime de valori plauzibile ale parametrului </a:t>
            </a:r>
            <a:r>
              <a:rPr dirty="0" sz="1100">
                <a:latin typeface="Times New Roman"/>
                <a:cs typeface="Times New Roman"/>
              </a:rPr>
              <a:t>β,  </a:t>
            </a:r>
            <a:r>
              <a:rPr dirty="0" sz="1100" spc="-5">
                <a:latin typeface="Times New Roman"/>
                <a:cs typeface="Times New Roman"/>
              </a:rPr>
              <a:t>pentru eşantionul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considerat.</a:t>
            </a:r>
            <a:endParaRPr sz="1100">
              <a:latin typeface="Times New Roman"/>
              <a:cs typeface="Times New Roman"/>
            </a:endParaRPr>
          </a:p>
          <a:p>
            <a:pPr marL="25400" marR="19050" indent="457200">
              <a:lnSpc>
                <a:spcPts val="1460"/>
              </a:lnSpc>
              <a:spcBef>
                <a:spcPts val="20"/>
              </a:spcBef>
            </a:pPr>
            <a:r>
              <a:rPr dirty="0" sz="1100" spc="-5">
                <a:latin typeface="Times New Roman"/>
                <a:cs typeface="Times New Roman"/>
              </a:rPr>
              <a:t>Construcţia intervalului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încredere </a:t>
            </a:r>
            <a:r>
              <a:rPr dirty="0" sz="1100">
                <a:latin typeface="Times New Roman"/>
                <a:cs typeface="Times New Roman"/>
              </a:rPr>
              <a:t>al </a:t>
            </a:r>
            <a:r>
              <a:rPr dirty="0" sz="1100" spc="-5">
                <a:latin typeface="Times New Roman"/>
                <a:cs typeface="Times New Roman"/>
              </a:rPr>
              <a:t>parametrului </a:t>
            </a:r>
            <a:r>
              <a:rPr dirty="0" sz="1100">
                <a:latin typeface="Times New Roman"/>
                <a:cs typeface="Times New Roman"/>
              </a:rPr>
              <a:t>β permite </a:t>
            </a:r>
            <a:r>
              <a:rPr dirty="0" sz="1100" spc="-5">
                <a:latin typeface="Times New Roman"/>
                <a:cs typeface="Times New Roman"/>
              </a:rPr>
              <a:t>luarea unei decizii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privire </a:t>
            </a:r>
            <a:r>
              <a:rPr dirty="0" sz="1100">
                <a:latin typeface="Times New Roman"/>
                <a:cs typeface="Times New Roman"/>
              </a:rPr>
              <a:t>la  </a:t>
            </a:r>
            <a:r>
              <a:rPr dirty="0" sz="1100" spc="-5">
                <a:latin typeface="Times New Roman"/>
                <a:cs typeface="Times New Roman"/>
              </a:rPr>
              <a:t>ipoteza nulă </a:t>
            </a:r>
            <a:r>
              <a:rPr dirty="0" sz="1100" spc="25">
                <a:latin typeface="Times New Roman"/>
                <a:cs typeface="Times New Roman"/>
              </a:rPr>
              <a:t>H</a:t>
            </a:r>
            <a:r>
              <a:rPr dirty="0" baseline="-27777" sz="900" spc="37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respectiv ipoteza alternativă </a:t>
            </a:r>
            <a:r>
              <a:rPr dirty="0" sz="1100">
                <a:latin typeface="Times New Roman"/>
                <a:cs typeface="Times New Roman"/>
              </a:rPr>
              <a:t>H</a:t>
            </a:r>
            <a:r>
              <a:rPr dirty="0" baseline="-27777" sz="900">
                <a:latin typeface="Times New Roman"/>
                <a:cs typeface="Times New Roman"/>
              </a:rPr>
              <a:t>1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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</a:t>
            </a:r>
            <a:r>
              <a:rPr dirty="0" sz="1100" spc="26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5283" y="2460634"/>
            <a:ext cx="5813425" cy="6140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algn="just" marL="25400" marR="17780" indent="457200">
              <a:lnSpc>
                <a:spcPct val="114300"/>
              </a:lnSpc>
              <a:spcBef>
                <a:spcPts val="125"/>
              </a:spcBef>
            </a:pPr>
            <a:r>
              <a:rPr dirty="0" sz="1100" spc="-5">
                <a:latin typeface="Times New Roman"/>
                <a:cs typeface="Times New Roman"/>
              </a:rPr>
              <a:t>Acceptarea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riscul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ipotezei nule </a:t>
            </a:r>
            <a:r>
              <a:rPr dirty="0" sz="1100" spc="30">
                <a:latin typeface="Times New Roman"/>
                <a:cs typeface="Times New Roman"/>
              </a:rPr>
              <a:t>H</a:t>
            </a:r>
            <a:r>
              <a:rPr dirty="0" baseline="-27777" sz="900" spc="44">
                <a:latin typeface="Times New Roman"/>
                <a:cs typeface="Times New Roman"/>
              </a:rPr>
              <a:t>0 </a:t>
            </a:r>
            <a:r>
              <a:rPr dirty="0" sz="1100" spc="-5">
                <a:latin typeface="Times New Roman"/>
                <a:cs typeface="Times New Roman"/>
              </a:rPr>
              <a:t>: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, se </a:t>
            </a:r>
            <a:r>
              <a:rPr dirty="0" sz="1100" spc="-5">
                <a:latin typeface="Times New Roman"/>
                <a:cs typeface="Times New Roman"/>
              </a:rPr>
              <a:t>poate face testând apartenenţa lui 0 la  intervalul de încredere respectiv.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respinge ipoteza </a:t>
            </a:r>
            <a:r>
              <a:rPr dirty="0" sz="1100">
                <a:latin typeface="Times New Roman"/>
                <a:cs typeface="Times New Roman"/>
              </a:rPr>
              <a:t>nulă </a:t>
            </a:r>
            <a:r>
              <a:rPr dirty="0" sz="1100" spc="-5">
                <a:latin typeface="Times New Roman"/>
                <a:cs typeface="Times New Roman"/>
              </a:rPr>
              <a:t>echivalează </a:t>
            </a:r>
            <a:r>
              <a:rPr dirty="0" sz="1100">
                <a:latin typeface="Times New Roman"/>
                <a:cs typeface="Times New Roman"/>
              </a:rPr>
              <a:t>cu a </a:t>
            </a:r>
            <a:r>
              <a:rPr dirty="0" sz="1100" spc="-5">
                <a:latin typeface="Times New Roman"/>
                <a:cs typeface="Times New Roman"/>
              </a:rPr>
              <a:t>accepta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se află în  </a:t>
            </a:r>
            <a:r>
              <a:rPr dirty="0" sz="1100" spc="-5">
                <a:latin typeface="Times New Roman"/>
                <a:cs typeface="Times New Roman"/>
              </a:rPr>
              <a:t>afara intervalului de încredere corespunzător nivelului de semnificaţie ales,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adică: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512820" y="3271144"/>
            <a:ext cx="144780" cy="184785"/>
          </a:xfrm>
          <a:custGeom>
            <a:avLst/>
            <a:gdLst/>
            <a:ahLst/>
            <a:cxnLst/>
            <a:rect l="l" t="t" r="r" b="b"/>
            <a:pathLst>
              <a:path w="144779" h="184785">
                <a:moveTo>
                  <a:pt x="16763" y="0"/>
                </a:moveTo>
                <a:lnTo>
                  <a:pt x="16763" y="169163"/>
                </a:lnTo>
              </a:path>
              <a:path w="144779" h="184785">
                <a:moveTo>
                  <a:pt x="129539" y="0"/>
                </a:moveTo>
                <a:lnTo>
                  <a:pt x="129539" y="169163"/>
                </a:lnTo>
              </a:path>
              <a:path w="144779" h="184785">
                <a:moveTo>
                  <a:pt x="0" y="184403"/>
                </a:moveTo>
                <a:lnTo>
                  <a:pt x="144779" y="184403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576309" y="3545037"/>
            <a:ext cx="6350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b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22969" y="3446244"/>
            <a:ext cx="800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99093" y="3339564"/>
            <a:ext cx="3606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40404" sz="165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</a:t>
            </a:r>
            <a:r>
              <a:rPr dirty="0" sz="1100" spc="-12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t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2538" y="3432511"/>
            <a:ext cx="240665" cy="12255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600" spc="-5" i="1">
                <a:latin typeface="Symbol"/>
                <a:cs typeface="Symbol"/>
              </a:rPr>
              <a:t></a:t>
            </a:r>
            <a:r>
              <a:rPr dirty="0" sz="600" spc="-130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; </a:t>
            </a:r>
            <a:r>
              <a:rPr dirty="0" sz="600" spc="5" i="1">
                <a:latin typeface="Times New Roman"/>
                <a:cs typeface="Times New Roman"/>
              </a:rPr>
              <a:t>n</a:t>
            </a:r>
            <a:r>
              <a:rPr dirty="0" sz="600" spc="5">
                <a:latin typeface="Symbol"/>
                <a:cs typeface="Symbol"/>
              </a:rPr>
              <a:t></a:t>
            </a:r>
            <a:r>
              <a:rPr dirty="0" sz="600" spc="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38400" y="66330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601211" y="66330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367783" y="66330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215127" y="6633088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37199" y="3790471"/>
            <a:ext cx="5889625" cy="2968625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algn="r" marR="55880">
              <a:lnSpc>
                <a:spcPct val="100000"/>
              </a:lnSpc>
              <a:spcBef>
                <a:spcPts val="185"/>
              </a:spcBef>
            </a:pPr>
            <a:r>
              <a:rPr dirty="0" sz="1100" spc="-5">
                <a:latin typeface="Times New Roman"/>
                <a:cs typeface="Times New Roman"/>
              </a:rPr>
              <a:t>Pentru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0.05</a:t>
            </a:r>
            <a:r>
              <a:rPr dirty="0" sz="1100" spc="16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şi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n</a:t>
            </a:r>
            <a:r>
              <a:rPr dirty="0" sz="1100" spc="-7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6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4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din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tabelul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distribuţiei</a:t>
            </a:r>
            <a:r>
              <a:rPr dirty="0" sz="1100" spc="18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Student</a:t>
            </a:r>
            <a:r>
              <a:rPr dirty="0" sz="1100" spc="1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obţinem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valoarea</a:t>
            </a:r>
            <a:r>
              <a:rPr dirty="0" sz="1100" spc="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critică</a:t>
            </a:r>
            <a:endParaRPr sz="1100">
              <a:latin typeface="Times New Roman"/>
              <a:cs typeface="Times New Roman"/>
            </a:endParaRPr>
          </a:p>
          <a:p>
            <a:pPr algn="r" marR="55880">
              <a:lnSpc>
                <a:spcPct val="100000"/>
              </a:lnSpc>
              <a:spcBef>
                <a:spcPts val="70"/>
              </a:spcBef>
            </a:pPr>
            <a:r>
              <a:rPr dirty="0" sz="1100" i="1">
                <a:latin typeface="Times New Roman"/>
                <a:cs typeface="Times New Roman"/>
              </a:rPr>
              <a:t>t</a:t>
            </a:r>
            <a:r>
              <a:rPr dirty="0" baseline="-27777" sz="900">
                <a:latin typeface="Times New Roman"/>
                <a:cs typeface="Times New Roman"/>
              </a:rPr>
              <a:t>0.05; 4  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2.78 </a:t>
            </a:r>
            <a:r>
              <a:rPr dirty="0" sz="1100">
                <a:latin typeface="Times New Roman"/>
                <a:cs typeface="Times New Roman"/>
              </a:rPr>
              <a:t>. Cu </a:t>
            </a:r>
            <a:r>
              <a:rPr dirty="0" sz="1100" spc="-5">
                <a:latin typeface="Times New Roman"/>
                <a:cs typeface="Times New Roman"/>
              </a:rPr>
              <a:t>valorile determinate anterior pentru 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Times New Roman"/>
                <a:cs typeface="Times New Roman"/>
              </a:rPr>
              <a:t>, 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Times New Roman"/>
                <a:cs typeface="Times New Roman"/>
              </a:rPr>
              <a:t>, 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baseline="-27777" sz="900" i="1">
                <a:latin typeface="Times New Roman"/>
                <a:cs typeface="Times New Roman"/>
              </a:rPr>
              <a:t>a    </a:t>
            </a:r>
            <a:r>
              <a:rPr dirty="0" sz="1100">
                <a:latin typeface="Times New Roman"/>
                <a:cs typeface="Times New Roman"/>
              </a:rPr>
              <a:t>şi 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  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calculul numeric </a:t>
            </a:r>
            <a:r>
              <a:rPr dirty="0" sz="1100">
                <a:latin typeface="Times New Roman"/>
                <a:cs typeface="Times New Roman"/>
              </a:rPr>
              <a:t>al</a:t>
            </a:r>
            <a:r>
              <a:rPr dirty="0" sz="1100" spc="2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intervalelor</a:t>
            </a:r>
            <a:endParaRPr sz="11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  <a:spcBef>
                <a:spcPts val="375"/>
              </a:spcBef>
            </a:pPr>
            <a:r>
              <a:rPr dirty="0" sz="1100" spc="-5">
                <a:latin typeface="Times New Roman"/>
                <a:cs typeface="Times New Roman"/>
              </a:rPr>
              <a:t>de încredere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face atunci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astfel:</a:t>
            </a:r>
            <a:endParaRPr sz="1100">
              <a:latin typeface="Times New Roman"/>
              <a:cs typeface="Times New Roman"/>
            </a:endParaRPr>
          </a:p>
          <a:p>
            <a:pPr algn="ctr" marL="10160">
              <a:lnSpc>
                <a:spcPts val="1980"/>
              </a:lnSpc>
              <a:spcBef>
                <a:spcPts val="620"/>
              </a:spcBef>
            </a:pPr>
            <a:r>
              <a:rPr dirty="0" sz="1150" spc="-35" i="1">
                <a:latin typeface="Symbol"/>
                <a:cs typeface="Symbol"/>
              </a:rPr>
              <a:t>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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800" spc="-170">
                <a:latin typeface="Symbol"/>
                <a:cs typeface="Symbol"/>
              </a:rPr>
              <a:t></a:t>
            </a:r>
            <a:r>
              <a:rPr dirty="0" sz="1100" spc="-170" i="1">
                <a:latin typeface="Times New Roman"/>
                <a:cs typeface="Times New Roman"/>
              </a:rPr>
              <a:t>a </a:t>
            </a:r>
            <a:r>
              <a:rPr dirty="0" sz="1100" spc="-1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-112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</a:t>
            </a:r>
            <a:r>
              <a:rPr dirty="0" baseline="-27777" sz="900" spc="-52">
                <a:latin typeface="Times New Roman"/>
                <a:cs typeface="Times New Roman"/>
              </a:rPr>
              <a:t> </a:t>
            </a:r>
            <a:r>
              <a:rPr dirty="0" baseline="-27777" sz="900" spc="15" i="1">
                <a:latin typeface="Times New Roman"/>
                <a:cs typeface="Times New Roman"/>
              </a:rPr>
              <a:t>n</a:t>
            </a:r>
            <a:r>
              <a:rPr dirty="0" baseline="-27777" sz="900" spc="15">
                <a:latin typeface="Symbol"/>
                <a:cs typeface="Symbol"/>
              </a:rPr>
              <a:t></a:t>
            </a:r>
            <a:r>
              <a:rPr dirty="0" baseline="-27777" sz="900" spc="15">
                <a:latin typeface="Times New Roman"/>
                <a:cs typeface="Times New Roman"/>
              </a:rPr>
              <a:t>2</a:t>
            </a:r>
            <a:r>
              <a:rPr dirty="0" baseline="-27777" sz="900" spc="18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</a:t>
            </a:r>
            <a:r>
              <a:rPr dirty="0" baseline="-27777" sz="900" spc="-30" i="1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, 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</a:t>
            </a:r>
            <a:r>
              <a:rPr dirty="0" sz="1100" spc="-5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10" i="1">
                <a:latin typeface="Times New Roman"/>
                <a:cs typeface="Times New Roman"/>
              </a:rPr>
              <a:t>t</a:t>
            </a:r>
            <a:r>
              <a:rPr dirty="0" baseline="-27777" sz="900" spc="15" i="1">
                <a:latin typeface="Symbol"/>
                <a:cs typeface="Symbol"/>
              </a:rPr>
              <a:t></a:t>
            </a:r>
            <a:r>
              <a:rPr dirty="0" baseline="-27777" sz="900" spc="-120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</a:t>
            </a:r>
            <a:r>
              <a:rPr dirty="0" baseline="-27777" sz="900" spc="-67">
                <a:latin typeface="Times New Roman"/>
                <a:cs typeface="Times New Roman"/>
              </a:rPr>
              <a:t> </a:t>
            </a:r>
            <a:r>
              <a:rPr dirty="0" baseline="-27777" sz="900" spc="22" i="1">
                <a:latin typeface="Times New Roman"/>
                <a:cs typeface="Times New Roman"/>
              </a:rPr>
              <a:t>n</a:t>
            </a:r>
            <a:r>
              <a:rPr dirty="0" baseline="-27777" sz="900" spc="22">
                <a:latin typeface="Symbol"/>
                <a:cs typeface="Symbol"/>
              </a:rPr>
              <a:t></a:t>
            </a:r>
            <a:r>
              <a:rPr dirty="0" baseline="-27777" sz="900" spc="22">
                <a:latin typeface="Times New Roman"/>
                <a:cs typeface="Times New Roman"/>
              </a:rPr>
              <a:t>2</a:t>
            </a:r>
            <a:r>
              <a:rPr dirty="0" baseline="-27777" sz="900" spc="18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 spc="-95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s</a:t>
            </a:r>
            <a:r>
              <a:rPr dirty="0" baseline="-27777" sz="900" spc="7" i="1">
                <a:latin typeface="Times New Roman"/>
                <a:cs typeface="Times New Roman"/>
              </a:rPr>
              <a:t>a</a:t>
            </a:r>
            <a:r>
              <a:rPr dirty="0" baseline="-27777" sz="900" spc="22" i="1">
                <a:latin typeface="Times New Roman"/>
                <a:cs typeface="Times New Roman"/>
              </a:rPr>
              <a:t> </a:t>
            </a:r>
            <a:r>
              <a:rPr dirty="0" sz="1800" spc="-240">
                <a:latin typeface="Symbol"/>
                <a:cs typeface="Symbol"/>
              </a:rPr>
              <a:t></a:t>
            </a:r>
            <a:r>
              <a:rPr dirty="0" sz="1800" spc="-11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[0.78906, 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1.29094]</a:t>
            </a:r>
            <a:endParaRPr sz="1100">
              <a:latin typeface="Times New Roman"/>
              <a:cs typeface="Times New Roman"/>
            </a:endParaRPr>
          </a:p>
          <a:p>
            <a:pPr algn="ctr" marL="23495">
              <a:lnSpc>
                <a:spcPts val="1980"/>
              </a:lnSpc>
            </a:pP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-95">
                <a:latin typeface="Symbol"/>
                <a:cs typeface="Symbol"/>
              </a:rPr>
              <a:t></a:t>
            </a:r>
            <a:r>
              <a:rPr dirty="0" sz="1800" spc="-95">
                <a:latin typeface="Symbol"/>
                <a:cs typeface="Symbol"/>
              </a:rPr>
              <a:t></a:t>
            </a:r>
            <a:r>
              <a:rPr dirty="0" sz="1100" spc="-95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0" i="1">
                <a:latin typeface="Times New Roman"/>
                <a:cs typeface="Times New Roman"/>
              </a:rPr>
              <a:t>t</a:t>
            </a:r>
            <a:r>
              <a:rPr dirty="0" baseline="-27777" sz="900" spc="15" i="1">
                <a:latin typeface="Symbol"/>
                <a:cs typeface="Symbol"/>
              </a:rPr>
              <a:t></a:t>
            </a:r>
            <a:r>
              <a:rPr dirty="0" baseline="-27777" sz="900" spc="15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7" i="1">
                <a:latin typeface="Times New Roman"/>
                <a:cs typeface="Times New Roman"/>
              </a:rPr>
              <a:t>n</a:t>
            </a:r>
            <a:r>
              <a:rPr dirty="0" baseline="-27777" sz="900" spc="7">
                <a:latin typeface="Symbol"/>
                <a:cs typeface="Symbol"/>
              </a:rPr>
              <a:t></a:t>
            </a:r>
            <a:r>
              <a:rPr dirty="0" baseline="-27777" sz="900" spc="7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s</a:t>
            </a:r>
            <a:r>
              <a:rPr dirty="0" baseline="-27777" sz="900" spc="-7" i="1">
                <a:latin typeface="Times New Roman"/>
                <a:cs typeface="Times New Roman"/>
              </a:rPr>
              <a:t>b </a:t>
            </a:r>
            <a:r>
              <a:rPr dirty="0" sz="1100" spc="-5">
                <a:latin typeface="Times New Roman"/>
                <a:cs typeface="Times New Roman"/>
              </a:rPr>
              <a:t>, </a:t>
            </a:r>
            <a:r>
              <a:rPr dirty="0" sz="1100" i="1">
                <a:latin typeface="Times New Roman"/>
                <a:cs typeface="Times New Roman"/>
              </a:rPr>
              <a:t>b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t</a:t>
            </a:r>
            <a:r>
              <a:rPr dirty="0" baseline="-27777" sz="900" spc="7" i="1">
                <a:latin typeface="Symbol"/>
                <a:cs typeface="Symbol"/>
              </a:rPr>
              <a:t></a:t>
            </a:r>
            <a:r>
              <a:rPr dirty="0" baseline="-27777" sz="900" spc="7" i="1">
                <a:latin typeface="Times New Roman"/>
                <a:cs typeface="Times New Roman"/>
              </a:rPr>
              <a:t> </a:t>
            </a:r>
            <a:r>
              <a:rPr dirty="0" baseline="-27777" sz="900">
                <a:latin typeface="Times New Roman"/>
                <a:cs typeface="Times New Roman"/>
              </a:rPr>
              <a:t>; </a:t>
            </a:r>
            <a:r>
              <a:rPr dirty="0" baseline="-27777" sz="900" spc="15" i="1">
                <a:latin typeface="Times New Roman"/>
                <a:cs typeface="Times New Roman"/>
              </a:rPr>
              <a:t>n</a:t>
            </a:r>
            <a:r>
              <a:rPr dirty="0" baseline="-27777" sz="900" spc="15">
                <a:latin typeface="Symbol"/>
                <a:cs typeface="Symbol"/>
              </a:rPr>
              <a:t></a:t>
            </a:r>
            <a:r>
              <a:rPr dirty="0" baseline="-27777" sz="900" spc="15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s</a:t>
            </a:r>
            <a:r>
              <a:rPr dirty="0" baseline="-27777" sz="900" i="1">
                <a:latin typeface="Times New Roman"/>
                <a:cs typeface="Times New Roman"/>
              </a:rPr>
              <a:t>b </a:t>
            </a:r>
            <a:r>
              <a:rPr dirty="0" sz="1800" spc="-240">
                <a:latin typeface="Symbol"/>
                <a:cs typeface="Symbol"/>
              </a:rPr>
              <a:t></a:t>
            </a:r>
            <a:r>
              <a:rPr dirty="0" sz="1800" spc="-240">
                <a:latin typeface="Times New Roman"/>
                <a:cs typeface="Times New Roman"/>
              </a:rPr>
              <a:t>  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[0.92414,</a:t>
            </a:r>
            <a:r>
              <a:rPr dirty="0" sz="1100" spc="-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1.05301]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algn="just" marL="520065">
              <a:lnSpc>
                <a:spcPct val="100000"/>
              </a:lnSpc>
              <a:spcBef>
                <a:spcPts val="5"/>
              </a:spcBef>
            </a:pPr>
            <a:r>
              <a:rPr dirty="0" sz="1100" spc="-5" b="1">
                <a:latin typeface="Times New Roman"/>
                <a:cs typeface="Times New Roman"/>
              </a:rPr>
              <a:t>Analiza surselor de variaţie. Teste privind calitatea</a:t>
            </a:r>
            <a:r>
              <a:rPr dirty="0" sz="1100" spc="1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ajustării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algn="just" marL="62865" marR="55244" indent="457200">
              <a:lnSpc>
                <a:spcPts val="1260"/>
              </a:lnSpc>
              <a:spcBef>
                <a:spcPts val="5"/>
              </a:spcBef>
            </a:pPr>
            <a:r>
              <a:rPr dirty="0" sz="1100" spc="-5">
                <a:latin typeface="Times New Roman"/>
                <a:cs typeface="Times New Roman"/>
              </a:rPr>
              <a:t>Aprecierea calităţii ajustării </a:t>
            </a: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modelul de regresie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datelor de observaţie se bazează </a:t>
            </a:r>
            <a:r>
              <a:rPr dirty="0" sz="1100">
                <a:latin typeface="Times New Roman"/>
                <a:cs typeface="Times New Roman"/>
              </a:rPr>
              <a:t>pe o  </a:t>
            </a:r>
            <a:r>
              <a:rPr dirty="0" sz="1100" spc="-5">
                <a:latin typeface="Times New Roman"/>
                <a:cs typeface="Times New Roman"/>
              </a:rPr>
              <a:t>analiză de </a:t>
            </a:r>
            <a:r>
              <a:rPr dirty="0" sz="1100">
                <a:latin typeface="Times New Roman"/>
                <a:cs typeface="Times New Roman"/>
              </a:rPr>
              <a:t>tip </a:t>
            </a:r>
            <a:r>
              <a:rPr dirty="0" sz="1100" spc="-5">
                <a:latin typeface="Times New Roman"/>
                <a:cs typeface="Times New Roman"/>
              </a:rPr>
              <a:t>dispersional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>
                <a:latin typeface="Times New Roman"/>
                <a:cs typeface="Times New Roman"/>
              </a:rPr>
              <a:t>are </a:t>
            </a:r>
            <a:r>
              <a:rPr dirty="0" sz="1100">
                <a:latin typeface="Times New Roman"/>
                <a:cs typeface="Times New Roman"/>
              </a:rPr>
              <a:t>ca </a:t>
            </a:r>
            <a:r>
              <a:rPr dirty="0" sz="1100" spc="-5">
                <a:latin typeface="Times New Roman"/>
                <a:cs typeface="Times New Roman"/>
              </a:rPr>
              <a:t>punct de plecare descompunerea variaţiei totale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variabilei </a:t>
            </a:r>
            <a:r>
              <a:rPr dirty="0" sz="1100">
                <a:latin typeface="Times New Roman"/>
                <a:cs typeface="Times New Roman"/>
              </a:rPr>
              <a:t>Y în  </a:t>
            </a:r>
            <a:r>
              <a:rPr dirty="0" sz="1100" spc="-5">
                <a:latin typeface="Times New Roman"/>
                <a:cs typeface="Times New Roman"/>
              </a:rPr>
              <a:t>raport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cele două surse de variaţie identificabile: variaţia datorată regresiei şi variaţia</a:t>
            </a:r>
            <a:r>
              <a:rPr dirty="0" sz="1100" spc="1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reziduală.</a:t>
            </a:r>
            <a:endParaRPr sz="1100">
              <a:latin typeface="Times New Roman"/>
              <a:cs typeface="Times New Roman"/>
            </a:endParaRPr>
          </a:p>
          <a:p>
            <a:pPr algn="just" marL="520065">
              <a:lnSpc>
                <a:spcPct val="100000"/>
              </a:lnSpc>
              <a:spcBef>
                <a:spcPts val="15"/>
              </a:spcBef>
            </a:pPr>
            <a:r>
              <a:rPr dirty="0" sz="1100" spc="-5">
                <a:latin typeface="Times New Roman"/>
                <a:cs typeface="Times New Roman"/>
              </a:rPr>
              <a:t>Notând valorile ajustate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110" i="1">
                <a:latin typeface="Times New Roman"/>
                <a:cs typeface="Times New Roman"/>
              </a:rPr>
              <a:t>y</a:t>
            </a:r>
            <a:r>
              <a:rPr dirty="0" baseline="2525" sz="1650" spc="-165">
                <a:latin typeface="Times New Roman"/>
                <a:cs typeface="Times New Roman"/>
              </a:rPr>
              <a:t>ˆ</a:t>
            </a:r>
            <a:r>
              <a:rPr dirty="0" baseline="-11904" sz="1050" spc="-165" i="1">
                <a:latin typeface="Times New Roman"/>
                <a:cs typeface="Times New Roman"/>
              </a:rPr>
              <a:t>i</a:t>
            </a:r>
            <a:r>
              <a:rPr dirty="0" baseline="-11904" sz="1050" spc="-6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5" i="1">
                <a:latin typeface="Times New Roman"/>
                <a:cs typeface="Times New Roman"/>
              </a:rPr>
              <a:t>bx</a:t>
            </a:r>
            <a:r>
              <a:rPr dirty="0" baseline="-11904" sz="1050" spc="7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spc="-5">
                <a:latin typeface="Times New Roman"/>
                <a:cs typeface="Times New Roman"/>
              </a:rPr>
              <a:t>reziduurile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i="1">
                <a:latin typeface="Times New Roman"/>
                <a:cs typeface="Times New Roman"/>
              </a:rPr>
              <a:t>e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y</a:t>
            </a:r>
            <a:r>
              <a:rPr dirty="0" baseline="-11904" sz="1050" spc="22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14" i="1">
                <a:latin typeface="Times New Roman"/>
                <a:cs typeface="Times New Roman"/>
              </a:rPr>
              <a:t>y</a:t>
            </a:r>
            <a:r>
              <a:rPr dirty="0" baseline="2525" sz="1650" spc="-172">
                <a:latin typeface="Times New Roman"/>
                <a:cs typeface="Times New Roman"/>
              </a:rPr>
              <a:t>ˆ</a:t>
            </a:r>
            <a:r>
              <a:rPr dirty="0" baseline="-11904" sz="1050" spc="-172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Times New Roman"/>
                <a:cs typeface="Times New Roman"/>
              </a:rPr>
              <a:t>abaterea valorilor </a:t>
            </a:r>
            <a:r>
              <a:rPr dirty="0" sz="1100" spc="-10">
                <a:latin typeface="Times New Roman"/>
                <a:cs typeface="Times New Roman"/>
              </a:rPr>
              <a:t>y</a:t>
            </a:r>
            <a:r>
              <a:rPr dirty="0" baseline="-11904" sz="1050" spc="-15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la</a:t>
            </a:r>
            <a:endParaRPr sz="1100">
              <a:latin typeface="Times New Roman"/>
              <a:cs typeface="Times New Roman"/>
            </a:endParaRPr>
          </a:p>
          <a:p>
            <a:pPr algn="just" marL="63500">
              <a:lnSpc>
                <a:spcPct val="100000"/>
              </a:lnSpc>
              <a:spcBef>
                <a:spcPts val="180"/>
              </a:spcBef>
            </a:pPr>
            <a:r>
              <a:rPr dirty="0" sz="1100" spc="-5">
                <a:latin typeface="Times New Roman"/>
                <a:cs typeface="Times New Roman"/>
              </a:rPr>
              <a:t>media </a:t>
            </a:r>
            <a:r>
              <a:rPr dirty="0" sz="1100">
                <a:latin typeface="Times New Roman"/>
                <a:cs typeface="Times New Roman"/>
              </a:rPr>
              <a:t>lor se </a:t>
            </a:r>
            <a:r>
              <a:rPr dirty="0" sz="1100" spc="-5">
                <a:latin typeface="Times New Roman"/>
                <a:cs typeface="Times New Roman"/>
              </a:rPr>
              <a:t>poate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scrie:</a:t>
            </a:r>
            <a:endParaRPr sz="1100">
              <a:latin typeface="Times New Roman"/>
              <a:cs typeface="Times New Roman"/>
            </a:endParaRPr>
          </a:p>
          <a:p>
            <a:pPr algn="ctr" marR="66040">
              <a:lnSpc>
                <a:spcPct val="100000"/>
              </a:lnSpc>
              <a:spcBef>
                <a:spcPts val="720"/>
              </a:spcBef>
            </a:pP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27777" sz="90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27777" sz="90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</a:t>
            </a:r>
            <a:r>
              <a:rPr dirty="0" sz="1100" spc="-5">
                <a:latin typeface="Times New Roman"/>
                <a:cs typeface="Times New Roman"/>
              </a:rPr>
              <a:t>)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y</a:t>
            </a:r>
            <a:r>
              <a:rPr dirty="0" sz="1100" spc="30">
                <a:latin typeface="Times New Roman"/>
                <a:cs typeface="Times New Roman"/>
              </a:rPr>
              <a:t>)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 </a:t>
            </a:r>
            <a:r>
              <a:rPr dirty="0" sz="1100" spc="-125" i="1">
                <a:latin typeface="Times New Roman"/>
                <a:cs typeface="Times New Roman"/>
              </a:rPr>
              <a:t>y</a:t>
            </a:r>
            <a:r>
              <a:rPr dirty="0" baseline="2525" sz="1650" spc="-187">
                <a:latin typeface="Times New Roman"/>
                <a:cs typeface="Times New Roman"/>
              </a:rPr>
              <a:t>ˆ</a:t>
            </a:r>
            <a:r>
              <a:rPr dirty="0" baseline="-27777" sz="900" spc="-187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30" i="1">
                <a:latin typeface="Times New Roman"/>
                <a:cs typeface="Times New Roman"/>
              </a:rPr>
              <a:t>y</a:t>
            </a:r>
            <a:r>
              <a:rPr dirty="0" sz="1100" spc="30">
                <a:latin typeface="Times New Roman"/>
                <a:cs typeface="Times New Roman"/>
              </a:rPr>
              <a:t>)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e</a:t>
            </a:r>
            <a:r>
              <a:rPr dirty="0" baseline="-27777" sz="900" spc="-3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15" i="1">
                <a:latin typeface="Times New Roman"/>
                <a:cs typeface="Times New Roman"/>
              </a:rPr>
              <a:t>b</a:t>
            </a:r>
            <a:r>
              <a:rPr dirty="0" sz="1100" spc="15">
                <a:latin typeface="Times New Roman"/>
                <a:cs typeface="Times New Roman"/>
              </a:rPr>
              <a:t>(</a:t>
            </a:r>
            <a:r>
              <a:rPr dirty="0" sz="1100" spc="15" i="1">
                <a:latin typeface="Times New Roman"/>
                <a:cs typeface="Times New Roman"/>
              </a:rPr>
              <a:t>x</a:t>
            </a:r>
            <a:r>
              <a:rPr dirty="0" baseline="-27777" sz="900" spc="22" i="1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spc="35" i="1">
                <a:latin typeface="Times New Roman"/>
                <a:cs typeface="Times New Roman"/>
              </a:rPr>
              <a:t>x</a:t>
            </a:r>
            <a:r>
              <a:rPr dirty="0" sz="1100" spc="35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430267" y="9126352"/>
            <a:ext cx="66040" cy="0"/>
          </a:xfrm>
          <a:custGeom>
            <a:avLst/>
            <a:gdLst/>
            <a:ahLst/>
            <a:cxnLst/>
            <a:rect l="l" t="t" r="r" b="b"/>
            <a:pathLst>
              <a:path w="66039" h="0">
                <a:moveTo>
                  <a:pt x="0" y="0"/>
                </a:moveTo>
                <a:lnTo>
                  <a:pt x="65531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887966" y="9488551"/>
            <a:ext cx="5788025" cy="35369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457200">
              <a:lnSpc>
                <a:spcPts val="1260"/>
              </a:lnSpc>
              <a:spcBef>
                <a:spcPts val="195"/>
              </a:spcBef>
            </a:pPr>
            <a:r>
              <a:rPr dirty="0" sz="1100" spc="-5" b="1">
                <a:latin typeface="Times New Roman"/>
                <a:cs typeface="Times New Roman"/>
              </a:rPr>
              <a:t>Variaţia totală </a:t>
            </a:r>
            <a:r>
              <a:rPr dirty="0" sz="1100" b="1">
                <a:latin typeface="Times New Roman"/>
                <a:cs typeface="Times New Roman"/>
              </a:rPr>
              <a:t>a lui Y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obţine atunci </a:t>
            </a:r>
            <a:r>
              <a:rPr dirty="0" sz="1100" spc="-10">
                <a:latin typeface="Times New Roman"/>
                <a:cs typeface="Times New Roman"/>
              </a:rPr>
              <a:t>ca </a:t>
            </a:r>
            <a:r>
              <a:rPr dirty="0" sz="1100" spc="-5">
                <a:latin typeface="Times New Roman"/>
                <a:cs typeface="Times New Roman"/>
              </a:rPr>
              <a:t>sumă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abaterilor pătratice ale valorilor individuale  faţă de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medie: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486654" y="7208618"/>
            <a:ext cx="44704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350" spc="-25">
                <a:latin typeface="Symbol"/>
                <a:cs typeface="Symbol"/>
              </a:rPr>
              <a:t></a:t>
            </a:r>
            <a:r>
              <a:rPr dirty="0" sz="1000" spc="-25">
                <a:latin typeface="Times New Roman"/>
                <a:cs typeface="Times New Roman"/>
              </a:rPr>
              <a:t>x</a:t>
            </a:r>
            <a:r>
              <a:rPr dirty="0" baseline="-19841" sz="1050" spc="-37">
                <a:latin typeface="Times New Roman"/>
                <a:cs typeface="Times New Roman"/>
              </a:rPr>
              <a:t>i </a:t>
            </a:r>
            <a:r>
              <a:rPr dirty="0" sz="1000">
                <a:latin typeface="Times New Roman"/>
                <a:cs typeface="Times New Roman"/>
              </a:rPr>
              <a:t>, </a:t>
            </a:r>
            <a:r>
              <a:rPr dirty="0" sz="1000" spc="15">
                <a:latin typeface="Times New Roman"/>
                <a:cs typeface="Times New Roman"/>
              </a:rPr>
              <a:t>y</a:t>
            </a:r>
            <a:r>
              <a:rPr dirty="0" baseline="-19841" sz="1050" spc="22">
                <a:latin typeface="Times New Roman"/>
                <a:cs typeface="Times New Roman"/>
              </a:rPr>
              <a:t>i</a:t>
            </a:r>
            <a:r>
              <a:rPr dirty="0" baseline="-19841" sz="1050" spc="-165">
                <a:latin typeface="Times New Roman"/>
                <a:cs typeface="Times New Roman"/>
              </a:rPr>
              <a:t> </a:t>
            </a:r>
            <a:r>
              <a:rPr dirty="0" sz="1350" spc="-125">
                <a:latin typeface="Symbol"/>
                <a:cs typeface="Symbol"/>
              </a:rPr>
              <a:t>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16239" y="8854061"/>
            <a:ext cx="17272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25">
                <a:latin typeface="Times New Roman"/>
                <a:cs typeface="Times New Roman"/>
              </a:rPr>
              <a:t>x</a:t>
            </a:r>
            <a:r>
              <a:rPr dirty="0" baseline="-19841" sz="1050" spc="37">
                <a:latin typeface="Times New Roman"/>
                <a:cs typeface="Times New Roman"/>
              </a:rPr>
              <a:t>i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070603" y="8929756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993147" y="8838024"/>
            <a:ext cx="1546860" cy="416559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r" marR="396240">
              <a:lnSpc>
                <a:spcPct val="100000"/>
              </a:lnSpc>
              <a:spcBef>
                <a:spcPts val="355"/>
              </a:spcBef>
            </a:pPr>
            <a:r>
              <a:rPr dirty="0" sz="1000" spc="-5">
                <a:latin typeface="Times New Roman"/>
                <a:cs typeface="Times New Roman"/>
              </a:rPr>
              <a:t>x</a:t>
            </a:r>
            <a:endParaRPr sz="1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dirty="0" sz="1100" spc="-5">
                <a:latin typeface="Times New Roman"/>
                <a:cs typeface="Times New Roman"/>
              </a:rPr>
              <a:t>Descompunerea lui </a:t>
            </a:r>
            <a:r>
              <a:rPr dirty="0" sz="1100" spc="25">
                <a:latin typeface="Times New Roman"/>
                <a:cs typeface="Times New Roman"/>
              </a:rPr>
              <a:t>y</a:t>
            </a:r>
            <a:r>
              <a:rPr dirty="0" baseline="-23809" sz="1050" spc="37">
                <a:latin typeface="Times New Roman"/>
                <a:cs typeface="Times New Roman"/>
              </a:rPr>
              <a:t>i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6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375404" y="7576950"/>
            <a:ext cx="16192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15">
                <a:latin typeface="Times New Roman"/>
                <a:cs typeface="Times New Roman"/>
              </a:rPr>
              <a:t>e</a:t>
            </a:r>
            <a:r>
              <a:rPr dirty="0" baseline="-19841" sz="1050" spc="22">
                <a:latin typeface="Times New Roman"/>
                <a:cs typeface="Times New Roman"/>
              </a:rPr>
              <a:t>i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449069" y="6976691"/>
            <a:ext cx="195580" cy="554355"/>
          </a:xfrm>
          <a:prstGeom prst="rect">
            <a:avLst/>
          </a:prstGeom>
        </p:spPr>
        <p:txBody>
          <a:bodyPr wrap="square" lIns="0" tIns="118110" rIns="0" bIns="0" rtlCol="0" vert="horz">
            <a:spAutoFit/>
          </a:bodyPr>
          <a:lstStyle/>
          <a:p>
            <a:pPr marL="46990">
              <a:lnSpc>
                <a:spcPct val="100000"/>
              </a:lnSpc>
              <a:spcBef>
                <a:spcPts val="930"/>
              </a:spcBef>
            </a:pPr>
            <a:r>
              <a:rPr dirty="0" sz="1200">
                <a:latin typeface="Times New Roman"/>
                <a:cs typeface="Times New Roman"/>
              </a:rPr>
              <a:t>Y</a:t>
            </a:r>
            <a:endParaRPr sz="12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90"/>
              </a:spcBef>
            </a:pPr>
            <a:r>
              <a:rPr dirty="0" sz="1000" spc="15">
                <a:latin typeface="Times New Roman"/>
                <a:cs typeface="Times New Roman"/>
              </a:rPr>
              <a:t>y</a:t>
            </a:r>
            <a:r>
              <a:rPr dirty="0" baseline="-19841" sz="1050" spc="22">
                <a:latin typeface="Times New Roman"/>
                <a:cs typeface="Times New Roman"/>
              </a:rPr>
              <a:t>i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494788" y="8131180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483611" y="8072977"/>
            <a:ext cx="88900" cy="1771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30855" y="7908248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68369" y="7809455"/>
            <a:ext cx="812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420" i="1">
                <a:latin typeface="Times New Roman"/>
                <a:cs typeface="Times New Roman"/>
              </a:rPr>
              <a:t>y</a:t>
            </a:r>
            <a:r>
              <a:rPr dirty="0" baseline="2525" sz="1650" spc="-7">
                <a:latin typeface="Times New Roman"/>
                <a:cs typeface="Times New Roman"/>
              </a:rPr>
              <a:t>ˆ</a:t>
            </a:r>
            <a:endParaRPr baseline="2525"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471415" y="8353684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158994" y="8247985"/>
            <a:ext cx="46545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350" spc="-25">
                <a:latin typeface="Symbol"/>
                <a:cs typeface="Symbol"/>
              </a:rPr>
              <a:t></a:t>
            </a:r>
            <a:r>
              <a:rPr dirty="0" sz="1000" spc="-25">
                <a:latin typeface="Times New Roman"/>
                <a:cs typeface="Times New Roman"/>
              </a:rPr>
              <a:t>x</a:t>
            </a:r>
            <a:r>
              <a:rPr dirty="0" baseline="-19841" sz="1050" spc="-37">
                <a:latin typeface="Times New Roman"/>
                <a:cs typeface="Times New Roman"/>
              </a:rPr>
              <a:t>i </a:t>
            </a:r>
            <a:r>
              <a:rPr dirty="0" sz="1000">
                <a:latin typeface="Symbol"/>
                <a:cs typeface="Symbol"/>
              </a:rPr>
              <a:t></a:t>
            </a:r>
            <a:r>
              <a:rPr dirty="0" sz="1000" spc="-9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x</a:t>
            </a:r>
            <a:r>
              <a:rPr dirty="0" sz="1350" spc="-25">
                <a:latin typeface="Symbol"/>
                <a:cs typeface="Symbol"/>
              </a:rPr>
              <a:t>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755394" y="7589142"/>
            <a:ext cx="40132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15">
                <a:latin typeface="Times New Roman"/>
                <a:cs typeface="Times New Roman"/>
              </a:rPr>
              <a:t>y</a:t>
            </a:r>
            <a:r>
              <a:rPr dirty="0" baseline="-19841" sz="1050" spc="22">
                <a:latin typeface="Times New Roman"/>
                <a:cs typeface="Times New Roman"/>
              </a:rPr>
              <a:t>i </a:t>
            </a:r>
            <a:r>
              <a:rPr dirty="0" sz="1000">
                <a:latin typeface="Symbol"/>
                <a:cs typeface="Symbol"/>
              </a:rPr>
              <a:t></a:t>
            </a:r>
            <a:r>
              <a:rPr dirty="0" sz="1000" spc="-170">
                <a:latin typeface="Times New Roman"/>
                <a:cs typeface="Times New Roman"/>
              </a:rPr>
              <a:t> </a:t>
            </a:r>
            <a:r>
              <a:rPr dirty="0" sz="1000" spc="-215">
                <a:latin typeface="Times New Roman"/>
                <a:cs typeface="Times New Roman"/>
              </a:rPr>
              <a:t>y</a:t>
            </a:r>
            <a:r>
              <a:rPr dirty="0" baseline="2777" sz="1500" spc="-322">
                <a:latin typeface="Times New Roman"/>
                <a:cs typeface="Times New Roman"/>
              </a:rPr>
              <a:t>ˆ </a:t>
            </a:r>
            <a:r>
              <a:rPr dirty="0" baseline="-19841" sz="1050" spc="-7">
                <a:latin typeface="Times New Roman"/>
                <a:cs typeface="Times New Roman"/>
              </a:rPr>
              <a:t>i</a:t>
            </a:r>
            <a:endParaRPr baseline="-19841" sz="10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246375" y="7779136"/>
            <a:ext cx="59690" cy="0"/>
          </a:xfrm>
          <a:custGeom>
            <a:avLst/>
            <a:gdLst/>
            <a:ahLst/>
            <a:cxnLst/>
            <a:rect l="l" t="t" r="r" b="b"/>
            <a:pathLst>
              <a:path w="59689" h="0">
                <a:moveTo>
                  <a:pt x="0" y="0"/>
                </a:moveTo>
                <a:lnTo>
                  <a:pt x="594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978152" y="7718682"/>
            <a:ext cx="3714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000" spc="15">
                <a:latin typeface="Times New Roman"/>
                <a:cs typeface="Times New Roman"/>
              </a:rPr>
              <a:t>y</a:t>
            </a:r>
            <a:r>
              <a:rPr dirty="0" baseline="-19841" sz="1050" spc="22">
                <a:latin typeface="Times New Roman"/>
                <a:cs typeface="Times New Roman"/>
              </a:rPr>
              <a:t>i </a:t>
            </a:r>
            <a:r>
              <a:rPr dirty="0" sz="1000">
                <a:latin typeface="Symbol"/>
                <a:cs typeface="Symbol"/>
              </a:rPr>
              <a:t></a:t>
            </a:r>
            <a:r>
              <a:rPr dirty="0" sz="1000" spc="-1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2599753" y="7183252"/>
            <a:ext cx="2780030" cy="1727200"/>
            <a:chOff x="2599753" y="7183252"/>
            <a:chExt cx="2780030" cy="1727200"/>
          </a:xfrm>
        </p:grpSpPr>
        <p:sp>
          <p:nvSpPr>
            <p:cNvPr id="53" name="object 53"/>
            <p:cNvSpPr/>
            <p:nvPr/>
          </p:nvSpPr>
          <p:spPr>
            <a:xfrm>
              <a:off x="2610612" y="7183252"/>
              <a:ext cx="2769235" cy="1727200"/>
            </a:xfrm>
            <a:custGeom>
              <a:avLst/>
              <a:gdLst/>
              <a:ahLst/>
              <a:cxnLst/>
              <a:rect l="l" t="t" r="r" b="b"/>
              <a:pathLst>
                <a:path w="2769235" h="1727200">
                  <a:moveTo>
                    <a:pt x="2717292" y="1676400"/>
                  </a:moveTo>
                  <a:lnTo>
                    <a:pt x="2717292" y="1726692"/>
                  </a:lnTo>
                  <a:lnTo>
                    <a:pt x="2759392" y="1706880"/>
                  </a:lnTo>
                  <a:lnTo>
                    <a:pt x="2731008" y="1706880"/>
                  </a:lnTo>
                  <a:lnTo>
                    <a:pt x="2734056" y="1705356"/>
                  </a:lnTo>
                  <a:lnTo>
                    <a:pt x="2735580" y="1702308"/>
                  </a:lnTo>
                  <a:lnTo>
                    <a:pt x="2734056" y="1697736"/>
                  </a:lnTo>
                  <a:lnTo>
                    <a:pt x="2731008" y="1696212"/>
                  </a:lnTo>
                  <a:lnTo>
                    <a:pt x="2756916" y="1696212"/>
                  </a:lnTo>
                  <a:lnTo>
                    <a:pt x="2717292" y="1676400"/>
                  </a:lnTo>
                  <a:close/>
                </a:path>
                <a:path w="2769235" h="1727200">
                  <a:moveTo>
                    <a:pt x="25908" y="33528"/>
                  </a:moveTo>
                  <a:lnTo>
                    <a:pt x="21336" y="35052"/>
                  </a:lnTo>
                  <a:lnTo>
                    <a:pt x="19812" y="38100"/>
                  </a:lnTo>
                  <a:lnTo>
                    <a:pt x="19812" y="1702308"/>
                  </a:lnTo>
                  <a:lnTo>
                    <a:pt x="21336" y="1705356"/>
                  </a:lnTo>
                  <a:lnTo>
                    <a:pt x="25908" y="1706880"/>
                  </a:lnTo>
                  <a:lnTo>
                    <a:pt x="2717292" y="1706880"/>
                  </a:lnTo>
                  <a:lnTo>
                    <a:pt x="2717292" y="1702308"/>
                  </a:lnTo>
                  <a:lnTo>
                    <a:pt x="30480" y="1702308"/>
                  </a:lnTo>
                  <a:lnTo>
                    <a:pt x="25908" y="1696212"/>
                  </a:lnTo>
                  <a:lnTo>
                    <a:pt x="30480" y="1696212"/>
                  </a:lnTo>
                  <a:lnTo>
                    <a:pt x="30480" y="38100"/>
                  </a:lnTo>
                  <a:lnTo>
                    <a:pt x="28956" y="35052"/>
                  </a:lnTo>
                  <a:lnTo>
                    <a:pt x="25908" y="33528"/>
                  </a:lnTo>
                  <a:close/>
                </a:path>
                <a:path w="2769235" h="1727200">
                  <a:moveTo>
                    <a:pt x="2756916" y="1696212"/>
                  </a:moveTo>
                  <a:lnTo>
                    <a:pt x="2731008" y="1696212"/>
                  </a:lnTo>
                  <a:lnTo>
                    <a:pt x="2734056" y="1697736"/>
                  </a:lnTo>
                  <a:lnTo>
                    <a:pt x="2735580" y="1702308"/>
                  </a:lnTo>
                  <a:lnTo>
                    <a:pt x="2734056" y="1705356"/>
                  </a:lnTo>
                  <a:lnTo>
                    <a:pt x="2731008" y="1706880"/>
                  </a:lnTo>
                  <a:lnTo>
                    <a:pt x="2759392" y="1706880"/>
                  </a:lnTo>
                  <a:lnTo>
                    <a:pt x="2769108" y="1702308"/>
                  </a:lnTo>
                  <a:lnTo>
                    <a:pt x="2756916" y="1696212"/>
                  </a:lnTo>
                  <a:close/>
                </a:path>
                <a:path w="2769235" h="1727200">
                  <a:moveTo>
                    <a:pt x="30480" y="1696212"/>
                  </a:moveTo>
                  <a:lnTo>
                    <a:pt x="25908" y="1696212"/>
                  </a:lnTo>
                  <a:lnTo>
                    <a:pt x="30480" y="1702308"/>
                  </a:lnTo>
                  <a:lnTo>
                    <a:pt x="30480" y="1696212"/>
                  </a:lnTo>
                  <a:close/>
                </a:path>
                <a:path w="2769235" h="1727200">
                  <a:moveTo>
                    <a:pt x="2717292" y="1696212"/>
                  </a:moveTo>
                  <a:lnTo>
                    <a:pt x="30480" y="1696212"/>
                  </a:lnTo>
                  <a:lnTo>
                    <a:pt x="30480" y="1702308"/>
                  </a:lnTo>
                  <a:lnTo>
                    <a:pt x="2717292" y="1702308"/>
                  </a:lnTo>
                  <a:lnTo>
                    <a:pt x="2717292" y="1696212"/>
                  </a:lnTo>
                  <a:close/>
                </a:path>
                <a:path w="2769235" h="1727200">
                  <a:moveTo>
                    <a:pt x="25908" y="0"/>
                  </a:moveTo>
                  <a:lnTo>
                    <a:pt x="0" y="50292"/>
                  </a:lnTo>
                  <a:lnTo>
                    <a:pt x="19812" y="50292"/>
                  </a:lnTo>
                  <a:lnTo>
                    <a:pt x="19812" y="38100"/>
                  </a:lnTo>
                  <a:lnTo>
                    <a:pt x="21336" y="35052"/>
                  </a:lnTo>
                  <a:lnTo>
                    <a:pt x="25908" y="33528"/>
                  </a:lnTo>
                  <a:lnTo>
                    <a:pt x="42164" y="33528"/>
                  </a:lnTo>
                  <a:lnTo>
                    <a:pt x="25908" y="0"/>
                  </a:lnTo>
                  <a:close/>
                </a:path>
                <a:path w="2769235" h="1727200">
                  <a:moveTo>
                    <a:pt x="42164" y="33528"/>
                  </a:moveTo>
                  <a:lnTo>
                    <a:pt x="25908" y="33528"/>
                  </a:lnTo>
                  <a:lnTo>
                    <a:pt x="28956" y="35052"/>
                  </a:lnTo>
                  <a:lnTo>
                    <a:pt x="30480" y="38100"/>
                  </a:lnTo>
                  <a:lnTo>
                    <a:pt x="30480" y="50292"/>
                  </a:lnTo>
                  <a:lnTo>
                    <a:pt x="50292" y="50292"/>
                  </a:lnTo>
                  <a:lnTo>
                    <a:pt x="42164" y="33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4" name="object 54"/>
            <p:cNvSpPr/>
            <p:nvPr/>
          </p:nvSpPr>
          <p:spPr>
            <a:xfrm>
              <a:off x="2827020" y="7710556"/>
              <a:ext cx="2348865" cy="1047115"/>
            </a:xfrm>
            <a:custGeom>
              <a:avLst/>
              <a:gdLst/>
              <a:ahLst/>
              <a:cxnLst/>
              <a:rect l="l" t="t" r="r" b="b"/>
              <a:pathLst>
                <a:path w="2348865" h="1047115">
                  <a:moveTo>
                    <a:pt x="0" y="1046987"/>
                  </a:moveTo>
                  <a:lnTo>
                    <a:pt x="2348483" y="0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2636520" y="7475860"/>
              <a:ext cx="2051685" cy="1409700"/>
            </a:xfrm>
            <a:custGeom>
              <a:avLst/>
              <a:gdLst/>
              <a:ahLst/>
              <a:cxnLst/>
              <a:rect l="l" t="t" r="r" b="b"/>
              <a:pathLst>
                <a:path w="2051685" h="1409700">
                  <a:moveTo>
                    <a:pt x="1459991" y="1409699"/>
                  </a:moveTo>
                  <a:lnTo>
                    <a:pt x="1459991" y="713231"/>
                  </a:lnTo>
                  <a:lnTo>
                    <a:pt x="0" y="713231"/>
                  </a:lnTo>
                </a:path>
                <a:path w="2051685" h="1409700">
                  <a:moveTo>
                    <a:pt x="2048255" y="1408175"/>
                  </a:moveTo>
                  <a:lnTo>
                    <a:pt x="2048255" y="457199"/>
                  </a:lnTo>
                  <a:lnTo>
                    <a:pt x="0" y="457199"/>
                  </a:lnTo>
                </a:path>
                <a:path w="2051685" h="1409700">
                  <a:moveTo>
                    <a:pt x="1463039" y="713231"/>
                  </a:moveTo>
                  <a:lnTo>
                    <a:pt x="2049779" y="710183"/>
                  </a:lnTo>
                </a:path>
                <a:path w="2051685" h="1409700">
                  <a:moveTo>
                    <a:pt x="2051303" y="457199"/>
                  </a:moveTo>
                  <a:lnTo>
                    <a:pt x="2051303" y="0"/>
                  </a:lnTo>
                </a:path>
              </a:pathLst>
            </a:custGeom>
            <a:ln w="9524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4672583" y="7451476"/>
              <a:ext cx="29209" cy="27940"/>
            </a:xfrm>
            <a:custGeom>
              <a:avLst/>
              <a:gdLst/>
              <a:ahLst/>
              <a:cxnLst/>
              <a:rect l="l" t="t" r="r" b="b"/>
              <a:pathLst>
                <a:path w="29210" h="27940">
                  <a:moveTo>
                    <a:pt x="22859" y="0"/>
                  </a:moveTo>
                  <a:lnTo>
                    <a:pt x="6095" y="0"/>
                  </a:lnTo>
                  <a:lnTo>
                    <a:pt x="0" y="6095"/>
                  </a:lnTo>
                  <a:lnTo>
                    <a:pt x="0" y="21335"/>
                  </a:lnTo>
                  <a:lnTo>
                    <a:pt x="6095" y="27431"/>
                  </a:lnTo>
                  <a:lnTo>
                    <a:pt x="22859" y="27431"/>
                  </a:lnTo>
                  <a:lnTo>
                    <a:pt x="28955" y="21335"/>
                  </a:lnTo>
                  <a:lnTo>
                    <a:pt x="28955" y="60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4672583" y="7451476"/>
              <a:ext cx="29209" cy="27940"/>
            </a:xfrm>
            <a:custGeom>
              <a:avLst/>
              <a:gdLst/>
              <a:ahLst/>
              <a:cxnLst/>
              <a:rect l="l" t="t" r="r" b="b"/>
              <a:pathLst>
                <a:path w="29210" h="27940">
                  <a:moveTo>
                    <a:pt x="15239" y="0"/>
                  </a:moveTo>
                  <a:lnTo>
                    <a:pt x="6095" y="0"/>
                  </a:lnTo>
                  <a:lnTo>
                    <a:pt x="0" y="6095"/>
                  </a:lnTo>
                  <a:lnTo>
                    <a:pt x="0" y="13715"/>
                  </a:lnTo>
                  <a:lnTo>
                    <a:pt x="0" y="21335"/>
                  </a:lnTo>
                  <a:lnTo>
                    <a:pt x="6095" y="27431"/>
                  </a:lnTo>
                  <a:lnTo>
                    <a:pt x="15239" y="27431"/>
                  </a:lnTo>
                  <a:lnTo>
                    <a:pt x="22859" y="27431"/>
                  </a:lnTo>
                  <a:lnTo>
                    <a:pt x="28955" y="21335"/>
                  </a:lnTo>
                  <a:lnTo>
                    <a:pt x="28955" y="13715"/>
                  </a:lnTo>
                  <a:lnTo>
                    <a:pt x="28955" y="6095"/>
                  </a:lnTo>
                  <a:lnTo>
                    <a:pt x="22859" y="0"/>
                  </a:lnTo>
                  <a:lnTo>
                    <a:pt x="1523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4696777" y="7948109"/>
              <a:ext cx="100964" cy="2320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2604516" y="7457572"/>
              <a:ext cx="2065020" cy="850900"/>
            </a:xfrm>
            <a:custGeom>
              <a:avLst/>
              <a:gdLst/>
              <a:ahLst/>
              <a:cxnLst/>
              <a:rect l="l" t="t" r="r" b="b"/>
              <a:pathLst>
                <a:path w="2065020" h="850900">
                  <a:moveTo>
                    <a:pt x="2043683" y="0"/>
                  </a:moveTo>
                  <a:lnTo>
                    <a:pt x="2025610" y="2952"/>
                  </a:lnTo>
                  <a:lnTo>
                    <a:pt x="2011108" y="11048"/>
                  </a:lnTo>
                  <a:lnTo>
                    <a:pt x="2001464" y="23145"/>
                  </a:lnTo>
                  <a:lnTo>
                    <a:pt x="1997963" y="38099"/>
                  </a:lnTo>
                  <a:lnTo>
                    <a:pt x="1997963" y="190499"/>
                  </a:lnTo>
                  <a:lnTo>
                    <a:pt x="1994249" y="205454"/>
                  </a:lnTo>
                  <a:lnTo>
                    <a:pt x="1984247" y="217550"/>
                  </a:lnTo>
                  <a:lnTo>
                    <a:pt x="1969674" y="225647"/>
                  </a:lnTo>
                  <a:lnTo>
                    <a:pt x="1952243" y="228599"/>
                  </a:lnTo>
                  <a:lnTo>
                    <a:pt x="1969674" y="231552"/>
                  </a:lnTo>
                  <a:lnTo>
                    <a:pt x="1984247" y="239648"/>
                  </a:lnTo>
                  <a:lnTo>
                    <a:pt x="1994249" y="251745"/>
                  </a:lnTo>
                  <a:lnTo>
                    <a:pt x="1997963" y="266699"/>
                  </a:lnTo>
                  <a:lnTo>
                    <a:pt x="1997963" y="419099"/>
                  </a:lnTo>
                  <a:lnTo>
                    <a:pt x="2001464" y="434054"/>
                  </a:lnTo>
                  <a:lnTo>
                    <a:pt x="2011108" y="446150"/>
                  </a:lnTo>
                  <a:lnTo>
                    <a:pt x="2025610" y="454247"/>
                  </a:lnTo>
                  <a:lnTo>
                    <a:pt x="2043683" y="457199"/>
                  </a:lnTo>
                </a:path>
                <a:path w="2065020" h="850900">
                  <a:moveTo>
                    <a:pt x="1516379" y="758951"/>
                  </a:moveTo>
                  <a:lnTo>
                    <a:pt x="1519880" y="777025"/>
                  </a:lnTo>
                  <a:lnTo>
                    <a:pt x="1529524" y="791527"/>
                  </a:lnTo>
                  <a:lnTo>
                    <a:pt x="1544026" y="801171"/>
                  </a:lnTo>
                  <a:lnTo>
                    <a:pt x="1562099" y="804671"/>
                  </a:lnTo>
                  <a:lnTo>
                    <a:pt x="1744979" y="804671"/>
                  </a:lnTo>
                  <a:lnTo>
                    <a:pt x="1762410" y="808386"/>
                  </a:lnTo>
                  <a:lnTo>
                    <a:pt x="1776983" y="818387"/>
                  </a:lnTo>
                  <a:lnTo>
                    <a:pt x="1786985" y="832961"/>
                  </a:lnTo>
                  <a:lnTo>
                    <a:pt x="1790699" y="850391"/>
                  </a:lnTo>
                  <a:lnTo>
                    <a:pt x="1794200" y="832961"/>
                  </a:lnTo>
                  <a:lnTo>
                    <a:pt x="1803844" y="818387"/>
                  </a:lnTo>
                  <a:lnTo>
                    <a:pt x="1818346" y="808386"/>
                  </a:lnTo>
                  <a:lnTo>
                    <a:pt x="1836419" y="804671"/>
                  </a:lnTo>
                  <a:lnTo>
                    <a:pt x="2019299" y="804671"/>
                  </a:lnTo>
                  <a:lnTo>
                    <a:pt x="2036730" y="801171"/>
                  </a:lnTo>
                  <a:lnTo>
                    <a:pt x="2051303" y="791527"/>
                  </a:lnTo>
                  <a:lnTo>
                    <a:pt x="2061305" y="777025"/>
                  </a:lnTo>
                  <a:lnTo>
                    <a:pt x="2065019" y="758951"/>
                  </a:lnTo>
                </a:path>
                <a:path w="2065020" h="850900">
                  <a:moveTo>
                    <a:pt x="59435" y="12191"/>
                  </a:moveTo>
                  <a:lnTo>
                    <a:pt x="76866" y="15144"/>
                  </a:lnTo>
                  <a:lnTo>
                    <a:pt x="91439" y="23240"/>
                  </a:lnTo>
                  <a:lnTo>
                    <a:pt x="101441" y="35337"/>
                  </a:lnTo>
                  <a:lnTo>
                    <a:pt x="105155" y="50291"/>
                  </a:lnTo>
                  <a:lnTo>
                    <a:pt x="105155" y="202691"/>
                  </a:lnTo>
                  <a:lnTo>
                    <a:pt x="108656" y="217646"/>
                  </a:lnTo>
                  <a:lnTo>
                    <a:pt x="118300" y="229742"/>
                  </a:lnTo>
                  <a:lnTo>
                    <a:pt x="132802" y="237839"/>
                  </a:lnTo>
                  <a:lnTo>
                    <a:pt x="150875" y="240791"/>
                  </a:lnTo>
                  <a:lnTo>
                    <a:pt x="132802" y="243744"/>
                  </a:lnTo>
                  <a:lnTo>
                    <a:pt x="118300" y="251840"/>
                  </a:lnTo>
                  <a:lnTo>
                    <a:pt x="108656" y="263937"/>
                  </a:lnTo>
                  <a:lnTo>
                    <a:pt x="105155" y="278891"/>
                  </a:lnTo>
                  <a:lnTo>
                    <a:pt x="105155" y="431291"/>
                  </a:lnTo>
                  <a:lnTo>
                    <a:pt x="101441" y="446246"/>
                  </a:lnTo>
                  <a:lnTo>
                    <a:pt x="91439" y="458342"/>
                  </a:lnTo>
                  <a:lnTo>
                    <a:pt x="76866" y="466439"/>
                  </a:lnTo>
                  <a:lnTo>
                    <a:pt x="59435" y="469391"/>
                  </a:lnTo>
                </a:path>
                <a:path w="2065020" h="850900">
                  <a:moveTo>
                    <a:pt x="71627" y="6095"/>
                  </a:moveTo>
                  <a:lnTo>
                    <a:pt x="0" y="6095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2656141" y="7943537"/>
              <a:ext cx="100964" cy="2335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1" name="object 61"/>
            <p:cNvSpPr/>
            <p:nvPr/>
          </p:nvSpPr>
          <p:spPr>
            <a:xfrm>
              <a:off x="3019044" y="8000116"/>
              <a:ext cx="59690" cy="0"/>
            </a:xfrm>
            <a:custGeom>
              <a:avLst/>
              <a:gdLst/>
              <a:ahLst/>
              <a:cxnLst/>
              <a:rect l="l" t="t" r="r" b="b"/>
              <a:pathLst>
                <a:path w="59689" h="0">
                  <a:moveTo>
                    <a:pt x="0" y="0"/>
                  </a:moveTo>
                  <a:lnTo>
                    <a:pt x="5943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2" name="object 62"/>
          <p:cNvSpPr/>
          <p:nvPr/>
        </p:nvSpPr>
        <p:spPr>
          <a:xfrm>
            <a:off x="2342388" y="7468240"/>
            <a:ext cx="91440" cy="719455"/>
          </a:xfrm>
          <a:custGeom>
            <a:avLst/>
            <a:gdLst/>
            <a:ahLst/>
            <a:cxnLst/>
            <a:rect l="l" t="t" r="r" b="b"/>
            <a:pathLst>
              <a:path w="91439" h="719454">
                <a:moveTo>
                  <a:pt x="91439" y="0"/>
                </a:moveTo>
                <a:lnTo>
                  <a:pt x="73366" y="4786"/>
                </a:lnTo>
                <a:lnTo>
                  <a:pt x="58864" y="17716"/>
                </a:lnTo>
                <a:lnTo>
                  <a:pt x="49220" y="36647"/>
                </a:lnTo>
                <a:lnTo>
                  <a:pt x="45719" y="59435"/>
                </a:lnTo>
                <a:lnTo>
                  <a:pt x="45719" y="300227"/>
                </a:lnTo>
                <a:lnTo>
                  <a:pt x="42219" y="323659"/>
                </a:lnTo>
                <a:lnTo>
                  <a:pt x="32575" y="342518"/>
                </a:lnTo>
                <a:lnTo>
                  <a:pt x="18073" y="355091"/>
                </a:lnTo>
                <a:lnTo>
                  <a:pt x="0" y="359663"/>
                </a:lnTo>
                <a:lnTo>
                  <a:pt x="18073" y="364474"/>
                </a:lnTo>
                <a:lnTo>
                  <a:pt x="32575" y="377570"/>
                </a:lnTo>
                <a:lnTo>
                  <a:pt x="42219" y="396954"/>
                </a:lnTo>
                <a:lnTo>
                  <a:pt x="45719" y="420623"/>
                </a:lnTo>
                <a:lnTo>
                  <a:pt x="45719" y="659891"/>
                </a:lnTo>
                <a:lnTo>
                  <a:pt x="49220" y="683323"/>
                </a:lnTo>
                <a:lnTo>
                  <a:pt x="58864" y="702182"/>
                </a:lnTo>
                <a:lnTo>
                  <a:pt x="73366" y="714755"/>
                </a:lnTo>
                <a:lnTo>
                  <a:pt x="91439" y="719327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844800" y="8009985"/>
            <a:ext cx="5016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776220" y="7939661"/>
            <a:ext cx="32067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spc="-225">
                <a:latin typeface="Times New Roman"/>
                <a:cs typeface="Times New Roman"/>
              </a:rPr>
              <a:t>y</a:t>
            </a:r>
            <a:r>
              <a:rPr dirty="0" baseline="2777" sz="1500" spc="-337">
                <a:latin typeface="Times New Roman"/>
                <a:cs typeface="Times New Roman"/>
              </a:rPr>
              <a:t>ˆ </a:t>
            </a:r>
            <a:r>
              <a:rPr dirty="0" sz="1000">
                <a:latin typeface="Symbol"/>
                <a:cs typeface="Symbol"/>
              </a:rPr>
              <a:t></a:t>
            </a:r>
            <a:r>
              <a:rPr dirty="0" sz="1000" spc="-55">
                <a:latin typeface="Times New Roman"/>
                <a:cs typeface="Times New Roman"/>
              </a:rPr>
              <a:t> </a:t>
            </a:r>
            <a:r>
              <a:rPr dirty="0" sz="1000">
                <a:latin typeface="Times New Roman"/>
                <a:cs typeface="Times New Roman"/>
              </a:rPr>
              <a:t>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5213603" y="8012308"/>
            <a:ext cx="64135" cy="0"/>
          </a:xfrm>
          <a:custGeom>
            <a:avLst/>
            <a:gdLst/>
            <a:ahLst/>
            <a:cxnLst/>
            <a:rect l="l" t="t" r="r" b="b"/>
            <a:pathLst>
              <a:path w="64135" h="0">
                <a:moveTo>
                  <a:pt x="0" y="0"/>
                </a:moveTo>
                <a:lnTo>
                  <a:pt x="64007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5039365" y="8022177"/>
            <a:ext cx="5016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793995" y="7906609"/>
            <a:ext cx="54864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Times New Roman"/>
                <a:cs typeface="Times New Roman"/>
              </a:rPr>
              <a:t>b </a:t>
            </a:r>
            <a:r>
              <a:rPr dirty="0" sz="1000">
                <a:latin typeface="Symbol"/>
                <a:cs typeface="Symbol"/>
              </a:rPr>
              <a:t></a:t>
            </a:r>
            <a:r>
              <a:rPr dirty="0" sz="1000">
                <a:latin typeface="Times New Roman"/>
                <a:cs typeface="Times New Roman"/>
              </a:rPr>
              <a:t> </a:t>
            </a:r>
            <a:r>
              <a:rPr dirty="0" sz="1350" spc="-65">
                <a:latin typeface="Symbol"/>
                <a:cs typeface="Symbol"/>
              </a:rPr>
              <a:t></a:t>
            </a:r>
            <a:r>
              <a:rPr dirty="0" sz="1000" spc="-65">
                <a:latin typeface="Times New Roman"/>
                <a:cs typeface="Times New Roman"/>
              </a:rPr>
              <a:t>x </a:t>
            </a:r>
            <a:r>
              <a:rPr dirty="0" sz="1000">
                <a:latin typeface="Symbol"/>
                <a:cs typeface="Symbol"/>
              </a:rPr>
              <a:t></a:t>
            </a:r>
            <a:r>
              <a:rPr dirty="0" sz="1000" spc="-130">
                <a:latin typeface="Times New Roman"/>
                <a:cs typeface="Times New Roman"/>
              </a:rPr>
              <a:t> </a:t>
            </a:r>
            <a:r>
              <a:rPr dirty="0" sz="1000" spc="-25">
                <a:latin typeface="Times New Roman"/>
                <a:cs typeface="Times New Roman"/>
              </a:rPr>
              <a:t>x</a:t>
            </a:r>
            <a:r>
              <a:rPr dirty="0" sz="1350" spc="-25">
                <a:latin typeface="Symbol"/>
                <a:cs typeface="Symbol"/>
              </a:rPr>
              <a:t>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373113" y="8775320"/>
            <a:ext cx="1358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1987" y="63005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681983" y="630052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654298" y="515790"/>
            <a:ext cx="115951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368935" algn="l"/>
                <a:tab pos="743585" algn="l"/>
                <a:tab pos="1100455" algn="l"/>
              </a:tabLst>
            </a:pPr>
            <a:r>
              <a:rPr dirty="0" sz="1450" spc="-125">
                <a:latin typeface="Symbol"/>
                <a:cs typeface="Symbol"/>
              </a:rPr>
              <a:t></a:t>
            </a:r>
            <a:r>
              <a:rPr dirty="0" sz="1450" spc="-125">
                <a:latin typeface="Times New Roman"/>
                <a:cs typeface="Times New Roman"/>
              </a:rPr>
              <a:t>	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	</a:t>
            </a:r>
            <a:r>
              <a:rPr dirty="0" sz="1450" spc="-125">
                <a:latin typeface="Symbol"/>
                <a:cs typeface="Symbol"/>
              </a:rPr>
              <a:t></a:t>
            </a:r>
            <a:r>
              <a:rPr dirty="0" sz="1450" spc="-125">
                <a:latin typeface="Times New Roman"/>
                <a:cs typeface="Times New Roman"/>
              </a:rPr>
              <a:t>	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24044" y="63005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42049" y="547401"/>
            <a:ext cx="153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51226" y="547401"/>
            <a:ext cx="698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8165" algn="l"/>
              </a:tabLst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2569" y="547401"/>
            <a:ext cx="153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76000" y="547401"/>
            <a:ext cx="153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3226" y="672130"/>
            <a:ext cx="17399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70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5435" y="672130"/>
            <a:ext cx="79692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  <a:tabLst>
                <a:tab pos="608965" algn="l"/>
              </a:tabLst>
            </a:pPr>
            <a:r>
              <a:rPr dirty="0" sz="600" i="1">
                <a:latin typeface="Times New Roman"/>
                <a:cs typeface="Times New Roman"/>
              </a:rPr>
              <a:t>i </a:t>
            </a:r>
            <a:r>
              <a:rPr dirty="0" sz="600" spc="130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1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42154" y="672130"/>
            <a:ext cx="23495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8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87751" y="672130"/>
            <a:ext cx="25781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97485" algn="l"/>
              </a:tabLst>
            </a:pPr>
            <a:r>
              <a:rPr dirty="0" sz="600" i="1">
                <a:latin typeface="Times New Roman"/>
                <a:cs typeface="Times New Roman"/>
              </a:rPr>
              <a:t>i	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40070" y="517314"/>
            <a:ext cx="834390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759460" algn="l"/>
              </a:tabLst>
            </a:pPr>
            <a:r>
              <a:rPr dirty="0" sz="1450" spc="-105">
                <a:latin typeface="Symbol"/>
                <a:cs typeface="Symbol"/>
              </a:rPr>
              <a:t>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11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16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i="1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55258" y="564361"/>
            <a:ext cx="5911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1460" indent="-239395">
              <a:lnSpc>
                <a:spcPct val="100000"/>
              </a:lnSpc>
              <a:spcBef>
                <a:spcPts val="100"/>
              </a:spcBef>
              <a:buFont typeface="Symbol"/>
              <a:buChar char=""/>
              <a:tabLst>
                <a:tab pos="251460" algn="l"/>
                <a:tab pos="252095" algn="l"/>
              </a:tabLst>
            </a:pPr>
            <a:r>
              <a:rPr dirty="0" sz="1100" i="1">
                <a:latin typeface="Times New Roman"/>
                <a:cs typeface="Times New Roman"/>
              </a:rPr>
              <a:t>e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10704" y="564361"/>
            <a:ext cx="5156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19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53967" y="563927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024185" y="55173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163100" y="563927"/>
            <a:ext cx="32766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6225" algn="l"/>
              </a:tabLst>
            </a:pPr>
            <a:r>
              <a:rPr dirty="0" sz="600">
                <a:latin typeface="Times New Roman"/>
                <a:cs typeface="Times New Roman"/>
              </a:rPr>
              <a:t>2</a:t>
            </a:r>
            <a:r>
              <a:rPr dirty="0" sz="600">
                <a:latin typeface="Times New Roman"/>
                <a:cs typeface="Times New Roman"/>
              </a:rPr>
              <a:t>	</a:t>
            </a: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83613" y="55173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52071" y="551735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42242" y="564361"/>
            <a:ext cx="31369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210" i="1">
                <a:latin typeface="Times New Roman"/>
                <a:cs typeface="Times New Roman"/>
              </a:rPr>
              <a:t>y</a:t>
            </a:r>
            <a:r>
              <a:rPr dirty="0" baseline="2525" sz="1650" spc="-315">
                <a:latin typeface="Times New Roman"/>
                <a:cs typeface="Times New Roman"/>
              </a:rPr>
              <a:t>ˆ</a:t>
            </a:r>
            <a:r>
              <a:rPr dirty="0" baseline="2525" sz="1650" spc="-21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8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2395" y="54166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74135" y="204889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309871" y="2048896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82395" y="1951360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837183" y="874906"/>
            <a:ext cx="5887720" cy="1603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unde s-a ţinut cont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>
                <a:latin typeface="Symbol"/>
                <a:cs typeface="Symbol"/>
              </a:rPr>
              <a:t>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 i="1">
                <a:latin typeface="Times New Roman"/>
                <a:cs typeface="Times New Roman"/>
              </a:rPr>
              <a:t>e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= 0 </a:t>
            </a:r>
            <a:r>
              <a:rPr dirty="0" sz="1100" spc="-5">
                <a:latin typeface="Times New Roman"/>
                <a:cs typeface="Times New Roman"/>
              </a:rPr>
              <a:t>(conform</a:t>
            </a:r>
            <a:r>
              <a:rPr dirty="0" sz="1100" spc="-15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(4)).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63500" marR="55880" indent="457200">
              <a:lnSpc>
                <a:spcPts val="1270"/>
              </a:lnSpc>
            </a:pPr>
            <a:r>
              <a:rPr dirty="0" sz="1100">
                <a:latin typeface="Times New Roman"/>
                <a:cs typeface="Times New Roman"/>
              </a:rPr>
              <a:t>Relaţia </a:t>
            </a:r>
            <a:r>
              <a:rPr dirty="0" sz="1100" spc="-5">
                <a:latin typeface="Times New Roman"/>
                <a:cs typeface="Times New Roman"/>
              </a:rPr>
              <a:t>anterioară poartă numele de </a:t>
            </a:r>
            <a:r>
              <a:rPr dirty="0" sz="1100" spc="-5" b="1">
                <a:latin typeface="Times New Roman"/>
                <a:cs typeface="Times New Roman"/>
              </a:rPr>
              <a:t>ecuaţie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analizei dispersionale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>
                <a:latin typeface="Times New Roman"/>
                <a:cs typeface="Times New Roman"/>
              </a:rPr>
              <a:t>ea </a:t>
            </a:r>
            <a:r>
              <a:rPr dirty="0" sz="1100" spc="-5">
                <a:latin typeface="Times New Roman"/>
                <a:cs typeface="Times New Roman"/>
              </a:rPr>
              <a:t>permite  descompunerea variaţiei totale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lui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potrivit celor două surse </a:t>
            </a:r>
            <a:r>
              <a:rPr dirty="0" sz="1100">
                <a:latin typeface="Times New Roman"/>
                <a:cs typeface="Times New Roman"/>
              </a:rPr>
              <a:t>ale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sale: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619760" indent="-99695">
              <a:lnSpc>
                <a:spcPct val="100000"/>
              </a:lnSpc>
              <a:buFont typeface="Symbol"/>
              <a:buChar char=""/>
              <a:tabLst>
                <a:tab pos="620395" algn="l"/>
              </a:tabLst>
            </a:pPr>
            <a:r>
              <a:rPr dirty="0" sz="1100" b="1">
                <a:latin typeface="Times New Roman"/>
                <a:cs typeface="Times New Roman"/>
              </a:rPr>
              <a:t>variaţia </a:t>
            </a:r>
            <a:r>
              <a:rPr dirty="0" sz="1100" spc="-5" b="1">
                <a:latin typeface="Times New Roman"/>
                <a:cs typeface="Times New Roman"/>
              </a:rPr>
              <a:t>explicată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lui </a:t>
            </a:r>
            <a:r>
              <a:rPr dirty="0" sz="1100" b="1" i="1">
                <a:latin typeface="Times New Roman"/>
                <a:cs typeface="Times New Roman"/>
              </a:rPr>
              <a:t>Y </a:t>
            </a:r>
            <a:r>
              <a:rPr dirty="0" sz="1100" spc="-5" b="1">
                <a:latin typeface="Times New Roman"/>
                <a:cs typeface="Times New Roman"/>
              </a:rPr>
              <a:t>(datorată</a:t>
            </a:r>
            <a:r>
              <a:rPr dirty="0" sz="1100" spc="-5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regresiei)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 algn="ctr" marL="508634">
              <a:lnSpc>
                <a:spcPts val="685"/>
              </a:lnSpc>
              <a:spcBef>
                <a:spcPts val="670"/>
              </a:spcBef>
            </a:pPr>
            <a:r>
              <a:rPr dirty="0" baseline="-7936" sz="2100" spc="7">
                <a:latin typeface="Symbol"/>
                <a:cs typeface="Symbol"/>
              </a:rPr>
              <a:t></a:t>
            </a:r>
            <a:r>
              <a:rPr dirty="0" baseline="-27777" sz="1050" i="1">
                <a:latin typeface="Times New Roman"/>
                <a:cs typeface="Times New Roman"/>
              </a:rPr>
              <a:t>i</a:t>
            </a:r>
            <a:r>
              <a:rPr dirty="0" baseline="-27777" sz="1050" i="1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20" i="1">
                <a:latin typeface="Times New Roman"/>
                <a:cs typeface="Times New Roman"/>
              </a:rPr>
              <a:t>y</a:t>
            </a:r>
            <a:r>
              <a:rPr dirty="0" baseline="2525" sz="1650" spc="120">
                <a:latin typeface="Times New Roman"/>
                <a:cs typeface="Times New Roman"/>
              </a:rPr>
              <a:t>ˆ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 spc="-180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4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-140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b</a:t>
            </a:r>
            <a:r>
              <a:rPr dirty="0" sz="1100" i="1">
                <a:latin typeface="Times New Roman"/>
                <a:cs typeface="Times New Roman"/>
              </a:rPr>
              <a:t>  </a:t>
            </a:r>
            <a:r>
              <a:rPr dirty="0" sz="1100" spc="-60" i="1">
                <a:latin typeface="Times New Roman"/>
                <a:cs typeface="Times New Roman"/>
              </a:rPr>
              <a:t> </a:t>
            </a:r>
            <a:r>
              <a:rPr dirty="0" baseline="-7936" sz="2100" spc="7">
                <a:latin typeface="Symbol"/>
                <a:cs typeface="Symbol"/>
              </a:rPr>
              <a:t></a:t>
            </a:r>
            <a:r>
              <a:rPr dirty="0" baseline="-27777" sz="1050" i="1">
                <a:latin typeface="Times New Roman"/>
                <a:cs typeface="Times New Roman"/>
              </a:rPr>
              <a:t>i</a:t>
            </a:r>
            <a:r>
              <a:rPr dirty="0" baseline="-27777" sz="1050" i="1">
                <a:latin typeface="Times New Roman"/>
                <a:cs typeface="Times New Roman"/>
              </a:rPr>
              <a:t> </a:t>
            </a:r>
            <a:r>
              <a:rPr dirty="0" sz="1450" spc="-90">
                <a:latin typeface="Symbol"/>
                <a:cs typeface="Symbol"/>
              </a:rPr>
              <a:t></a:t>
            </a:r>
            <a:r>
              <a:rPr dirty="0" sz="1100" spc="25" i="1">
                <a:latin typeface="Times New Roman"/>
                <a:cs typeface="Times New Roman"/>
              </a:rPr>
              <a:t>x</a:t>
            </a:r>
            <a:r>
              <a:rPr dirty="0" baseline="-11904" sz="1050" i="1">
                <a:latin typeface="Times New Roman"/>
                <a:cs typeface="Times New Roman"/>
              </a:rPr>
              <a:t>i</a:t>
            </a:r>
            <a:r>
              <a:rPr dirty="0" baseline="-11904" sz="1050" i="1">
                <a:latin typeface="Times New Roman"/>
                <a:cs typeface="Times New Roman"/>
              </a:rPr>
              <a:t> </a:t>
            </a:r>
            <a:r>
              <a:rPr dirty="0" baseline="-11904" sz="1050" spc="-7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1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17.10</a:t>
            </a:r>
            <a:r>
              <a:rPr dirty="0" sz="1100" spc="-15">
                <a:latin typeface="Times New Roman"/>
                <a:cs typeface="Times New Roman"/>
              </a:rPr>
              <a:t>2</a:t>
            </a:r>
            <a:r>
              <a:rPr dirty="0" sz="1100" spc="-5">
                <a:latin typeface="Times New Roman"/>
                <a:cs typeface="Times New Roman"/>
              </a:rPr>
              <a:t>2</a:t>
            </a:r>
            <a:r>
              <a:rPr dirty="0" sz="1100">
                <a:latin typeface="Times New Roman"/>
                <a:cs typeface="Times New Roman"/>
              </a:rPr>
              <a:t>9</a:t>
            </a:r>
            <a:endParaRPr sz="1100">
              <a:latin typeface="Times New Roman"/>
              <a:cs typeface="Times New Roman"/>
            </a:endParaRPr>
          </a:p>
          <a:p>
            <a:pPr algn="ctr" marL="407034">
              <a:lnSpc>
                <a:spcPts val="415"/>
              </a:lnSpc>
              <a:tabLst>
                <a:tab pos="668655" algn="l"/>
                <a:tab pos="1342390" algn="l"/>
              </a:tabLst>
            </a:pPr>
            <a:r>
              <a:rPr dirty="0" baseline="7936" sz="1050" spc="-7">
                <a:latin typeface="Times New Roman"/>
                <a:cs typeface="Times New Roman"/>
              </a:rPr>
              <a:t>2	</a:t>
            </a:r>
            <a:r>
              <a:rPr dirty="0" sz="700" spc="-5">
                <a:latin typeface="Times New Roman"/>
                <a:cs typeface="Times New Roman"/>
              </a:rPr>
              <a:t>2	</a:t>
            </a:r>
            <a:r>
              <a:rPr dirty="0" baseline="7936" sz="1050" spc="-7">
                <a:latin typeface="Times New Roman"/>
                <a:cs typeface="Times New Roman"/>
              </a:rPr>
              <a:t>2</a:t>
            </a:r>
            <a:endParaRPr baseline="7936"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619760" indent="-99695">
              <a:lnSpc>
                <a:spcPct val="100000"/>
              </a:lnSpc>
              <a:spcBef>
                <a:spcPts val="685"/>
              </a:spcBef>
              <a:buFont typeface="Symbol"/>
              <a:buChar char=""/>
              <a:tabLst>
                <a:tab pos="619760" algn="l"/>
              </a:tabLst>
            </a:pPr>
            <a:r>
              <a:rPr dirty="0" sz="1100" b="1">
                <a:latin typeface="Times New Roman"/>
                <a:cs typeface="Times New Roman"/>
              </a:rPr>
              <a:t>variaţia </a:t>
            </a:r>
            <a:r>
              <a:rPr dirty="0" sz="1100" spc="-5" b="1">
                <a:latin typeface="Times New Roman"/>
                <a:cs typeface="Times New Roman"/>
              </a:rPr>
              <a:t>reziduală </a:t>
            </a:r>
            <a:r>
              <a:rPr dirty="0" sz="1100" b="1">
                <a:latin typeface="Times New Roman"/>
                <a:cs typeface="Times New Roman"/>
              </a:rPr>
              <a:t>a lui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spc="-5" b="1" i="1">
                <a:latin typeface="Times New Roman"/>
                <a:cs typeface="Times New Roman"/>
              </a:rPr>
              <a:t>Y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15160" y="2680162"/>
            <a:ext cx="893444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55344" algn="l"/>
              </a:tabLst>
            </a:pPr>
            <a:r>
              <a:rPr dirty="0" sz="700" i="1">
                <a:latin typeface="Times New Roman"/>
                <a:cs typeface="Times New Roman"/>
              </a:rPr>
              <a:t>i</a:t>
            </a:r>
            <a:r>
              <a:rPr dirty="0" sz="700" i="1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788669" y="2566701"/>
            <a:ext cx="1130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1150" algn="l"/>
                <a:tab pos="568325" algn="l"/>
                <a:tab pos="853440" algn="l"/>
              </a:tabLst>
            </a:pPr>
            <a:r>
              <a:rPr dirty="0" sz="1400">
                <a:latin typeface="Symbol"/>
                <a:cs typeface="Symbol"/>
              </a:rPr>
              <a:t>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700" i="1">
                <a:latin typeface="Times New Roman"/>
                <a:cs typeface="Times New Roman"/>
              </a:rPr>
              <a:t>i	i	</a:t>
            </a:r>
            <a:r>
              <a:rPr dirty="0" sz="1400">
                <a:latin typeface="Symbol"/>
                <a:cs typeface="Symbol"/>
              </a:rPr>
              <a:t>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700" i="1">
                <a:latin typeface="Times New Roman"/>
                <a:cs typeface="Times New Roman"/>
              </a:rPr>
              <a:t>i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45535" y="2560163"/>
            <a:ext cx="6985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37003" y="2535089"/>
            <a:ext cx="4370705" cy="2501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880744" algn="l"/>
              </a:tabLst>
            </a:pP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y  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10" i="1">
                <a:latin typeface="Times New Roman"/>
                <a:cs typeface="Times New Roman"/>
              </a:rPr>
              <a:t>y</a:t>
            </a:r>
            <a:r>
              <a:rPr dirty="0" baseline="2525" sz="1650" spc="-315">
                <a:latin typeface="Times New Roman"/>
                <a:cs typeface="Times New Roman"/>
              </a:rPr>
              <a:t>ˆ     </a:t>
            </a:r>
            <a:r>
              <a:rPr dirty="0" baseline="2525" sz="1650" spc="-254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450" spc="9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i="1">
                <a:latin typeface="Times New Roman"/>
                <a:cs typeface="Times New Roman"/>
              </a:rPr>
              <a:t>e </a:t>
            </a:r>
            <a:r>
              <a:rPr dirty="0" baseline="39682" sz="1050" spc="-7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0.037714285714285 </a:t>
            </a:r>
            <a:r>
              <a:rPr dirty="0" sz="1100">
                <a:latin typeface="Symbol"/>
                <a:cs typeface="Symbol"/>
              </a:rPr>
              <a:t>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0.03771</a:t>
            </a:r>
            <a:r>
              <a:rPr dirty="0" sz="1100" spc="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(deja calculată anterior)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82395" y="2547244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862584" y="3031365"/>
            <a:ext cx="5839460" cy="83693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38100" marR="30480" indent="457200">
              <a:lnSpc>
                <a:spcPct val="95900"/>
              </a:lnSpc>
              <a:spcBef>
                <a:spcPts val="155"/>
              </a:spcBef>
            </a:pPr>
            <a:r>
              <a:rPr dirty="0" sz="1100" spc="-5">
                <a:latin typeface="Times New Roman"/>
                <a:cs typeface="Times New Roman"/>
              </a:rPr>
              <a:t>Fiecărei sume de pătrate </a:t>
            </a:r>
            <a:r>
              <a:rPr dirty="0" sz="1100">
                <a:latin typeface="Times New Roman"/>
                <a:cs typeface="Times New Roman"/>
              </a:rPr>
              <a:t>i se </a:t>
            </a:r>
            <a:r>
              <a:rPr dirty="0" sz="1100" spc="-5">
                <a:latin typeface="Times New Roman"/>
                <a:cs typeface="Times New Roman"/>
              </a:rPr>
              <a:t>asociază un anumit </a:t>
            </a:r>
            <a:r>
              <a:rPr dirty="0" sz="1100" spc="-10">
                <a:latin typeface="Times New Roman"/>
                <a:cs typeface="Times New Roman"/>
              </a:rPr>
              <a:t>număr </a:t>
            </a:r>
            <a:r>
              <a:rPr dirty="0" sz="1100" spc="-5">
                <a:latin typeface="Times New Roman"/>
                <a:cs typeface="Times New Roman"/>
              </a:rPr>
              <a:t>de grade de libertate, reprezentând  numărul informaţiilor (observaţiilor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-11904" sz="1050" i="1">
                <a:latin typeface="Times New Roman"/>
                <a:cs typeface="Times New Roman"/>
              </a:rPr>
              <a:t>i </a:t>
            </a:r>
            <a:r>
              <a:rPr dirty="0" sz="1100">
                <a:latin typeface="Times New Roman"/>
                <a:cs typeface="Times New Roman"/>
              </a:rPr>
              <a:t>) </a:t>
            </a:r>
            <a:r>
              <a:rPr dirty="0" sz="1100" spc="-5">
                <a:latin typeface="Times New Roman"/>
                <a:cs typeface="Times New Roman"/>
              </a:rPr>
              <a:t>necesare pentru calculul sumei respective. Calculul dispersiei  asociate fiecăreia dintre cele </a:t>
            </a:r>
            <a:r>
              <a:rPr dirty="0" sz="1100">
                <a:latin typeface="Times New Roman"/>
                <a:cs typeface="Times New Roman"/>
              </a:rPr>
              <a:t>3 </a:t>
            </a:r>
            <a:r>
              <a:rPr dirty="0" sz="1100" spc="-5">
                <a:latin typeface="Times New Roman"/>
                <a:cs typeface="Times New Roman"/>
              </a:rPr>
              <a:t>surse de variaţie se </a:t>
            </a:r>
            <a:r>
              <a:rPr dirty="0" sz="1100" spc="-10">
                <a:latin typeface="Times New Roman"/>
                <a:cs typeface="Times New Roman"/>
              </a:rPr>
              <a:t>face </a:t>
            </a: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împărţirea sumei de pătrate respective la  numărul corespunzător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grade de libertate. Aspectele prezentate pot </a:t>
            </a:r>
            <a:r>
              <a:rPr dirty="0" sz="1100">
                <a:latin typeface="Times New Roman"/>
                <a:cs typeface="Times New Roman"/>
              </a:rPr>
              <a:t>fi </a:t>
            </a:r>
            <a:r>
              <a:rPr dirty="0" sz="1100" spc="-5">
                <a:latin typeface="Times New Roman"/>
                <a:cs typeface="Times New Roman"/>
              </a:rPr>
              <a:t>sintetizate într-un tabel de  forma: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145535" y="442938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177027" y="4429384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091683" y="4833244"/>
            <a:ext cx="311150" cy="0"/>
          </a:xfrm>
          <a:custGeom>
            <a:avLst/>
            <a:gdLst/>
            <a:ahLst/>
            <a:cxnLst/>
            <a:rect l="l" t="t" r="r" b="b"/>
            <a:pathLst>
              <a:path w="311150" h="0">
                <a:moveTo>
                  <a:pt x="0" y="0"/>
                </a:moveTo>
                <a:lnTo>
                  <a:pt x="31089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157727" y="510299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382767" y="509537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08803" y="5258440"/>
            <a:ext cx="668020" cy="0"/>
          </a:xfrm>
          <a:custGeom>
            <a:avLst/>
            <a:gdLst/>
            <a:ahLst/>
            <a:cxnLst/>
            <a:rect l="l" t="t" r="r" b="b"/>
            <a:pathLst>
              <a:path w="668020" h="0">
                <a:moveTo>
                  <a:pt x="0" y="0"/>
                </a:moveTo>
                <a:lnTo>
                  <a:pt x="667511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40" name="object 40"/>
          <p:cNvGraphicFramePr>
            <a:graphicFrameLocks noGrp="1"/>
          </p:cNvGraphicFramePr>
          <p:nvPr/>
        </p:nvGraphicFramePr>
        <p:xfrm>
          <a:off x="1684019" y="4020952"/>
          <a:ext cx="4196080" cy="14204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9770"/>
                <a:gridCol w="1248410"/>
                <a:gridCol w="715009"/>
                <a:gridCol w="1524000"/>
              </a:tblGrid>
              <a:tr h="327659">
                <a:tc>
                  <a:txBody>
                    <a:bodyPr/>
                    <a:lstStyle/>
                    <a:p>
                      <a:pPr marL="120014" marR="113030" indent="73025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Sursa  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ţ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 marR="349250" indent="109220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Suma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pă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95885" indent="-26034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Grade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libertate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6090" marR="344170" indent="-114300">
                        <a:lnSpc>
                          <a:spcPts val="127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Pătratul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mediu  (dispersia)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8411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Explicată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0830">
                        <a:lnSpc>
                          <a:spcPts val="1300"/>
                        </a:lnSpc>
                      </a:pPr>
                      <a:r>
                        <a:rPr dirty="0" baseline="-7936" sz="2100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baseline="-7936" sz="210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80">
                          <a:latin typeface="Symbol"/>
                          <a:cs typeface="Symbol"/>
                        </a:rPr>
                        <a:t></a:t>
                      </a:r>
                      <a:r>
                        <a:rPr dirty="0" sz="1100" spc="-42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2525" sz="1650">
                          <a:latin typeface="Times New Roman"/>
                          <a:cs typeface="Times New Roman"/>
                        </a:rPr>
                        <a:t>ˆ</a:t>
                      </a:r>
                      <a:r>
                        <a:rPr dirty="0" baseline="2525" sz="1650" spc="-24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spc="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100" spc="-1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">
                          <a:latin typeface="Symbol"/>
                          <a:cs typeface="Symbol"/>
                        </a:rPr>
                        <a:t>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2</a:t>
                      </a:r>
                      <a:endParaRPr baseline="43650" sz="1050">
                        <a:latin typeface="Times New Roman"/>
                        <a:cs typeface="Times New Roman"/>
                      </a:endParaRPr>
                    </a:p>
                    <a:p>
                      <a:pPr algn="ctr" marR="377190">
                        <a:lnSpc>
                          <a:spcPts val="530"/>
                        </a:lnSpc>
                      </a:pPr>
                      <a:r>
                        <a:rPr dirty="0" sz="700" i="1">
                          <a:latin typeface="Times New Roman"/>
                          <a:cs typeface="Times New Roman"/>
                        </a:rPr>
                        <a:t>i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125">
                        <a:lnSpc>
                          <a:spcPts val="1300"/>
                        </a:lnSpc>
                      </a:pPr>
                      <a:r>
                        <a:rPr dirty="0" baseline="-5952" sz="2100" spc="247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sz="1450" spc="80">
                          <a:latin typeface="Symbol"/>
                          <a:cs typeface="Symbol"/>
                        </a:rPr>
                        <a:t></a:t>
                      </a:r>
                      <a:r>
                        <a:rPr dirty="0" sz="1100" spc="-42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2525" sz="1650" spc="150">
                          <a:latin typeface="Times New Roman"/>
                          <a:cs typeface="Times New Roman"/>
                        </a:rPr>
                        <a:t>ˆ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spc="4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100" spc="-1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">
                          <a:latin typeface="Symbol"/>
                          <a:cs typeface="Symbol"/>
                        </a:rPr>
                        <a:t>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43650" sz="105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dirty="0" sz="1100" spc="-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93395">
                        <a:lnSpc>
                          <a:spcPts val="530"/>
                        </a:lnSpc>
                      </a:pPr>
                      <a:r>
                        <a:rPr dirty="0" sz="700" i="1">
                          <a:latin typeface="Times New Roman"/>
                          <a:cs typeface="Times New Roman"/>
                        </a:rPr>
                        <a:t>i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1479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Reziduală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00"/>
                        </a:lnSpc>
                      </a:pPr>
                      <a:r>
                        <a:rPr dirty="0" baseline="-7936" sz="2100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baseline="-7936" sz="210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0">
                          <a:latin typeface="Symbol"/>
                          <a:cs typeface="Symbol"/>
                        </a:rPr>
                        <a:t></a:t>
                      </a:r>
                      <a:r>
                        <a:rPr dirty="0" sz="1100" spc="75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spc="6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405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2525" sz="1650">
                          <a:latin typeface="Times New Roman"/>
                          <a:cs typeface="Times New Roman"/>
                        </a:rPr>
                        <a:t>ˆ</a:t>
                      </a:r>
                      <a:r>
                        <a:rPr dirty="0" baseline="2525" sz="1650" spc="-24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baseline="-11904" sz="1050" spc="89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35">
                          <a:latin typeface="Symbol"/>
                          <a:cs typeface="Symbol"/>
                        </a:rPr>
                        <a:t>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baseline="43650" sz="1050" spc="-11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7936" sz="2100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baseline="-7936" sz="210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 spc="-15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9682" sz="1050">
                          <a:latin typeface="Times New Roman"/>
                          <a:cs typeface="Times New Roman"/>
                        </a:rPr>
                        <a:t>2</a:t>
                      </a:r>
                      <a:endParaRPr baseline="39682" sz="1050">
                        <a:latin typeface="Times New Roman"/>
                        <a:cs typeface="Times New Roman"/>
                      </a:endParaRPr>
                    </a:p>
                    <a:p>
                      <a:pPr marL="219075">
                        <a:lnSpc>
                          <a:spcPts val="530"/>
                        </a:lnSpc>
                        <a:tabLst>
                          <a:tab pos="1075690" algn="l"/>
                        </a:tabLst>
                      </a:pPr>
                      <a:r>
                        <a:rPr dirty="0" sz="700" spc="-5" i="1">
                          <a:latin typeface="Times New Roman"/>
                          <a:cs typeface="Times New Roman"/>
                        </a:rPr>
                        <a:t>i	i </a:t>
                      </a:r>
                      <a:r>
                        <a:rPr dirty="0" sz="700" spc="4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3" sz="1050" spc="-7" i="1">
                          <a:latin typeface="Times New Roman"/>
                          <a:cs typeface="Times New Roman"/>
                        </a:rPr>
                        <a:t>i</a:t>
                      </a:r>
                      <a:endParaRPr baseline="15873"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n-2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4184">
                        <a:lnSpc>
                          <a:spcPts val="350"/>
                        </a:lnSpc>
                        <a:spcBef>
                          <a:spcPts val="229"/>
                        </a:spcBef>
                      </a:pPr>
                      <a:r>
                        <a:rPr dirty="0" baseline="-25252" sz="1650" spc="-7" i="1"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dirty="0" sz="700" spc="-5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baseline="-25252" sz="165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baseline="-25252" sz="16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7936" sz="2100" spc="7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sz="700" spc="5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700" spc="11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15873" sz="1050" spc="-7" i="1">
                          <a:latin typeface="Times New Roman"/>
                          <a:cs typeface="Times New Roman"/>
                        </a:rPr>
                        <a:t>i</a:t>
                      </a:r>
                      <a:endParaRPr baseline="15873" sz="1050">
                        <a:latin typeface="Times New Roman"/>
                        <a:cs typeface="Times New Roman"/>
                      </a:endParaRPr>
                    </a:p>
                    <a:p>
                      <a:pPr marL="901700">
                        <a:lnSpc>
                          <a:spcPts val="405"/>
                        </a:lnSpc>
                      </a:pPr>
                      <a:r>
                        <a:rPr dirty="0" baseline="-25252" sz="1650" i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baseline="-25252" sz="1650" spc="-232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00">
                          <a:latin typeface="Times New Roman"/>
                          <a:cs typeface="Times New Roman"/>
                        </a:rPr>
                        <a:t>2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  <a:p>
                      <a:pPr marL="766445">
                        <a:lnSpc>
                          <a:spcPts val="1250"/>
                        </a:lnSpc>
                        <a:spcBef>
                          <a:spcPts val="900"/>
                        </a:spcBef>
                      </a:pP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100" spc="-1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-1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9209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6719"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Totală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9245">
                        <a:lnSpc>
                          <a:spcPts val="1305"/>
                        </a:lnSpc>
                      </a:pPr>
                      <a:r>
                        <a:rPr dirty="0" baseline="-5952" sz="2100" spc="247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sz="1450" spc="80">
                          <a:latin typeface="Symbol"/>
                          <a:cs typeface="Symbol"/>
                        </a:rPr>
                        <a:t>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100" spc="-17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20">
                          <a:latin typeface="Symbol"/>
                          <a:cs typeface="Symbol"/>
                        </a:rPr>
                        <a:t></a:t>
                      </a:r>
                      <a:r>
                        <a:rPr dirty="0" baseline="47619" sz="1050">
                          <a:latin typeface="Times New Roman"/>
                          <a:cs typeface="Times New Roman"/>
                        </a:rPr>
                        <a:t>2</a:t>
                      </a:r>
                      <a:endParaRPr baseline="47619" sz="1050">
                        <a:latin typeface="Times New Roman"/>
                        <a:cs typeface="Times New Roman"/>
                      </a:endParaRPr>
                    </a:p>
                    <a:p>
                      <a:pPr algn="ctr" marR="196215">
                        <a:lnSpc>
                          <a:spcPts val="430"/>
                        </a:lnSpc>
                      </a:pPr>
                      <a:r>
                        <a:rPr dirty="0" baseline="-15873" sz="1050" spc="-7" i="1">
                          <a:latin typeface="Times New Roman"/>
                          <a:cs typeface="Times New Roman"/>
                        </a:rPr>
                        <a:t>i    </a:t>
                      </a:r>
                      <a:r>
                        <a:rPr dirty="0" baseline="-15873" sz="1050" spc="10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700" spc="-5" i="1">
                          <a:latin typeface="Times New Roman"/>
                          <a:cs typeface="Times New Roman"/>
                        </a:rPr>
                        <a:t>i</a:t>
                      </a: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n-1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9595">
                        <a:lnSpc>
                          <a:spcPts val="1390"/>
                        </a:lnSpc>
                      </a:pPr>
                      <a:r>
                        <a:rPr dirty="0" baseline="-5952" sz="2100">
                          <a:latin typeface="Symbol"/>
                          <a:cs typeface="Symbol"/>
                        </a:rPr>
                        <a:t></a:t>
                      </a:r>
                      <a:r>
                        <a:rPr dirty="0" baseline="-5952" sz="2100" spc="-262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50" spc="70">
                          <a:latin typeface="Symbol"/>
                          <a:cs typeface="Symbol"/>
                        </a:rPr>
                        <a:t></a:t>
                      </a:r>
                      <a:r>
                        <a:rPr dirty="0" sz="1100" spc="60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baseline="-11904" sz="10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-11904" sz="1050" spc="44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85" i="1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450" spc="20">
                          <a:latin typeface="Symbol"/>
                          <a:cs typeface="Symbol"/>
                        </a:rPr>
                        <a:t></a:t>
                      </a:r>
                      <a:r>
                        <a:rPr dirty="0" baseline="43650" sz="1050">
                          <a:latin typeface="Times New Roman"/>
                          <a:cs typeface="Times New Roman"/>
                        </a:rPr>
                        <a:t>2</a:t>
                      </a:r>
                      <a:endParaRPr baseline="43650" sz="1050">
                        <a:latin typeface="Times New Roman"/>
                        <a:cs typeface="Times New Roman"/>
                      </a:endParaRPr>
                    </a:p>
                    <a:p>
                      <a:pPr marL="286385">
                        <a:lnSpc>
                          <a:spcPts val="825"/>
                        </a:lnSpc>
                        <a:tabLst>
                          <a:tab pos="699135" algn="l"/>
                        </a:tabLst>
                      </a:pP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100" spc="-14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baseline="39682" sz="1050" spc="-7">
                          <a:latin typeface="Times New Roman"/>
                          <a:cs typeface="Times New Roman"/>
                        </a:rPr>
                        <a:t>2 </a:t>
                      </a:r>
                      <a:r>
                        <a:rPr dirty="0" baseline="39682" sz="1050" spc="127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Symbol"/>
                          <a:cs typeface="Symbol"/>
                        </a:rPr>
                        <a:t>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39682" sz="1050" spc="-7" i="1">
                          <a:latin typeface="Times New Roman"/>
                          <a:cs typeface="Times New Roman"/>
                        </a:rPr>
                        <a:t>i</a:t>
                      </a:r>
                      <a:endParaRPr baseline="39682" sz="1050">
                        <a:latin typeface="Times New Roman"/>
                        <a:cs typeface="Times New Roman"/>
                      </a:endParaRPr>
                    </a:p>
                    <a:p>
                      <a:pPr marL="357505">
                        <a:lnSpc>
                          <a:spcPts val="1050"/>
                        </a:lnSpc>
                        <a:tabLst>
                          <a:tab pos="776605" algn="l"/>
                        </a:tabLst>
                      </a:pPr>
                      <a:r>
                        <a:rPr dirty="0" baseline="55555" sz="1050" spc="-7" i="1">
                          <a:latin typeface="Times New Roman"/>
                          <a:cs typeface="Times New Roman"/>
                        </a:rPr>
                        <a:t>y	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100" spc="-8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30">
                          <a:latin typeface="Symbol"/>
                          <a:cs typeface="Symbol"/>
                        </a:rPr>
                        <a:t>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1" name="object 41"/>
          <p:cNvSpPr txBox="1"/>
          <p:nvPr/>
        </p:nvSpPr>
        <p:spPr>
          <a:xfrm>
            <a:off x="1345182" y="5736464"/>
            <a:ext cx="15157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Rezultatele numerice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sunt: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1684019" y="5922904"/>
          <a:ext cx="4196080" cy="835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9770"/>
                <a:gridCol w="1248410"/>
                <a:gridCol w="715009"/>
                <a:gridCol w="1524000"/>
              </a:tblGrid>
              <a:tr h="327659">
                <a:tc>
                  <a:txBody>
                    <a:bodyPr/>
                    <a:lstStyle/>
                    <a:p>
                      <a:pPr marL="120014" marR="113030" indent="7302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Sursa  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ţ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4965" marR="349250" indent="10922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Suma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pă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95885" indent="-26034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Grade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 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libertate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6090" marR="344170" indent="-11430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Pătratul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mediu  (dispersia)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6115">
                <a:tc>
                  <a:txBody>
                    <a:bodyPr/>
                    <a:lstStyle/>
                    <a:p>
                      <a:pPr algn="ctr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Explicată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315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17.10229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90220">
                        <a:lnSpc>
                          <a:spcPts val="121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17.1022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Reziduală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560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0.03771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514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0.0094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Totală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17.14000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1310">
                        <a:lnSpc>
                          <a:spcPts val="122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25145">
                        <a:lnSpc>
                          <a:spcPts val="122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3.4280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3" name="object 43"/>
          <p:cNvSpPr txBox="1"/>
          <p:nvPr/>
        </p:nvSpPr>
        <p:spPr>
          <a:xfrm>
            <a:off x="887986" y="7053200"/>
            <a:ext cx="5788660" cy="83566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12700" marR="5080" indent="457200">
              <a:lnSpc>
                <a:spcPct val="95700"/>
              </a:lnSpc>
              <a:spcBef>
                <a:spcPts val="160"/>
              </a:spcBef>
            </a:pPr>
            <a:r>
              <a:rPr dirty="0" sz="1100">
                <a:latin typeface="Times New Roman"/>
                <a:cs typeface="Times New Roman"/>
              </a:rPr>
              <a:t>Calitatea </a:t>
            </a:r>
            <a:r>
              <a:rPr dirty="0" sz="1100" spc="-5">
                <a:latin typeface="Times New Roman"/>
                <a:cs typeface="Times New Roman"/>
              </a:rPr>
              <a:t>ajustării datelor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observaţie prin dreapta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regresie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aprecia examinând  aportul celor două componente (explicată, respectiv reziduală)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formarea variaţiei totale </a:t>
            </a:r>
            <a:r>
              <a:rPr dirty="0" sz="1100">
                <a:latin typeface="Times New Roman"/>
                <a:cs typeface="Times New Roman"/>
              </a:rPr>
              <a:t>a lui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>
                <a:latin typeface="Times New Roman"/>
                <a:cs typeface="Times New Roman"/>
              </a:rPr>
              <a:t>. </a:t>
            </a:r>
            <a:r>
              <a:rPr dirty="0" sz="1100" spc="-5">
                <a:latin typeface="Times New Roman"/>
                <a:cs typeface="Times New Roman"/>
              </a:rPr>
              <a:t>Dacă  toate observaţiile </a:t>
            </a:r>
            <a:r>
              <a:rPr dirty="0" sz="1100" spc="-10">
                <a:latin typeface="Times New Roman"/>
                <a:cs typeface="Times New Roman"/>
              </a:rPr>
              <a:t>ar </a:t>
            </a:r>
            <a:r>
              <a:rPr dirty="0" sz="1100" spc="-5">
                <a:latin typeface="Times New Roman"/>
                <a:cs typeface="Times New Roman"/>
              </a:rPr>
              <a:t>fi situate </a:t>
            </a:r>
            <a:r>
              <a:rPr dirty="0" sz="1100">
                <a:latin typeface="Times New Roman"/>
                <a:cs typeface="Times New Roman"/>
              </a:rPr>
              <a:t>pe </a:t>
            </a:r>
            <a:r>
              <a:rPr dirty="0" sz="1100" spc="-5">
                <a:latin typeface="Times New Roman"/>
                <a:cs typeface="Times New Roman"/>
              </a:rPr>
              <a:t>dreapta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regresie, variaţia reziduală </a:t>
            </a:r>
            <a:r>
              <a:rPr dirty="0" sz="1100" spc="-10">
                <a:latin typeface="Times New Roman"/>
                <a:cs typeface="Times New Roman"/>
              </a:rPr>
              <a:t>ar </a:t>
            </a:r>
            <a:r>
              <a:rPr dirty="0" sz="1100">
                <a:latin typeface="Times New Roman"/>
                <a:cs typeface="Times New Roman"/>
              </a:rPr>
              <a:t>fi </a:t>
            </a:r>
            <a:r>
              <a:rPr dirty="0" sz="1100" spc="-5">
                <a:latin typeface="Times New Roman"/>
                <a:cs typeface="Times New Roman"/>
              </a:rPr>
              <a:t>nulă. </a:t>
            </a:r>
            <a:r>
              <a:rPr dirty="0" sz="1100">
                <a:latin typeface="Times New Roman"/>
                <a:cs typeface="Times New Roman"/>
              </a:rPr>
              <a:t>Este </a:t>
            </a:r>
            <a:r>
              <a:rPr dirty="0" sz="1100" spc="-5">
                <a:latin typeface="Times New Roman"/>
                <a:cs typeface="Times New Roman"/>
              </a:rPr>
              <a:t>deci favorabil </a:t>
            </a:r>
            <a:r>
              <a:rPr dirty="0" sz="1100">
                <a:latin typeface="Times New Roman"/>
                <a:cs typeface="Times New Roman"/>
              </a:rPr>
              <a:t>ca  </a:t>
            </a:r>
            <a:r>
              <a:rPr dirty="0" sz="1100" spc="-5">
                <a:latin typeface="Times New Roman"/>
                <a:cs typeface="Times New Roman"/>
              </a:rPr>
              <a:t>variaţia explicată </a:t>
            </a:r>
            <a:r>
              <a:rPr dirty="0" sz="1100">
                <a:latin typeface="Times New Roman"/>
                <a:cs typeface="Times New Roman"/>
              </a:rPr>
              <a:t>să fie </a:t>
            </a:r>
            <a:r>
              <a:rPr dirty="0" sz="1100" spc="-5">
                <a:latin typeface="Times New Roman"/>
                <a:cs typeface="Times New Roman"/>
              </a:rPr>
              <a:t>mult mai mare decât variaţia reziduală, condiţie echivalentă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aceea </a:t>
            </a:r>
            <a:r>
              <a:rPr dirty="0" sz="1100">
                <a:latin typeface="Times New Roman"/>
                <a:cs typeface="Times New Roman"/>
              </a:rPr>
              <a:t>ca  </a:t>
            </a:r>
            <a:r>
              <a:rPr dirty="0" sz="1100" spc="-5">
                <a:latin typeface="Times New Roman"/>
                <a:cs typeface="Times New Roman"/>
              </a:rPr>
              <a:t>raportul: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577083" y="8199759"/>
            <a:ext cx="974090" cy="0"/>
          </a:xfrm>
          <a:custGeom>
            <a:avLst/>
            <a:gdLst/>
            <a:ahLst/>
            <a:cxnLst/>
            <a:rect l="l" t="t" r="r" b="b"/>
            <a:pathLst>
              <a:path w="974089" h="0">
                <a:moveTo>
                  <a:pt x="0" y="0"/>
                </a:moveTo>
                <a:lnTo>
                  <a:pt x="97383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210811" y="80534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184903" y="8260720"/>
            <a:ext cx="62865" cy="0"/>
          </a:xfrm>
          <a:custGeom>
            <a:avLst/>
            <a:gdLst/>
            <a:ahLst/>
            <a:cxnLst/>
            <a:rect l="l" t="t" r="r" b="b"/>
            <a:pathLst>
              <a:path w="62864" h="0">
                <a:moveTo>
                  <a:pt x="0" y="0"/>
                </a:moveTo>
                <a:lnTo>
                  <a:pt x="62483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071871" y="8053456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013959" y="82607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660415" y="8302880"/>
            <a:ext cx="2330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7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832859" y="8302880"/>
            <a:ext cx="2330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7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549396" y="8030434"/>
            <a:ext cx="1732914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347345" algn="l"/>
                <a:tab pos="833119" algn="l"/>
                <a:tab pos="1232535" algn="l"/>
                <a:tab pos="1694180" algn="l"/>
              </a:tabLst>
            </a:pPr>
            <a:r>
              <a:rPr dirty="0" baseline="-20202" sz="1650">
                <a:latin typeface="Symbol"/>
                <a:cs typeface="Symbol"/>
              </a:rPr>
              <a:t>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    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</a:t>
            </a:r>
            <a:r>
              <a:rPr dirty="0" baseline="-20202" sz="1650">
                <a:latin typeface="Symbol"/>
                <a:cs typeface="Symbol"/>
              </a:rPr>
              <a:t>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  </a:t>
            </a:r>
            <a:r>
              <a:rPr dirty="0" u="sng" sz="600" spc="14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52430" y="8082250"/>
            <a:ext cx="3302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30" i="1">
                <a:latin typeface="Times New Roman"/>
                <a:cs typeface="Times New Roman"/>
              </a:rPr>
              <a:t>R</a:t>
            </a:r>
            <a:r>
              <a:rPr dirty="0" baseline="46296" sz="900" spc="44">
                <a:latin typeface="Times New Roman"/>
                <a:cs typeface="Times New Roman"/>
              </a:rPr>
              <a:t>2</a:t>
            </a:r>
            <a:r>
              <a:rPr dirty="0" baseline="46296" sz="900" spc="217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733796" y="7939566"/>
            <a:ext cx="152908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776605" algn="l"/>
              </a:tabLst>
            </a:pPr>
            <a:r>
              <a:rPr dirty="0" baseline="-7936" sz="2100" spc="165">
                <a:latin typeface="Symbol"/>
                <a:cs typeface="Symbol"/>
              </a:rPr>
              <a:t>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09" i="1">
                <a:latin typeface="Times New Roman"/>
                <a:cs typeface="Times New Roman"/>
              </a:rPr>
              <a:t>y</a:t>
            </a:r>
            <a:r>
              <a:rPr dirty="0" baseline="2525" sz="1650" spc="-7">
                <a:latin typeface="Times New Roman"/>
                <a:cs typeface="Times New Roman"/>
              </a:rPr>
              <a:t>ˆ</a:t>
            </a:r>
            <a:r>
              <a:rPr dirty="0" baseline="2525" sz="1650">
                <a:latin typeface="Times New Roman"/>
                <a:cs typeface="Times New Roman"/>
              </a:rPr>
              <a:t> </a:t>
            </a:r>
            <a:r>
              <a:rPr dirty="0" baseline="2525" sz="1650" spc="-3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r>
              <a:rPr dirty="0" baseline="55555" sz="900">
                <a:latin typeface="Times New Roman"/>
                <a:cs typeface="Times New Roman"/>
              </a:rPr>
              <a:t>	</a:t>
            </a:r>
            <a:r>
              <a:rPr dirty="0" sz="1100" spc="55" i="1">
                <a:latin typeface="Times New Roman"/>
                <a:cs typeface="Times New Roman"/>
              </a:rPr>
              <a:t>b</a:t>
            </a:r>
            <a:r>
              <a:rPr dirty="0" baseline="46296" sz="900">
                <a:latin typeface="Times New Roman"/>
                <a:cs typeface="Times New Roman"/>
              </a:rPr>
              <a:t>2</a:t>
            </a:r>
            <a:r>
              <a:rPr dirty="0" baseline="46296" sz="900">
                <a:latin typeface="Times New Roman"/>
                <a:cs typeface="Times New Roman"/>
              </a:rPr>
              <a:t> </a:t>
            </a:r>
            <a:r>
              <a:rPr dirty="0" baseline="46296" sz="900" spc="-97">
                <a:latin typeface="Times New Roman"/>
                <a:cs typeface="Times New Roman"/>
              </a:rPr>
              <a:t> </a:t>
            </a:r>
            <a:r>
              <a:rPr dirty="0" baseline="-7936" sz="2100" spc="187">
                <a:latin typeface="Symbol"/>
                <a:cs typeface="Symbol"/>
              </a:rPr>
              <a:t></a:t>
            </a:r>
            <a:r>
              <a:rPr dirty="0" sz="1450" spc="-10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114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9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15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45629" y="8148353"/>
            <a:ext cx="2557780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1099820" algn="l"/>
                <a:tab pos="1927225" algn="l"/>
              </a:tabLst>
            </a:pPr>
            <a:r>
              <a:rPr dirty="0" baseline="2525" sz="1650" spc="-7">
                <a:latin typeface="Times New Roman"/>
                <a:cs typeface="Times New Roman"/>
              </a:rPr>
              <a:t>variatia</a:t>
            </a:r>
            <a:r>
              <a:rPr dirty="0" baseline="2525" sz="1650" spc="-15">
                <a:latin typeface="Times New Roman"/>
                <a:cs typeface="Times New Roman"/>
              </a:rPr>
              <a:t> </a:t>
            </a:r>
            <a:r>
              <a:rPr dirty="0" baseline="2525" sz="1650" spc="-7">
                <a:latin typeface="Times New Roman"/>
                <a:cs typeface="Times New Roman"/>
              </a:rPr>
              <a:t>totala</a:t>
            </a:r>
            <a:r>
              <a:rPr dirty="0" baseline="2525" sz="1650">
                <a:latin typeface="Times New Roman"/>
                <a:cs typeface="Times New Roman"/>
              </a:rPr>
              <a:t>	</a:t>
            </a:r>
            <a:r>
              <a:rPr dirty="0" baseline="-7936" sz="2100" spc="187">
                <a:latin typeface="Symbol"/>
                <a:cs typeface="Symbol"/>
              </a:rPr>
              <a:t></a:t>
            </a:r>
            <a:r>
              <a:rPr dirty="0" sz="1450" spc="-5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r>
              <a:rPr dirty="0" baseline="55555" sz="900">
                <a:latin typeface="Times New Roman"/>
                <a:cs typeface="Times New Roman"/>
              </a:rPr>
              <a:t>	</a:t>
            </a:r>
            <a:r>
              <a:rPr dirty="0" baseline="-7936" sz="2100" spc="187">
                <a:latin typeface="Symbol"/>
                <a:cs typeface="Symbol"/>
              </a:rPr>
              <a:t></a:t>
            </a:r>
            <a:r>
              <a:rPr dirty="0" sz="1450" spc="-5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578063" y="7995694"/>
            <a:ext cx="9766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variatia</a:t>
            </a:r>
            <a:r>
              <a:rPr dirty="0" sz="1100" spc="-7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explicata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882395" y="795896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887983" y="8475091"/>
            <a:ext cx="8953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sau,</a:t>
            </a:r>
            <a:r>
              <a:rPr dirty="0" sz="1100" spc="-5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echivalent: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508503" y="8955664"/>
            <a:ext cx="981710" cy="0"/>
          </a:xfrm>
          <a:custGeom>
            <a:avLst/>
            <a:gdLst/>
            <a:ahLst/>
            <a:cxnLst/>
            <a:rect l="l" t="t" r="r" b="b"/>
            <a:pathLst>
              <a:path w="981710" h="0">
                <a:moveTo>
                  <a:pt x="0" y="0"/>
                </a:moveTo>
                <a:lnTo>
                  <a:pt x="98145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322064" y="9019671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335523" y="9019671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949694" y="9061747"/>
            <a:ext cx="127381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063625" algn="l"/>
              </a:tabLst>
            </a:pPr>
            <a:r>
              <a:rPr dirty="0" sz="600" i="1">
                <a:latin typeface="Times New Roman"/>
                <a:cs typeface="Times New Roman"/>
              </a:rPr>
              <a:t>i     </a:t>
            </a:r>
            <a:r>
              <a:rPr dirty="0" sz="600" spc="2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	</a:t>
            </a: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90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849366" y="8907092"/>
            <a:ext cx="67691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-5952" sz="2100" spc="209">
                <a:latin typeface="Symbol"/>
                <a:cs typeface="Symbol"/>
              </a:rPr>
              <a:t>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064250" y="8641518"/>
            <a:ext cx="328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>
                <a:latin typeface="Symbol"/>
                <a:cs typeface="Symbol"/>
              </a:rPr>
              <a:t></a:t>
            </a:r>
            <a:r>
              <a:rPr dirty="0" baseline="-25793" sz="2100" spc="-359">
                <a:latin typeface="Times New Roman"/>
                <a:cs typeface="Times New Roman"/>
              </a:rPr>
              <a:t> </a:t>
            </a:r>
            <a:r>
              <a:rPr dirty="0" baseline="-25252" sz="1650" spc="30" i="1">
                <a:latin typeface="Times New Roman"/>
                <a:cs typeface="Times New Roman"/>
              </a:rPr>
              <a:t>e</a:t>
            </a:r>
            <a:r>
              <a:rPr dirty="0" sz="600" spc="2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837425" y="8907092"/>
            <a:ext cx="67564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-5952" sz="2100" spc="187">
                <a:latin typeface="Symbol"/>
                <a:cs typeface="Symbol"/>
              </a:rPr>
              <a:t>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846569" y="8695256"/>
            <a:ext cx="710565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dirty="0" baseline="-7936" sz="2100" spc="209">
                <a:latin typeface="Symbol"/>
                <a:cs typeface="Symbol"/>
              </a:rPr>
              <a:t>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409" i="1">
                <a:latin typeface="Times New Roman"/>
                <a:cs typeface="Times New Roman"/>
              </a:rPr>
              <a:t>y</a:t>
            </a:r>
            <a:r>
              <a:rPr dirty="0" baseline="2525" sz="1650" spc="-7">
                <a:latin typeface="Times New Roman"/>
                <a:cs typeface="Times New Roman"/>
              </a:rPr>
              <a:t>ˆ</a:t>
            </a:r>
            <a:r>
              <a:rPr dirty="0" baseline="2525" sz="1650" spc="187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491482" y="8786338"/>
            <a:ext cx="205613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19430" algn="l"/>
                <a:tab pos="901700" algn="l"/>
                <a:tab pos="1735455" algn="l"/>
                <a:tab pos="2017395" algn="l"/>
              </a:tabLst>
            </a:pPr>
            <a:r>
              <a:rPr dirty="0" baseline="-20202" sz="1650" spc="30">
                <a:latin typeface="Symbol"/>
                <a:cs typeface="Symbol"/>
              </a:rPr>
              <a:t></a:t>
            </a:r>
            <a:r>
              <a:rPr dirty="0" baseline="-20202" sz="1650" spc="30">
                <a:latin typeface="Times New Roman"/>
                <a:cs typeface="Times New Roman"/>
              </a:rPr>
              <a:t>1</a:t>
            </a:r>
            <a:r>
              <a:rPr dirty="0" baseline="-20202" sz="1650" spc="-247">
                <a:latin typeface="Times New Roman"/>
                <a:cs typeface="Times New Roman"/>
              </a:rPr>
              <a:t> </a:t>
            </a:r>
            <a:r>
              <a:rPr dirty="0" baseline="-20202" sz="1650"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    </a:t>
            </a:r>
            <a:r>
              <a:rPr dirty="0" u="sng" sz="600" spc="1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i       </a:t>
            </a:r>
            <a:r>
              <a:rPr dirty="0" baseline="4629" sz="900" i="1">
                <a:latin typeface="Times New Roman"/>
                <a:cs typeface="Times New Roman"/>
              </a:rPr>
              <a:t>   </a:t>
            </a:r>
            <a:r>
              <a:rPr dirty="0" baseline="-20202" sz="1650">
                <a:latin typeface="Symbol"/>
                <a:cs typeface="Symbol"/>
              </a:rPr>
              <a:t></a:t>
            </a:r>
            <a:r>
              <a:rPr dirty="0" baseline="-20202" sz="1650" spc="-352">
                <a:latin typeface="Times New Roman"/>
                <a:cs typeface="Times New Roman"/>
              </a:rPr>
              <a:t> </a:t>
            </a:r>
            <a:r>
              <a:rPr dirty="0" baseline="-20202" sz="1650" spc="-7">
                <a:latin typeface="Times New Roman"/>
                <a:cs typeface="Times New Roman"/>
              </a:rPr>
              <a:t>1</a:t>
            </a:r>
            <a:r>
              <a:rPr dirty="0" baseline="-20202" sz="1650" spc="-240">
                <a:latin typeface="Times New Roman"/>
                <a:cs typeface="Times New Roman"/>
              </a:rPr>
              <a:t> </a:t>
            </a:r>
            <a:r>
              <a:rPr dirty="0" baseline="-20202" sz="1650">
                <a:latin typeface="Symbol"/>
                <a:cs typeface="Symbol"/>
              </a:rPr>
              <a:t>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</a:t>
            </a:r>
            <a:r>
              <a:rPr dirty="0" u="sng" sz="600" spc="5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607020" y="8948193"/>
            <a:ext cx="78676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variatia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totala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507958" y="8753121"/>
            <a:ext cx="98679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>
                <a:latin typeface="Times New Roman"/>
                <a:cs typeface="Times New Roman"/>
              </a:rPr>
              <a:t>variatia</a:t>
            </a:r>
            <a:r>
              <a:rPr dirty="0" sz="1100" spc="-5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reziduala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004017" y="8839678"/>
            <a:ext cx="5143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46296" sz="900" spc="60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</a:t>
            </a:r>
            <a:r>
              <a:rPr dirty="0" sz="1100" spc="-17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87983" y="9255380"/>
            <a:ext cx="4648835" cy="353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să </a:t>
            </a:r>
            <a:r>
              <a:rPr dirty="0" sz="1100" spc="-5">
                <a:latin typeface="Times New Roman"/>
                <a:cs typeface="Times New Roman"/>
              </a:rPr>
              <a:t>aibă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valoare cât mai apropiată de</a:t>
            </a:r>
            <a:r>
              <a:rPr dirty="0" sz="1100" spc="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unitate.</a:t>
            </a:r>
            <a:endParaRPr sz="1100">
              <a:latin typeface="Times New Roman"/>
              <a:cs typeface="Times New Roman"/>
            </a:endParaRPr>
          </a:p>
          <a:p>
            <a:pPr marL="469265">
              <a:lnSpc>
                <a:spcPts val="1290"/>
              </a:lnSpc>
            </a:pPr>
            <a:r>
              <a:rPr dirty="0" sz="1100" spc="-5">
                <a:latin typeface="Times New Roman"/>
                <a:cs typeface="Times New Roman"/>
              </a:rPr>
              <a:t>Raportul prezentat mai sus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numeşte </a:t>
            </a:r>
            <a:r>
              <a:rPr dirty="0" sz="1100" spc="-5" b="1">
                <a:latin typeface="Times New Roman"/>
                <a:cs typeface="Times New Roman"/>
              </a:rPr>
              <a:t>coeficient de determinaţie</a:t>
            </a:r>
            <a:r>
              <a:rPr dirty="0" sz="1100" spc="-5">
                <a:latin typeface="Times New Roman"/>
                <a:cs typeface="Times New Roman"/>
              </a:rPr>
              <a:t>.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Avem: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71472" y="744352"/>
            <a:ext cx="525780" cy="0"/>
          </a:xfrm>
          <a:custGeom>
            <a:avLst/>
            <a:gdLst/>
            <a:ahLst/>
            <a:cxnLst/>
            <a:rect l="l" t="t" r="r" b="b"/>
            <a:pathLst>
              <a:path w="525780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55723" y="735014"/>
            <a:ext cx="5505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17.14000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0758" y="626494"/>
            <a:ext cx="15290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30" i="1">
                <a:latin typeface="Times New Roman"/>
                <a:cs typeface="Times New Roman"/>
              </a:rPr>
              <a:t>R</a:t>
            </a:r>
            <a:r>
              <a:rPr dirty="0" baseline="46296" sz="900" spc="44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35353" sz="1650">
                <a:latin typeface="Times New Roman"/>
                <a:cs typeface="Times New Roman"/>
              </a:rPr>
              <a:t>17.10229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0.99780,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78323" y="744352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861050" y="735014"/>
            <a:ext cx="5505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17.14000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3565" y="626494"/>
            <a:ext cx="277431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1137920" algn="l"/>
              </a:tabLst>
            </a:pPr>
            <a:r>
              <a:rPr dirty="0" sz="1100" spc="-5">
                <a:latin typeface="Times New Roman"/>
                <a:cs typeface="Times New Roman"/>
              </a:rPr>
              <a:t>sau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echivalent	</a:t>
            </a: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46296" sz="900" spc="60">
                <a:latin typeface="Times New Roman"/>
                <a:cs typeface="Times New Roman"/>
              </a:rPr>
              <a:t>2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1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baseline="35353" sz="1650">
                <a:latin typeface="Times New Roman"/>
                <a:cs typeface="Times New Roman"/>
              </a:rPr>
              <a:t>0.03771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-13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0.99780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991" y="1312294"/>
            <a:ext cx="5787390" cy="35369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456565">
              <a:lnSpc>
                <a:spcPts val="1260"/>
              </a:lnSpc>
              <a:spcBef>
                <a:spcPts val="195"/>
              </a:spcBef>
            </a:pPr>
            <a:r>
              <a:rPr dirty="0" sz="1100" spc="-5">
                <a:latin typeface="Times New Roman"/>
                <a:cs typeface="Times New Roman"/>
              </a:rPr>
              <a:t>Intensitatea legăturii liniare dintre două variabile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100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 spc="-5">
                <a:latin typeface="Times New Roman"/>
                <a:cs typeface="Times New Roman"/>
              </a:rPr>
              <a:t>se exprimă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</a:t>
            </a:r>
            <a:r>
              <a:rPr dirty="0" sz="1100" spc="-5" b="1">
                <a:latin typeface="Times New Roman"/>
                <a:cs typeface="Times New Roman"/>
              </a:rPr>
              <a:t>coeficientului  de corelaţie</a:t>
            </a:r>
            <a:r>
              <a:rPr dirty="0" sz="1100" b="1">
                <a:latin typeface="Times New Roman"/>
                <a:cs typeface="Times New Roman"/>
              </a:rPr>
              <a:t> </a:t>
            </a:r>
            <a:r>
              <a:rPr dirty="0" sz="1100" spc="-5" b="1">
                <a:latin typeface="Times New Roman"/>
                <a:cs typeface="Times New Roman"/>
              </a:rPr>
              <a:t>liniară</a:t>
            </a:r>
            <a:r>
              <a:rPr dirty="0" sz="1100" spc="-5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86100" y="19742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491483" y="1974220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1" name="object 11"/>
          <p:cNvGrpSpPr/>
          <p:nvPr/>
        </p:nvGrpSpPr>
        <p:grpSpPr>
          <a:xfrm>
            <a:off x="2477926" y="2129570"/>
            <a:ext cx="1303655" cy="215265"/>
            <a:chOff x="2477926" y="2129570"/>
            <a:chExt cx="1303655" cy="215265"/>
          </a:xfrm>
        </p:grpSpPr>
        <p:sp>
          <p:nvSpPr>
            <p:cNvPr id="12" name="object 12"/>
            <p:cNvSpPr/>
            <p:nvPr/>
          </p:nvSpPr>
          <p:spPr>
            <a:xfrm>
              <a:off x="2481071" y="2207392"/>
              <a:ext cx="1186180" cy="66040"/>
            </a:xfrm>
            <a:custGeom>
              <a:avLst/>
              <a:gdLst/>
              <a:ahLst/>
              <a:cxnLst/>
              <a:rect l="l" t="t" r="r" b="b"/>
              <a:pathLst>
                <a:path w="1186179" h="66039">
                  <a:moveTo>
                    <a:pt x="515111" y="0"/>
                  </a:moveTo>
                  <a:lnTo>
                    <a:pt x="576071" y="0"/>
                  </a:lnTo>
                </a:path>
                <a:path w="1186179" h="66039">
                  <a:moveTo>
                    <a:pt x="1124711" y="0"/>
                  </a:moveTo>
                  <a:lnTo>
                    <a:pt x="1185671" y="0"/>
                  </a:lnTo>
                </a:path>
                <a:path w="1186179" h="66039">
                  <a:moveTo>
                    <a:pt x="0" y="65531"/>
                  </a:moveTo>
                  <a:lnTo>
                    <a:pt x="16763" y="56387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497835" y="2266828"/>
              <a:ext cx="26034" cy="71755"/>
            </a:xfrm>
            <a:custGeom>
              <a:avLst/>
              <a:gdLst/>
              <a:ahLst/>
              <a:cxnLst/>
              <a:rect l="l" t="t" r="r" b="b"/>
              <a:pathLst>
                <a:path w="26035" h="71755">
                  <a:moveTo>
                    <a:pt x="0" y="0"/>
                  </a:moveTo>
                  <a:lnTo>
                    <a:pt x="25907" y="7162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526791" y="2132716"/>
              <a:ext cx="1251585" cy="205740"/>
            </a:xfrm>
            <a:custGeom>
              <a:avLst/>
              <a:gdLst/>
              <a:ahLst/>
              <a:cxnLst/>
              <a:rect l="l" t="t" r="r" b="b"/>
              <a:pathLst>
                <a:path w="1251585" h="205739">
                  <a:moveTo>
                    <a:pt x="0" y="205739"/>
                  </a:moveTo>
                  <a:lnTo>
                    <a:pt x="33527" y="0"/>
                  </a:lnTo>
                  <a:lnTo>
                    <a:pt x="125120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3152646" y="2124896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56760" y="2124896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97780" y="2130682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74618" y="2095028"/>
            <a:ext cx="112077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633730" algn="l"/>
              </a:tabLst>
            </a:pPr>
            <a:r>
              <a:rPr dirty="0" sz="1450" spc="-90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8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3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>
                <a:latin typeface="Times New Roman"/>
                <a:cs typeface="Times New Roman"/>
              </a:rPr>
              <a:t>	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5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2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7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80338" y="1997373"/>
            <a:ext cx="8001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14782" y="2240410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09754" y="2240410"/>
            <a:ext cx="46990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27586" y="2095630"/>
            <a:ext cx="933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18003" y="1863380"/>
            <a:ext cx="311213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  <a:tabLst>
                <a:tab pos="340995" algn="l"/>
                <a:tab pos="1471930" algn="l"/>
                <a:tab pos="1883410" algn="l"/>
                <a:tab pos="2404745" algn="l"/>
              </a:tabLst>
            </a:pPr>
            <a:r>
              <a:rPr dirty="0" baseline="-35353" sz="1650">
                <a:latin typeface="Symbol"/>
                <a:cs typeface="Symbol"/>
              </a:rPr>
              <a:t></a:t>
            </a:r>
            <a:r>
              <a:rPr dirty="0" baseline="-35353" sz="1650" spc="-44">
                <a:latin typeface="Times New Roman"/>
                <a:cs typeface="Times New Roman"/>
              </a:rPr>
              <a:t> </a:t>
            </a:r>
            <a:r>
              <a:rPr dirty="0" u="sng" baseline="-5952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5952" sz="2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baseline="-5952" sz="2100" spc="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</a:t>
            </a:r>
            <a:r>
              <a:rPr dirty="0" u="sng" baseline="1915" sz="2175" spc="-13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100" spc="-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 spc="-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dirty="0" sz="1100" spc="-165" i="1">
                <a:latin typeface="Times New Roman"/>
                <a:cs typeface="Times New Roman"/>
              </a:rPr>
              <a:t> </a:t>
            </a:r>
            <a:r>
              <a:rPr dirty="0" u="sng" baseline="1915" sz="2175" spc="-315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 spc="-6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</a:t>
            </a:r>
            <a:r>
              <a:rPr dirty="0" u="sng" sz="11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sng" baseline="-23148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-23148" sz="900" spc="37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</a:t>
            </a:r>
            <a:r>
              <a:rPr dirty="0" u="sng" sz="1100" spc="2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 spc="-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u="sng" baseline="1915" sz="2175" spc="-187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</a:t>
            </a:r>
            <a:r>
              <a:rPr dirty="0" u="sng" baseline="1915" sz="21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baseline="1915" sz="2175" spc="-187">
                <a:latin typeface="Times New Roman"/>
                <a:cs typeface="Times New Roman"/>
              </a:rPr>
              <a:t> </a:t>
            </a:r>
            <a:r>
              <a:rPr dirty="0" baseline="-32407" sz="1800">
                <a:latin typeface="Times New Roman"/>
                <a:cs typeface="Times New Roman"/>
              </a:rPr>
              <a:t>=</a:t>
            </a:r>
            <a:r>
              <a:rPr dirty="0" baseline="-32407" sz="1800" spc="-172"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17.3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baseline="-35353" sz="1650">
                <a:latin typeface="Symbol"/>
                <a:cs typeface="Symbol"/>
              </a:rPr>
              <a:t></a:t>
            </a:r>
            <a:r>
              <a:rPr dirty="0" baseline="-35353" sz="1650">
                <a:latin typeface="Times New Roman"/>
                <a:cs typeface="Times New Roman"/>
              </a:rPr>
              <a:t> </a:t>
            </a:r>
            <a:r>
              <a:rPr dirty="0" baseline="-35353" sz="1650" spc="-112">
                <a:latin typeface="Times New Roman"/>
                <a:cs typeface="Times New Roman"/>
              </a:rPr>
              <a:t> </a:t>
            </a:r>
            <a:r>
              <a:rPr dirty="0" baseline="-32407" sz="1800" spc="-7">
                <a:latin typeface="Times New Roman"/>
                <a:cs typeface="Times New Roman"/>
              </a:rPr>
              <a:t>0.9989</a:t>
            </a:r>
            <a:r>
              <a:rPr dirty="0" baseline="-32407" sz="1800">
                <a:latin typeface="Times New Roman"/>
                <a:cs typeface="Times New Roman"/>
              </a:rPr>
              <a:t>0</a:t>
            </a:r>
            <a:endParaRPr baseline="-32407" sz="18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3944014" y="2129570"/>
            <a:ext cx="768350" cy="153035"/>
            <a:chOff x="3944014" y="2129570"/>
            <a:chExt cx="768350" cy="153035"/>
          </a:xfrm>
        </p:grpSpPr>
        <p:sp>
          <p:nvSpPr>
            <p:cNvPr id="25" name="object 25"/>
            <p:cNvSpPr/>
            <p:nvPr/>
          </p:nvSpPr>
          <p:spPr>
            <a:xfrm>
              <a:off x="3947159" y="2225680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3963923" y="2228728"/>
              <a:ext cx="26034" cy="47625"/>
            </a:xfrm>
            <a:custGeom>
              <a:avLst/>
              <a:gdLst/>
              <a:ahLst/>
              <a:cxnLst/>
              <a:rect l="l" t="t" r="r" b="b"/>
              <a:pathLst>
                <a:path w="26035" h="47625">
                  <a:moveTo>
                    <a:pt x="0" y="0"/>
                  </a:moveTo>
                  <a:lnTo>
                    <a:pt x="25907" y="4724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3992879" y="2132716"/>
              <a:ext cx="716280" cy="143510"/>
            </a:xfrm>
            <a:custGeom>
              <a:avLst/>
              <a:gdLst/>
              <a:ahLst/>
              <a:cxnLst/>
              <a:rect l="l" t="t" r="r" b="b"/>
              <a:pathLst>
                <a:path w="716279" h="143510">
                  <a:moveTo>
                    <a:pt x="0" y="143255"/>
                  </a:moveTo>
                  <a:lnTo>
                    <a:pt x="33527" y="0"/>
                  </a:lnTo>
                  <a:lnTo>
                    <a:pt x="71627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8" name="object 28"/>
          <p:cNvSpPr txBox="1"/>
          <p:nvPr/>
        </p:nvSpPr>
        <p:spPr>
          <a:xfrm>
            <a:off x="4009139" y="2115757"/>
            <a:ext cx="7092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17.50</a:t>
            </a:r>
            <a:r>
              <a:rPr dirty="0" sz="1100" spc="-195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</a:t>
            </a:r>
            <a:r>
              <a:rPr dirty="0" sz="1100">
                <a:latin typeface="Times New Roman"/>
                <a:cs typeface="Times New Roman"/>
              </a:rPr>
              <a:t>17.14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90015" y="2408660"/>
            <a:ext cx="5811520" cy="41910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467359">
              <a:lnSpc>
                <a:spcPct val="100000"/>
              </a:lnSpc>
              <a:spcBef>
                <a:spcPts val="325"/>
              </a:spcBef>
            </a:pPr>
            <a:r>
              <a:rPr dirty="0" sz="1100" spc="-5">
                <a:latin typeface="Times New Roman"/>
                <a:cs typeface="Times New Roman"/>
              </a:rPr>
              <a:t>Se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poate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arăta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10">
                <a:latin typeface="Times New Roman"/>
                <a:cs typeface="Times New Roman"/>
              </a:rPr>
              <a:t>că</a:t>
            </a:r>
            <a:r>
              <a:rPr dirty="0" sz="1100" spc="1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între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coeficientul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corelaţie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liniară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simplă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şi</a:t>
            </a:r>
            <a:r>
              <a:rPr dirty="0" sz="1100" spc="12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coeficientul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determinaţie</a:t>
            </a:r>
            <a:endParaRPr sz="11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229"/>
              </a:spcBef>
            </a:pP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39682" sz="1050" spc="60">
                <a:latin typeface="Times New Roman"/>
                <a:cs typeface="Times New Roman"/>
              </a:rPr>
              <a:t>2 </a:t>
            </a:r>
            <a:r>
              <a:rPr dirty="0" sz="1100">
                <a:latin typeface="Times New Roman"/>
                <a:cs typeface="Times New Roman"/>
              </a:rPr>
              <a:t>există o </a:t>
            </a:r>
            <a:r>
              <a:rPr dirty="0" sz="1100" spc="-5">
                <a:latin typeface="Times New Roman"/>
                <a:cs typeface="Times New Roman"/>
              </a:rPr>
              <a:t>strânsă</a:t>
            </a:r>
            <a:r>
              <a:rPr dirty="0" sz="1100" spc="-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legătură: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546506" y="3004346"/>
            <a:ext cx="256540" cy="165100"/>
            <a:chOff x="2546506" y="3004346"/>
            <a:chExt cx="256540" cy="165100"/>
          </a:xfrm>
        </p:grpSpPr>
        <p:sp>
          <p:nvSpPr>
            <p:cNvPr id="31" name="object 31"/>
            <p:cNvSpPr/>
            <p:nvPr/>
          </p:nvSpPr>
          <p:spPr>
            <a:xfrm>
              <a:off x="2549651" y="3108076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4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567939" y="3111124"/>
              <a:ext cx="26034" cy="52069"/>
            </a:xfrm>
            <a:custGeom>
              <a:avLst/>
              <a:gdLst/>
              <a:ahLst/>
              <a:cxnLst/>
              <a:rect l="l" t="t" r="r" b="b"/>
              <a:pathLst>
                <a:path w="26035" h="52069">
                  <a:moveTo>
                    <a:pt x="0" y="0"/>
                  </a:moveTo>
                  <a:lnTo>
                    <a:pt x="25907" y="51815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596895" y="3007492"/>
              <a:ext cx="203200" cy="155575"/>
            </a:xfrm>
            <a:custGeom>
              <a:avLst/>
              <a:gdLst/>
              <a:ahLst/>
              <a:cxnLst/>
              <a:rect l="l" t="t" r="r" b="b"/>
              <a:pathLst>
                <a:path w="203200" h="155575">
                  <a:moveTo>
                    <a:pt x="0" y="155447"/>
                  </a:moveTo>
                  <a:lnTo>
                    <a:pt x="33527" y="0"/>
                  </a:lnTo>
                  <a:lnTo>
                    <a:pt x="202691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4" name="object 34"/>
          <p:cNvGrpSpPr/>
          <p:nvPr/>
        </p:nvGrpSpPr>
        <p:grpSpPr>
          <a:xfrm>
            <a:off x="3756562" y="3018062"/>
            <a:ext cx="553720" cy="154305"/>
            <a:chOff x="3756562" y="3018062"/>
            <a:chExt cx="553720" cy="154305"/>
          </a:xfrm>
        </p:grpSpPr>
        <p:sp>
          <p:nvSpPr>
            <p:cNvPr id="35" name="object 35"/>
            <p:cNvSpPr/>
            <p:nvPr/>
          </p:nvSpPr>
          <p:spPr>
            <a:xfrm>
              <a:off x="3759708" y="3114172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776472" y="3117220"/>
              <a:ext cx="26034" cy="48895"/>
            </a:xfrm>
            <a:custGeom>
              <a:avLst/>
              <a:gdLst/>
              <a:ahLst/>
              <a:cxnLst/>
              <a:rect l="l" t="t" r="r" b="b"/>
              <a:pathLst>
                <a:path w="26035" h="48894">
                  <a:moveTo>
                    <a:pt x="0" y="0"/>
                  </a:moveTo>
                  <a:lnTo>
                    <a:pt x="25907" y="4876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805428" y="3021208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0" y="144779"/>
                  </a:moveTo>
                  <a:lnTo>
                    <a:pt x="35051" y="0"/>
                  </a:lnTo>
                  <a:lnTo>
                    <a:pt x="50139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/>
          <p:cNvGrpSpPr/>
          <p:nvPr/>
        </p:nvGrpSpPr>
        <p:grpSpPr>
          <a:xfrm>
            <a:off x="4541422" y="3018062"/>
            <a:ext cx="553720" cy="154305"/>
            <a:chOff x="4541422" y="3018062"/>
            <a:chExt cx="553720" cy="154305"/>
          </a:xfrm>
        </p:grpSpPr>
        <p:sp>
          <p:nvSpPr>
            <p:cNvPr id="39" name="object 39"/>
            <p:cNvSpPr/>
            <p:nvPr/>
          </p:nvSpPr>
          <p:spPr>
            <a:xfrm>
              <a:off x="4544567" y="3114172"/>
              <a:ext cx="17145" cy="10795"/>
            </a:xfrm>
            <a:custGeom>
              <a:avLst/>
              <a:gdLst/>
              <a:ahLst/>
              <a:cxnLst/>
              <a:rect l="l" t="t" r="r" b="b"/>
              <a:pathLst>
                <a:path w="17145" h="10794">
                  <a:moveTo>
                    <a:pt x="0" y="10667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4561331" y="3117220"/>
              <a:ext cx="26034" cy="48895"/>
            </a:xfrm>
            <a:custGeom>
              <a:avLst/>
              <a:gdLst/>
              <a:ahLst/>
              <a:cxnLst/>
              <a:rect l="l" t="t" r="r" b="b"/>
              <a:pathLst>
                <a:path w="26035" h="48894">
                  <a:moveTo>
                    <a:pt x="0" y="0"/>
                  </a:moveTo>
                  <a:lnTo>
                    <a:pt x="25907" y="48767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4590287" y="3021208"/>
              <a:ext cx="501650" cy="144780"/>
            </a:xfrm>
            <a:custGeom>
              <a:avLst/>
              <a:gdLst/>
              <a:ahLst/>
              <a:cxnLst/>
              <a:rect l="l" t="t" r="r" b="b"/>
              <a:pathLst>
                <a:path w="501650" h="144780">
                  <a:moveTo>
                    <a:pt x="0" y="144779"/>
                  </a:moveTo>
                  <a:lnTo>
                    <a:pt x="35051" y="0"/>
                  </a:lnTo>
                  <a:lnTo>
                    <a:pt x="50139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1881626" y="3104518"/>
            <a:ext cx="9334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xy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08979" y="2959136"/>
            <a:ext cx="3965575" cy="249554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dirty="0" sz="1100" spc="-5" i="1">
                <a:latin typeface="Times New Roman"/>
                <a:cs typeface="Times New Roman"/>
              </a:rPr>
              <a:t>r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5">
                <a:latin typeface="Times New Roman"/>
                <a:cs typeface="Times New Roman"/>
              </a:rPr>
              <a:t>sgn</a:t>
            </a:r>
            <a:r>
              <a:rPr dirty="0" sz="1450" spc="-25">
                <a:latin typeface="Symbol"/>
                <a:cs typeface="Symbol"/>
              </a:rPr>
              <a:t></a:t>
            </a:r>
            <a:r>
              <a:rPr dirty="0" sz="1100" spc="-25" i="1">
                <a:latin typeface="Times New Roman"/>
                <a:cs typeface="Times New Roman"/>
              </a:rPr>
              <a:t>b</a:t>
            </a:r>
            <a:r>
              <a:rPr dirty="0" sz="1450" spc="-25">
                <a:latin typeface="Symbol"/>
                <a:cs typeface="Symbol"/>
              </a:rPr>
              <a:t></a:t>
            </a:r>
            <a:r>
              <a:rPr dirty="0" sz="1100" spc="-25">
                <a:latin typeface="Symbol"/>
                <a:cs typeface="Symbol"/>
              </a:rPr>
              <a:t>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100" spc="40" i="1">
                <a:latin typeface="Times New Roman"/>
                <a:cs typeface="Times New Roman"/>
              </a:rPr>
              <a:t>R</a:t>
            </a:r>
            <a:r>
              <a:rPr dirty="0" baseline="46296" sz="900" spc="60">
                <a:latin typeface="Times New Roman"/>
                <a:cs typeface="Times New Roman"/>
              </a:rPr>
              <a:t>2 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15">
                <a:latin typeface="Times New Roman"/>
                <a:cs typeface="Times New Roman"/>
              </a:rPr>
              <a:t>sgn</a:t>
            </a:r>
            <a:r>
              <a:rPr dirty="0" sz="1450" spc="-15">
                <a:latin typeface="Symbol"/>
                <a:cs typeface="Symbol"/>
              </a:rPr>
              <a:t></a:t>
            </a:r>
            <a:r>
              <a:rPr dirty="0" sz="1100" spc="-15">
                <a:latin typeface="Times New Roman"/>
                <a:cs typeface="Times New Roman"/>
              </a:rPr>
              <a:t>0.92414</a:t>
            </a:r>
            <a:r>
              <a:rPr dirty="0" sz="1450" spc="-15">
                <a:latin typeface="Symbol"/>
                <a:cs typeface="Symbol"/>
              </a:rPr>
              <a:t></a:t>
            </a:r>
            <a:r>
              <a:rPr dirty="0" sz="1100" spc="-15">
                <a:latin typeface="Symbol"/>
                <a:cs typeface="Symbol"/>
              </a:rPr>
              <a:t>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0.99780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0.99780 =</a:t>
            </a:r>
            <a:r>
              <a:rPr dirty="0" sz="11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0.99890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7982" y="3351268"/>
            <a:ext cx="5743575" cy="59055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100" spc="-5">
                <a:latin typeface="Times New Roman"/>
                <a:cs typeface="Times New Roman"/>
              </a:rPr>
              <a:t>unde </a:t>
            </a:r>
            <a:r>
              <a:rPr dirty="0" sz="1100" spc="-40">
                <a:latin typeface="Times New Roman"/>
                <a:cs typeface="Times New Roman"/>
              </a:rPr>
              <a:t>sgn</a:t>
            </a:r>
            <a:r>
              <a:rPr dirty="0" sz="1450" spc="-40">
                <a:latin typeface="Symbol"/>
                <a:cs typeface="Symbol"/>
              </a:rPr>
              <a:t></a:t>
            </a:r>
            <a:r>
              <a:rPr dirty="0" sz="1100" spc="-40" i="1">
                <a:latin typeface="Times New Roman"/>
                <a:cs typeface="Times New Roman"/>
              </a:rPr>
              <a:t>b</a:t>
            </a:r>
            <a:r>
              <a:rPr dirty="0" sz="1450" spc="-40">
                <a:latin typeface="Symbol"/>
                <a:cs typeface="Symbol"/>
              </a:rPr>
              <a:t></a:t>
            </a:r>
            <a:r>
              <a:rPr dirty="0" sz="145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reprezintă semnul lui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30" i="1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370"/>
              </a:spcBef>
            </a:pPr>
            <a:r>
              <a:rPr dirty="0" sz="1100" b="1">
                <a:latin typeface="Times New Roman"/>
                <a:cs typeface="Times New Roman"/>
              </a:rPr>
              <a:t>Eroarea </a:t>
            </a:r>
            <a:r>
              <a:rPr dirty="0" sz="1100" spc="-5" b="1">
                <a:latin typeface="Times New Roman"/>
                <a:cs typeface="Times New Roman"/>
              </a:rPr>
              <a:t>standard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estimaţiei </a:t>
            </a:r>
            <a:r>
              <a:rPr dirty="0" sz="1100" spc="-5">
                <a:latin typeface="Times New Roman"/>
                <a:cs typeface="Times New Roman"/>
              </a:rPr>
              <a:t>se obţine din dispersia reziduală, </a:t>
            </a:r>
            <a:r>
              <a:rPr dirty="0" sz="1100">
                <a:latin typeface="Times New Roman"/>
                <a:cs typeface="Times New Roman"/>
              </a:rPr>
              <a:t>prin </a:t>
            </a:r>
            <a:r>
              <a:rPr dirty="0" sz="1100" spc="-5">
                <a:latin typeface="Times New Roman"/>
                <a:cs typeface="Times New Roman"/>
              </a:rPr>
              <a:t>extragerea rădăcinii</a:t>
            </a:r>
            <a:r>
              <a:rPr dirty="0" sz="1100" spc="10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pătrate: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2217322" y="4234214"/>
            <a:ext cx="222885" cy="168275"/>
            <a:chOff x="2217322" y="4234214"/>
            <a:chExt cx="222885" cy="168275"/>
          </a:xfrm>
        </p:grpSpPr>
        <p:sp>
          <p:nvSpPr>
            <p:cNvPr id="46" name="object 46"/>
            <p:cNvSpPr/>
            <p:nvPr/>
          </p:nvSpPr>
          <p:spPr>
            <a:xfrm>
              <a:off x="2220467" y="4339468"/>
              <a:ext cx="18415" cy="10795"/>
            </a:xfrm>
            <a:custGeom>
              <a:avLst/>
              <a:gdLst/>
              <a:ahLst/>
              <a:cxnLst/>
              <a:rect l="l" t="t" r="r" b="b"/>
              <a:pathLst>
                <a:path w="18414" h="10795">
                  <a:moveTo>
                    <a:pt x="0" y="10667"/>
                  </a:moveTo>
                  <a:lnTo>
                    <a:pt x="182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238755" y="4342516"/>
              <a:ext cx="24765" cy="53340"/>
            </a:xfrm>
            <a:custGeom>
              <a:avLst/>
              <a:gdLst/>
              <a:ahLst/>
              <a:cxnLst/>
              <a:rect l="l" t="t" r="r" b="b"/>
              <a:pathLst>
                <a:path w="24764" h="53339">
                  <a:moveTo>
                    <a:pt x="0" y="0"/>
                  </a:moveTo>
                  <a:lnTo>
                    <a:pt x="24383" y="53339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2266187" y="4237360"/>
              <a:ext cx="170815" cy="158750"/>
            </a:xfrm>
            <a:custGeom>
              <a:avLst/>
              <a:gdLst/>
              <a:ahLst/>
              <a:cxnLst/>
              <a:rect l="l" t="t" r="r" b="b"/>
              <a:pathLst>
                <a:path w="170814" h="158750">
                  <a:moveTo>
                    <a:pt x="0" y="158495"/>
                  </a:moveTo>
                  <a:lnTo>
                    <a:pt x="35051" y="0"/>
                  </a:lnTo>
                  <a:lnTo>
                    <a:pt x="170687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9" name="object 49"/>
          <p:cNvGrpSpPr/>
          <p:nvPr/>
        </p:nvGrpSpPr>
        <p:grpSpPr>
          <a:xfrm>
            <a:off x="2581558" y="4127534"/>
            <a:ext cx="767080" cy="382905"/>
            <a:chOff x="2581558" y="4127534"/>
            <a:chExt cx="767080" cy="382905"/>
          </a:xfrm>
        </p:grpSpPr>
        <p:sp>
          <p:nvSpPr>
            <p:cNvPr id="50" name="object 50"/>
            <p:cNvSpPr/>
            <p:nvPr/>
          </p:nvSpPr>
          <p:spPr>
            <a:xfrm>
              <a:off x="2584703" y="4351660"/>
              <a:ext cx="746760" cy="21590"/>
            </a:xfrm>
            <a:custGeom>
              <a:avLst/>
              <a:gdLst/>
              <a:ahLst/>
              <a:cxnLst/>
              <a:rect l="l" t="t" r="r" b="b"/>
              <a:pathLst>
                <a:path w="746760" h="21589">
                  <a:moveTo>
                    <a:pt x="92963" y="0"/>
                  </a:moveTo>
                  <a:lnTo>
                    <a:pt x="746759" y="0"/>
                  </a:lnTo>
                </a:path>
                <a:path w="746760" h="21589">
                  <a:moveTo>
                    <a:pt x="0" y="21335"/>
                  </a:moveTo>
                  <a:lnTo>
                    <a:pt x="18287" y="10667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2602991" y="4365376"/>
              <a:ext cx="26034" cy="139065"/>
            </a:xfrm>
            <a:custGeom>
              <a:avLst/>
              <a:gdLst/>
              <a:ahLst/>
              <a:cxnLst/>
              <a:rect l="l" t="t" r="r" b="b"/>
              <a:pathLst>
                <a:path w="26035" h="139064">
                  <a:moveTo>
                    <a:pt x="0" y="0"/>
                  </a:moveTo>
                  <a:lnTo>
                    <a:pt x="25907" y="13868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2631947" y="4130680"/>
              <a:ext cx="713740" cy="373380"/>
            </a:xfrm>
            <a:custGeom>
              <a:avLst/>
              <a:gdLst/>
              <a:ahLst/>
              <a:cxnLst/>
              <a:rect l="l" t="t" r="r" b="b"/>
              <a:pathLst>
                <a:path w="713739" h="373379">
                  <a:moveTo>
                    <a:pt x="0" y="373379"/>
                  </a:moveTo>
                  <a:lnTo>
                    <a:pt x="33527" y="0"/>
                  </a:lnTo>
                  <a:lnTo>
                    <a:pt x="713231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3" name="object 53"/>
          <p:cNvGrpSpPr/>
          <p:nvPr/>
        </p:nvGrpSpPr>
        <p:grpSpPr>
          <a:xfrm>
            <a:off x="3491386" y="4138202"/>
            <a:ext cx="393700" cy="372745"/>
            <a:chOff x="3491386" y="4138202"/>
            <a:chExt cx="393700" cy="372745"/>
          </a:xfrm>
        </p:grpSpPr>
        <p:sp>
          <p:nvSpPr>
            <p:cNvPr id="54" name="object 54"/>
            <p:cNvSpPr/>
            <p:nvPr/>
          </p:nvSpPr>
          <p:spPr>
            <a:xfrm>
              <a:off x="3494532" y="4351660"/>
              <a:ext cx="375285" cy="26034"/>
            </a:xfrm>
            <a:custGeom>
              <a:avLst/>
              <a:gdLst/>
              <a:ahLst/>
              <a:cxnLst/>
              <a:rect l="l" t="t" r="r" b="b"/>
              <a:pathLst>
                <a:path w="375285" h="26035">
                  <a:moveTo>
                    <a:pt x="91439" y="0"/>
                  </a:moveTo>
                  <a:lnTo>
                    <a:pt x="374903" y="0"/>
                  </a:lnTo>
                </a:path>
                <a:path w="375285" h="26035">
                  <a:moveTo>
                    <a:pt x="0" y="25907"/>
                  </a:moveTo>
                  <a:lnTo>
                    <a:pt x="16763" y="15239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3511296" y="4369948"/>
              <a:ext cx="26034" cy="134620"/>
            </a:xfrm>
            <a:custGeom>
              <a:avLst/>
              <a:gdLst/>
              <a:ahLst/>
              <a:cxnLst/>
              <a:rect l="l" t="t" r="r" b="b"/>
              <a:pathLst>
                <a:path w="26035" h="134620">
                  <a:moveTo>
                    <a:pt x="0" y="0"/>
                  </a:moveTo>
                  <a:lnTo>
                    <a:pt x="25907" y="134111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3540252" y="4141348"/>
              <a:ext cx="341630" cy="363220"/>
            </a:xfrm>
            <a:custGeom>
              <a:avLst/>
              <a:gdLst/>
              <a:ahLst/>
              <a:cxnLst/>
              <a:rect l="l" t="t" r="r" b="b"/>
              <a:pathLst>
                <a:path w="341629" h="363220">
                  <a:moveTo>
                    <a:pt x="0" y="362711"/>
                  </a:moveTo>
                  <a:lnTo>
                    <a:pt x="35051" y="0"/>
                  </a:lnTo>
                  <a:lnTo>
                    <a:pt x="341375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57" name="object 57"/>
          <p:cNvGrpSpPr/>
          <p:nvPr/>
        </p:nvGrpSpPr>
        <p:grpSpPr>
          <a:xfrm>
            <a:off x="4027834" y="4249454"/>
            <a:ext cx="1240790" cy="153035"/>
            <a:chOff x="4027834" y="4249454"/>
            <a:chExt cx="1240790" cy="153035"/>
          </a:xfrm>
        </p:grpSpPr>
        <p:sp>
          <p:nvSpPr>
            <p:cNvPr id="58" name="object 58"/>
            <p:cNvSpPr/>
            <p:nvPr/>
          </p:nvSpPr>
          <p:spPr>
            <a:xfrm>
              <a:off x="4030979" y="4345564"/>
              <a:ext cx="17145" cy="9525"/>
            </a:xfrm>
            <a:custGeom>
              <a:avLst/>
              <a:gdLst/>
              <a:ahLst/>
              <a:cxnLst/>
              <a:rect l="l" t="t" r="r" b="b"/>
              <a:pathLst>
                <a:path w="17145" h="9525">
                  <a:moveTo>
                    <a:pt x="0" y="9143"/>
                  </a:moveTo>
                  <a:lnTo>
                    <a:pt x="16763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4047743" y="4348612"/>
              <a:ext cx="26034" cy="47625"/>
            </a:xfrm>
            <a:custGeom>
              <a:avLst/>
              <a:gdLst/>
              <a:ahLst/>
              <a:cxnLst/>
              <a:rect l="l" t="t" r="r" b="b"/>
              <a:pathLst>
                <a:path w="26035" h="47625">
                  <a:moveTo>
                    <a:pt x="0" y="0"/>
                  </a:moveTo>
                  <a:lnTo>
                    <a:pt x="25907" y="47243"/>
                  </a:lnTo>
                </a:path>
              </a:pathLst>
            </a:custGeom>
            <a:ln w="1258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4076699" y="4252600"/>
              <a:ext cx="1188720" cy="143510"/>
            </a:xfrm>
            <a:custGeom>
              <a:avLst/>
              <a:gdLst/>
              <a:ahLst/>
              <a:cxnLst/>
              <a:rect l="l" t="t" r="r" b="b"/>
              <a:pathLst>
                <a:path w="1188720" h="143510">
                  <a:moveTo>
                    <a:pt x="0" y="143255"/>
                  </a:moveTo>
                  <a:lnTo>
                    <a:pt x="35051" y="0"/>
                  </a:lnTo>
                  <a:lnTo>
                    <a:pt x="1188719" y="0"/>
                  </a:lnTo>
                </a:path>
              </a:pathLst>
            </a:custGeom>
            <a:ln w="6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>
            <a:off x="3905522" y="4223133"/>
            <a:ext cx="20707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0.009428571428571 </a:t>
            </a:r>
            <a:r>
              <a:rPr dirty="0" sz="1100">
                <a:latin typeface="Symbol"/>
                <a:cs typeface="Symbol"/>
              </a:rPr>
              <a:t>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0.09710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795787" y="4140754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60852" y="4128561"/>
            <a:ext cx="64135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861535" y="4343844"/>
            <a:ext cx="2921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Times New Roman"/>
                <a:cs typeface="Times New Roman"/>
              </a:rPr>
              <a:t>n</a:t>
            </a:r>
            <a:r>
              <a:rPr dirty="0" sz="1100" spc="-1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637503" y="4092778"/>
            <a:ext cx="678815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dirty="0" baseline="-5952" sz="2100" spc="30">
                <a:latin typeface="Symbol"/>
                <a:cs typeface="Symbol"/>
              </a:rPr>
              <a:t></a:t>
            </a:r>
            <a:r>
              <a:rPr dirty="0" sz="1450" spc="20">
                <a:latin typeface="Symbol"/>
                <a:cs typeface="Symbol"/>
              </a:rPr>
              <a:t></a:t>
            </a:r>
            <a:r>
              <a:rPr dirty="0" sz="1100" spc="2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04" i="1">
                <a:latin typeface="Times New Roman"/>
                <a:cs typeface="Times New Roman"/>
              </a:rPr>
              <a:t>y</a:t>
            </a:r>
            <a:r>
              <a:rPr dirty="0" baseline="2525" sz="1650" spc="-307">
                <a:latin typeface="Times New Roman"/>
                <a:cs typeface="Times New Roman"/>
              </a:rPr>
              <a:t>ˆ</a:t>
            </a:r>
            <a:r>
              <a:rPr dirty="0" baseline="2525" sz="1650" spc="-254">
                <a:latin typeface="Times New Roman"/>
                <a:cs typeface="Times New Roman"/>
              </a:rPr>
              <a:t> </a:t>
            </a:r>
            <a:r>
              <a:rPr dirty="0" sz="1450" spc="-12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811994" y="4235676"/>
            <a:ext cx="7766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95275" algn="l"/>
                <a:tab pos="501015" algn="l"/>
              </a:tabLst>
            </a:pPr>
            <a:r>
              <a:rPr dirty="0" sz="1100" spc="-5" i="1">
                <a:latin typeface="Times New Roman"/>
                <a:cs typeface="Times New Roman"/>
              </a:rPr>
              <a:t>S	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35" i="1">
                <a:latin typeface="Times New Roman"/>
                <a:cs typeface="Times New Roman"/>
              </a:rPr>
              <a:t>s</a:t>
            </a:r>
            <a:r>
              <a:rPr dirty="0" baseline="46296" sz="900" spc="52">
                <a:latin typeface="Times New Roman"/>
                <a:cs typeface="Times New Roman"/>
              </a:rPr>
              <a:t>2</a:t>
            </a:r>
            <a:r>
              <a:rPr dirty="0" baseline="46296" sz="900" spc="89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69066" y="4235676"/>
            <a:ext cx="10223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585425" y="4122859"/>
            <a:ext cx="152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Symbol"/>
                <a:cs typeface="Symbol"/>
              </a:rPr>
              <a:t>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583920" y="4343844"/>
            <a:ext cx="2940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Times New Roman"/>
                <a:cs typeface="Times New Roman"/>
              </a:rPr>
              <a:t>n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22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728702" y="4140116"/>
            <a:ext cx="87630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100" spc="-5" i="1">
                <a:latin typeface="Times New Roman"/>
                <a:cs typeface="Times New Roman"/>
              </a:rPr>
              <a:t>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685034" y="4247434"/>
            <a:ext cx="17399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i</a:t>
            </a:r>
            <a:r>
              <a:rPr dirty="0" sz="600" spc="70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775188" y="4247434"/>
            <a:ext cx="47244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12750" algn="l"/>
              </a:tabLst>
            </a:pPr>
            <a:r>
              <a:rPr dirty="0" sz="600" i="1">
                <a:latin typeface="Times New Roman"/>
                <a:cs typeface="Times New Roman"/>
              </a:rPr>
              <a:t>i      </a:t>
            </a:r>
            <a:r>
              <a:rPr dirty="0" baseline="4629" sz="900" i="1">
                <a:latin typeface="Times New Roman"/>
                <a:cs typeface="Times New Roman"/>
              </a:rPr>
              <a:t>i	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907507" y="4334302"/>
            <a:ext cx="156210" cy="117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i="1">
                <a:latin typeface="Times New Roman"/>
                <a:cs typeface="Times New Roman"/>
              </a:rPr>
              <a:t>Y</a:t>
            </a:r>
            <a:r>
              <a:rPr dirty="0" sz="600" spc="-85" i="1">
                <a:latin typeface="Times New Roman"/>
                <a:cs typeface="Times New Roman"/>
              </a:rPr>
              <a:t> </a:t>
            </a:r>
            <a:r>
              <a:rPr dirty="0" sz="600">
                <a:latin typeface="Times New Roman"/>
                <a:cs typeface="Times New Roman"/>
              </a:rPr>
              <a:t>,</a:t>
            </a:r>
            <a:r>
              <a:rPr dirty="0" sz="600" spc="-110">
                <a:latin typeface="Times New Roman"/>
                <a:cs typeface="Times New Roman"/>
              </a:rPr>
              <a:t> </a:t>
            </a:r>
            <a:r>
              <a:rPr dirty="0" sz="600" i="1">
                <a:latin typeface="Times New Roman"/>
                <a:cs typeface="Times New Roman"/>
              </a:rPr>
              <a:t>X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862340" y="4863213"/>
            <a:ext cx="5838825" cy="8921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8100" marR="30480" indent="4572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Testarea semnificaţiei globale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modelului de regresie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face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testului F, </a:t>
            </a:r>
            <a:r>
              <a:rPr dirty="0" sz="1100">
                <a:latin typeface="Times New Roman"/>
                <a:cs typeface="Times New Roman"/>
              </a:rPr>
              <a:t>la  </a:t>
            </a:r>
            <a:r>
              <a:rPr dirty="0" sz="1100" spc="-5">
                <a:latin typeface="Times New Roman"/>
                <a:cs typeface="Times New Roman"/>
              </a:rPr>
              <a:t>baza </a:t>
            </a:r>
            <a:r>
              <a:rPr dirty="0" sz="1100">
                <a:latin typeface="Times New Roman"/>
                <a:cs typeface="Times New Roman"/>
              </a:rPr>
              <a:t>căruia stă </a:t>
            </a:r>
            <a:r>
              <a:rPr dirty="0" sz="1100" spc="-5">
                <a:latin typeface="Times New Roman"/>
                <a:cs typeface="Times New Roman"/>
              </a:rPr>
              <a:t>compararea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două estimaţii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dispersie. Raportul acestora determină valoarea  calculată </a:t>
            </a:r>
            <a:r>
              <a:rPr dirty="0" sz="1100" spc="-5" i="1">
                <a:latin typeface="Times New Roman"/>
                <a:cs typeface="Times New Roman"/>
              </a:rPr>
              <a:t>F</a:t>
            </a:r>
            <a:r>
              <a:rPr dirty="0" sz="1100" spc="-5">
                <a:latin typeface="Times New Roman"/>
                <a:cs typeface="Times New Roman"/>
              </a:rPr>
              <a:t>, </a:t>
            </a:r>
            <a:r>
              <a:rPr dirty="0" sz="1100" spc="-10">
                <a:latin typeface="Times New Roman"/>
                <a:cs typeface="Times New Roman"/>
              </a:rPr>
              <a:t>deci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statistică, </a:t>
            </a:r>
            <a:r>
              <a:rPr dirty="0" sz="1100" spc="-10">
                <a:latin typeface="Times New Roman"/>
                <a:cs typeface="Times New Roman"/>
              </a:rPr>
              <a:t>ce </a:t>
            </a:r>
            <a:r>
              <a:rPr dirty="0" sz="1100" spc="-5">
                <a:latin typeface="Times New Roman"/>
                <a:cs typeface="Times New Roman"/>
              </a:rPr>
              <a:t>trebuie confruntată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valorile tabelate ale distribuţiei </a:t>
            </a:r>
            <a:r>
              <a:rPr dirty="0" sz="1100" spc="-35" i="1">
                <a:latin typeface="Times New Roman"/>
                <a:cs typeface="Times New Roman"/>
              </a:rPr>
              <a:t>F</a:t>
            </a:r>
            <a:r>
              <a:rPr dirty="0" baseline="-11904" sz="1050" spc="-52">
                <a:latin typeface="Times New Roman"/>
                <a:cs typeface="Times New Roman"/>
              </a:rPr>
              <a:t>(1, </a:t>
            </a:r>
            <a:r>
              <a:rPr dirty="0" baseline="-11904" sz="1050" spc="30" i="1">
                <a:latin typeface="Times New Roman"/>
                <a:cs typeface="Times New Roman"/>
              </a:rPr>
              <a:t>n</a:t>
            </a:r>
            <a:r>
              <a:rPr dirty="0" baseline="-11904" sz="1050" spc="30">
                <a:latin typeface="Symbol"/>
                <a:cs typeface="Symbol"/>
              </a:rPr>
              <a:t></a:t>
            </a:r>
            <a:r>
              <a:rPr dirty="0" baseline="-11904" sz="1050" spc="30">
                <a:latin typeface="Times New Roman"/>
                <a:cs typeface="Times New Roman"/>
              </a:rPr>
              <a:t>2; </a:t>
            </a:r>
            <a:r>
              <a:rPr dirty="0" baseline="-11111" sz="1125" spc="-44" i="1">
                <a:latin typeface="Symbol"/>
                <a:cs typeface="Symbol"/>
              </a:rPr>
              <a:t></a:t>
            </a:r>
            <a:r>
              <a:rPr dirty="0" baseline="-11111" sz="1125" spc="-44" i="1">
                <a:latin typeface="Times New Roman"/>
                <a:cs typeface="Times New Roman"/>
              </a:rPr>
              <a:t> </a:t>
            </a:r>
            <a:r>
              <a:rPr dirty="0" baseline="-11904" sz="1050">
                <a:latin typeface="Times New Roman"/>
                <a:cs typeface="Times New Roman"/>
              </a:rPr>
              <a:t>)</a:t>
            </a:r>
            <a:r>
              <a:rPr dirty="0" baseline="-11904" sz="1050" spc="-89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,</a:t>
            </a:r>
            <a:endParaRPr sz="1100">
              <a:latin typeface="Times New Roman"/>
              <a:cs typeface="Times New Roman"/>
            </a:endParaRPr>
          </a:p>
          <a:p>
            <a:pPr algn="just" marL="38100" marR="30480">
              <a:lnSpc>
                <a:spcPts val="1260"/>
              </a:lnSpc>
              <a:spcBef>
                <a:spcPts val="370"/>
              </a:spcBef>
            </a:pPr>
            <a:r>
              <a:rPr dirty="0" sz="1100" spc="-5">
                <a:latin typeface="Times New Roman"/>
                <a:cs typeface="Times New Roman"/>
              </a:rPr>
              <a:t>depinzând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gradele de libertate </a:t>
            </a:r>
            <a:r>
              <a:rPr dirty="0" sz="1100">
                <a:latin typeface="Times New Roman"/>
                <a:cs typeface="Times New Roman"/>
              </a:rPr>
              <a:t>(1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spc="-10" i="1">
                <a:latin typeface="Times New Roman"/>
                <a:cs typeface="Times New Roman"/>
              </a:rPr>
              <a:t>n</a:t>
            </a:r>
            <a:r>
              <a:rPr dirty="0" sz="1100" spc="-10">
                <a:latin typeface="Times New Roman"/>
                <a:cs typeface="Times New Roman"/>
              </a:rPr>
              <a:t>-2) </a:t>
            </a:r>
            <a:r>
              <a:rPr dirty="0" sz="1100" spc="-5">
                <a:latin typeface="Times New Roman"/>
                <a:cs typeface="Times New Roman"/>
              </a:rPr>
              <a:t>asociate celor două estimaţii şi de pragul de semnificaţie  </a:t>
            </a:r>
            <a:r>
              <a:rPr dirty="0" sz="1100">
                <a:latin typeface="Times New Roman"/>
                <a:cs typeface="Times New Roman"/>
              </a:rPr>
              <a:t>(</a:t>
            </a:r>
            <a:r>
              <a:rPr dirty="0" sz="1100" i="1">
                <a:latin typeface="Times New Roman"/>
                <a:cs typeface="Times New Roman"/>
              </a:rPr>
              <a:t>λ</a:t>
            </a:r>
            <a:r>
              <a:rPr dirty="0" sz="1100">
                <a:latin typeface="Times New Roman"/>
                <a:cs typeface="Times New Roman"/>
              </a:rPr>
              <a:t>)</a:t>
            </a:r>
            <a:r>
              <a:rPr dirty="0" sz="1100" spc="-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ales: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1639823" y="6066160"/>
            <a:ext cx="1111250" cy="0"/>
          </a:xfrm>
          <a:custGeom>
            <a:avLst/>
            <a:gdLst/>
            <a:ahLst/>
            <a:cxnLst/>
            <a:rect l="l" t="t" r="r" b="b"/>
            <a:pathLst>
              <a:path w="1111250" h="0">
                <a:moveTo>
                  <a:pt x="0" y="0"/>
                </a:moveTo>
                <a:lnTo>
                  <a:pt x="1110995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3502151" y="591833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675632" y="5918332"/>
            <a:ext cx="60960" cy="0"/>
          </a:xfrm>
          <a:custGeom>
            <a:avLst/>
            <a:gdLst/>
            <a:ahLst/>
            <a:cxnLst/>
            <a:rect l="l" t="t" r="r" b="b"/>
            <a:pathLst>
              <a:path w="60960" h="0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000244" y="6066160"/>
            <a:ext cx="525780" cy="0"/>
          </a:xfrm>
          <a:custGeom>
            <a:avLst/>
            <a:gdLst/>
            <a:ahLst/>
            <a:cxnLst/>
            <a:rect l="l" t="t" r="r" b="b"/>
            <a:pathLst>
              <a:path w="525779" h="0">
                <a:moveTo>
                  <a:pt x="0" y="0"/>
                </a:moveTo>
                <a:lnTo>
                  <a:pt x="525779" y="0"/>
                </a:lnTo>
              </a:path>
            </a:pathLst>
          </a:custGeom>
          <a:ln w="62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045454" y="6056819"/>
            <a:ext cx="4806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0.00943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984493" y="5861748"/>
            <a:ext cx="5505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17.10229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639300" y="6056819"/>
            <a:ext cx="111188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Dispersia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reziduala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468151" y="6051932"/>
            <a:ext cx="6413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381503" y="5994823"/>
            <a:ext cx="178435" cy="1930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5252" sz="1650" spc="52" i="1">
                <a:latin typeface="Times New Roman"/>
                <a:cs typeface="Times New Roman"/>
              </a:rPr>
              <a:t>s</a:t>
            </a:r>
            <a:r>
              <a:rPr dirty="0" sz="600" spc="35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834110" y="6017589"/>
            <a:ext cx="118491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20"/>
              </a:spcBef>
            </a:pPr>
            <a:r>
              <a:rPr dirty="0" baseline="-5952" sz="2100" spc="44">
                <a:latin typeface="Symbol"/>
                <a:cs typeface="Symbol"/>
              </a:rPr>
              <a:t></a:t>
            </a:r>
            <a:r>
              <a:rPr dirty="0" sz="1450" spc="30">
                <a:latin typeface="Symbol"/>
                <a:cs typeface="Symbol"/>
              </a:rPr>
              <a:t></a:t>
            </a:r>
            <a:r>
              <a:rPr dirty="0" sz="1100" spc="3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204" i="1">
                <a:latin typeface="Times New Roman"/>
                <a:cs typeface="Times New Roman"/>
              </a:rPr>
              <a:t>y</a:t>
            </a:r>
            <a:r>
              <a:rPr dirty="0" baseline="2525" sz="1650" spc="-307">
                <a:latin typeface="Times New Roman"/>
                <a:cs typeface="Times New Roman"/>
              </a:rPr>
              <a:t>ˆ </a:t>
            </a:r>
            <a:r>
              <a:rPr dirty="0" sz="1450" spc="-125">
                <a:latin typeface="Symbol"/>
                <a:cs typeface="Symbol"/>
              </a:rPr>
              <a:t></a:t>
            </a:r>
            <a:r>
              <a:rPr dirty="0" sz="1450" spc="-125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/ </a:t>
            </a:r>
            <a:r>
              <a:rPr dirty="0" sz="1450" spc="-75">
                <a:latin typeface="Symbol"/>
                <a:cs typeface="Symbol"/>
              </a:rPr>
              <a:t></a:t>
            </a:r>
            <a:r>
              <a:rPr dirty="0" sz="1100" spc="-75" i="1">
                <a:latin typeface="Times New Roman"/>
                <a:cs typeface="Times New Roman"/>
              </a:rPr>
              <a:t>n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150">
                <a:latin typeface="Times New Roman"/>
                <a:cs typeface="Times New Roman"/>
              </a:rPr>
              <a:t> </a:t>
            </a:r>
            <a:r>
              <a:rPr dirty="0" sz="1100" spc="-45">
                <a:latin typeface="Times New Roman"/>
                <a:cs typeface="Times New Roman"/>
              </a:rPr>
              <a:t>2</a:t>
            </a:r>
            <a:r>
              <a:rPr dirty="0" sz="1450" spc="-45">
                <a:latin typeface="Symbol"/>
                <a:cs typeface="Symbol"/>
              </a:rPr>
              <a:t></a:t>
            </a:r>
            <a:endParaRPr sz="145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017497" y="5804229"/>
            <a:ext cx="1849120" cy="249554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  <a:tabLst>
                <a:tab pos="1089025" algn="l"/>
              </a:tabLst>
            </a:pPr>
            <a:r>
              <a:rPr dirty="0" baseline="-7936" sz="2100" spc="209">
                <a:latin typeface="Symbol"/>
                <a:cs typeface="Symbol"/>
              </a:rPr>
              <a:t></a:t>
            </a:r>
            <a:r>
              <a:rPr dirty="0" sz="1450" spc="-45">
                <a:latin typeface="Symbol"/>
                <a:cs typeface="Symbol"/>
              </a:rPr>
              <a:t></a:t>
            </a:r>
            <a:r>
              <a:rPr dirty="0" sz="1100" spc="-425" i="1">
                <a:latin typeface="Times New Roman"/>
                <a:cs typeface="Times New Roman"/>
              </a:rPr>
              <a:t>y</a:t>
            </a:r>
            <a:r>
              <a:rPr dirty="0" baseline="2525" sz="1650">
                <a:latin typeface="Times New Roman"/>
                <a:cs typeface="Times New Roman"/>
              </a:rPr>
              <a:t>ˆ</a:t>
            </a:r>
            <a:r>
              <a:rPr dirty="0" baseline="2525" sz="1650">
                <a:latin typeface="Times New Roman"/>
                <a:cs typeface="Times New Roman"/>
              </a:rPr>
              <a:t> </a:t>
            </a:r>
            <a:r>
              <a:rPr dirty="0" baseline="2525" sz="1650" spc="22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y</a:t>
            </a:r>
            <a:r>
              <a:rPr dirty="0" sz="1100" spc="-175" i="1">
                <a:latin typeface="Times New Roman"/>
                <a:cs typeface="Times New Roman"/>
              </a:rPr>
              <a:t> </a:t>
            </a:r>
            <a:r>
              <a:rPr dirty="0" sz="1450" spc="-150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r>
              <a:rPr dirty="0" baseline="55555" sz="900">
                <a:latin typeface="Times New Roman"/>
                <a:cs typeface="Times New Roman"/>
              </a:rPr>
              <a:t> </a:t>
            </a:r>
            <a:r>
              <a:rPr dirty="0" baseline="55555" sz="900" spc="-22">
                <a:latin typeface="Times New Roman"/>
                <a:cs typeface="Times New Roman"/>
              </a:rPr>
              <a:t> </a:t>
            </a:r>
            <a:r>
              <a:rPr dirty="0" sz="1100" spc="75">
                <a:latin typeface="Times New Roman"/>
                <a:cs typeface="Times New Roman"/>
              </a:rPr>
              <a:t>/</a:t>
            </a:r>
            <a:r>
              <a:rPr dirty="0" sz="1100">
                <a:latin typeface="Times New Roman"/>
                <a:cs typeface="Times New Roman"/>
              </a:rPr>
              <a:t>1</a:t>
            </a:r>
            <a:r>
              <a:rPr dirty="0" sz="1100">
                <a:latin typeface="Times New Roman"/>
                <a:cs typeface="Times New Roman"/>
              </a:rPr>
              <a:t>	</a:t>
            </a:r>
            <a:r>
              <a:rPr dirty="0" sz="1100" spc="55" i="1">
                <a:latin typeface="Times New Roman"/>
                <a:cs typeface="Times New Roman"/>
              </a:rPr>
              <a:t>b</a:t>
            </a:r>
            <a:r>
              <a:rPr dirty="0" baseline="46296" sz="900">
                <a:latin typeface="Times New Roman"/>
                <a:cs typeface="Times New Roman"/>
              </a:rPr>
              <a:t>2</a:t>
            </a:r>
            <a:r>
              <a:rPr dirty="0" baseline="46296" sz="900" spc="-15">
                <a:latin typeface="Times New Roman"/>
                <a:cs typeface="Times New Roman"/>
              </a:rPr>
              <a:t> </a:t>
            </a:r>
            <a:r>
              <a:rPr dirty="0" baseline="-7936" sz="2100" spc="209">
                <a:latin typeface="Symbol"/>
                <a:cs typeface="Symbol"/>
              </a:rPr>
              <a:t></a:t>
            </a:r>
            <a:r>
              <a:rPr dirty="0" sz="1450" spc="-105">
                <a:latin typeface="Symbol"/>
                <a:cs typeface="Symbol"/>
              </a:rPr>
              <a:t>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i="1">
                <a:latin typeface="Times New Roman"/>
                <a:cs typeface="Times New Roman"/>
              </a:rPr>
              <a:t> </a:t>
            </a:r>
            <a:r>
              <a:rPr dirty="0" sz="1100" spc="-45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</a:t>
            </a:r>
            <a:r>
              <a:rPr dirty="0" sz="1100" spc="-2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sz="1100" spc="-155" i="1">
                <a:latin typeface="Times New Roman"/>
                <a:cs typeface="Times New Roman"/>
              </a:rPr>
              <a:t> </a:t>
            </a:r>
            <a:r>
              <a:rPr dirty="0" sz="1450" spc="-165">
                <a:latin typeface="Symbol"/>
                <a:cs typeface="Symbol"/>
              </a:rPr>
              <a:t></a:t>
            </a:r>
            <a:r>
              <a:rPr dirty="0" baseline="55555" sz="900">
                <a:latin typeface="Times New Roman"/>
                <a:cs typeface="Times New Roman"/>
              </a:rPr>
              <a:t>2</a:t>
            </a:r>
            <a:endParaRPr baseline="55555" sz="9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396960" y="5948651"/>
            <a:ext cx="2349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i="1">
                <a:latin typeface="Times New Roman"/>
                <a:cs typeface="Times New Roman"/>
              </a:rPr>
              <a:t>F</a:t>
            </a:r>
            <a:r>
              <a:rPr dirty="0" sz="1100" spc="2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endParaRPr sz="1100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971798" y="6172329"/>
            <a:ext cx="481965" cy="1168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21640" algn="l"/>
              </a:tabLst>
            </a:pPr>
            <a:r>
              <a:rPr dirty="0" sz="600" i="1">
                <a:latin typeface="Times New Roman"/>
                <a:cs typeface="Times New Roman"/>
              </a:rPr>
              <a:t>i     </a:t>
            </a:r>
            <a:r>
              <a:rPr dirty="0" sz="600" spc="25" i="1">
                <a:latin typeface="Times New Roman"/>
                <a:cs typeface="Times New Roman"/>
              </a:rPr>
              <a:t> </a:t>
            </a:r>
            <a:r>
              <a:rPr dirty="0" baseline="4629" sz="900" i="1">
                <a:latin typeface="Times New Roman"/>
                <a:cs typeface="Times New Roman"/>
              </a:rPr>
              <a:t>i	i</a:t>
            </a:r>
            <a:endParaRPr baseline="4629" sz="9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642648" y="5895311"/>
            <a:ext cx="23615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37845" algn="l"/>
                <a:tab pos="1332865" algn="l"/>
                <a:tab pos="1723389" algn="l"/>
                <a:tab pos="2206625" algn="l"/>
              </a:tabLst>
            </a:pPr>
            <a:r>
              <a:rPr dirty="0" baseline="-30303" sz="1650" spc="120">
                <a:latin typeface="Arial"/>
                <a:cs typeface="Arial"/>
              </a:rPr>
              <a:t>(</a:t>
            </a:r>
            <a:r>
              <a:rPr dirty="0" baseline="-30303" sz="1650">
                <a:latin typeface="Arial"/>
                <a:cs typeface="Arial"/>
              </a:rPr>
              <a:t> </a:t>
            </a:r>
            <a:r>
              <a:rPr dirty="0" baseline="-20202" sz="1650">
                <a:latin typeface="Symbol"/>
                <a:cs typeface="Symbol"/>
              </a:rPr>
              <a:t>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    </a:t>
            </a:r>
            <a:r>
              <a:rPr dirty="0" u="sng" sz="600" spc="2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</a:t>
            </a:r>
            <a:r>
              <a:rPr dirty="0" baseline="-20202" sz="1650">
                <a:latin typeface="Symbol"/>
                <a:cs typeface="Symbol"/>
              </a:rPr>
              <a:t>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dirty="0" u="sng" sz="6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    </a:t>
            </a:r>
            <a:r>
              <a:rPr dirty="0" u="sng" sz="600" spc="1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629" sz="90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	</a:t>
            </a:r>
            <a:r>
              <a:rPr dirty="0" baseline="-20202" sz="1650">
                <a:latin typeface="Symbol"/>
                <a:cs typeface="Symbol"/>
              </a:rPr>
              <a:t></a:t>
            </a:r>
            <a:endParaRPr baseline="-20202" sz="1650">
              <a:latin typeface="Symbol"/>
              <a:cs typeface="Symbo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616949" y="5861748"/>
            <a:ext cx="11550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Times New Roman"/>
                <a:cs typeface="Times New Roman"/>
              </a:rPr>
              <a:t>Dispersia</a:t>
            </a:r>
            <a:r>
              <a:rPr dirty="0" sz="1100" spc="65">
                <a:latin typeface="Times New Roman"/>
                <a:cs typeface="Times New Roman"/>
              </a:rPr>
              <a:t> </a:t>
            </a:r>
            <a:r>
              <a:rPr dirty="0" sz="1100" spc="-40">
                <a:latin typeface="Times New Roman"/>
                <a:cs typeface="Times New Roman"/>
              </a:rPr>
              <a:t>explicata</a:t>
            </a:r>
            <a:r>
              <a:rPr dirty="0" baseline="32828" sz="1650" spc="-60">
                <a:latin typeface="Arial"/>
                <a:cs typeface="Arial"/>
              </a:rPr>
              <a:t>(</a:t>
            </a:r>
            <a:endParaRPr baseline="32828" sz="165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571233" y="5948300"/>
            <a:ext cx="6203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Symbol"/>
                <a:cs typeface="Symbol"/>
              </a:rPr>
              <a:t></a:t>
            </a:r>
            <a:r>
              <a:rPr dirty="0" sz="1100" spc="14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1813.88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882395" y="5825368"/>
            <a:ext cx="5797550" cy="9525"/>
          </a:xfrm>
          <a:custGeom>
            <a:avLst/>
            <a:gdLst/>
            <a:ahLst/>
            <a:cxnLst/>
            <a:rect l="l" t="t" r="r" b="b"/>
            <a:pathLst>
              <a:path w="5797550" h="9525">
                <a:moveTo>
                  <a:pt x="5797295" y="0"/>
                </a:moveTo>
                <a:lnTo>
                  <a:pt x="0" y="0"/>
                </a:lnTo>
                <a:lnTo>
                  <a:pt x="0" y="9143"/>
                </a:lnTo>
                <a:lnTo>
                  <a:pt x="5797295" y="9143"/>
                </a:lnTo>
                <a:lnTo>
                  <a:pt x="57972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837183" y="6350636"/>
            <a:ext cx="5889625" cy="3780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63500" marR="55880" indent="456565">
              <a:lnSpc>
                <a:spcPts val="1300"/>
              </a:lnSpc>
              <a:spcBef>
                <a:spcPts val="160"/>
              </a:spcBef>
            </a:pPr>
            <a:r>
              <a:rPr dirty="0" sz="1100" spc="-5">
                <a:latin typeface="Times New Roman"/>
                <a:cs typeface="Times New Roman"/>
              </a:rPr>
              <a:t>Valoarea critica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testului </a:t>
            </a:r>
            <a:r>
              <a:rPr dirty="0" sz="1100" spc="-5" i="1">
                <a:latin typeface="Times New Roman"/>
                <a:cs typeface="Times New Roman"/>
              </a:rPr>
              <a:t>F </a:t>
            </a:r>
            <a:r>
              <a:rPr dirty="0" sz="1100" spc="-5">
                <a:latin typeface="Times New Roman"/>
                <a:cs typeface="Times New Roman"/>
              </a:rPr>
              <a:t>pentru </a:t>
            </a:r>
            <a:r>
              <a:rPr dirty="0" sz="1100">
                <a:latin typeface="Times New Roman"/>
                <a:cs typeface="Times New Roman"/>
              </a:rPr>
              <a:t>(1, </a:t>
            </a:r>
            <a:r>
              <a:rPr dirty="0" sz="1100" spc="-10">
                <a:latin typeface="Times New Roman"/>
                <a:cs typeface="Times New Roman"/>
              </a:rPr>
              <a:t>n-2) </a:t>
            </a:r>
            <a:r>
              <a:rPr dirty="0" sz="1100">
                <a:latin typeface="Times New Roman"/>
                <a:cs typeface="Times New Roman"/>
              </a:rPr>
              <a:t>= (1, </a:t>
            </a:r>
            <a:r>
              <a:rPr dirty="0" sz="1100" spc="-5">
                <a:latin typeface="Times New Roman"/>
                <a:cs typeface="Times New Roman"/>
              </a:rPr>
              <a:t>4) grade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libertate,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pragul de  semnificatie 5% </a:t>
            </a:r>
            <a:r>
              <a:rPr dirty="0" sz="1100">
                <a:latin typeface="Times New Roman"/>
                <a:cs typeface="Times New Roman"/>
              </a:rPr>
              <a:t>(adică </a:t>
            </a:r>
            <a:r>
              <a:rPr dirty="0" sz="1150" spc="-30" i="1">
                <a:latin typeface="Symbol"/>
                <a:cs typeface="Symbol"/>
              </a:rPr>
              <a:t>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0.05 </a:t>
            </a:r>
            <a:r>
              <a:rPr dirty="0" sz="1100">
                <a:latin typeface="Times New Roman"/>
                <a:cs typeface="Times New Roman"/>
              </a:rPr>
              <a:t>)</a:t>
            </a:r>
            <a:r>
              <a:rPr dirty="0" sz="1100" spc="5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este:</a:t>
            </a:r>
            <a:endParaRPr sz="1100">
              <a:latin typeface="Times New Roman"/>
              <a:cs typeface="Times New Roman"/>
            </a:endParaRPr>
          </a:p>
          <a:p>
            <a:pPr marL="2542540">
              <a:lnSpc>
                <a:spcPct val="100000"/>
              </a:lnSpc>
              <a:spcBef>
                <a:spcPts val="320"/>
              </a:spcBef>
            </a:pPr>
            <a:r>
              <a:rPr dirty="0" baseline="15151" sz="1650" spc="-52" i="1">
                <a:latin typeface="Times New Roman"/>
                <a:cs typeface="Times New Roman"/>
              </a:rPr>
              <a:t>F</a:t>
            </a:r>
            <a:r>
              <a:rPr dirty="0" sz="600" spc="-35">
                <a:latin typeface="Times New Roman"/>
                <a:cs typeface="Times New Roman"/>
              </a:rPr>
              <a:t>(1, </a:t>
            </a:r>
            <a:r>
              <a:rPr dirty="0" sz="600" spc="10">
                <a:latin typeface="Times New Roman"/>
                <a:cs typeface="Times New Roman"/>
              </a:rPr>
              <a:t>4; </a:t>
            </a:r>
            <a:r>
              <a:rPr dirty="0" sz="600">
                <a:latin typeface="Times New Roman"/>
                <a:cs typeface="Times New Roman"/>
              </a:rPr>
              <a:t>0.05) </a:t>
            </a:r>
            <a:r>
              <a:rPr dirty="0" baseline="15151" sz="1650">
                <a:latin typeface="Times New Roman"/>
                <a:cs typeface="Times New Roman"/>
              </a:rPr>
              <a:t>=</a:t>
            </a:r>
            <a:r>
              <a:rPr dirty="0" baseline="15151" sz="1650" spc="-7">
                <a:latin typeface="Times New Roman"/>
                <a:cs typeface="Times New Roman"/>
              </a:rPr>
              <a:t> 7.71</a:t>
            </a:r>
            <a:endParaRPr baseline="15151" sz="1650">
              <a:latin typeface="Times New Roman"/>
              <a:cs typeface="Times New Roman"/>
            </a:endParaRPr>
          </a:p>
          <a:p>
            <a:pPr algn="just" marL="63500" marR="55880" indent="457200">
              <a:lnSpc>
                <a:spcPts val="1270"/>
              </a:lnSpc>
              <a:spcBef>
                <a:spcPts val="850"/>
              </a:spcBef>
            </a:pPr>
            <a:r>
              <a:rPr dirty="0" sz="1100" spc="-5">
                <a:latin typeface="Times New Roman"/>
                <a:cs typeface="Times New Roman"/>
              </a:rPr>
              <a:t>Cum statistica </a:t>
            </a:r>
            <a:r>
              <a:rPr dirty="0" sz="1100" spc="-5" i="1">
                <a:latin typeface="Times New Roman"/>
                <a:cs typeface="Times New Roman"/>
              </a:rPr>
              <a:t>F </a:t>
            </a:r>
            <a:r>
              <a:rPr dirty="0" sz="1100">
                <a:latin typeface="Times New Roman"/>
                <a:cs typeface="Times New Roman"/>
              </a:rPr>
              <a:t>= </a:t>
            </a:r>
            <a:r>
              <a:rPr dirty="0" sz="1100" spc="-5">
                <a:latin typeface="Times New Roman"/>
                <a:cs typeface="Times New Roman"/>
              </a:rPr>
              <a:t>1813.88 </a:t>
            </a:r>
            <a:r>
              <a:rPr dirty="0" sz="1100">
                <a:latin typeface="Times New Roman"/>
                <a:cs typeface="Times New Roman"/>
              </a:rPr>
              <a:t>&gt; </a:t>
            </a:r>
            <a:r>
              <a:rPr dirty="0" sz="1100" spc="-5">
                <a:latin typeface="Times New Roman"/>
                <a:cs typeface="Times New Roman"/>
              </a:rPr>
              <a:t>7.71, </a:t>
            </a:r>
            <a:r>
              <a:rPr dirty="0" sz="1100">
                <a:latin typeface="Times New Roman"/>
                <a:cs typeface="Times New Roman"/>
              </a:rPr>
              <a:t>rezultă </a:t>
            </a:r>
            <a:r>
              <a:rPr dirty="0" sz="1100" spc="-10">
                <a:latin typeface="Times New Roman"/>
                <a:cs typeface="Times New Roman"/>
              </a:rPr>
              <a:t>că </a:t>
            </a:r>
            <a:r>
              <a:rPr dirty="0" sz="1100" spc="-5">
                <a:latin typeface="Times New Roman"/>
                <a:cs typeface="Times New Roman"/>
              </a:rPr>
              <a:t>modelul este semnificativ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pragul </a:t>
            </a:r>
            <a:r>
              <a:rPr dirty="0" sz="1100" spc="-10">
                <a:latin typeface="Times New Roman"/>
                <a:cs typeface="Times New Roman"/>
              </a:rPr>
              <a:t>de  </a:t>
            </a:r>
            <a:r>
              <a:rPr dirty="0" sz="1100" spc="-5">
                <a:latin typeface="Times New Roman"/>
                <a:cs typeface="Times New Roman"/>
              </a:rPr>
              <a:t>semnificatie considerat.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algn="just" marL="52006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Predicţie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liniară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>
              <a:latin typeface="Times New Roman"/>
              <a:cs typeface="Times New Roman"/>
            </a:endParaRPr>
          </a:p>
          <a:p>
            <a:pPr algn="just" marL="63500" marR="55880" indent="457200">
              <a:lnSpc>
                <a:spcPct val="95900"/>
              </a:lnSpc>
            </a:pPr>
            <a:r>
              <a:rPr dirty="0" sz="1100" spc="-5">
                <a:latin typeface="Times New Roman"/>
                <a:cs typeface="Times New Roman"/>
              </a:rPr>
              <a:t>Să presupunem </a:t>
            </a:r>
            <a:r>
              <a:rPr dirty="0" sz="1100">
                <a:latin typeface="Times New Roman"/>
                <a:cs typeface="Times New Roman"/>
              </a:rPr>
              <a:t>că </a:t>
            </a:r>
            <a:r>
              <a:rPr dirty="0" sz="1100" i="1">
                <a:latin typeface="Times New Roman"/>
                <a:cs typeface="Times New Roman"/>
              </a:rPr>
              <a:t>x</a:t>
            </a:r>
            <a:r>
              <a:rPr dirty="0" baseline="39682" sz="1050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este o </a:t>
            </a:r>
            <a:r>
              <a:rPr dirty="0" sz="1100" spc="-5">
                <a:latin typeface="Times New Roman"/>
                <a:cs typeface="Times New Roman"/>
              </a:rPr>
              <a:t>valoare cunoscută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variabilei explicative </a:t>
            </a:r>
            <a:r>
              <a:rPr dirty="0" sz="1100" i="1">
                <a:latin typeface="Times New Roman"/>
                <a:cs typeface="Times New Roman"/>
              </a:rPr>
              <a:t>X </a:t>
            </a:r>
            <a:r>
              <a:rPr dirty="0" sz="1100">
                <a:latin typeface="Times New Roman"/>
                <a:cs typeface="Times New Roman"/>
              </a:rPr>
              <a:t>şi că </a:t>
            </a:r>
            <a:r>
              <a:rPr dirty="0" sz="1100" spc="-5">
                <a:latin typeface="Times New Roman"/>
                <a:cs typeface="Times New Roman"/>
              </a:rPr>
              <a:t>suntem interesaţi  </a:t>
            </a:r>
            <a:r>
              <a:rPr dirty="0" sz="1100">
                <a:latin typeface="Times New Roman"/>
                <a:cs typeface="Times New Roman"/>
              </a:rPr>
              <a:t>în </a:t>
            </a:r>
            <a:r>
              <a:rPr dirty="0" sz="1100" spc="-5">
                <a:latin typeface="Times New Roman"/>
                <a:cs typeface="Times New Roman"/>
              </a:rPr>
              <a:t>predicţia valorii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baseline="39682" sz="1050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variabilei explicate </a:t>
            </a:r>
            <a:r>
              <a:rPr dirty="0" sz="1100" i="1">
                <a:latin typeface="Times New Roman"/>
                <a:cs typeface="Times New Roman"/>
              </a:rPr>
              <a:t>Y</a:t>
            </a:r>
            <a:r>
              <a:rPr dirty="0" sz="1100">
                <a:latin typeface="Times New Roman"/>
                <a:cs typeface="Times New Roman"/>
              </a:rPr>
              <a:t>, </a:t>
            </a:r>
            <a:r>
              <a:rPr dirty="0" sz="1100" spc="-5">
                <a:latin typeface="Times New Roman"/>
                <a:cs typeface="Times New Roman"/>
              </a:rPr>
              <a:t>asociată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 i="1">
                <a:latin typeface="Times New Roman"/>
                <a:cs typeface="Times New Roman"/>
              </a:rPr>
              <a:t>x</a:t>
            </a:r>
            <a:r>
              <a:rPr dirty="0" baseline="39682" sz="1050" spc="-7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Times New Roman"/>
                <a:cs typeface="Times New Roman"/>
              </a:rPr>
              <a:t>. Valoarea adevărată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lui </a:t>
            </a:r>
            <a:r>
              <a:rPr dirty="0" sz="1100" i="1">
                <a:latin typeface="Times New Roman"/>
                <a:cs typeface="Times New Roman"/>
              </a:rPr>
              <a:t>Y </a:t>
            </a:r>
            <a:r>
              <a:rPr dirty="0" sz="1100">
                <a:latin typeface="Times New Roman"/>
                <a:cs typeface="Times New Roman"/>
              </a:rPr>
              <a:t>se </a:t>
            </a:r>
            <a:r>
              <a:rPr dirty="0" sz="1100" spc="-5">
                <a:latin typeface="Times New Roman"/>
                <a:cs typeface="Times New Roman"/>
              </a:rPr>
              <a:t>poate  exprima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modelului </a:t>
            </a:r>
            <a:r>
              <a:rPr dirty="0" sz="1100">
                <a:latin typeface="Times New Roman"/>
                <a:cs typeface="Times New Roman"/>
              </a:rPr>
              <a:t>ce </a:t>
            </a:r>
            <a:r>
              <a:rPr dirty="0" sz="1100" spc="-5">
                <a:latin typeface="Times New Roman"/>
                <a:cs typeface="Times New Roman"/>
              </a:rPr>
              <a:t>descrie dependenţa liniară la nivelul întregii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populaţii:</a:t>
            </a:r>
            <a:endParaRPr sz="1100">
              <a:latin typeface="Times New Roman"/>
              <a:cs typeface="Times New Roman"/>
            </a:endParaRPr>
          </a:p>
          <a:p>
            <a:pPr algn="ctr" marL="3175">
              <a:lnSpc>
                <a:spcPct val="100000"/>
              </a:lnSpc>
              <a:spcBef>
                <a:spcPts val="865"/>
              </a:spcBef>
            </a:pPr>
            <a:r>
              <a:rPr dirty="0" sz="1100" spc="30" i="1">
                <a:latin typeface="Times New Roman"/>
                <a:cs typeface="Times New Roman"/>
              </a:rPr>
              <a:t>y</a:t>
            </a:r>
            <a:r>
              <a:rPr dirty="0" baseline="39682" sz="1050" spc="44">
                <a:latin typeface="Times New Roman"/>
                <a:cs typeface="Times New Roman"/>
              </a:rPr>
              <a:t>0  </a:t>
            </a:r>
            <a:r>
              <a:rPr dirty="0" sz="1100" spc="10">
                <a:latin typeface="Symbol"/>
                <a:cs typeface="Symbol"/>
              </a:rPr>
              <a:t></a:t>
            </a:r>
            <a:r>
              <a:rPr dirty="0" sz="1150" spc="10" i="1">
                <a:latin typeface="Symbol"/>
                <a:cs typeface="Symbol"/>
              </a:rPr>
              <a:t></a:t>
            </a:r>
            <a:r>
              <a:rPr dirty="0" sz="1150" spc="1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30" i="1">
                <a:latin typeface="Symbol"/>
                <a:cs typeface="Symbol"/>
              </a:rPr>
              <a:t></a:t>
            </a:r>
            <a:r>
              <a:rPr dirty="0" sz="1150" spc="-30" i="1">
                <a:latin typeface="Times New Roman"/>
                <a:cs typeface="Times New Roman"/>
              </a:rPr>
              <a:t> </a:t>
            </a:r>
            <a:r>
              <a:rPr dirty="0" sz="1100" spc="25" i="1">
                <a:latin typeface="Times New Roman"/>
                <a:cs typeface="Times New Roman"/>
              </a:rPr>
              <a:t>x</a:t>
            </a:r>
            <a:r>
              <a:rPr dirty="0" baseline="39682" sz="1050" spc="37">
                <a:latin typeface="Times New Roman"/>
                <a:cs typeface="Times New Roman"/>
              </a:rPr>
              <a:t>0 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50" spc="-25" i="1">
                <a:latin typeface="Symbol"/>
                <a:cs typeface="Symbol"/>
              </a:rPr>
              <a:t></a:t>
            </a:r>
            <a:r>
              <a:rPr dirty="0" sz="1150" spc="25" i="1">
                <a:latin typeface="Times New Roman"/>
                <a:cs typeface="Times New Roman"/>
              </a:rPr>
              <a:t> </a:t>
            </a:r>
            <a:r>
              <a:rPr dirty="0" baseline="39682" sz="1050">
                <a:latin typeface="Times New Roman"/>
                <a:cs typeface="Times New Roman"/>
              </a:rPr>
              <a:t>0</a:t>
            </a:r>
            <a:endParaRPr baseline="39682" sz="1050">
              <a:latin typeface="Times New Roman"/>
              <a:cs typeface="Times New Roman"/>
            </a:endParaRPr>
          </a:p>
          <a:p>
            <a:pPr algn="just" marL="62865" marR="55244" indent="457200">
              <a:lnSpc>
                <a:spcPct val="95800"/>
              </a:lnSpc>
              <a:spcBef>
                <a:spcPts val="910"/>
              </a:spcBef>
            </a:pPr>
            <a:r>
              <a:rPr dirty="0" sz="1100" spc="-5">
                <a:latin typeface="Times New Roman"/>
                <a:cs typeface="Times New Roman"/>
              </a:rPr>
              <a:t>Deoarece </a:t>
            </a:r>
            <a:r>
              <a:rPr dirty="0" sz="1100">
                <a:latin typeface="Times New Roman"/>
                <a:cs typeface="Times New Roman"/>
              </a:rPr>
              <a:t>α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>
                <a:latin typeface="Times New Roman"/>
                <a:cs typeface="Times New Roman"/>
              </a:rPr>
              <a:t>β </a:t>
            </a:r>
            <a:r>
              <a:rPr dirty="0" sz="1100" spc="-5">
                <a:latin typeface="Times New Roman"/>
                <a:cs typeface="Times New Roman"/>
              </a:rPr>
              <a:t>sunt parametri necunoscuţi, </a:t>
            </a:r>
            <a:r>
              <a:rPr dirty="0" sz="1100">
                <a:latin typeface="Times New Roman"/>
                <a:cs typeface="Times New Roman"/>
              </a:rPr>
              <a:t>pe </a:t>
            </a:r>
            <a:r>
              <a:rPr dirty="0" sz="1100" spc="-5">
                <a:latin typeface="Times New Roman"/>
                <a:cs typeface="Times New Roman"/>
              </a:rPr>
              <a:t>care îi aproximăm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ajutorul estimaţiilor </a:t>
            </a:r>
            <a:r>
              <a:rPr dirty="0" sz="1100">
                <a:latin typeface="Times New Roman"/>
                <a:cs typeface="Times New Roman"/>
              </a:rPr>
              <a:t>a </a:t>
            </a:r>
            <a:r>
              <a:rPr dirty="0" sz="1100" spc="-5">
                <a:latin typeface="Times New Roman"/>
                <a:cs typeface="Times New Roman"/>
              </a:rPr>
              <a:t>şi </a:t>
            </a:r>
            <a:r>
              <a:rPr dirty="0" sz="1100" i="1">
                <a:latin typeface="Times New Roman"/>
                <a:cs typeface="Times New Roman"/>
              </a:rPr>
              <a:t>b  </a:t>
            </a:r>
            <a:r>
              <a:rPr dirty="0" sz="1100" spc="-5">
                <a:latin typeface="Times New Roman"/>
                <a:cs typeface="Times New Roman"/>
              </a:rPr>
              <a:t>calculate plecând de la datele unui eşantion aleator, </a:t>
            </a:r>
            <a:r>
              <a:rPr dirty="0" sz="1100">
                <a:latin typeface="Times New Roman"/>
                <a:cs typeface="Times New Roman"/>
              </a:rPr>
              <a:t>o </a:t>
            </a:r>
            <a:r>
              <a:rPr dirty="0" sz="1100" spc="-5">
                <a:latin typeface="Times New Roman"/>
                <a:cs typeface="Times New Roman"/>
              </a:rPr>
              <a:t>primă </a:t>
            </a:r>
            <a:r>
              <a:rPr dirty="0" sz="1100">
                <a:latin typeface="Times New Roman"/>
                <a:cs typeface="Times New Roman"/>
              </a:rPr>
              <a:t>sursă </a:t>
            </a:r>
            <a:r>
              <a:rPr dirty="0" sz="1100" spc="-5">
                <a:latin typeface="Times New Roman"/>
                <a:cs typeface="Times New Roman"/>
              </a:rPr>
              <a:t>de eroare </a:t>
            </a:r>
            <a:r>
              <a:rPr dirty="0" sz="1100" spc="-10">
                <a:latin typeface="Times New Roman"/>
                <a:cs typeface="Times New Roman"/>
              </a:rPr>
              <a:t>va </a:t>
            </a:r>
            <a:r>
              <a:rPr dirty="0" sz="1100" spc="-5">
                <a:latin typeface="Times New Roman"/>
                <a:cs typeface="Times New Roman"/>
              </a:rPr>
              <a:t>fi eroarea de  eşantionare relativă </a:t>
            </a:r>
            <a:r>
              <a:rPr dirty="0" sz="1100">
                <a:latin typeface="Times New Roman"/>
                <a:cs typeface="Times New Roman"/>
              </a:rPr>
              <a:t>la </a:t>
            </a:r>
            <a:r>
              <a:rPr dirty="0" sz="1100" spc="-5">
                <a:latin typeface="Times New Roman"/>
                <a:cs typeface="Times New Roman"/>
              </a:rPr>
              <a:t>cele două estimaţii. Totodată, dat fiind caracterul său </a:t>
            </a:r>
            <a:r>
              <a:rPr dirty="0" sz="1100">
                <a:latin typeface="Times New Roman"/>
                <a:cs typeface="Times New Roman"/>
              </a:rPr>
              <a:t>pur </a:t>
            </a:r>
            <a:r>
              <a:rPr dirty="0" sz="1100" spc="-5">
                <a:latin typeface="Times New Roman"/>
                <a:cs typeface="Times New Roman"/>
              </a:rPr>
              <a:t>aleator, </a:t>
            </a:r>
            <a:r>
              <a:rPr dirty="0" sz="1100" spc="-10">
                <a:latin typeface="Times New Roman"/>
                <a:cs typeface="Times New Roman"/>
              </a:rPr>
              <a:t>nu </a:t>
            </a:r>
            <a:r>
              <a:rPr dirty="0" sz="1100">
                <a:latin typeface="Times New Roman"/>
                <a:cs typeface="Times New Roman"/>
              </a:rPr>
              <a:t>vom putea  să </a:t>
            </a:r>
            <a:r>
              <a:rPr dirty="0" sz="1100" spc="-5">
                <a:latin typeface="Times New Roman"/>
                <a:cs typeface="Times New Roman"/>
              </a:rPr>
              <a:t>estimăm </a:t>
            </a:r>
            <a:r>
              <a:rPr dirty="0" sz="1100">
                <a:latin typeface="Times New Roman"/>
                <a:cs typeface="Times New Roman"/>
              </a:rPr>
              <a:t>cu </a:t>
            </a:r>
            <a:r>
              <a:rPr dirty="0" sz="1100" spc="-5">
                <a:latin typeface="Times New Roman"/>
                <a:cs typeface="Times New Roman"/>
              </a:rPr>
              <a:t>un grad de precizie suficient </a:t>
            </a:r>
            <a:r>
              <a:rPr dirty="0" sz="1100" spc="-10">
                <a:latin typeface="Times New Roman"/>
                <a:cs typeface="Times New Roman"/>
              </a:rPr>
              <a:t>de </a:t>
            </a:r>
            <a:r>
              <a:rPr dirty="0" sz="1100" spc="-5">
                <a:latin typeface="Times New Roman"/>
                <a:cs typeface="Times New Roman"/>
              </a:rPr>
              <a:t>mare eroarea</a:t>
            </a:r>
            <a:r>
              <a:rPr dirty="0" sz="1100" spc="3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ε</a:t>
            </a:r>
            <a:r>
              <a:rPr dirty="0" baseline="39682" sz="1050" spc="-7">
                <a:latin typeface="Times New Roman"/>
                <a:cs typeface="Times New Roman"/>
              </a:rPr>
              <a:t>0</a:t>
            </a:r>
            <a:r>
              <a:rPr dirty="0" sz="1100" spc="-5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algn="just" marL="520700">
              <a:lnSpc>
                <a:spcPts val="1260"/>
              </a:lnSpc>
            </a:pPr>
            <a:r>
              <a:rPr dirty="0" sz="1100" spc="-5" b="1">
                <a:latin typeface="Times New Roman"/>
                <a:cs typeface="Times New Roman"/>
              </a:rPr>
              <a:t>Valoarea punctuală </a:t>
            </a:r>
            <a:r>
              <a:rPr dirty="0" sz="1100" b="1">
                <a:latin typeface="Times New Roman"/>
                <a:cs typeface="Times New Roman"/>
              </a:rPr>
              <a:t>a </a:t>
            </a:r>
            <a:r>
              <a:rPr dirty="0" sz="1100" spc="-5" b="1">
                <a:latin typeface="Times New Roman"/>
                <a:cs typeface="Times New Roman"/>
              </a:rPr>
              <a:t>predicţiei </a:t>
            </a:r>
            <a:r>
              <a:rPr dirty="0" sz="1100" spc="-10">
                <a:latin typeface="Times New Roman"/>
                <a:cs typeface="Times New Roman"/>
              </a:rPr>
              <a:t>va </a:t>
            </a:r>
            <a:r>
              <a:rPr dirty="0" sz="1100">
                <a:latin typeface="Times New Roman"/>
                <a:cs typeface="Times New Roman"/>
              </a:rPr>
              <a:t>fi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aşadar:</a:t>
            </a:r>
            <a:endParaRPr sz="1100">
              <a:latin typeface="Times New Roman"/>
              <a:cs typeface="Times New Roman"/>
            </a:endParaRPr>
          </a:p>
          <a:p>
            <a:pPr algn="ctr" marL="467995">
              <a:lnSpc>
                <a:spcPct val="100000"/>
              </a:lnSpc>
              <a:spcBef>
                <a:spcPts val="825"/>
              </a:spcBef>
            </a:pPr>
            <a:r>
              <a:rPr dirty="0" sz="1100" spc="-105" i="1">
                <a:latin typeface="Times New Roman"/>
                <a:cs typeface="Times New Roman"/>
              </a:rPr>
              <a:t>y</a:t>
            </a:r>
            <a:r>
              <a:rPr dirty="0" baseline="2525" sz="1650" spc="-157">
                <a:latin typeface="Times New Roman"/>
                <a:cs typeface="Times New Roman"/>
              </a:rPr>
              <a:t>ˆ</a:t>
            </a:r>
            <a:r>
              <a:rPr dirty="0" baseline="46296" sz="900" spc="-157">
                <a:latin typeface="Times New Roman"/>
                <a:cs typeface="Times New Roman"/>
              </a:rPr>
              <a:t>0    </a:t>
            </a:r>
            <a:r>
              <a:rPr dirty="0" baseline="46296" sz="900" spc="-150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</a:t>
            </a:r>
            <a:r>
              <a:rPr dirty="0" sz="1100" spc="-130" i="1">
                <a:latin typeface="Times New Roman"/>
                <a:cs typeface="Times New Roman"/>
              </a:rPr>
              <a:t>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 spc="-16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</a:t>
            </a:r>
            <a:r>
              <a:rPr dirty="0" sz="1100" spc="-85" i="1">
                <a:latin typeface="Times New Roman"/>
                <a:cs typeface="Times New Roman"/>
              </a:rPr>
              <a:t> </a:t>
            </a:r>
            <a:r>
              <a:rPr dirty="0" sz="1100" spc="20" i="1">
                <a:latin typeface="Times New Roman"/>
                <a:cs typeface="Times New Roman"/>
              </a:rPr>
              <a:t>x</a:t>
            </a:r>
            <a:r>
              <a:rPr dirty="0" baseline="46296" sz="900" spc="30">
                <a:latin typeface="Times New Roman"/>
                <a:cs typeface="Times New Roman"/>
              </a:rPr>
              <a:t>0</a:t>
            </a:r>
            <a:endParaRPr baseline="46296" sz="900">
              <a:latin typeface="Times New Roman"/>
              <a:cs typeface="Times New Roman"/>
            </a:endParaRPr>
          </a:p>
          <a:p>
            <a:pPr marL="520065">
              <a:lnSpc>
                <a:spcPct val="100000"/>
              </a:lnSpc>
              <a:spcBef>
                <a:spcPts val="955"/>
              </a:spcBef>
            </a:pPr>
            <a:r>
              <a:rPr dirty="0" sz="1100" spc="-5" b="1">
                <a:latin typeface="Times New Roman"/>
                <a:cs typeface="Times New Roman"/>
              </a:rPr>
              <a:t>Aplicaţie: </a:t>
            </a:r>
            <a:r>
              <a:rPr dirty="0" sz="1100" spc="-5">
                <a:latin typeface="Times New Roman"/>
                <a:cs typeface="Times New Roman"/>
              </a:rPr>
              <a:t>Predictia punctuală pentru </a:t>
            </a:r>
            <a:r>
              <a:rPr dirty="0" sz="1100" spc="25" i="1">
                <a:latin typeface="Times New Roman"/>
                <a:cs typeface="Times New Roman"/>
              </a:rPr>
              <a:t>x</a:t>
            </a:r>
            <a:r>
              <a:rPr dirty="0" baseline="46296" sz="900" spc="37">
                <a:latin typeface="Times New Roman"/>
                <a:cs typeface="Times New Roman"/>
              </a:rPr>
              <a:t>0 </a:t>
            </a:r>
            <a:r>
              <a:rPr dirty="0" sz="1200" spc="-5">
                <a:latin typeface="Times New Roman"/>
                <a:cs typeface="Times New Roman"/>
              </a:rPr>
              <a:t>=</a:t>
            </a:r>
            <a:r>
              <a:rPr dirty="0" sz="1100" spc="-5">
                <a:latin typeface="Times New Roman"/>
                <a:cs typeface="Times New Roman"/>
              </a:rPr>
              <a:t>6.5 este </a:t>
            </a:r>
            <a:r>
              <a:rPr dirty="0" sz="1100" spc="-105" i="1">
                <a:latin typeface="Times New Roman"/>
                <a:cs typeface="Times New Roman"/>
              </a:rPr>
              <a:t>y</a:t>
            </a:r>
            <a:r>
              <a:rPr dirty="0" baseline="2525" sz="1650" spc="-157">
                <a:latin typeface="Times New Roman"/>
                <a:cs typeface="Times New Roman"/>
              </a:rPr>
              <a:t>ˆ</a:t>
            </a:r>
            <a:r>
              <a:rPr dirty="0" baseline="46296" sz="900" spc="-157">
                <a:latin typeface="Times New Roman"/>
                <a:cs typeface="Times New Roman"/>
              </a:rPr>
              <a:t>0 </a:t>
            </a:r>
            <a:r>
              <a:rPr dirty="0" sz="1100">
                <a:latin typeface="Symbol"/>
                <a:cs typeface="Symbol"/>
              </a:rPr>
              <a:t>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a </a:t>
            </a:r>
            <a:r>
              <a:rPr dirty="0" sz="1100">
                <a:latin typeface="Symbol"/>
                <a:cs typeface="Symbol"/>
              </a:rPr>
              <a:t></a:t>
            </a:r>
            <a:r>
              <a:rPr dirty="0" sz="1100">
                <a:latin typeface="Times New Roman"/>
                <a:cs typeface="Times New Roman"/>
              </a:rPr>
              <a:t> </a:t>
            </a:r>
            <a:r>
              <a:rPr dirty="0" sz="1100" spc="-5" i="1">
                <a:latin typeface="Times New Roman"/>
                <a:cs typeface="Times New Roman"/>
              </a:rPr>
              <a:t>b </a:t>
            </a:r>
            <a:r>
              <a:rPr dirty="0" sz="1100" spc="20" i="1">
                <a:latin typeface="Times New Roman"/>
                <a:cs typeface="Times New Roman"/>
              </a:rPr>
              <a:t>x</a:t>
            </a:r>
            <a:r>
              <a:rPr dirty="0" baseline="46296" sz="900" spc="30">
                <a:latin typeface="Times New Roman"/>
                <a:cs typeface="Times New Roman"/>
              </a:rPr>
              <a:t>0 </a:t>
            </a:r>
            <a:r>
              <a:rPr dirty="0" sz="1100">
                <a:latin typeface="Times New Roman"/>
                <a:cs typeface="Times New Roman"/>
              </a:rPr>
              <a:t>=</a:t>
            </a:r>
            <a:r>
              <a:rPr dirty="0" sz="1100" spc="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7.46571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vgeo</dc:creator>
  <dc:title>Microsoft Word - Aplicatie regresie liniara - examen doctorat _domeniul Economie_.doc</dc:title>
  <dcterms:created xsi:type="dcterms:W3CDTF">2020-05-11T06:49:10Z</dcterms:created>
  <dcterms:modified xsi:type="dcterms:W3CDTF">2020-05-11T06:49:10Z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2014-02-01T00:00:00Z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2020-05-11T00:00:00Z</vt:filetime>
  </property>
</Properties>
</file>