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16"/>
  </p:notesMasterIdLst>
  <p:sldIdLst>
    <p:sldId id="256" r:id="rId2"/>
    <p:sldId id="442" r:id="rId3"/>
    <p:sldId id="356" r:id="rId4"/>
    <p:sldId id="575" r:id="rId5"/>
    <p:sldId id="443" r:id="rId6"/>
    <p:sldId id="576" r:id="rId7"/>
    <p:sldId id="444" r:id="rId8"/>
    <p:sldId id="568" r:id="rId9"/>
    <p:sldId id="611" r:id="rId10"/>
    <p:sldId id="558" r:id="rId11"/>
    <p:sldId id="445" r:id="rId12"/>
    <p:sldId id="577" r:id="rId13"/>
    <p:sldId id="506" r:id="rId14"/>
    <p:sldId id="578" r:id="rId15"/>
    <p:sldId id="507" r:id="rId16"/>
    <p:sldId id="579" r:id="rId17"/>
    <p:sldId id="580" r:id="rId18"/>
    <p:sldId id="508" r:id="rId19"/>
    <p:sldId id="581" r:id="rId20"/>
    <p:sldId id="569" r:id="rId21"/>
    <p:sldId id="510" r:id="rId22"/>
    <p:sldId id="511" r:id="rId23"/>
    <p:sldId id="582" r:id="rId24"/>
    <p:sldId id="512" r:id="rId25"/>
    <p:sldId id="525" r:id="rId26"/>
    <p:sldId id="513" r:id="rId27"/>
    <p:sldId id="583" r:id="rId28"/>
    <p:sldId id="514" r:id="rId29"/>
    <p:sldId id="515" r:id="rId30"/>
    <p:sldId id="584" r:id="rId31"/>
    <p:sldId id="585" r:id="rId32"/>
    <p:sldId id="516" r:id="rId33"/>
    <p:sldId id="586" r:id="rId34"/>
    <p:sldId id="518" r:id="rId35"/>
    <p:sldId id="519" r:id="rId36"/>
    <p:sldId id="526" r:id="rId37"/>
    <p:sldId id="588" r:id="rId38"/>
    <p:sldId id="520" r:id="rId39"/>
    <p:sldId id="589" r:id="rId40"/>
    <p:sldId id="521" r:id="rId41"/>
    <p:sldId id="570" r:id="rId42"/>
    <p:sldId id="522" r:id="rId43"/>
    <p:sldId id="612" r:id="rId44"/>
    <p:sldId id="523" r:id="rId45"/>
    <p:sldId id="524" r:id="rId46"/>
    <p:sldId id="446" r:id="rId47"/>
    <p:sldId id="590" r:id="rId48"/>
    <p:sldId id="447" r:id="rId49"/>
    <p:sldId id="448" r:id="rId50"/>
    <p:sldId id="449" r:id="rId51"/>
    <p:sldId id="571" r:id="rId52"/>
    <p:sldId id="450" r:id="rId53"/>
    <p:sldId id="591" r:id="rId54"/>
    <p:sldId id="560" r:id="rId55"/>
    <p:sldId id="451" r:id="rId56"/>
    <p:sldId id="592" r:id="rId57"/>
    <p:sldId id="452" r:id="rId58"/>
    <p:sldId id="593" r:id="rId59"/>
    <p:sldId id="453" r:id="rId60"/>
    <p:sldId id="594" r:id="rId61"/>
    <p:sldId id="454" r:id="rId62"/>
    <p:sldId id="455" r:id="rId63"/>
    <p:sldId id="596" r:id="rId64"/>
    <p:sldId id="456" r:id="rId65"/>
    <p:sldId id="597" r:id="rId66"/>
    <p:sldId id="457" r:id="rId67"/>
    <p:sldId id="527" r:id="rId68"/>
    <p:sldId id="561" r:id="rId69"/>
    <p:sldId id="598" r:id="rId70"/>
    <p:sldId id="528" r:id="rId71"/>
    <p:sldId id="599" r:id="rId72"/>
    <p:sldId id="600" r:id="rId73"/>
    <p:sldId id="530" r:id="rId74"/>
    <p:sldId id="601" r:id="rId75"/>
    <p:sldId id="531" r:id="rId76"/>
    <p:sldId id="602" r:id="rId77"/>
    <p:sldId id="532" r:id="rId78"/>
    <p:sldId id="533" r:id="rId79"/>
    <p:sldId id="603" r:id="rId80"/>
    <p:sldId id="534" r:id="rId81"/>
    <p:sldId id="604" r:id="rId82"/>
    <p:sldId id="613" r:id="rId83"/>
    <p:sldId id="535" r:id="rId84"/>
    <p:sldId id="605" r:id="rId85"/>
    <p:sldId id="564" r:id="rId86"/>
    <p:sldId id="537" r:id="rId87"/>
    <p:sldId id="458" r:id="rId88"/>
    <p:sldId id="538" r:id="rId89"/>
    <p:sldId id="572" r:id="rId90"/>
    <p:sldId id="539" r:id="rId91"/>
    <p:sldId id="557" r:id="rId92"/>
    <p:sldId id="573" r:id="rId93"/>
    <p:sldId id="574" r:id="rId94"/>
    <p:sldId id="540" r:id="rId95"/>
    <p:sldId id="606" r:id="rId96"/>
    <p:sldId id="565" r:id="rId97"/>
    <p:sldId id="541" r:id="rId98"/>
    <p:sldId id="542" r:id="rId99"/>
    <p:sldId id="543" r:id="rId100"/>
    <p:sldId id="547" r:id="rId101"/>
    <p:sldId id="607" r:id="rId102"/>
    <p:sldId id="544" r:id="rId103"/>
    <p:sldId id="545" r:id="rId104"/>
    <p:sldId id="546" r:id="rId105"/>
    <p:sldId id="475" r:id="rId106"/>
    <p:sldId id="610" r:id="rId107"/>
    <p:sldId id="548" r:id="rId108"/>
    <p:sldId id="549" r:id="rId109"/>
    <p:sldId id="552" r:id="rId110"/>
    <p:sldId id="550" r:id="rId111"/>
    <p:sldId id="551" r:id="rId112"/>
    <p:sldId id="614" r:id="rId113"/>
    <p:sldId id="567" r:id="rId114"/>
    <p:sldId id="615" r:id="rId1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1B83B7"/>
    <a:srgbClr val="FF0066"/>
    <a:srgbClr val="FFFF00"/>
    <a:srgbClr val="FF00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3753" autoAdjust="0"/>
    <p:restoredTop sz="94640" autoAdjust="0"/>
  </p:normalViewPr>
  <p:slideViewPr>
    <p:cSldViewPr>
      <p:cViewPr>
        <p:scale>
          <a:sx n="100" d="100"/>
          <a:sy n="100" d="100"/>
        </p:scale>
        <p:origin x="-8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3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3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1E6379-992F-4BE2-933B-57F62AAF8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62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52FA-0FC0-4086-A327-C20B769802DD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A7D9-E867-42DE-85BE-2CF996907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72310-321E-486F-9490-3C2127619ABF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8B3A6-9E7A-4A15-A146-7775105D6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B9968-4A66-42CA-9A47-B370C684D863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CB58-5351-4442-BB57-ECC7E9405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7209-9491-44A4-B2AA-566A2696D8FE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2F37-7AAC-48DD-A97D-D45859663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C31A-17DC-462B-9251-884D485FC6E4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3106-AA59-4D8A-8047-E333588B5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65A0-F7E5-41FE-9E93-730C64A42960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4F9C4-4AD5-45CF-84F1-F41728711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EA16-2AF3-4D6D-80A4-2F4C70251AD4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7FDC-9C2D-4B61-BBDA-E11800540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EC8F-2524-4A67-B45C-CAB5EB8C61F0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DE05B-7C8B-4CE0-AA3F-400FF40B8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19E66-4DD9-497E-BAE2-5A4015FF16A6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3FCE-FFCA-4D4B-A661-B6883CD15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902D-E657-442C-AFDB-51503B237392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55FE-4487-4095-89F6-0A88C5FC8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F71B2-53D8-446F-B011-BE19C7B545B8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FAA5-7C1D-4656-99A2-EE511105A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52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523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4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4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4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4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4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4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4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4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4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4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5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5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52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526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6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6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6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6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52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52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D21C689-4DA7-4C6D-B984-726F920EB034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952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A56AB96-E700-4F64-AA51-97611B833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52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5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5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71" grpId="0"/>
      <p:bldP spid="9527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52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52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52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52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52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2625" y="1214438"/>
            <a:ext cx="777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r>
              <a:rPr lang="ru-RU" sz="4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Базы данных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6725" y="2214563"/>
            <a:ext cx="82089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Курс лекций по дисциплине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«Базы данных»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для специальности направления</a:t>
            </a:r>
            <a:b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1-40 01 02‑01 «Информационные системы и технологии </a:t>
            </a:r>
            <a:b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(в проектировании и производстве)»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Кафедра «Информационные технологии»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5643563"/>
            <a:ext cx="7848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/>
              <a:t>автор-составитель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/>
              <a:t>Е.Г. Стародубцев, доцент, канд. физ.-мат. наук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3F0C1-BB8E-405F-8896-AE7C3D97AE84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63550" y="115888"/>
            <a:ext cx="8501063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dirty="0">
                <a:latin typeface="Arial" charset="0"/>
                <a:cs typeface="Times New Roman" pitchFamily="18" charset="0"/>
              </a:rPr>
              <a:t>     </a:t>
            </a:r>
            <a:r>
              <a:rPr lang="ru-RU" sz="3200" dirty="0">
                <a:latin typeface="Calibri" pitchFamily="34" charset="0"/>
                <a:cs typeface="Times New Roman" pitchFamily="18" charset="0"/>
              </a:rPr>
              <a:t>Язык </a:t>
            </a:r>
            <a:r>
              <a:rPr lang="ru-RU" sz="3200" dirty="0" err="1">
                <a:latin typeface="Calibri" pitchFamily="34" charset="0"/>
                <a:cs typeface="Times New Roman" pitchFamily="18" charset="0"/>
              </a:rPr>
              <a:t>Transact</a:t>
            </a:r>
            <a:r>
              <a:rPr lang="ru-RU" sz="3200" dirty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3200" dirty="0">
                <a:latin typeface="Calibri" pitchFamily="34" charset="0"/>
                <a:cs typeface="Times New Roman" pitchFamily="18" charset="0"/>
              </a:rPr>
              <a:t>SQL</a:t>
            </a:r>
            <a:r>
              <a:rPr lang="ru-RU" sz="3200" dirty="0">
                <a:latin typeface="Calibri" pitchFamily="34" charset="0"/>
                <a:cs typeface="Times New Roman" pitchFamily="18" charset="0"/>
              </a:rPr>
              <a:t> включает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3 группы операторов</a:t>
            </a:r>
            <a:r>
              <a:rPr lang="ru-RU" sz="3200" dirty="0">
                <a:latin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>
              <a:lnSpc>
                <a:spcPct val="150000"/>
              </a:lnSpc>
              <a:buClr>
                <a:schemeClr val="folHlink"/>
              </a:buClr>
              <a:buSzPct val="150000"/>
              <a:buFontTx/>
              <a:buChar char="•"/>
            </a:pPr>
            <a:r>
              <a:rPr lang="ru-RU" sz="3200" b="1" i="1" dirty="0">
                <a:latin typeface="Arial" charset="0"/>
                <a:cs typeface="Times New Roman" pitchFamily="18" charset="0"/>
              </a:rPr>
              <a:t>   </a:t>
            </a:r>
            <a:r>
              <a:rPr lang="ru-RU" sz="3200" b="1" i="1" u="sng" dirty="0">
                <a:latin typeface="Calibri" pitchFamily="34" charset="0"/>
                <a:cs typeface="Times New Roman" pitchFamily="18" charset="0"/>
              </a:rPr>
              <a:t>операторы определения данных </a:t>
            </a:r>
            <a:endParaRPr lang="ru-RU" sz="3200" b="1" i="1" u="sng" dirty="0">
              <a:latin typeface="Arial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chemeClr val="folHlink"/>
              </a:buClr>
              <a:buSzPct val="150000"/>
            </a:pPr>
            <a:r>
              <a:rPr lang="ru-RU" sz="3200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3200" i="1" dirty="0" err="1">
                <a:latin typeface="Calibri" pitchFamily="34" charset="0"/>
                <a:cs typeface="Times New Roman" pitchFamily="18" charset="0"/>
              </a:rPr>
              <a:t>Data</a:t>
            </a:r>
            <a:r>
              <a:rPr lang="ru-RU" sz="32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Calibri" pitchFamily="34" charset="0"/>
                <a:cs typeface="Times New Roman" pitchFamily="18" charset="0"/>
              </a:rPr>
              <a:t>Definition</a:t>
            </a:r>
            <a:r>
              <a:rPr lang="ru-RU" sz="32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Calibri" pitchFamily="34" charset="0"/>
                <a:cs typeface="Times New Roman" pitchFamily="18" charset="0"/>
              </a:rPr>
              <a:t>Language</a:t>
            </a:r>
            <a:r>
              <a:rPr lang="ru-RU" sz="3200" dirty="0">
                <a:latin typeface="Calibri" pitchFamily="34" charset="0"/>
                <a:cs typeface="Times New Roman" pitchFamily="18" charset="0"/>
              </a:rPr>
              <a:t>,</a:t>
            </a:r>
            <a:r>
              <a:rPr lang="ru-RU" sz="3200" dirty="0">
                <a:solidFill>
                  <a:srgbClr val="FFCC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Calibri" pitchFamily="34" charset="0"/>
                <a:cs typeface="Times New Roman" pitchFamily="18" charset="0"/>
              </a:rPr>
              <a:t>DDL</a:t>
            </a:r>
            <a:r>
              <a:rPr lang="ru-RU" sz="3200" dirty="0">
                <a:latin typeface="Calibri" pitchFamily="34" charset="0"/>
                <a:cs typeface="Times New Roman" pitchFamily="18" charset="0"/>
              </a:rPr>
              <a:t>); </a:t>
            </a:r>
            <a:endParaRPr lang="en-US" sz="32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chemeClr val="folHlink"/>
              </a:buClr>
              <a:buSzPct val="130000"/>
            </a:pPr>
            <a:endParaRPr lang="ru-RU" sz="12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chemeClr val="folHlink"/>
              </a:buClr>
              <a:buSzPct val="130000"/>
              <a:buFontTx/>
              <a:buChar char="•"/>
            </a:pPr>
            <a:r>
              <a:rPr lang="ru-RU" sz="3200" b="1" i="1" dirty="0">
                <a:latin typeface="Arial" charset="0"/>
                <a:cs typeface="Times New Roman" pitchFamily="18" charset="0"/>
              </a:rPr>
              <a:t>   </a:t>
            </a:r>
            <a:r>
              <a:rPr lang="ru-RU" sz="3200" b="1" i="1" u="sng" dirty="0">
                <a:latin typeface="Calibri" pitchFamily="34" charset="0"/>
                <a:cs typeface="Times New Roman" pitchFamily="18" charset="0"/>
              </a:rPr>
              <a:t>операторы манипулирования данными</a:t>
            </a:r>
            <a:r>
              <a:rPr lang="ru-RU" sz="3200" dirty="0">
                <a:latin typeface="Calibri" pitchFamily="34" charset="0"/>
                <a:cs typeface="Times New Roman" pitchFamily="18" charset="0"/>
              </a:rPr>
              <a:t> </a:t>
            </a:r>
            <a:endParaRPr lang="ru-RU" sz="3200" dirty="0">
              <a:latin typeface="Arial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chemeClr val="folHlink"/>
              </a:buClr>
              <a:buSzPct val="130000"/>
            </a:pPr>
            <a:r>
              <a:rPr lang="ru-RU" sz="3200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3200" i="1" dirty="0" err="1">
                <a:latin typeface="Calibri" pitchFamily="34" charset="0"/>
                <a:cs typeface="Times New Roman" pitchFamily="18" charset="0"/>
              </a:rPr>
              <a:t>Data</a:t>
            </a:r>
            <a:r>
              <a:rPr lang="ru-RU" sz="32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Calibri" pitchFamily="34" charset="0"/>
                <a:cs typeface="Times New Roman" pitchFamily="18" charset="0"/>
              </a:rPr>
              <a:t>Manipulation</a:t>
            </a:r>
            <a:r>
              <a:rPr lang="ru-RU" sz="32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Calibri" pitchFamily="34" charset="0"/>
                <a:cs typeface="Times New Roman" pitchFamily="18" charset="0"/>
              </a:rPr>
              <a:t>Language</a:t>
            </a:r>
            <a:r>
              <a:rPr lang="ru-RU" sz="32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3200" b="1" i="1" dirty="0">
                <a:latin typeface="Calibri" pitchFamily="34" charset="0"/>
                <a:cs typeface="Times New Roman" pitchFamily="18" charset="0"/>
              </a:rPr>
              <a:t>DML</a:t>
            </a:r>
            <a:r>
              <a:rPr lang="ru-RU" sz="3200" dirty="0">
                <a:latin typeface="Calibri" pitchFamily="34" charset="0"/>
                <a:cs typeface="Times New Roman" pitchFamily="18" charset="0"/>
              </a:rPr>
              <a:t>); </a:t>
            </a:r>
            <a:endParaRPr lang="en-US" sz="32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chemeClr val="folHlink"/>
              </a:buClr>
              <a:buSzPct val="130000"/>
            </a:pPr>
            <a:endParaRPr lang="ru-RU" sz="12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chemeClr val="folHlink"/>
              </a:buClr>
              <a:buSzPct val="130000"/>
              <a:buFontTx/>
              <a:buChar char="•"/>
            </a:pPr>
            <a:r>
              <a:rPr lang="ru-RU" sz="3200" b="1" i="1" dirty="0">
                <a:latin typeface="Arial" charset="0"/>
                <a:cs typeface="Times New Roman" pitchFamily="18" charset="0"/>
              </a:rPr>
              <a:t>   </a:t>
            </a:r>
            <a:r>
              <a:rPr lang="ru-RU" sz="3200" b="1" i="1" u="sng" dirty="0">
                <a:latin typeface="Calibri" pitchFamily="34" charset="0"/>
                <a:cs typeface="Times New Roman" pitchFamily="18" charset="0"/>
              </a:rPr>
              <a:t>операторы определения доступа к данным</a:t>
            </a:r>
            <a:r>
              <a:rPr lang="ru-RU" sz="3200" u="sng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3200" i="1" dirty="0" err="1">
                <a:latin typeface="Calibri" pitchFamily="34" charset="0"/>
                <a:cs typeface="Times New Roman" pitchFamily="18" charset="0"/>
              </a:rPr>
              <a:t>Data</a:t>
            </a:r>
            <a:r>
              <a:rPr lang="ru-RU" sz="32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Calibri" pitchFamily="34" charset="0"/>
                <a:cs typeface="Times New Roman" pitchFamily="18" charset="0"/>
              </a:rPr>
              <a:t>Control</a:t>
            </a:r>
            <a:r>
              <a:rPr lang="ru-RU" sz="32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Calibri" pitchFamily="34" charset="0"/>
                <a:cs typeface="Times New Roman" pitchFamily="18" charset="0"/>
              </a:rPr>
              <a:t>Language</a:t>
            </a:r>
            <a:r>
              <a:rPr lang="ru-RU" sz="32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3200" b="1" i="1" dirty="0">
                <a:latin typeface="Calibri" pitchFamily="34" charset="0"/>
                <a:cs typeface="Times New Roman" pitchFamily="18" charset="0"/>
              </a:rPr>
              <a:t>DCL</a:t>
            </a:r>
            <a:r>
              <a:rPr lang="ru-RU" sz="3200" dirty="0">
                <a:latin typeface="Calibri" pitchFamily="34" charset="0"/>
                <a:cs typeface="Times New Roman" pitchFamily="18" charset="0"/>
              </a:rPr>
              <a:t>). 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4EE60-5F4C-4C2C-A894-69B64CC33E81}" type="slidenum">
              <a:rPr lang="ru-RU"/>
              <a:pPr>
                <a:defRPr/>
              </a:pPr>
              <a:t>100</a:t>
            </a:fld>
            <a:endParaRPr lang="ru-RU"/>
          </a:p>
        </p:txBody>
      </p:sp>
      <p:sp>
        <p:nvSpPr>
          <p:cNvPr id="75779" name="Прямоугольник 4"/>
          <p:cNvSpPr>
            <a:spLocks noChangeArrowheads="1"/>
          </p:cNvSpPr>
          <p:nvPr/>
        </p:nvSpPr>
        <p:spPr bwMode="auto">
          <a:xfrm>
            <a:off x="468313" y="115888"/>
            <a:ext cx="84963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ru-RU" sz="3200">
                <a:latin typeface="Times New Roman" pitchFamily="18" charset="0"/>
              </a:rPr>
              <a:t>      Набор правил по использованию ограничителей (двойных и одинарных кавычек для символьных строк, квадратных скобок) определяется параметром 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ru-RU" sz="3200">
                <a:latin typeface="Times New Roman" pitchFamily="18" charset="0"/>
              </a:rPr>
              <a:t>                  </a:t>
            </a: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QUOTED_IDENTIFIER</a:t>
            </a:r>
            <a:r>
              <a:rPr lang="ru-RU" sz="3200">
                <a:latin typeface="Times New Roman" pitchFamily="18" charset="0"/>
              </a:rPr>
              <a:t>.</a:t>
            </a:r>
            <a:r>
              <a:rPr lang="ru-RU" sz="3200">
                <a:solidFill>
                  <a:srgbClr val="FFCC00"/>
                </a:solidFill>
                <a:latin typeface="Times New Roman" pitchFamily="18" charset="0"/>
              </a:rPr>
              <a:t> </a:t>
            </a:r>
            <a:endParaRPr lang="en-US" sz="3200">
              <a:solidFill>
                <a:srgbClr val="FFCC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SQL Server обеспечивает несколько способов установки данного параметра, в частности, с помощью команды: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ru-RU" sz="600">
              <a:latin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SET QUOTED_IDENTIFIER {ON | OFF}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23850" y="-26988"/>
            <a:ext cx="8640763" cy="664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sz="2800">
                <a:latin typeface="Times New Roman" pitchFamily="18" charset="0"/>
              </a:rPr>
              <a:t>     Когда параметр 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QUOTED_IDENTIFIER</a:t>
            </a:r>
            <a:r>
              <a:rPr lang="ru-RU" sz="2800">
                <a:latin typeface="Times New Roman" pitchFamily="18" charset="0"/>
              </a:rPr>
              <a:t> установлен в </a:t>
            </a: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</a:t>
            </a:r>
            <a:r>
              <a:rPr lang="ru-RU" sz="2800">
                <a:latin typeface="Times New Roman" pitchFamily="18" charset="0"/>
              </a:rPr>
              <a:t>  -  SQL Server подчиняется </a:t>
            </a: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правилам стандарта SQL-92 по использованию ограничителей в командах</a:t>
            </a:r>
            <a:r>
              <a:rPr lang="ru-RU" sz="2800">
                <a:latin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  <a:defRPr/>
            </a:pPr>
            <a:endParaRPr lang="en-US" sz="800">
              <a:latin typeface="Times New Roman" pitchFamily="18" charset="0"/>
            </a:endParaRPr>
          </a:p>
          <a:p>
            <a:pPr lvl="1">
              <a:lnSpc>
                <a:spcPct val="125000"/>
              </a:lnSpc>
              <a:buClr>
                <a:schemeClr val="folHlink"/>
              </a:buClr>
              <a:buSzPct val="125000"/>
              <a:buFontTx/>
              <a:buChar char="•"/>
              <a:defRPr/>
            </a:pPr>
            <a:r>
              <a:rPr lang="en-US" sz="2800">
                <a:latin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</a:rPr>
              <a:t>   </a:t>
            </a:r>
            <a:r>
              <a:rPr lang="ru-RU" sz="3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Двойные кавычки допустимы только для ограничения идентификаторов, но не могут использоваться для ограничения символьных строк.</a:t>
            </a:r>
          </a:p>
          <a:p>
            <a:pPr lvl="1">
              <a:lnSpc>
                <a:spcPct val="125000"/>
              </a:lnSpc>
              <a:buClr>
                <a:schemeClr val="folHlink"/>
              </a:buClr>
              <a:buSzPct val="125000"/>
              <a:buFontTx/>
              <a:buChar char="•"/>
              <a:defRPr/>
            </a:pPr>
            <a:endParaRPr lang="ru-RU" sz="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1" eaLnBrk="0" hangingPunct="0">
              <a:lnSpc>
                <a:spcPct val="125000"/>
              </a:lnSpc>
              <a:buClr>
                <a:schemeClr val="folHlink"/>
              </a:buClr>
              <a:buSzPct val="125000"/>
              <a:buFontTx/>
              <a:buChar char="•"/>
              <a:defRPr/>
            </a:pPr>
            <a:r>
              <a:rPr lang="ru-RU" sz="3000">
                <a:latin typeface="Times New Roman" pitchFamily="18" charset="0"/>
              </a:rPr>
              <a:t>   </a:t>
            </a:r>
            <a:r>
              <a:rPr lang="ru-RU" sz="3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Символьные строки должны заключаться в одинарные кавычки. Для ограничения идентификаторов одинарные кавычки использовать нельзя.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9BBC5-438A-4D6B-B896-435FE10D9490}" type="slidenum">
              <a:rPr lang="ru-RU"/>
              <a:pPr>
                <a:defRPr/>
              </a:pPr>
              <a:t>102</a:t>
            </a:fld>
            <a:endParaRPr lang="ru-RU"/>
          </a:p>
        </p:txBody>
      </p:sp>
      <p:sp>
        <p:nvSpPr>
          <p:cNvPr id="106499" name="Rectangle 4"/>
          <p:cNvSpPr>
            <a:spLocks noChangeArrowheads="1"/>
          </p:cNvSpPr>
          <p:nvPr/>
        </p:nvSpPr>
        <p:spPr bwMode="auto">
          <a:xfrm>
            <a:off x="214313" y="723900"/>
            <a:ext cx="8715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30000"/>
              </a:lnSpc>
              <a:tabLst>
                <a:tab pos="228600" algn="l"/>
              </a:tabLst>
            </a:pPr>
            <a:r>
              <a:rPr lang="en-US" sz="2800">
                <a:cs typeface="Times New Roman" pitchFamily="18" charset="0"/>
              </a:rPr>
              <a:t> </a:t>
            </a:r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392113" y="44450"/>
            <a:ext cx="864393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0" hangingPunct="0">
              <a:lnSpc>
                <a:spcPct val="120000"/>
              </a:lnSpc>
              <a:defRPr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Когда параметр QUOTED_IDENTIFIER установлен в </a:t>
            </a: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-  SQL Server подчиняется следующим правилам использования ограничителей: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06501" name="Rectangle 6"/>
          <p:cNvSpPr>
            <a:spLocks noChangeArrowheads="1"/>
          </p:cNvSpPr>
          <p:nvPr/>
        </p:nvSpPr>
        <p:spPr bwMode="auto">
          <a:xfrm>
            <a:off x="179388" y="1789113"/>
            <a:ext cx="885666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00100" lvl="1" indent="-342900" eaLnBrk="0" hangingPunct="0">
              <a:lnSpc>
                <a:spcPct val="125000"/>
              </a:lnSpc>
              <a:buClr>
                <a:schemeClr val="folHlink"/>
              </a:buClr>
              <a:buSzPct val="125000"/>
              <a:buFontTx/>
              <a:buChar char="•"/>
              <a:tabLst>
                <a:tab pos="228600" algn="l"/>
              </a:tabLst>
            </a:pPr>
            <a:r>
              <a:rPr lang="ru-RU" sz="2800">
                <a:cs typeface="Times New Roman" pitchFamily="18" charset="0"/>
              </a:rPr>
              <a:t> 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Для ограничения идентификаторов кавычки недопустимы. Вместо этого в качестве ограничителей используются квадратные скобки.</a:t>
            </a:r>
          </a:p>
          <a:p>
            <a:pPr marL="800100" lvl="1" indent="-342900" eaLnBrk="0" hangingPunct="0">
              <a:lnSpc>
                <a:spcPct val="130000"/>
              </a:lnSpc>
              <a:buClr>
                <a:schemeClr val="folHlink"/>
              </a:buClr>
              <a:buSzPct val="125000"/>
              <a:buFontTx/>
              <a:buChar char="•"/>
              <a:tabLst>
                <a:tab pos="228600" algn="l"/>
              </a:tabLst>
            </a:pPr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lnSpc>
                <a:spcPct val="125000"/>
              </a:lnSpc>
              <a:buClr>
                <a:schemeClr val="folHlink"/>
              </a:buClr>
              <a:buSzPct val="125000"/>
              <a:buFontTx/>
              <a:buChar char="•"/>
              <a:tabLst>
                <a:tab pos="228600" algn="l"/>
              </a:tabLst>
            </a:pPr>
            <a:r>
              <a:rPr lang="ru-RU" sz="2800">
                <a:cs typeface="Times New Roman" pitchFamily="18" charset="0"/>
              </a:rPr>
              <a:t> 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Для ограничения символьных строк допустимы как двойные, так и одинарные кавычки. Допускается использование одинарной кавычки внутри символьной строки, ограниченной двойными кавычками.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E079E-3982-49B9-8E8A-C89750D5BAFC}" type="slidenum">
              <a:rPr lang="ru-RU"/>
              <a:pPr>
                <a:defRPr/>
              </a:pPr>
              <a:t>103</a:t>
            </a:fld>
            <a:endParaRPr lang="ru-RU"/>
          </a:p>
        </p:txBody>
      </p:sp>
      <p:sp>
        <p:nvSpPr>
          <p:cNvPr id="107523" name="Rectangle 5"/>
          <p:cNvSpPr>
            <a:spLocks noChangeArrowheads="1"/>
          </p:cNvSpPr>
          <p:nvPr/>
        </p:nvSpPr>
        <p:spPr bwMode="auto">
          <a:xfrm>
            <a:off x="323850" y="1516063"/>
            <a:ext cx="8643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30000"/>
              </a:lnSpc>
              <a:tabLst>
                <a:tab pos="228600" algn="l"/>
              </a:tabLst>
            </a:pPr>
            <a:r>
              <a:rPr lang="en-US" sz="2800">
                <a:cs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392113" y="61913"/>
            <a:ext cx="8643937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0350" eaLnBrk="0" hangingPunct="0">
              <a:lnSpc>
                <a:spcPct val="130000"/>
              </a:lnSpc>
              <a:tabLst>
                <a:tab pos="228600" algn="l"/>
              </a:tabLst>
              <a:defRPr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    Таким образом, имеется два способа применения двойных кавычек: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  <a:p>
            <a:pPr indent="260350" eaLnBrk="0" hangingPunct="0">
              <a:lnSpc>
                <a:spcPct val="130000"/>
              </a:lnSpc>
              <a:tabLst>
                <a:tab pos="228600" algn="l"/>
              </a:tabLst>
              <a:defRPr/>
            </a:pPr>
            <a:r>
              <a:rPr lang="en-US" sz="3000" i="1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качестве ограничителя имени объекта</a:t>
            </a:r>
            <a:r>
              <a:rPr lang="ru-RU" sz="30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(QUOTED_IDENTIFIER установлен в </a:t>
            </a:r>
            <a:r>
              <a:rPr lang="en-US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  <a:p>
            <a:pPr indent="260350" eaLnBrk="0" hangingPunct="0">
              <a:lnSpc>
                <a:spcPct val="130000"/>
              </a:lnSpc>
              <a:tabLst>
                <a:tab pos="228600" algn="l"/>
              </a:tabLst>
              <a:defRPr/>
            </a:pPr>
            <a:r>
              <a:rPr lang="en-US" sz="3000" i="1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качестве ограничителя текстовой строки</a:t>
            </a:r>
            <a:r>
              <a:rPr lang="ru-RU" sz="30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(QUOTED_IDENTIFIER установлен в </a:t>
            </a:r>
            <a:r>
              <a:rPr lang="en-US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000">
              <a:latin typeface="Times New Roman" pitchFamily="18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23850" y="3789363"/>
            <a:ext cx="8424863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  <a:defRPr/>
            </a:pPr>
            <a:r>
              <a:rPr lang="ru-RU" sz="3000">
                <a:latin typeface="Times New Roman" pitchFamily="18" charset="0"/>
              </a:rPr>
              <a:t>       </a:t>
            </a:r>
            <a:r>
              <a:rPr lang="ru-RU" sz="3200" b="1">
                <a:solidFill>
                  <a:schemeClr val="folHlink"/>
                </a:solidFill>
                <a:latin typeface="Times New Roman" pitchFamily="18" charset="0"/>
              </a:rPr>
              <a:t>(!)</a:t>
            </a:r>
            <a:r>
              <a:rPr lang="ru-RU" sz="3000">
                <a:latin typeface="Times New Roman" pitchFamily="18" charset="0"/>
              </a:rPr>
              <a:t>  </a:t>
            </a:r>
            <a:r>
              <a:rPr lang="ru-RU" sz="3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Квадратные скобки как ограничители идентификаторов </a:t>
            </a:r>
            <a:r>
              <a:rPr lang="ru-RU" sz="30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могут использоваться всегда</a:t>
            </a:r>
            <a:r>
              <a:rPr lang="ru-RU" sz="3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</a:t>
            </a:r>
            <a:r>
              <a:rPr lang="ru-RU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3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независимо от значения параметра QUOTED_IDENTIFIER.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33DCC-1312-4E07-9BA8-9340BEEA7DFA}" type="slidenum">
              <a:rPr lang="ru-RU"/>
              <a:pPr>
                <a:defRPr/>
              </a:pPr>
              <a:t>104</a:t>
            </a:fld>
            <a:endParaRPr lang="ru-RU"/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214313" y="115888"/>
            <a:ext cx="864393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>
              <a:lnSpc>
                <a:spcPct val="95000"/>
              </a:lnSpc>
            </a:pPr>
            <a:r>
              <a:rPr lang="ru-RU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6.2. Правила определения стандартных идентификаторов</a:t>
            </a:r>
            <a:endParaRPr lang="ru-RU" sz="32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287338" y="1125538"/>
            <a:ext cx="8821737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15000"/>
              </a:lnSpc>
              <a:tabLst>
                <a:tab pos="228600" algn="l"/>
              </a:tabLst>
              <a:defRPr/>
            </a:pPr>
            <a:r>
              <a:rPr lang="ru-RU" sz="3000" b="1" i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символ в идентификаторе</a:t>
            </a:r>
            <a:r>
              <a:rPr lang="ru-RU" sz="3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должен:</a:t>
            </a:r>
          </a:p>
          <a:p>
            <a:pPr eaLnBrk="0" hangingPunct="0">
              <a:lnSpc>
                <a:spcPct val="115000"/>
              </a:lnSpc>
              <a:tabLst>
                <a:tab pos="228600" algn="l"/>
              </a:tabLst>
              <a:defRPr/>
            </a:pPr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15000"/>
              </a:lnSpc>
              <a:buClr>
                <a:schemeClr val="folHlink"/>
              </a:buClr>
              <a:buSzPct val="125000"/>
              <a:buFontTx/>
              <a:buChar char="•"/>
              <a:tabLst>
                <a:tab pos="228600" algn="l"/>
              </a:tabLst>
              <a:defRPr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Соответствовать стандарту Unicode Standard 2.0, определяющему, что этот символ - любой латинский символ (a-z, A-Z) или символ национального алфавита.</a:t>
            </a:r>
          </a:p>
          <a:p>
            <a:pPr eaLnBrk="0" hangingPunct="0">
              <a:lnSpc>
                <a:spcPct val="115000"/>
              </a:lnSpc>
              <a:buClr>
                <a:schemeClr val="folHlink"/>
              </a:buClr>
              <a:buSzPct val="125000"/>
              <a:buFontTx/>
              <a:buChar char="•"/>
              <a:tabLst>
                <a:tab pos="228600" algn="l"/>
              </a:tabLst>
              <a:defRPr/>
            </a:pPr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15000"/>
              </a:lnSpc>
              <a:buClr>
                <a:schemeClr val="folHlink"/>
              </a:buClr>
              <a:buSzPct val="125000"/>
              <a:buFontTx/>
              <a:buChar char="•"/>
              <a:tabLst>
                <a:tab pos="228600" algn="l"/>
              </a:tabLst>
              <a:defRPr/>
            </a:pPr>
            <a:r>
              <a:rPr lang="ru-RU" sz="2800">
                <a:latin typeface="Times New Roman" pitchFamily="18" charset="0"/>
              </a:rPr>
              <a:t>   Быть знаком подчеркивания </a:t>
            </a:r>
            <a:r>
              <a:rPr lang="ru-RU" sz="2800" b="1">
                <a:latin typeface="Times New Roman" pitchFamily="18" charset="0"/>
              </a:rPr>
              <a:t>_</a:t>
            </a:r>
            <a:r>
              <a:rPr lang="ru-RU" sz="2800">
                <a:latin typeface="Times New Roman" pitchFamily="18" charset="0"/>
              </a:rPr>
              <a:t>, знаком </a:t>
            </a:r>
            <a:r>
              <a:rPr lang="ru-RU" sz="2800" b="1">
                <a:latin typeface="Times New Roman" pitchFamily="18" charset="0"/>
              </a:rPr>
              <a:t>@</a:t>
            </a:r>
            <a:r>
              <a:rPr lang="ru-RU" sz="2800">
                <a:latin typeface="Times New Roman" pitchFamily="18" charset="0"/>
              </a:rPr>
              <a:t> или </a:t>
            </a:r>
            <a:r>
              <a:rPr lang="ru-RU" sz="2800" b="1">
                <a:latin typeface="Times New Roman" pitchFamily="18" charset="0"/>
              </a:rPr>
              <a:t>#</a:t>
            </a:r>
            <a:r>
              <a:rPr lang="ru-RU" sz="2800">
                <a:latin typeface="Times New Roman" pitchFamily="18" charset="0"/>
              </a:rPr>
              <a:t>. Некоторые символы в начале идентификатора имеют </a:t>
            </a: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специальное значение</a:t>
            </a:r>
            <a:r>
              <a:rPr lang="ru-RU" sz="2800">
                <a:latin typeface="Times New Roman" pitchFamily="18" charset="0"/>
              </a:rPr>
              <a:t>: идентификаторы, начинающиеся со знаков: </a:t>
            </a:r>
            <a:r>
              <a:rPr lang="ru-RU" sz="2800" b="1">
                <a:latin typeface="Times New Roman" pitchFamily="18" charset="0"/>
              </a:rPr>
              <a:t>#</a:t>
            </a:r>
            <a:r>
              <a:rPr lang="ru-RU" sz="2800">
                <a:latin typeface="Times New Roman" pitchFamily="18" charset="0"/>
              </a:rPr>
              <a:t>, </a:t>
            </a:r>
            <a:r>
              <a:rPr lang="ru-RU" sz="2800" b="1">
                <a:latin typeface="Times New Roman" pitchFamily="18" charset="0"/>
              </a:rPr>
              <a:t>##</a:t>
            </a:r>
            <a:r>
              <a:rPr lang="ru-RU" sz="2800">
                <a:latin typeface="Times New Roman" pitchFamily="18" charset="0"/>
              </a:rPr>
              <a:t>, </a:t>
            </a:r>
            <a:r>
              <a:rPr lang="ru-RU" sz="2800" b="1">
                <a:latin typeface="Times New Roman" pitchFamily="18" charset="0"/>
              </a:rPr>
              <a:t>@</a:t>
            </a:r>
            <a:r>
              <a:rPr lang="ru-RU" sz="2800">
                <a:latin typeface="Times New Roman" pitchFamily="18" charset="0"/>
              </a:rPr>
              <a:t>,  обозначают соответственно </a:t>
            </a:r>
            <a:r>
              <a:rPr lang="ru-RU" sz="2800" b="1">
                <a:solidFill>
                  <a:srgbClr val="FFCC00"/>
                </a:solidFill>
                <a:latin typeface="Times New Roman" pitchFamily="18" charset="0"/>
              </a:rPr>
              <a:t>временную таблицу</a:t>
            </a:r>
            <a:r>
              <a:rPr lang="ru-RU" sz="2800">
                <a:solidFill>
                  <a:srgbClr val="FFCC00"/>
                </a:solidFill>
                <a:latin typeface="Times New Roman" pitchFamily="18" charset="0"/>
              </a:rPr>
              <a:t> (</a:t>
            </a:r>
            <a:r>
              <a:rPr lang="ru-RU" sz="2800" b="1">
                <a:solidFill>
                  <a:srgbClr val="FFCC00"/>
                </a:solidFill>
                <a:latin typeface="Times New Roman" pitchFamily="18" charset="0"/>
              </a:rPr>
              <a:t>процедуру</a:t>
            </a:r>
            <a:r>
              <a:rPr lang="ru-RU" sz="2800">
                <a:solidFill>
                  <a:srgbClr val="FFCC00"/>
                </a:solidFill>
                <a:latin typeface="Times New Roman" pitchFamily="18" charset="0"/>
              </a:rPr>
              <a:t>), </a:t>
            </a:r>
            <a:r>
              <a:rPr lang="ru-RU" sz="2800" b="1">
                <a:solidFill>
                  <a:srgbClr val="FFCC00"/>
                </a:solidFill>
                <a:latin typeface="Times New Roman" pitchFamily="18" charset="0"/>
              </a:rPr>
              <a:t>глобальный временный объект</a:t>
            </a:r>
            <a:r>
              <a:rPr lang="ru-RU" sz="280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ru-RU" sz="2800" b="1">
                <a:solidFill>
                  <a:srgbClr val="FFCC00"/>
                </a:solidFill>
                <a:latin typeface="Times New Roman" pitchFamily="18" charset="0"/>
              </a:rPr>
              <a:t>переменную</a:t>
            </a:r>
            <a:r>
              <a:rPr lang="ru-RU" sz="2800">
                <a:solidFill>
                  <a:srgbClr val="FFCC00"/>
                </a:solidFill>
                <a:latin typeface="Times New Roman" pitchFamily="18" charset="0"/>
              </a:rPr>
              <a:t>.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F812-2798-4941-831C-F8985B74CB23}" type="slidenum">
              <a:rPr lang="ru-RU"/>
              <a:pPr>
                <a:defRPr/>
              </a:pPr>
              <a:t>105</a:t>
            </a:fld>
            <a:endParaRPr lang="ru-RU"/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393700" y="44450"/>
            <a:ext cx="864235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0" hangingPunct="0">
              <a:lnSpc>
                <a:spcPct val="130000"/>
              </a:lnSpc>
              <a:tabLst>
                <a:tab pos="228600" algn="l"/>
              </a:tabLst>
              <a:defRPr/>
            </a:pPr>
            <a:r>
              <a:rPr lang="ru-RU" sz="2800" b="1" i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</a:t>
            </a:r>
            <a:r>
              <a:rPr lang="ru-RU" sz="3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Последующие символы в идентификаторе</a:t>
            </a:r>
            <a:r>
              <a:rPr lang="ru-RU" sz="3000" b="1" i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могут быть: символами, определяемыми стандартом Unicode Standard 2.0; десятичными цифрами; символами 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использовать внутри идентификаторов специальные символы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28600" eaLnBrk="0" hangingPunct="0">
              <a:lnSpc>
                <a:spcPct val="130000"/>
              </a:lnSpc>
              <a:tabLst>
                <a:tab pos="228600" algn="l"/>
              </a:tabLst>
              <a:defRPr/>
            </a:pPr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>
              <a:lnSpc>
                <a:spcPct val="130000"/>
              </a:lnSpc>
              <a:tabLst>
                <a:tab pos="228600" algn="l"/>
              </a:tabLst>
              <a:defRPr/>
            </a:pPr>
            <a:r>
              <a:rPr lang="ru-RU" sz="3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~   !   %   ^   &amp;   -   (   )   {   }   ''   .   \    пробел</a:t>
            </a:r>
          </a:p>
          <a:p>
            <a:pPr indent="228600" eaLnBrk="0" hangingPunct="0">
              <a:lnSpc>
                <a:spcPct val="130000"/>
              </a:lnSpc>
              <a:tabLst>
                <a:tab pos="228600" algn="l"/>
              </a:tabLst>
              <a:defRPr/>
            </a:pPr>
            <a:endParaRPr lang="ru-RU" sz="80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>
              <a:lnSpc>
                <a:spcPct val="130000"/>
              </a:lnSpc>
              <a:tabLst>
                <a:tab pos="228600" algn="l"/>
              </a:tabLst>
              <a:defRPr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При выборе имени нужно убедиться, что оно не является зарезервированным словом, и что еще не существует объекта с таким именем (без учета регистра). </a:t>
            </a:r>
            <a:endParaRPr lang="ru-RU" sz="3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434975" y="836613"/>
            <a:ext cx="8458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3200">
                <a:latin typeface="Times New Roman" pitchFamily="18" charset="0"/>
              </a:rPr>
              <a:t>       Для обхода указанных ограничений можно заключать имена объектов в двойные кавычки или квадратные скобки, т.е. </a:t>
            </a:r>
            <a:r>
              <a:rPr lang="ru-RU" sz="32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использовать ограниченные идентификаторы</a:t>
            </a:r>
            <a:r>
              <a:rPr lang="ru-RU" sz="32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654A9-B7E0-48D7-B3C1-301ED4D559D1}" type="slidenum">
              <a:rPr lang="ru-RU"/>
              <a:pPr>
                <a:defRPr/>
              </a:pPr>
              <a:t>107</a:t>
            </a:fld>
            <a:endParaRPr lang="ru-RU"/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285750" y="95250"/>
            <a:ext cx="8678863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       Каждый объект SQL Server создается определенным пользователем и принадлежит определенной БД, расположенной на конкретном сервере. Из имени объекта, владельца объекта, БД и сервера создается </a:t>
            </a:r>
            <a:r>
              <a:rPr lang="ru-RU" sz="3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полное имя объекта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имеющее общий вид:</a:t>
            </a:r>
          </a:p>
          <a:p>
            <a:pPr algn="just" eaLnBrk="0" hangingPunct="0">
              <a:defRPr/>
            </a:pPr>
            <a:endParaRPr lang="ru-RU" sz="16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31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[[[server.][database].]owner_name].]object_name</a:t>
            </a:r>
            <a:endParaRPr lang="ru-RU" sz="31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sz="1600">
              <a:latin typeface="Times New Roman" pitchFamily="18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При обращении к объекту обязательно указывать </a:t>
            </a:r>
            <a:r>
              <a:rPr lang="ru-RU" sz="30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имя самого объекта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 Указание остальных частей </a:t>
            </a:r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зависит от конкретной ситуации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A2059-8AF5-4F24-86F0-CDE71ED93F86}" type="slidenum">
              <a:rPr lang="ru-RU"/>
              <a:pPr>
                <a:defRPr/>
              </a:pPr>
              <a:t>108</a:t>
            </a:fld>
            <a:endParaRPr lang="ru-RU"/>
          </a:p>
        </p:txBody>
      </p:sp>
      <p:sp>
        <p:nvSpPr>
          <p:cNvPr id="112643" name="Прямоугольник 4"/>
          <p:cNvSpPr>
            <a:spLocks noChangeArrowheads="1"/>
          </p:cNvSpPr>
          <p:nvPr/>
        </p:nvSpPr>
        <p:spPr bwMode="auto">
          <a:xfrm>
            <a:off x="214313" y="214313"/>
            <a:ext cx="8715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latin typeface="Times New Roman" pitchFamily="18" charset="0"/>
              </a:rPr>
              <a:t>Возможны следующие варианты обращения к объектам БД: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74675" y="836613"/>
            <a:ext cx="8174038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server.database.owner_name.object_name</a:t>
            </a:r>
            <a:endParaRPr lang="ru-RU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27013" eaLnBrk="0" hangingPunct="0">
              <a:defRPr/>
            </a:pPr>
            <a:endParaRPr lang="ru-RU" sz="1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227013" eaLnBrk="0" hangingPunct="0"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server.database..object_name</a:t>
            </a:r>
            <a:endParaRPr lang="ru-RU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27013" eaLnBrk="0" hangingPunct="0">
              <a:defRPr/>
            </a:pPr>
            <a:endParaRPr lang="ru-RU" sz="1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227013" eaLnBrk="0" hangingPunct="0"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server..owner_name.object_name</a:t>
            </a:r>
            <a:endParaRPr lang="ru-RU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27013" eaLnBrk="0" hangingPunct="0">
              <a:defRPr/>
            </a:pPr>
            <a:endParaRPr lang="ru-RU" sz="1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227013" eaLnBrk="0" hangingPunct="0"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server...object_name</a:t>
            </a:r>
            <a:endParaRPr lang="ru-RU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27013" eaLnBrk="0" hangingPunct="0">
              <a:defRPr/>
            </a:pPr>
            <a:endParaRPr lang="ru-RU" sz="1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227013" eaLnBrk="0" hangingPunct="0"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database.owner_name.object_name</a:t>
            </a:r>
            <a:endParaRPr lang="ru-RU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27013" eaLnBrk="0" hangingPunct="0">
              <a:defRPr/>
            </a:pPr>
            <a:endParaRPr lang="ru-RU" sz="1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227013" eaLnBrk="0" hangingPunct="0"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database..object_name</a:t>
            </a:r>
            <a:endParaRPr lang="ru-RU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27013" eaLnBrk="0" hangingPunct="0">
              <a:defRPr/>
            </a:pPr>
            <a:endParaRPr lang="ru-RU" sz="1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227013" eaLnBrk="0" hangingPunct="0"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owner_name.object_name</a:t>
            </a:r>
            <a:endParaRPr lang="ru-RU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27013" eaLnBrk="0" hangingPunct="0">
              <a:defRPr/>
            </a:pPr>
            <a:endParaRPr lang="ru-RU" sz="1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227013" eaLnBrk="0" hangingPunct="0"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object_name</a:t>
            </a:r>
            <a:endParaRPr lang="en-US" sz="3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61FD3-5849-4CE1-9410-16A3C387B683}" type="slidenum">
              <a:rPr lang="ru-RU"/>
              <a:pPr>
                <a:defRPr/>
              </a:pPr>
              <a:t>109</a:t>
            </a:fld>
            <a:endParaRPr lang="ru-RU"/>
          </a:p>
        </p:txBody>
      </p:sp>
      <p:sp>
        <p:nvSpPr>
          <p:cNvPr id="82947" name="Rectangle 6"/>
          <p:cNvSpPr>
            <a:spLocks noChangeArrowheads="1"/>
          </p:cNvSpPr>
          <p:nvPr/>
        </p:nvSpPr>
        <p:spPr bwMode="auto">
          <a:xfrm>
            <a:off x="320675" y="38100"/>
            <a:ext cx="87153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  Для ссылки на конкретный столбец таблицы или представления нужно указать в полном имени объекта пятый элемент – </a:t>
            </a: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идентификатор столбца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1006475" y="1700213"/>
            <a:ext cx="71659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0" hangingPunct="0">
              <a:lnSpc>
                <a:spcPct val="115000"/>
              </a:lnSpc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[[[server.][database]].[owner_name].]</a:t>
            </a:r>
            <a:endParaRPr lang="ru-RU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>
              <a:lnSpc>
                <a:spcPct val="115000"/>
              </a:lnSpc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object_name.colum_name</a:t>
            </a:r>
          </a:p>
        </p:txBody>
      </p:sp>
      <p:sp>
        <p:nvSpPr>
          <p:cNvPr id="82949" name="Rectangle 8"/>
          <p:cNvSpPr>
            <a:spLocks noChangeArrowheads="1"/>
          </p:cNvSpPr>
          <p:nvPr/>
        </p:nvSpPr>
        <p:spPr bwMode="auto">
          <a:xfrm>
            <a:off x="285750" y="2890838"/>
            <a:ext cx="8643938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Каждый объект SQL Server должен иметь уникальное полностью определенное имя. Например, в одной БД могут быть две таблицы с одинаковыми именами, </a:t>
            </a: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но разными владельцами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 Идентификаторы столбцов должны быть уникальны в пределах таблицы или представления. Для большинства ссылок на объекты характерны названия из трех частей с указанием имени текущего сервера. 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41CEB-9517-482E-A7BB-C6B4A9112690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214313" y="187306"/>
            <a:ext cx="8678862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542925" indent="-542925" algn="ctr">
              <a:lnSpc>
                <a:spcPct val="150000"/>
              </a:lnSpc>
              <a:defRPr/>
            </a:pPr>
            <a:r>
              <a:rPr lang="en-US" sz="3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</a:t>
            </a:r>
            <a:r>
              <a:rPr lang="ru-RU" sz="3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Основные элементы </a:t>
            </a:r>
            <a:r>
              <a:rPr lang="en-US" sz="3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Transact-SQL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81" y="1108090"/>
            <a:ext cx="8715375" cy="44640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76200">
              <a:lnSpc>
                <a:spcPct val="115000"/>
              </a:lnSpc>
              <a:buFont typeface="Arial" charset="0"/>
              <a:buNone/>
              <a:defRPr/>
            </a:pPr>
            <a:r>
              <a:rPr lang="ru-RU" sz="2800" dirty="0">
                <a:latin typeface="Arial" charset="0"/>
              </a:rPr>
              <a:t>        </a:t>
            </a:r>
            <a:r>
              <a:rPr lang="en-US" sz="2800" dirty="0">
                <a:latin typeface="Arial" charset="0"/>
              </a:rPr>
              <a:t>Transact-SQL </a:t>
            </a:r>
            <a:r>
              <a:rPr lang="ru-RU" sz="2800" dirty="0">
                <a:latin typeface="Arial" charset="0"/>
              </a:rPr>
              <a:t>включает </a:t>
            </a:r>
            <a:r>
              <a:rPr lang="ru-RU" sz="2800" dirty="0"/>
              <a:t>следующие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элементы</a:t>
            </a:r>
            <a:r>
              <a:rPr lang="ru-RU" sz="2800" i="1" dirty="0">
                <a:latin typeface="Arial" charset="0"/>
              </a:rPr>
              <a:t>.</a:t>
            </a:r>
            <a:r>
              <a:rPr lang="ru-RU" sz="2800" dirty="0"/>
              <a:t> </a:t>
            </a:r>
            <a:endParaRPr lang="en-US" sz="2800" dirty="0"/>
          </a:p>
          <a:p>
            <a:pPr indent="-76200">
              <a:lnSpc>
                <a:spcPct val="150000"/>
              </a:lnSpc>
              <a:buFont typeface="Arial" charset="0"/>
              <a:buNone/>
              <a:defRPr/>
            </a:pPr>
            <a:endParaRPr lang="ru-RU" sz="800" dirty="0"/>
          </a:p>
          <a:p>
            <a:pPr indent="-76200">
              <a:lnSpc>
                <a:spcPct val="150000"/>
              </a:lnSpc>
              <a:buFont typeface="Arial" charset="0"/>
              <a:buAutoNum type="arabicParenR"/>
              <a:defRPr/>
            </a:pPr>
            <a:r>
              <a:rPr lang="ru-RU" sz="2800" b="1" i="1" dirty="0">
                <a:solidFill>
                  <a:srgbClr val="FFCC00"/>
                </a:solidFill>
                <a:latin typeface="Arial" charset="0"/>
              </a:rPr>
              <a:t>    </a:t>
            </a:r>
            <a:r>
              <a:rPr lang="ru-RU" sz="2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Идентификаторы</a:t>
            </a:r>
            <a:r>
              <a:rPr lang="ru-RU" sz="2800" dirty="0"/>
              <a:t> </a:t>
            </a:r>
            <a:r>
              <a:rPr lang="ru-RU" sz="2800" i="1" dirty="0">
                <a:latin typeface="Arial" charset="0"/>
              </a:rPr>
              <a:t>(</a:t>
            </a:r>
            <a:r>
              <a:rPr lang="ru-RU" sz="2800" b="1" i="1" dirty="0" err="1">
                <a:latin typeface="Arial" charset="0"/>
              </a:rPr>
              <a:t>identifiers</a:t>
            </a:r>
            <a:r>
              <a:rPr lang="ru-RU" sz="2800" i="1" dirty="0">
                <a:latin typeface="Arial" charset="0"/>
              </a:rPr>
              <a:t>) </a:t>
            </a:r>
            <a:r>
              <a:rPr lang="ru-RU" sz="2800" dirty="0"/>
              <a:t>– используются для обращения к конкретному объекту БД (переменной, таблице, столбцу и т. д.), то есть являются </a:t>
            </a:r>
            <a:r>
              <a:rPr lang="ru-RU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именами объектов</a:t>
            </a:r>
            <a:r>
              <a:rPr lang="ru-RU" sz="2800" dirty="0"/>
              <a:t>.</a:t>
            </a:r>
          </a:p>
          <a:p>
            <a:pPr indent="-76200" algn="just">
              <a:lnSpc>
                <a:spcPct val="150000"/>
              </a:lnSpc>
              <a:buFont typeface="Arial" charset="0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D9011-1671-4F47-9AC1-17580C9D4DEF}" type="slidenum">
              <a:rPr lang="ru-RU"/>
              <a:pPr>
                <a:defRPr/>
              </a:pPr>
              <a:t>110</a:t>
            </a:fld>
            <a:endParaRPr lang="ru-RU"/>
          </a:p>
        </p:txBody>
      </p:sp>
      <p:sp>
        <p:nvSpPr>
          <p:cNvPr id="114691" name="Прямоугольник 4"/>
          <p:cNvSpPr>
            <a:spLocks noChangeArrowheads="1"/>
          </p:cNvSpPr>
          <p:nvPr/>
        </p:nvSpPr>
        <p:spPr bwMode="auto">
          <a:xfrm>
            <a:off x="214313" y="115888"/>
            <a:ext cx="882173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>
                <a:latin typeface="Times New Roman" pitchFamily="18" charset="0"/>
              </a:rPr>
              <a:t>    Названия из четырех частей чаще всего используются для распределенных запросов или удаленных хранимых процедур. Такие идентификаторы записываются по формату: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50800" y="2060575"/>
            <a:ext cx="884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en-US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linkedserver.catalog.schema.object_name</a:t>
            </a:r>
            <a:endParaRPr lang="en-US" sz="32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14313" y="2833688"/>
            <a:ext cx="87153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8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linkedserver</a:t>
            </a:r>
            <a:r>
              <a:rPr lang="ru-RU" sz="28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catalog</a:t>
            </a:r>
            <a:r>
              <a:rPr lang="ru-RU" sz="28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schema</a:t>
            </a:r>
            <a:r>
              <a:rPr lang="ru-RU" sz="28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– соответственно имена сервера, каталога, схемы, содержащих объект, упомянутый в распределенном запросе; </a:t>
            </a:r>
            <a:r>
              <a:rPr lang="en-US" sz="28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ru-RU" sz="28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28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sz="28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– имя объекта или таблицы.</a:t>
            </a:r>
            <a:endParaRPr lang="ru-RU" sz="2800">
              <a:latin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	Формат имени хранимой процедуры удаленного сервера следующий: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893763" y="5516563"/>
            <a:ext cx="7358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ctr" eaLnBrk="0" hangingPunct="0"/>
            <a:r>
              <a:rPr lang="en-US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  <a:r>
              <a:rPr lang="ru-RU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ru-RU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owner</a:t>
            </a:r>
            <a:r>
              <a:rPr lang="ru-RU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.procedure</a:t>
            </a:r>
            <a:endParaRPr lang="ru-RU" sz="3200">
              <a:solidFill>
                <a:srgbClr val="FF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C42ED-C73B-4DDD-8721-CE29467D51D6}" type="slidenum">
              <a:rPr lang="ru-RU"/>
              <a:pPr>
                <a:defRPr/>
              </a:pPr>
              <a:t>111</a:t>
            </a:fld>
            <a:endParaRPr lang="ru-RU"/>
          </a:p>
        </p:txBody>
      </p:sp>
      <p:sp>
        <p:nvSpPr>
          <p:cNvPr id="115715" name="Rectangle 5"/>
          <p:cNvSpPr>
            <a:spLocks noChangeArrowheads="1"/>
          </p:cNvSpPr>
          <p:nvPr/>
        </p:nvSpPr>
        <p:spPr bwMode="auto">
          <a:xfrm>
            <a:off x="393700" y="141288"/>
            <a:ext cx="8715375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При создании объекта можно не указывать следующие части его имени: </a:t>
            </a:r>
          </a:p>
          <a:p>
            <a:pPr eaLnBrk="0" hangingPunct="0">
              <a:lnSpc>
                <a:spcPct val="130000"/>
              </a:lnSpc>
            </a:pPr>
            <a:r>
              <a:rPr lang="ru-RU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 s</a:t>
            </a:r>
            <a:r>
              <a:rPr lang="en-US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erver</a:t>
            </a:r>
            <a:r>
              <a:rPr lang="ru-RU" sz="32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– умолчание для локального сервера;</a:t>
            </a:r>
          </a:p>
          <a:p>
            <a:pPr eaLnBrk="0" hangingPunct="0">
              <a:lnSpc>
                <a:spcPct val="130000"/>
              </a:lnSpc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- умолчание для текущей БД; </a:t>
            </a:r>
          </a:p>
          <a:p>
            <a:pPr eaLnBrk="0" hangingPunct="0">
              <a:lnSpc>
                <a:spcPct val="130000"/>
              </a:lnSpc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owner</a:t>
            </a:r>
            <a:r>
              <a:rPr lang="ru-RU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sz="32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- умолчание для имени пользователя в указанной БД, связанной с идентификатором учетной записи текущего соединения.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26B85C9-8793-470D-9C2E-E65E10566D56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112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39" name="Rectangle 6"/>
          <p:cNvSpPr>
            <a:spLocks noChangeArrowheads="1"/>
          </p:cNvSpPr>
          <p:nvPr/>
        </p:nvSpPr>
        <p:spPr bwMode="auto">
          <a:xfrm>
            <a:off x="179388" y="106363"/>
            <a:ext cx="89296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lnSpc>
                <a:spcPct val="125000"/>
              </a:lnSpc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Например, если пользователь зарегистрирован в БД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Northwind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как владелец (dbo), то создать таблицу с именем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TableX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можно одной из следующих двух команд: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77829" name="Rectangle 7"/>
          <p:cNvSpPr>
            <a:spLocks noChangeArrowheads="1"/>
          </p:cNvSpPr>
          <p:nvPr/>
        </p:nvSpPr>
        <p:spPr bwMode="auto">
          <a:xfrm>
            <a:off x="285750" y="2801938"/>
            <a:ext cx="8858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CREATE TABLE TableX </a:t>
            </a:r>
            <a:endParaRPr lang="ru-RU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(col_1 INT PRIMARY KEY, col_2 NCHAR(3))</a:t>
            </a:r>
            <a:endParaRPr lang="ru-RU" sz="32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1318" name="Прямоугольник 2"/>
          <p:cNvSpPr>
            <a:spLocks noChangeArrowheads="1"/>
          </p:cNvSpPr>
          <p:nvPr/>
        </p:nvSpPr>
        <p:spPr bwMode="auto">
          <a:xfrm>
            <a:off x="214313" y="4487863"/>
            <a:ext cx="8572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5250" algn="just" eaLnBrk="0" hangingPunct="0">
              <a:lnSpc>
                <a:spcPct val="125000"/>
              </a:lnSpc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CREATE TABLE Northwind.dbo.TableX </a:t>
            </a:r>
            <a:endParaRPr lang="ru-RU" sz="3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95250" algn="just" eaLnBrk="0" hangingPunct="0">
              <a:lnSpc>
                <a:spcPct val="125000"/>
              </a:lnSpc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(col_1 INT PRIMARY KEY, col_2 NCHAR(3))</a:t>
            </a:r>
            <a:endParaRPr lang="en-US" sz="3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48D00-9EE8-4155-8AC3-720B3FE20478}" type="slidenum">
              <a:rPr lang="ru-RU" smtClean="0"/>
              <a:pPr>
                <a:defRPr/>
              </a:pPr>
              <a:t>113</a:t>
            </a:fld>
            <a:endParaRPr lang="ru-RU"/>
          </a:p>
        </p:txBody>
      </p:sp>
      <p:sp>
        <p:nvSpPr>
          <p:cNvPr id="86020" name="Прямоугольник 3"/>
          <p:cNvSpPr>
            <a:spLocks noChangeArrowheads="1"/>
          </p:cNvSpPr>
          <p:nvPr/>
        </p:nvSpPr>
        <p:spPr bwMode="auto">
          <a:xfrm>
            <a:off x="320675" y="330200"/>
            <a:ext cx="8715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eaLnBrk="0" hangingPunct="0">
              <a:lnSpc>
                <a:spcPct val="135000"/>
              </a:lnSpc>
              <a:defRPr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выполнении запросов, работающих с множеством объектов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рекомендуется указывать полные имена объектов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228600" eaLnBrk="0" hangingPunct="0">
              <a:lnSpc>
                <a:spcPct val="135000"/>
              </a:lnSpc>
              <a:defRPr/>
            </a:pPr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>
              <a:lnSpc>
                <a:spcPct val="135000"/>
              </a:lnSpc>
              <a:defRPr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работе с одним, двумя объектами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обычно указывают </a:t>
            </a:r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только имена самого объекта и столбцов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C6517E2-4EB6-4822-8BC0-4C5D353F2366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114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40" name="Прямоугольник 4"/>
          <p:cNvSpPr>
            <a:spLocks noChangeArrowheads="1"/>
          </p:cNvSpPr>
          <p:nvPr/>
        </p:nvSpPr>
        <p:spPr bwMode="auto">
          <a:xfrm>
            <a:off x="285750" y="44450"/>
            <a:ext cx="85010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800">
                <a:cs typeface="Times New Roman" pitchFamily="18" charset="0"/>
              </a:rPr>
              <a:t>    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При обращении к объекту SQL Server использует для идентификации объектов следующие </a:t>
            </a:r>
            <a:r>
              <a:rPr lang="ru-RU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значения по умолчанию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42341" name="Прямоугольник 5"/>
          <p:cNvSpPr>
            <a:spLocks noChangeArrowheads="1"/>
          </p:cNvSpPr>
          <p:nvPr/>
        </p:nvSpPr>
        <p:spPr bwMode="auto">
          <a:xfrm>
            <a:off x="357188" y="1544638"/>
            <a:ext cx="8429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just" eaLnBrk="0" hangingPunct="0">
              <a:lnSpc>
                <a:spcPct val="95000"/>
              </a:lnSpc>
              <a:defRPr/>
            </a:pP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erver</a:t>
            </a:r>
            <a:r>
              <a:rPr lang="ru-RU" sz="3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- значение по умолчанию для локального сервера;</a:t>
            </a:r>
            <a:endParaRPr lang="ru-RU" sz="3000">
              <a:latin typeface="Times New Roman" pitchFamily="18" charset="0"/>
            </a:endParaRPr>
          </a:p>
        </p:txBody>
      </p:sp>
      <p:sp>
        <p:nvSpPr>
          <p:cNvPr id="142342" name="Rectangle 4"/>
          <p:cNvSpPr>
            <a:spLocks noChangeArrowheads="1"/>
          </p:cNvSpPr>
          <p:nvPr/>
        </p:nvSpPr>
        <p:spPr bwMode="auto">
          <a:xfrm>
            <a:off x="320675" y="2495550"/>
            <a:ext cx="87153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0" hangingPunct="0"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ru-RU" sz="3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- значение по умолчанию для текущей БД;</a:t>
            </a:r>
            <a:endParaRPr lang="ru-RU" sz="3000">
              <a:latin typeface="Times New Roman" pitchFamily="18" charset="0"/>
            </a:endParaRPr>
          </a:p>
          <a:p>
            <a:pPr indent="228600" eaLnBrk="0" hangingPunct="0">
              <a:lnSpc>
                <a:spcPct val="95000"/>
              </a:lnSpc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owner</a:t>
            </a: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sz="3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- если имя владельца не указано явно, то сервер предполагает, что объект принадлежит </a:t>
            </a:r>
            <a:r>
              <a:rPr lang="ru-RU" sz="3000" i="1">
                <a:latin typeface="Times New Roman" pitchFamily="18" charset="0"/>
                <a:cs typeface="Times New Roman" pitchFamily="18" charset="0"/>
              </a:rPr>
              <a:t>текущему пользователю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>
                <a:cs typeface="Times New Roman" pitchFamily="18" charset="0"/>
              </a:rPr>
              <a:t>                    </a:t>
            </a:r>
          </a:p>
        </p:txBody>
      </p:sp>
      <p:sp>
        <p:nvSpPr>
          <p:cNvPr id="118790" name="Прямоугольник 4"/>
          <p:cNvSpPr>
            <a:spLocks noChangeArrowheads="1"/>
          </p:cNvSpPr>
          <p:nvPr/>
        </p:nvSpPr>
        <p:spPr bwMode="auto">
          <a:xfrm>
            <a:off x="285750" y="4943475"/>
            <a:ext cx="8643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Если такого объекта не найдено, то предполагается, что данный объект принадлежит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владельцу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БД (dbo).  Если же и такой объект не будет найден, то появится сообщение об ошибке и поиск прекратится.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61980" y="207981"/>
            <a:ext cx="849630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 b="1" i="1" dirty="0">
                <a:solidFill>
                  <a:srgbClr val="FFCC00"/>
                </a:solidFill>
                <a:latin typeface="Arial" charset="0"/>
              </a:rPr>
              <a:t>2) </a:t>
            </a:r>
            <a:r>
              <a:rPr lang="ru-RU" sz="2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Комментарии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i="1" dirty="0">
                <a:latin typeface="Arial" charset="0"/>
              </a:rPr>
              <a:t>(</a:t>
            </a:r>
            <a:r>
              <a:rPr lang="ru-RU" sz="2800" b="1" i="1" dirty="0" err="1">
                <a:latin typeface="Arial" charset="0"/>
              </a:rPr>
              <a:t>comments</a:t>
            </a:r>
            <a:r>
              <a:rPr lang="ru-RU" sz="2800" i="1" dirty="0">
                <a:latin typeface="Arial" charset="0"/>
              </a:rPr>
              <a:t>) </a:t>
            </a:r>
            <a:r>
              <a:rPr lang="ru-RU" sz="2800" dirty="0">
                <a:latin typeface="Arial" charset="0"/>
              </a:rPr>
              <a:t>– являются частями текста, вставленного в команды T-</a:t>
            </a:r>
            <a:r>
              <a:rPr lang="en-US" sz="2800" dirty="0">
                <a:latin typeface="Arial" charset="0"/>
              </a:rPr>
              <a:t>SQL</a:t>
            </a:r>
            <a:r>
              <a:rPr lang="ru-RU" sz="2800" dirty="0">
                <a:latin typeface="Arial" charset="0"/>
              </a:rPr>
              <a:t>. Комментарии не обрабатываются T-</a:t>
            </a:r>
            <a:r>
              <a:rPr lang="en-US" sz="2800" dirty="0">
                <a:latin typeface="Arial" charset="0"/>
              </a:rPr>
              <a:t>SQL</a:t>
            </a:r>
            <a:r>
              <a:rPr lang="ru-RU" sz="2800" dirty="0">
                <a:latin typeface="Arial" charset="0"/>
              </a:rPr>
              <a:t> и предназначены для пояснений. </a:t>
            </a:r>
            <a:endParaRPr lang="en-US" sz="2800" dirty="0">
              <a:latin typeface="Arial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 dirty="0">
                <a:latin typeface="Arial" charset="0"/>
              </a:rPr>
              <a:t>    </a:t>
            </a:r>
            <a:r>
              <a:rPr lang="ru-RU" sz="2800" dirty="0">
                <a:latin typeface="Arial" charset="0"/>
              </a:rPr>
              <a:t>Имеется два типа комментариев –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строчный</a:t>
            </a:r>
            <a:r>
              <a:rPr lang="ru-RU" sz="2800" dirty="0">
                <a:latin typeface="Arial" charset="0"/>
              </a:rPr>
              <a:t> и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блочный</a:t>
            </a:r>
            <a:r>
              <a:rPr lang="ru-RU" sz="2800" dirty="0">
                <a:latin typeface="Arial" charset="0"/>
              </a:rPr>
              <a:t>. Для указания начала строчного комментария используются два символа минуса (-), все символы, 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начиная с этих знаков и до конца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строки</a:t>
            </a:r>
            <a:r>
              <a:rPr lang="ru-RU" sz="2800" dirty="0" smtClean="0">
                <a:latin typeface="Arial" charset="0"/>
              </a:rPr>
              <a:t>, </a:t>
            </a:r>
            <a:r>
              <a:rPr lang="ru-RU" sz="2800" dirty="0">
                <a:latin typeface="Arial" charset="0"/>
              </a:rPr>
              <a:t>входят в комментарий.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0A718-3C9A-498C-BCFF-7585939B73CC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219" y="428604"/>
            <a:ext cx="8715375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sz="3000" dirty="0"/>
              <a:t>     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 с блочными комментариями </a:t>
            </a:r>
            <a:r>
              <a:rPr lang="ru-RU" sz="3000" dirty="0"/>
              <a:t>явно указывается начало и конец комментария соответственно с помощью символов </a:t>
            </a:r>
            <a:r>
              <a:rPr lang="ru-RU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 *</a:t>
            </a:r>
            <a:r>
              <a:rPr lang="ru-RU" sz="3000" dirty="0"/>
              <a:t>  и  </a:t>
            </a:r>
            <a:r>
              <a:rPr lang="ru-RU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 /</a:t>
            </a:r>
            <a:r>
              <a:rPr lang="ru-RU" sz="3000" dirty="0"/>
              <a:t>. </a:t>
            </a:r>
            <a:endParaRPr lang="ru-RU" sz="3000" dirty="0" smtClean="0"/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ru-RU" sz="3000" dirty="0" smtClean="0"/>
              <a:t>      Блочные </a:t>
            </a:r>
            <a:r>
              <a:rPr lang="ru-RU" sz="3000" dirty="0"/>
              <a:t>комментарии, в отличие от строчных, </a:t>
            </a:r>
            <a:r>
              <a:rPr lang="ru-RU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использоваться внутри строки и включать множество строк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95288" y="333375"/>
            <a:ext cx="85693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ru-RU" sz="3000" b="1" i="1" dirty="0">
                <a:solidFill>
                  <a:srgbClr val="FFCC00"/>
                </a:solidFill>
                <a:latin typeface="Arial" charset="0"/>
              </a:rPr>
              <a:t>3) </a:t>
            </a:r>
            <a:r>
              <a:rPr lang="ru-RU" sz="30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Зарезервированные ключевые слова</a:t>
            </a:r>
            <a:r>
              <a:rPr lang="ru-RU" sz="30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ru-RU" sz="3000" i="1" dirty="0">
                <a:latin typeface="Arial" charset="0"/>
              </a:rPr>
              <a:t>(</a:t>
            </a:r>
            <a:r>
              <a:rPr lang="ru-RU" sz="3000" b="1" i="1" dirty="0" err="1">
                <a:latin typeface="Arial" charset="0"/>
              </a:rPr>
              <a:t>reserved</a:t>
            </a:r>
            <a:r>
              <a:rPr lang="ru-RU" sz="3000" b="1" i="1" dirty="0">
                <a:latin typeface="Arial" charset="0"/>
              </a:rPr>
              <a:t> </a:t>
            </a:r>
            <a:r>
              <a:rPr lang="ru-RU" sz="3000" b="1" i="1" dirty="0" err="1">
                <a:latin typeface="Arial" charset="0"/>
              </a:rPr>
              <a:t>keywords</a:t>
            </a:r>
            <a:r>
              <a:rPr lang="ru-RU" sz="3000" i="1" dirty="0">
                <a:latin typeface="Arial" charset="0"/>
              </a:rPr>
              <a:t>) </a:t>
            </a:r>
            <a:r>
              <a:rPr lang="ru-RU" sz="3000" dirty="0">
                <a:latin typeface="Arial" charset="0"/>
              </a:rPr>
              <a:t>– используются для управления работой СУБД </a:t>
            </a:r>
            <a:r>
              <a:rPr lang="en-US" sz="3000" dirty="0">
                <a:latin typeface="Arial" charset="0"/>
              </a:rPr>
              <a:t>MS SQL Server</a:t>
            </a:r>
            <a:r>
              <a:rPr lang="ru-RU" sz="3000" dirty="0">
                <a:latin typeface="Arial" charset="0"/>
              </a:rPr>
              <a:t>, контроля выполнения алгоритмов и других задач. Часть этих слов </a:t>
            </a:r>
            <a:r>
              <a:rPr lang="ru-RU" sz="3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(стандартные идентификаторы)</a:t>
            </a:r>
            <a:r>
              <a:rPr lang="ru-RU" sz="3000" i="1" dirty="0">
                <a:solidFill>
                  <a:srgbClr val="BFBFBF"/>
                </a:solidFill>
                <a:latin typeface="Arial" charset="0"/>
              </a:rPr>
              <a:t>, </a:t>
            </a:r>
            <a:r>
              <a:rPr lang="ru-RU" sz="3000" dirty="0">
                <a:latin typeface="Arial" charset="0"/>
              </a:rPr>
              <a:t>независимо от регистра, </a:t>
            </a:r>
            <a:r>
              <a:rPr lang="ru-RU" sz="3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 могут быть идентификаторами</a:t>
            </a:r>
            <a:r>
              <a:rPr lang="ru-RU" sz="3000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A0F99-228B-4FEC-B912-E1E2C6317DBD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113" y="115888"/>
            <a:ext cx="8572500" cy="61753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76200">
              <a:lnSpc>
                <a:spcPct val="150000"/>
              </a:lnSpc>
              <a:buFont typeface="Arial" charset="0"/>
              <a:buNone/>
              <a:defRPr/>
            </a:pPr>
            <a:r>
              <a:rPr lang="en-US" sz="3000"/>
              <a:t>       </a:t>
            </a:r>
            <a:r>
              <a:rPr lang="ru-RU" sz="3000"/>
              <a:t>В целом, язык T-SQL включает следующие средства:</a:t>
            </a:r>
            <a:endParaRPr lang="en-US" sz="3000"/>
          </a:p>
          <a:p>
            <a:pPr indent="-76200">
              <a:lnSpc>
                <a:spcPct val="150000"/>
              </a:lnSpc>
              <a:buFont typeface="Arial" charset="0"/>
              <a:buNone/>
              <a:defRPr/>
            </a:pPr>
            <a:endParaRPr lang="ru-RU" sz="1000"/>
          </a:p>
          <a:p>
            <a:pPr indent="-76200">
              <a:lnSpc>
                <a:spcPct val="150000"/>
              </a:lnSpc>
              <a:buFont typeface="Arial" charset="0"/>
              <a:buNone/>
              <a:defRPr/>
            </a:pPr>
            <a:r>
              <a:rPr lang="ru-RU" sz="30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ru-RU" sz="3000" i="1"/>
              <a:t> </a:t>
            </a:r>
            <a:r>
              <a:rPr lang="en-US" sz="3000" i="1"/>
              <a:t>    </a:t>
            </a:r>
            <a:r>
              <a:rPr lang="ru-RU" sz="3000" i="1" u="sng"/>
              <a:t>данные БД и переменных различного типа</a:t>
            </a:r>
            <a:r>
              <a:rPr lang="ru-RU" sz="3000" i="1"/>
              <a:t>;</a:t>
            </a:r>
            <a:endParaRPr lang="en-US" sz="3000" i="1"/>
          </a:p>
          <a:p>
            <a:pPr indent="-76200">
              <a:lnSpc>
                <a:spcPct val="150000"/>
              </a:lnSpc>
              <a:buFont typeface="Arial" charset="0"/>
              <a:buNone/>
              <a:defRPr/>
            </a:pPr>
            <a:endParaRPr lang="ru-RU" sz="800" i="1"/>
          </a:p>
          <a:p>
            <a:pPr indent="-76200">
              <a:lnSpc>
                <a:spcPct val="150000"/>
              </a:lnSpc>
              <a:buFont typeface="Arial" charset="0"/>
              <a:buNone/>
              <a:defRPr/>
            </a:pPr>
            <a:r>
              <a:rPr lang="ru-RU" sz="30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sz="3000" i="1"/>
              <a:t>     </a:t>
            </a:r>
            <a:r>
              <a:rPr lang="ru-RU" sz="3000" i="1" u="sng"/>
              <a:t>константы,</a:t>
            </a:r>
            <a:r>
              <a:rPr lang="en-US" sz="3000" i="1" u="sng"/>
              <a:t> </a:t>
            </a:r>
            <a:r>
              <a:rPr lang="ru-RU" sz="3000" i="1" u="sng"/>
              <a:t>стандартные</a:t>
            </a:r>
            <a:r>
              <a:rPr lang="en-US" sz="3000" i="1" u="sng"/>
              <a:t> </a:t>
            </a:r>
            <a:r>
              <a:rPr lang="ru-RU" sz="3000" i="1" u="sng"/>
              <a:t>и</a:t>
            </a:r>
            <a:r>
              <a:rPr lang="en-US" sz="3000" i="1" u="sng"/>
              <a:t> </a:t>
            </a:r>
            <a:r>
              <a:rPr lang="ru-RU" sz="3000" i="1" u="sng"/>
              <a:t>ограниченные</a:t>
            </a:r>
            <a:r>
              <a:rPr lang="en-US" sz="3000" i="1" u="sng"/>
              <a:t> </a:t>
            </a:r>
            <a:r>
              <a:rPr lang="ru-RU" sz="3000" i="1" u="sng"/>
              <a:t>идентификаторы</a:t>
            </a:r>
            <a:r>
              <a:rPr lang="ru-RU" sz="3000" i="1"/>
              <a:t>;</a:t>
            </a:r>
            <a:endParaRPr lang="en-US" sz="3000" i="1"/>
          </a:p>
          <a:p>
            <a:pPr indent="-76200">
              <a:lnSpc>
                <a:spcPct val="150000"/>
              </a:lnSpc>
              <a:buFont typeface="Arial" charset="0"/>
              <a:buNone/>
              <a:defRPr/>
            </a:pPr>
            <a:endParaRPr lang="en-US" sz="800" i="1"/>
          </a:p>
          <a:p>
            <a:pPr indent="-76200">
              <a:lnSpc>
                <a:spcPct val="150000"/>
              </a:lnSpc>
              <a:buFont typeface="Arial" charset="0"/>
              <a:buNone/>
              <a:defRPr/>
            </a:pPr>
            <a:r>
              <a:rPr lang="ru-RU" sz="30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sz="3000"/>
              <a:t>     </a:t>
            </a:r>
            <a:r>
              <a:rPr lang="ru-RU" sz="3000" i="1" u="sng"/>
              <a:t>арифметические и логические выражения;</a:t>
            </a:r>
            <a:endParaRPr lang="ru-RU" sz="30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430213" y="0"/>
            <a:ext cx="84629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ru-RU" sz="2900" i="1" dirty="0">
                <a:latin typeface="Arial" charset="0"/>
              </a:rPr>
              <a:t> </a:t>
            </a:r>
            <a:r>
              <a:rPr lang="en-US" sz="2900" i="1" dirty="0">
                <a:latin typeface="Arial" charset="0"/>
              </a:rPr>
              <a:t>   </a:t>
            </a:r>
            <a:r>
              <a:rPr lang="ru-RU" sz="2900" i="1" u="sng" dirty="0">
                <a:latin typeface="Arial" charset="0"/>
              </a:rPr>
              <a:t>SQL-команды для создания, изменения и удаления БД и их объектов, а также для определения запросов различных типов</a:t>
            </a:r>
            <a:r>
              <a:rPr lang="ru-RU" sz="2900" i="1" dirty="0">
                <a:latin typeface="Arial" charset="0"/>
              </a:rPr>
              <a:t>;</a:t>
            </a:r>
            <a:endParaRPr lang="en-US" sz="2900" i="1" dirty="0">
              <a:latin typeface="Arial" charset="0"/>
            </a:endParaRPr>
          </a:p>
        </p:txBody>
      </p:sp>
      <p:sp>
        <p:nvSpPr>
          <p:cNvPr id="104453" name="Прямоугольник 2"/>
          <p:cNvSpPr>
            <a:spLocks noChangeArrowheads="1"/>
          </p:cNvSpPr>
          <p:nvPr/>
        </p:nvSpPr>
        <p:spPr bwMode="auto">
          <a:xfrm>
            <a:off x="249238" y="2205038"/>
            <a:ext cx="87153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ru-RU" sz="30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ru-RU" sz="2800"/>
              <a:t> </a:t>
            </a:r>
            <a:r>
              <a:rPr lang="en-US" sz="2800"/>
              <a:t>   </a:t>
            </a:r>
            <a:r>
              <a:rPr lang="ru-RU" sz="2800" i="1" u="sng"/>
              <a:t>управляющие программные структуры, определяющие условия и порядок выполнения команд</a:t>
            </a:r>
            <a:r>
              <a:rPr lang="ru-RU" sz="2800" i="1"/>
              <a:t>;</a:t>
            </a:r>
            <a:endParaRPr lang="en-US" sz="2800" i="1"/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endParaRPr lang="ru-RU" sz="1000" i="1"/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ru-RU" sz="30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ru-RU" sz="2800" i="1"/>
              <a:t> </a:t>
            </a:r>
            <a:r>
              <a:rPr lang="en-US" sz="2800" i="1"/>
              <a:t>   </a:t>
            </a:r>
            <a:r>
              <a:rPr lang="ru-RU" sz="2800" i="1" u="sng"/>
              <a:t>встроенные (системные) и определяемые пользователем функции и хранимые процедуры</a:t>
            </a:r>
            <a:r>
              <a:rPr lang="ru-RU" sz="2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22263" y="115888"/>
            <a:ext cx="864235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>
                <a:latin typeface="Arial" charset="0"/>
              </a:rPr>
              <a:t>      </a:t>
            </a:r>
            <a:r>
              <a:rPr lang="ru-RU" sz="2800">
                <a:latin typeface="Arial" charset="0"/>
              </a:rPr>
              <a:t>В системе могут храниться, помимо функций и процедур, последовательности </a:t>
            </a:r>
            <a:r>
              <a:rPr lang="ru-RU" sz="2800" i="1">
                <a:latin typeface="Arial" charset="0"/>
              </a:rPr>
              <a:t>(</a:t>
            </a:r>
            <a:r>
              <a:rPr lang="ru-RU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пакеты</a:t>
            </a:r>
            <a:r>
              <a:rPr lang="ru-RU" sz="2800" i="1">
                <a:latin typeface="Arial" charset="0"/>
              </a:rPr>
              <a:t>) </a:t>
            </a:r>
            <a:r>
              <a:rPr lang="ru-RU" sz="2800">
                <a:latin typeface="Arial" charset="0"/>
              </a:rPr>
              <a:t>команд, которые называются </a:t>
            </a:r>
            <a:r>
              <a:rPr lang="ru-RU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скриптами</a:t>
            </a:r>
            <a:r>
              <a:rPr lang="ru-RU" sz="2800">
                <a:solidFill>
                  <a:srgbClr val="FFCC00"/>
                </a:solidFill>
                <a:latin typeface="Arial" charset="0"/>
              </a:rPr>
              <a:t>. </a:t>
            </a:r>
            <a:r>
              <a:rPr lang="ru-RU" sz="2800">
                <a:latin typeface="Arial" charset="0"/>
              </a:rPr>
              <a:t>Если скрипт описывает процесс создания БД, или каких-либо ее объектов, то такой скрипт называется </a:t>
            </a:r>
            <a:r>
              <a:rPr lang="ru-RU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сценарием</a:t>
            </a:r>
            <a:r>
              <a:rPr lang="ru-RU" sz="2800">
                <a:latin typeface="Arial" charset="0"/>
              </a:rPr>
              <a:t>. Сценарии позволяют переносить структуру БД от одного сервера к другому, а также структуру таблиц и других объектов в различные БД. Скрипты хранятся в текстовых файлах.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A95D4-3D30-4268-8B44-BD5D3F1E2684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22243" name="Rectangle 3"/>
          <p:cNvSpPr>
            <a:spLocks noChangeArrowheads="1"/>
          </p:cNvSpPr>
          <p:nvPr/>
        </p:nvSpPr>
        <p:spPr bwMode="auto">
          <a:xfrm>
            <a:off x="971550" y="119063"/>
            <a:ext cx="7561263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542925" indent="-542925" algn="ctr">
              <a:lnSpc>
                <a:spcPct val="150000"/>
              </a:lnSpc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Типы данных </a:t>
            </a: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MS SQL Server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981075"/>
            <a:ext cx="8715375" cy="45815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1450"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/>
              <a:t>     </a:t>
            </a:r>
            <a:r>
              <a:rPr lang="ru-RU" sz="2800"/>
              <a:t>Типы данных определяют, какие данные можно хранить в столбцах таблиц. </a:t>
            </a: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Выбор типа данных для столбца – важное решение при проектировании БД</a:t>
            </a:r>
            <a:r>
              <a:rPr lang="ru-RU" sz="2800"/>
              <a:t>. Если выбрать тип данных, слишком «жестко» задающий значения в столбце, приложения не смогут хранить свои данные.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31831" y="71414"/>
            <a:ext cx="85693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700" dirty="0">
                <a:latin typeface="Arial" charset="0"/>
              </a:rPr>
              <a:t>        </a:t>
            </a:r>
            <a:r>
              <a:rPr lang="ru-RU" sz="2700" dirty="0">
                <a:latin typeface="Arial" charset="0"/>
              </a:rPr>
              <a:t>Наоборот, выбор типа данных, задающего значения в столбце «с запасом», приведет к ненужной трате дискового пространства и памяти, что может вести </a:t>
            </a:r>
            <a:r>
              <a:rPr lang="ru-RU" sz="27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 проблемам с ресурсами и производительностью</a:t>
            </a:r>
            <a:r>
              <a:rPr lang="ru-RU" sz="2700" dirty="0">
                <a:latin typeface="Arial" charset="0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en-US" sz="2700" dirty="0">
                <a:latin typeface="Arial" charset="0"/>
              </a:rPr>
              <a:t>      </a:t>
            </a:r>
            <a:r>
              <a:rPr lang="ru-RU" sz="2700" dirty="0">
                <a:latin typeface="Arial" charset="0"/>
              </a:rPr>
              <a:t>Таким образом, выбранный тип данных должен обеспечивать, с одной стороны, </a:t>
            </a:r>
            <a:r>
              <a:rPr lang="ru-RU" sz="2700" b="1" i="1" dirty="0">
                <a:latin typeface="Arial" charset="0"/>
              </a:rPr>
              <a:t>хранение любых возможных  (</a:t>
            </a:r>
            <a:r>
              <a:rPr lang="ru-RU" sz="27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сейчас и в будущем</a:t>
            </a:r>
            <a:r>
              <a:rPr lang="ru-RU" sz="2700" b="1" i="1" dirty="0">
                <a:latin typeface="Arial" charset="0"/>
              </a:rPr>
              <a:t>) для столбца значений</a:t>
            </a:r>
            <a:r>
              <a:rPr lang="ru-RU" sz="2700" b="1" dirty="0">
                <a:latin typeface="Arial" charset="0"/>
              </a:rPr>
              <a:t>, </a:t>
            </a:r>
            <a:r>
              <a:rPr lang="ru-RU" sz="2700" dirty="0">
                <a:latin typeface="Arial" charset="0"/>
              </a:rPr>
              <a:t>а с другой </a:t>
            </a:r>
            <a:r>
              <a:rPr lang="ru-RU" sz="2700" b="1" dirty="0">
                <a:latin typeface="Arial" charset="0"/>
              </a:rPr>
              <a:t>– </a:t>
            </a:r>
            <a:r>
              <a:rPr lang="ru-RU" sz="2700" b="1" i="1" dirty="0">
                <a:latin typeface="Arial" charset="0"/>
              </a:rPr>
              <a:t>минимально необходимое место на диске для хранения данных</a:t>
            </a:r>
            <a:r>
              <a:rPr lang="ru-RU" sz="2700" dirty="0">
                <a:solidFill>
                  <a:srgbClr val="BFBFBF"/>
                </a:solidFill>
                <a:latin typeface="Arial" charset="0"/>
              </a:rPr>
              <a:t>.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B0CF2-F9DC-472C-822D-9B2B1A51B312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4150"/>
            <a:ext cx="8424862" cy="1300163"/>
          </a:xfrm>
        </p:spPr>
        <p:txBody>
          <a:bodyPr lIns="90488" tIns="44450" rIns="90488" bIns="44450" anchorCtr="0"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folHlink"/>
                </a:solidFill>
              </a:rPr>
              <a:t>Основы  языка  </a:t>
            </a:r>
            <a:r>
              <a:rPr lang="en-US" sz="4000" b="1" dirty="0" smtClean="0">
                <a:solidFill>
                  <a:schemeClr val="folHlink"/>
                </a:solidFill>
              </a:rPr>
              <a:t>Transact-SQL</a:t>
            </a:r>
            <a:r>
              <a:rPr lang="ru-RU" sz="4000" b="1" dirty="0" smtClean="0">
                <a:solidFill>
                  <a:schemeClr val="folHlink"/>
                </a:solidFill>
              </a:rPr>
              <a:t/>
            </a:r>
            <a:br>
              <a:rPr lang="ru-RU" sz="4000" b="1" dirty="0" smtClean="0">
                <a:solidFill>
                  <a:schemeClr val="folHlink"/>
                </a:solidFill>
              </a:rPr>
            </a:br>
            <a:r>
              <a:rPr lang="en-US" sz="3200" b="1" i="1" dirty="0" smtClean="0">
                <a:solidFill>
                  <a:schemeClr val="folHlink"/>
                </a:solidFill>
              </a:rPr>
              <a:t>(</a:t>
            </a:r>
            <a:r>
              <a:rPr lang="ru-RU" sz="3200" b="1" i="1" dirty="0" smtClean="0">
                <a:solidFill>
                  <a:schemeClr val="folHlink"/>
                </a:solidFill>
              </a:rPr>
              <a:t>Лекция 1</a:t>
            </a:r>
            <a:r>
              <a:rPr lang="en-US" sz="3200" b="1" i="1" dirty="0" smtClean="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250825" y="1484313"/>
            <a:ext cx="7578725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838200" indent="-838200">
              <a:lnSpc>
                <a:spcPct val="150000"/>
              </a:lnSpc>
              <a:defRPr/>
            </a:pP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Введение</a:t>
            </a:r>
            <a:endParaRPr lang="en-US" sz="36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250825" y="2205038"/>
            <a:ext cx="8713788" cy="792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542925" indent="-542925">
              <a:lnSpc>
                <a:spcPct val="150000"/>
              </a:lnSpc>
              <a:defRPr/>
            </a:pP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</a:t>
            </a: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Основные элементы </a:t>
            </a: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Transact-SQL</a:t>
            </a:r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250825" y="3068638"/>
            <a:ext cx="8713788" cy="792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542925" indent="-542925">
              <a:lnSpc>
                <a:spcPct val="150000"/>
              </a:lnSpc>
              <a:defRPr/>
            </a:pP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</a:t>
            </a: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Типы данных </a:t>
            </a: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MS SQL Server</a:t>
            </a:r>
          </a:p>
        </p:txBody>
      </p:sp>
      <p:sp>
        <p:nvSpPr>
          <p:cNvPr id="433158" name="Rectangle 6"/>
          <p:cNvSpPr>
            <a:spLocks noChangeArrowheads="1"/>
          </p:cNvSpPr>
          <p:nvPr/>
        </p:nvSpPr>
        <p:spPr bwMode="auto">
          <a:xfrm>
            <a:off x="250825" y="4005263"/>
            <a:ext cx="8713788" cy="719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542925" indent="-542925">
              <a:lnSpc>
                <a:spcPct val="150000"/>
              </a:lnSpc>
              <a:defRPr/>
            </a:pPr>
            <a:r>
              <a:rPr lang="ru-RU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ru-RU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Выражения </a:t>
            </a: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Transact-SQL</a:t>
            </a:r>
          </a:p>
        </p:txBody>
      </p:sp>
      <p:sp>
        <p:nvSpPr>
          <p:cNvPr id="433159" name="Rectangle 7"/>
          <p:cNvSpPr>
            <a:spLocks noChangeArrowheads="1"/>
          </p:cNvSpPr>
          <p:nvPr/>
        </p:nvSpPr>
        <p:spPr bwMode="auto">
          <a:xfrm>
            <a:off x="250825" y="4868863"/>
            <a:ext cx="8713788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542925" indent="-542925">
              <a:lnSpc>
                <a:spcPct val="150000"/>
              </a:lnSpc>
              <a:defRPr/>
            </a:pP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Операторы </a:t>
            </a: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Transact-SQL</a:t>
            </a:r>
          </a:p>
        </p:txBody>
      </p: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250825" y="5661025"/>
            <a:ext cx="8713788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542925" indent="-542925">
              <a:lnSpc>
                <a:spcPct val="150000"/>
              </a:lnSpc>
              <a:defRPr/>
            </a:pP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6. </a:t>
            </a: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Идентификаторы </a:t>
            </a: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Transact-SQL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C789C-0C0C-467E-B61E-C24B4F888BD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16411" name="Group 27"/>
          <p:cNvGraphicFramePr>
            <a:graphicFrameLocks noGrp="1"/>
          </p:cNvGraphicFramePr>
          <p:nvPr/>
        </p:nvGraphicFramePr>
        <p:xfrm>
          <a:off x="285750" y="1042693"/>
          <a:ext cx="8643938" cy="5672455"/>
        </p:xfrm>
        <a:graphic>
          <a:graphicData uri="http://schemas.openxmlformats.org/drawingml/2006/table">
            <a:tbl>
              <a:tblPr/>
              <a:tblGrid>
                <a:gridCol w="2990850"/>
                <a:gridCol w="5653088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Verdana" pitchFamily="34" charset="0"/>
                        </a:rPr>
                        <a:t>Категория типа данных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Verdana" pitchFamily="34" charset="0"/>
                        </a:rPr>
                        <a:t>Описание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Точный числовой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Хранит точные числовые значения с десятичными точками или без них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Приближенный числовой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Хранит приближенные числовые значения с десятичными точками или без них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243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Денежный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Хранит числовые значения с десятичными точками; используется специально для денежных значений, максимальная точность составляет 4 знака после запятой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sp>
        <p:nvSpPr>
          <p:cNvPr id="22548" name="Rectangle 3"/>
          <p:cNvSpPr>
            <a:spLocks noChangeArrowheads="1"/>
          </p:cNvSpPr>
          <p:nvPr/>
        </p:nvSpPr>
        <p:spPr bwMode="auto">
          <a:xfrm>
            <a:off x="285750" y="71414"/>
            <a:ext cx="8561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61950" algn="just">
              <a:lnSpc>
                <a:spcPct val="90000"/>
              </a:lnSpc>
            </a:pPr>
            <a:r>
              <a:rPr lang="ru-RU" sz="3000" dirty="0">
                <a:latin typeface="+mj-lt"/>
                <a:cs typeface="Times New Roman" pitchFamily="18" charset="0"/>
              </a:rPr>
              <a:t>Типы данных СУБД MS SQL </a:t>
            </a:r>
            <a:r>
              <a:rPr lang="ru-RU" sz="3000" dirty="0" err="1">
                <a:latin typeface="+mj-lt"/>
                <a:cs typeface="Times New Roman" pitchFamily="18" charset="0"/>
              </a:rPr>
              <a:t>Server</a:t>
            </a:r>
            <a:r>
              <a:rPr lang="ru-RU" sz="3000" dirty="0">
                <a:latin typeface="+mj-lt"/>
                <a:cs typeface="Times New Roman" pitchFamily="18" charset="0"/>
              </a:rPr>
              <a:t> делятся на </a:t>
            </a:r>
            <a:r>
              <a:rPr lang="ru-RU" sz="3000" b="1" i="1" dirty="0">
                <a:solidFill>
                  <a:srgbClr val="FFCC00"/>
                </a:solidFill>
                <a:latin typeface="+mj-lt"/>
                <a:cs typeface="Times New Roman" pitchFamily="18" charset="0"/>
              </a:rPr>
              <a:t>7 категорий</a:t>
            </a:r>
            <a:r>
              <a:rPr lang="ru-RU" sz="3000" dirty="0">
                <a:latin typeface="+mj-lt"/>
                <a:cs typeface="Times New Roman" pitchFamily="18" charset="0"/>
              </a:rPr>
              <a:t>, приведенных в таблице: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636BF-FDFA-4620-B0C4-A1B016F153DA}" type="slidenum">
              <a:rPr lang="ru-RU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17430" name="Group 22"/>
          <p:cNvGraphicFramePr>
            <a:graphicFrameLocks noGrp="1"/>
          </p:cNvGraphicFramePr>
          <p:nvPr/>
        </p:nvGraphicFramePr>
        <p:xfrm>
          <a:off x="214282" y="214289"/>
          <a:ext cx="8786874" cy="6143669"/>
        </p:xfrm>
        <a:graphic>
          <a:graphicData uri="http://schemas.openxmlformats.org/drawingml/2006/table">
            <a:tbl>
              <a:tblPr/>
              <a:tblGrid>
                <a:gridCol w="3110043"/>
                <a:gridCol w="5676831"/>
              </a:tblGrid>
              <a:tr h="1951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Дата и время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Хранит информацию о дате и времени и выполняет хронологическую проверку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(например, значение 30 февраля не будет сохранено)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Символьный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Хранит символьные значения переменной длины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03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Двоичный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Хранит данные в строго двоичном представлении (0 и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2322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Специальный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Составные типы данных, требующие специальной обработки, например, XML-документы или глобально уникальные идентификаторы (GUID)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5EB7F-8944-428E-83BC-F7B22D25F74F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430213" y="404813"/>
            <a:ext cx="8462962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>
              <a:lnSpc>
                <a:spcPct val="155000"/>
              </a:lnSpc>
              <a:buFont typeface="Arial" charset="0"/>
              <a:buNone/>
            </a:pPr>
            <a:r>
              <a:rPr lang="ru-RU" sz="2800" dirty="0"/>
              <a:t> Приведенные типы данных служат для определения постоянных и временных таблиц, табличных и </a:t>
            </a:r>
            <a:r>
              <a:rPr lang="ru-RU" sz="2800" dirty="0" err="1"/>
              <a:t>нетабличных</a:t>
            </a:r>
            <a:r>
              <a:rPr lang="ru-RU" sz="2800" dirty="0"/>
              <a:t> переменных. В некоторых объектах MS SQL </a:t>
            </a:r>
            <a:r>
              <a:rPr lang="ru-RU" sz="2800" dirty="0" err="1"/>
              <a:t>Server</a:t>
            </a:r>
            <a:r>
              <a:rPr lang="ru-RU" sz="2800" dirty="0"/>
              <a:t> (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хранимых процедурах, триггерах, функциях</a:t>
            </a:r>
            <a:r>
              <a:rPr lang="ru-RU" sz="2800" dirty="0"/>
              <a:t>) можно использовать </a:t>
            </a:r>
            <a:r>
              <a:rPr lang="ru-RU" sz="2800" b="1" i="1" dirty="0"/>
              <a:t>не все типы данных</a:t>
            </a:r>
            <a:r>
              <a:rPr lang="ru-RU" sz="2800" dirty="0"/>
              <a:t>.</a:t>
            </a:r>
          </a:p>
          <a:p>
            <a:pPr indent="361950" algn="ctr">
              <a:lnSpc>
                <a:spcPct val="150000"/>
              </a:lnSpc>
              <a:buFont typeface="Arial" charset="0"/>
              <a:buNone/>
            </a:pPr>
            <a:endParaRPr lang="ru-RU" sz="2800" b="1" dirty="0">
              <a:solidFill>
                <a:srgbClr val="FFCC00"/>
              </a:solidFill>
            </a:endParaRPr>
          </a:p>
          <a:p>
            <a:pPr indent="361950" algn="just">
              <a:lnSpc>
                <a:spcPct val="150000"/>
              </a:lnSpc>
              <a:buFont typeface="Arial" charset="0"/>
              <a:buNone/>
            </a:pP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68313" y="168275"/>
            <a:ext cx="8567737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CC00"/>
                </a:solidFill>
              </a:rPr>
              <a:t>3.1. Точные числовые типы данных</a:t>
            </a:r>
          </a:p>
          <a:p>
            <a:pPr>
              <a:defRPr/>
            </a:pPr>
            <a:endParaRPr lang="ru-RU" sz="600" dirty="0"/>
          </a:p>
          <a:p>
            <a:pPr>
              <a:lnSpc>
                <a:spcPct val="140000"/>
              </a:lnSpc>
              <a:defRPr/>
            </a:pPr>
            <a:r>
              <a:rPr lang="ru-RU" sz="2800" dirty="0"/>
              <a:t>      Точные числовые типы данных (см. таблицу) используют для хранения чисел, как с десятичными точками, так и без них. К таким числам можно применять </a:t>
            </a:r>
            <a:r>
              <a:rPr lang="ru-RU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любые математические операции</a:t>
            </a:r>
            <a:r>
              <a:rPr lang="ru-RU" sz="2800" dirty="0"/>
              <a:t> – никакая специальная обработка для этого не нужна. </a:t>
            </a:r>
          </a:p>
          <a:p>
            <a:pPr>
              <a:lnSpc>
                <a:spcPct val="140000"/>
              </a:lnSpc>
              <a:defRPr/>
            </a:pPr>
            <a:r>
              <a:rPr lang="ru-RU" sz="2800" dirty="0"/>
              <a:t>      Объем памяти, занимаемой такими числами, строго определен и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зависит от архитектуры процессора</a:t>
            </a:r>
            <a:r>
              <a:rPr lang="ru-RU" sz="2800" b="1" dirty="0"/>
              <a:t> </a:t>
            </a:r>
            <a:r>
              <a:rPr lang="ru-RU" sz="2800" dirty="0"/>
              <a:t>(</a:t>
            </a:r>
            <a:r>
              <a:rPr lang="ru-RU" sz="2800" dirty="0" err="1"/>
              <a:t>Intel</a:t>
            </a:r>
            <a:r>
              <a:rPr lang="ru-RU" sz="2800" dirty="0"/>
              <a:t>, </a:t>
            </a:r>
            <a:r>
              <a:rPr lang="en-US" sz="2800" dirty="0"/>
              <a:t>AMD</a:t>
            </a:r>
            <a:r>
              <a:rPr lang="ru-RU" sz="2800" dirty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5CBC6-0F83-47A0-AF30-74248B0737D7}" type="slidenum">
              <a:rPr lang="ru-RU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19493" name="Group 37"/>
          <p:cNvGraphicFramePr>
            <a:graphicFrameLocks noGrp="1"/>
          </p:cNvGraphicFramePr>
          <p:nvPr/>
        </p:nvGraphicFramePr>
        <p:xfrm>
          <a:off x="107950" y="150322"/>
          <a:ext cx="8964644" cy="5779008"/>
        </p:xfrm>
        <a:graphic>
          <a:graphicData uri="http://schemas.openxmlformats.org/drawingml/2006/table">
            <a:tbl>
              <a:tblPr/>
              <a:tblGrid>
                <a:gridCol w="1535092"/>
                <a:gridCol w="1600220"/>
                <a:gridCol w="1676400"/>
                <a:gridCol w="4152932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данных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Занимаемая память, байт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Диапазон значений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bigint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-2Е63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2Е63-1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очень больших  целых чисел (положительных, отрицательных)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-2Е31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2Е31-1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положительных и отрицательных целых чисел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smallint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-32768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32767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положительных, и отрицательных целых  чисел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03914-BFD5-4A48-B9CB-247E7CF59A59}" type="slidenum">
              <a:rPr lang="ru-RU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20530" name="Group 50"/>
          <p:cNvGraphicFramePr>
            <a:graphicFrameLocks noGrp="1"/>
          </p:cNvGraphicFramePr>
          <p:nvPr/>
        </p:nvGraphicFramePr>
        <p:xfrm>
          <a:off x="142844" y="214290"/>
          <a:ext cx="8821737" cy="6492232"/>
        </p:xfrm>
        <a:graphic>
          <a:graphicData uri="http://schemas.openxmlformats.org/drawingml/2006/table">
            <a:tbl>
              <a:tblPr/>
              <a:tblGrid>
                <a:gridCol w="2428861"/>
                <a:gridCol w="1357322"/>
                <a:gridCol w="1571636"/>
                <a:gridCol w="3463918"/>
              </a:tblGrid>
              <a:tr h="195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tinyint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 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 255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небольшого диапазона положительных целых чисел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6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decimal(</a:t>
                      </a: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p,s</a:t>
                      </a: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5 до 17 в зависи-мости от точности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-10Е38+1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10Е38-1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десятичных чисел с максимальным числом разрядов не более 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numeric(</a:t>
                      </a: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p,s</a:t>
                      </a: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5 до 17 в зависи-мости от точности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-10Е38+1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10Е38-1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своим функциям эквивалентен типу 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decimal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Типы 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numeric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decimal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взаимозаменяемы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75C11-B27E-4426-B350-D71389FE2DD4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8675" name="Прямоугольник 6"/>
          <p:cNvSpPr>
            <a:spLocks noChangeArrowheads="1"/>
          </p:cNvSpPr>
          <p:nvPr/>
        </p:nvSpPr>
        <p:spPr bwMode="auto">
          <a:xfrm>
            <a:off x="392113" y="115888"/>
            <a:ext cx="86439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>
              <a:lnSpc>
                <a:spcPct val="150000"/>
              </a:lnSpc>
              <a:buFont typeface="Arial" charset="0"/>
              <a:buNone/>
            </a:pPr>
            <a:r>
              <a:rPr lang="ru-RU" sz="3000"/>
              <a:t>  Типы данных </a:t>
            </a:r>
            <a:r>
              <a:rPr lang="en-US" sz="3000" b="1" i="1"/>
              <a:t>numeric</a:t>
            </a:r>
            <a:r>
              <a:rPr lang="ru-RU" sz="3000"/>
              <a:t> и </a:t>
            </a:r>
            <a:r>
              <a:rPr lang="en-US" sz="3000" b="1" i="1"/>
              <a:t>decimal</a:t>
            </a:r>
            <a:r>
              <a:rPr lang="en-US" sz="3000"/>
              <a:t> </a:t>
            </a:r>
            <a:r>
              <a:rPr lang="ru-RU" sz="3000"/>
              <a:t>принимают параметры, уточняющие определение типа данных. Эти параметры задают точность и масштаб типа данных. </a:t>
            </a:r>
          </a:p>
          <a:p>
            <a:pPr indent="361950">
              <a:lnSpc>
                <a:spcPct val="150000"/>
              </a:lnSpc>
              <a:buFont typeface="Arial" charset="0"/>
              <a:buNone/>
            </a:pPr>
            <a:r>
              <a:rPr lang="ru-RU" sz="3000"/>
              <a:t> Например, </a:t>
            </a:r>
            <a:r>
              <a:rPr lang="en-US" sz="3000" b="1" i="1"/>
              <a:t>decimal</a:t>
            </a:r>
            <a:r>
              <a:rPr lang="ru-RU" sz="3000" b="1" i="1"/>
              <a:t>(12,4)</a:t>
            </a:r>
            <a:r>
              <a:rPr lang="ru-RU" sz="3000" b="1"/>
              <a:t> </a:t>
            </a:r>
            <a:r>
              <a:rPr lang="ru-RU" sz="3000"/>
              <a:t>определяет десятичное значение, которое может содержать до 12 разрядов, причем 4 из них – после запятой.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611188" y="196850"/>
            <a:ext cx="831853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buFont typeface="Arial" charset="0"/>
              <a:buNone/>
              <a:defRPr/>
            </a:pPr>
            <a:r>
              <a:rPr lang="ru-RU" sz="3000" dirty="0"/>
              <a:t>      Самые распространенные типы данных из этой категории – </a:t>
            </a:r>
            <a:r>
              <a:rPr lang="en-US" sz="3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ru-RU" sz="3000" b="1" dirty="0"/>
              <a:t> </a:t>
            </a:r>
            <a:r>
              <a:rPr lang="ru-RU" sz="3000" dirty="0"/>
              <a:t>и</a:t>
            </a:r>
            <a:r>
              <a:rPr lang="ru-RU" sz="3000" b="1" dirty="0"/>
              <a:t> </a:t>
            </a:r>
            <a:r>
              <a:rPr lang="en-US" sz="3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decimal</a:t>
            </a:r>
            <a:r>
              <a:rPr lang="ru-RU" sz="3000" dirty="0"/>
              <a:t>. </a:t>
            </a:r>
          </a:p>
          <a:p>
            <a:pPr>
              <a:lnSpc>
                <a:spcPct val="135000"/>
              </a:lnSpc>
              <a:buFont typeface="Arial" charset="0"/>
              <a:buNone/>
              <a:defRPr/>
            </a:pPr>
            <a:r>
              <a:rPr lang="ru-RU" sz="3000" dirty="0"/>
              <a:t>      Тип данных </a:t>
            </a:r>
            <a:r>
              <a:rPr lang="en-US" sz="3000" b="1" i="1" dirty="0"/>
              <a:t>decimal</a:t>
            </a:r>
            <a:r>
              <a:rPr lang="en-US" sz="3000" i="1" dirty="0"/>
              <a:t> </a:t>
            </a:r>
            <a:r>
              <a:rPr lang="ru-RU" sz="3000" dirty="0"/>
              <a:t>можно </a:t>
            </a:r>
          </a:p>
          <a:p>
            <a:pPr>
              <a:lnSpc>
                <a:spcPct val="135000"/>
              </a:lnSpc>
              <a:buFont typeface="Arial" charset="0"/>
              <a:buNone/>
              <a:defRPr/>
            </a:pPr>
            <a:r>
              <a:rPr lang="ru-RU" sz="3000" dirty="0"/>
              <a:t>(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не рекомендуется</a:t>
            </a:r>
            <a:r>
              <a:rPr lang="ru-RU" sz="3000" dirty="0"/>
              <a:t>) использовать и для хранения целочисленных значений, так как при этом для каждой строки потребуются дополнительные байты.</a:t>
            </a:r>
          </a:p>
          <a:p>
            <a:pPr>
              <a:lnSpc>
                <a:spcPct val="135000"/>
              </a:lnSpc>
              <a:buFont typeface="Arial" charset="0"/>
              <a:buNone/>
              <a:defRPr/>
            </a:pP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0F259-B99D-4AA3-AA6C-64562083A6CA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179388" y="-20"/>
            <a:ext cx="8893206" cy="714376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rgbClr val="FFCC00"/>
                </a:solidFill>
                <a:effectLst/>
              </a:rPr>
              <a:t>3.2. Приближенные числовые типы данных</a:t>
            </a:r>
            <a:endParaRPr lang="ru-RU" sz="3000" dirty="0" smtClean="0">
              <a:solidFill>
                <a:srgbClr val="FFCC00"/>
              </a:solidFill>
              <a:effectLst/>
            </a:endParaRPr>
          </a:p>
        </p:txBody>
      </p:sp>
      <p:graphicFrame>
        <p:nvGraphicFramePr>
          <p:cNvPr id="22566" name="Group 38"/>
          <p:cNvGraphicFramePr>
            <a:graphicFrameLocks noGrp="1"/>
          </p:cNvGraphicFramePr>
          <p:nvPr>
            <p:ph idx="1"/>
          </p:nvPr>
        </p:nvGraphicFramePr>
        <p:xfrm>
          <a:off x="250825" y="779463"/>
          <a:ext cx="8750300" cy="5719763"/>
        </p:xfrm>
        <a:graphic>
          <a:graphicData uri="http://schemas.openxmlformats.org/drawingml/2006/table">
            <a:tbl>
              <a:tblPr/>
              <a:tblGrid>
                <a:gridCol w="1606531"/>
                <a:gridCol w="1143008"/>
                <a:gridCol w="1785950"/>
                <a:gridCol w="4214811"/>
              </a:tblGrid>
              <a:tr h="150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данных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Зани-маемая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память, байт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значений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2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ru-RU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loat</a:t>
                      </a:r>
                      <a:r>
                        <a:rPr kumimoji="0" lang="ru-RU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p)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или 8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-2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.23</a:t>
                      </a: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.23</a:t>
                      </a: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больших чисел с плавающей точкой, выходящих за границы диапазона типа данных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decimal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220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real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-3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4Е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4Е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данных все еще поддерживается, но заменен на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loat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чтобы удовлетворить требованиям стандарта SQL-92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67215-9795-409E-A066-ECAC5EA352FD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93700" y="460375"/>
            <a:ext cx="87153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lnSpc>
                <a:spcPct val="150000"/>
              </a:lnSpc>
              <a:defRPr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В приближенных числовых типах данных можно хранить десятичные значения. При этом точность данных </a:t>
            </a:r>
            <a:r>
              <a:rPr lang="ru-RU" sz="32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ограничивается значением, указанным в определении типа данных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 Точность хранения дробной части числа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не гарантируется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 При хранении данных все разряды правее некоторого округляются. 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61701-489B-4E37-9F4A-92FEF66422B5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44071" name="Rectangle 7"/>
          <p:cNvSpPr>
            <a:spLocks noChangeArrowheads="1"/>
          </p:cNvSpPr>
          <p:nvPr/>
        </p:nvSpPr>
        <p:spPr bwMode="auto">
          <a:xfrm>
            <a:off x="2987675" y="44450"/>
            <a:ext cx="3240088" cy="598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838200" indent="-838200">
              <a:lnSpc>
                <a:spcPct val="150000"/>
              </a:lnSpc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Введение</a:t>
            </a:r>
            <a:endParaRPr lang="en-US" sz="32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765175"/>
            <a:ext cx="8713788" cy="5845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 typeface="Arial" charset="0"/>
              <a:buNone/>
              <a:tabLst>
                <a:tab pos="185738" algn="l"/>
              </a:tabLst>
              <a:defRPr/>
            </a:pPr>
            <a:r>
              <a:rPr lang="en-US" sz="3000"/>
              <a:t>      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Одна из основных задач СУБД –</a:t>
            </a:r>
            <a:r>
              <a:rPr lang="ru-RU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предоставить пользователям удобные и эффективные методы доступа к данным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и обработки данных.  </a:t>
            </a:r>
            <a:endParaRPr lang="en-US" sz="2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5000"/>
              </a:lnSpc>
              <a:buFont typeface="Arial" charset="0"/>
              <a:buNone/>
              <a:tabLst>
                <a:tab pos="185738" algn="l"/>
              </a:tabLst>
              <a:defRPr/>
            </a:pP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Эта задача решается различными способами. Один из них – </a:t>
            </a:r>
            <a:r>
              <a:rPr lang="ru-RU" sz="28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использовать для доступа к данным специал</a:t>
            </a:r>
            <a:r>
              <a:rPr lang="ru-RU" sz="28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ь</a:t>
            </a:r>
            <a:r>
              <a:rPr lang="ru-RU" sz="28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ные языки</a:t>
            </a:r>
            <a:r>
              <a:rPr lang="ru-RU" sz="28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программирования, ориентированные на работу с данными</a:t>
            </a:r>
            <a:r>
              <a:rPr lang="ru-RU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just">
              <a:lnSpc>
                <a:spcPct val="115000"/>
              </a:lnSpc>
              <a:buFont typeface="Arial" charset="0"/>
              <a:buNone/>
              <a:tabLst>
                <a:tab pos="185738" algn="l"/>
              </a:tabLst>
              <a:defRPr/>
            </a:pPr>
            <a:r>
              <a:rPr lang="en-US" sz="3000" b="1" i="1"/>
              <a:t>       </a:t>
            </a:r>
            <a:endParaRPr lang="ru-RU" sz="30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430213" y="188913"/>
            <a:ext cx="84629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ru-RU" sz="3000"/>
              <a:t>       Например, если для хранения значения 1.00015454 используется тип данных </a:t>
            </a:r>
            <a:r>
              <a:rPr lang="en-US" sz="3000" b="1" i="1"/>
              <a:t>f</a:t>
            </a:r>
            <a:r>
              <a:rPr lang="ru-RU" sz="3000" b="1" i="1"/>
              <a:t>loat(8)</a:t>
            </a:r>
            <a:r>
              <a:rPr lang="ru-RU" sz="3000" b="1"/>
              <a:t>, </a:t>
            </a:r>
            <a:r>
              <a:rPr lang="ru-RU" sz="3000"/>
              <a:t>при запросе столбец гарантированно вернет лишь значение 1.000154 (хранится в точности 7 разрядов, а разряды ниже седьмого приведут к ошибкам округления).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95288" y="92075"/>
            <a:ext cx="856932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000" dirty="0"/>
              <a:t>      </a:t>
            </a:r>
            <a:r>
              <a:rPr lang="ru-RU" sz="2800" dirty="0"/>
              <a:t>Поэтому вычисления, использующие приближенные типы данных, содержат </a:t>
            </a:r>
            <a:r>
              <a:rPr lang="ru-RU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ошибки округления</a:t>
            </a:r>
            <a:r>
              <a:rPr lang="ru-RU" sz="2800" dirty="0"/>
              <a:t>. Перемещение БД с таблицами, содержащими эти типы данных, между платформами </a:t>
            </a:r>
            <a:r>
              <a:rPr lang="ru-RU" sz="2800" dirty="0" err="1"/>
              <a:t>Intel</a:t>
            </a:r>
            <a:r>
              <a:rPr lang="ru-RU" sz="2800" dirty="0"/>
              <a:t> и AMD также приведет к ошибкам.</a:t>
            </a:r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393700" y="3806600"/>
            <a:ext cx="8715375" cy="28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dirty="0">
                <a:cs typeface="Times New Roman" pitchFamily="18" charset="0"/>
              </a:rPr>
              <a:t>     </a:t>
            </a:r>
            <a:r>
              <a:rPr lang="ru-RU" sz="3000" dirty="0">
                <a:cs typeface="Times New Roman" pitchFamily="18" charset="0"/>
              </a:rPr>
              <a:t>Тип данных </a:t>
            </a:r>
            <a:r>
              <a:rPr lang="en-US" sz="30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</a:t>
            </a:r>
            <a:r>
              <a:rPr lang="ru-RU" sz="3000" b="1" i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loat</a:t>
            </a:r>
            <a:r>
              <a:rPr lang="ru-RU" sz="3000" b="1" dirty="0">
                <a:cs typeface="Times New Roman" pitchFamily="18" charset="0"/>
              </a:rPr>
              <a:t> </a:t>
            </a:r>
            <a:r>
              <a:rPr lang="ru-RU" sz="30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используется редко</a:t>
            </a:r>
            <a:r>
              <a:rPr lang="ru-RU" sz="3000" dirty="0">
                <a:cs typeface="Times New Roman" pitchFamily="18" charset="0"/>
              </a:rPr>
              <a:t> (когда хранимые значения выходят за пределы диапазонов точных числовых типов данных).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6F6F6-51E0-4EF0-86A6-1F6767422CA4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609600" y="44450"/>
            <a:ext cx="8066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CC00"/>
                </a:solidFill>
              </a:rPr>
              <a:t>3.3  Денежные типы данных</a:t>
            </a:r>
          </a:p>
        </p:txBody>
      </p:sp>
      <p:graphicFrame>
        <p:nvGraphicFramePr>
          <p:cNvPr id="24645" name="Group 69"/>
          <p:cNvGraphicFramePr>
            <a:graphicFrameLocks noGrp="1"/>
          </p:cNvGraphicFramePr>
          <p:nvPr/>
        </p:nvGraphicFramePr>
        <p:xfrm>
          <a:off x="142844" y="785793"/>
          <a:ext cx="8858312" cy="6013797"/>
        </p:xfrm>
        <a:graphic>
          <a:graphicData uri="http://schemas.openxmlformats.org/drawingml/2006/table">
            <a:tbl>
              <a:tblPr/>
              <a:tblGrid>
                <a:gridCol w="2357454"/>
                <a:gridCol w="1063250"/>
                <a:gridCol w="3385519"/>
                <a:gridCol w="2052089"/>
              </a:tblGrid>
              <a:tr h="1746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данных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Зани-маемая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память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байт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значений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62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money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922337203685477.5808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922337203685477.5807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больших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денежных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значений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21262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smallmoney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-</a:t>
                      </a: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214748.3648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214748.3647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больших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денежных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значений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95288" y="260350"/>
            <a:ext cx="85693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/>
              <a:t>      Денежные типы данных созданы для хранения денежных значений с 4 десятичными разрядами после запятой. При необходимости выполнять расчеты с большей точностью вместо денежных типов данных используется тип </a:t>
            </a:r>
            <a:r>
              <a:rPr lang="en-US" sz="3000" b="1" i="1"/>
              <a:t>decimal</a:t>
            </a:r>
            <a:r>
              <a:rPr lang="ru-RU" sz="30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8B457-7168-40B8-A60B-225B5BB82C83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28597" y="-24"/>
            <a:ext cx="84296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/>
            <a:r>
              <a:rPr lang="ru-RU" sz="3000" b="1" dirty="0">
                <a:solidFill>
                  <a:srgbClr val="FFCC00"/>
                </a:solidFill>
                <a:cs typeface="Times New Roman" pitchFamily="18" charset="0"/>
              </a:rPr>
              <a:t>3.4. Типы данных «Дата и время»</a:t>
            </a:r>
            <a:endParaRPr lang="ru-RU" sz="3000" b="1" dirty="0">
              <a:solidFill>
                <a:srgbClr val="FFCC00"/>
              </a:solidFill>
            </a:endParaRPr>
          </a:p>
        </p:txBody>
      </p:sp>
      <p:graphicFrame>
        <p:nvGraphicFramePr>
          <p:cNvPr id="26662" name="Group 38"/>
          <p:cNvGraphicFramePr>
            <a:graphicFrameLocks noGrp="1"/>
          </p:cNvGraphicFramePr>
          <p:nvPr/>
        </p:nvGraphicFramePr>
        <p:xfrm>
          <a:off x="214313" y="785813"/>
          <a:ext cx="8715375" cy="5537645"/>
        </p:xfrm>
        <a:graphic>
          <a:graphicData uri="http://schemas.openxmlformats.org/drawingml/2006/table">
            <a:tbl>
              <a:tblPr/>
              <a:tblGrid>
                <a:gridCol w="2643175"/>
                <a:gridCol w="1285884"/>
                <a:gridCol w="2500330"/>
                <a:gridCol w="2285986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данных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Занима-емая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память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байт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значений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4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date</a:t>
                      </a: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time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1.01.1753 г.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31.12.9999 г.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точностью до 3,33 мс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большого диапазона дат и времени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2016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smalldate</a:t>
                      </a: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time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1.01.1900 г.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6.06.2079 г.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точностью до 1 мин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меньшего диапазона дат и времени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19DD0-8757-4D9C-84DF-7BE426ED01F2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95288" y="115888"/>
            <a:ext cx="8640762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ru-RU" sz="2800" dirty="0">
                <a:cs typeface="Times New Roman" pitchFamily="18" charset="0"/>
              </a:rPr>
              <a:t>     В SQL </a:t>
            </a:r>
            <a:r>
              <a:rPr lang="ru-RU" sz="2800" dirty="0" err="1">
                <a:cs typeface="Times New Roman" pitchFamily="18" charset="0"/>
              </a:rPr>
              <a:t>Server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2005 (и «младше») дату </a:t>
            </a:r>
            <a:r>
              <a:rPr lang="ru-RU" sz="2800" dirty="0">
                <a:cs typeface="Times New Roman" pitchFamily="18" charset="0"/>
              </a:rPr>
              <a:t>и время </a:t>
            </a:r>
            <a:r>
              <a:rPr lang="ru-RU" sz="2800" b="1" i="1" dirty="0">
                <a:cs typeface="Times New Roman" pitchFamily="18" charset="0"/>
              </a:rPr>
              <a:t>можно хранить только вместе</a:t>
            </a:r>
            <a:r>
              <a:rPr lang="ru-RU" sz="2800" b="1" dirty="0"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BFBFBF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rgbClr val="BFBFBF"/>
              </a:solidFill>
              <a:cs typeface="Times New Roman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ru-RU" sz="2800" dirty="0">
                <a:cs typeface="Times New Roman" pitchFamily="18" charset="0"/>
              </a:rPr>
              <a:t>     Например, 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ru-RU" sz="2800" b="1" dirty="0">
                <a:cs typeface="Times New Roman" pitchFamily="18" charset="0"/>
              </a:rPr>
              <a:t>              2008-09-23 14:17:29.154  </a:t>
            </a:r>
          </a:p>
          <a:p>
            <a:pPr>
              <a:lnSpc>
                <a:spcPct val="125000"/>
              </a:lnSpc>
              <a:defRPr/>
            </a:pPr>
            <a:r>
              <a:rPr lang="ru-RU" sz="2800" dirty="0">
                <a:cs typeface="Times New Roman" pitchFamily="18" charset="0"/>
              </a:rPr>
              <a:t>- значение системного времени для 23 сентября 2008 г. 14 часов 17 минут 29 секунд 154 миллисекунды.</a:t>
            </a:r>
            <a:endParaRPr lang="en-US" sz="2800" dirty="0"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ru-RU" sz="2800" dirty="0">
                <a:cs typeface="Times New Roman" pitchFamily="18" charset="0"/>
              </a:rPr>
              <a:t>     Поэтому для использования кратких форматов даты (без часов, минут, секунд) в БД требуется выполнять </a:t>
            </a:r>
            <a:r>
              <a:rPr lang="ru-RU" sz="2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дополнительные преобразования значений даты</a:t>
            </a:r>
            <a:r>
              <a:rPr lang="ru-RU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AEF9E-E21D-4312-8F86-016157C8DAEA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58775" y="-142875"/>
            <a:ext cx="8713788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>
                <a:cs typeface="Times New Roman" pitchFamily="18" charset="0"/>
              </a:rPr>
              <a:t>       Для внутреннего хранения типов данных </a:t>
            </a:r>
            <a:r>
              <a:rPr lang="ru-RU" sz="3000" b="1" i="1">
                <a:cs typeface="Times New Roman" pitchFamily="18" charset="0"/>
              </a:rPr>
              <a:t>date</a:t>
            </a:r>
            <a:r>
              <a:rPr lang="en-US" sz="3000" b="1" i="1">
                <a:cs typeface="Times New Roman" pitchFamily="18" charset="0"/>
              </a:rPr>
              <a:t>time</a:t>
            </a:r>
            <a:r>
              <a:rPr lang="ru-RU" sz="3000" b="1">
                <a:cs typeface="Times New Roman" pitchFamily="18" charset="0"/>
              </a:rPr>
              <a:t> </a:t>
            </a:r>
            <a:r>
              <a:rPr lang="ru-RU" sz="3000">
                <a:cs typeface="Times New Roman" pitchFamily="18" charset="0"/>
              </a:rPr>
              <a:t>и </a:t>
            </a:r>
            <a:r>
              <a:rPr lang="ru-RU" sz="3000" b="1" i="1">
                <a:cs typeface="Times New Roman" pitchFamily="18" charset="0"/>
              </a:rPr>
              <a:t>smalldate</a:t>
            </a:r>
            <a:r>
              <a:rPr lang="en-US" sz="3000" b="1" i="1">
                <a:cs typeface="Times New Roman" pitchFamily="18" charset="0"/>
              </a:rPr>
              <a:t>time</a:t>
            </a:r>
            <a:r>
              <a:rPr lang="ru-RU" sz="3000" b="1">
                <a:cs typeface="Times New Roman" pitchFamily="18" charset="0"/>
              </a:rPr>
              <a:t> </a:t>
            </a:r>
            <a:r>
              <a:rPr lang="ru-RU" sz="3000">
                <a:cs typeface="Times New Roman" pitchFamily="18" charset="0"/>
              </a:rPr>
              <a:t>используют целочисленные значения. </a:t>
            </a:r>
          </a:p>
          <a:p>
            <a:pPr>
              <a:lnSpc>
                <a:spcPct val="150000"/>
              </a:lnSpc>
            </a:pPr>
            <a:r>
              <a:rPr lang="ru-RU" sz="3000">
                <a:cs typeface="Times New Roman" pitchFamily="18" charset="0"/>
              </a:rPr>
              <a:t>Тип данных </a:t>
            </a:r>
            <a:r>
              <a:rPr lang="ru-RU" sz="3000" b="1" i="1">
                <a:cs typeface="Times New Roman" pitchFamily="18" charset="0"/>
              </a:rPr>
              <a:t>date</a:t>
            </a:r>
            <a:r>
              <a:rPr lang="en-US" sz="3000" b="1" i="1">
                <a:cs typeface="Times New Roman" pitchFamily="18" charset="0"/>
              </a:rPr>
              <a:t>time </a:t>
            </a:r>
            <a:r>
              <a:rPr lang="ru-RU" sz="3000">
                <a:cs typeface="Times New Roman" pitchFamily="18" charset="0"/>
              </a:rPr>
              <a:t>хранится в виде пары четырехбайтовых целых значений, которые в совокупности равны числу миллисекунд, прошедших с полуночи 1.01.1753 г. (в первых четырех байтах хранится дата, а во вторых четырех байтах – время). </a:t>
            </a:r>
            <a:endParaRPr lang="ru-RU" sz="3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323850" y="404813"/>
            <a:ext cx="864076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/>
              <a:t>       Тип данных </a:t>
            </a:r>
            <a:r>
              <a:rPr lang="ru-RU" sz="3000" b="1" i="1"/>
              <a:t>smalldate</a:t>
            </a:r>
            <a:r>
              <a:rPr lang="en-US" sz="3000" b="1" i="1"/>
              <a:t>time</a:t>
            </a:r>
            <a:r>
              <a:rPr lang="ru-RU" sz="3000" b="1"/>
              <a:t> </a:t>
            </a:r>
            <a:r>
              <a:rPr lang="ru-RU" sz="3000"/>
              <a:t>хранится в виде пары двухбайтовых целых значений, которые в совокупности равны числу минут, прошедших с полуночи 1.01.1900 г. (в первых двух байтах хранится дата, а во вторых двух байтах – время).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167C4-A06E-4B01-B02B-DB47C225FE0C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44513" y="71414"/>
            <a:ext cx="8313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3200" b="1" dirty="0">
                <a:solidFill>
                  <a:srgbClr val="FFCC00"/>
                </a:solidFill>
                <a:cs typeface="Times New Roman" pitchFamily="18" charset="0"/>
              </a:rPr>
              <a:t>3.5. Символьные типы данных</a:t>
            </a:r>
            <a:endParaRPr lang="ru-RU" sz="3200" dirty="0">
              <a:solidFill>
                <a:srgbClr val="FFCC00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20675" y="642918"/>
            <a:ext cx="8643938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000" dirty="0">
                <a:cs typeface="Times New Roman" pitchFamily="18" charset="0"/>
              </a:rPr>
              <a:t>     </a:t>
            </a:r>
            <a:r>
              <a:rPr lang="ru-RU" sz="3000" dirty="0">
                <a:cs typeface="Times New Roman" pitchFamily="18" charset="0"/>
              </a:rPr>
              <a:t>Служат д</a:t>
            </a:r>
            <a:r>
              <a:rPr lang="ru-RU" sz="3200" dirty="0">
                <a:cs typeface="Times New Roman" pitchFamily="18" charset="0"/>
              </a:rPr>
              <a:t>ля хранения символьных данных. В этих типах данных один символ занимает в памяти 1 или 2 байта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зависимости от используемой кодировки</a:t>
            </a:r>
            <a:r>
              <a:rPr lang="ru-RU" sz="3200" dirty="0">
                <a:cs typeface="Times New Roman" pitchFamily="18" charset="0"/>
              </a:rPr>
              <a:t> </a:t>
            </a:r>
            <a:r>
              <a:rPr lang="ru-RU" sz="3200" i="1" dirty="0">
                <a:cs typeface="Times New Roman" pitchFamily="18" charset="0"/>
              </a:rPr>
              <a:t>– ANSI</a:t>
            </a:r>
            <a:r>
              <a:rPr lang="ru-RU" sz="3200" b="1" i="1" dirty="0">
                <a:cs typeface="Times New Roman" pitchFamily="18" charset="0"/>
              </a:rPr>
              <a:t> или </a:t>
            </a:r>
            <a:r>
              <a:rPr lang="en-US" sz="3200" i="1" dirty="0">
                <a:cs typeface="Times New Roman" pitchFamily="18" charset="0"/>
              </a:rPr>
              <a:t>Unicode</a:t>
            </a:r>
            <a:r>
              <a:rPr lang="ru-RU" sz="3200" i="1" dirty="0">
                <a:cs typeface="Times New Roman" pitchFamily="18" charset="0"/>
              </a:rPr>
              <a:t>.</a:t>
            </a:r>
            <a:r>
              <a:rPr lang="ru-RU" sz="3200" b="1" i="1" dirty="0"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3200" dirty="0">
                <a:cs typeface="Times New Roman" pitchFamily="18" charset="0"/>
              </a:rPr>
              <a:t>    Названия типов данных </a:t>
            </a:r>
            <a:r>
              <a:rPr lang="en-US" sz="3200" i="1" dirty="0">
                <a:cs typeface="Times New Roman" pitchFamily="18" charset="0"/>
              </a:rPr>
              <a:t>Unicode</a:t>
            </a:r>
            <a:r>
              <a:rPr lang="ru-RU" sz="3200" dirty="0">
                <a:cs typeface="Times New Roman" pitchFamily="18" charset="0"/>
              </a:rPr>
              <a:t> начинаются с буквы </a:t>
            </a:r>
            <a:r>
              <a:rPr lang="ru-RU" sz="3200" i="1" dirty="0" err="1">
                <a:cs typeface="Times New Roman" pitchFamily="18" charset="0"/>
              </a:rPr>
              <a:t>n</a:t>
            </a:r>
            <a:r>
              <a:rPr lang="ru-RU" sz="3200" b="1" dirty="0">
                <a:cs typeface="Times New Roman" pitchFamily="18" charset="0"/>
              </a:rPr>
              <a:t>.</a:t>
            </a:r>
            <a:r>
              <a:rPr lang="ru-RU" sz="3200" dirty="0">
                <a:solidFill>
                  <a:srgbClr val="BFBFBF"/>
                </a:solidFill>
                <a:cs typeface="Times New Roman" pitchFamily="18" charset="0"/>
              </a:rPr>
              <a:t> </a:t>
            </a:r>
            <a:r>
              <a:rPr lang="ru-RU" sz="3200" dirty="0">
                <a:cs typeface="Times New Roman" pitchFamily="18" charset="0"/>
              </a:rPr>
              <a:t>Например, </a:t>
            </a:r>
            <a:r>
              <a:rPr lang="en-US" sz="3200" i="1" dirty="0" err="1">
                <a:cs typeface="Times New Roman" pitchFamily="18" charset="0"/>
              </a:rPr>
              <a:t>nchar</a:t>
            </a:r>
            <a:r>
              <a:rPr lang="ru-RU" sz="3200" dirty="0">
                <a:cs typeface="Times New Roman" pitchFamily="18" charset="0"/>
              </a:rPr>
              <a:t> в </a:t>
            </a:r>
            <a:r>
              <a:rPr lang="en-US" sz="3200" i="1" dirty="0">
                <a:cs typeface="Times New Roman" pitchFamily="18" charset="0"/>
              </a:rPr>
              <a:t>Unicode</a:t>
            </a:r>
            <a:r>
              <a:rPr lang="ru-RU" sz="3200" dirty="0">
                <a:cs typeface="Times New Roman" pitchFamily="18" charset="0"/>
              </a:rPr>
              <a:t> является аналогом типа данных </a:t>
            </a:r>
            <a:r>
              <a:rPr lang="en-US" sz="3200" i="1" dirty="0">
                <a:cs typeface="Times New Roman" pitchFamily="18" charset="0"/>
              </a:rPr>
              <a:t>char </a:t>
            </a:r>
            <a:r>
              <a:rPr lang="ru-RU" sz="3200" dirty="0">
                <a:cs typeface="Times New Roman" pitchFamily="18" charset="0"/>
              </a:rPr>
              <a:t>в </a:t>
            </a:r>
            <a:r>
              <a:rPr lang="ru-RU" sz="3200" i="1" dirty="0">
                <a:cs typeface="Times New Roman" pitchFamily="18" charset="0"/>
              </a:rPr>
              <a:t>ANSI</a:t>
            </a:r>
            <a:r>
              <a:rPr lang="ru-RU" sz="3200" dirty="0">
                <a:cs typeface="Times New Roman" pitchFamily="18" charset="0"/>
              </a:rPr>
              <a:t>.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538163" y="0"/>
            <a:ext cx="86423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dirty="0"/>
              <a:t>       При определении символьного типа данных указывается максимальное </a:t>
            </a:r>
            <a:r>
              <a:rPr lang="ru-RU" sz="2800" b="1" i="1" dirty="0"/>
              <a:t>количество байтов</a:t>
            </a:r>
            <a:r>
              <a:rPr lang="ru-RU" sz="2800" b="1" dirty="0"/>
              <a:t> (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символов!</a:t>
            </a:r>
            <a:r>
              <a:rPr lang="ru-RU" sz="2800" b="1" dirty="0"/>
              <a:t>)</a:t>
            </a:r>
            <a:r>
              <a:rPr lang="ru-RU" sz="2800" dirty="0"/>
              <a:t>, которое можно хранить в столбце. </a:t>
            </a:r>
          </a:p>
          <a:p>
            <a:pPr>
              <a:lnSpc>
                <a:spcPct val="130000"/>
              </a:lnSpc>
              <a:defRPr/>
            </a:pPr>
            <a:r>
              <a:rPr lang="ru-RU" sz="2800" dirty="0"/>
              <a:t>       </a:t>
            </a:r>
            <a:r>
              <a:rPr lang="ru-RU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Например:</a:t>
            </a:r>
            <a:r>
              <a:rPr lang="ru-RU" sz="2800" dirty="0"/>
              <a:t> </a:t>
            </a:r>
          </a:p>
          <a:p>
            <a:pPr>
              <a:lnSpc>
                <a:spcPct val="130000"/>
              </a:lnSpc>
              <a:defRPr/>
            </a:pPr>
            <a:r>
              <a:rPr lang="ru-RU" sz="2800" i="1" dirty="0"/>
              <a:t>      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char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(10)</a:t>
            </a:r>
            <a:r>
              <a:rPr lang="ru-RU" sz="2800" dirty="0"/>
              <a:t> служит для хранения не более 10 символов (для хранения каждого символа при кодировке ANSI нужен 1 байт), </a:t>
            </a:r>
          </a:p>
          <a:p>
            <a:pPr>
              <a:lnSpc>
                <a:spcPct val="130000"/>
              </a:lnSpc>
              <a:defRPr/>
            </a:pPr>
            <a:r>
              <a:rPr lang="ru-RU" sz="2800" b="1" i="1" dirty="0"/>
              <a:t>      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nchar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(10)</a:t>
            </a:r>
            <a:r>
              <a:rPr lang="ru-RU" sz="2800" b="1" i="1" dirty="0"/>
              <a:t> </a:t>
            </a:r>
            <a:r>
              <a:rPr lang="ru-RU" sz="2800" dirty="0"/>
              <a:t>позволяет хранить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 5 символов</a:t>
            </a:r>
            <a:r>
              <a:rPr lang="ru-RU" sz="2800" dirty="0"/>
              <a:t> (для хранения одного символа при кодировке </a:t>
            </a:r>
            <a:r>
              <a:rPr lang="en-US" sz="2800" dirty="0"/>
              <a:t>Unicode</a:t>
            </a:r>
            <a:r>
              <a:rPr lang="ru-RU" sz="2800" dirty="0"/>
              <a:t> нужно 2 байта).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360394" y="142852"/>
            <a:ext cx="871220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3000" dirty="0">
                <a:latin typeface="Arial" charset="0"/>
              </a:rPr>
              <a:t>      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Структурированный язык запросов</a:t>
            </a:r>
            <a:r>
              <a:rPr lang="ru-RU" sz="3000" dirty="0">
                <a:latin typeface="Arial" charset="0"/>
              </a:rPr>
              <a:t> (</a:t>
            </a:r>
            <a:r>
              <a:rPr lang="ru-RU" sz="3000" dirty="0" err="1">
                <a:latin typeface="Arial" charset="0"/>
              </a:rPr>
              <a:t>Structured</a:t>
            </a:r>
            <a:r>
              <a:rPr lang="ru-RU" sz="3000" dirty="0">
                <a:latin typeface="Arial" charset="0"/>
              </a:rPr>
              <a:t> </a:t>
            </a:r>
            <a:r>
              <a:rPr lang="ru-RU" sz="3000" dirty="0" err="1">
                <a:latin typeface="Arial" charset="0"/>
              </a:rPr>
              <a:t>Query</a:t>
            </a:r>
            <a:r>
              <a:rPr lang="ru-RU" sz="3000" dirty="0">
                <a:latin typeface="Arial" charset="0"/>
              </a:rPr>
              <a:t> </a:t>
            </a:r>
            <a:r>
              <a:rPr lang="ru-RU" sz="3000" dirty="0" err="1">
                <a:latin typeface="Arial" charset="0"/>
              </a:rPr>
              <a:t>Language</a:t>
            </a:r>
            <a:r>
              <a:rPr lang="ru-RU" sz="3000" dirty="0">
                <a:latin typeface="Arial" charset="0"/>
              </a:rPr>
              <a:t>, 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SQL</a:t>
            </a:r>
            <a:r>
              <a:rPr lang="ru-RU" sz="3000" dirty="0">
                <a:latin typeface="Arial" charset="0"/>
              </a:rPr>
              <a:t>) был разработан в 1970 г. корпорацией IBM как язык управления реляционными БД. Большинство производителей СУБД используют различные модификации </a:t>
            </a:r>
            <a:r>
              <a:rPr lang="ru-RU" sz="3000" i="1" dirty="0">
                <a:latin typeface="Arial" charset="0"/>
              </a:rPr>
              <a:t>(</a:t>
            </a:r>
            <a:r>
              <a:rPr lang="ru-RU" sz="3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диалекты</a:t>
            </a:r>
            <a:r>
              <a:rPr lang="ru-RU" sz="3000" i="1" dirty="0">
                <a:latin typeface="Arial" charset="0"/>
              </a:rPr>
              <a:t>) </a:t>
            </a:r>
            <a:r>
              <a:rPr lang="en-US" sz="3000" dirty="0">
                <a:latin typeface="Arial" charset="0"/>
              </a:rPr>
              <a:t>SQL</a:t>
            </a:r>
            <a:r>
              <a:rPr lang="ru-RU" sz="3000" dirty="0">
                <a:latin typeface="Arial" charset="0"/>
              </a:rPr>
              <a:t>. </a:t>
            </a:r>
            <a:endParaRPr lang="en-US" sz="3000" dirty="0" smtClean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000" dirty="0" smtClean="0">
                <a:latin typeface="Arial" charset="0"/>
              </a:rPr>
              <a:t>       </a:t>
            </a:r>
            <a:r>
              <a:rPr lang="ru-RU" sz="3000" dirty="0" smtClean="0">
                <a:latin typeface="Arial" charset="0"/>
              </a:rPr>
              <a:t>С </a:t>
            </a:r>
            <a:r>
              <a:rPr lang="ru-RU" sz="3000" dirty="0">
                <a:latin typeface="Arial" charset="0"/>
              </a:rPr>
              <a:t>1970 г. было разработано много версий </a:t>
            </a:r>
            <a:r>
              <a:rPr lang="en-US" sz="3000" dirty="0">
                <a:latin typeface="Arial" charset="0"/>
              </a:rPr>
              <a:t>SQL</a:t>
            </a:r>
            <a:r>
              <a:rPr lang="ru-RU" sz="3000" dirty="0">
                <a:latin typeface="Arial" charset="0"/>
              </a:rPr>
              <a:t>, часто несовместимых друг с другом. </a:t>
            </a:r>
            <a:r>
              <a:rPr lang="en-US" sz="3000" dirty="0" smtClean="0"/>
              <a:t>       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05F57-04D0-4F51-BE5F-0FE4101A43A9}" type="slidenum">
              <a:rPr lang="ru-RU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30766" name="Group 46"/>
          <p:cNvGraphicFramePr>
            <a:graphicFrameLocks noGrp="1"/>
          </p:cNvGraphicFramePr>
          <p:nvPr/>
        </p:nvGraphicFramePr>
        <p:xfrm>
          <a:off x="142844" y="142852"/>
          <a:ext cx="8929750" cy="6337491"/>
        </p:xfrm>
        <a:graphic>
          <a:graphicData uri="http://schemas.openxmlformats.org/drawingml/2006/table">
            <a:tbl>
              <a:tblPr/>
              <a:tblGrid>
                <a:gridCol w="2571768"/>
                <a:gridCol w="1714512"/>
                <a:gridCol w="2016095"/>
                <a:gridCol w="2627375"/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данных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Занимаемая память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значений,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символов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(тип данных, размер)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char(n)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 байт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8000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ANSI, фиксированный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nchar</a:t>
                      </a: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(n)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 байт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4000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Unicode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фиксированный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varchar</a:t>
                      </a: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(n)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 байт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8000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ANSI, переменный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varchar</a:t>
                      </a: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(max)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 Гб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1073741824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ANSI, переменный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4ADF-9BB4-4B1C-92D9-76D9B20B4C24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31788" name="Group 44"/>
          <p:cNvGraphicFramePr>
            <a:graphicFrameLocks noGrp="1"/>
          </p:cNvGraphicFramePr>
          <p:nvPr/>
        </p:nvGraphicFramePr>
        <p:xfrm>
          <a:off x="249238" y="188913"/>
          <a:ext cx="8823356" cy="6492495"/>
        </p:xfrm>
        <a:graphic>
          <a:graphicData uri="http://schemas.openxmlformats.org/drawingml/2006/table">
            <a:tbl>
              <a:tblPr/>
              <a:tblGrid>
                <a:gridCol w="2822564"/>
                <a:gridCol w="1714512"/>
                <a:gridCol w="2214578"/>
                <a:gridCol w="2071702"/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данных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Занима-емая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память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значений,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символов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(тип данных, размер)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20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nvarchar</a:t>
                      </a: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(n)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 байт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4000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Unicode</a:t>
                      </a: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переменный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nvarchar</a:t>
                      </a: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(max)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 Гб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536870912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Unicode</a:t>
                      </a: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переменный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text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 Гб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1073741824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ANSI, переменный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ntext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 Гб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536870912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Unicode</a:t>
                      </a: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переменный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F162A-E697-4DAB-B89E-7DD7C59BD7E2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42844" y="-177800"/>
            <a:ext cx="9034495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>
              <a:lnSpc>
                <a:spcPct val="140000"/>
              </a:lnSpc>
              <a:defRPr/>
            </a:pPr>
            <a:r>
              <a:rPr lang="ru-RU" sz="2900" dirty="0" smtClean="0">
                <a:cs typeface="Times New Roman" pitchFamily="18" charset="0"/>
              </a:rPr>
              <a:t>Типы </a:t>
            </a:r>
            <a:r>
              <a:rPr lang="ru-RU" sz="2900" dirty="0">
                <a:cs typeface="Times New Roman" pitchFamily="18" charset="0"/>
              </a:rPr>
              <a:t>данных </a:t>
            </a:r>
            <a:r>
              <a:rPr lang="en-US" sz="2900" b="1" i="1" dirty="0">
                <a:cs typeface="Times New Roman" pitchFamily="18" charset="0"/>
              </a:rPr>
              <a:t>char</a:t>
            </a:r>
            <a:r>
              <a:rPr lang="en-US" sz="2900" i="1" dirty="0">
                <a:cs typeface="Times New Roman" pitchFamily="18" charset="0"/>
              </a:rPr>
              <a:t> </a:t>
            </a:r>
            <a:r>
              <a:rPr lang="ru-RU" sz="2900" dirty="0">
                <a:cs typeface="Times New Roman" pitchFamily="18" charset="0"/>
              </a:rPr>
              <a:t>в ANSI, </a:t>
            </a:r>
            <a:r>
              <a:rPr lang="en-US" sz="2900" b="1" i="1" dirty="0" err="1">
                <a:cs typeface="Times New Roman" pitchFamily="18" charset="0"/>
              </a:rPr>
              <a:t>nchar</a:t>
            </a:r>
            <a:r>
              <a:rPr lang="ru-RU" sz="2900" dirty="0">
                <a:cs typeface="Times New Roman" pitchFamily="18" charset="0"/>
              </a:rPr>
              <a:t> в </a:t>
            </a:r>
            <a:r>
              <a:rPr lang="en-US" sz="2900" dirty="0">
                <a:cs typeface="Times New Roman" pitchFamily="18" charset="0"/>
              </a:rPr>
              <a:t>Unicode </a:t>
            </a:r>
            <a:r>
              <a:rPr lang="ru-RU" sz="2900" dirty="0">
                <a:cs typeface="Times New Roman" pitchFamily="18" charset="0"/>
              </a:rPr>
              <a:t>имеют </a:t>
            </a:r>
            <a:r>
              <a:rPr lang="ru-RU" sz="29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фиксированный размер</a:t>
            </a:r>
            <a:r>
              <a:rPr lang="ru-RU" sz="2900" dirty="0">
                <a:cs typeface="Times New Roman" pitchFamily="18" charset="0"/>
              </a:rPr>
              <a:t> - всегда требуется </a:t>
            </a:r>
            <a:r>
              <a:rPr lang="ru-RU" sz="2900" b="1" i="1" dirty="0">
                <a:cs typeface="Times New Roman" pitchFamily="18" charset="0"/>
              </a:rPr>
              <a:t>один и тот же объем памяти при любом количестве символов</a:t>
            </a:r>
            <a:r>
              <a:rPr lang="ru-RU" sz="2900" dirty="0">
                <a:cs typeface="Times New Roman" pitchFamily="18" charset="0"/>
              </a:rPr>
              <a:t>, хранящихся в столбце. </a:t>
            </a:r>
          </a:p>
          <a:p>
            <a:pPr indent="449263">
              <a:lnSpc>
                <a:spcPct val="120000"/>
              </a:lnSpc>
              <a:defRPr/>
            </a:pPr>
            <a:r>
              <a:rPr lang="ru-RU" sz="2900" dirty="0" smtClean="0">
                <a:cs typeface="Times New Roman" pitchFamily="18" charset="0"/>
              </a:rPr>
              <a:t>Например</a:t>
            </a:r>
            <a:r>
              <a:rPr lang="ru-RU" sz="2900" dirty="0">
                <a:cs typeface="Times New Roman" pitchFamily="18" charset="0"/>
              </a:rPr>
              <a:t>, одно значение столбца с типом </a:t>
            </a:r>
            <a:r>
              <a:rPr lang="en-US" sz="2900" b="1" i="1" dirty="0">
                <a:cs typeface="Times New Roman" pitchFamily="18" charset="0"/>
              </a:rPr>
              <a:t>char</a:t>
            </a:r>
            <a:r>
              <a:rPr lang="ru-RU" sz="2900" b="1" i="1" dirty="0">
                <a:cs typeface="Times New Roman" pitchFamily="18" charset="0"/>
              </a:rPr>
              <a:t>(10)</a:t>
            </a:r>
            <a:r>
              <a:rPr lang="ru-RU" sz="2900" b="1" dirty="0">
                <a:cs typeface="Times New Roman" pitchFamily="18" charset="0"/>
              </a:rPr>
              <a:t> </a:t>
            </a:r>
            <a:r>
              <a:rPr lang="ru-RU" sz="2900" dirty="0">
                <a:cs typeface="Times New Roman" pitchFamily="18" charset="0"/>
              </a:rPr>
              <a:t>занимает 10 байт памяти </a:t>
            </a:r>
            <a:r>
              <a:rPr lang="ru-RU" sz="29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независимо от того, хранится ли в нем 1 символ или 10</a:t>
            </a:r>
            <a:r>
              <a:rPr lang="ru-RU" sz="2900" dirty="0">
                <a:cs typeface="Times New Roman" pitchFamily="18" charset="0"/>
              </a:rPr>
              <a:t>. </a:t>
            </a:r>
            <a:r>
              <a:rPr lang="ru-RU" sz="2900" dirty="0" smtClean="0">
                <a:cs typeface="Times New Roman" pitchFamily="18" charset="0"/>
              </a:rPr>
              <a:t>Неиспользуемое </a:t>
            </a:r>
            <a:r>
              <a:rPr lang="ru-RU" sz="2900" dirty="0">
                <a:cs typeface="Times New Roman" pitchFamily="18" charset="0"/>
              </a:rPr>
              <a:t>пространство </a:t>
            </a:r>
            <a:r>
              <a:rPr lang="ru-RU" sz="29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дополняется пробелами</a:t>
            </a:r>
            <a:r>
              <a:rPr lang="ru-RU" sz="2900" dirty="0">
                <a:cs typeface="Times New Roman" pitchFamily="18" charset="0"/>
              </a:rPr>
              <a:t> до максимально возможного количества символов в столбце.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54E359-9B47-41CE-8B2B-D227E088BAA7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43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320675" y="170807"/>
            <a:ext cx="8823325" cy="568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lnSpc>
                <a:spcPct val="120000"/>
              </a:lnSpc>
              <a:defRPr/>
            </a:pPr>
            <a:r>
              <a:rPr lang="ru-RU" sz="3200" dirty="0">
                <a:latin typeface="Arial" pitchFamily="34" charset="0"/>
                <a:cs typeface="Times New Roman" pitchFamily="18" charset="0"/>
              </a:rPr>
              <a:t>В то же время, для хранения каждого символа в столбце требуется:</a:t>
            </a:r>
          </a:p>
          <a:p>
            <a:pPr indent="449263">
              <a:lnSpc>
                <a:spcPct val="120000"/>
              </a:lnSpc>
              <a:defRPr/>
            </a:pPr>
            <a:r>
              <a:rPr lang="ru-RU" sz="3200" dirty="0">
                <a:latin typeface="Arial" pitchFamily="34" charset="0"/>
                <a:cs typeface="Times New Roman" pitchFamily="18" charset="0"/>
              </a:rPr>
              <a:t> при типе данных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var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char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(10)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- 1 байт</a:t>
            </a:r>
            <a:r>
              <a:rPr lang="ru-RU" sz="3200" dirty="0">
                <a:latin typeface="Arial" pitchFamily="34" charset="0"/>
                <a:cs typeface="Times New Roman" pitchFamily="18" charset="0"/>
              </a:rPr>
              <a:t>, </a:t>
            </a:r>
          </a:p>
          <a:p>
            <a:pPr indent="449263">
              <a:lnSpc>
                <a:spcPct val="120000"/>
              </a:lnSpc>
              <a:defRPr/>
            </a:pPr>
            <a:r>
              <a:rPr lang="ru-RU" sz="3200" dirty="0">
                <a:latin typeface="Arial" pitchFamily="34" charset="0"/>
                <a:cs typeface="Times New Roman" pitchFamily="18" charset="0"/>
              </a:rPr>
              <a:t> при типе данных</a:t>
            </a:r>
            <a:r>
              <a:rPr lang="ru-RU" sz="3200" dirty="0">
                <a:latin typeface="Arial" pitchFamily="34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nvarchar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(n)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- 2 байта</a:t>
            </a:r>
            <a:r>
              <a:rPr lang="ru-RU" sz="3200" dirty="0">
                <a:latin typeface="Arial" pitchFamily="34" charset="0"/>
                <a:cs typeface="Times New Roman" pitchFamily="18" charset="0"/>
              </a:rPr>
              <a:t>;</a:t>
            </a:r>
          </a:p>
          <a:p>
            <a:pPr indent="449263">
              <a:lnSpc>
                <a:spcPct val="140000"/>
              </a:lnSpc>
              <a:defRPr/>
            </a:pPr>
            <a:endParaRPr lang="ru-RU" sz="2000" dirty="0">
              <a:latin typeface="Arial" pitchFamily="34" charset="0"/>
              <a:cs typeface="Times New Roman" pitchFamily="18" charset="0"/>
            </a:endParaRPr>
          </a:p>
          <a:p>
            <a:pPr indent="449263">
              <a:lnSpc>
                <a:spcPct val="140000"/>
              </a:lnSpc>
              <a:defRPr/>
            </a:pPr>
            <a:r>
              <a:rPr lang="ru-RU" sz="3000" dirty="0">
                <a:latin typeface="Arial" pitchFamily="34" charset="0"/>
                <a:cs typeface="Times New Roman" pitchFamily="18" charset="0"/>
              </a:rPr>
              <a:t>при этом требуемый объем памяти </a:t>
            </a:r>
            <a:r>
              <a:rPr lang="ru-RU" sz="3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зависит от заполнения столбца</a:t>
            </a:r>
            <a:r>
              <a:rPr lang="ru-RU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(т.е</a:t>
            </a:r>
            <a:r>
              <a:rPr lang="ru-RU" sz="3000" dirty="0">
                <a:latin typeface="Arial" pitchFamily="34" charset="0"/>
                <a:cs typeface="Times New Roman" pitchFamily="18" charset="0"/>
              </a:rPr>
              <a:t>., столбец имеет переменный размер, и </a:t>
            </a:r>
            <a:r>
              <a:rPr lang="ru-RU" sz="3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не происходит хранение «пустого места» - пробелов</a:t>
            </a:r>
            <a:r>
              <a:rPr lang="ru-RU" sz="3000" dirty="0">
                <a:latin typeface="Arial" pitchFamily="34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16ED8-1CE4-4223-AEF1-26B5A8ABE5DB}" type="slidenum">
              <a:rPr lang="ru-RU"/>
              <a:pPr>
                <a:defRPr/>
              </a:pPr>
              <a:t>44</a:t>
            </a:fld>
            <a:endParaRPr lang="ru-RU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14313" y="71438"/>
            <a:ext cx="8929687" cy="62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ru-RU" sz="2800" dirty="0">
                <a:cs typeface="Times New Roman" pitchFamily="18" charset="0"/>
              </a:rPr>
              <a:t>     </a:t>
            </a:r>
            <a:r>
              <a:rPr lang="ru-RU" sz="2600" dirty="0">
                <a:cs typeface="Times New Roman" pitchFamily="18" charset="0"/>
              </a:rPr>
              <a:t>Типы данных</a:t>
            </a:r>
            <a:r>
              <a:rPr lang="ru-RU" sz="2600" dirty="0">
                <a:solidFill>
                  <a:srgbClr val="BFBFBF"/>
                </a:solidFill>
                <a:cs typeface="Times New Roman" pitchFamily="18" charset="0"/>
              </a:rPr>
              <a:t> </a:t>
            </a:r>
            <a:r>
              <a:rPr lang="ru-RU" sz="2600" b="1" i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text</a:t>
            </a:r>
            <a:r>
              <a:rPr lang="ru-RU" sz="2600" dirty="0">
                <a:solidFill>
                  <a:srgbClr val="BFBFBF"/>
                </a:solidFill>
                <a:cs typeface="Times New Roman" pitchFamily="18" charset="0"/>
              </a:rPr>
              <a:t> </a:t>
            </a:r>
            <a:r>
              <a:rPr lang="ru-RU" sz="2600" dirty="0">
                <a:cs typeface="Times New Roman" pitchFamily="18" charset="0"/>
              </a:rPr>
              <a:t>и </a:t>
            </a:r>
            <a:r>
              <a:rPr lang="ru-RU" sz="2600" b="1" i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ntext</a:t>
            </a:r>
            <a:r>
              <a:rPr lang="ru-RU" sz="2600" dirty="0">
                <a:solidFill>
                  <a:srgbClr val="BFBFBF"/>
                </a:solidFill>
                <a:cs typeface="Times New Roman" pitchFamily="18" charset="0"/>
              </a:rPr>
              <a:t> </a:t>
            </a:r>
            <a:r>
              <a:rPr lang="ru-RU" sz="2600" dirty="0">
                <a:cs typeface="Times New Roman" pitchFamily="18" charset="0"/>
              </a:rPr>
              <a:t>служат</a:t>
            </a:r>
            <a:r>
              <a:rPr lang="ru-RU" sz="2600" dirty="0">
                <a:solidFill>
                  <a:srgbClr val="BFBFBF"/>
                </a:solidFill>
                <a:cs typeface="Times New Roman" pitchFamily="18" charset="0"/>
              </a:rPr>
              <a:t> </a:t>
            </a:r>
            <a:r>
              <a:rPr lang="ru-RU" sz="26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для хранения больших массивов символьных данных</a:t>
            </a:r>
            <a:r>
              <a:rPr lang="ru-RU" sz="2600" dirty="0">
                <a:cs typeface="Times New Roman" pitchFamily="18" charset="0"/>
              </a:rPr>
              <a:t>. Для столбцов с такими типами данных </a:t>
            </a:r>
            <a:r>
              <a:rPr lang="ru-RU" sz="2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запрещены многие операции и функции</a:t>
            </a:r>
            <a:r>
              <a:rPr lang="ru-RU" sz="2600" dirty="0">
                <a:cs typeface="Times New Roman" pitchFamily="18" charset="0"/>
              </a:rPr>
              <a:t>. </a:t>
            </a:r>
          </a:p>
          <a:p>
            <a:pPr>
              <a:lnSpc>
                <a:spcPct val="140000"/>
              </a:lnSpc>
              <a:defRPr/>
            </a:pPr>
            <a:r>
              <a:rPr lang="ru-RU" sz="2600" dirty="0">
                <a:cs typeface="Times New Roman" pitchFamily="18" charset="0"/>
              </a:rPr>
              <a:t>     Из-за этих ограничений, начиная с версии СУБД SQL </a:t>
            </a:r>
            <a:r>
              <a:rPr lang="ru-RU" sz="2600" dirty="0" err="1">
                <a:cs typeface="Times New Roman" pitchFamily="18" charset="0"/>
              </a:rPr>
              <a:t>Server</a:t>
            </a:r>
            <a:r>
              <a:rPr lang="ru-RU" sz="2600" dirty="0">
                <a:cs typeface="Times New Roman" pitchFamily="18" charset="0"/>
              </a:rPr>
              <a:t> 2005, появились типы данных </a:t>
            </a:r>
            <a:r>
              <a:rPr lang="en-US" sz="2600" b="1" i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varchar</a:t>
            </a:r>
            <a:r>
              <a:rPr lang="ru-RU" sz="2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</a:t>
            </a:r>
            <a:r>
              <a:rPr lang="en-US" sz="2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max</a:t>
            </a:r>
            <a:r>
              <a:rPr lang="ru-RU" sz="2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  <a:r>
              <a:rPr lang="ru-RU" sz="2600" b="1" dirty="0">
                <a:cs typeface="Times New Roman" pitchFamily="18" charset="0"/>
              </a:rPr>
              <a:t> </a:t>
            </a:r>
            <a:r>
              <a:rPr lang="ru-RU" sz="2600" dirty="0">
                <a:cs typeface="Times New Roman" pitchFamily="18" charset="0"/>
              </a:rPr>
              <a:t>и </a:t>
            </a:r>
            <a:r>
              <a:rPr lang="en-US" sz="2600" b="1" i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nvarchar</a:t>
            </a:r>
            <a:r>
              <a:rPr lang="ru-RU" sz="2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</a:t>
            </a:r>
            <a:r>
              <a:rPr lang="en-US" sz="2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max</a:t>
            </a:r>
            <a:r>
              <a:rPr lang="ru-RU" sz="2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  <a:r>
              <a:rPr lang="ru-RU" sz="2600" dirty="0">
                <a:cs typeface="Times New Roman" pitchFamily="18" charset="0"/>
              </a:rPr>
              <a:t>, которые объединяют возможности типов </a:t>
            </a:r>
            <a:r>
              <a:rPr lang="ru-RU" sz="2600" b="1" i="1" dirty="0" err="1">
                <a:cs typeface="Times New Roman" pitchFamily="18" charset="0"/>
              </a:rPr>
              <a:t>text</a:t>
            </a:r>
            <a:r>
              <a:rPr lang="ru-RU" sz="2600" b="1" i="1" dirty="0">
                <a:cs typeface="Times New Roman" pitchFamily="18" charset="0"/>
              </a:rPr>
              <a:t>/</a:t>
            </a:r>
            <a:r>
              <a:rPr lang="ru-RU" sz="2600" b="1" i="1" dirty="0" err="1">
                <a:cs typeface="Times New Roman" pitchFamily="18" charset="0"/>
              </a:rPr>
              <a:t>ntext</a:t>
            </a:r>
            <a:r>
              <a:rPr lang="ru-RU" sz="2600" dirty="0">
                <a:cs typeface="Times New Roman" pitchFamily="18" charset="0"/>
              </a:rPr>
              <a:t>, </a:t>
            </a:r>
            <a:r>
              <a:rPr lang="ru-RU" sz="2600" b="1" i="1" dirty="0" err="1">
                <a:cs typeface="Times New Roman" pitchFamily="18" charset="0"/>
              </a:rPr>
              <a:t>varchar</a:t>
            </a:r>
            <a:r>
              <a:rPr lang="ru-RU" sz="2600" b="1" i="1" dirty="0">
                <a:cs typeface="Times New Roman" pitchFamily="18" charset="0"/>
              </a:rPr>
              <a:t>/</a:t>
            </a:r>
            <a:r>
              <a:rPr lang="ru-RU" sz="2600" b="1" i="1" dirty="0" err="1">
                <a:cs typeface="Times New Roman" pitchFamily="18" charset="0"/>
              </a:rPr>
              <a:t>nvarchar</a:t>
            </a:r>
            <a:r>
              <a:rPr lang="ru-RU" sz="2600" dirty="0">
                <a:cs typeface="Times New Roman" pitchFamily="18" charset="0"/>
              </a:rPr>
              <a:t>, могут хранить до 2 Гб данных и не имеют ограничений по использованию с различными операциями и функциями. </a:t>
            </a:r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3AA4E-FD35-477C-BC47-4B388839C1C2}" type="slidenum">
              <a:rPr lang="ru-RU"/>
              <a:pPr>
                <a:defRPr/>
              </a:pPr>
              <a:t>45</a:t>
            </a:fld>
            <a:endParaRPr lang="ru-RU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42910" y="53975"/>
            <a:ext cx="7450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3200" b="1" dirty="0">
                <a:solidFill>
                  <a:srgbClr val="FFCC00"/>
                </a:solidFill>
                <a:cs typeface="Times New Roman" pitchFamily="18" charset="0"/>
              </a:rPr>
              <a:t>3.</a:t>
            </a:r>
            <a:r>
              <a:rPr lang="en-US" sz="3200" b="1" dirty="0">
                <a:solidFill>
                  <a:srgbClr val="FFCC00"/>
                </a:solidFill>
                <a:cs typeface="Times New Roman" pitchFamily="18" charset="0"/>
              </a:rPr>
              <a:t>6</a:t>
            </a:r>
            <a:r>
              <a:rPr lang="ru-RU" sz="3200" b="1" dirty="0">
                <a:solidFill>
                  <a:srgbClr val="FFCC00"/>
                </a:solidFill>
                <a:cs typeface="Times New Roman" pitchFamily="18" charset="0"/>
              </a:rPr>
              <a:t>. Двоичные типы данных</a:t>
            </a:r>
            <a:endParaRPr lang="ru-RU" sz="3200" dirty="0">
              <a:solidFill>
                <a:srgbClr val="FFCC00"/>
              </a:solidFill>
            </a:endParaRPr>
          </a:p>
        </p:txBody>
      </p:sp>
      <p:graphicFrame>
        <p:nvGraphicFramePr>
          <p:cNvPr id="34858" name="Group 42"/>
          <p:cNvGraphicFramePr>
            <a:graphicFrameLocks noGrp="1"/>
          </p:cNvGraphicFramePr>
          <p:nvPr/>
        </p:nvGraphicFramePr>
        <p:xfrm>
          <a:off x="214313" y="857250"/>
          <a:ext cx="8715375" cy="4968876"/>
        </p:xfrm>
        <a:graphic>
          <a:graphicData uri="http://schemas.openxmlformats.org/drawingml/2006/table">
            <a:tbl>
              <a:tblPr/>
              <a:tblGrid>
                <a:gridCol w="2857489"/>
                <a:gridCol w="2076461"/>
                <a:gridCol w="3781425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данных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Занимаемая память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binary(n)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1-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8000 байт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Хранение двоичных данных фиксированного размера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varbinary</a:t>
                      </a: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(n)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varbinary</a:t>
                      </a: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(max)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до 2 Гб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Хранение двоичных данных переменного размера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image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03DAA-3F34-423F-A28C-9CEAF537E5FE}" type="slidenum">
              <a:rPr lang="ru-RU"/>
              <a:pPr>
                <a:defRPr/>
              </a:pPr>
              <a:t>46</a:t>
            </a:fld>
            <a:endParaRPr lang="ru-RU"/>
          </a:p>
        </p:txBody>
      </p:sp>
      <p:sp>
        <p:nvSpPr>
          <p:cNvPr id="49155" name="Прямоугольник 4"/>
          <p:cNvSpPr>
            <a:spLocks noChangeArrowheads="1"/>
          </p:cNvSpPr>
          <p:nvPr/>
        </p:nvSpPr>
        <p:spPr bwMode="auto">
          <a:xfrm>
            <a:off x="357218" y="214290"/>
            <a:ext cx="864393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dirty="0">
                <a:cs typeface="Times New Roman" pitchFamily="18" charset="0"/>
              </a:rPr>
              <a:t>     Типы данных </a:t>
            </a:r>
            <a:r>
              <a:rPr lang="en-US" sz="3000" b="1" i="1" dirty="0">
                <a:cs typeface="Times New Roman" pitchFamily="18" charset="0"/>
              </a:rPr>
              <a:t>binary </a:t>
            </a:r>
            <a:r>
              <a:rPr lang="ru-RU" sz="3000" dirty="0">
                <a:cs typeface="Times New Roman" pitchFamily="18" charset="0"/>
              </a:rPr>
              <a:t>служат в основном для хранения файлов в SQL </a:t>
            </a:r>
            <a:r>
              <a:rPr lang="ru-RU" sz="3000" dirty="0" err="1">
                <a:cs typeface="Times New Roman" pitchFamily="18" charset="0"/>
              </a:rPr>
              <a:t>Server</a:t>
            </a:r>
            <a:r>
              <a:rPr lang="ru-RU" sz="3000" dirty="0">
                <a:cs typeface="Times New Roman" pitchFamily="18" charset="0"/>
              </a:rPr>
              <a:t>. Для хранения небольших файлов (например, групп файлов размером несколько Кб, содержащих различные данные в двоичном формате) используют типы данных </a:t>
            </a:r>
            <a:r>
              <a:rPr lang="en-US" sz="3000" b="1" i="1" dirty="0">
                <a:cs typeface="Times New Roman" pitchFamily="18" charset="0"/>
              </a:rPr>
              <a:t>binary</a:t>
            </a:r>
            <a:r>
              <a:rPr lang="ru-RU" sz="3000" b="1" i="1" dirty="0">
                <a:cs typeface="Times New Roman" pitchFamily="18" charset="0"/>
              </a:rPr>
              <a:t>/</a:t>
            </a:r>
            <a:r>
              <a:rPr lang="ru-RU" sz="3000" b="1" i="1" dirty="0" err="1">
                <a:cs typeface="Times New Roman" pitchFamily="18" charset="0"/>
              </a:rPr>
              <a:t>varbinary</a:t>
            </a:r>
            <a:r>
              <a:rPr lang="ru-RU" sz="3000" dirty="0">
                <a:solidFill>
                  <a:srgbClr val="BFBFBF"/>
                </a:solidFill>
                <a:cs typeface="Times New Roman" pitchFamily="18" charset="0"/>
              </a:rPr>
              <a:t>.</a:t>
            </a:r>
            <a:endParaRPr lang="ru-RU" sz="30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250825" y="22225"/>
            <a:ext cx="8713788" cy="65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ru-RU" sz="2800"/>
              <a:t>       Часто используется тип данных </a:t>
            </a:r>
            <a:r>
              <a:rPr lang="en-US" sz="2800" b="1" i="1"/>
              <a:t>image</a:t>
            </a:r>
            <a:r>
              <a:rPr lang="ru-RU" sz="2800"/>
              <a:t> - служит для хранения как изображений, </a:t>
            </a: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так и документов Word,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PDF</a:t>
            </a: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Visio</a:t>
            </a:r>
            <a:r>
              <a:rPr lang="ru-RU" sz="2800"/>
              <a:t>.</a:t>
            </a:r>
            <a:r>
              <a:rPr lang="ru-RU" sz="2800" b="1" i="1"/>
              <a:t> </a:t>
            </a:r>
            <a:r>
              <a:rPr lang="ru-RU" sz="2800"/>
              <a:t>Этот тип данных подходит для хранения любых файлов размером не более 2 Гб.</a:t>
            </a:r>
          </a:p>
          <a:p>
            <a:pPr>
              <a:lnSpc>
                <a:spcPct val="135000"/>
              </a:lnSpc>
              <a:defRPr/>
            </a:pPr>
            <a:endParaRPr lang="ru-RU" sz="800"/>
          </a:p>
          <a:p>
            <a:pPr>
              <a:lnSpc>
                <a:spcPct val="135000"/>
              </a:lnSpc>
              <a:defRPr/>
            </a:pPr>
            <a:r>
              <a:rPr lang="ru-RU" sz="2800"/>
              <a:t>	Тип данных </a:t>
            </a:r>
            <a:r>
              <a:rPr lang="en-US" sz="2800" b="1" i="1"/>
              <a:t>varbinary</a:t>
            </a:r>
            <a:r>
              <a:rPr lang="ru-RU" sz="2800" b="1" i="1"/>
              <a:t>(</a:t>
            </a:r>
            <a:r>
              <a:rPr lang="en-US" sz="2800" b="1" i="1"/>
              <a:t>max</a:t>
            </a:r>
            <a:r>
              <a:rPr lang="ru-RU" sz="2800" b="1" i="1"/>
              <a:t>)</a:t>
            </a:r>
            <a:r>
              <a:rPr lang="ru-RU" sz="2800" b="1"/>
              <a:t>, </a:t>
            </a:r>
            <a:r>
              <a:rPr lang="ru-RU" sz="2800"/>
              <a:t>впервые появившийся в SQL Server 2005, позволяет хранить такой же объем данных, как и </a:t>
            </a:r>
            <a:r>
              <a:rPr lang="en-US" sz="2800" b="1" i="1"/>
              <a:t>image</a:t>
            </a:r>
            <a:r>
              <a:rPr lang="ru-RU" sz="2800" b="1"/>
              <a:t>,</a:t>
            </a:r>
            <a:r>
              <a:rPr lang="ru-RU" sz="2800"/>
              <a:t> и может применяться во всех операциях и функциях, где допустимы типы данных </a:t>
            </a:r>
            <a:r>
              <a:rPr lang="en-US" sz="2800" b="1" i="1"/>
              <a:t>binary</a:t>
            </a:r>
            <a:r>
              <a:rPr lang="ru-RU" sz="2800" b="1" i="1"/>
              <a:t>/varbinary</a:t>
            </a:r>
            <a:r>
              <a:rPr lang="ru-RU" sz="28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6EEE9-A2E4-4E06-B9E3-BA181D67F7D8}" type="slidenum">
              <a:rPr lang="ru-RU"/>
              <a:pPr>
                <a:defRPr/>
              </a:pPr>
              <a:t>48</a:t>
            </a:fld>
            <a:endParaRPr lang="ru-RU"/>
          </a:p>
        </p:txBody>
      </p:sp>
      <p:sp>
        <p:nvSpPr>
          <p:cNvPr id="51203" name="Rectangle 8"/>
          <p:cNvSpPr>
            <a:spLocks noChangeArrowheads="1"/>
          </p:cNvSpPr>
          <p:nvPr/>
        </p:nvSpPr>
        <p:spPr bwMode="auto">
          <a:xfrm>
            <a:off x="428596" y="44450"/>
            <a:ext cx="687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/>
            <a:r>
              <a:rPr lang="ru-RU" sz="3200" b="1" dirty="0">
                <a:solidFill>
                  <a:srgbClr val="FFCC00"/>
                </a:solidFill>
                <a:cs typeface="Times New Roman" pitchFamily="18" charset="0"/>
              </a:rPr>
              <a:t>3.7. Специальные типы данных</a:t>
            </a:r>
            <a:endParaRPr lang="ru-RU" sz="3200" dirty="0">
              <a:solidFill>
                <a:srgbClr val="FFCC00"/>
              </a:solidFill>
            </a:endParaRPr>
          </a:p>
        </p:txBody>
      </p:sp>
      <p:graphicFrame>
        <p:nvGraphicFramePr>
          <p:cNvPr id="36885" name="Group 21"/>
          <p:cNvGraphicFramePr>
            <a:graphicFrameLocks noGrp="1"/>
          </p:cNvGraphicFramePr>
          <p:nvPr/>
        </p:nvGraphicFramePr>
        <p:xfrm>
          <a:off x="142844" y="765175"/>
          <a:ext cx="8894794" cy="5359083"/>
        </p:xfrm>
        <a:graphic>
          <a:graphicData uri="http://schemas.openxmlformats.org/drawingml/2006/table">
            <a:tbl>
              <a:tblPr/>
              <a:tblGrid>
                <a:gridCol w="2054225"/>
                <a:gridCol w="6840569"/>
              </a:tblGrid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данных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bit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0, 1 или </a:t>
                      </a:r>
                      <a:r>
                        <a:rPr kumimoji="0" lang="en-US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null</a:t>
                      </a: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Применяется для основных значений флага. Значение 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TRUE преобразуется в 1, 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FALSE – в </a:t>
                      </a: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timestamp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Автоматически генерируемое значение. В каждой БД есть внутренний счетчик </a:t>
                      </a:r>
                      <a:r>
                        <a:rPr kumimoji="0" lang="ru-RU" sz="23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относительного времени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не связанного с реальным. В таблице может быть только один столбец с типом данных </a:t>
                      </a:r>
                      <a:r>
                        <a:rPr kumimoji="0" lang="ru-RU" sz="2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timestamp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которому присваивается значение временной метки БД при каждом добавлении или изменении строки.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1D31A-5B4F-4569-8174-EC9185EE3C70}" type="slidenum">
              <a:rPr lang="ru-RU"/>
              <a:pPr>
                <a:defRPr/>
              </a:pPr>
              <a:t>49</a:t>
            </a:fld>
            <a:endParaRPr lang="ru-RU"/>
          </a:p>
        </p:txBody>
      </p:sp>
      <p:graphicFrame>
        <p:nvGraphicFramePr>
          <p:cNvPr id="37911" name="Group 23"/>
          <p:cNvGraphicFramePr>
            <a:graphicFrameLocks noGrp="1"/>
          </p:cNvGraphicFramePr>
          <p:nvPr/>
        </p:nvGraphicFramePr>
        <p:xfrm>
          <a:off x="142844" y="142852"/>
          <a:ext cx="8786844" cy="6357982"/>
        </p:xfrm>
        <a:graphic>
          <a:graphicData uri="http://schemas.openxmlformats.org/drawingml/2006/table">
            <a:tbl>
              <a:tblPr/>
              <a:tblGrid>
                <a:gridCol w="2701925"/>
                <a:gridCol w="6084919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uniqueidentifier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16-битный 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GUID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служащий для глобальной идентификации строки в БД, экземплярах и серверах.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87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sql_variant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изменять тип данных в зависимости от хранящихся данных. Максимальный объем хранимых данных – 8000 байт.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26860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cursor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Встречается в приложениях, работающих с курсорами, и содержит ссылку на курсор, которая применяется для выполнения операций. Этот тип данных </a:t>
                      </a:r>
                      <a:r>
                        <a:rPr kumimoji="0" lang="ru-RU" sz="2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нельзя использовать в таблицах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A38C9-101E-4CFA-9DCA-6DD78CB0FBF0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357219" y="71414"/>
            <a:ext cx="87153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z="3000" dirty="0">
                <a:latin typeface="Arial" charset="0"/>
              </a:rPr>
              <a:t>     </a:t>
            </a:r>
            <a:r>
              <a:rPr lang="ru-RU" sz="3000" dirty="0"/>
              <a:t>В результате в 1992 г. Американский национальный институт стандартов (ANSI) разработал стандарт </a:t>
            </a:r>
            <a:r>
              <a:rPr lang="en-US" sz="3000" dirty="0"/>
              <a:t>SQL</a:t>
            </a:r>
            <a:r>
              <a:rPr lang="ru-RU" sz="3000" dirty="0"/>
              <a:t>-92, описывающий поведение сервера и регламентирующий основные правила работы. Целью разработки этого стандарта было, в частности, преодоление несовместимости различных вариантов </a:t>
            </a:r>
            <a:r>
              <a:rPr lang="en-US" sz="3000" dirty="0"/>
              <a:t>SQL</a:t>
            </a:r>
            <a:r>
              <a:rPr lang="ru-RU" sz="3000" dirty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8DC19-29D8-4411-B315-725AFAFFB1ED}" type="slidenum">
              <a:rPr lang="ru-RU"/>
              <a:pPr>
                <a:defRPr/>
              </a:pPr>
              <a:t>50</a:t>
            </a:fld>
            <a:endParaRPr lang="ru-RU"/>
          </a:p>
        </p:txBody>
      </p:sp>
      <p:graphicFrame>
        <p:nvGraphicFramePr>
          <p:cNvPr id="38929" name="Group 17"/>
          <p:cNvGraphicFramePr>
            <a:graphicFrameLocks noGrp="1"/>
          </p:cNvGraphicFramePr>
          <p:nvPr/>
        </p:nvGraphicFramePr>
        <p:xfrm>
          <a:off x="214313" y="285750"/>
          <a:ext cx="8715375" cy="5520690"/>
        </p:xfrm>
        <a:graphic>
          <a:graphicData uri="http://schemas.openxmlformats.org/drawingml/2006/table">
            <a:tbl>
              <a:tblPr/>
              <a:tblGrid>
                <a:gridCol w="1000125"/>
                <a:gridCol w="7715250"/>
              </a:tblGrid>
              <a:tr h="3143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table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Предназначен для хранения набора результатов с целью последующей обработки. Этот тип данных </a:t>
                      </a:r>
                      <a:r>
                        <a:rPr kumimoji="0" lang="ru-RU" sz="2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нельзя использовать в столбцах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Он применяется только при объявлении табличных переменных в триггерах, хранимых процедурах и функциях.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Xml</a:t>
                      </a:r>
                      <a:endParaRPr kumimoji="0" lang="ru-RU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XML-документов размером до 2 Гб. Задаваемые параметры позволяют хранить в столбцах только документы, соответствующие этим параметрам.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06C09-5CFD-41CA-8D02-C5F257BA9F15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320675" y="115888"/>
            <a:ext cx="8643938" cy="62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lnSpc>
                <a:spcPct val="130000"/>
              </a:lnSpc>
              <a:defRPr/>
            </a:pPr>
            <a:r>
              <a:rPr lang="ru-RU" sz="2800" dirty="0" smtClean="0">
                <a:cs typeface="Times New Roman" pitchFamily="18" charset="0"/>
              </a:rPr>
              <a:t> Тип </a:t>
            </a:r>
            <a:r>
              <a:rPr lang="ru-RU" sz="2800" dirty="0">
                <a:cs typeface="Times New Roman" pitchFamily="18" charset="0"/>
              </a:rPr>
              <a:t>данных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sql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variant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позволяет объявлять столбец или переменную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без явного указания типа данных</a:t>
            </a:r>
            <a:r>
              <a:rPr lang="ru-RU" sz="2800" dirty="0">
                <a:cs typeface="Times New Roman" pitchFamily="18" charset="0"/>
              </a:rPr>
              <a:t>, которые будут в нем храниться. Затем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sql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variant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автоматически «преобразуется» к типу данных, добавляемых в столбец. </a:t>
            </a:r>
          </a:p>
          <a:p>
            <a:pPr indent="449263">
              <a:lnSpc>
                <a:spcPct val="130000"/>
              </a:lnSpc>
              <a:defRPr/>
            </a:pPr>
            <a:r>
              <a:rPr lang="ru-RU" sz="2800" dirty="0" smtClean="0">
                <a:cs typeface="Times New Roman" pitchFamily="18" charset="0"/>
              </a:rPr>
              <a:t> В </a:t>
            </a:r>
            <a:r>
              <a:rPr lang="ru-RU" sz="2800" dirty="0">
                <a:cs typeface="Times New Roman" pitchFamily="18" charset="0"/>
              </a:rPr>
              <a:t>результате возможно появление различных проблем, связанных с несоответствием типов данных. Поэтому </a:t>
            </a:r>
            <a:r>
              <a:rPr lang="ru-RU" sz="2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без явной необходимости применять тип данных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sql</a:t>
            </a:r>
            <a:r>
              <a:rPr lang="ru-RU" sz="2800" b="1" i="1" dirty="0">
                <a:cs typeface="Times New Roman" pitchFamily="18" charset="0"/>
              </a:rPr>
              <a:t>_</a:t>
            </a:r>
            <a:r>
              <a:rPr lang="en-US" sz="2800" b="1" i="1" dirty="0">
                <a:cs typeface="Times New Roman" pitchFamily="18" charset="0"/>
              </a:rPr>
              <a:t>variant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ru-RU" sz="2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не рекомендуется</a:t>
            </a:r>
            <a:r>
              <a:rPr lang="ru-RU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C74E-DE8E-4014-ADCB-81D55CF8EA9F}" type="slidenum">
              <a:rPr lang="ru-RU"/>
              <a:pPr>
                <a:defRPr/>
              </a:pPr>
              <a:t>52</a:t>
            </a:fld>
            <a:endParaRPr lang="ru-RU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214282" y="239840"/>
            <a:ext cx="892972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tabLst>
                <a:tab pos="542925" algn="l"/>
              </a:tabLst>
              <a:defRPr/>
            </a:pPr>
            <a:r>
              <a:rPr lang="ru-RU" sz="3000" dirty="0">
                <a:latin typeface="Arial" charset="0"/>
                <a:cs typeface="Times New Roman" pitchFamily="18" charset="0"/>
              </a:rPr>
              <a:t>    </a:t>
            </a:r>
            <a:r>
              <a:rPr lang="ru-RU" sz="3000" dirty="0">
                <a:cs typeface="Times New Roman" pitchFamily="18" charset="0"/>
              </a:rPr>
              <a:t>Таким образом, в версии языка </a:t>
            </a:r>
            <a:r>
              <a:rPr lang="en-US" sz="3000" dirty="0">
                <a:cs typeface="Times New Roman" pitchFamily="18" charset="0"/>
              </a:rPr>
              <a:t>Transact</a:t>
            </a:r>
            <a:r>
              <a:rPr lang="ru-RU" sz="3000" dirty="0">
                <a:cs typeface="Times New Roman" pitchFamily="18" charset="0"/>
              </a:rPr>
              <a:t>-</a:t>
            </a:r>
            <a:r>
              <a:rPr lang="en-US" sz="3000" dirty="0">
                <a:cs typeface="Times New Roman" pitchFamily="18" charset="0"/>
              </a:rPr>
              <a:t>SQL</a:t>
            </a:r>
            <a:r>
              <a:rPr lang="ru-RU" sz="3000" dirty="0">
                <a:cs typeface="Times New Roman" pitchFamily="18" charset="0"/>
              </a:rPr>
              <a:t> для SQL </a:t>
            </a:r>
            <a:r>
              <a:rPr lang="ru-RU" sz="3000" dirty="0" err="1">
                <a:cs typeface="Times New Roman" pitchFamily="18" charset="0"/>
              </a:rPr>
              <a:t>Server</a:t>
            </a:r>
            <a:r>
              <a:rPr lang="ru-RU" sz="3000" dirty="0">
                <a:cs typeface="Times New Roman" pitchFamily="18" charset="0"/>
              </a:rPr>
              <a:t> 2005 </a:t>
            </a:r>
            <a:r>
              <a:rPr lang="ru-RU" sz="3000" dirty="0">
                <a:latin typeface="Arial" charset="0"/>
                <a:cs typeface="Times New Roman" pitchFamily="18" charset="0"/>
              </a:rPr>
              <a:t>(и выше) </a:t>
            </a:r>
            <a:r>
              <a:rPr lang="ru-RU" sz="3000" dirty="0">
                <a:cs typeface="Times New Roman" pitchFamily="18" charset="0"/>
              </a:rPr>
              <a:t>имеется </a:t>
            </a:r>
            <a:endParaRPr lang="ru-RU" sz="30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tabLst>
                <a:tab pos="542925" algn="l"/>
              </a:tabLst>
              <a:defRPr/>
            </a:pPr>
            <a:r>
              <a:rPr lang="ru-RU" sz="3000" dirty="0">
                <a:cs typeface="Times New Roman" pitchFamily="18" charset="0"/>
              </a:rPr>
              <a:t>6 категорий </a:t>
            </a:r>
            <a:r>
              <a:rPr lang="ru-RU" sz="3000" i="1" dirty="0">
                <a:cs typeface="Times New Roman" pitchFamily="18" charset="0"/>
              </a:rPr>
              <a:t>стандартных типов данных</a:t>
            </a:r>
            <a:r>
              <a:rPr lang="ru-RU" sz="3000" dirty="0">
                <a:cs typeface="Times New Roman" pitchFamily="18" charset="0"/>
              </a:rPr>
              <a:t>, используемых </a:t>
            </a:r>
            <a:r>
              <a:rPr lang="ru-RU" sz="30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для определения столбцов в таблицах</a:t>
            </a:r>
            <a:r>
              <a:rPr lang="ru-RU" sz="3000" dirty="0">
                <a:cs typeface="Times New Roman" pitchFamily="18" charset="0"/>
              </a:rPr>
              <a:t>:</a:t>
            </a:r>
          </a:p>
          <a:p>
            <a:pPr>
              <a:lnSpc>
                <a:spcPct val="125000"/>
              </a:lnSpc>
              <a:tabLst>
                <a:tab pos="542925" algn="l"/>
              </a:tabLst>
              <a:defRPr/>
            </a:pPr>
            <a:endParaRPr lang="ru-RU" sz="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SzPct val="130000"/>
              <a:buFontTx/>
              <a:buChar char="•"/>
              <a:tabLst>
                <a:tab pos="542925" algn="l"/>
              </a:tabLst>
              <a:defRPr/>
            </a:pPr>
            <a:r>
              <a:rPr lang="ru-RU" sz="3000" b="1" i="1" dirty="0">
                <a:latin typeface="Arial" charset="0"/>
                <a:cs typeface="Times New Roman" pitchFamily="18" charset="0"/>
              </a:rPr>
              <a:t>   </a:t>
            </a:r>
            <a:r>
              <a:rPr lang="ru-RU" sz="3200" b="1" i="1" u="sng" dirty="0">
                <a:latin typeface="Times New Roman" pitchFamily="18" charset="0"/>
              </a:rPr>
              <a:t>точные числовые типы данных </a:t>
            </a:r>
            <a:r>
              <a:rPr lang="ru-RU" sz="3000" i="1" dirty="0">
                <a:cs typeface="Times New Roman" pitchFamily="18" charset="0"/>
              </a:rPr>
              <a:t>- </a:t>
            </a:r>
            <a:r>
              <a:rPr lang="ru-RU" sz="3200" dirty="0">
                <a:latin typeface="Times New Roman" pitchFamily="18" charset="0"/>
              </a:rPr>
              <a:t>хранят точные целочисленные или десятичные значения;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SzPct val="130000"/>
              <a:buFontTx/>
              <a:buChar char="•"/>
              <a:tabLst>
                <a:tab pos="542925" algn="l"/>
              </a:tabLst>
              <a:defRPr/>
            </a:pPr>
            <a:endParaRPr lang="ru-RU" sz="4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SzPct val="135000"/>
              <a:buFontTx/>
              <a:buChar char="•"/>
              <a:tabLst>
                <a:tab pos="542925" algn="l"/>
              </a:tabLst>
              <a:defRPr/>
            </a:pPr>
            <a:r>
              <a:rPr lang="ru-RU" sz="3000" b="1" i="1" dirty="0">
                <a:latin typeface="Times New Roman" pitchFamily="18" charset="0"/>
              </a:rPr>
              <a:t>   </a:t>
            </a:r>
            <a:r>
              <a:rPr lang="ru-RU" sz="3000" b="1" i="1" u="sng" dirty="0">
                <a:latin typeface="Times New Roman" pitchFamily="18" charset="0"/>
              </a:rPr>
              <a:t>приближенные</a:t>
            </a:r>
            <a:r>
              <a:rPr lang="ru-RU" sz="3000" b="1" u="sng" dirty="0">
                <a:latin typeface="Times New Roman" pitchFamily="18" charset="0"/>
              </a:rPr>
              <a:t> </a:t>
            </a:r>
            <a:r>
              <a:rPr lang="ru-RU" sz="3000" b="1" i="1" u="sng" dirty="0">
                <a:latin typeface="Times New Roman" pitchFamily="18" charset="0"/>
              </a:rPr>
              <a:t>числовые типы данных</a:t>
            </a:r>
            <a:r>
              <a:rPr lang="ru-RU" sz="3000" dirty="0">
                <a:latin typeface="Times New Roman" pitchFamily="18" charset="0"/>
              </a:rPr>
              <a:t> - </a:t>
            </a:r>
            <a:r>
              <a:rPr lang="ru-RU" sz="3200" dirty="0">
                <a:latin typeface="Times New Roman" pitchFamily="18" charset="0"/>
              </a:rPr>
              <a:t>хранят приближенные числа с плавающей точкой</a:t>
            </a:r>
            <a:r>
              <a:rPr lang="ru-RU" sz="3000" dirty="0">
                <a:latin typeface="Times New Roman" pitchFamily="18" charset="0"/>
              </a:rPr>
              <a:t>;</a:t>
            </a:r>
            <a:endParaRPr lang="ru-R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323850" y="260350"/>
            <a:ext cx="8677275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chemeClr val="folHlink"/>
              </a:buClr>
              <a:buSzPct val="125000"/>
              <a:buFontTx/>
              <a:buChar char="•"/>
            </a:pPr>
            <a:r>
              <a:rPr lang="en-US" sz="2800" b="1" i="1" dirty="0"/>
              <a:t>  </a:t>
            </a:r>
            <a:r>
              <a:rPr lang="ru-RU" sz="3200" b="1" i="1" u="sng" dirty="0">
                <a:latin typeface="Times New Roman" pitchFamily="18" charset="0"/>
              </a:rPr>
              <a:t>денежные типы данных</a:t>
            </a:r>
            <a:r>
              <a:rPr lang="ru-RU" sz="3200" dirty="0">
                <a:latin typeface="Times New Roman" pitchFamily="18" charset="0"/>
              </a:rPr>
              <a:t> - хранят денежные значения с точностью 4 знака после запятой;</a:t>
            </a:r>
          </a:p>
          <a:p>
            <a:pPr>
              <a:lnSpc>
                <a:spcPct val="125000"/>
              </a:lnSpc>
              <a:buClr>
                <a:schemeClr val="folHlink"/>
              </a:buClr>
              <a:buSzPct val="130000"/>
              <a:buFontTx/>
              <a:buChar char="•"/>
            </a:pPr>
            <a:endParaRPr lang="ru-RU" sz="1200" dirty="0">
              <a:latin typeface="Times New Roman" pitchFamily="18" charset="0"/>
            </a:endParaRPr>
          </a:p>
          <a:p>
            <a:pPr>
              <a:lnSpc>
                <a:spcPct val="125000"/>
              </a:lnSpc>
              <a:buClr>
                <a:schemeClr val="folHlink"/>
              </a:buClr>
              <a:buSzPct val="130000"/>
              <a:buFontTx/>
              <a:buChar char="•"/>
            </a:pP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</a:rPr>
              <a:t>  </a:t>
            </a:r>
            <a:r>
              <a:rPr lang="ru-RU" sz="3200" b="1" i="1" u="sng" dirty="0">
                <a:latin typeface="Times New Roman" pitchFamily="18" charset="0"/>
              </a:rPr>
              <a:t>типы данных «Дата и время»</a:t>
            </a:r>
            <a:r>
              <a:rPr lang="ru-RU" sz="32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- хранят значения даты и времени;</a:t>
            </a:r>
          </a:p>
          <a:p>
            <a:pPr>
              <a:lnSpc>
                <a:spcPct val="125000"/>
              </a:lnSpc>
              <a:buClr>
                <a:schemeClr val="folHlink"/>
              </a:buClr>
              <a:buSzPct val="130000"/>
              <a:buFontTx/>
              <a:buChar char="•"/>
            </a:pPr>
            <a:endParaRPr lang="ru-RU" sz="1200" dirty="0">
              <a:latin typeface="Times New Roman" pitchFamily="18" charset="0"/>
            </a:endParaRPr>
          </a:p>
          <a:p>
            <a:pPr>
              <a:lnSpc>
                <a:spcPct val="125000"/>
              </a:lnSpc>
              <a:buClr>
                <a:schemeClr val="folHlink"/>
              </a:buClr>
              <a:buSzPct val="130000"/>
              <a:buFontTx/>
              <a:buChar char="•"/>
            </a:pPr>
            <a:r>
              <a:rPr lang="ru-RU" sz="3200" b="1" i="1" dirty="0">
                <a:latin typeface="Times New Roman" pitchFamily="18" charset="0"/>
              </a:rPr>
              <a:t>   </a:t>
            </a:r>
            <a:r>
              <a:rPr lang="ru-RU" sz="3200" b="1" i="1" u="sng" dirty="0">
                <a:latin typeface="Times New Roman" pitchFamily="18" charset="0"/>
              </a:rPr>
              <a:t>символьные типы данных</a:t>
            </a:r>
            <a:r>
              <a:rPr lang="ru-RU" sz="3200" i="1" dirty="0">
                <a:latin typeface="Times New Roman" pitchFamily="18" charset="0"/>
              </a:rPr>
              <a:t> - </a:t>
            </a:r>
            <a:r>
              <a:rPr lang="ru-RU" sz="3200" dirty="0">
                <a:latin typeface="Times New Roman" pitchFamily="18" charset="0"/>
              </a:rPr>
              <a:t>хранят текстовые значения;</a:t>
            </a:r>
          </a:p>
          <a:p>
            <a:pPr>
              <a:lnSpc>
                <a:spcPct val="125000"/>
              </a:lnSpc>
              <a:buClr>
                <a:schemeClr val="folHlink"/>
              </a:buClr>
              <a:buSzPct val="130000"/>
              <a:buFontTx/>
              <a:buChar char="•"/>
            </a:pPr>
            <a:endParaRPr lang="ru-RU" sz="1200" dirty="0">
              <a:latin typeface="Times New Roman" pitchFamily="18" charset="0"/>
            </a:endParaRPr>
          </a:p>
          <a:p>
            <a:pPr>
              <a:lnSpc>
                <a:spcPct val="125000"/>
              </a:lnSpc>
              <a:buClr>
                <a:schemeClr val="folHlink"/>
              </a:buClr>
              <a:buSzPct val="130000"/>
              <a:buFontTx/>
              <a:buChar char="•"/>
            </a:pPr>
            <a:r>
              <a:rPr lang="ru-RU" sz="3200" b="1" i="1" dirty="0">
                <a:latin typeface="Times New Roman" pitchFamily="18" charset="0"/>
              </a:rPr>
              <a:t>   </a:t>
            </a:r>
            <a:r>
              <a:rPr lang="ru-RU" sz="3200" b="1" i="1" u="sng" dirty="0">
                <a:latin typeface="Times New Roman" pitchFamily="18" charset="0"/>
              </a:rPr>
              <a:t>двоичные типы данных</a:t>
            </a:r>
            <a:r>
              <a:rPr lang="ru-RU" sz="3200" dirty="0">
                <a:latin typeface="Times New Roman" pitchFamily="18" charset="0"/>
              </a:rPr>
              <a:t> - хранят двоичные потоки, обычно это файлы.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SzPct val="130000"/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CC8E7-AE74-4CE1-BA88-98E07F142F71}" type="slidenum">
              <a:rPr lang="ru-RU"/>
              <a:pPr>
                <a:defRPr/>
              </a:pPr>
              <a:t>54</a:t>
            </a:fld>
            <a:endParaRPr lang="ru-RU"/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395288" y="115888"/>
            <a:ext cx="85010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lnSpc>
                <a:spcPct val="150000"/>
              </a:lnSpc>
              <a:tabLst>
                <a:tab pos="228600" algn="l"/>
              </a:tabLst>
              <a:defRPr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Кроме приведенных системных типов данных таблиц, можно определять на их основе свои </a:t>
            </a: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пользовательские типы данных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для конкретной БД. </a:t>
            </a:r>
          </a:p>
          <a:p>
            <a:pPr indent="449263" eaLnBrk="0" hangingPunct="0">
              <a:lnSpc>
                <a:spcPct val="150000"/>
              </a:lnSpc>
              <a:tabLst>
                <a:tab pos="228600" algn="l"/>
              </a:tabLst>
              <a:defRPr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SQL Server 2008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появилось также несколько </a:t>
            </a: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новых специализированных типов данных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(рассмотрим далее).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F6663-1407-4441-B453-E3A0703AF211}" type="slidenum">
              <a:rPr lang="ru-RU"/>
              <a:pPr>
                <a:defRPr/>
              </a:pPr>
              <a:t>55</a:t>
            </a:fld>
            <a:endParaRPr lang="ru-RU"/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433388" y="112713"/>
            <a:ext cx="7667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3.8. Свойство </a:t>
            </a:r>
            <a:r>
              <a:rPr lang="en-US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32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357188" y="765175"/>
            <a:ext cx="8678862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lnSpc>
                <a:spcPct val="135000"/>
              </a:lnSpc>
              <a:defRPr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  Кроме типов данных, для столбцов могут задаваться различные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 В частности, для одного столбца таблицы может быть задано свойство </a:t>
            </a:r>
            <a:r>
              <a:rPr lang="en-US" sz="3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  <a:r>
              <a:rPr lang="ru-RU" sz="30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которое определяет </a:t>
            </a:r>
            <a:r>
              <a:rPr lang="ru-RU" sz="30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в столбце автоматически возрастающего значения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 Это свойство имеет 2 параметра: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исходное значение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инкремент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определяющий, насколько увеличивается исходное значение при генерировании каждого последующего значения. </a:t>
            </a:r>
            <a:endParaRPr lang="ru-RU" sz="3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03238" y="115888"/>
            <a:ext cx="8389937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5000"/>
              </a:lnSpc>
              <a:defRPr/>
            </a:pPr>
            <a:r>
              <a:rPr lang="ru-RU" sz="3000">
                <a:latin typeface="Times New Roman" pitchFamily="18" charset="0"/>
              </a:rPr>
              <a:t>       Это свойство – аналог значений </a:t>
            </a:r>
            <a:r>
              <a:rPr lang="ru-RU" sz="3000" b="1" i="1">
                <a:latin typeface="Times New Roman" pitchFamily="18" charset="0"/>
              </a:rPr>
              <a:t>aut</a:t>
            </a:r>
            <a:r>
              <a:rPr lang="en-US" sz="3000" b="1" i="1">
                <a:latin typeface="Times New Roman" pitchFamily="18" charset="0"/>
              </a:rPr>
              <a:t>o</a:t>
            </a:r>
            <a:r>
              <a:rPr lang="ru-RU" sz="3000" b="1" i="1">
                <a:latin typeface="Times New Roman" pitchFamily="18" charset="0"/>
              </a:rPr>
              <a:t>number</a:t>
            </a:r>
            <a:r>
              <a:rPr lang="ru-RU" sz="3000" b="1">
                <a:latin typeface="Times New Roman" pitchFamily="18" charset="0"/>
              </a:rPr>
              <a:t> </a:t>
            </a:r>
          </a:p>
          <a:p>
            <a:pPr>
              <a:lnSpc>
                <a:spcPct val="155000"/>
              </a:lnSpc>
              <a:defRPr/>
            </a:pPr>
            <a:r>
              <a:rPr lang="ru-RU" sz="3000">
                <a:latin typeface="Times New Roman" pitchFamily="18" charset="0"/>
              </a:rPr>
              <a:t>(в </a:t>
            </a:r>
            <a:r>
              <a:rPr lang="en-US" sz="3000">
                <a:latin typeface="Times New Roman" pitchFamily="18" charset="0"/>
              </a:rPr>
              <a:t>Access </a:t>
            </a:r>
            <a:r>
              <a:rPr lang="ru-RU" sz="3000">
                <a:latin typeface="Times New Roman" pitchFamily="18" charset="0"/>
              </a:rPr>
              <a:t>– тип данных </a:t>
            </a:r>
            <a:r>
              <a:rPr lang="ru-RU" sz="3000" b="1" i="1">
                <a:latin typeface="Times New Roman" pitchFamily="18" charset="0"/>
              </a:rPr>
              <a:t>Счетчик</a:t>
            </a:r>
            <a:r>
              <a:rPr lang="ru-RU" sz="3000">
                <a:latin typeface="Times New Roman" pitchFamily="18" charset="0"/>
              </a:rPr>
              <a:t>) и </a:t>
            </a:r>
            <a:r>
              <a:rPr lang="ru-RU" sz="3000" b="1" i="1">
                <a:latin typeface="Times New Roman" pitchFamily="18" charset="0"/>
              </a:rPr>
              <a:t>aut</a:t>
            </a:r>
            <a:r>
              <a:rPr lang="en-US" sz="3000" b="1" i="1">
                <a:latin typeface="Times New Roman" pitchFamily="18" charset="0"/>
              </a:rPr>
              <a:t>oincrement </a:t>
            </a:r>
            <a:r>
              <a:rPr lang="ru-RU" sz="3000">
                <a:latin typeface="Times New Roman" pitchFamily="18" charset="0"/>
              </a:rPr>
              <a:t>в других языках.</a:t>
            </a:r>
          </a:p>
          <a:p>
            <a:pPr>
              <a:lnSpc>
                <a:spcPct val="155000"/>
              </a:lnSpc>
              <a:defRPr/>
            </a:pPr>
            <a:r>
              <a:rPr lang="ru-RU" sz="3000">
                <a:latin typeface="Times New Roman" pitchFamily="18" charset="0"/>
              </a:rPr>
              <a:t>      Свойство </a:t>
            </a:r>
            <a:r>
              <a:rPr lang="en-US" sz="3000" b="1" i="1">
                <a:latin typeface="Times New Roman" pitchFamily="18" charset="0"/>
              </a:rPr>
              <a:t>IDENTITY</a:t>
            </a:r>
            <a:r>
              <a:rPr lang="ru-RU" sz="3000">
                <a:latin typeface="Times New Roman" pitchFamily="18" charset="0"/>
              </a:rPr>
              <a:t> применимо </a:t>
            </a:r>
            <a:r>
              <a:rPr lang="ru-RU" sz="30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 точным числовым типам</a:t>
            </a:r>
            <a:r>
              <a:rPr lang="ru-RU" sz="3000">
                <a:latin typeface="Times New Roman" pitchFamily="18" charset="0"/>
              </a:rPr>
              <a:t>: </a:t>
            </a:r>
            <a:r>
              <a:rPr lang="ru-RU" sz="3000" b="1" i="1">
                <a:latin typeface="Times New Roman" pitchFamily="18" charset="0"/>
              </a:rPr>
              <a:t>bigint</a:t>
            </a:r>
            <a:r>
              <a:rPr lang="ru-RU" sz="3000" b="1">
                <a:latin typeface="Times New Roman" pitchFamily="18" charset="0"/>
              </a:rPr>
              <a:t>, </a:t>
            </a:r>
            <a:r>
              <a:rPr lang="ru-RU" sz="3000" b="1" i="1">
                <a:latin typeface="Times New Roman" pitchFamily="18" charset="0"/>
              </a:rPr>
              <a:t>int</a:t>
            </a:r>
            <a:r>
              <a:rPr lang="ru-RU" sz="3000" b="1">
                <a:latin typeface="Times New Roman" pitchFamily="18" charset="0"/>
              </a:rPr>
              <a:t>, </a:t>
            </a:r>
            <a:r>
              <a:rPr lang="ru-RU" sz="3000" b="1" i="1">
                <a:latin typeface="Times New Roman" pitchFamily="18" charset="0"/>
              </a:rPr>
              <a:t>smallint</a:t>
            </a:r>
            <a:r>
              <a:rPr lang="ru-RU" sz="3000" b="1">
                <a:latin typeface="Times New Roman" pitchFamily="18" charset="0"/>
              </a:rPr>
              <a:t>, </a:t>
            </a:r>
            <a:r>
              <a:rPr lang="ru-RU" sz="3000" b="1" i="1">
                <a:latin typeface="Times New Roman" pitchFamily="18" charset="0"/>
              </a:rPr>
              <a:t>tinyint</a:t>
            </a:r>
            <a:r>
              <a:rPr lang="ru-RU" sz="3000" b="1">
                <a:latin typeface="Times New Roman" pitchFamily="18" charset="0"/>
              </a:rPr>
              <a:t>, </a:t>
            </a:r>
            <a:r>
              <a:rPr lang="ru-RU" sz="3000" b="1" i="1">
                <a:latin typeface="Times New Roman" pitchFamily="18" charset="0"/>
              </a:rPr>
              <a:t>decimal</a:t>
            </a:r>
            <a:r>
              <a:rPr lang="ru-RU" sz="3000" b="1">
                <a:latin typeface="Times New Roman" pitchFamily="18" charset="0"/>
              </a:rPr>
              <a:t>, </a:t>
            </a:r>
            <a:r>
              <a:rPr lang="ru-RU" sz="3000" b="1" i="1">
                <a:latin typeface="Times New Roman" pitchFamily="18" charset="0"/>
              </a:rPr>
              <a:t>numeric</a:t>
            </a:r>
            <a:r>
              <a:rPr lang="ru-RU" sz="3000">
                <a:latin typeface="Times New Roman" pitchFamily="18" charset="0"/>
              </a:rPr>
              <a:t>. Для использования с типами данных </a:t>
            </a:r>
            <a:r>
              <a:rPr lang="ru-RU" sz="3000" b="1" i="1">
                <a:latin typeface="Times New Roman" pitchFamily="18" charset="0"/>
              </a:rPr>
              <a:t>decimal</a:t>
            </a:r>
            <a:r>
              <a:rPr lang="ru-RU" sz="3000" b="1">
                <a:latin typeface="Times New Roman" pitchFamily="18" charset="0"/>
              </a:rPr>
              <a:t>, </a:t>
            </a:r>
            <a:r>
              <a:rPr lang="ru-RU" sz="3000" b="1" i="1">
                <a:latin typeface="Times New Roman" pitchFamily="18" charset="0"/>
              </a:rPr>
              <a:t>numeric</a:t>
            </a:r>
            <a:r>
              <a:rPr lang="ru-RU" sz="3000" b="1">
                <a:latin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</a:rPr>
              <a:t>необходимо приравнять в них число разрядов после запятой к нулю.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EC732-4A48-4AB2-A03E-BB8B55E4D57A}" type="slidenum">
              <a:rPr lang="ru-RU"/>
              <a:pPr>
                <a:defRPr/>
              </a:pPr>
              <a:t>57</a:t>
            </a:fld>
            <a:endParaRPr lang="ru-RU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58775" y="1268413"/>
            <a:ext cx="84613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lnSpc>
                <a:spcPct val="130000"/>
              </a:lnSpc>
              <a:tabLst>
                <a:tab pos="228600" algn="l"/>
              </a:tabLst>
              <a:defRPr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При создании таблиц важно правильно выбрать типы данных для каждого столбца. При выборе типа данных возникают 2 вопроса:</a:t>
            </a:r>
          </a:p>
          <a:p>
            <a:pPr indent="449263">
              <a:lnSpc>
                <a:spcPct val="130000"/>
              </a:lnSpc>
              <a:tabLst>
                <a:tab pos="228600" algn="l"/>
              </a:tabLst>
              <a:defRPr/>
            </a:pPr>
            <a:endParaRPr lang="en-US" sz="80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35000"/>
              </a:lnSpc>
              <a:buSzPct val="115000"/>
              <a:buFontTx/>
              <a:buAutoNum type="arabicParenR"/>
              <a:tabLst>
                <a:tab pos="228600" algn="l"/>
              </a:tabLst>
              <a:defRPr/>
            </a:pPr>
            <a:r>
              <a:rPr lang="ru-RU" sz="2800" i="1">
                <a:cs typeface="Times New Roman" pitchFamily="18" charset="0"/>
              </a:rPr>
              <a:t> </a:t>
            </a: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Подходит  ли  этот  тип  данных  для определенных  данных?</a:t>
            </a:r>
          </a:p>
          <a:p>
            <a:pPr marL="800100" lvl="1" indent="-342900">
              <a:lnSpc>
                <a:spcPct val="135000"/>
              </a:lnSpc>
              <a:buSzPct val="115000"/>
              <a:buFontTx/>
              <a:buAutoNum type="arabicParenR"/>
              <a:tabLst>
                <a:tab pos="228600" algn="l"/>
              </a:tabLst>
              <a:defRPr/>
            </a:pPr>
            <a:endParaRPr lang="ru-RU" sz="800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lnSpc>
                <a:spcPct val="135000"/>
              </a:lnSpc>
              <a:buSzPct val="115000"/>
              <a:buFontTx/>
              <a:buAutoNum type="arabicParenR"/>
              <a:tabLst>
                <a:tab pos="228600" algn="l"/>
              </a:tabLst>
              <a:defRPr/>
            </a:pPr>
            <a:r>
              <a:rPr lang="ru-RU" sz="3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 тип  данных  использовать  –  с фиксированной  или  переменной  длиной?</a:t>
            </a:r>
            <a:endParaRPr lang="en-US" sz="3200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107950" y="115888"/>
            <a:ext cx="8535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3.9. Общие рекомендации по выбору типа данных для столбца таблицы</a:t>
            </a:r>
            <a:endParaRPr lang="ru-RU" sz="3200">
              <a:solidFill>
                <a:srgbClr val="FF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96875" y="115888"/>
            <a:ext cx="8496300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ru-RU" sz="3200">
                <a:latin typeface="Times New Roman" pitchFamily="18" charset="0"/>
              </a:rPr>
              <a:t>     Данные, которые будут вводиться в столбец, должны соответствовать типу данных столбца. 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ru-RU" sz="3200">
                <a:latin typeface="Times New Roman" pitchFamily="18" charset="0"/>
              </a:rPr>
              <a:t>     Поэтому, </a:t>
            </a:r>
          </a:p>
          <a:p>
            <a:pPr lvl="1" eaLnBrk="0" hangingPunct="0">
              <a:lnSpc>
                <a:spcPct val="135000"/>
              </a:lnSpc>
              <a:buClr>
                <a:schemeClr val="folHlink"/>
              </a:buClr>
              <a:buSzPct val="125000"/>
              <a:buFontTx/>
              <a:buChar char="•"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ru-RU" sz="32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одной стороны</a:t>
            </a:r>
            <a:r>
              <a:rPr lang="ru-RU" sz="3200">
                <a:latin typeface="Times New Roman" pitchFamily="18" charset="0"/>
              </a:rPr>
              <a:t>, тип данных должен охватывать диапазон значений, которые могли бы храниться в столбце </a:t>
            </a: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для всего срока эксплуатации приложения</a:t>
            </a:r>
            <a:r>
              <a:rPr lang="ru-RU" sz="3200">
                <a:solidFill>
                  <a:srgbClr val="BFBFBF"/>
                </a:solidFill>
                <a:latin typeface="Times New Roman" pitchFamily="18" charset="0"/>
              </a:rPr>
              <a:t>;</a:t>
            </a:r>
          </a:p>
          <a:p>
            <a:pPr lvl="1" eaLnBrk="0" hangingPunct="0">
              <a:lnSpc>
                <a:spcPct val="135000"/>
              </a:lnSpc>
              <a:buClr>
                <a:schemeClr val="folHlink"/>
              </a:buClr>
              <a:buSzPct val="125000"/>
              <a:buFontTx/>
              <a:buChar char="•"/>
              <a:defRPr/>
            </a:pPr>
            <a:endParaRPr lang="ru-RU" sz="1200">
              <a:solidFill>
                <a:srgbClr val="BFBFBF"/>
              </a:solidFill>
              <a:latin typeface="Times New Roman" pitchFamily="18" charset="0"/>
            </a:endParaRPr>
          </a:p>
          <a:p>
            <a:pPr lvl="1" eaLnBrk="0" hangingPunct="0">
              <a:lnSpc>
                <a:spcPct val="135000"/>
              </a:lnSpc>
              <a:buClr>
                <a:schemeClr val="folHlink"/>
              </a:buClr>
              <a:buSzPct val="125000"/>
              <a:buFontTx/>
              <a:buChar char="•"/>
              <a:defRPr/>
            </a:pPr>
            <a:r>
              <a:rPr lang="ru-RU" sz="3200">
                <a:latin typeface="Times New Roman" pitchFamily="18" charset="0"/>
              </a:rPr>
              <a:t>   </a:t>
            </a:r>
            <a:r>
              <a:rPr lang="ru-RU" sz="32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другой стороны</a:t>
            </a:r>
            <a:r>
              <a:rPr lang="ru-RU" sz="3200">
                <a:latin typeface="Times New Roman" pitchFamily="18" charset="0"/>
              </a:rPr>
              <a:t>, требуется </a:t>
            </a: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ограничить ненужный расход места на диске</a:t>
            </a:r>
            <a:r>
              <a:rPr lang="ru-RU" sz="320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EA5B8-E5C7-49FE-B426-C04B900B3B35}" type="slidenum">
              <a:rPr lang="ru-RU"/>
              <a:pPr>
                <a:defRPr/>
              </a:pPr>
              <a:t>59</a:t>
            </a:fld>
            <a:endParaRPr lang="ru-RU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466725" y="445545"/>
            <a:ext cx="8497888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>
              <a:lnSpc>
                <a:spcPct val="150000"/>
              </a:lnSpc>
              <a:defRPr/>
            </a:pPr>
            <a:r>
              <a:rPr lang="ru-RU" sz="3000" dirty="0">
                <a:cs typeface="Times New Roman" pitchFamily="18" charset="0"/>
              </a:rPr>
              <a:t>   Если все значения данных столбца будут иметь приблизительно одинаковые размеры, то лучше использовать тип данных </a:t>
            </a:r>
            <a:r>
              <a:rPr lang="ru-RU" sz="3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 фиксированной длиной</a:t>
            </a:r>
            <a:r>
              <a:rPr lang="ru-RU" sz="3000" dirty="0">
                <a:cs typeface="Times New Roman" pitchFamily="18" charset="0"/>
              </a:rPr>
              <a:t>, так как обработка данных, имеющих типы переменной длины, </a:t>
            </a:r>
            <a:r>
              <a:rPr lang="ru-RU" sz="30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вызывает повышенную нагрузку на процессор</a:t>
            </a:r>
            <a:r>
              <a:rPr lang="ru-RU" sz="3000" dirty="0">
                <a:cs typeface="Times New Roman" pitchFamily="18" charset="0"/>
              </a:rPr>
              <a:t>. </a:t>
            </a:r>
            <a:endParaRPr lang="en-US" sz="30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539750" y="71414"/>
            <a:ext cx="84963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dirty="0">
                <a:latin typeface="Arial" charset="0"/>
              </a:rPr>
              <a:t>      </a:t>
            </a:r>
            <a:r>
              <a:rPr lang="ru-RU" sz="3000" dirty="0">
                <a:latin typeface="Arial" charset="0"/>
              </a:rPr>
              <a:t>В настоящее время, несмотря на все усилия добиться единого стандарта, производители СУБД используют и развивают </a:t>
            </a:r>
            <a:r>
              <a:rPr lang="ru-RU" sz="3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свои модификации </a:t>
            </a:r>
            <a:r>
              <a:rPr lang="en-US" sz="3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SQL</a:t>
            </a:r>
            <a:r>
              <a:rPr lang="ru-RU" sz="3000" dirty="0">
                <a:latin typeface="Arial" charset="0"/>
              </a:rPr>
              <a:t>.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3000" dirty="0">
                <a:latin typeface="Arial" charset="0"/>
              </a:rPr>
              <a:t>      В СУБД </a:t>
            </a:r>
            <a:r>
              <a:rPr lang="en-US" sz="3000" dirty="0">
                <a:latin typeface="Arial" charset="0"/>
              </a:rPr>
              <a:t>MS SQL Server</a:t>
            </a:r>
            <a:r>
              <a:rPr lang="ru-RU" sz="3000" dirty="0">
                <a:latin typeface="Arial" charset="0"/>
              </a:rPr>
              <a:t> 2005, 2008 (и ряде предыдущих версий этой СУБД) реализован вариант </a:t>
            </a:r>
            <a:r>
              <a:rPr lang="en-US" sz="3000" dirty="0" smtClean="0">
                <a:latin typeface="Arial" charset="0"/>
              </a:rPr>
              <a:t>SQL -</a:t>
            </a:r>
            <a:r>
              <a:rPr lang="ru-RU" sz="3000" dirty="0" smtClean="0">
                <a:latin typeface="Arial" charset="0"/>
              </a:rPr>
              <a:t> </a:t>
            </a:r>
            <a:r>
              <a:rPr lang="ru-RU" sz="3200" b="1" i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Transact</a:t>
            </a:r>
            <a:r>
              <a:rPr lang="ru-RU" sz="32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32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SQL</a:t>
            </a:r>
            <a:r>
              <a:rPr lang="ru-RU" sz="3000" b="1" dirty="0">
                <a:latin typeface="Arial" charset="0"/>
              </a:rPr>
              <a:t> </a:t>
            </a:r>
            <a:r>
              <a:rPr lang="ru-RU" sz="3000" dirty="0" smtClean="0">
                <a:latin typeface="Arial" charset="0"/>
              </a:rPr>
              <a:t>(</a:t>
            </a:r>
            <a:r>
              <a:rPr lang="ru-RU" sz="3000" dirty="0">
                <a:latin typeface="Arial" charset="0"/>
              </a:rPr>
              <a:t>используется также сокращение </a:t>
            </a:r>
            <a:r>
              <a:rPr lang="ru-RU" sz="32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T-</a:t>
            </a:r>
            <a:r>
              <a:rPr lang="en-US" sz="32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SQL</a:t>
            </a:r>
            <a:r>
              <a:rPr lang="ru-RU" sz="3000" dirty="0" smtClean="0">
                <a:latin typeface="Arial" charset="0"/>
              </a:rPr>
              <a:t>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539750" y="115888"/>
            <a:ext cx="8353425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</a:t>
            </a:r>
            <a:r>
              <a:rPr lang="ru-RU" sz="32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Типы данных с переменной длиной</a:t>
            </a: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(varchar, nvarchar, varbinary, text, ntext, image)</a:t>
            </a:r>
            <a:r>
              <a:rPr lang="ru-RU"/>
              <a:t> </a:t>
            </a:r>
            <a:r>
              <a:rPr lang="ru-RU" sz="32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рекомендуется применять</a:t>
            </a:r>
            <a:r>
              <a:rPr lang="ru-RU" sz="3200">
                <a:latin typeface="Times New Roman" pitchFamily="18" charset="0"/>
              </a:rPr>
              <a:t>, если:</a:t>
            </a:r>
            <a:endParaRPr lang="en-US" sz="3200">
              <a:latin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800"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SzPct val="125000"/>
              <a:buFontTx/>
              <a:buChar char="•"/>
              <a:defRPr/>
            </a:pPr>
            <a:r>
              <a:rPr lang="ru-RU" sz="3200">
                <a:latin typeface="Times New Roman" pitchFamily="18" charset="0"/>
              </a:rPr>
              <a:t>    предполагаются </a:t>
            </a: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значительные различия в длине данных, хранимых в столбце</a:t>
            </a:r>
            <a:r>
              <a:rPr lang="ru-RU" sz="3200">
                <a:latin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SzPct val="125000"/>
              <a:buFontTx/>
              <a:buChar char="•"/>
              <a:defRPr/>
            </a:pPr>
            <a:endParaRPr lang="en-US" sz="1200"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SzPct val="125000"/>
              <a:buFontTx/>
              <a:buChar char="•"/>
              <a:defRPr/>
            </a:pPr>
            <a:r>
              <a:rPr lang="ru-RU" sz="3200">
                <a:latin typeface="Times New Roman" pitchFamily="18" charset="0"/>
              </a:rPr>
              <a:t>    </a:t>
            </a: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данные столбца обновляются редко</a:t>
            </a:r>
            <a:r>
              <a:rPr lang="ru-RU" sz="3200">
                <a:latin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SzPct val="125000"/>
              <a:buFontTx/>
              <a:buChar char="•"/>
              <a:defRPr/>
            </a:pPr>
            <a:endParaRPr lang="ru-RU" sz="1400">
              <a:latin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ru-RU"/>
              <a:t>       </a:t>
            </a:r>
            <a:r>
              <a:rPr lang="ru-RU" sz="3200">
                <a:latin typeface="Times New Roman" pitchFamily="18" charset="0"/>
              </a:rPr>
              <a:t>Применение типов данных с переменной длиной может привести </a:t>
            </a: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 значительной экономии места для хранения данных</a:t>
            </a:r>
            <a:r>
              <a:rPr lang="ru-RU" sz="320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06B-10FD-4168-98AF-3FF072108520}" type="slidenum">
              <a:rPr lang="ru-RU"/>
              <a:pPr>
                <a:defRPr/>
              </a:pPr>
              <a:t>61</a:t>
            </a:fld>
            <a:endParaRPr lang="ru-RU"/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320675" y="188913"/>
            <a:ext cx="8715375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lnSpc>
                <a:spcPct val="130000"/>
              </a:lnSpc>
              <a:defRPr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Например, если задан тип данных с фиксированной длиной, достаточной для хранения значений в столбце с наибольшей возможной длиной, то для всех значений, занимающих меньше места, </a:t>
            </a: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истратится столько же места, как и для этого самого объемного значения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49263">
              <a:lnSpc>
                <a:spcPct val="130000"/>
              </a:lnSpc>
              <a:defRPr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 результате возникает </a:t>
            </a: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ненужный расход места на диске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: в большинстве строк будет использовано меньше места, а все неиспользуемое место станет потерянным. При использовании типа данных с переменной длиной короткие значения будут расходовать лишь то место, которое им нужно.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4CDFD-2995-47AD-BBAA-FF37963207DF}" type="slidenum">
              <a:rPr lang="ru-RU"/>
              <a:pPr>
                <a:defRPr/>
              </a:pPr>
              <a:t>62</a:t>
            </a:fld>
            <a:endParaRPr lang="ru-RU"/>
          </a:p>
        </p:txBody>
      </p:sp>
      <p:sp>
        <p:nvSpPr>
          <p:cNvPr id="65539" name="Rectangle 8"/>
          <p:cNvSpPr>
            <a:spLocks noChangeArrowheads="1"/>
          </p:cNvSpPr>
          <p:nvPr/>
        </p:nvSpPr>
        <p:spPr bwMode="auto">
          <a:xfrm>
            <a:off x="787400" y="185738"/>
            <a:ext cx="7240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/>
            <a:r>
              <a:rPr lang="ru-RU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3.10. Преобразование типов данных</a:t>
            </a:r>
            <a:endParaRPr lang="ru-RU" sz="32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08" name="Rectangle 9"/>
          <p:cNvSpPr>
            <a:spLocks noChangeArrowheads="1"/>
          </p:cNvSpPr>
          <p:nvPr/>
        </p:nvSpPr>
        <p:spPr bwMode="auto">
          <a:xfrm>
            <a:off x="431800" y="819150"/>
            <a:ext cx="84613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lnSpc>
                <a:spcPct val="150000"/>
              </a:lnSpc>
              <a:defRPr/>
            </a:pPr>
            <a:r>
              <a:rPr lang="ru-RU" sz="3000">
                <a:cs typeface="Times New Roman" pitchFamily="18" charset="0"/>
              </a:rPr>
              <a:t> 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Часто необходимо преобразовать значения одного типа данных в значение другого типа, например, требуется конвертировать числа в символьные данные или наоборот. </a:t>
            </a:r>
          </a:p>
          <a:p>
            <a:pPr indent="449263">
              <a:lnSpc>
                <a:spcPct val="150000"/>
              </a:lnSpc>
              <a:defRPr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Для преобразования значений числовых типов данных в символьные используется специальная функция </a:t>
            </a: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u-RU" sz="32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>
                <a:solidFill>
                  <a:srgbClr val="BFBFBF"/>
                </a:solidFill>
                <a:cs typeface="Times New Roman" pitchFamily="18" charset="0"/>
              </a:rPr>
              <a:t> </a:t>
            </a:r>
            <a:endParaRPr lang="ru-RU" sz="3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23850" y="115888"/>
            <a:ext cx="8569325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>
                <a:latin typeface="Times New Roman" pitchFamily="18" charset="0"/>
              </a:rPr>
              <a:t>       Для выполнения других преобразований имеются универсальные функции </a:t>
            </a: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CONVERT</a:t>
            </a:r>
            <a:r>
              <a:rPr lang="ru-RU" sz="3200">
                <a:latin typeface="Times New Roman" pitchFamily="18" charset="0"/>
              </a:rPr>
              <a:t>,</a:t>
            </a:r>
            <a:r>
              <a:rPr lang="ru-RU" sz="3200" b="1">
                <a:latin typeface="Times New Roman" pitchFamily="18" charset="0"/>
              </a:rPr>
              <a:t> </a:t>
            </a: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CAST</a:t>
            </a:r>
            <a:r>
              <a:rPr lang="ru-RU" sz="3200">
                <a:solidFill>
                  <a:srgbClr val="BFBFBF"/>
                </a:solidFill>
                <a:latin typeface="Times New Roman" pitchFamily="18" charset="0"/>
              </a:rPr>
              <a:t>,</a:t>
            </a:r>
            <a:r>
              <a:rPr lang="ru-RU" sz="3200">
                <a:latin typeface="Times New Roman" pitchFamily="18" charset="0"/>
              </a:rPr>
              <a:t> с помощью которых можно </a:t>
            </a: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преобразовывать значения одного типа в значения любого другого типа</a:t>
            </a:r>
            <a:r>
              <a:rPr lang="ru-RU" sz="3200">
                <a:latin typeface="Times New Roman" pitchFamily="18" charset="0"/>
              </a:rPr>
              <a:t> (если такое преобразование возможно). Эти функции предлагают примерно одинаковые возможности и могут быть взаимозаменяемы.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5D917-B1EC-43CD-A6C8-57815782F453}" type="slidenum">
              <a:rPr lang="ru-RU"/>
              <a:pPr>
                <a:defRPr/>
              </a:pPr>
              <a:t>64</a:t>
            </a:fld>
            <a:endParaRPr lang="ru-RU"/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179388" y="173038"/>
            <a:ext cx="871537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indent="449263" algn="just">
              <a:defRPr/>
            </a:pPr>
            <a:r>
              <a:rPr lang="ru-RU" sz="3200">
                <a:cs typeface="Times New Roman" pitchFamily="18" charset="0"/>
              </a:rPr>
              <a:t>Синтаксис этих функций:</a:t>
            </a:r>
            <a:endParaRPr lang="en-US" sz="3200"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  <a:defRPr/>
            </a:pPr>
            <a:endParaRPr lang="ru-RU" sz="1200"/>
          </a:p>
          <a:p>
            <a:pPr marL="1143000" lvl="2" indent="-228600" eaLnBrk="0" hangingPunct="0">
              <a:lnSpc>
                <a:spcPct val="150000"/>
              </a:lnSpc>
              <a:defRPr/>
            </a:pP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CAST(выражение AS тип_данных)</a:t>
            </a:r>
            <a:endParaRPr lang="en-US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eaLnBrk="0" hangingPunct="0">
              <a:lnSpc>
                <a:spcPct val="150000"/>
              </a:lnSpc>
              <a:defRPr/>
            </a:pPr>
            <a:endParaRPr lang="en-US" sz="1200" b="1">
              <a:solidFill>
                <a:srgbClr val="FFCC00"/>
              </a:solidFill>
              <a:cs typeface="Times New Roman" pitchFamily="18" charset="0"/>
            </a:endParaRPr>
          </a:p>
          <a:p>
            <a:pPr marL="1143000" lvl="2" indent="-228600" eaLnBrk="0" hangingPunct="0">
              <a:lnSpc>
                <a:spcPct val="150000"/>
              </a:lnSpc>
              <a:defRPr/>
            </a:pP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CONVERT(тип_данных [(длина)],  </a:t>
            </a:r>
          </a:p>
          <a:p>
            <a:pPr marL="1143000" lvl="2" indent="-228600" eaLnBrk="0" hangingPunct="0">
              <a:lnSpc>
                <a:spcPct val="150000"/>
              </a:lnSpc>
              <a:defRPr/>
            </a:pP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выражение [, стиль])</a:t>
            </a:r>
            <a:r>
              <a:rPr lang="ru-RU" sz="3200">
                <a:solidFill>
                  <a:srgbClr val="FFCC00"/>
                </a:solidFill>
                <a:latin typeface="Times New Roman" pitchFamily="18" charset="0"/>
              </a:rPr>
              <a:t> </a:t>
            </a:r>
            <a:endParaRPr lang="en-US" sz="3200">
              <a:solidFill>
                <a:srgbClr val="FFCC00"/>
              </a:solidFill>
              <a:latin typeface="Times New Roman" pitchFamily="18" charset="0"/>
            </a:endParaRPr>
          </a:p>
          <a:p>
            <a:pPr indent="449263" algn="just" eaLnBrk="0" hangingPunct="0">
              <a:defRPr/>
            </a:pPr>
            <a:endParaRPr lang="ru-RU" sz="32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536575" y="3644900"/>
            <a:ext cx="792321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ru-RU" sz="3200">
                <a:latin typeface="Times New Roman" pitchFamily="18" charset="0"/>
              </a:rPr>
              <a:t>Аргумент </a:t>
            </a:r>
            <a:r>
              <a:rPr lang="ru-RU" sz="3200" b="1">
                <a:solidFill>
                  <a:srgbClr val="FFCC00"/>
                </a:solidFill>
                <a:latin typeface="Times New Roman" pitchFamily="18" charset="0"/>
              </a:rPr>
              <a:t>выражение</a:t>
            </a:r>
            <a:r>
              <a:rPr lang="ru-RU" sz="3200">
                <a:latin typeface="Times New Roman" pitchFamily="18" charset="0"/>
              </a:rPr>
              <a:t> задает величину, которую нужно конвертировать. </a:t>
            </a:r>
          </a:p>
          <a:p>
            <a:pPr>
              <a:lnSpc>
                <a:spcPct val="135000"/>
              </a:lnSpc>
            </a:pPr>
            <a:r>
              <a:rPr lang="ru-RU" sz="3200">
                <a:latin typeface="Times New Roman" pitchFamily="18" charset="0"/>
              </a:rPr>
              <a:t>Тип, в который конвертируются данные, определяется аргументом </a:t>
            </a:r>
            <a:r>
              <a:rPr lang="ru-RU" sz="3200" b="1">
                <a:solidFill>
                  <a:srgbClr val="FFCC00"/>
                </a:solidFill>
                <a:latin typeface="Times New Roman" pitchFamily="18" charset="0"/>
              </a:rPr>
              <a:t>тип_данных</a:t>
            </a:r>
            <a:r>
              <a:rPr lang="ru-RU" sz="32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95288" y="0"/>
            <a:ext cx="856932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3000">
                <a:latin typeface="Times New Roman" pitchFamily="18" charset="0"/>
              </a:rPr>
              <a:t>      Для функции </a:t>
            </a:r>
            <a:r>
              <a:rPr lang="ru-RU" sz="3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CONVERT</a:t>
            </a:r>
            <a:r>
              <a:rPr lang="ru-RU" sz="3000">
                <a:latin typeface="Times New Roman" pitchFamily="18" charset="0"/>
              </a:rPr>
              <a:t> имеются также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необязательные аргументы</a:t>
            </a:r>
            <a:r>
              <a:rPr lang="ru-RU" sz="3000">
                <a:latin typeface="Times New Roman" pitchFamily="18" charset="0"/>
              </a:rPr>
              <a:t>: 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ru-RU" sz="3000" b="1">
                <a:solidFill>
                  <a:srgbClr val="FFCC00"/>
                </a:solidFill>
                <a:latin typeface="Times New Roman" pitchFamily="18" charset="0"/>
              </a:rPr>
              <a:t>     длина</a:t>
            </a:r>
            <a:r>
              <a:rPr lang="ru-RU" sz="3000">
                <a:latin typeface="Times New Roman" pitchFamily="18" charset="0"/>
              </a:rPr>
              <a:t> – задает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размерность типа данных</a:t>
            </a:r>
            <a:r>
              <a:rPr lang="ru-RU" sz="3000">
                <a:latin typeface="Times New Roman" pitchFamily="18" charset="0"/>
              </a:rPr>
              <a:t> 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ru-RU" sz="3000">
                <a:latin typeface="Times New Roman" pitchFamily="18" charset="0"/>
              </a:rPr>
              <a:t>(если для целевого типа данных существует понятие размерности); 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ru-RU" sz="3000" b="1">
                <a:solidFill>
                  <a:srgbClr val="FFCC00"/>
                </a:solidFill>
                <a:latin typeface="Times New Roman" pitchFamily="18" charset="0"/>
              </a:rPr>
              <a:t>     стиль</a:t>
            </a:r>
            <a:r>
              <a:rPr lang="ru-RU" sz="300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</a:rPr>
              <a:t>- управляет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стилем представления значений типов данных</a:t>
            </a:r>
            <a:r>
              <a:rPr lang="ru-RU" sz="3000">
                <a:latin typeface="Times New Roman" pitchFamily="18" charset="0"/>
              </a:rPr>
              <a:t> дата/время, денежный или нецелочисленный при конвертировании их в символьные строки с типами данных nchar, nvarchar, char, varchar.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27C2E-FA42-479A-B107-E994C113CF77}" type="slidenum">
              <a:rPr lang="ru-RU"/>
              <a:pPr>
                <a:defRPr/>
              </a:pPr>
              <a:t>66</a:t>
            </a:fld>
            <a:endParaRPr lang="ru-RU"/>
          </a:p>
        </p:txBody>
      </p:sp>
      <p:pic>
        <p:nvPicPr>
          <p:cNvPr id="69635" name="Picture 10"/>
          <p:cNvPicPr>
            <a:picLocks noChangeAspect="1" noChangeArrowheads="1"/>
          </p:cNvPicPr>
          <p:nvPr/>
        </p:nvPicPr>
        <p:blipFill>
          <a:blip r:embed="rId2" cstate="print"/>
          <a:srcRect l="11638" t="41368" r="13034" b="26106"/>
          <a:stretch>
            <a:fillRect/>
          </a:stretch>
        </p:blipFill>
        <p:spPr bwMode="auto">
          <a:xfrm>
            <a:off x="612775" y="2205038"/>
            <a:ext cx="799147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Прямоугольник 4"/>
          <p:cNvSpPr>
            <a:spLocks noChangeArrowheads="1"/>
          </p:cNvSpPr>
          <p:nvPr/>
        </p:nvSpPr>
        <p:spPr bwMode="auto">
          <a:xfrm>
            <a:off x="285750" y="44450"/>
            <a:ext cx="85725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3200">
                <a:latin typeface="Times New Roman" pitchFamily="18" charset="0"/>
              </a:rPr>
              <a:t>      Пример использования функции </a:t>
            </a:r>
            <a:r>
              <a:rPr lang="ru-RU" sz="3200" b="1" i="1">
                <a:latin typeface="Times New Roman" pitchFamily="18" charset="0"/>
              </a:rPr>
              <a:t>CAST</a:t>
            </a:r>
            <a:r>
              <a:rPr lang="ru-RU" sz="3200">
                <a:latin typeface="Times New Roman" pitchFamily="18" charset="0"/>
              </a:rPr>
              <a:t> - преобразование числового значения $157.27 в символьную строку  ''$157.27''</a:t>
            </a:r>
          </a:p>
        </p:txBody>
      </p:sp>
      <p:sp>
        <p:nvSpPr>
          <p:cNvPr id="69637" name="Прямоугольник 4"/>
          <p:cNvSpPr>
            <a:spLocks noChangeArrowheads="1"/>
          </p:cNvSpPr>
          <p:nvPr/>
        </p:nvSpPr>
        <p:spPr bwMode="auto">
          <a:xfrm>
            <a:off x="320675" y="5516563"/>
            <a:ext cx="85725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3200"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</a:rPr>
              <a:t>(</a:t>
            </a:r>
            <a:r>
              <a:rPr lang="ru-RU" sz="3200">
                <a:latin typeface="Times New Roman" pitchFamily="18" charset="0"/>
              </a:rPr>
              <a:t>вместо разделителя-запятой появилась точка)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648AA-205E-4A0F-8859-31997943F4EB}" type="slidenum">
              <a:rPr lang="ru-RU"/>
              <a:pPr>
                <a:defRPr/>
              </a:pPr>
              <a:t>67</a:t>
            </a:fld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30213" y="44450"/>
            <a:ext cx="85344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lnSpc>
                <a:spcPct val="125000"/>
              </a:lnSpc>
              <a:tabLst>
                <a:tab pos="228600" algn="l"/>
              </a:tabLst>
              <a:defRPr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Поддерживаются </a:t>
            </a:r>
            <a:r>
              <a:rPr lang="ru-RU" sz="3000" b="1" i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два метода преобразования типов данных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49263">
              <a:lnSpc>
                <a:spcPct val="150000"/>
              </a:lnSpc>
              <a:tabLst>
                <a:tab pos="228600" algn="l"/>
              </a:tabLst>
              <a:defRPr/>
            </a:pPr>
            <a:endParaRPr lang="ru-RU" sz="800">
              <a:latin typeface="Times New Roman" pitchFamily="18" charset="0"/>
            </a:endParaRPr>
          </a:p>
          <a:p>
            <a:pPr indent="449263" eaLnBrk="0" hangingPunct="0">
              <a:lnSpc>
                <a:spcPct val="150000"/>
              </a:lnSpc>
              <a:buSzPct val="125000"/>
              <a:buFontTx/>
              <a:buChar char="•"/>
              <a:tabLst>
                <a:tab pos="228600" algn="l"/>
              </a:tabLst>
              <a:defRPr/>
            </a:pPr>
            <a:r>
              <a:rPr lang="ru-RU" sz="3000" b="1" i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u="sng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Неявное преобразование</a:t>
            </a:r>
            <a:r>
              <a:rPr lang="ru-RU" sz="3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9263" eaLnBrk="0" hangingPunct="0">
              <a:lnSpc>
                <a:spcPct val="150000"/>
              </a:lnSpc>
              <a:buSzPct val="125000"/>
              <a:tabLst>
                <a:tab pos="228600" algn="l"/>
              </a:tabLst>
              <a:defRPr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Такие преобразования «невидимы» для пользователей. Сервер </a:t>
            </a:r>
            <a:r>
              <a:rPr lang="ru-RU" sz="30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автоматически конвертирует данные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от одного типа данных к другому. Например, если значение </a:t>
            </a:r>
            <a:r>
              <a:rPr lang="en-US" sz="3000" b="1" i="1">
                <a:latin typeface="Times New Roman" pitchFamily="18" charset="0"/>
                <a:cs typeface="Times New Roman" pitchFamily="18" charset="0"/>
              </a:rPr>
              <a:t>smallint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сравнивается со значением </a:t>
            </a:r>
            <a:r>
              <a:rPr lang="en-US" sz="3000" b="1" i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то до сравнения </a:t>
            </a:r>
            <a:r>
              <a:rPr lang="en-US" sz="3000" b="1" i="1">
                <a:latin typeface="Times New Roman" pitchFamily="18" charset="0"/>
                <a:cs typeface="Times New Roman" pitchFamily="18" charset="0"/>
              </a:rPr>
              <a:t>smallint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неявно преобразуется к </a:t>
            </a:r>
            <a:r>
              <a:rPr lang="en-US" sz="3000" b="1" i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B6B5-D4C4-4BB5-856F-7C4A43AB7F17}" type="slidenum">
              <a:rPr lang="ru-RU"/>
              <a:pPr>
                <a:defRPr/>
              </a:pPr>
              <a:t>68</a:t>
            </a:fld>
            <a:endParaRPr lang="ru-RU"/>
          </a:p>
        </p:txBody>
      </p:sp>
      <p:sp>
        <p:nvSpPr>
          <p:cNvPr id="71683" name="Прямоугольник 2"/>
          <p:cNvSpPr>
            <a:spLocks noChangeArrowheads="1"/>
          </p:cNvSpPr>
          <p:nvPr/>
        </p:nvSpPr>
        <p:spPr bwMode="auto">
          <a:xfrm>
            <a:off x="323850" y="2781300"/>
            <a:ext cx="85010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>
              <a:lnSpc>
                <a:spcPct val="150000"/>
              </a:lnSpc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Некоторые неявные и явные преобразования от одного типа к другому </a:t>
            </a:r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не поддерживаются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 Например, значение </a:t>
            </a:r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nchar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не может быть преобразовано к значению </a:t>
            </a:r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>
              <a:latin typeface="Times New Roman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95288" y="241300"/>
            <a:ext cx="849788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•"/>
              <a:defRPr/>
            </a:pPr>
            <a:r>
              <a:rPr lang="ru-RU" sz="3000" b="1" i="1">
                <a:solidFill>
                  <a:srgbClr val="FFCC00"/>
                </a:solidFill>
                <a:latin typeface="Times New Roman" pitchFamily="18" charset="0"/>
              </a:rPr>
              <a:t>     </a:t>
            </a:r>
            <a:r>
              <a:rPr lang="ru-RU" sz="3000" b="1" i="1" u="sng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Явное преобразование</a:t>
            </a:r>
            <a:endParaRPr lang="ru-RU" sz="3000">
              <a:solidFill>
                <a:srgbClr val="FFCC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ru-RU" sz="3000">
                <a:latin typeface="Times New Roman" pitchFamily="18" charset="0"/>
              </a:rPr>
              <a:t>Такие преобразования </a:t>
            </a:r>
            <a:r>
              <a:rPr lang="ru-RU" sz="30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выполняются пользователями</a:t>
            </a:r>
            <a:r>
              <a:rPr lang="ru-RU" sz="3000">
                <a:latin typeface="Times New Roman" pitchFamily="18" charset="0"/>
              </a:rPr>
              <a:t> с помощью функций </a:t>
            </a:r>
            <a:r>
              <a:rPr lang="ru-RU" sz="3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CONVERT</a:t>
            </a:r>
            <a:r>
              <a:rPr lang="ru-RU" sz="3000">
                <a:latin typeface="Times New Roman" pitchFamily="18" charset="0"/>
              </a:rPr>
              <a:t>, </a:t>
            </a:r>
            <a:r>
              <a:rPr lang="ru-RU" sz="3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CAST</a:t>
            </a:r>
            <a:r>
              <a:rPr lang="ru-RU" sz="3000" b="1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323850" y="333375"/>
            <a:ext cx="84963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>
                <a:latin typeface="Times New Roman" pitchFamily="18" charset="0"/>
              </a:rPr>
              <a:t>      Тип данных </a:t>
            </a:r>
            <a:r>
              <a:rPr lang="ru-RU" sz="3000" b="1" i="1">
                <a:latin typeface="Times New Roman" pitchFamily="18" charset="0"/>
              </a:rPr>
              <a:t>nchar</a:t>
            </a:r>
            <a:r>
              <a:rPr lang="ru-RU" sz="3000">
                <a:latin typeface="Times New Roman" pitchFamily="18" charset="0"/>
              </a:rPr>
              <a:t> может быть преобразован только к типу данных </a:t>
            </a:r>
            <a:r>
              <a:rPr lang="ru-RU" sz="3000" b="1" i="1">
                <a:latin typeface="Times New Roman" pitchFamily="18" charset="0"/>
              </a:rPr>
              <a:t>binary</a:t>
            </a:r>
            <a:r>
              <a:rPr lang="ru-RU" sz="3000">
                <a:latin typeface="Times New Roman" pitchFamily="18" charset="0"/>
              </a:rPr>
              <a:t>, используя явное преобразование с помощью функций </a:t>
            </a:r>
            <a:r>
              <a:rPr lang="ru-RU" sz="3000" b="1" i="1">
                <a:latin typeface="Times New Roman" pitchFamily="18" charset="0"/>
              </a:rPr>
              <a:t>CONVERT</a:t>
            </a:r>
            <a:r>
              <a:rPr lang="ru-RU" sz="3000" b="1">
                <a:latin typeface="Times New Roman" pitchFamily="18" charset="0"/>
              </a:rPr>
              <a:t>, </a:t>
            </a:r>
            <a:r>
              <a:rPr lang="ru-RU" sz="3000" b="1" i="1">
                <a:latin typeface="Times New Roman" pitchFamily="18" charset="0"/>
              </a:rPr>
              <a:t>CAST</a:t>
            </a:r>
            <a:r>
              <a:rPr lang="ru-RU" sz="3000">
                <a:latin typeface="Times New Roman" pitchFamily="18" charset="0"/>
              </a:rPr>
              <a:t>.</a:t>
            </a:r>
            <a:r>
              <a:rPr lang="ru-RU" sz="3000" b="1"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3000" b="1">
                <a:latin typeface="Times New Roman" pitchFamily="18" charset="0"/>
              </a:rPr>
              <a:t>      </a:t>
            </a:r>
            <a:r>
              <a:rPr lang="ru-RU" sz="3000">
                <a:latin typeface="Times New Roman" pitchFamily="18" charset="0"/>
              </a:rPr>
              <a:t>Значение </a:t>
            </a:r>
            <a:r>
              <a:rPr lang="ru-RU" sz="3000" b="1" i="1">
                <a:latin typeface="Times New Roman" pitchFamily="18" charset="0"/>
              </a:rPr>
              <a:t>nchar</a:t>
            </a:r>
            <a:r>
              <a:rPr lang="ru-RU" sz="3000">
                <a:latin typeface="Times New Roman" pitchFamily="18" charset="0"/>
              </a:rPr>
              <a:t> может быть преобразовано к типу данных </a:t>
            </a:r>
            <a:r>
              <a:rPr lang="ru-RU" sz="3000" b="1" i="1">
                <a:latin typeface="Times New Roman" pitchFamily="18" charset="0"/>
              </a:rPr>
              <a:t>nvarchar</a:t>
            </a:r>
            <a:r>
              <a:rPr lang="ru-RU" sz="3000">
                <a:latin typeface="Times New Roman" pitchFamily="18" charset="0"/>
              </a:rPr>
              <a:t> как явно, так и неявно.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EF709-1E16-4577-9B68-DAE64E943165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428656" y="214313"/>
            <a:ext cx="85725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dirty="0">
                <a:latin typeface="Arial" charset="0"/>
              </a:rPr>
              <a:t>      </a:t>
            </a:r>
            <a:r>
              <a:rPr lang="ru-RU" sz="3000" dirty="0" err="1"/>
              <a:t>Transact</a:t>
            </a:r>
            <a:r>
              <a:rPr lang="ru-RU" sz="3000" dirty="0"/>
              <a:t>-</a:t>
            </a:r>
            <a:r>
              <a:rPr lang="en-US" sz="3000" dirty="0"/>
              <a:t>SQL</a:t>
            </a:r>
            <a:r>
              <a:rPr lang="ru-RU" sz="3000" dirty="0"/>
              <a:t> поддерживает большинство возможностей стандартов ANSI и ряд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расширений этих стандартов</a:t>
            </a:r>
            <a:r>
              <a:rPr lang="ru-RU" sz="3000" dirty="0"/>
              <a:t>, увеличивающих возможности по обработке данных. </a:t>
            </a:r>
            <a:endParaRPr lang="ru-RU" sz="3000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ru-RU" sz="3000" dirty="0">
                <a:latin typeface="Arial" charset="0"/>
              </a:rPr>
              <a:t>       </a:t>
            </a:r>
            <a:r>
              <a:rPr lang="ru-RU" sz="3000" dirty="0"/>
              <a:t>Историю разработки стандартов </a:t>
            </a:r>
            <a:r>
              <a:rPr lang="en-US" sz="3000" dirty="0"/>
              <a:t>SQL</a:t>
            </a:r>
            <a:r>
              <a:rPr lang="ru-RU" sz="3000" dirty="0"/>
              <a:t> иллюстрирует таблица: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597FB-1209-4C98-9832-99086CE896E2}" type="slidenum">
              <a:rPr lang="ru-RU"/>
              <a:pPr>
                <a:defRPr/>
              </a:pPr>
              <a:t>70</a:t>
            </a:fld>
            <a:endParaRPr lang="ru-RU"/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2627313" y="188913"/>
            <a:ext cx="3570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4. ВЫРАЖЕНИЯ</a:t>
            </a:r>
            <a:endParaRPr lang="ru-RU" sz="3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392113" y="812800"/>
            <a:ext cx="85725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lnSpc>
                <a:spcPct val="135000"/>
              </a:lnSpc>
              <a:defRPr/>
            </a:pPr>
            <a:r>
              <a:rPr lang="ru-RU" sz="30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Выражения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– комбинации идентификаторов, функций, знаков логических и арифметических операций, констант и других объектов. Выражения используются в качестве аргумента в командах, хранимых процедурах, запросах.</a:t>
            </a:r>
          </a:p>
          <a:p>
            <a:pPr indent="449263">
              <a:lnSpc>
                <a:spcPct val="135000"/>
              </a:lnSpc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Выражение состоит из </a:t>
            </a:r>
            <a:r>
              <a:rPr lang="ru-RU" sz="3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операндов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– собственно данных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операторов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– знаков операций, производимых над операндами.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22263" y="44450"/>
            <a:ext cx="8713787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3200">
                <a:latin typeface="Times New Roman" pitchFamily="18" charset="0"/>
              </a:rPr>
              <a:t>     </a:t>
            </a: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Операнды  SQL Server  делятся  на </a:t>
            </a:r>
            <a:r>
              <a:rPr lang="ru-RU" sz="32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следующие типы</a:t>
            </a: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ru-RU" sz="3000" b="1" i="1">
                <a:solidFill>
                  <a:srgbClr val="FFCC00"/>
                </a:solidFill>
                <a:latin typeface="Times New Roman" pitchFamily="18" charset="0"/>
              </a:rPr>
              <a:t>     </a:t>
            </a:r>
            <a:r>
              <a:rPr lang="ru-RU" sz="3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Константы</a:t>
            </a:r>
            <a:r>
              <a:rPr lang="ru-RU" sz="3000">
                <a:latin typeface="Times New Roman" pitchFamily="18" charset="0"/>
              </a:rPr>
              <a:t> - постоянные величины различных типов, значения которых не изменяются.</a:t>
            </a:r>
          </a:p>
          <a:p>
            <a:pPr>
              <a:lnSpc>
                <a:spcPct val="120000"/>
              </a:lnSpc>
              <a:defRPr/>
            </a:pPr>
            <a:endParaRPr lang="ru-RU" sz="800">
              <a:latin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3000" b="1" i="1">
                <a:solidFill>
                  <a:srgbClr val="FFCC00"/>
                </a:solidFill>
                <a:latin typeface="Times New Roman" pitchFamily="18" charset="0"/>
              </a:rPr>
              <a:t>    </a:t>
            </a:r>
            <a:r>
              <a:rPr lang="ru-RU" sz="3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Переменные</a:t>
            </a:r>
            <a:r>
              <a:rPr lang="ru-RU" sz="3000">
                <a:latin typeface="Times New Roman" pitchFamily="18" charset="0"/>
              </a:rPr>
              <a:t> - именованные области памяти определенного объема, в которых хранятся данные. Физически переменная – это последовательность из одного или нескольких байт. Сервер обрабатывает последовательность, представляющую значение переменной, с учетом типа данных, ассоциированного с этой переменной.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466725" y="115888"/>
            <a:ext cx="8642350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ru-RU" sz="3200" b="1" i="1">
                <a:solidFill>
                  <a:srgbClr val="FFCC00"/>
                </a:solidFill>
                <a:latin typeface="Times New Roman" pitchFamily="18" charset="0"/>
              </a:rPr>
              <a:t>    </a:t>
            </a:r>
            <a:r>
              <a:rPr lang="ru-RU" sz="3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Имена столбцов</a:t>
            </a:r>
            <a:r>
              <a:rPr lang="ru-RU" sz="3000">
                <a:solidFill>
                  <a:srgbClr val="FFCC00"/>
                </a:solidFill>
                <a:latin typeface="Times New Roman" pitchFamily="18" charset="0"/>
              </a:rPr>
              <a:t>. </a:t>
            </a:r>
            <a:r>
              <a:rPr lang="ru-RU" sz="3000">
                <a:latin typeface="Times New Roman" pitchFamily="18" charset="0"/>
              </a:rPr>
              <a:t>В качестве операнда может выступать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столбец таблицы</a:t>
            </a:r>
            <a:r>
              <a:rPr lang="ru-RU" sz="3000">
                <a:latin typeface="Times New Roman" pitchFamily="18" charset="0"/>
              </a:rPr>
              <a:t>. Такой подход часто используется при обработке данных в таблице, удовлетворяющих определенному критерию.</a:t>
            </a:r>
          </a:p>
          <a:p>
            <a:pPr eaLnBrk="0" hangingPunct="0">
              <a:lnSpc>
                <a:spcPct val="125000"/>
              </a:lnSpc>
              <a:defRPr/>
            </a:pPr>
            <a:endParaRPr lang="ru-RU" sz="800">
              <a:latin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3000" b="1" i="1">
                <a:solidFill>
                  <a:srgbClr val="FFCC00"/>
                </a:solidFill>
                <a:latin typeface="Times New Roman" pitchFamily="18" charset="0"/>
              </a:rPr>
              <a:t>    </a:t>
            </a:r>
            <a:r>
              <a:rPr lang="ru-RU" sz="3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Функции</a:t>
            </a:r>
            <a:r>
              <a:rPr lang="ru-RU" sz="3000">
                <a:latin typeface="Times New Roman" pitchFamily="18" charset="0"/>
              </a:rPr>
              <a:t> – именованные программы (обычно небольшие), выполняющие обработку данных и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возвращающие определенный результат</a:t>
            </a:r>
            <a:r>
              <a:rPr lang="ru-RU" sz="3000">
                <a:latin typeface="Times New Roman" pitchFamily="18" charset="0"/>
              </a:rPr>
              <a:t>. Функции могут иметь и не иметь входные параметры. </a:t>
            </a:r>
          </a:p>
          <a:p>
            <a:pPr>
              <a:lnSpc>
                <a:spcPct val="120000"/>
              </a:lnSpc>
              <a:defRPr/>
            </a:pPr>
            <a:r>
              <a:rPr lang="ru-RU" sz="3000">
                <a:latin typeface="Times New Roman" pitchFamily="18" charset="0"/>
              </a:rPr>
              <a:t>Как и в других языках, функции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реализуют часто выполняемые алгоритмы</a:t>
            </a:r>
            <a:r>
              <a:rPr lang="ru-RU" sz="3000">
                <a:latin typeface="Times New Roman" pitchFamily="18" charset="0"/>
              </a:rPr>
              <a:t>, что избавляет от многократного написания одного и того же кода.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7E02-06BE-4B1B-971E-E8F5986224B7}" type="slidenum">
              <a:rPr lang="ru-RU"/>
              <a:pPr>
                <a:defRPr/>
              </a:pPr>
              <a:t>73</a:t>
            </a:fld>
            <a:endParaRPr lang="ru-RU"/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392113" y="374650"/>
            <a:ext cx="8643937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lnSpc>
                <a:spcPct val="130000"/>
              </a:lnSpc>
              <a:defRPr/>
            </a:pPr>
            <a:r>
              <a:rPr lang="ru-RU" sz="3000" b="1" i="1">
                <a:solidFill>
                  <a:srgbClr val="FFCC00"/>
                </a:solidFill>
                <a:cs typeface="Times New Roman" pitchFamily="18" charset="0"/>
              </a:rPr>
              <a:t> </a:t>
            </a:r>
            <a:r>
              <a:rPr lang="ru-RU" sz="3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Подзапросы</a:t>
            </a:r>
            <a:r>
              <a:rPr lang="ru-RU" sz="3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В качестве выражения можно указать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подзапрос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который подготовит нужный набор данных. По использованию это эквивалентно указанию столбца таблицы, только в случае подзапроса данные не нужно явно «закачивать» в таблицу. Сервер «сам» сделает всю работу: создаст временную таблицу с требуемой структурой, скопирует в нее выбранные данные и подключит полученный набор данных в качестве выражения.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87338" y="260350"/>
            <a:ext cx="85328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ru-RU" sz="3200"/>
          </a:p>
          <a:p>
            <a:pPr>
              <a:lnSpc>
                <a:spcPct val="135000"/>
              </a:lnSpc>
              <a:defRPr/>
            </a:pPr>
            <a:r>
              <a:rPr lang="ru-RU" sz="3200" b="1" i="1">
                <a:solidFill>
                  <a:srgbClr val="FFCC00"/>
                </a:solidFill>
                <a:latin typeface="Times New Roman" pitchFamily="18" charset="0"/>
              </a:rPr>
              <a:t>      </a:t>
            </a:r>
            <a:r>
              <a:rPr lang="ru-RU" sz="32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Конструкции</a:t>
            </a:r>
            <a:r>
              <a:rPr lang="ru-RU" sz="3200" b="1" i="1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ru-RU" sz="32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CASE</a:t>
            </a:r>
            <a:r>
              <a:rPr lang="ru-RU" sz="3200">
                <a:solidFill>
                  <a:srgbClr val="FFCC00"/>
                </a:solidFill>
                <a:latin typeface="Times New Roman" pitchFamily="18" charset="0"/>
              </a:rPr>
              <a:t>,</a:t>
            </a:r>
            <a:r>
              <a:rPr lang="ru-RU" sz="3200" b="1" i="1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ru-RU" sz="32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NULLIF</a:t>
            </a:r>
            <a:r>
              <a:rPr lang="ru-RU" sz="3200">
                <a:solidFill>
                  <a:srgbClr val="FFCC00"/>
                </a:solidFill>
                <a:latin typeface="Times New Roman" pitchFamily="18" charset="0"/>
              </a:rPr>
              <a:t>,</a:t>
            </a:r>
            <a:r>
              <a:rPr lang="ru-RU" sz="3200" b="1" i="1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ru-RU" sz="32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COALESCE</a:t>
            </a:r>
            <a:r>
              <a:rPr lang="ru-RU" sz="320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</a:rPr>
              <a:t>- позволяют использовать логическое условие для определения возвращаемого результата.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101EB-7E64-49C5-B3EB-E5AED9A52C63}" type="slidenum">
              <a:rPr lang="ru-RU"/>
              <a:pPr>
                <a:defRPr/>
              </a:pPr>
              <a:t>75</a:t>
            </a:fld>
            <a:endParaRPr lang="ru-RU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792163" y="257175"/>
            <a:ext cx="7596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5. ОПЕРАТОРЫ</a:t>
            </a:r>
            <a:endParaRPr lang="ru-RU" sz="3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11188" y="1117600"/>
            <a:ext cx="835342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lnSpc>
                <a:spcPct val="150000"/>
              </a:lnSpc>
              <a:defRPr/>
            </a:pPr>
            <a:r>
              <a:rPr lang="ru-RU" sz="3200" b="1" i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Операторы Transact-SQL</a:t>
            </a:r>
            <a:r>
              <a:rPr lang="ru-RU" sz="32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– это знаки операций над одним или несколькими простыми выражениями для создания более сложного выражения. </a:t>
            </a:r>
          </a:p>
          <a:p>
            <a:pPr indent="449263" eaLnBrk="0" hangingPunct="0">
              <a:lnSpc>
                <a:spcPct val="150000"/>
              </a:lnSpc>
              <a:defRPr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Рассмотрим </a:t>
            </a:r>
            <a:r>
              <a:rPr lang="ru-RU" sz="32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операторов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95288" y="44450"/>
            <a:ext cx="8640762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ru-RU" sz="3200" b="1" i="1">
                <a:solidFill>
                  <a:srgbClr val="FFCC00"/>
                </a:solidFill>
                <a:latin typeface="Times New Roman" pitchFamily="18" charset="0"/>
              </a:rPr>
              <a:t>        </a:t>
            </a:r>
            <a:r>
              <a:rPr lang="ru-RU" sz="32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Простейшие операторы</a:t>
            </a:r>
            <a:r>
              <a:rPr lang="ru-RU" sz="320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</a:rPr>
              <a:t>- </a:t>
            </a:r>
            <a:r>
              <a:rPr lang="ru-RU" sz="3200" b="1" i="1">
                <a:latin typeface="Times New Roman" pitchFamily="18" charset="0"/>
              </a:rPr>
              <a:t>унарные</a:t>
            </a:r>
            <a:r>
              <a:rPr lang="ru-RU" sz="3200">
                <a:latin typeface="Times New Roman" pitchFamily="18" charset="0"/>
              </a:rPr>
              <a:t> </a:t>
            </a:r>
            <a:r>
              <a:rPr lang="ru-RU" sz="3200" b="1" i="1">
                <a:latin typeface="Times New Roman" pitchFamily="18" charset="0"/>
              </a:rPr>
              <a:t>операторы</a:t>
            </a:r>
            <a:r>
              <a:rPr lang="ru-RU" sz="3200">
                <a:latin typeface="Times New Roman" pitchFamily="18" charset="0"/>
              </a:rPr>
              <a:t>, которые работают </a:t>
            </a:r>
            <a:r>
              <a:rPr lang="ru-RU" sz="3200" b="1" i="1">
                <a:latin typeface="Times New Roman" pitchFamily="18" charset="0"/>
              </a:rPr>
              <a:t>только с одним операндом</a:t>
            </a:r>
            <a:r>
              <a:rPr lang="ru-RU" sz="3200">
                <a:latin typeface="Times New Roman" pitchFamily="18" charset="0"/>
              </a:rPr>
              <a:t>. Эти операторы используются с любыми величинами числового типа. 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ru-RU" sz="3200">
                <a:latin typeface="Times New Roman" pitchFamily="18" charset="0"/>
              </a:rPr>
              <a:t>       Таких операторов три: 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+</a:t>
            </a:r>
            <a:r>
              <a:rPr lang="ru-RU" sz="3200">
                <a:latin typeface="Times New Roman" pitchFamily="18" charset="0"/>
              </a:rPr>
              <a:t>  (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</a:t>
            </a:r>
            <a:r>
              <a:rPr lang="ru-RU" sz="3200">
                <a:latin typeface="Times New Roman" pitchFamily="18" charset="0"/>
              </a:rPr>
              <a:t>)  для обозначения положительного (отрицательного) числа,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~</a:t>
            </a:r>
            <a:r>
              <a:rPr lang="ru-RU" sz="3200">
                <a:latin typeface="Times New Roman" pitchFamily="18" charset="0"/>
              </a:rPr>
              <a:t> для получения </a:t>
            </a: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дополнения числа</a:t>
            </a:r>
            <a:r>
              <a:rPr lang="ru-RU" sz="3200">
                <a:latin typeface="Times New Roman" pitchFamily="18" charset="0"/>
              </a:rPr>
              <a:t> </a:t>
            </a:r>
            <a:r>
              <a:rPr lang="ru-RU" sz="3100">
                <a:latin typeface="Times New Roman" pitchFamily="18" charset="0"/>
              </a:rPr>
              <a:t>(выполняется побитовая операция инверсии над числовым операндом - каждый бит числа дополняется до единицы).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E148F-E2FB-42AC-90FB-510210545EAE}" type="slidenum">
              <a:rPr lang="ru-RU"/>
              <a:pPr>
                <a:defRPr/>
              </a:pPr>
              <a:t>77</a:t>
            </a:fld>
            <a:endParaRPr lang="ru-RU"/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106364" y="-78240"/>
            <a:ext cx="896623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eaLnBrk="0" hangingPunct="0">
              <a:lnSpc>
                <a:spcPct val="130000"/>
              </a:lnSpc>
            </a:pPr>
            <a:r>
              <a:rPr lang="ru-RU" sz="3000" b="1" dirty="0">
                <a:cs typeface="Times New Roman" pitchFamily="18" charset="0"/>
              </a:rPr>
              <a:t>Пример использования простейших операторов</a:t>
            </a:r>
            <a:endParaRPr lang="ru-RU" sz="3000" b="1" dirty="0"/>
          </a:p>
        </p:txBody>
      </p:sp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2" cstate="print"/>
          <a:srcRect l="30740" t="49228" r="19051" b="18690"/>
          <a:stretch>
            <a:fillRect/>
          </a:stretch>
        </p:blipFill>
        <p:spPr bwMode="auto">
          <a:xfrm>
            <a:off x="36513" y="1322404"/>
            <a:ext cx="91074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4A4EF-08D7-43D8-9EB9-91FBF1D70215}" type="slidenum">
              <a:rPr lang="ru-RU"/>
              <a:pPr>
                <a:defRPr/>
              </a:pPr>
              <a:t>78</a:t>
            </a:fld>
            <a:endParaRPr lang="ru-RU"/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428625" y="100013"/>
            <a:ext cx="8464550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lnSpc>
                <a:spcPct val="150000"/>
              </a:lnSpc>
              <a:defRPr/>
            </a:pPr>
            <a:r>
              <a:rPr lang="ru-RU" sz="3200" b="1" i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Оператор присваивания</a:t>
            </a:r>
            <a:r>
              <a:rPr lang="ru-RU" sz="32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– используется для присваивания переменной определенного значения, полученного в результате вычисления выражения. Имеется один оператор присваивания - знак равенства </a:t>
            </a:r>
            <a:r>
              <a:rPr lang="ru-RU" sz="3200" b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 Помимо присваивания, знак равенства также используется в качестве оператора сравнения.</a:t>
            </a:r>
            <a:r>
              <a:rPr lang="ru-RU" sz="3000">
                <a:cs typeface="Times New Roman" pitchFamily="18" charset="0"/>
              </a:rPr>
              <a:t> </a:t>
            </a:r>
          </a:p>
          <a:p>
            <a:pPr indent="449263" algn="just" eaLnBrk="0" hangingPunct="0">
              <a:lnSpc>
                <a:spcPct val="150000"/>
              </a:lnSpc>
              <a:defRPr/>
            </a:pPr>
            <a:endParaRPr lang="ru-RU" sz="3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ChangeArrowheads="1"/>
          </p:cNvSpPr>
          <p:nvPr/>
        </p:nvSpPr>
        <p:spPr bwMode="auto">
          <a:xfrm>
            <a:off x="323850" y="260350"/>
            <a:ext cx="86407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3200">
                <a:latin typeface="Times New Roman" pitchFamily="18" charset="0"/>
              </a:rPr>
              <a:t>Пример использования оператора присваивания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044575" y="1989138"/>
            <a:ext cx="69834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DECLARE </a:t>
            </a:r>
            <a:r>
              <a:rPr lang="ru-RU" sz="3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@@variableX </a:t>
            </a:r>
            <a:r>
              <a:rPr lang="ru-RU" sz="3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endParaRPr lang="ru-RU" sz="30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10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en-US" sz="3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SET</a:t>
            </a:r>
            <a:r>
              <a:rPr lang="ru-RU" sz="3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@@</a:t>
            </a:r>
            <a:r>
              <a:rPr lang="en-US" sz="3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variableX</a:t>
            </a:r>
            <a:r>
              <a:rPr lang="ru-RU" sz="3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48A34-616C-40FE-A4CD-ACA652C50F5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454EF70-483E-41DA-9FE9-CCD943D13F73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8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28" name="Rectangle 4"/>
          <p:cNvSpPr>
            <a:spLocks noChangeArrowheads="1"/>
          </p:cNvSpPr>
          <p:nvPr/>
        </p:nvSpPr>
        <p:spPr bwMode="auto">
          <a:xfrm>
            <a:off x="611188" y="-26988"/>
            <a:ext cx="7885112" cy="8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Стандарты языка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SQL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(http://ru.wikipedia.org/wiki/SQL)</a:t>
            </a:r>
          </a:p>
        </p:txBody>
      </p:sp>
      <p:pic>
        <p:nvPicPr>
          <p:cNvPr id="10245" name="Picture 37"/>
          <p:cNvPicPr>
            <a:picLocks noChangeAspect="1" noChangeArrowheads="1"/>
          </p:cNvPicPr>
          <p:nvPr/>
        </p:nvPicPr>
        <p:blipFill>
          <a:blip r:embed="rId2" cstate="print"/>
          <a:srcRect l="13495" t="22668" r="2615" b="6561"/>
          <a:stretch>
            <a:fillRect/>
          </a:stretch>
        </p:blipFill>
        <p:spPr bwMode="auto">
          <a:xfrm>
            <a:off x="34925" y="785794"/>
            <a:ext cx="9109075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D1593-0E70-48DC-BFF9-7ACEAEC61CB3}" type="slidenum">
              <a:rPr lang="ru-RU"/>
              <a:pPr>
                <a:defRPr/>
              </a:pPr>
              <a:t>80</a:t>
            </a:fld>
            <a:endParaRPr lang="ru-RU"/>
          </a:p>
        </p:txBody>
      </p:sp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463550" y="115888"/>
            <a:ext cx="8572500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lnSpc>
                <a:spcPct val="115000"/>
              </a:lnSpc>
              <a:defRPr/>
            </a:pPr>
            <a:r>
              <a:rPr lang="ru-RU" sz="32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Арифметические операторы</a:t>
            </a:r>
            <a:r>
              <a:rPr lang="ru-RU" sz="3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это знаки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бинарных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операций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выполняемых над операндами, имеющими числовой тип данных. </a:t>
            </a:r>
          </a:p>
          <a:p>
            <a:pPr indent="449263" eaLnBrk="0" hangingPunct="0">
              <a:lnSpc>
                <a:spcPct val="115000"/>
              </a:lnSpc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 ним относятся:</a:t>
            </a:r>
          </a:p>
          <a:p>
            <a:pPr indent="449263" eaLnBrk="0" hangingPunct="0">
              <a:lnSpc>
                <a:spcPct val="115000"/>
              </a:lnSpc>
              <a:defRPr/>
            </a:pP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lnSpc>
                <a:spcPct val="115000"/>
              </a:lnSpc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  сложение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вычитание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0" lvl="2" indent="-228600" eaLnBrk="0" hangingPunct="0">
              <a:lnSpc>
                <a:spcPct val="125000"/>
              </a:lnSpc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умножение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деление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0" lvl="2" indent="-228600" eaLnBrk="0" hangingPunct="0">
              <a:lnSpc>
                <a:spcPct val="125000"/>
              </a:lnSpc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получение остатка от деления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143000" lvl="2" indent="-228600" eaLnBrk="0" hangingPunct="0">
              <a:lnSpc>
                <a:spcPct val="125000"/>
              </a:lnSpc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lnSpc>
                <a:spcPct val="120000"/>
              </a:lnSpc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Операторы 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также используются для выполнения операций с величинами типа </a:t>
            </a:r>
            <a:r>
              <a:rPr lang="ru-RU" sz="3000" b="1" i="1" dirty="0" err="1">
                <a:latin typeface="Times New Roman" pitchFamily="18" charset="0"/>
                <a:cs typeface="Times New Roman" pitchFamily="18" charset="0"/>
              </a:rPr>
              <a:t>datetime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000" b="1" i="1" dirty="0" err="1">
                <a:latin typeface="Times New Roman" pitchFamily="18" charset="0"/>
                <a:cs typeface="Times New Roman" pitchFamily="18" charset="0"/>
              </a:rPr>
              <a:t>smalldatetime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179388" y="-26988"/>
            <a:ext cx="896461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3000">
                <a:latin typeface="Times New Roman" pitchFamily="18" charset="0"/>
              </a:rPr>
              <a:t>Примеры использования арифметических операторов</a:t>
            </a:r>
          </a:p>
        </p:txBody>
      </p:sp>
      <p:pic>
        <p:nvPicPr>
          <p:cNvPr id="84995" name="Picture 8"/>
          <p:cNvPicPr>
            <a:picLocks noChangeAspect="1" noChangeArrowheads="1"/>
          </p:cNvPicPr>
          <p:nvPr/>
        </p:nvPicPr>
        <p:blipFill>
          <a:blip r:embed="rId2" cstate="print"/>
          <a:srcRect l="26334" t="50623" r="11792" b="17004"/>
          <a:stretch>
            <a:fillRect/>
          </a:stretch>
        </p:blipFill>
        <p:spPr bwMode="auto">
          <a:xfrm>
            <a:off x="34925" y="692150"/>
            <a:ext cx="91090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Line 7"/>
          <p:cNvSpPr>
            <a:spLocks noChangeShapeType="1"/>
          </p:cNvSpPr>
          <p:nvPr/>
        </p:nvSpPr>
        <p:spPr bwMode="auto">
          <a:xfrm flipH="1" flipV="1">
            <a:off x="6659563" y="6021388"/>
            <a:ext cx="504825" cy="2873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997" name="Text Box 8"/>
          <p:cNvSpPr txBox="1">
            <a:spLocks noChangeArrowheads="1"/>
          </p:cNvSpPr>
          <p:nvPr/>
        </p:nvSpPr>
        <p:spPr bwMode="auto">
          <a:xfrm>
            <a:off x="7164388" y="614045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322263" y="-26988"/>
            <a:ext cx="8713787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ru-RU" sz="3200">
                <a:latin typeface="Times New Roman" pitchFamily="18" charset="0"/>
              </a:rPr>
              <a:t>        </a:t>
            </a:r>
            <a:r>
              <a:rPr lang="ru-RU" sz="3000" u="sng">
                <a:latin typeface="Times New Roman" pitchFamily="18" charset="0"/>
              </a:rPr>
              <a:t>Арифметические операторы возвращают значение </a:t>
            </a:r>
            <a:r>
              <a:rPr lang="ru-RU" sz="30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того же типа, что и входные значения</a:t>
            </a:r>
            <a:r>
              <a:rPr lang="ru-RU" sz="3000">
                <a:latin typeface="Times New Roman" pitchFamily="18" charset="0"/>
              </a:rPr>
              <a:t>. 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ru-RU" sz="3000">
                <a:latin typeface="Times New Roman" pitchFamily="18" charset="0"/>
              </a:rPr>
              <a:t>        В 3-м выражении примера выше использовано нецелочисленное значение (5.0) и получен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правильный</a:t>
            </a:r>
            <a:r>
              <a:rPr lang="ru-RU" sz="3000">
                <a:latin typeface="Times New Roman" pitchFamily="18" charset="0"/>
              </a:rPr>
              <a:t> нецелочисленный результат 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ru-RU" sz="3000">
                <a:latin typeface="Times New Roman" pitchFamily="18" charset="0"/>
              </a:rPr>
              <a:t>(8.6 - разделитель дробной части зависит от настроек операционной системы). 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ru-RU" sz="3000">
                <a:latin typeface="Times New Roman" pitchFamily="18" charset="0"/>
              </a:rPr>
              <a:t>      В 4-м выражении все операнды имели те же значения, но целочисленный тип, поэтому результат также был целочисленный (округленный вниз, т.е.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неправильный</a:t>
            </a:r>
            <a:r>
              <a:rPr lang="ru-RU" sz="3000">
                <a:latin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9C12F-AE6D-4A81-82E8-0A36A2641028}" type="slidenum">
              <a:rPr lang="ru-RU"/>
              <a:pPr>
                <a:defRPr/>
              </a:pPr>
              <a:t>83</a:t>
            </a:fld>
            <a:endParaRPr lang="ru-RU"/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466725" y="179388"/>
            <a:ext cx="8353425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lnSpc>
                <a:spcPct val="150000"/>
              </a:lnSpc>
              <a:defRPr/>
            </a:pPr>
            <a:r>
              <a:rPr lang="ru-RU" sz="32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Строковые операторы</a:t>
            </a:r>
            <a:r>
              <a:rPr lang="ru-RU" sz="3000">
                <a:cs typeface="Times New Roman" pitchFamily="18" charset="0"/>
              </a:rPr>
              <a:t>. </a:t>
            </a:r>
          </a:p>
          <a:p>
            <a:pPr indent="449263" eaLnBrk="0" hangingPunct="0">
              <a:lnSpc>
                <a:spcPct val="150000"/>
              </a:lnSpc>
              <a:defRPr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Единственная операция, которую можно непосредственно производить над операндами символьного типа – это </a:t>
            </a: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конкатенация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(слияние строк). Для обозначения конкатенации используется оператор 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9263" algn="just" eaLnBrk="0" hangingPunct="0">
              <a:defRPr/>
            </a:pPr>
            <a:endParaRPr lang="ru-RU" sz="3200">
              <a:latin typeface="Times New Roman" pitchFamily="18" charset="0"/>
            </a:endParaRPr>
          </a:p>
          <a:p>
            <a:pPr indent="449263" algn="just" eaLnBrk="0" hangingPunct="0">
              <a:defRPr/>
            </a:pPr>
            <a:endParaRPr lang="ru-RU" sz="3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ChangeArrowheads="1"/>
          </p:cNvSpPr>
          <p:nvPr/>
        </p:nvSpPr>
        <p:spPr bwMode="auto">
          <a:xfrm>
            <a:off x="377825" y="-100013"/>
            <a:ext cx="6715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3200">
                <a:latin typeface="Times New Roman" pitchFamily="18" charset="0"/>
              </a:rPr>
              <a:t>Пример использования конкатенации</a:t>
            </a:r>
          </a:p>
        </p:txBody>
      </p:sp>
      <p:pic>
        <p:nvPicPr>
          <p:cNvPr id="88067" name="Picture 7"/>
          <p:cNvPicPr>
            <a:picLocks noChangeAspect="1" noChangeArrowheads="1"/>
          </p:cNvPicPr>
          <p:nvPr/>
        </p:nvPicPr>
        <p:blipFill>
          <a:blip r:embed="rId2" cstate="print"/>
          <a:srcRect l="27664" t="12251" r="46257" b="70781"/>
          <a:stretch>
            <a:fillRect/>
          </a:stretch>
        </p:blipFill>
        <p:spPr bwMode="auto">
          <a:xfrm>
            <a:off x="323850" y="836613"/>
            <a:ext cx="8532813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250825" y="4929188"/>
            <a:ext cx="864235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  <a:defRPr/>
            </a:pPr>
            <a:r>
              <a:rPr lang="ru-RU" sz="3000">
                <a:latin typeface="Times New Roman" pitchFamily="18" charset="0"/>
              </a:rPr>
              <a:t>(в примере использована встроенная функция </a:t>
            </a:r>
            <a:r>
              <a:rPr lang="ru-RU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RTRIM</a:t>
            </a:r>
            <a:r>
              <a:rPr lang="ru-RU" sz="3000">
                <a:latin typeface="Times New Roman" pitchFamily="18" charset="0"/>
              </a:rPr>
              <a:t>, которая возвращает строковое выражение, удаляя все завершающие пробелы).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260C6-72C9-4283-BB6D-B7FC1F53C1EF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  <p:sp>
        <p:nvSpPr>
          <p:cNvPr id="61444" name="Прямоугольник 3"/>
          <p:cNvSpPr>
            <a:spLocks noChangeArrowheads="1"/>
          </p:cNvSpPr>
          <p:nvPr/>
        </p:nvSpPr>
        <p:spPr bwMode="auto">
          <a:xfrm>
            <a:off x="323850" y="44450"/>
            <a:ext cx="8640763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0" hangingPunct="0">
              <a:lnSpc>
                <a:spcPct val="130000"/>
              </a:lnSpc>
              <a:defRPr/>
            </a:pPr>
            <a:r>
              <a:rPr lang="ru-RU" sz="3000" b="1" i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Операторы сравнения</a:t>
            </a:r>
            <a:r>
              <a:rPr lang="ru-RU" sz="3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- дают </a:t>
            </a:r>
            <a:r>
              <a:rPr lang="ru-RU" sz="30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информацию о сравнительной величине операндов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: равно </a:t>
            </a:r>
            <a:r>
              <a:rPr lang="ru-RU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больше </a:t>
            </a:r>
            <a:r>
              <a:rPr lang="ru-RU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меньше </a:t>
            </a:r>
            <a:r>
              <a:rPr lang="ru-RU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меньше или равно </a:t>
            </a:r>
            <a:r>
              <a:rPr lang="ru-RU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&lt;=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больше или равно </a:t>
            </a:r>
            <a:r>
              <a:rPr lang="ru-RU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&gt;=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не равно </a:t>
            </a:r>
            <a:r>
              <a:rPr lang="ru-RU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!=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&lt;&gt;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не менее чем </a:t>
            </a:r>
            <a:r>
              <a:rPr lang="ru-RU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!&lt;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не более чем </a:t>
            </a:r>
            <a:r>
              <a:rPr lang="ru-RU" sz="3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!&gt;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 Результат выполнения оператора сравнения – значение </a:t>
            </a:r>
            <a:r>
              <a:rPr lang="ru-RU" sz="3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если условие выполняется, или </a:t>
            </a:r>
            <a:r>
              <a:rPr lang="ru-RU" sz="3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– если нет. </a:t>
            </a:r>
          </a:p>
          <a:p>
            <a:pPr indent="449263" eaLnBrk="0" hangingPunct="0">
              <a:lnSpc>
                <a:spcPct val="130000"/>
              </a:lnSpc>
              <a:defRPr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Если сравнение невозможно (например, при несовпадении типов данных), то возвращается неопределенное значение </a:t>
            </a:r>
            <a:r>
              <a:rPr lang="ru-RU" sz="3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NULL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 Для обработки результатов сравнения используются команды </a:t>
            </a:r>
            <a:r>
              <a:rPr lang="ru-RU" sz="3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883C1-04A5-443C-A2E8-FEC6B571C306}" type="slidenum">
              <a:rPr lang="ru-RU"/>
              <a:pPr>
                <a:defRPr/>
              </a:pPr>
              <a:t>86</a:t>
            </a:fld>
            <a:endParaRPr lang="ru-RU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 l="9882" t="36867" r="17560" b="26955"/>
          <a:stretch>
            <a:fillRect/>
          </a:stretch>
        </p:blipFill>
        <p:spPr bwMode="auto">
          <a:xfrm>
            <a:off x="34925" y="1038238"/>
            <a:ext cx="90360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334963" y="5340"/>
            <a:ext cx="81661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eaLnBrk="0" hangingPunct="0">
              <a:lnSpc>
                <a:spcPct val="90000"/>
              </a:lnSpc>
            </a:pPr>
            <a:r>
              <a:rPr lang="ru-RU" sz="3000" dirty="0">
                <a:cs typeface="Times New Roman" pitchFamily="18" charset="0"/>
              </a:rPr>
              <a:t>Пример использования операторов сравнения</a:t>
            </a:r>
            <a:endParaRPr lang="ru-RU" sz="3000" dirty="0"/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14313" y="5419725"/>
            <a:ext cx="8572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(предполагается, что текущая дата (число месяца), возвращаемая функцией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GETDATE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(), больше 15).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E2A89-6419-426A-A2E8-091472EF3AFF}" type="slidenum">
              <a:rPr lang="ru-RU"/>
              <a:pPr>
                <a:defRPr/>
              </a:pPr>
              <a:t>87</a:t>
            </a:fld>
            <a:endParaRPr lang="ru-RU"/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285750" y="77788"/>
            <a:ext cx="864393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ru-RU" sz="3000" b="1" i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Логические операторы</a:t>
            </a:r>
            <a:r>
              <a:rPr lang="ru-RU" sz="3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– возвращают значения TRUE или FALSE, используются в различных конструкциях, включая запросы.</a:t>
            </a:r>
            <a:endParaRPr lang="ru-RU" sz="3000">
              <a:latin typeface="Times New Roman" pitchFamily="18" charset="0"/>
            </a:endParaRPr>
          </a:p>
        </p:txBody>
      </p:sp>
      <p:graphicFrame>
        <p:nvGraphicFramePr>
          <p:cNvPr id="63513" name="Group 25"/>
          <p:cNvGraphicFramePr>
            <a:graphicFrameLocks noGrp="1"/>
          </p:cNvGraphicFramePr>
          <p:nvPr/>
        </p:nvGraphicFramePr>
        <p:xfrm>
          <a:off x="249238" y="1557338"/>
          <a:ext cx="8715375" cy="4968240"/>
        </p:xfrm>
        <a:graphic>
          <a:graphicData uri="http://schemas.openxmlformats.org/drawingml/2006/table">
            <a:tbl>
              <a:tblPr/>
              <a:tblGrid>
                <a:gridCol w="2214562"/>
                <a:gridCol w="650081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Логический оператор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Выполняет сравнение для набора данных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условие выполнено для всего набора данных, возвращается значение TRUE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Оперирует с двумя булевыми выражениями. Только если оба выражения истинны, возвращается значение TRUE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4F6BF-F970-4108-88D6-7CB45F69C413}" type="slidenum">
              <a:rPr lang="ru-RU"/>
              <a:pPr>
                <a:defRPr/>
              </a:pPr>
              <a:t>88</a:t>
            </a:fld>
            <a:endParaRPr lang="ru-RU"/>
          </a:p>
        </p:txBody>
      </p:sp>
      <p:graphicFrame>
        <p:nvGraphicFramePr>
          <p:cNvPr id="64542" name="Group 30"/>
          <p:cNvGraphicFramePr>
            <a:graphicFrameLocks noGrp="1"/>
          </p:cNvGraphicFramePr>
          <p:nvPr/>
        </p:nvGraphicFramePr>
        <p:xfrm>
          <a:off x="249238" y="115888"/>
          <a:ext cx="8715375" cy="6502402"/>
        </p:xfrm>
        <a:graphic>
          <a:graphicData uri="http://schemas.openxmlformats.org/drawingml/2006/table">
            <a:tbl>
              <a:tblPr/>
              <a:tblGrid>
                <a:gridCol w="2125662"/>
                <a:gridCol w="6589713"/>
              </a:tblGrid>
              <a:tr h="213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Выполняет сравнение для набора данных. Если условие выполнено хотя бы для одного элемента из набора данных, возвращается значение TRUE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BETWEEN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Проверяет, лежит ли значение в указанном диапазоне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216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EXIST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Возвращает TRUE, если подзапрос возвращает хотя бы одну строку. Таким образом, этот оператор 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проверяет существование данных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Возвращает TRUE, если значение входит в указанный список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1AD65-7E61-49E5-A193-B53D0DEBA088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  <p:graphicFrame>
        <p:nvGraphicFramePr>
          <p:cNvPr id="65564" name="Group 28"/>
          <p:cNvGraphicFramePr>
            <a:graphicFrameLocks noGrp="1"/>
          </p:cNvGraphicFramePr>
          <p:nvPr/>
        </p:nvGraphicFramePr>
        <p:xfrm>
          <a:off x="320675" y="260350"/>
          <a:ext cx="8572500" cy="5867020"/>
        </p:xfrm>
        <a:graphic>
          <a:graphicData uri="http://schemas.openxmlformats.org/drawingml/2006/table">
            <a:tbl>
              <a:tblPr/>
              <a:tblGrid>
                <a:gridCol w="1693863"/>
                <a:gridCol w="6878637"/>
              </a:tblGrid>
              <a:tr h="1198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LIKE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Проверяет значение на «похожесть» по указанному шаблону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Инвертирует значение булевого типа, то есть заменяет TRUE на FALSE и наоборот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Возвращает TRUE, если хотя бы один из операндов равен TRUE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76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SOME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Выполняет сравнение для набора данных. Если условие выполнено для одного элемента из набора данных, возвращает значение TRUE. Аналог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285036B-EACE-4DD5-A74B-10CD778E44B3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9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202CC0F-72D5-4E9F-AB5A-06110DF8B5A3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9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46" name="Rectangle 4"/>
          <p:cNvSpPr>
            <a:spLocks noChangeArrowheads="1"/>
          </p:cNvSpPr>
          <p:nvPr/>
        </p:nvSpPr>
        <p:spPr bwMode="auto">
          <a:xfrm>
            <a:off x="611188" y="92075"/>
            <a:ext cx="788511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Процедурные расширения языка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SQL</a:t>
            </a: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(http://ru.wikipedia.org/wiki/SQL)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 cstate="print"/>
          <a:srcRect l="13492" t="44814" r="4710" b="21788"/>
          <a:stretch>
            <a:fillRect/>
          </a:stretch>
        </p:blipFill>
        <p:spPr bwMode="auto">
          <a:xfrm>
            <a:off x="34925" y="1196975"/>
            <a:ext cx="9109075" cy="323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8D8E9-8F82-4AD8-8CFC-6AF21A3B6004}" type="slidenum">
              <a:rPr lang="ru-RU"/>
              <a:pPr>
                <a:defRPr/>
              </a:pPr>
              <a:t>90</a:t>
            </a:fld>
            <a:endParaRPr lang="ru-RU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 l="18327" t="21681" r="25067" b="38565"/>
          <a:stretch>
            <a:fillRect/>
          </a:stretch>
        </p:blipFill>
        <p:spPr bwMode="auto">
          <a:xfrm>
            <a:off x="714375" y="2276475"/>
            <a:ext cx="79613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214313" y="44450"/>
            <a:ext cx="892968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defRPr/>
            </a:pPr>
            <a:r>
              <a:rPr lang="ru-RU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Битовые операторы</a:t>
            </a:r>
            <a:r>
              <a:rPr lang="ru-RU" sz="28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– выполняют </a:t>
            </a: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побитовые операции над значениями числового типа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 Имеется 3 битовых оператора: битовый AND (&amp;), битовый OR ( | ), битовый исключающий OR, или XOR (^). </a:t>
            </a:r>
            <a:endParaRPr lang="ru-RU" sz="2800">
              <a:latin typeface="Times New Roman" pitchFamily="18" charset="0"/>
            </a:endParaRPr>
          </a:p>
          <a:p>
            <a:pPr indent="449263" eaLnBrk="0" hangingPunct="0"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ы</a:t>
            </a:r>
            <a:endParaRPr 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A829-5BD2-4EE8-BECB-549D6E8B26C3}" type="slidenum">
              <a:rPr lang="ru-RU"/>
              <a:pPr>
                <a:defRPr/>
              </a:pPr>
              <a:t>91</a:t>
            </a:fld>
            <a:endParaRPr lang="ru-RU"/>
          </a:p>
        </p:txBody>
      </p:sp>
      <p:sp>
        <p:nvSpPr>
          <p:cNvPr id="95235" name="TextBox 6"/>
          <p:cNvSpPr txBox="1">
            <a:spLocks noChangeArrowheads="1"/>
          </p:cNvSpPr>
          <p:nvPr/>
        </p:nvSpPr>
        <p:spPr bwMode="auto">
          <a:xfrm>
            <a:off x="214313" y="44450"/>
            <a:ext cx="8643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000">
                <a:latin typeface="Times New Roman" pitchFamily="18" charset="0"/>
              </a:rPr>
              <a:t>        Специальные знаки и простейшие операторы в </a:t>
            </a:r>
          </a:p>
          <a:p>
            <a:pPr algn="just"/>
            <a:r>
              <a:rPr lang="en-US" sz="3000">
                <a:latin typeface="Times New Roman" pitchFamily="18" charset="0"/>
              </a:rPr>
              <a:t>Transact</a:t>
            </a:r>
            <a:r>
              <a:rPr lang="ru-RU" sz="3000">
                <a:latin typeface="Times New Roman" pitchFamily="18" charset="0"/>
              </a:rPr>
              <a:t>-</a:t>
            </a:r>
            <a:r>
              <a:rPr lang="en-US" sz="3000">
                <a:latin typeface="Times New Roman" pitchFamily="18" charset="0"/>
              </a:rPr>
              <a:t>SQL </a:t>
            </a:r>
            <a:r>
              <a:rPr lang="ru-RU" sz="3000">
                <a:latin typeface="Times New Roman" pitchFamily="18" charset="0"/>
              </a:rPr>
              <a:t>иллюстрирует таблица:</a:t>
            </a:r>
          </a:p>
        </p:txBody>
      </p:sp>
      <p:graphicFrame>
        <p:nvGraphicFramePr>
          <p:cNvPr id="67632" name="Group 48"/>
          <p:cNvGraphicFramePr>
            <a:graphicFrameLocks noGrp="1"/>
          </p:cNvGraphicFramePr>
          <p:nvPr/>
        </p:nvGraphicFramePr>
        <p:xfrm>
          <a:off x="285750" y="1196975"/>
          <a:ext cx="8572500" cy="4824095"/>
        </p:xfrm>
        <a:graphic>
          <a:graphicData uri="http://schemas.openxmlformats.org/drawingml/2006/table">
            <a:tbl>
              <a:tblPr/>
              <a:tblGrid>
                <a:gridCol w="1117600"/>
                <a:gridCol w="2808288"/>
                <a:gridCol w="1081087"/>
                <a:gridCol w="3565525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Знак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Знак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</a:rPr>
                        <a:t>Знак умножения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</a:rPr>
                        <a:t>В них заключают строковые значения, если 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</a:rPr>
                        <a:t>SET QUOTED_IDENTIFIER OFF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</a:rPr>
                        <a:t>Знак вычитания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‘ ’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</a:rPr>
                        <a:t>В них заключают строковые 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</a:rPr>
                        <a:t>Остаток от отделения двух чисел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&lt;&gt;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Times New Roman" pitchFamily="18" charset="0"/>
                        </a:rPr>
                        <a:t>Не равно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97673-BFCC-4AA4-8740-6CFDCE06AC49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  <p:graphicFrame>
        <p:nvGraphicFramePr>
          <p:cNvPr id="68648" name="Group 40"/>
          <p:cNvGraphicFramePr>
            <a:graphicFrameLocks noGrp="1"/>
          </p:cNvGraphicFramePr>
          <p:nvPr/>
        </p:nvGraphicFramePr>
        <p:xfrm>
          <a:off x="285750" y="214313"/>
          <a:ext cx="8572500" cy="2651760"/>
        </p:xfrm>
        <a:graphic>
          <a:graphicData uri="http://schemas.openxmlformats.org/drawingml/2006/table">
            <a:tbl>
              <a:tblPr/>
              <a:tblGrid>
                <a:gridCol w="928688"/>
                <a:gridCol w="2714625"/>
                <a:gridCol w="1000125"/>
                <a:gridCol w="3929062"/>
              </a:tblGrid>
              <a:tr h="165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Знак сложения или конкатенации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B94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(объединение двух строк в одну)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[]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Аналог кавычек, в них можно заключать названия идентификаторов, если в их названиях встречаются пробелы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650" name="Group 42"/>
          <p:cNvGraphicFramePr>
            <a:graphicFrameLocks noGrp="1"/>
          </p:cNvGraphicFramePr>
          <p:nvPr/>
        </p:nvGraphicFramePr>
        <p:xfrm>
          <a:off x="285750" y="2852738"/>
          <a:ext cx="8572500" cy="2834640"/>
        </p:xfrm>
        <a:graphic>
          <a:graphicData uri="http://schemas.openxmlformats.org/drawingml/2006/table">
            <a:tbl>
              <a:tblPr/>
              <a:tblGrid>
                <a:gridCol w="928688"/>
                <a:gridCol w="2714625"/>
                <a:gridCol w="1000125"/>
                <a:gridCol w="39290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Знак равенства или сравнения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!&lt;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Не менее чем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&lt;=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Меньше или равно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!&gt;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Не более чем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&gt;=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Больше или равно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&gt;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Больше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6D230-6C6B-4364-8DF9-711EAB6FB84F}" type="slidenum">
              <a:rPr lang="ru-RU" smtClean="0"/>
              <a:pPr>
                <a:defRPr/>
              </a:pPr>
              <a:t>93</a:t>
            </a:fld>
            <a:endParaRPr lang="ru-RU"/>
          </a:p>
        </p:txBody>
      </p:sp>
      <p:graphicFrame>
        <p:nvGraphicFramePr>
          <p:cNvPr id="69666" name="Group 34"/>
          <p:cNvGraphicFramePr>
            <a:graphicFrameLocks noGrp="1"/>
          </p:cNvGraphicFramePr>
          <p:nvPr/>
        </p:nvGraphicFramePr>
        <p:xfrm>
          <a:off x="285750" y="214313"/>
          <a:ext cx="8572500" cy="5486400"/>
        </p:xfrm>
        <a:graphic>
          <a:graphicData uri="http://schemas.openxmlformats.org/drawingml/2006/table">
            <a:tbl>
              <a:tblPr/>
              <a:tblGrid>
                <a:gridCol w="928688"/>
                <a:gridCol w="3070225"/>
                <a:gridCol w="930275"/>
                <a:gridCol w="36433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!=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Не равно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&lt;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Меньше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@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Ставится перед именем переменной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Разделяет родительские и подчиненные объекты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@@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Указывает на системные функции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Знак 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Однострочный комментарий или комментарий с текущей позиции и до конца строки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</a:rPr>
                        <a:t>/* */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B94"/>
                          </a:solidFill>
                          <a:effectLst/>
                          <a:latin typeface="Times New Roman" pitchFamily="18" charset="0"/>
                        </a:rPr>
                        <a:t>Многострочный комментарий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1FB7D-BE24-4946-B10B-45497F07AFE8}" type="slidenum">
              <a:rPr lang="ru-RU"/>
              <a:pPr>
                <a:defRPr/>
              </a:pPr>
              <a:t>94</a:t>
            </a:fld>
            <a:endParaRPr lang="ru-RU"/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1330325" y="115888"/>
            <a:ext cx="6913563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542925" indent="-542925">
              <a:lnSpc>
                <a:spcPct val="150000"/>
              </a:lnSpc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6. 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Идентификаторы </a:t>
            </a: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Transact-SQL</a:t>
            </a: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536575" y="908050"/>
            <a:ext cx="85725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800">
                <a:cs typeface="Times New Roman" pitchFamily="18" charset="0"/>
              </a:rPr>
              <a:t>	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Все объекты SQL Server имеют имена - </a:t>
            </a:r>
            <a:r>
              <a:rPr lang="ru-RU" sz="3200" b="1" i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идентификаторы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, которые создаются при определении объектов и используются для ссылок на эти объекты. Для многих объектов БД использование идентификаторов является обязательным, а для некоторых (например, ограничений целостности) - нет.</a:t>
            </a:r>
            <a:r>
              <a:rPr lang="ru-RU" sz="2800">
                <a:cs typeface="Times New Roman" pitchFamily="18" charset="0"/>
              </a:rPr>
              <a:t>	</a:t>
            </a:r>
            <a:endParaRPr lang="ru-RU" sz="28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22263" y="79375"/>
            <a:ext cx="86423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>
                <a:latin typeface="Times New Roman" pitchFamily="18" charset="0"/>
              </a:rPr>
              <a:t>       </a:t>
            </a:r>
            <a:r>
              <a:rPr lang="ru-RU" sz="3200">
                <a:latin typeface="Times New Roman" pitchFamily="18" charset="0"/>
              </a:rPr>
              <a:t>Например, следующая команда создает таблицу с идентификатором </a:t>
            </a: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Города</a:t>
            </a:r>
            <a:r>
              <a:rPr lang="ru-RU" sz="3200">
                <a:latin typeface="Times New Roman" pitchFamily="18" charset="0"/>
              </a:rPr>
              <a:t>, состоящую из двух столбцов с идентификаторами </a:t>
            </a: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КодГорода</a:t>
            </a:r>
            <a:r>
              <a:rPr lang="ru-RU" sz="3200"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</a:rPr>
              <a:t>и 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НазваниеГорода</a:t>
            </a:r>
            <a:r>
              <a:rPr lang="ru-RU" sz="3200">
                <a:latin typeface="Times New Roman" pitchFamily="18" charset="0"/>
              </a:rPr>
              <a:t>:</a:t>
            </a:r>
            <a:endParaRPr lang="en-US" sz="3200">
              <a:latin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sz="1600">
              <a:latin typeface="Times New Roman" pitchFamily="18" charset="0"/>
            </a:endParaRPr>
          </a:p>
          <a:p>
            <a:pPr lvl="2">
              <a:lnSpc>
                <a:spcPct val="150000"/>
              </a:lnSpc>
              <a:defRPr/>
            </a:pPr>
            <a:r>
              <a:rPr 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CREATE TABLE </a:t>
            </a:r>
            <a:r>
              <a:rPr lang="ru-RU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Города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</a:t>
            </a:r>
            <a:r>
              <a:rPr lang="ru-RU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КодГорода</a:t>
            </a:r>
            <a:r>
              <a:rPr lang="en-US" sz="32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INT PRIMARY KEY, </a:t>
            </a:r>
            <a:r>
              <a:rPr lang="ru-RU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НазваниеГорода</a:t>
            </a:r>
            <a:r>
              <a:rPr 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NVARCHAR(30))</a:t>
            </a:r>
            <a:endParaRPr lang="ru-RU" sz="3200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68DE7-DA4B-4BC8-BF80-C51D8F70F7EC}" type="slidenum">
              <a:rPr lang="ru-RU" smtClean="0"/>
              <a:pPr>
                <a:defRPr/>
              </a:pPr>
              <a:t>96</a:t>
            </a:fld>
            <a:endParaRPr lang="ru-RU"/>
          </a:p>
        </p:txBody>
      </p:sp>
      <p:sp>
        <p:nvSpPr>
          <p:cNvPr id="71683" name="Rectangle 1"/>
          <p:cNvSpPr>
            <a:spLocks noChangeArrowheads="1"/>
          </p:cNvSpPr>
          <p:nvPr/>
        </p:nvSpPr>
        <p:spPr bwMode="auto">
          <a:xfrm>
            <a:off x="320675" y="82550"/>
            <a:ext cx="864393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При создании таблицы </a:t>
            </a:r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было создано ограничение целостности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PRIMARY KEY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, которому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явно не было присвоено никакого имени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системном уровне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каждый объект БД должен иметь свое уникальное имя, поэтому сервер автоматически сгенерирует в данном случае имя для ограничения целостности, например, PK__Города__014543FA.</a:t>
            </a:r>
            <a:endParaRPr lang="ru-RU" sz="3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D5148-7630-4862-8654-BA347C301F0A}" type="slidenum">
              <a:rPr lang="ru-RU"/>
              <a:pPr>
                <a:defRPr/>
              </a:pPr>
              <a:t>97</a:t>
            </a:fld>
            <a:endParaRPr lang="ru-RU"/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392113" y="115888"/>
            <a:ext cx="8643937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>
              <a:defRPr/>
            </a:pPr>
            <a:r>
              <a:rPr lang="ru-RU" sz="32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6.1. Типы идентификаторов</a:t>
            </a:r>
            <a:endParaRPr lang="en-US" sz="3200" b="1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defRPr/>
            </a:pPr>
            <a:endParaRPr lang="en-US" sz="600"/>
          </a:p>
          <a:p>
            <a:pPr indent="449263" eaLnBrk="0" hangingPunct="0">
              <a:lnSpc>
                <a:spcPct val="130000"/>
              </a:lnSpc>
              <a:defRPr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Существует два типа идентификаторов.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lnSpc>
                <a:spcPct val="125000"/>
              </a:lnSpc>
              <a:defRPr/>
            </a:pPr>
            <a:r>
              <a:rPr lang="ru-RU" sz="32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Стандартные идентификаторы</a:t>
            </a:r>
            <a:r>
              <a:rPr lang="ru-RU" sz="32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– при их определении используются </a:t>
            </a:r>
            <a:r>
              <a:rPr lang="ru-RU" sz="32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правила создания идентификаторов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lnSpc>
                <a:spcPct val="130000"/>
              </a:lnSpc>
              <a:defRPr/>
            </a:pPr>
            <a:endParaRPr lang="en-US" sz="800">
              <a:latin typeface="Times New Roman" pitchFamily="18" charset="0"/>
            </a:endParaRPr>
          </a:p>
          <a:p>
            <a:pPr indent="449263" eaLnBrk="0" hangingPunct="0">
              <a:lnSpc>
                <a:spcPct val="125000"/>
              </a:lnSpc>
              <a:defRPr/>
            </a:pPr>
            <a:r>
              <a:rPr lang="ru-RU" sz="32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Ограниченные</a:t>
            </a: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идентификаторы</a:t>
            </a:r>
            <a:r>
              <a:rPr lang="ru-RU" sz="32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– при их определении </a:t>
            </a:r>
            <a:r>
              <a:rPr lang="ru-RU" sz="32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 соблюдались какие-либо правила создания идентификаторов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 Такие идентификаторы заключаются в </a:t>
            </a: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ограничители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: квадратные скобки </a:t>
            </a: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[ ]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или двойные кавычки </a:t>
            </a: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'' ''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DCFE0-273E-42BC-B865-D96537F117DD}" type="slidenum">
              <a:rPr lang="ru-RU"/>
              <a:pPr>
                <a:defRPr/>
              </a:pPr>
              <a:t>98</a:t>
            </a:fld>
            <a:endParaRPr lang="ru-RU"/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320675" y="131763"/>
            <a:ext cx="857250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Например,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6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eaLnBrk="0" hangingPunct="0">
              <a:lnSpc>
                <a:spcPct val="150000"/>
              </a:lnSpc>
            </a:pPr>
            <a:r>
              <a:rPr lang="ru-RU" sz="32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ru-RU" sz="32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FROM</a:t>
            </a:r>
            <a:r>
              <a:rPr lang="ru-RU" sz="32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My Table</a:t>
            </a:r>
            <a:r>
              <a:rPr lang="ru-RU" sz="32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/* В этот идентификатор входит пробел и зарезервированное слово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*/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eaLnBrk="0" hangingPunct="0">
              <a:lnSpc>
                <a:spcPct val="150000"/>
              </a:lnSpc>
            </a:pPr>
            <a:r>
              <a:rPr lang="en-US" sz="32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ru-RU" sz="32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32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ru-RU" sz="32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&gt;1000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/* Этот идентификатор представляет собой зарезервированное слово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order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*/</a:t>
            </a:r>
            <a:endParaRPr lang="ru-RU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90F9B-409D-4AEE-8B61-EF1B2BA51868}" type="slidenum">
              <a:rPr lang="ru-RU"/>
              <a:pPr>
                <a:defRPr/>
              </a:pPr>
              <a:t>99</a:t>
            </a:fld>
            <a:endParaRPr lang="ru-RU"/>
          </a:p>
        </p:txBody>
      </p:sp>
      <p:sp>
        <p:nvSpPr>
          <p:cNvPr id="74755" name="Rectangle 6"/>
          <p:cNvSpPr>
            <a:spLocks noChangeArrowheads="1"/>
          </p:cNvSpPr>
          <p:nvPr/>
        </p:nvSpPr>
        <p:spPr bwMode="auto">
          <a:xfrm>
            <a:off x="463550" y="1217613"/>
            <a:ext cx="85725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lnSpc>
                <a:spcPct val="125000"/>
              </a:lnSpc>
              <a:defRPr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Ограниченный идентификатор может состоять из любой комбинации символов текущей кодовой страницы, </a:t>
            </a:r>
            <a:r>
              <a:rPr lang="ru-RU" sz="30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кроме символов, используемых в качестве ограничителей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49263" eaLnBrk="0" hangingPunct="0">
              <a:lnSpc>
                <a:spcPct val="125000"/>
              </a:lnSpc>
              <a:defRPr/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тандартные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и ограниченные идентификаторы должны содержать </a:t>
            </a:r>
            <a:r>
              <a:rPr lang="ru-RU" sz="30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 1 до 128 символов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(для временных таблиц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до 116 символов). </a:t>
            </a:r>
            <a:endParaRPr lang="ru-RU" sz="3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</TotalTime>
  <Words>5403</Words>
  <Application>Microsoft Office PowerPoint</Application>
  <PresentationFormat>Экран (4:3)</PresentationFormat>
  <Paragraphs>660</Paragraphs>
  <Slides>114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114</vt:i4>
      </vt:variant>
    </vt:vector>
  </HeadingPairs>
  <TitlesOfParts>
    <vt:vector size="115" baseType="lpstr">
      <vt:lpstr>Глобус</vt:lpstr>
      <vt:lpstr>Слайд 1</vt:lpstr>
      <vt:lpstr>Основы  языка  Transact-SQL (Лекция 1)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3.2. Приближенные числовые типы данных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star</dc:creator>
  <cp:lastModifiedBy>Стародубцев</cp:lastModifiedBy>
  <cp:revision>714</cp:revision>
  <dcterms:created xsi:type="dcterms:W3CDTF">2004-02-11T16:14:35Z</dcterms:created>
  <dcterms:modified xsi:type="dcterms:W3CDTF">2013-06-12T14:05:04Z</dcterms:modified>
</cp:coreProperties>
</file>