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112"/>
  </p:notesMasterIdLst>
  <p:handoutMasterIdLst>
    <p:handoutMasterId r:id="rId113"/>
  </p:handoutMasterIdLst>
  <p:sldIdLst>
    <p:sldId id="256" r:id="rId2"/>
    <p:sldId id="328" r:id="rId3"/>
    <p:sldId id="334" r:id="rId4"/>
    <p:sldId id="329" r:id="rId5"/>
    <p:sldId id="335" r:id="rId6"/>
    <p:sldId id="336" r:id="rId7"/>
    <p:sldId id="330" r:id="rId8"/>
    <p:sldId id="337" r:id="rId9"/>
    <p:sldId id="338" r:id="rId10"/>
    <p:sldId id="339" r:id="rId11"/>
    <p:sldId id="331" r:id="rId12"/>
    <p:sldId id="332" r:id="rId13"/>
    <p:sldId id="333" r:id="rId14"/>
    <p:sldId id="340" r:id="rId15"/>
    <p:sldId id="341" r:id="rId16"/>
    <p:sldId id="342" r:id="rId17"/>
    <p:sldId id="343" r:id="rId18"/>
    <p:sldId id="293" r:id="rId19"/>
    <p:sldId id="344" r:id="rId20"/>
    <p:sldId id="296" r:id="rId21"/>
    <p:sldId id="346" r:id="rId22"/>
    <p:sldId id="347" r:id="rId23"/>
    <p:sldId id="348" r:id="rId24"/>
    <p:sldId id="345" r:id="rId25"/>
    <p:sldId id="349" r:id="rId26"/>
    <p:sldId id="350" r:id="rId27"/>
    <p:sldId id="351" r:id="rId28"/>
    <p:sldId id="352" r:id="rId29"/>
    <p:sldId id="288" r:id="rId30"/>
    <p:sldId id="263" r:id="rId31"/>
    <p:sldId id="264" r:id="rId32"/>
    <p:sldId id="292" r:id="rId33"/>
    <p:sldId id="283" r:id="rId34"/>
    <p:sldId id="285" r:id="rId35"/>
    <p:sldId id="286" r:id="rId36"/>
    <p:sldId id="284" r:id="rId37"/>
    <p:sldId id="295" r:id="rId38"/>
    <p:sldId id="287" r:id="rId39"/>
    <p:sldId id="294" r:id="rId40"/>
    <p:sldId id="297" r:id="rId41"/>
    <p:sldId id="353" r:id="rId42"/>
    <p:sldId id="354" r:id="rId43"/>
    <p:sldId id="355" r:id="rId44"/>
    <p:sldId id="356"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5" r:id="rId62"/>
    <p:sldId id="316" r:id="rId63"/>
    <p:sldId id="317" r:id="rId64"/>
    <p:sldId id="318" r:id="rId65"/>
    <p:sldId id="319" r:id="rId66"/>
    <p:sldId id="320" r:id="rId67"/>
    <p:sldId id="321" r:id="rId68"/>
    <p:sldId id="322" r:id="rId69"/>
    <p:sldId id="357" r:id="rId70"/>
    <p:sldId id="358" r:id="rId71"/>
    <p:sldId id="359" r:id="rId72"/>
    <p:sldId id="360" r:id="rId73"/>
    <p:sldId id="361" r:id="rId74"/>
    <p:sldId id="362" r:id="rId75"/>
    <p:sldId id="363" r:id="rId76"/>
    <p:sldId id="364" r:id="rId77"/>
    <p:sldId id="365" r:id="rId78"/>
    <p:sldId id="323" r:id="rId79"/>
    <p:sldId id="324" r:id="rId80"/>
    <p:sldId id="325" r:id="rId81"/>
    <p:sldId id="326" r:id="rId82"/>
    <p:sldId id="327" r:id="rId83"/>
    <p:sldId id="366" r:id="rId84"/>
    <p:sldId id="368" r:id="rId85"/>
    <p:sldId id="367" r:id="rId86"/>
    <p:sldId id="369" r:id="rId87"/>
    <p:sldId id="370" r:id="rId88"/>
    <p:sldId id="371" r:id="rId89"/>
    <p:sldId id="372" r:id="rId90"/>
    <p:sldId id="373" r:id="rId91"/>
    <p:sldId id="374" r:id="rId92"/>
    <p:sldId id="375" r:id="rId93"/>
    <p:sldId id="376" r:id="rId94"/>
    <p:sldId id="377" r:id="rId95"/>
    <p:sldId id="378" r:id="rId96"/>
    <p:sldId id="379" r:id="rId97"/>
    <p:sldId id="382" r:id="rId98"/>
    <p:sldId id="383" r:id="rId99"/>
    <p:sldId id="384" r:id="rId100"/>
    <p:sldId id="385" r:id="rId101"/>
    <p:sldId id="380" r:id="rId102"/>
    <p:sldId id="381" r:id="rId103"/>
    <p:sldId id="386" r:id="rId104"/>
    <p:sldId id="387" r:id="rId105"/>
    <p:sldId id="388" r:id="rId106"/>
    <p:sldId id="391" r:id="rId107"/>
    <p:sldId id="390" r:id="rId108"/>
    <p:sldId id="389" r:id="rId109"/>
    <p:sldId id="392" r:id="rId110"/>
    <p:sldId id="393" r:id="rId111"/>
  </p:sldIdLst>
  <p:sldSz cx="9144000" cy="6858000" type="screen4x3"/>
  <p:notesSz cx="6858000" cy="9180513"/>
  <p:embeddedFontLst>
    <p:embeddedFont>
      <p:font typeface="Arial Narrow" pitchFamily="34" charset="0"/>
      <p:regular r:id="rId114"/>
      <p:bold r:id="rId115"/>
      <p:italic r:id="rId116"/>
      <p:boldItalic r:id="rId117"/>
    </p:embeddedFont>
    <p:embeddedFont>
      <p:font typeface="Lucida Sans Typewriter" pitchFamily="49" charset="0"/>
      <p:italic r:id="rId118"/>
      <p:boldItalic r:id="rId119"/>
    </p:embeddedFont>
    <p:embeddedFont>
      <p:font typeface="Consolas" pitchFamily="49" charset="0"/>
      <p:regular r:id="rId120"/>
      <p:bold r:id="rId121"/>
      <p:italic r:id="rId122"/>
      <p:boldItalic r:id="rId123"/>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99CC"/>
    <a:srgbClr val="FFFFCC"/>
    <a:srgbClr val="CECECE"/>
    <a:srgbClr val="919191"/>
    <a:srgbClr val="009094"/>
    <a:srgbClr val="FCFEB9"/>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7" autoAdjust="0"/>
    <p:restoredTop sz="90945" autoAdjust="0"/>
  </p:normalViewPr>
  <p:slideViewPr>
    <p:cSldViewPr>
      <p:cViewPr varScale="1">
        <p:scale>
          <a:sx n="57" d="100"/>
          <a:sy n="57" d="100"/>
        </p:scale>
        <p:origin x="-1484" y="-64"/>
      </p:cViewPr>
      <p:guideLst>
        <p:guide orient="horz" pos="1344"/>
        <p:guide pos="720"/>
        <p:guide pos="124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2696" y="-80"/>
      </p:cViewPr>
      <p:guideLst>
        <p:guide orient="horz" pos="2891"/>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4.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0.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118" Type="http://schemas.openxmlformats.org/officeDocument/2006/relationships/font" Target="fonts/font5.fntdata"/><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3.fntdata"/><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1.fntdata"/><Relationship Id="rId119" Type="http://schemas.openxmlformats.org/officeDocument/2006/relationships/font" Target="fonts/font6.fntdata"/><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7.fntdata"/><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slide" Target="slides/slide22.xml"/><Relationship Id="rId7" Type="http://schemas.openxmlformats.org/officeDocument/2006/relationships/slide" Target="slides/slide26.xml"/><Relationship Id="rId2" Type="http://schemas.openxmlformats.org/officeDocument/2006/relationships/slide" Target="slides/slide21.xml"/><Relationship Id="rId1" Type="http://schemas.openxmlformats.org/officeDocument/2006/relationships/slide" Target="slides/slide20.xml"/><Relationship Id="rId6" Type="http://schemas.openxmlformats.org/officeDocument/2006/relationships/slide" Target="slides/slide25.xml"/><Relationship Id="rId5" Type="http://schemas.openxmlformats.org/officeDocument/2006/relationships/slide" Target="slides/slide24.xml"/><Relationship Id="rId4" Type="http://schemas.openxmlformats.org/officeDocument/2006/relationships/slide" Target="slides/slide23.xml"/><Relationship Id="rId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7107"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7108" name="Rectangle 4"/>
          <p:cNvSpPr>
            <a:spLocks noGrp="1" noChangeArrowheads="1"/>
          </p:cNvSpPr>
          <p:nvPr>
            <p:ph type="ftr" sz="quarter" idx="2"/>
          </p:nvPr>
        </p:nvSpPr>
        <p:spPr bwMode="auto">
          <a:xfrm>
            <a:off x="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7109" name="Rectangle 5"/>
          <p:cNvSpPr>
            <a:spLocks noGrp="1" noChangeArrowheads="1"/>
          </p:cNvSpPr>
          <p:nvPr>
            <p:ph type="sldNum" sz="quarter" idx="3"/>
          </p:nvPr>
        </p:nvSpPr>
        <p:spPr bwMode="auto">
          <a:xfrm>
            <a:off x="388620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B307F7C-C96C-44B4-9A74-1A6F084670D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63"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0964"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914400" y="4360863"/>
            <a:ext cx="50292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66" name="Rectangle 6"/>
          <p:cNvSpPr>
            <a:spLocks noGrp="1" noChangeArrowheads="1"/>
          </p:cNvSpPr>
          <p:nvPr>
            <p:ph type="ftr" sz="quarter" idx="4"/>
          </p:nvPr>
        </p:nvSpPr>
        <p:spPr bwMode="auto">
          <a:xfrm>
            <a:off x="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0967" name="Rectangle 7"/>
          <p:cNvSpPr>
            <a:spLocks noGrp="1" noChangeArrowheads="1"/>
          </p:cNvSpPr>
          <p:nvPr>
            <p:ph type="sldNum" sz="quarter" idx="5"/>
          </p:nvPr>
        </p:nvSpPr>
        <p:spPr bwMode="auto">
          <a:xfrm>
            <a:off x="388620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FB6FFE7-8A83-48AA-AAB7-26242173596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B6FFE7-8A83-48AA-AAB7-262421735964}" type="slidenum">
              <a:rPr lang="en-US" altLang="en-US" smtClean="0"/>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B6FFE7-8A83-48AA-AAB7-262421735964}" type="slidenum">
              <a:rPr lang="en-US" altLang="en-US" smtClean="0"/>
              <a:pPr/>
              <a:t>19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9F9E4-C8D5-499D-9EAD-F4FB298824BD}" type="slidenum">
              <a:rPr lang="en-US" altLang="en-US"/>
              <a:pPr/>
              <a:t>59</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E7594D-A2D7-49A2-9A79-1BAF9A3A4D79}" type="slidenum">
              <a:rPr lang="en-US" altLang="en-US"/>
              <a:pPr/>
              <a:t>60</a:t>
            </a:fld>
            <a:endParaRPr lang="en-US" altLang="en-US"/>
          </a:p>
        </p:txBody>
      </p:sp>
      <p:sp>
        <p:nvSpPr>
          <p:cNvPr id="90114" name="Rectangle 2"/>
          <p:cNvSpPr>
            <a:spLocks noGrp="1" noRot="1" noChangeAspect="1" noChangeArrowheads="1" noTextEdit="1"/>
          </p:cNvSpPr>
          <p:nvPr>
            <p:ph type="sldImg"/>
          </p:nvPr>
        </p:nvSpPr>
        <p:spPr>
          <a:xfrm>
            <a:off x="1136650" y="688975"/>
            <a:ext cx="4587875" cy="3441700"/>
          </a:xfrm>
          <a:ln/>
        </p:spPr>
      </p:sp>
      <p:sp>
        <p:nvSpPr>
          <p:cNvPr id="90115" name="Rectangle 3"/>
          <p:cNvSpPr>
            <a:spLocks noGrp="1" noChangeArrowheads="1"/>
          </p:cNvSpPr>
          <p:nvPr>
            <p:ph type="body" idx="1"/>
          </p:nvPr>
        </p:nvSpPr>
        <p:spPr/>
        <p:txBody>
          <a:bodyPr lIns="89913" tIns="44956" rIns="89913" bIns="44956"/>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153988"/>
            <a:ext cx="2046288" cy="5988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53988"/>
            <a:ext cx="5991225" cy="5988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0925" y="1854200"/>
            <a:ext cx="3521075"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854200"/>
            <a:ext cx="3521075"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757238" y="1004888"/>
            <a:ext cx="7569200" cy="5229225"/>
          </a:xfrm>
          <a:prstGeom prst="rect">
            <a:avLst/>
          </a:prstGeom>
          <a:solidFill>
            <a:srgbClr val="FCFEB9"/>
          </a:solidFill>
          <a:ln w="12700">
            <a:solidFill>
              <a:srgbClr val="009094"/>
            </a:solidFill>
            <a:miter lim="800000"/>
            <a:headEnd/>
            <a:tailEnd/>
          </a:ln>
          <a:effectLst>
            <a:outerShdw dist="107763" dir="2700000" algn="ctr" rotWithShape="0">
              <a:srgbClr val="919191"/>
            </a:outerShdw>
          </a:effectLst>
        </p:spPr>
        <p:txBody>
          <a:bodyPr wrap="none" anchor="ctr"/>
          <a:lstStyle/>
          <a:p>
            <a:endParaRPr lang="en-US"/>
          </a:p>
        </p:txBody>
      </p:sp>
      <p:sp>
        <p:nvSpPr>
          <p:cNvPr id="1026" name="Rectangle 2"/>
          <p:cNvSpPr>
            <a:spLocks noGrp="1" noChangeArrowheads="1"/>
          </p:cNvSpPr>
          <p:nvPr>
            <p:ph type="title"/>
          </p:nvPr>
        </p:nvSpPr>
        <p:spPr bwMode="auto">
          <a:xfrm>
            <a:off x="647700" y="153988"/>
            <a:ext cx="8189913" cy="841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1050925" y="1854200"/>
            <a:ext cx="7194550" cy="4287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80000"/>
        </a:lnSpc>
        <a:spcBef>
          <a:spcPct val="0"/>
        </a:spcBef>
        <a:spcAft>
          <a:spcPct val="0"/>
        </a:spcAft>
        <a:buClr>
          <a:srgbClr val="DC0081"/>
        </a:buClr>
        <a:buFont typeface="Wingdings" pitchFamily="2" charset="2"/>
        <a:defRPr sz="3000" b="1">
          <a:solidFill>
            <a:schemeClr val="tx2"/>
          </a:solidFill>
          <a:latin typeface="+mj-lt"/>
          <a:ea typeface="+mj-ea"/>
          <a:cs typeface="+mj-cs"/>
        </a:defRPr>
      </a:lvl1pPr>
      <a:lvl2pPr algn="l" rtl="0" eaLnBrk="0" fontAlgn="base" hangingPunct="0">
        <a:lnSpc>
          <a:spcPct val="80000"/>
        </a:lnSpc>
        <a:spcBef>
          <a:spcPct val="0"/>
        </a:spcBef>
        <a:spcAft>
          <a:spcPct val="0"/>
        </a:spcAft>
        <a:buClr>
          <a:srgbClr val="DC0081"/>
        </a:buClr>
        <a:buFont typeface="Wingdings" pitchFamily="2" charset="2"/>
        <a:defRPr sz="3000" b="1">
          <a:solidFill>
            <a:schemeClr val="tx2"/>
          </a:solidFill>
          <a:latin typeface="Arial Narrow" pitchFamily="34" charset="0"/>
        </a:defRPr>
      </a:lvl2pPr>
      <a:lvl3pPr algn="l" rtl="0" eaLnBrk="0" fontAlgn="base" hangingPunct="0">
        <a:lnSpc>
          <a:spcPct val="80000"/>
        </a:lnSpc>
        <a:spcBef>
          <a:spcPct val="0"/>
        </a:spcBef>
        <a:spcAft>
          <a:spcPct val="0"/>
        </a:spcAft>
        <a:buClr>
          <a:srgbClr val="DC0081"/>
        </a:buClr>
        <a:buFont typeface="Wingdings" pitchFamily="2" charset="2"/>
        <a:defRPr sz="3000" b="1">
          <a:solidFill>
            <a:schemeClr val="tx2"/>
          </a:solidFill>
          <a:latin typeface="Arial Narrow" pitchFamily="34" charset="0"/>
        </a:defRPr>
      </a:lvl3pPr>
      <a:lvl4pPr algn="l" rtl="0" eaLnBrk="0" fontAlgn="base" hangingPunct="0">
        <a:lnSpc>
          <a:spcPct val="80000"/>
        </a:lnSpc>
        <a:spcBef>
          <a:spcPct val="0"/>
        </a:spcBef>
        <a:spcAft>
          <a:spcPct val="0"/>
        </a:spcAft>
        <a:buClr>
          <a:srgbClr val="DC0081"/>
        </a:buClr>
        <a:buFont typeface="Wingdings" pitchFamily="2" charset="2"/>
        <a:defRPr sz="3000" b="1">
          <a:solidFill>
            <a:schemeClr val="tx2"/>
          </a:solidFill>
          <a:latin typeface="Arial Narrow" pitchFamily="34" charset="0"/>
        </a:defRPr>
      </a:lvl4pPr>
      <a:lvl5pPr algn="l" rtl="0" eaLnBrk="0" fontAlgn="base" hangingPunct="0">
        <a:lnSpc>
          <a:spcPct val="80000"/>
        </a:lnSpc>
        <a:spcBef>
          <a:spcPct val="0"/>
        </a:spcBef>
        <a:spcAft>
          <a:spcPct val="0"/>
        </a:spcAft>
        <a:buClr>
          <a:srgbClr val="DC0081"/>
        </a:buClr>
        <a:buFont typeface="Wingdings" pitchFamily="2" charset="2"/>
        <a:defRPr sz="3000" b="1">
          <a:solidFill>
            <a:schemeClr val="tx2"/>
          </a:solidFill>
          <a:latin typeface="Arial Narrow" pitchFamily="34" charset="0"/>
        </a:defRPr>
      </a:lvl5pPr>
      <a:lvl6pPr marL="457200" algn="l" rtl="0" eaLnBrk="0" fontAlgn="base" hangingPunct="0">
        <a:lnSpc>
          <a:spcPct val="80000"/>
        </a:lnSpc>
        <a:spcBef>
          <a:spcPct val="0"/>
        </a:spcBef>
        <a:spcAft>
          <a:spcPct val="0"/>
        </a:spcAft>
        <a:buClr>
          <a:srgbClr val="DC0081"/>
        </a:buClr>
        <a:buFont typeface="Wingdings" pitchFamily="2" charset="2"/>
        <a:defRPr sz="3000" b="1">
          <a:solidFill>
            <a:schemeClr val="tx2"/>
          </a:solidFill>
          <a:latin typeface="Arial Narrow" pitchFamily="34" charset="0"/>
        </a:defRPr>
      </a:lvl6pPr>
      <a:lvl7pPr marL="914400" algn="l" rtl="0" eaLnBrk="0" fontAlgn="base" hangingPunct="0">
        <a:lnSpc>
          <a:spcPct val="80000"/>
        </a:lnSpc>
        <a:spcBef>
          <a:spcPct val="0"/>
        </a:spcBef>
        <a:spcAft>
          <a:spcPct val="0"/>
        </a:spcAft>
        <a:buClr>
          <a:srgbClr val="DC0081"/>
        </a:buClr>
        <a:buFont typeface="Wingdings" pitchFamily="2" charset="2"/>
        <a:defRPr sz="3000" b="1">
          <a:solidFill>
            <a:schemeClr val="tx2"/>
          </a:solidFill>
          <a:latin typeface="Arial Narrow" pitchFamily="34" charset="0"/>
        </a:defRPr>
      </a:lvl7pPr>
      <a:lvl8pPr marL="1371600" algn="l" rtl="0" eaLnBrk="0" fontAlgn="base" hangingPunct="0">
        <a:lnSpc>
          <a:spcPct val="80000"/>
        </a:lnSpc>
        <a:spcBef>
          <a:spcPct val="0"/>
        </a:spcBef>
        <a:spcAft>
          <a:spcPct val="0"/>
        </a:spcAft>
        <a:buClr>
          <a:srgbClr val="DC0081"/>
        </a:buClr>
        <a:buFont typeface="Wingdings" pitchFamily="2" charset="2"/>
        <a:defRPr sz="3000" b="1">
          <a:solidFill>
            <a:schemeClr val="tx2"/>
          </a:solidFill>
          <a:latin typeface="Arial Narrow" pitchFamily="34" charset="0"/>
        </a:defRPr>
      </a:lvl8pPr>
      <a:lvl9pPr marL="1828800" algn="l" rtl="0" eaLnBrk="0" fontAlgn="base" hangingPunct="0">
        <a:lnSpc>
          <a:spcPct val="80000"/>
        </a:lnSpc>
        <a:spcBef>
          <a:spcPct val="0"/>
        </a:spcBef>
        <a:spcAft>
          <a:spcPct val="0"/>
        </a:spcAft>
        <a:buClr>
          <a:srgbClr val="DC0081"/>
        </a:buClr>
        <a:buFont typeface="Wingdings" pitchFamily="2" charset="2"/>
        <a:defRPr sz="3000" b="1">
          <a:solidFill>
            <a:schemeClr val="tx2"/>
          </a:solidFill>
          <a:latin typeface="Arial Narrow" pitchFamily="34" charset="0"/>
        </a:defRPr>
      </a:lvl9pPr>
    </p:titleStyle>
    <p:bodyStyle>
      <a:lvl1pPr marL="279400" indent="-279400" algn="l" rtl="0" eaLnBrk="0" fontAlgn="base" hangingPunct="0">
        <a:lnSpc>
          <a:spcPct val="90000"/>
        </a:lnSpc>
        <a:spcBef>
          <a:spcPct val="60000"/>
        </a:spcBef>
        <a:spcAft>
          <a:spcPct val="0"/>
        </a:spcAft>
        <a:buClr>
          <a:srgbClr val="D60093"/>
        </a:buClr>
        <a:buSzPct val="70000"/>
        <a:buFont typeface="Wingdings" pitchFamily="2" charset="2"/>
        <a:buChar char="n"/>
        <a:defRPr sz="2400" b="1">
          <a:solidFill>
            <a:schemeClr val="tx1"/>
          </a:solidFill>
          <a:latin typeface="+mn-lt"/>
          <a:ea typeface="+mn-ea"/>
          <a:cs typeface="+mn-cs"/>
        </a:defRPr>
      </a:lvl1pPr>
      <a:lvl2pPr marL="690563" indent="-296863" algn="l" rtl="0" eaLnBrk="0" fontAlgn="base" hangingPunct="0">
        <a:lnSpc>
          <a:spcPct val="90000"/>
        </a:lnSpc>
        <a:spcBef>
          <a:spcPct val="60000"/>
        </a:spcBef>
        <a:spcAft>
          <a:spcPct val="0"/>
        </a:spcAft>
        <a:buClr>
          <a:srgbClr val="D60093"/>
        </a:buClr>
        <a:buSzPct val="65000"/>
        <a:buFont typeface="Wingdings" pitchFamily="2" charset="2"/>
        <a:buChar char="l"/>
        <a:defRPr sz="2400">
          <a:solidFill>
            <a:schemeClr val="tx1"/>
          </a:solidFill>
          <a:latin typeface="+mn-lt"/>
        </a:defRPr>
      </a:lvl2pPr>
      <a:lvl3pPr marL="804863" algn="l" rtl="0" eaLnBrk="0" fontAlgn="base" hangingPunct="0">
        <a:spcBef>
          <a:spcPct val="20000"/>
        </a:spcBef>
        <a:spcAft>
          <a:spcPct val="0"/>
        </a:spcAft>
        <a:defRPr sz="2400">
          <a:solidFill>
            <a:schemeClr val="tx1"/>
          </a:solidFill>
          <a:latin typeface="+mn-lt"/>
        </a:defRPr>
      </a:lvl3pPr>
      <a:lvl4pPr marL="919163" algn="l" rtl="0" eaLnBrk="0" fontAlgn="base" hangingPunct="0">
        <a:spcBef>
          <a:spcPct val="20000"/>
        </a:spcBef>
        <a:spcAft>
          <a:spcPct val="0"/>
        </a:spcAft>
        <a:defRPr sz="2000">
          <a:solidFill>
            <a:schemeClr val="tx1"/>
          </a:solidFill>
          <a:latin typeface="+mn-lt"/>
        </a:defRPr>
      </a:lvl4pPr>
      <a:lvl5pPr marL="1033463" algn="l" rtl="0" eaLnBrk="0" fontAlgn="base" hangingPunct="0">
        <a:spcBef>
          <a:spcPct val="20000"/>
        </a:spcBef>
        <a:spcAft>
          <a:spcPct val="0"/>
        </a:spcAft>
        <a:defRPr sz="2000">
          <a:solidFill>
            <a:schemeClr val="tx1"/>
          </a:solidFill>
          <a:latin typeface="+mn-lt"/>
        </a:defRPr>
      </a:lvl5pPr>
      <a:lvl6pPr marL="1490663" algn="l" rtl="0" eaLnBrk="0" fontAlgn="base" hangingPunct="0">
        <a:spcBef>
          <a:spcPct val="20000"/>
        </a:spcBef>
        <a:spcAft>
          <a:spcPct val="0"/>
        </a:spcAft>
        <a:defRPr sz="2000">
          <a:solidFill>
            <a:schemeClr val="tx1"/>
          </a:solidFill>
          <a:latin typeface="+mn-lt"/>
        </a:defRPr>
      </a:lvl6pPr>
      <a:lvl7pPr marL="1947863" algn="l" rtl="0" eaLnBrk="0" fontAlgn="base" hangingPunct="0">
        <a:spcBef>
          <a:spcPct val="20000"/>
        </a:spcBef>
        <a:spcAft>
          <a:spcPct val="0"/>
        </a:spcAft>
        <a:defRPr sz="2000">
          <a:solidFill>
            <a:schemeClr val="tx1"/>
          </a:solidFill>
          <a:latin typeface="+mn-lt"/>
        </a:defRPr>
      </a:lvl7pPr>
      <a:lvl8pPr marL="2405063" algn="l" rtl="0" eaLnBrk="0" fontAlgn="base" hangingPunct="0">
        <a:spcBef>
          <a:spcPct val="20000"/>
        </a:spcBef>
        <a:spcAft>
          <a:spcPct val="0"/>
        </a:spcAft>
        <a:defRPr sz="2000">
          <a:solidFill>
            <a:schemeClr val="tx1"/>
          </a:solidFill>
          <a:latin typeface="+mn-lt"/>
        </a:defRPr>
      </a:lvl8pPr>
      <a:lvl9pPr marL="2862263" algn="l" rtl="0" eaLnBrk="0" fontAlgn="base" hangingPunct="0">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3588" y="1008063"/>
            <a:ext cx="7524750" cy="5219700"/>
          </a:xfrm>
          <a:prstGeom prst="rect">
            <a:avLst/>
          </a:prstGeom>
          <a:noFill/>
          <a:ln w="12700">
            <a:noFill/>
            <a:miter lim="800000"/>
            <a:headEnd/>
            <a:tailEnd/>
          </a:ln>
          <a:effectLst/>
        </p:spPr>
        <p:txBody>
          <a:bodyPr lIns="90488" tIns="44450" rIns="90488" bIns="44450" anchor="ctr"/>
          <a:lstStyle/>
          <a:p>
            <a:pPr algn="ctr">
              <a:lnSpc>
                <a:spcPct val="90000"/>
              </a:lnSpc>
            </a:pPr>
            <a:r>
              <a:rPr lang="en-US" altLang="en-US" sz="5400" b="1" dirty="0" smtClean="0"/>
              <a:t>Transact-SQL</a:t>
            </a:r>
            <a:endParaRPr lang="ro-MO" altLang="en-US" sz="5400" b="1" dirty="0" smtClean="0"/>
          </a:p>
          <a:p>
            <a:pPr algn="ctr">
              <a:lnSpc>
                <a:spcPct val="90000"/>
              </a:lnSpc>
            </a:pPr>
            <a:endParaRPr lang="en-US" alt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buFont typeface="Wingdings" pitchFamily="2" charset="2"/>
              <a:buChar char="u"/>
            </a:pPr>
            <a:r>
              <a:rPr lang="en-US" altLang="en-US" dirty="0"/>
              <a:t> </a:t>
            </a:r>
            <a:r>
              <a:rPr lang="en-US" altLang="en-US" dirty="0" smtClean="0">
                <a:solidFill>
                  <a:srgbClr val="3333CC"/>
                </a:solidFill>
              </a:rPr>
              <a:t>T</a:t>
            </a:r>
            <a:r>
              <a:rPr lang="ro-MO" altLang="en-US" dirty="0" smtClean="0">
                <a:solidFill>
                  <a:srgbClr val="3333CC"/>
                </a:solidFill>
              </a:rPr>
              <a:t>ipuri de instructiuni </a:t>
            </a:r>
            <a:r>
              <a:rPr lang="en-US" altLang="en-US" dirty="0" smtClean="0">
                <a:solidFill>
                  <a:srgbClr val="3333CC"/>
                </a:solidFill>
              </a:rPr>
              <a:t>Transact-SQL </a:t>
            </a:r>
            <a:r>
              <a:rPr lang="ro-MO" altLang="en-US" dirty="0" smtClean="0">
                <a:solidFill>
                  <a:srgbClr val="3333CC"/>
                </a:solidFill>
              </a:rPr>
              <a:t> </a:t>
            </a:r>
            <a:endParaRPr lang="en-US" altLang="en-US" dirty="0">
              <a:solidFill>
                <a:srgbClr val="3333CC"/>
              </a:solidFill>
            </a:endParaRPr>
          </a:p>
        </p:txBody>
      </p:sp>
      <p:sp>
        <p:nvSpPr>
          <p:cNvPr id="20483" name="Rectangle 3"/>
          <p:cNvSpPr>
            <a:spLocks noGrp="1" noChangeArrowheads="1"/>
          </p:cNvSpPr>
          <p:nvPr>
            <p:ph type="body" idx="1"/>
          </p:nvPr>
        </p:nvSpPr>
        <p:spPr/>
        <p:txBody>
          <a:bodyPr/>
          <a:lstStyle/>
          <a:p>
            <a:r>
              <a:rPr lang="en-US" dirty="0" smtClean="0">
                <a:solidFill>
                  <a:srgbClr val="FF0000"/>
                </a:solidFill>
              </a:rPr>
              <a:t>DCL (</a:t>
            </a:r>
            <a:r>
              <a:rPr lang="en-US" dirty="0" err="1" smtClean="0">
                <a:solidFill>
                  <a:srgbClr val="FF0000"/>
                </a:solidFill>
              </a:rPr>
              <a:t>Limbajul</a:t>
            </a:r>
            <a:r>
              <a:rPr lang="en-US" dirty="0" smtClean="0">
                <a:solidFill>
                  <a:srgbClr val="FF0000"/>
                </a:solidFill>
              </a:rPr>
              <a:t> de control al </a:t>
            </a:r>
            <a:r>
              <a:rPr lang="en-US" dirty="0" err="1" smtClean="0">
                <a:solidFill>
                  <a:srgbClr val="FF0000"/>
                </a:solidFill>
              </a:rPr>
              <a:t>datelor</a:t>
            </a:r>
            <a:r>
              <a:rPr lang="en-US" dirty="0" smtClean="0">
                <a:solidFill>
                  <a:srgbClr val="FF0000"/>
                </a:solidFill>
              </a:rPr>
              <a:t>).</a:t>
            </a:r>
            <a:r>
              <a:rPr lang="en-US" dirty="0" smtClean="0"/>
              <a:t> </a:t>
            </a:r>
            <a:r>
              <a:rPr lang="en-US" dirty="0" err="1" smtClean="0"/>
              <a:t>Acest</a:t>
            </a:r>
            <a:r>
              <a:rPr lang="en-US" dirty="0" smtClean="0"/>
              <a:t> tip include </a:t>
            </a:r>
            <a:r>
              <a:rPr lang="en-US" dirty="0" err="1" smtClean="0"/>
              <a:t>comenzi</a:t>
            </a:r>
            <a:r>
              <a:rPr lang="en-US" dirty="0" smtClean="0"/>
              <a:t> care </a:t>
            </a:r>
            <a:r>
              <a:rPr lang="en-US" dirty="0" err="1" smtClean="0"/>
              <a:t>gestionează</a:t>
            </a:r>
            <a:r>
              <a:rPr lang="en-US" dirty="0" smtClean="0"/>
              <a:t> </a:t>
            </a:r>
            <a:r>
              <a:rPr lang="en-US" dirty="0" err="1" smtClean="0"/>
              <a:t>drepturile</a:t>
            </a:r>
            <a:r>
              <a:rPr lang="en-US" dirty="0" smtClean="0"/>
              <a:t> de </a:t>
            </a:r>
            <a:r>
              <a:rPr lang="en-US" dirty="0" err="1" smtClean="0"/>
              <a:t>acces</a:t>
            </a:r>
            <a:r>
              <a:rPr lang="en-US" dirty="0" smtClean="0"/>
              <a:t> la date. </a:t>
            </a:r>
            <a:r>
              <a:rPr lang="en-US" dirty="0" err="1" smtClean="0"/>
              <a:t>În</a:t>
            </a:r>
            <a:r>
              <a:rPr lang="en-US" dirty="0" smtClean="0"/>
              <a:t> special, </a:t>
            </a:r>
            <a:r>
              <a:rPr lang="en-US" dirty="0" err="1" smtClean="0"/>
              <a:t>acestea</a:t>
            </a:r>
            <a:r>
              <a:rPr lang="en-US" dirty="0" smtClean="0"/>
              <a:t> </a:t>
            </a:r>
            <a:r>
              <a:rPr lang="en-US" dirty="0" err="1" smtClean="0"/>
              <a:t>sunt</a:t>
            </a:r>
            <a:r>
              <a:rPr lang="en-US" dirty="0" smtClean="0"/>
              <a:t> </a:t>
            </a:r>
            <a:r>
              <a:rPr lang="en-US" dirty="0" err="1" smtClean="0"/>
              <a:t>următoarele</a:t>
            </a:r>
            <a:r>
              <a:rPr lang="en-US" dirty="0" smtClean="0"/>
              <a:t> </a:t>
            </a:r>
            <a:r>
              <a:rPr lang="en-US" dirty="0" err="1" smtClean="0"/>
              <a:t>comenzi</a:t>
            </a:r>
            <a:r>
              <a:rPr lang="en-US" dirty="0" smtClean="0"/>
              <a:t>: </a:t>
            </a:r>
          </a:p>
          <a:p>
            <a:pPr lvl="0"/>
            <a:r>
              <a:rPr lang="en-US" i="1" dirty="0" smtClean="0">
                <a:solidFill>
                  <a:srgbClr val="FF0000"/>
                </a:solidFill>
              </a:rPr>
              <a:t>GRANT</a:t>
            </a:r>
            <a:r>
              <a:rPr lang="en-US" dirty="0" smtClean="0"/>
              <a:t>: </a:t>
            </a:r>
            <a:r>
              <a:rPr lang="en-US" dirty="0" err="1" smtClean="0"/>
              <a:t>acordă</a:t>
            </a:r>
            <a:r>
              <a:rPr lang="en-US" dirty="0" smtClean="0"/>
              <a:t> </a:t>
            </a:r>
            <a:r>
              <a:rPr lang="en-US" dirty="0" err="1" smtClean="0"/>
              <a:t>drepturi</a:t>
            </a:r>
            <a:r>
              <a:rPr lang="en-US" dirty="0" smtClean="0"/>
              <a:t> de </a:t>
            </a:r>
            <a:r>
              <a:rPr lang="en-US" dirty="0" err="1" smtClean="0"/>
              <a:t>acces</a:t>
            </a:r>
            <a:r>
              <a:rPr lang="en-US" dirty="0" smtClean="0"/>
              <a:t> la date</a:t>
            </a:r>
          </a:p>
          <a:p>
            <a:pPr lvl="0"/>
            <a:r>
              <a:rPr lang="en-US" i="1" dirty="0" smtClean="0">
                <a:solidFill>
                  <a:srgbClr val="FF0000"/>
                </a:solidFill>
              </a:rPr>
              <a:t>REVOCARE</a:t>
            </a:r>
            <a:r>
              <a:rPr lang="en-US" dirty="0" smtClean="0"/>
              <a:t>: </a:t>
            </a:r>
            <a:r>
              <a:rPr lang="en-US" dirty="0" err="1" smtClean="0"/>
              <a:t>revocă</a:t>
            </a:r>
            <a:r>
              <a:rPr lang="en-US" dirty="0" smtClean="0"/>
              <a:t> </a:t>
            </a:r>
            <a:r>
              <a:rPr lang="en-US" dirty="0" err="1" smtClean="0"/>
              <a:t>drepturile</a:t>
            </a:r>
            <a:r>
              <a:rPr lang="en-US" dirty="0" smtClean="0"/>
              <a:t> de </a:t>
            </a:r>
            <a:r>
              <a:rPr lang="en-US" dirty="0" err="1" smtClean="0"/>
              <a:t>acces</a:t>
            </a:r>
            <a:r>
              <a:rPr lang="en-US" dirty="0" smtClean="0"/>
              <a:t> la date</a:t>
            </a:r>
          </a:p>
          <a:p>
            <a:endParaRPr lang="en-US" alt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a:xfrm>
            <a:off x="228600" y="152400"/>
            <a:ext cx="8915400" cy="841375"/>
          </a:xfrm>
        </p:spPr>
        <p:txBody>
          <a:bodyPr/>
          <a:lstStyle/>
          <a:p>
            <a:r>
              <a:rPr lang="ro-MO" dirty="0" smtClean="0">
                <a:solidFill>
                  <a:srgbClr val="3333CC"/>
                </a:solidFill>
              </a:rPr>
              <a:t>Operatorii TRY ... CATCH  /PRELUCRAREA ERORILOR/</a:t>
            </a:r>
            <a:endParaRPr lang="ru-RU" b="0" dirty="0"/>
          </a:p>
        </p:txBody>
      </p:sp>
      <p:sp>
        <p:nvSpPr>
          <p:cNvPr id="104453" name="Rectangle 5"/>
          <p:cNvSpPr>
            <a:spLocks noGrp="1" noChangeArrowheads="1"/>
          </p:cNvSpPr>
          <p:nvPr>
            <p:ph type="body" idx="1"/>
          </p:nvPr>
        </p:nvSpPr>
        <p:spPr>
          <a:xfrm>
            <a:off x="838200" y="990600"/>
            <a:ext cx="7696200" cy="5181600"/>
          </a:xfrm>
        </p:spPr>
        <p:txBody>
          <a:bodyPr/>
          <a:lstStyle/>
          <a:p>
            <a:pPr marL="0" indent="0">
              <a:lnSpc>
                <a:spcPct val="100000"/>
              </a:lnSpc>
              <a:spcBef>
                <a:spcPts val="0"/>
              </a:spcBef>
              <a:buNone/>
            </a:pPr>
            <a:r>
              <a:rPr lang="ro-RO" sz="2300" b="0" dirty="0" smtClean="0"/>
              <a:t>În acest caz, sunt introduse date nevalide pentru coloanele tabelului - valori NULL, deci procesarea programului va merge la blocul CATCH:</a:t>
            </a:r>
            <a:endParaRPr lang="ru-RU" sz="2300" dirty="0"/>
          </a:p>
        </p:txBody>
      </p:sp>
      <p:pic>
        <p:nvPicPr>
          <p:cNvPr id="5" name="Picture 4" descr="128.png"/>
          <p:cNvPicPr>
            <a:picLocks noChangeAspect="1"/>
          </p:cNvPicPr>
          <p:nvPr/>
        </p:nvPicPr>
        <p:blipFill>
          <a:blip r:embed="rId2" cstate="print"/>
          <a:stretch>
            <a:fillRect/>
          </a:stretch>
        </p:blipFill>
        <p:spPr>
          <a:xfrm>
            <a:off x="838200" y="1752600"/>
            <a:ext cx="7467600" cy="4495800"/>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smtClean="0">
                <a:solidFill>
                  <a:srgbClr val="3333CC"/>
                </a:solidFill>
              </a:rPr>
              <a:t>Vizualizarile   -  Views</a:t>
            </a:r>
            <a:endParaRPr lang="en-US" dirty="0">
              <a:solidFill>
                <a:srgbClr val="3333CC"/>
              </a:solidFill>
            </a:endParaRPr>
          </a:p>
        </p:txBody>
      </p:sp>
      <p:sp>
        <p:nvSpPr>
          <p:cNvPr id="3" name="Content Placeholder 2"/>
          <p:cNvSpPr>
            <a:spLocks noGrp="1"/>
          </p:cNvSpPr>
          <p:nvPr>
            <p:ph idx="1"/>
          </p:nvPr>
        </p:nvSpPr>
        <p:spPr>
          <a:xfrm>
            <a:off x="762000" y="990600"/>
            <a:ext cx="7543800" cy="5410200"/>
          </a:xfrm>
        </p:spPr>
        <p:txBody>
          <a:bodyPr/>
          <a:lstStyle/>
          <a:p>
            <a:r>
              <a:rPr lang="ro-RO" b="0" dirty="0" smtClean="0"/>
              <a:t>Vizualizările sau </a:t>
            </a:r>
            <a:r>
              <a:rPr lang="ro-RO" dirty="0" smtClean="0"/>
              <a:t>Views reprezintă tabele virtuale. </a:t>
            </a:r>
            <a:r>
              <a:rPr lang="ro-RO" b="0" dirty="0" smtClean="0"/>
              <a:t>Dar, spre deosebire de tabelele standard obișnuite dintr-o bază de date, vizualizările conțin interogări care recuperează dinamic datele utilizate. </a:t>
            </a:r>
          </a:p>
          <a:p>
            <a:r>
              <a:rPr lang="ro-RO" b="0" dirty="0" smtClean="0"/>
              <a:t>Vizualizările ne oferă o serie de avantaje. Ele simplifică operațiunile SQL complexe. Acestea protejează datele, deoarece vizualizările pot oferi acces la o porțiune a unui tabel, mai degrabă decât la un tabel întreg. </a:t>
            </a:r>
          </a:p>
          <a:p>
            <a:r>
              <a:rPr lang="ro-RO" b="0" dirty="0" smtClean="0"/>
              <a:t>Vizualizările ne permit, de asemenea, să returnam valorile formatate din tabele în forma dorită și convenabilă. Pentru a crea o vizualizare, utilizați comanda CREATE VIEW, care are următoarea formă: </a:t>
            </a:r>
          </a:p>
          <a:p>
            <a:r>
              <a:rPr lang="ro-RO" dirty="0" smtClean="0">
                <a:solidFill>
                  <a:srgbClr val="3333CC"/>
                </a:solidFill>
              </a:rPr>
              <a:t>CREATE VIEW view_name [(coloana_1, coloana_2, ....)] AS expression_SELECT</a:t>
            </a:r>
            <a:endParaRPr lang="en-US" dirty="0">
              <a:solidFill>
                <a:srgbClr val="3333CC"/>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smtClean="0">
                <a:solidFill>
                  <a:srgbClr val="3333CC"/>
                </a:solidFill>
              </a:rPr>
              <a:t>Vizualizarile   -  Views</a:t>
            </a:r>
            <a:endParaRPr lang="en-US" dirty="0"/>
          </a:p>
        </p:txBody>
      </p:sp>
      <p:sp>
        <p:nvSpPr>
          <p:cNvPr id="3" name="Content Placeholder 2"/>
          <p:cNvSpPr>
            <a:spLocks noGrp="1"/>
          </p:cNvSpPr>
          <p:nvPr>
            <p:ph idx="1"/>
          </p:nvPr>
        </p:nvSpPr>
        <p:spPr>
          <a:xfrm>
            <a:off x="838200" y="1066800"/>
            <a:ext cx="7467600" cy="4287838"/>
          </a:xfrm>
        </p:spPr>
        <p:txBody>
          <a:bodyPr/>
          <a:lstStyle/>
          <a:p>
            <a:pPr marL="0">
              <a:lnSpc>
                <a:spcPct val="100000"/>
              </a:lnSpc>
              <a:spcBef>
                <a:spcPts val="0"/>
              </a:spcBef>
              <a:buNone/>
            </a:pPr>
            <a:r>
              <a:rPr lang="en-US" dirty="0" smtClean="0">
                <a:solidFill>
                  <a:srgbClr val="3333CC"/>
                </a:solidFill>
              </a:rPr>
              <a:t>CREATE VIEW </a:t>
            </a:r>
            <a:r>
              <a:rPr lang="en-US" dirty="0" err="1" smtClean="0">
                <a:solidFill>
                  <a:srgbClr val="3333CC"/>
                </a:solidFill>
              </a:rPr>
              <a:t>OrdersProductsCustomers</a:t>
            </a:r>
            <a:r>
              <a:rPr lang="en-US" dirty="0" smtClean="0">
                <a:solidFill>
                  <a:srgbClr val="3333CC"/>
                </a:solidFill>
              </a:rPr>
              <a:t> AS</a:t>
            </a:r>
          </a:p>
          <a:p>
            <a:pPr marL="0">
              <a:lnSpc>
                <a:spcPct val="100000"/>
              </a:lnSpc>
              <a:spcBef>
                <a:spcPts val="0"/>
              </a:spcBef>
              <a:buNone/>
            </a:pPr>
            <a:r>
              <a:rPr lang="en-US" dirty="0" smtClean="0">
                <a:solidFill>
                  <a:srgbClr val="3333CC"/>
                </a:solidFill>
              </a:rPr>
              <a:t>SELECT </a:t>
            </a:r>
            <a:r>
              <a:rPr lang="en-US" dirty="0" err="1" smtClean="0">
                <a:solidFill>
                  <a:srgbClr val="3333CC"/>
                </a:solidFill>
              </a:rPr>
              <a:t>Orders.CreatedAt</a:t>
            </a:r>
            <a:r>
              <a:rPr lang="en-US" dirty="0" smtClean="0">
                <a:solidFill>
                  <a:srgbClr val="3333CC"/>
                </a:solidFill>
              </a:rPr>
              <a:t> AS</a:t>
            </a:r>
            <a:endParaRPr lang="ro-MO" dirty="0" smtClean="0">
              <a:solidFill>
                <a:srgbClr val="3333CC"/>
              </a:solidFill>
            </a:endParaRPr>
          </a:p>
          <a:p>
            <a:pPr marL="0">
              <a:lnSpc>
                <a:spcPct val="100000"/>
              </a:lnSpc>
              <a:spcBef>
                <a:spcPts val="0"/>
              </a:spcBef>
              <a:buNone/>
            </a:pPr>
            <a:r>
              <a:rPr lang="en-US" dirty="0" smtClean="0">
                <a:solidFill>
                  <a:srgbClr val="3333CC"/>
                </a:solidFill>
              </a:rPr>
              <a:t> </a:t>
            </a:r>
            <a:r>
              <a:rPr lang="en-US" dirty="0" err="1" smtClean="0">
                <a:solidFill>
                  <a:srgbClr val="3333CC"/>
                </a:solidFill>
              </a:rPr>
              <a:t>OrderDate</a:t>
            </a:r>
            <a:r>
              <a:rPr lang="en-US" dirty="0" smtClean="0">
                <a:solidFill>
                  <a:srgbClr val="3333CC"/>
                </a:solidFill>
              </a:rPr>
              <a:t>,       </a:t>
            </a:r>
            <a:endParaRPr lang="ro-MO" dirty="0" smtClean="0">
              <a:solidFill>
                <a:srgbClr val="3333CC"/>
              </a:solidFill>
            </a:endParaRPr>
          </a:p>
          <a:p>
            <a:pPr marL="0">
              <a:lnSpc>
                <a:spcPct val="100000"/>
              </a:lnSpc>
              <a:spcBef>
                <a:spcPts val="0"/>
              </a:spcBef>
              <a:buNone/>
            </a:pPr>
            <a:r>
              <a:rPr lang="en-US" dirty="0" smtClean="0">
                <a:solidFill>
                  <a:srgbClr val="3333CC"/>
                </a:solidFill>
              </a:rPr>
              <a:t> </a:t>
            </a:r>
            <a:r>
              <a:rPr lang="en-US" dirty="0" err="1" smtClean="0">
                <a:solidFill>
                  <a:srgbClr val="3333CC"/>
                </a:solidFill>
              </a:rPr>
              <a:t>Customers.FirstName</a:t>
            </a:r>
            <a:r>
              <a:rPr lang="en-US" dirty="0" smtClean="0">
                <a:solidFill>
                  <a:srgbClr val="3333CC"/>
                </a:solidFill>
              </a:rPr>
              <a:t> AS Customer,</a:t>
            </a:r>
            <a:endParaRPr lang="ro-MO" dirty="0" smtClean="0">
              <a:solidFill>
                <a:srgbClr val="3333CC"/>
              </a:solidFill>
            </a:endParaRPr>
          </a:p>
          <a:p>
            <a:pPr marL="0">
              <a:lnSpc>
                <a:spcPct val="100000"/>
              </a:lnSpc>
              <a:spcBef>
                <a:spcPts val="0"/>
              </a:spcBef>
              <a:buNone/>
            </a:pPr>
            <a:r>
              <a:rPr lang="en-US" dirty="0" err="1" smtClean="0">
                <a:solidFill>
                  <a:srgbClr val="3333CC"/>
                </a:solidFill>
              </a:rPr>
              <a:t>Products.ProductName</a:t>
            </a:r>
            <a:r>
              <a:rPr lang="en-US" dirty="0" smtClean="0">
                <a:solidFill>
                  <a:srgbClr val="3333CC"/>
                </a:solidFill>
              </a:rPr>
              <a:t> As Product  </a:t>
            </a:r>
          </a:p>
          <a:p>
            <a:pPr marL="0">
              <a:lnSpc>
                <a:spcPct val="100000"/>
              </a:lnSpc>
              <a:spcBef>
                <a:spcPts val="0"/>
              </a:spcBef>
              <a:buNone/>
            </a:pPr>
            <a:r>
              <a:rPr lang="en-US" dirty="0" smtClean="0">
                <a:solidFill>
                  <a:srgbClr val="3333CC"/>
                </a:solidFill>
              </a:rPr>
              <a:t>FROM Orders </a:t>
            </a:r>
            <a:endParaRPr lang="ro-MO" dirty="0" smtClean="0">
              <a:solidFill>
                <a:srgbClr val="3333CC"/>
              </a:solidFill>
            </a:endParaRPr>
          </a:p>
          <a:p>
            <a:pPr marL="0">
              <a:lnSpc>
                <a:spcPct val="100000"/>
              </a:lnSpc>
              <a:spcBef>
                <a:spcPts val="0"/>
              </a:spcBef>
              <a:buNone/>
            </a:pPr>
            <a:r>
              <a:rPr lang="en-US" dirty="0" smtClean="0">
                <a:solidFill>
                  <a:srgbClr val="3333CC"/>
                </a:solidFill>
              </a:rPr>
              <a:t>INNER JOIN Products ON </a:t>
            </a:r>
            <a:r>
              <a:rPr lang="en-US" dirty="0" err="1" smtClean="0">
                <a:solidFill>
                  <a:srgbClr val="3333CC"/>
                </a:solidFill>
              </a:rPr>
              <a:t>Orders.ProductId</a:t>
            </a:r>
            <a:r>
              <a:rPr lang="en-US" dirty="0" smtClean="0">
                <a:solidFill>
                  <a:srgbClr val="3333CC"/>
                </a:solidFill>
              </a:rPr>
              <a:t> = </a:t>
            </a:r>
            <a:r>
              <a:rPr lang="en-US" dirty="0" err="1" smtClean="0">
                <a:solidFill>
                  <a:srgbClr val="3333CC"/>
                </a:solidFill>
              </a:rPr>
              <a:t>Products.Id</a:t>
            </a:r>
            <a:endParaRPr lang="en-US" dirty="0" smtClean="0">
              <a:solidFill>
                <a:srgbClr val="3333CC"/>
              </a:solidFill>
            </a:endParaRPr>
          </a:p>
          <a:p>
            <a:pPr marL="0">
              <a:lnSpc>
                <a:spcPct val="100000"/>
              </a:lnSpc>
              <a:spcBef>
                <a:spcPts val="0"/>
              </a:spcBef>
              <a:buNone/>
            </a:pPr>
            <a:r>
              <a:rPr lang="en-US" dirty="0" smtClean="0">
                <a:solidFill>
                  <a:srgbClr val="3333CC"/>
                </a:solidFill>
              </a:rPr>
              <a:t>INNER JOIN Customers ON </a:t>
            </a:r>
            <a:r>
              <a:rPr lang="en-US" dirty="0" err="1" smtClean="0">
                <a:solidFill>
                  <a:srgbClr val="3333CC"/>
                </a:solidFill>
              </a:rPr>
              <a:t>Orders.CustomerId</a:t>
            </a:r>
            <a:r>
              <a:rPr lang="en-US" dirty="0" smtClean="0">
                <a:solidFill>
                  <a:srgbClr val="3333CC"/>
                </a:solidFill>
              </a:rPr>
              <a:t> = </a:t>
            </a:r>
            <a:r>
              <a:rPr lang="en-US" dirty="0" err="1" smtClean="0">
                <a:solidFill>
                  <a:srgbClr val="3333CC"/>
                </a:solidFill>
              </a:rPr>
              <a:t>Customers.Id</a:t>
            </a:r>
            <a:endParaRPr lang="en-US" dirty="0" smtClean="0">
              <a:solidFill>
                <a:srgbClr val="3333CC"/>
              </a:solidFill>
            </a:endParaRPr>
          </a:p>
          <a:p>
            <a:endParaRPr lang="en-US" dirty="0"/>
          </a:p>
        </p:txBody>
      </p:sp>
      <p:pic>
        <p:nvPicPr>
          <p:cNvPr id="4" name="Picture 3" descr="112.png"/>
          <p:cNvPicPr>
            <a:picLocks noChangeAspect="1"/>
          </p:cNvPicPr>
          <p:nvPr/>
        </p:nvPicPr>
        <p:blipFill>
          <a:blip r:embed="rId2" cstate="print"/>
          <a:stretch>
            <a:fillRect/>
          </a:stretch>
        </p:blipFill>
        <p:spPr>
          <a:xfrm>
            <a:off x="3276600" y="3962401"/>
            <a:ext cx="5029200" cy="2209800"/>
          </a:xfrm>
          <a:prstGeom prst="rect">
            <a:avLst/>
          </a:prstGeom>
        </p:spPr>
      </p:pic>
      <p:pic>
        <p:nvPicPr>
          <p:cNvPr id="5" name="Picture 4" descr="113.png"/>
          <p:cNvPicPr>
            <a:picLocks noChangeAspect="1"/>
          </p:cNvPicPr>
          <p:nvPr/>
        </p:nvPicPr>
        <p:blipFill>
          <a:blip r:embed="rId3" cstate="print"/>
          <a:stretch>
            <a:fillRect/>
          </a:stretch>
        </p:blipFill>
        <p:spPr>
          <a:xfrm>
            <a:off x="6400800" y="990600"/>
            <a:ext cx="1905000" cy="2362200"/>
          </a:xfrm>
          <a:prstGeom prst="rect">
            <a:avLst/>
          </a:prstGeom>
        </p:spPr>
      </p:pic>
      <p:cxnSp>
        <p:nvCxnSpPr>
          <p:cNvPr id="7" name="Straight Arrow Connector 6"/>
          <p:cNvCxnSpPr/>
          <p:nvPr/>
        </p:nvCxnSpPr>
        <p:spPr bwMode="auto">
          <a:xfrm flipH="1">
            <a:off x="8001000" y="1828800"/>
            <a:ext cx="152400" cy="7620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8" name="Rectangle 7"/>
          <p:cNvSpPr/>
          <p:nvPr/>
        </p:nvSpPr>
        <p:spPr>
          <a:xfrm>
            <a:off x="914400" y="4953000"/>
            <a:ext cx="2193614" cy="1200329"/>
          </a:xfrm>
          <a:prstGeom prst="rect">
            <a:avLst/>
          </a:prstGeom>
          <a:ln>
            <a:solidFill>
              <a:srgbClr val="FF0000"/>
            </a:solidFill>
          </a:ln>
        </p:spPr>
        <p:txBody>
          <a:bodyPr wrap="none">
            <a:spAutoFit/>
          </a:bodyPr>
          <a:lstStyle/>
          <a:p>
            <a:r>
              <a:rPr lang="en-US" b="1" dirty="0" smtClean="0">
                <a:solidFill>
                  <a:srgbClr val="FF0000"/>
                </a:solidFill>
              </a:rPr>
              <a:t>ALTER VIEW</a:t>
            </a:r>
            <a:r>
              <a:rPr lang="ro-MO" b="1" dirty="0" smtClean="0">
                <a:solidFill>
                  <a:srgbClr val="FF0000"/>
                </a:solidFill>
              </a:rPr>
              <a:t>,</a:t>
            </a:r>
          </a:p>
          <a:p>
            <a:r>
              <a:rPr lang="ro-MO" b="1" dirty="0" smtClean="0">
                <a:solidFill>
                  <a:srgbClr val="FF0000"/>
                </a:solidFill>
              </a:rPr>
              <a:t>DROP VIEW</a:t>
            </a:r>
          </a:p>
          <a:p>
            <a:r>
              <a:rPr lang="ro-MO" b="1" dirty="0" smtClean="0">
                <a:solidFill>
                  <a:srgbClr val="FF0000"/>
                </a:solidFill>
              </a:rPr>
              <a:t>UPDATE</a:t>
            </a:r>
            <a:endParaRPr lang="en-US" dirty="0">
              <a:solidFill>
                <a:srgbClr val="FF00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smtClean="0">
                <a:solidFill>
                  <a:srgbClr val="3333CC"/>
                </a:solidFill>
              </a:rPr>
              <a:t>Variabile tabelare, sau de tip TABLE</a:t>
            </a:r>
            <a:endParaRPr lang="en-US" dirty="0"/>
          </a:p>
        </p:txBody>
      </p:sp>
      <p:sp>
        <p:nvSpPr>
          <p:cNvPr id="3" name="Content Placeholder 2"/>
          <p:cNvSpPr>
            <a:spLocks noGrp="1"/>
          </p:cNvSpPr>
          <p:nvPr>
            <p:ph idx="1"/>
          </p:nvPr>
        </p:nvSpPr>
        <p:spPr>
          <a:xfrm>
            <a:off x="838200" y="914400"/>
            <a:ext cx="7543800" cy="5638800"/>
          </a:xfrm>
        </p:spPr>
        <p:txBody>
          <a:bodyPr/>
          <a:lstStyle/>
          <a:p>
            <a:pPr marL="0">
              <a:lnSpc>
                <a:spcPct val="100000"/>
              </a:lnSpc>
              <a:spcBef>
                <a:spcPts val="0"/>
              </a:spcBef>
            </a:pPr>
            <a:r>
              <a:rPr lang="vi-VN" b="0" dirty="0" smtClean="0"/>
              <a:t>Variabilele de </a:t>
            </a:r>
            <a:r>
              <a:rPr lang="ro-MO" b="0" dirty="0" smtClean="0"/>
              <a:t>tip TABLE </a:t>
            </a:r>
            <a:r>
              <a:rPr lang="vi-VN" b="0" dirty="0" smtClean="0"/>
              <a:t> permit să stoca</a:t>
            </a:r>
            <a:r>
              <a:rPr lang="ro-MO" b="0" dirty="0" smtClean="0"/>
              <a:t>m</a:t>
            </a:r>
            <a:r>
              <a:rPr lang="vi-VN" b="0" dirty="0" smtClean="0"/>
              <a:t> conținutul unui întreg tabel. Sintaxa formală pentru definirea unei astfel de variabile seamănă mult cu crearea unui tabel: </a:t>
            </a:r>
            <a:endParaRPr lang="ro-MO" b="0" dirty="0" smtClean="0"/>
          </a:p>
          <a:p>
            <a:pPr marL="0">
              <a:lnSpc>
                <a:spcPct val="100000"/>
              </a:lnSpc>
              <a:spcBef>
                <a:spcPts val="0"/>
              </a:spcBef>
            </a:pPr>
            <a:r>
              <a:rPr lang="vi-VN" dirty="0" smtClean="0">
                <a:solidFill>
                  <a:srgbClr val="3333CC"/>
                </a:solidFill>
              </a:rPr>
              <a:t>DECLAR</a:t>
            </a:r>
            <a:r>
              <a:rPr lang="ro-MO" dirty="0" smtClean="0">
                <a:solidFill>
                  <a:srgbClr val="3333CC"/>
                </a:solidFill>
              </a:rPr>
              <a:t>E</a:t>
            </a:r>
            <a:r>
              <a:rPr lang="vi-VN" dirty="0" smtClean="0">
                <a:solidFill>
                  <a:srgbClr val="3333CC"/>
                </a:solidFill>
              </a:rPr>
              <a:t> @ table_variable TABLE (column_1 tip de date [column_attributes], coloana_2 tip de date [atribute_coloana] ....) [table_attributes] </a:t>
            </a:r>
            <a:endParaRPr lang="ro-MO" dirty="0" smtClean="0">
              <a:solidFill>
                <a:srgbClr val="3333CC"/>
              </a:solidFill>
            </a:endParaRPr>
          </a:p>
          <a:p>
            <a:pPr marL="0">
              <a:lnSpc>
                <a:spcPct val="100000"/>
              </a:lnSpc>
              <a:spcBef>
                <a:spcPts val="0"/>
              </a:spcBef>
            </a:pPr>
            <a:r>
              <a:rPr lang="vi-VN" b="0" dirty="0" smtClean="0"/>
              <a:t>De exemplu: </a:t>
            </a:r>
            <a:r>
              <a:rPr lang="vi-VN" dirty="0" smtClean="0">
                <a:solidFill>
                  <a:srgbClr val="3333CC"/>
                </a:solidFill>
              </a:rPr>
              <a:t>DECLAR</a:t>
            </a:r>
            <a:r>
              <a:rPr lang="ro-MO" dirty="0" smtClean="0">
                <a:solidFill>
                  <a:srgbClr val="3333CC"/>
                </a:solidFill>
              </a:rPr>
              <a:t>E</a:t>
            </a:r>
            <a:r>
              <a:rPr lang="vi-VN" dirty="0" smtClean="0">
                <a:solidFill>
                  <a:srgbClr val="3333CC"/>
                </a:solidFill>
              </a:rPr>
              <a:t> TAB</a:t>
            </a:r>
            <a:r>
              <a:rPr lang="ro-MO" dirty="0" smtClean="0">
                <a:solidFill>
                  <a:srgbClr val="3333CC"/>
                </a:solidFill>
              </a:rPr>
              <a:t>LE</a:t>
            </a:r>
            <a:r>
              <a:rPr lang="vi-VN" dirty="0" smtClean="0">
                <a:solidFill>
                  <a:srgbClr val="3333CC"/>
                </a:solidFill>
              </a:rPr>
              <a:t> @ABrends (ProductId INT, ProductName NVARCHAR (20)) </a:t>
            </a:r>
            <a:r>
              <a:rPr lang="vi-VN" b="0" dirty="0" smtClean="0"/>
              <a:t>În acest caz, variabila @ABrends va conține două coloane. În viitor, vom putea lucra cu această variabilă ca și cu un tabel obișnuit, adică să îi adăugăm date, să le modificăm, să le ștergem și să le recuperăm</a:t>
            </a:r>
            <a:endParaRPr lang="ro-MO" b="0" dirty="0" smtClean="0"/>
          </a:p>
          <a:p>
            <a:pPr marL="0">
              <a:lnSpc>
                <a:spcPct val="100000"/>
              </a:lnSpc>
              <a:spcBef>
                <a:spcPts val="0"/>
              </a:spcBef>
            </a:pPr>
            <a:r>
              <a:rPr lang="vi-VN" b="0" dirty="0" smtClean="0"/>
              <a:t>Reține</a:t>
            </a:r>
            <a:r>
              <a:rPr lang="ro-MO" b="0" dirty="0" smtClean="0"/>
              <a:t>m </a:t>
            </a:r>
            <a:r>
              <a:rPr lang="vi-VN" b="0" dirty="0" smtClean="0"/>
              <a:t>totuși, că astfel de variabile nu sunt complet echivalente cu tabelele. </a:t>
            </a:r>
            <a:r>
              <a:rPr lang="ro-MO" b="0" dirty="0" smtClean="0"/>
              <a:t>Ele au un</a:t>
            </a:r>
            <a:r>
              <a:rPr lang="vi-VN" b="0" dirty="0" smtClean="0"/>
              <a:t> caracter temporar, iar fizic datele lor nu sunt stocate nicăieri pe hard disk. </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smtClean="0">
                <a:solidFill>
                  <a:srgbClr val="3333CC"/>
                </a:solidFill>
              </a:rPr>
              <a:t>Variabile tabelare, sau de tip TABLE</a:t>
            </a:r>
            <a:endParaRPr lang="en-US" dirty="0"/>
          </a:p>
        </p:txBody>
      </p:sp>
      <p:pic>
        <p:nvPicPr>
          <p:cNvPr id="4" name="Content Placeholder 3" descr="118.png"/>
          <p:cNvPicPr>
            <a:picLocks noGrp="1" noChangeAspect="1"/>
          </p:cNvPicPr>
          <p:nvPr>
            <p:ph idx="1"/>
          </p:nvPr>
        </p:nvPicPr>
        <p:blipFill>
          <a:blip r:embed="rId2" cstate="print"/>
          <a:stretch>
            <a:fillRect/>
          </a:stretch>
        </p:blipFill>
        <p:spPr>
          <a:xfrm>
            <a:off x="762000" y="990600"/>
            <a:ext cx="7632834" cy="5257800"/>
          </a:xfr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smtClean="0">
                <a:solidFill>
                  <a:srgbClr val="3333CC"/>
                </a:solidFill>
              </a:rPr>
              <a:t>Tabele temporare si tabele derivate</a:t>
            </a:r>
            <a:endParaRPr lang="en-US" dirty="0"/>
          </a:p>
        </p:txBody>
      </p:sp>
      <p:sp>
        <p:nvSpPr>
          <p:cNvPr id="5" name="Content Placeholder 4"/>
          <p:cNvSpPr>
            <a:spLocks noGrp="1"/>
          </p:cNvSpPr>
          <p:nvPr>
            <p:ph idx="1"/>
          </p:nvPr>
        </p:nvSpPr>
        <p:spPr>
          <a:xfrm>
            <a:off x="838200" y="990600"/>
            <a:ext cx="7543800" cy="5257800"/>
          </a:xfrm>
        </p:spPr>
        <p:txBody>
          <a:bodyPr/>
          <a:lstStyle/>
          <a:p>
            <a:pPr marL="0" indent="0">
              <a:buNone/>
            </a:pPr>
            <a:r>
              <a:rPr lang="vi-VN" dirty="0" smtClean="0"/>
              <a:t>Există tabele temporare pe durata unei sesiuni de baze de date</a:t>
            </a:r>
            <a:r>
              <a:rPr lang="ro-MO" dirty="0" smtClean="0"/>
              <a:t> </a:t>
            </a:r>
            <a:r>
              <a:rPr lang="vi-VN" b="0" dirty="0" smtClean="0"/>
              <a:t>.Dacă un astfel de tabel este creat în Editorul de interogări din SQL Server Management Studio, atunci </a:t>
            </a:r>
            <a:r>
              <a:rPr lang="vi-VN" dirty="0" smtClean="0"/>
              <a:t>tabelul va exista în timp ce Editorul de interogări este deschis. </a:t>
            </a:r>
            <a:r>
              <a:rPr lang="vi-VN" b="0" dirty="0" smtClean="0"/>
              <a:t>Astfel, tabelul temporar poate fi accesat din diferite scripturi din editorul de interogări. După creare, toate tabelele temporare sunt salvate în tabelul </a:t>
            </a:r>
            <a:r>
              <a:rPr lang="ro-MO" dirty="0" smtClean="0">
                <a:solidFill>
                  <a:srgbClr val="FF0000"/>
                </a:solidFill>
              </a:rPr>
              <a:t>T</a:t>
            </a:r>
            <a:r>
              <a:rPr lang="vi-VN" dirty="0" smtClean="0">
                <a:solidFill>
                  <a:srgbClr val="FF0000"/>
                </a:solidFill>
              </a:rPr>
              <a:t>empdb</a:t>
            </a:r>
            <a:r>
              <a:rPr lang="vi-VN" b="0" dirty="0" smtClean="0"/>
              <a:t>, care este disponibil în mod implicit în MS SQL Server. Dacă este necesar să renunțați la un tabel înainte de sfârșitul sesiunii de bază de date, atunci comanda DROP TABLE trebuie executată pentru acest tabel. </a:t>
            </a:r>
            <a:r>
              <a:rPr lang="vi-VN" i="1" dirty="0" smtClean="0"/>
              <a:t>Numele tabelului temporar începe cu un semn de lire sterline #. </a:t>
            </a:r>
            <a:r>
              <a:rPr lang="vi-VN" b="0" dirty="0" smtClean="0"/>
              <a:t>Dacă se utilizează un singur #, se creează un tabel local care este disponibil în timpul sesiunii curente. </a:t>
            </a:r>
            <a:r>
              <a:rPr lang="vi-VN" dirty="0" smtClean="0"/>
              <a:t>Dacă se utilizează două caractere ##, </a:t>
            </a:r>
            <a:r>
              <a:rPr lang="vi-VN" b="0" dirty="0" smtClean="0"/>
              <a:t>atunci se creează un tabel temporar global. Spre deosebire de unul local, un tabel temporar global este disponibil pentru toate sesiunile de baze de date deschise. </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smtClean="0">
                <a:solidFill>
                  <a:srgbClr val="3333CC"/>
                </a:solidFill>
              </a:rPr>
              <a:t>Tabele temporare si tabele derivate</a:t>
            </a:r>
            <a:endParaRPr lang="en-US" dirty="0"/>
          </a:p>
        </p:txBody>
      </p:sp>
      <p:pic>
        <p:nvPicPr>
          <p:cNvPr id="6" name="Picture 5" descr="120.png"/>
          <p:cNvPicPr>
            <a:picLocks noChangeAspect="1"/>
          </p:cNvPicPr>
          <p:nvPr/>
        </p:nvPicPr>
        <p:blipFill>
          <a:blip r:embed="rId2" cstate="print"/>
          <a:stretch>
            <a:fillRect/>
          </a:stretch>
        </p:blipFill>
        <p:spPr>
          <a:xfrm>
            <a:off x="762000" y="990600"/>
            <a:ext cx="7543800" cy="541020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smtClean="0">
                <a:solidFill>
                  <a:srgbClr val="3333CC"/>
                </a:solidFill>
              </a:rPr>
              <a:t>Tabele temporare si tabele derivate</a:t>
            </a:r>
            <a:endParaRPr lang="en-US" dirty="0"/>
          </a:p>
        </p:txBody>
      </p:sp>
      <p:pic>
        <p:nvPicPr>
          <p:cNvPr id="4" name="Content Placeholder 3" descr="119.png"/>
          <p:cNvPicPr>
            <a:picLocks noGrp="1" noChangeAspect="1"/>
          </p:cNvPicPr>
          <p:nvPr>
            <p:ph idx="1"/>
          </p:nvPr>
        </p:nvPicPr>
        <p:blipFill>
          <a:blip r:embed="rId2" cstate="print"/>
          <a:stretch>
            <a:fillRect/>
          </a:stretch>
        </p:blipFill>
        <p:spPr>
          <a:xfrm>
            <a:off x="762000" y="990600"/>
            <a:ext cx="7467600" cy="5257800"/>
          </a:xfr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smtClean="0">
                <a:solidFill>
                  <a:srgbClr val="3333CC"/>
                </a:solidFill>
              </a:rPr>
              <a:t>Tabele temporare si tabele derivate</a:t>
            </a:r>
            <a:endParaRPr lang="en-US" dirty="0"/>
          </a:p>
        </p:txBody>
      </p:sp>
      <p:pic>
        <p:nvPicPr>
          <p:cNvPr id="7" name="Picture 6" descr="121.png"/>
          <p:cNvPicPr>
            <a:picLocks noChangeAspect="1"/>
          </p:cNvPicPr>
          <p:nvPr/>
        </p:nvPicPr>
        <p:blipFill>
          <a:blip r:embed="rId2" cstate="print"/>
          <a:stretch>
            <a:fillRect/>
          </a:stretch>
        </p:blipFill>
        <p:spPr>
          <a:xfrm>
            <a:off x="762000" y="990600"/>
            <a:ext cx="8077200" cy="533400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smtClean="0">
                <a:solidFill>
                  <a:srgbClr val="3333CC"/>
                </a:solidFill>
              </a:rPr>
              <a:t>Tabele temporare si tabele derivate</a:t>
            </a:r>
            <a:endParaRPr lang="en-US" dirty="0"/>
          </a:p>
        </p:txBody>
      </p:sp>
      <p:sp>
        <p:nvSpPr>
          <p:cNvPr id="4" name="Rectangle 3"/>
          <p:cNvSpPr/>
          <p:nvPr/>
        </p:nvSpPr>
        <p:spPr>
          <a:xfrm>
            <a:off x="762000" y="990600"/>
            <a:ext cx="7543800" cy="1569660"/>
          </a:xfrm>
          <a:prstGeom prst="rect">
            <a:avLst/>
          </a:prstGeom>
        </p:spPr>
        <p:txBody>
          <a:bodyPr wrap="square">
            <a:spAutoFit/>
          </a:bodyPr>
          <a:lstStyle/>
          <a:p>
            <a:r>
              <a:rPr lang="ru-RU" dirty="0" smtClean="0"/>
              <a:t>MS SQL Server </a:t>
            </a:r>
            <a:r>
              <a:rPr lang="ro-MO" dirty="0" smtClean="0"/>
              <a:t>permite crearea unor </a:t>
            </a:r>
            <a:r>
              <a:rPr lang="ro-MO" b="1" dirty="0" smtClean="0"/>
              <a:t>tabele derivate</a:t>
            </a:r>
            <a:r>
              <a:rPr lang="ru-RU" dirty="0" smtClean="0"/>
              <a:t>, </a:t>
            </a:r>
            <a:r>
              <a:rPr lang="ro-MO" dirty="0" smtClean="0"/>
              <a:t> care din punct de vedere al capacităților de utilizare sunt mai eficiente decît tabelele temporare. </a:t>
            </a:r>
            <a:r>
              <a:rPr lang="ro-MO" b="1" dirty="0" smtClean="0">
                <a:solidFill>
                  <a:srgbClr val="3333CC"/>
                </a:solidFill>
              </a:rPr>
              <a:t>Tabele derivate </a:t>
            </a:r>
            <a:r>
              <a:rPr lang="ro-MO" dirty="0" smtClean="0"/>
              <a:t>se creaza cu ajutorul cuvintului cheie</a:t>
            </a:r>
            <a:r>
              <a:rPr lang="ru-RU" dirty="0" smtClean="0"/>
              <a:t> </a:t>
            </a:r>
            <a:r>
              <a:rPr lang="ru-RU" b="1" dirty="0" smtClean="0"/>
              <a:t>WITH</a:t>
            </a:r>
            <a:r>
              <a:rPr lang="ru-RU" dirty="0" smtClean="0"/>
              <a:t>:</a:t>
            </a:r>
            <a:endParaRPr lang="en-US" dirty="0"/>
          </a:p>
        </p:txBody>
      </p:sp>
      <p:sp>
        <p:nvSpPr>
          <p:cNvPr id="109570" name="Rectangle 2"/>
          <p:cNvSpPr>
            <a:spLocks noChangeArrowheads="1"/>
          </p:cNvSpPr>
          <p:nvPr/>
        </p:nvSpPr>
        <p:spPr bwMode="auto">
          <a:xfrm>
            <a:off x="838200" y="2590800"/>
            <a:ext cx="7315200" cy="309315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CC"/>
                </a:solidFill>
                <a:effectLst/>
                <a:latin typeface="Consolas" pitchFamily="49" charset="0"/>
                <a:cs typeface="Arial" pitchFamily="34" charset="0"/>
              </a:rPr>
              <a:t>WITH </a:t>
            </a:r>
            <a:r>
              <a:rPr kumimoji="0" lang="en-US" b="1" i="0" u="none" strike="noStrike" cap="none" normalizeH="0" baseline="0" dirty="0" err="1" smtClean="0">
                <a:ln>
                  <a:noFill/>
                </a:ln>
                <a:solidFill>
                  <a:srgbClr val="3333CC"/>
                </a:solidFill>
                <a:effectLst/>
                <a:latin typeface="Consolas" pitchFamily="49" charset="0"/>
                <a:cs typeface="Arial" pitchFamily="34" charset="0"/>
              </a:rPr>
              <a:t>OrdersInfo</a:t>
            </a:r>
            <a:r>
              <a:rPr kumimoji="0" lang="en-US" b="1" i="0" u="none" strike="noStrike" cap="none" normalizeH="0" baseline="0" dirty="0" smtClean="0">
                <a:ln>
                  <a:noFill/>
                </a:ln>
                <a:solidFill>
                  <a:srgbClr val="3333CC"/>
                </a:solidFill>
                <a:effectLst/>
                <a:latin typeface="Consolas" pitchFamily="49" charset="0"/>
                <a:cs typeface="Arial" pitchFamily="34" charset="0"/>
              </a:rPr>
              <a:t> AS</a:t>
            </a:r>
            <a:endParaRPr kumimoji="0" lang="en-US" b="1" i="0" u="none" strike="noStrike" cap="none" normalizeH="0" baseline="0" dirty="0" smtClean="0">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CC"/>
                </a:solidFill>
                <a:effectLst/>
                <a:latin typeface="Consolas" pitchFamily="49" charset="0"/>
                <a:cs typeface="Arial" pitchFamily="34" charset="0"/>
              </a:rPr>
              <a:t>(</a:t>
            </a:r>
            <a:endParaRPr kumimoji="0" lang="en-US" b="1" i="0" u="none" strike="noStrike" cap="none" normalizeH="0" baseline="0" dirty="0" smtClean="0">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CC"/>
                </a:solidFill>
                <a:effectLst/>
                <a:latin typeface="Consolas" pitchFamily="49" charset="0"/>
                <a:cs typeface="Arial" pitchFamily="34" charset="0"/>
              </a:rPr>
              <a:t>    SELECT </a:t>
            </a:r>
            <a:r>
              <a:rPr kumimoji="0" lang="en-US" b="1" i="0" u="none" strike="noStrike" cap="none" normalizeH="0" baseline="0" dirty="0" err="1" smtClean="0">
                <a:ln>
                  <a:noFill/>
                </a:ln>
                <a:solidFill>
                  <a:srgbClr val="3333CC"/>
                </a:solidFill>
                <a:effectLst/>
                <a:latin typeface="Consolas" pitchFamily="49" charset="0"/>
                <a:cs typeface="Arial" pitchFamily="34" charset="0"/>
              </a:rPr>
              <a:t>ProductId</a:t>
            </a:r>
            <a:r>
              <a:rPr kumimoji="0" lang="en-US" b="1" i="0" u="none" strike="noStrike" cap="none" normalizeH="0" baseline="0" dirty="0" smtClean="0">
                <a:ln>
                  <a:noFill/>
                </a:ln>
                <a:solidFill>
                  <a:srgbClr val="3333CC"/>
                </a:solidFill>
                <a:effectLst/>
                <a:latin typeface="Consolas" pitchFamily="49" charset="0"/>
                <a:cs typeface="Arial" pitchFamily="34" charset="0"/>
              </a:rPr>
              <a:t>, </a:t>
            </a:r>
            <a:endParaRPr kumimoji="0" lang="en-US" b="1" i="0" u="none" strike="noStrike" cap="none" normalizeH="0" baseline="0" dirty="0" smtClean="0">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CC"/>
                </a:solidFill>
                <a:effectLst/>
                <a:latin typeface="Consolas" pitchFamily="49" charset="0"/>
                <a:cs typeface="Arial" pitchFamily="34" charset="0"/>
              </a:rPr>
              <a:t>        SUM(</a:t>
            </a:r>
            <a:r>
              <a:rPr kumimoji="0" lang="en-US" b="1" i="0" u="none" strike="noStrike" cap="none" normalizeH="0" baseline="0" dirty="0" err="1" smtClean="0">
                <a:ln>
                  <a:noFill/>
                </a:ln>
                <a:solidFill>
                  <a:srgbClr val="3333CC"/>
                </a:solidFill>
                <a:effectLst/>
                <a:latin typeface="Consolas" pitchFamily="49" charset="0"/>
                <a:cs typeface="Arial" pitchFamily="34" charset="0"/>
              </a:rPr>
              <a:t>ProductCount</a:t>
            </a:r>
            <a:r>
              <a:rPr kumimoji="0" lang="en-US" b="1" i="0" u="none" strike="noStrike" cap="none" normalizeH="0" baseline="0" dirty="0" smtClean="0">
                <a:ln>
                  <a:noFill/>
                </a:ln>
                <a:solidFill>
                  <a:srgbClr val="3333CC"/>
                </a:solidFill>
                <a:effectLst/>
                <a:latin typeface="Consolas" pitchFamily="49" charset="0"/>
                <a:cs typeface="Arial" pitchFamily="34" charset="0"/>
              </a:rPr>
              <a:t>) AS </a:t>
            </a:r>
            <a:r>
              <a:rPr kumimoji="0" lang="en-US" b="1" i="0" u="none" strike="noStrike" cap="none" normalizeH="0" baseline="0" dirty="0" err="1" smtClean="0">
                <a:ln>
                  <a:noFill/>
                </a:ln>
                <a:solidFill>
                  <a:srgbClr val="3333CC"/>
                </a:solidFill>
                <a:effectLst/>
                <a:latin typeface="Consolas" pitchFamily="49" charset="0"/>
                <a:cs typeface="Arial" pitchFamily="34" charset="0"/>
              </a:rPr>
              <a:t>TotalCount</a:t>
            </a:r>
            <a:r>
              <a:rPr kumimoji="0" lang="en-US" b="1" i="0" u="none" strike="noStrike" cap="none" normalizeH="0" baseline="0" dirty="0" smtClean="0">
                <a:ln>
                  <a:noFill/>
                </a:ln>
                <a:solidFill>
                  <a:srgbClr val="3333CC"/>
                </a:solidFill>
                <a:effectLst/>
                <a:latin typeface="Consolas" pitchFamily="49" charset="0"/>
                <a:cs typeface="Arial" pitchFamily="34" charset="0"/>
              </a:rPr>
              <a:t>, </a:t>
            </a:r>
            <a:endParaRPr kumimoji="0" lang="en-US" b="1" i="0" u="none" strike="noStrike" cap="none" normalizeH="0" baseline="0" dirty="0" smtClean="0">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CC"/>
                </a:solidFill>
                <a:effectLst/>
                <a:latin typeface="Consolas" pitchFamily="49" charset="0"/>
                <a:cs typeface="Arial" pitchFamily="34" charset="0"/>
              </a:rPr>
              <a:t>        SUM(</a:t>
            </a:r>
            <a:r>
              <a:rPr kumimoji="0" lang="en-US" b="1" i="0" u="none" strike="noStrike" cap="none" normalizeH="0" baseline="0" dirty="0" err="1" smtClean="0">
                <a:ln>
                  <a:noFill/>
                </a:ln>
                <a:solidFill>
                  <a:srgbClr val="3333CC"/>
                </a:solidFill>
                <a:effectLst/>
                <a:latin typeface="Consolas" pitchFamily="49" charset="0"/>
                <a:cs typeface="Arial" pitchFamily="34" charset="0"/>
              </a:rPr>
              <a:t>ProductCount</a:t>
            </a:r>
            <a:r>
              <a:rPr kumimoji="0" lang="en-US" b="1" i="0" u="none" strike="noStrike" cap="none" normalizeH="0" baseline="0" dirty="0" smtClean="0">
                <a:ln>
                  <a:noFill/>
                </a:ln>
                <a:solidFill>
                  <a:srgbClr val="3333CC"/>
                </a:solidFill>
                <a:effectLst/>
                <a:latin typeface="Consolas" pitchFamily="49" charset="0"/>
                <a:cs typeface="Arial" pitchFamily="34" charset="0"/>
              </a:rPr>
              <a:t> * Price) AS </a:t>
            </a:r>
            <a:r>
              <a:rPr kumimoji="0" lang="en-US" b="1" i="0" u="none" strike="noStrike" cap="none" normalizeH="0" baseline="0" dirty="0" err="1" smtClean="0">
                <a:ln>
                  <a:noFill/>
                </a:ln>
                <a:solidFill>
                  <a:srgbClr val="3333CC"/>
                </a:solidFill>
                <a:effectLst/>
                <a:latin typeface="Consolas" pitchFamily="49" charset="0"/>
                <a:cs typeface="Arial" pitchFamily="34" charset="0"/>
              </a:rPr>
              <a:t>TotalSum</a:t>
            </a:r>
            <a:endParaRPr kumimoji="0" lang="en-US" b="1" i="0" u="none" strike="noStrike" cap="none" normalizeH="0" baseline="0" dirty="0" smtClean="0">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CC"/>
                </a:solidFill>
                <a:effectLst/>
                <a:latin typeface="Consolas" pitchFamily="49" charset="0"/>
                <a:cs typeface="Arial" pitchFamily="34" charset="0"/>
              </a:rPr>
              <a:t>    FROM Orders</a:t>
            </a:r>
            <a:endParaRPr kumimoji="0" lang="en-US" b="1" i="0" u="none" strike="noStrike" cap="none" normalizeH="0" baseline="0" dirty="0" smtClean="0">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CC"/>
                </a:solidFill>
                <a:effectLst/>
                <a:latin typeface="Consolas" pitchFamily="49" charset="0"/>
                <a:cs typeface="Arial" pitchFamily="34" charset="0"/>
              </a:rPr>
              <a:t>    GROUP BY </a:t>
            </a:r>
            <a:r>
              <a:rPr kumimoji="0" lang="en-US" b="1" i="0" u="none" strike="noStrike" cap="none" normalizeH="0" baseline="0" dirty="0" err="1" smtClean="0">
                <a:ln>
                  <a:noFill/>
                </a:ln>
                <a:solidFill>
                  <a:srgbClr val="3333CC"/>
                </a:solidFill>
                <a:effectLst/>
                <a:latin typeface="Consolas" pitchFamily="49" charset="0"/>
                <a:cs typeface="Arial" pitchFamily="34" charset="0"/>
              </a:rPr>
              <a:t>ProductId</a:t>
            </a:r>
            <a:endParaRPr kumimoji="0" lang="en-US" b="1" i="0" u="none" strike="noStrike" cap="none" normalizeH="0" baseline="0" dirty="0" smtClean="0">
              <a:ln>
                <a:noFill/>
              </a:ln>
              <a:solidFill>
                <a:srgbClr val="3333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ro-MO" altLang="en-US" dirty="0" smtClean="0">
                <a:solidFill>
                  <a:srgbClr val="3333CC"/>
                </a:solidFill>
              </a:rPr>
              <a:t>Instructiunile limbajului pentru Definirea Datelor</a:t>
            </a:r>
            <a:endParaRPr lang="en-US" altLang="en-US" dirty="0">
              <a:solidFill>
                <a:srgbClr val="3333CC"/>
              </a:solidFill>
            </a:endParaRPr>
          </a:p>
        </p:txBody>
      </p:sp>
      <p:sp>
        <p:nvSpPr>
          <p:cNvPr id="22531" name="Rectangle 3"/>
          <p:cNvSpPr>
            <a:spLocks noGrp="1" noChangeArrowheads="1"/>
          </p:cNvSpPr>
          <p:nvPr>
            <p:ph type="body" idx="1"/>
          </p:nvPr>
        </p:nvSpPr>
        <p:spPr>
          <a:xfrm>
            <a:off x="1066800" y="1600200"/>
            <a:ext cx="7194550" cy="4287838"/>
          </a:xfrm>
        </p:spPr>
        <p:txBody>
          <a:bodyPr/>
          <a:lstStyle/>
          <a:p>
            <a:r>
              <a:rPr lang="ro-MO" altLang="en-US" dirty="0" smtClean="0"/>
              <a:t>Definirea obiectelor unei BD</a:t>
            </a:r>
            <a:endParaRPr lang="en-US" altLang="en-US" dirty="0"/>
          </a:p>
          <a:p>
            <a:pPr lvl="1"/>
            <a:r>
              <a:rPr lang="en-US" altLang="en-US" dirty="0"/>
              <a:t>CREATE </a:t>
            </a:r>
            <a:r>
              <a:rPr lang="en-US" altLang="en-US" i="1" dirty="0" err="1"/>
              <a:t>object_name</a:t>
            </a:r>
            <a:endParaRPr lang="en-US" altLang="en-US" i="1" dirty="0"/>
          </a:p>
          <a:p>
            <a:pPr lvl="1"/>
            <a:r>
              <a:rPr lang="en-US" altLang="en-US" dirty="0"/>
              <a:t>ALTER </a:t>
            </a:r>
            <a:r>
              <a:rPr lang="en-US" altLang="en-US" i="1" dirty="0" err="1"/>
              <a:t>object_name</a:t>
            </a:r>
            <a:endParaRPr lang="en-US" altLang="en-US" i="1" dirty="0"/>
          </a:p>
          <a:p>
            <a:pPr lvl="1"/>
            <a:r>
              <a:rPr lang="en-US" altLang="en-US" dirty="0"/>
              <a:t>DROP  </a:t>
            </a:r>
            <a:r>
              <a:rPr lang="en-US" altLang="en-US" i="1" dirty="0" err="1"/>
              <a:t>object_name</a:t>
            </a:r>
            <a:endParaRPr lang="en-US" altLang="en-US" i="1" dirty="0"/>
          </a:p>
          <a:p>
            <a:r>
              <a:rPr lang="ro-MO" altLang="en-US" dirty="0" smtClean="0"/>
              <a:t>Trebuie sa dispunem de anumite drepturi de acces la date</a:t>
            </a:r>
            <a:endParaRPr lang="en-US" altLang="en-US" dirty="0"/>
          </a:p>
          <a:p>
            <a:pPr lvl="1"/>
            <a:endParaRPr lang="en-US" altLang="en-US" i="1" dirty="0"/>
          </a:p>
        </p:txBody>
      </p:sp>
      <p:sp>
        <p:nvSpPr>
          <p:cNvPr id="22534" name="Rectangle 6"/>
          <p:cNvSpPr>
            <a:spLocks noChangeArrowheads="1"/>
          </p:cNvSpPr>
          <p:nvPr/>
        </p:nvSpPr>
        <p:spPr bwMode="auto">
          <a:xfrm>
            <a:off x="3581400" y="42672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22532" name="Rectangle 4"/>
          <p:cNvSpPr>
            <a:spLocks noChangeArrowheads="1"/>
          </p:cNvSpPr>
          <p:nvPr/>
        </p:nvSpPr>
        <p:spPr bwMode="auto">
          <a:xfrm>
            <a:off x="533400" y="4495800"/>
            <a:ext cx="8077200" cy="1600200"/>
          </a:xfrm>
          <a:prstGeom prst="rect">
            <a:avLst/>
          </a:prstGeom>
          <a:solidFill>
            <a:schemeClr val="bg1"/>
          </a:solidFill>
          <a:ln w="9525">
            <a:solidFill>
              <a:schemeClr val="tx1"/>
            </a:solidFill>
            <a:miter lim="800000"/>
            <a:headEnd/>
            <a:tailEnd/>
          </a:ln>
          <a:effectLst>
            <a:outerShdw dist="71842" dir="2700000" algn="ctr" rotWithShape="0">
              <a:srgbClr val="0099CC"/>
            </a:outerShdw>
          </a:effectLst>
        </p:spPr>
        <p:txBody>
          <a:bodyPr wrap="none" anchor="ctr"/>
          <a:lstStyle/>
          <a:p>
            <a:pPr>
              <a:lnSpc>
                <a:spcPct val="96000"/>
              </a:lnSpc>
            </a:pPr>
            <a:r>
              <a:rPr lang="en-US" altLang="en-US" sz="2000">
                <a:latin typeface="Lucida Sans Typewriter" pitchFamily="49" charset="0"/>
                <a:cs typeface="Times New Roman" pitchFamily="18" charset="0"/>
              </a:rPr>
              <a:t>USE northwind</a:t>
            </a:r>
          </a:p>
          <a:p>
            <a:pPr>
              <a:lnSpc>
                <a:spcPct val="96000"/>
              </a:lnSpc>
            </a:pPr>
            <a:r>
              <a:rPr lang="en-US" altLang="en-US" sz="2000">
                <a:latin typeface="Lucida Sans Typewriter" pitchFamily="49" charset="0"/>
                <a:cs typeface="Times New Roman" pitchFamily="18" charset="0"/>
              </a:rPr>
              <a:t>CREATE TABLE customer</a:t>
            </a:r>
          </a:p>
          <a:p>
            <a:pPr>
              <a:lnSpc>
                <a:spcPct val="96000"/>
              </a:lnSpc>
            </a:pPr>
            <a:r>
              <a:rPr lang="en-US" altLang="en-US" sz="2000">
                <a:latin typeface="Lucida Sans Typewriter" pitchFamily="49" charset="0"/>
                <a:cs typeface="Times New Roman" pitchFamily="18" charset="0"/>
              </a:rPr>
              <a:t>(cust_id int, company varchar(40),</a:t>
            </a:r>
          </a:p>
          <a:p>
            <a:pPr>
              <a:lnSpc>
                <a:spcPct val="96000"/>
              </a:lnSpc>
            </a:pPr>
            <a:r>
              <a:rPr lang="en-US" altLang="en-US" sz="2000">
                <a:latin typeface="Lucida Sans Typewriter" pitchFamily="49" charset="0"/>
                <a:cs typeface="Times New Roman" pitchFamily="18" charset="0"/>
              </a:rPr>
              <a:t>contact varchar(30), phone char(12) )</a:t>
            </a:r>
          </a:p>
          <a:p>
            <a:pPr>
              <a:lnSpc>
                <a:spcPct val="96000"/>
              </a:lnSpc>
            </a:pPr>
            <a:r>
              <a:rPr lang="en-US" altLang="en-US" sz="2000">
                <a:latin typeface="Lucida Sans Typewriter" pitchFamily="49" charset="0"/>
                <a:cs typeface="Times New Roman" pitchFamily="18" charset="0"/>
              </a:rPr>
              <a:t>GO</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MO" dirty="0" smtClean="0">
                <a:solidFill>
                  <a:srgbClr val="3333CC"/>
                </a:solidFill>
              </a:rPr>
              <a:t>Tabele temporare si tabele derivate</a:t>
            </a:r>
            <a:endParaRPr lang="en-US" dirty="0"/>
          </a:p>
        </p:txBody>
      </p:sp>
      <p:pic>
        <p:nvPicPr>
          <p:cNvPr id="5" name="Picture 4" descr="122.png"/>
          <p:cNvPicPr>
            <a:picLocks noChangeAspect="1"/>
          </p:cNvPicPr>
          <p:nvPr/>
        </p:nvPicPr>
        <p:blipFill>
          <a:blip r:embed="rId2" cstate="print"/>
          <a:stretch>
            <a:fillRect/>
          </a:stretch>
        </p:blipFill>
        <p:spPr>
          <a:xfrm>
            <a:off x="762000" y="990601"/>
            <a:ext cx="7543800" cy="51871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3597275" y="44958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21506" name="Rectangle 2"/>
          <p:cNvSpPr>
            <a:spLocks noGrp="1" noChangeArrowheads="1"/>
          </p:cNvSpPr>
          <p:nvPr>
            <p:ph type="title"/>
          </p:nvPr>
        </p:nvSpPr>
        <p:spPr/>
        <p:txBody>
          <a:bodyPr/>
          <a:lstStyle/>
          <a:p>
            <a:r>
              <a:rPr lang="ro-MO" altLang="en-US" dirty="0" smtClean="0">
                <a:solidFill>
                  <a:srgbClr val="3333CC"/>
                </a:solidFill>
              </a:rPr>
              <a:t>Instructiunile limbajului de Control asupra datelor </a:t>
            </a:r>
            <a:endParaRPr lang="en-US" altLang="en-US" dirty="0">
              <a:solidFill>
                <a:srgbClr val="3333CC"/>
              </a:solidFill>
            </a:endParaRPr>
          </a:p>
        </p:txBody>
      </p:sp>
      <p:sp>
        <p:nvSpPr>
          <p:cNvPr id="21507" name="Rectangle 3"/>
          <p:cNvSpPr>
            <a:spLocks noGrp="1" noChangeArrowheads="1"/>
          </p:cNvSpPr>
          <p:nvPr>
            <p:ph type="body" idx="1"/>
          </p:nvPr>
        </p:nvSpPr>
        <p:spPr>
          <a:xfrm>
            <a:off x="1143000" y="1600200"/>
            <a:ext cx="7194550" cy="4287838"/>
          </a:xfrm>
        </p:spPr>
        <p:txBody>
          <a:bodyPr/>
          <a:lstStyle/>
          <a:p>
            <a:r>
              <a:rPr lang="ro-MO" altLang="en-US" dirty="0" smtClean="0"/>
              <a:t>Setarea sau Revocarea</a:t>
            </a:r>
            <a:endParaRPr lang="en-US" altLang="en-US" dirty="0"/>
          </a:p>
          <a:p>
            <a:pPr lvl="1"/>
            <a:r>
              <a:rPr lang="en-US" altLang="en-US" dirty="0"/>
              <a:t>GRANT</a:t>
            </a:r>
          </a:p>
          <a:p>
            <a:pPr lvl="1"/>
            <a:r>
              <a:rPr lang="en-US" altLang="en-US" dirty="0"/>
              <a:t>DENY</a:t>
            </a:r>
          </a:p>
          <a:p>
            <a:pPr lvl="1"/>
            <a:r>
              <a:rPr lang="en-US" altLang="en-US" dirty="0"/>
              <a:t>REVOKE</a:t>
            </a:r>
          </a:p>
          <a:p>
            <a:r>
              <a:rPr lang="ro-MO" altLang="en-US" dirty="0" smtClean="0"/>
              <a:t>Declaratii de Control asupra datelor</a:t>
            </a:r>
            <a:endParaRPr lang="en-US" altLang="en-US" dirty="0"/>
          </a:p>
        </p:txBody>
      </p:sp>
      <p:sp>
        <p:nvSpPr>
          <p:cNvPr id="21508" name="Rectangle 4"/>
          <p:cNvSpPr>
            <a:spLocks noChangeArrowheads="1"/>
          </p:cNvSpPr>
          <p:nvPr/>
        </p:nvSpPr>
        <p:spPr bwMode="auto">
          <a:xfrm>
            <a:off x="533400" y="4800600"/>
            <a:ext cx="8077200" cy="1066800"/>
          </a:xfrm>
          <a:prstGeom prst="rect">
            <a:avLst/>
          </a:prstGeom>
          <a:solidFill>
            <a:schemeClr val="bg1"/>
          </a:solidFill>
          <a:ln w="9525">
            <a:solidFill>
              <a:schemeClr val="tx1"/>
            </a:solidFill>
            <a:miter lim="800000"/>
            <a:headEnd/>
            <a:tailEnd/>
          </a:ln>
          <a:effectLst>
            <a:outerShdw dist="71842" dir="2700000" algn="ctr" rotWithShape="0">
              <a:srgbClr val="0099CC"/>
            </a:outerShdw>
          </a:effectLst>
        </p:spPr>
        <p:txBody>
          <a:bodyPr wrap="none" anchor="ctr"/>
          <a:lstStyle/>
          <a:p>
            <a:pPr>
              <a:lnSpc>
                <a:spcPct val="96000"/>
              </a:lnSpc>
            </a:pPr>
            <a:r>
              <a:rPr lang="en-US" altLang="en-US" sz="2000">
                <a:latin typeface="Lucida Sans Typewriter" pitchFamily="49" charset="0"/>
                <a:cs typeface="Times New Roman" pitchFamily="18" charset="0"/>
              </a:rPr>
              <a:t>USE northwind</a:t>
            </a:r>
          </a:p>
          <a:p>
            <a:pPr>
              <a:lnSpc>
                <a:spcPct val="96000"/>
              </a:lnSpc>
            </a:pPr>
            <a:r>
              <a:rPr lang="en-US" altLang="en-US" sz="2000">
                <a:latin typeface="Lucida Sans Typewriter" pitchFamily="49" charset="0"/>
                <a:cs typeface="Times New Roman" pitchFamily="18" charset="0"/>
              </a:rPr>
              <a:t>GRANT SELECT ON products TO public</a:t>
            </a:r>
            <a:endParaRPr lang="en-US" altLang="en-US" sz="2000">
              <a:latin typeface="Lucida Sans Typewriter" pitchFamily="49" charset="0"/>
            </a:endParaRPr>
          </a:p>
          <a:p>
            <a:pPr>
              <a:lnSpc>
                <a:spcPct val="96000"/>
              </a:lnSpc>
            </a:pPr>
            <a:r>
              <a:rPr lang="en-US" altLang="en-US" sz="2000" noProof="1">
                <a:latin typeface="Lucida Sans Typewriter" pitchFamily="49" charset="0"/>
              </a:rPr>
              <a:t>GO</a:t>
            </a:r>
            <a:endParaRPr lang="en-US" altLang="en-US" sz="2000">
              <a:latin typeface="Lucida Sans Typewriter" pitchFamily="49"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7"/>
          <p:cNvSpPr>
            <a:spLocks noChangeArrowheads="1"/>
          </p:cNvSpPr>
          <p:nvPr/>
        </p:nvSpPr>
        <p:spPr bwMode="auto">
          <a:xfrm>
            <a:off x="3581400" y="47244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25602" name="Rectangle 2"/>
          <p:cNvSpPr>
            <a:spLocks noGrp="1" noChangeArrowheads="1"/>
          </p:cNvSpPr>
          <p:nvPr>
            <p:ph type="title"/>
          </p:nvPr>
        </p:nvSpPr>
        <p:spPr/>
        <p:txBody>
          <a:bodyPr/>
          <a:lstStyle/>
          <a:p>
            <a:r>
              <a:rPr lang="ro-MO" altLang="en-US" dirty="0" smtClean="0">
                <a:solidFill>
                  <a:srgbClr val="3333CC"/>
                </a:solidFill>
              </a:rPr>
              <a:t>Instructiunile limbajului de Manipulare cu datele </a:t>
            </a:r>
            <a:endParaRPr lang="en-US" altLang="en-US" dirty="0"/>
          </a:p>
        </p:txBody>
      </p:sp>
      <p:sp>
        <p:nvSpPr>
          <p:cNvPr id="25603" name="Rectangle 3"/>
          <p:cNvSpPr>
            <a:spLocks noGrp="1" noChangeArrowheads="1"/>
          </p:cNvSpPr>
          <p:nvPr>
            <p:ph type="body" idx="1"/>
          </p:nvPr>
        </p:nvSpPr>
        <p:spPr>
          <a:xfrm>
            <a:off x="1050925" y="1676400"/>
            <a:ext cx="7194550" cy="4465638"/>
          </a:xfrm>
        </p:spPr>
        <p:txBody>
          <a:bodyPr/>
          <a:lstStyle/>
          <a:p>
            <a:r>
              <a:rPr lang="ro-MO" altLang="en-US" dirty="0" smtClean="0"/>
              <a:t>Foloseste</a:t>
            </a:r>
            <a:r>
              <a:rPr lang="en-US" altLang="en-US" dirty="0" smtClean="0"/>
              <a:t> DML</a:t>
            </a:r>
            <a:r>
              <a:rPr lang="ro-MO" altLang="en-US" dirty="0" smtClean="0"/>
              <a:t> declaratii pentru a schimba datele sau a recupera/obtine informații</a:t>
            </a:r>
            <a:endParaRPr lang="en-US" altLang="en-US" dirty="0"/>
          </a:p>
          <a:p>
            <a:pPr lvl="1">
              <a:lnSpc>
                <a:spcPct val="50000"/>
              </a:lnSpc>
            </a:pPr>
            <a:r>
              <a:rPr lang="en-US" altLang="en-US" dirty="0"/>
              <a:t>SELECT</a:t>
            </a:r>
          </a:p>
          <a:p>
            <a:pPr lvl="1">
              <a:lnSpc>
                <a:spcPct val="50000"/>
              </a:lnSpc>
            </a:pPr>
            <a:r>
              <a:rPr lang="en-US" altLang="en-US" dirty="0"/>
              <a:t>INSERT</a:t>
            </a:r>
          </a:p>
          <a:p>
            <a:pPr lvl="1">
              <a:lnSpc>
                <a:spcPct val="50000"/>
              </a:lnSpc>
            </a:pPr>
            <a:r>
              <a:rPr lang="en-US" altLang="en-US" dirty="0"/>
              <a:t>UPDATE </a:t>
            </a:r>
          </a:p>
          <a:p>
            <a:pPr lvl="1">
              <a:lnSpc>
                <a:spcPct val="50000"/>
              </a:lnSpc>
            </a:pPr>
            <a:r>
              <a:rPr lang="en-US" altLang="en-US" dirty="0"/>
              <a:t>DELETE</a:t>
            </a:r>
          </a:p>
          <a:p>
            <a:r>
              <a:rPr lang="ro-MO" altLang="en-US" dirty="0" smtClean="0"/>
              <a:t>Trebuie sa dispunem de anumite drepturi de acces la date</a:t>
            </a:r>
            <a:endParaRPr lang="en-US" altLang="en-US" dirty="0" smtClean="0"/>
          </a:p>
          <a:p>
            <a:pPr lvl="1"/>
            <a:endParaRPr lang="en-US" altLang="en-US" dirty="0"/>
          </a:p>
        </p:txBody>
      </p:sp>
      <p:sp>
        <p:nvSpPr>
          <p:cNvPr id="25605" name="Rectangle 5"/>
          <p:cNvSpPr>
            <a:spLocks noChangeArrowheads="1"/>
          </p:cNvSpPr>
          <p:nvPr/>
        </p:nvSpPr>
        <p:spPr bwMode="auto">
          <a:xfrm>
            <a:off x="533400" y="5029200"/>
            <a:ext cx="8077200" cy="1295400"/>
          </a:xfrm>
          <a:prstGeom prst="rect">
            <a:avLst/>
          </a:prstGeom>
          <a:solidFill>
            <a:schemeClr val="bg1"/>
          </a:solidFill>
          <a:ln w="9525">
            <a:solidFill>
              <a:schemeClr val="tx1"/>
            </a:solidFill>
            <a:miter lim="800000"/>
            <a:headEnd/>
            <a:tailEnd/>
          </a:ln>
          <a:effectLst>
            <a:outerShdw dist="71842" dir="2700000" algn="ctr" rotWithShape="0">
              <a:srgbClr val="0099CC"/>
            </a:outerShdw>
          </a:effectLst>
        </p:spPr>
        <p:txBody>
          <a:bodyPr wrap="none" anchor="ctr"/>
          <a:lstStyle/>
          <a:p>
            <a:r>
              <a:rPr lang="en-US" altLang="en-US" sz="2000">
                <a:latin typeface="Lucida Sans Typewriter" pitchFamily="49" charset="0"/>
                <a:cs typeface="Times New Roman" pitchFamily="18" charset="0"/>
              </a:rPr>
              <a:t>USE northwind</a:t>
            </a:r>
          </a:p>
          <a:p>
            <a:r>
              <a:rPr lang="en-US" altLang="en-US" sz="2000">
                <a:latin typeface="Lucida Sans Typewriter" pitchFamily="49" charset="0"/>
                <a:cs typeface="Times New Roman" pitchFamily="18" charset="0"/>
              </a:rPr>
              <a:t>SELECT categoryid, productname, productid, unitprice </a:t>
            </a:r>
            <a:br>
              <a:rPr lang="en-US" altLang="en-US" sz="2000">
                <a:latin typeface="Lucida Sans Typewriter" pitchFamily="49" charset="0"/>
                <a:cs typeface="Times New Roman" pitchFamily="18" charset="0"/>
              </a:rPr>
            </a:br>
            <a:r>
              <a:rPr lang="en-US" altLang="en-US" sz="2000">
                <a:latin typeface="Lucida Sans Typewriter" pitchFamily="49" charset="0"/>
                <a:cs typeface="Times New Roman" pitchFamily="18" charset="0"/>
              </a:rPr>
              <a:t>FROM products</a:t>
            </a:r>
          </a:p>
          <a:p>
            <a:r>
              <a:rPr lang="en-US" altLang="en-US" sz="2000">
                <a:latin typeface="Lucida Sans Typewriter" pitchFamily="49" charset="0"/>
                <a:cs typeface="Times New Roman" pitchFamily="18" charset="0"/>
              </a:rPr>
              <a:t>GO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ro-MO" altLang="en-US" dirty="0" smtClean="0">
                <a:solidFill>
                  <a:srgbClr val="3333CC"/>
                </a:solidFill>
              </a:rPr>
              <a:t>Bazele de date in MS SQL Server</a:t>
            </a:r>
            <a:endParaRPr lang="en-US" altLang="en-US" dirty="0"/>
          </a:p>
        </p:txBody>
      </p:sp>
      <p:sp>
        <p:nvSpPr>
          <p:cNvPr id="25603" name="Rectangle 3"/>
          <p:cNvSpPr>
            <a:spLocks noGrp="1" noChangeArrowheads="1"/>
          </p:cNvSpPr>
          <p:nvPr>
            <p:ph type="body" idx="1"/>
          </p:nvPr>
        </p:nvSpPr>
        <p:spPr>
          <a:xfrm>
            <a:off x="685800" y="990600"/>
            <a:ext cx="7696200" cy="5257800"/>
          </a:xfrm>
        </p:spPr>
        <p:txBody>
          <a:bodyPr/>
          <a:lstStyle/>
          <a:p>
            <a:r>
              <a:rPr lang="en-US" sz="2200" dirty="0" smtClean="0"/>
              <a:t>O </a:t>
            </a:r>
            <a:r>
              <a:rPr lang="en-US" sz="2200" dirty="0" err="1" smtClean="0"/>
              <a:t>bază</a:t>
            </a:r>
            <a:r>
              <a:rPr lang="en-US" sz="2200" dirty="0" smtClean="0"/>
              <a:t> de date </a:t>
            </a:r>
            <a:r>
              <a:rPr lang="en-US" sz="2200" dirty="0" err="1" smtClean="0"/>
              <a:t>este</a:t>
            </a:r>
            <a:r>
              <a:rPr lang="en-US" sz="2200" dirty="0" smtClean="0"/>
              <a:t> </a:t>
            </a:r>
            <a:r>
              <a:rPr lang="en-US" sz="2200" dirty="0" err="1" smtClean="0"/>
              <a:t>adesea</a:t>
            </a:r>
            <a:r>
              <a:rPr lang="en-US" sz="2200" dirty="0" smtClean="0"/>
              <a:t> </a:t>
            </a:r>
            <a:r>
              <a:rPr lang="en-US" sz="2200" dirty="0" err="1" smtClean="0"/>
              <a:t>identificată</a:t>
            </a:r>
            <a:r>
              <a:rPr lang="en-US" sz="2200" dirty="0" smtClean="0"/>
              <a:t> cu un set de </a:t>
            </a:r>
            <a:r>
              <a:rPr lang="en-US" sz="2200" dirty="0" err="1" smtClean="0"/>
              <a:t>tabele</a:t>
            </a:r>
            <a:r>
              <a:rPr lang="en-US" sz="2200" dirty="0" smtClean="0"/>
              <a:t> care </a:t>
            </a:r>
            <a:r>
              <a:rPr lang="en-US" sz="2200" dirty="0" err="1" smtClean="0"/>
              <a:t>stochează</a:t>
            </a:r>
            <a:r>
              <a:rPr lang="en-US" sz="2200" dirty="0" smtClean="0"/>
              <a:t> date. Dar nu </a:t>
            </a:r>
            <a:r>
              <a:rPr lang="en-US" sz="2200" dirty="0" err="1" smtClean="0"/>
              <a:t>este</a:t>
            </a:r>
            <a:r>
              <a:rPr lang="en-US" sz="2200" dirty="0" smtClean="0"/>
              <a:t> </a:t>
            </a:r>
            <a:r>
              <a:rPr lang="en-US" sz="2200" dirty="0" err="1" smtClean="0"/>
              <a:t>așa</a:t>
            </a:r>
            <a:r>
              <a:rPr lang="en-US" sz="2200" dirty="0" smtClean="0"/>
              <a:t>. </a:t>
            </a:r>
            <a:r>
              <a:rPr lang="en-US" sz="2200" i="1" dirty="0" smtClean="0">
                <a:solidFill>
                  <a:srgbClr val="FF0000"/>
                </a:solidFill>
              </a:rPr>
              <a:t>Mai </a:t>
            </a:r>
            <a:r>
              <a:rPr lang="en-US" sz="2200" i="1" dirty="0" err="1" smtClean="0">
                <a:solidFill>
                  <a:srgbClr val="FF0000"/>
                </a:solidFill>
              </a:rPr>
              <a:t>bine</a:t>
            </a:r>
            <a:r>
              <a:rPr lang="en-US" sz="2200" i="1" dirty="0" smtClean="0">
                <a:solidFill>
                  <a:srgbClr val="FF0000"/>
                </a:solidFill>
              </a:rPr>
              <a:t> </a:t>
            </a:r>
            <a:r>
              <a:rPr lang="en-US" sz="2200" i="1" dirty="0" err="1" smtClean="0">
                <a:solidFill>
                  <a:srgbClr val="FF0000"/>
                </a:solidFill>
              </a:rPr>
              <a:t>să</a:t>
            </a:r>
            <a:r>
              <a:rPr lang="en-US" sz="2200" i="1" dirty="0" smtClean="0">
                <a:solidFill>
                  <a:srgbClr val="FF0000"/>
                </a:solidFill>
              </a:rPr>
              <a:t> </a:t>
            </a:r>
            <a:r>
              <a:rPr lang="en-US" sz="2200" i="1" dirty="0" err="1" smtClean="0">
                <a:solidFill>
                  <a:srgbClr val="FF0000"/>
                </a:solidFill>
              </a:rPr>
              <a:t>spunem</a:t>
            </a:r>
            <a:r>
              <a:rPr lang="en-US" sz="2200" i="1" dirty="0" smtClean="0">
                <a:solidFill>
                  <a:srgbClr val="FF0000"/>
                </a:solidFill>
              </a:rPr>
              <a:t>, </a:t>
            </a:r>
            <a:r>
              <a:rPr lang="en-US" sz="2200" i="1" dirty="0" err="1" smtClean="0">
                <a:solidFill>
                  <a:srgbClr val="FF0000"/>
                </a:solidFill>
              </a:rPr>
              <a:t>baza</a:t>
            </a:r>
            <a:r>
              <a:rPr lang="en-US" sz="2200" i="1" dirty="0" smtClean="0">
                <a:solidFill>
                  <a:srgbClr val="FF0000"/>
                </a:solidFill>
              </a:rPr>
              <a:t> de date </a:t>
            </a:r>
            <a:r>
              <a:rPr lang="en-US" sz="2200" i="1" dirty="0" err="1" smtClean="0">
                <a:solidFill>
                  <a:srgbClr val="FF0000"/>
                </a:solidFill>
              </a:rPr>
              <a:t>reprezintă</a:t>
            </a:r>
            <a:r>
              <a:rPr lang="en-US" sz="2200" i="1" dirty="0" smtClean="0">
                <a:solidFill>
                  <a:srgbClr val="FF0000"/>
                </a:solidFill>
              </a:rPr>
              <a:t> un </a:t>
            </a:r>
            <a:r>
              <a:rPr lang="en-US" sz="2200" i="1" dirty="0" err="1" smtClean="0">
                <a:solidFill>
                  <a:srgbClr val="FF0000"/>
                </a:solidFill>
              </a:rPr>
              <a:t>depozit</a:t>
            </a:r>
            <a:r>
              <a:rPr lang="en-US" sz="2200" i="1" dirty="0" smtClean="0">
                <a:solidFill>
                  <a:srgbClr val="FF0000"/>
                </a:solidFill>
              </a:rPr>
              <a:t> de </a:t>
            </a:r>
            <a:r>
              <a:rPr lang="en-US" sz="2200" i="1" dirty="0" err="1" smtClean="0">
                <a:solidFill>
                  <a:srgbClr val="FF0000"/>
                </a:solidFill>
              </a:rPr>
              <a:t>obiecte</a:t>
            </a:r>
            <a:r>
              <a:rPr lang="en-US" sz="2200" dirty="0" smtClean="0"/>
              <a:t>. </a:t>
            </a:r>
            <a:r>
              <a:rPr lang="ro-MO" sz="2200" dirty="0" smtClean="0"/>
              <a:t>Adică:</a:t>
            </a:r>
            <a:endParaRPr lang="en-US" sz="2200" dirty="0" smtClean="0"/>
          </a:p>
          <a:p>
            <a:pPr lvl="0"/>
            <a:r>
              <a:rPr lang="en-US" sz="2200" i="1" dirty="0" err="1" smtClean="0"/>
              <a:t>Tabelele</a:t>
            </a:r>
            <a:r>
              <a:rPr lang="en-US" sz="2200" i="1" dirty="0" smtClean="0"/>
              <a:t>: </a:t>
            </a:r>
            <a:r>
              <a:rPr lang="en-US" sz="2200" dirty="0" err="1" smtClean="0"/>
              <a:t>stocați</a:t>
            </a:r>
            <a:r>
              <a:rPr lang="en-US" sz="2200" dirty="0" smtClean="0"/>
              <a:t> </a:t>
            </a:r>
            <a:r>
              <a:rPr lang="en-US" sz="2200" dirty="0" err="1" smtClean="0"/>
              <a:t>datele</a:t>
            </a:r>
            <a:r>
              <a:rPr lang="en-US" sz="2200" dirty="0" smtClean="0"/>
              <a:t> </a:t>
            </a:r>
            <a:r>
              <a:rPr lang="en-US" sz="2200" dirty="0" err="1" smtClean="0"/>
              <a:t>reale</a:t>
            </a:r>
            <a:endParaRPr lang="en-US" sz="2200" dirty="0" smtClean="0"/>
          </a:p>
          <a:p>
            <a:pPr lvl="0"/>
            <a:r>
              <a:rPr lang="en-US" sz="2200" i="1" dirty="0" err="1" smtClean="0"/>
              <a:t>Vizualizările</a:t>
            </a:r>
            <a:r>
              <a:rPr lang="ro-MO" sz="2200" i="1" dirty="0" smtClean="0"/>
              <a:t> /Views/</a:t>
            </a:r>
            <a:r>
              <a:rPr lang="en-US" sz="2200" i="1" dirty="0" smtClean="0"/>
              <a:t>: </a:t>
            </a:r>
            <a:r>
              <a:rPr lang="en-US" sz="2200" dirty="0" err="1" smtClean="0"/>
              <a:t>expresia</a:t>
            </a:r>
            <a:r>
              <a:rPr lang="en-US" sz="2200" dirty="0" smtClean="0"/>
              <a:t> </a:t>
            </a:r>
            <a:r>
              <a:rPr lang="en-US" sz="2200" dirty="0" err="1" smtClean="0"/>
              <a:t>limbajului</a:t>
            </a:r>
            <a:r>
              <a:rPr lang="en-US" sz="2200" dirty="0" smtClean="0"/>
              <a:t> SQL care </a:t>
            </a:r>
            <a:r>
              <a:rPr lang="en-US" sz="2200" dirty="0" err="1" smtClean="0"/>
              <a:t>returnează</a:t>
            </a:r>
            <a:r>
              <a:rPr lang="en-US" sz="2200" dirty="0" smtClean="0"/>
              <a:t> un set de date sub </a:t>
            </a:r>
            <a:r>
              <a:rPr lang="en-US" sz="2200" dirty="0" err="1" smtClean="0"/>
              <a:t>formă</a:t>
            </a:r>
            <a:r>
              <a:rPr lang="en-US" sz="2200" dirty="0" smtClean="0"/>
              <a:t> de </a:t>
            </a:r>
            <a:r>
              <a:rPr lang="en-US" sz="2200" dirty="0" err="1" smtClean="0"/>
              <a:t>tabel</a:t>
            </a:r>
            <a:r>
              <a:rPr lang="en-US" sz="2200" i="1" dirty="0" smtClean="0"/>
              <a:t> </a:t>
            </a:r>
            <a:endParaRPr lang="en-US" sz="2200" dirty="0" smtClean="0"/>
          </a:p>
          <a:p>
            <a:pPr lvl="0"/>
            <a:r>
              <a:rPr lang="en-US" sz="2200" i="1" dirty="0" err="1" smtClean="0"/>
              <a:t>Proceduri</a:t>
            </a:r>
            <a:r>
              <a:rPr lang="en-US" sz="2200" i="1" dirty="0" smtClean="0"/>
              <a:t> </a:t>
            </a:r>
            <a:r>
              <a:rPr lang="en-US" sz="2200" i="1" dirty="0" err="1" smtClean="0"/>
              <a:t>stocate</a:t>
            </a:r>
            <a:r>
              <a:rPr lang="en-US" sz="2200" i="1" dirty="0" smtClean="0"/>
              <a:t>: </a:t>
            </a:r>
            <a:r>
              <a:rPr lang="en-US" sz="2200" dirty="0" err="1" smtClean="0"/>
              <a:t>executați</a:t>
            </a:r>
            <a:r>
              <a:rPr lang="en-US" sz="2200" dirty="0" smtClean="0"/>
              <a:t> </a:t>
            </a:r>
            <a:r>
              <a:rPr lang="en-US" sz="2200" dirty="0" err="1" smtClean="0"/>
              <a:t>codul</a:t>
            </a:r>
            <a:r>
              <a:rPr lang="en-US" sz="2200" dirty="0" smtClean="0"/>
              <a:t> SQL </a:t>
            </a:r>
            <a:r>
              <a:rPr lang="en-US" sz="2200" dirty="0" err="1" smtClean="0"/>
              <a:t>în</a:t>
            </a:r>
            <a:r>
              <a:rPr lang="en-US" sz="2200" dirty="0" smtClean="0"/>
              <a:t> </a:t>
            </a:r>
            <a:r>
              <a:rPr lang="en-US" sz="2200" dirty="0" err="1" smtClean="0"/>
              <a:t>raport</a:t>
            </a:r>
            <a:r>
              <a:rPr lang="en-US" sz="2200" dirty="0" smtClean="0"/>
              <a:t> cu </a:t>
            </a:r>
            <a:r>
              <a:rPr lang="en-US" sz="2200" dirty="0" err="1" smtClean="0"/>
              <a:t>datele</a:t>
            </a:r>
            <a:r>
              <a:rPr lang="en-US" sz="2200" dirty="0" smtClean="0"/>
              <a:t> din </a:t>
            </a:r>
            <a:r>
              <a:rPr lang="en-US" sz="2200" dirty="0" err="1" smtClean="0"/>
              <a:t>baza</a:t>
            </a:r>
            <a:r>
              <a:rPr lang="en-US" sz="2200" dirty="0" smtClean="0"/>
              <a:t> de date (de </a:t>
            </a:r>
            <a:r>
              <a:rPr lang="en-US" sz="2200" dirty="0" err="1" smtClean="0"/>
              <a:t>exemplu</a:t>
            </a:r>
            <a:r>
              <a:rPr lang="en-US" sz="2200" dirty="0" smtClean="0"/>
              <a:t>, </a:t>
            </a:r>
            <a:r>
              <a:rPr lang="en-US" sz="2200" dirty="0" err="1" smtClean="0"/>
              <a:t>primește</a:t>
            </a:r>
            <a:r>
              <a:rPr lang="en-US" sz="2200" dirty="0" smtClean="0"/>
              <a:t> date </a:t>
            </a:r>
            <a:r>
              <a:rPr lang="en-US" sz="2200" dirty="0" err="1" smtClean="0"/>
              <a:t>sau</a:t>
            </a:r>
            <a:r>
              <a:rPr lang="en-US" sz="2200" dirty="0" smtClean="0"/>
              <a:t> le </a:t>
            </a:r>
            <a:r>
              <a:rPr lang="en-US" sz="2200" dirty="0" err="1" smtClean="0"/>
              <a:t>modifică</a:t>
            </a:r>
            <a:r>
              <a:rPr lang="en-US" sz="2200" dirty="0" smtClean="0"/>
              <a:t>)</a:t>
            </a:r>
          </a:p>
          <a:p>
            <a:pPr lvl="0"/>
            <a:r>
              <a:rPr lang="en-US" sz="2200" i="1" dirty="0" err="1" smtClean="0"/>
              <a:t>Funcții</a:t>
            </a:r>
            <a:r>
              <a:rPr lang="en-US" sz="2200" i="1" dirty="0" smtClean="0"/>
              <a:t>:</a:t>
            </a:r>
            <a:r>
              <a:rPr lang="ro-MO" sz="2200" i="1" dirty="0" smtClean="0"/>
              <a:t> </a:t>
            </a:r>
            <a:r>
              <a:rPr lang="en-US" sz="2200" dirty="0" smtClean="0"/>
              <a:t>cod SQL care </a:t>
            </a:r>
            <a:r>
              <a:rPr lang="en-US" sz="2200" dirty="0" err="1" smtClean="0"/>
              <a:t>efectuează</a:t>
            </a:r>
            <a:r>
              <a:rPr lang="en-US" sz="2200" dirty="0" smtClean="0"/>
              <a:t> o </a:t>
            </a:r>
            <a:r>
              <a:rPr lang="en-US" sz="2200" dirty="0" err="1" smtClean="0"/>
              <a:t>anumită</a:t>
            </a:r>
            <a:r>
              <a:rPr lang="en-US" sz="2200" dirty="0" smtClean="0"/>
              <a:t> </a:t>
            </a:r>
            <a:r>
              <a:rPr lang="en-US" sz="2200" dirty="0" err="1" smtClean="0"/>
              <a:t>sarcină</a:t>
            </a:r>
            <a:endParaRPr lang="en-US" sz="2200" dirty="0" smtClean="0"/>
          </a:p>
          <a:p>
            <a:r>
              <a:rPr lang="en-US" sz="2200" i="1" dirty="0" err="1" smtClean="0"/>
              <a:t>Există</a:t>
            </a:r>
            <a:r>
              <a:rPr lang="en-US" sz="2200" i="1" dirty="0" smtClean="0"/>
              <a:t> </a:t>
            </a:r>
            <a:r>
              <a:rPr lang="en-US" sz="2200" i="1" dirty="0" err="1" smtClean="0"/>
              <a:t>două</a:t>
            </a:r>
            <a:r>
              <a:rPr lang="en-US" sz="2200" i="1" dirty="0" smtClean="0"/>
              <a:t> </a:t>
            </a:r>
            <a:r>
              <a:rPr lang="en-US" sz="2200" i="1" dirty="0" err="1" smtClean="0"/>
              <a:t>tipuri</a:t>
            </a:r>
            <a:r>
              <a:rPr lang="en-US" sz="2200" i="1" dirty="0" smtClean="0"/>
              <a:t> de </a:t>
            </a:r>
            <a:r>
              <a:rPr lang="en-US" sz="2200" i="1" dirty="0" err="1" smtClean="0"/>
              <a:t>baze</a:t>
            </a:r>
            <a:r>
              <a:rPr lang="en-US" sz="2200" i="1" dirty="0" smtClean="0"/>
              <a:t> de date </a:t>
            </a:r>
            <a:r>
              <a:rPr lang="en-US" sz="2200" i="1" dirty="0" err="1" smtClean="0"/>
              <a:t>utilizate</a:t>
            </a:r>
            <a:r>
              <a:rPr lang="en-US" sz="2200" i="1" dirty="0" smtClean="0"/>
              <a:t> </a:t>
            </a:r>
            <a:r>
              <a:rPr lang="en-US" sz="2200" i="1" dirty="0" err="1" smtClean="0"/>
              <a:t>în</a:t>
            </a:r>
            <a:r>
              <a:rPr lang="en-US" sz="2200" i="1" dirty="0" smtClean="0"/>
              <a:t> SQL Server </a:t>
            </a:r>
            <a:r>
              <a:rPr lang="en-US" sz="2200" dirty="0" smtClean="0"/>
              <a:t>: </a:t>
            </a:r>
            <a:r>
              <a:rPr lang="en-US" sz="2200" i="1" dirty="0" err="1" smtClean="0">
                <a:solidFill>
                  <a:srgbClr val="FF0000"/>
                </a:solidFill>
              </a:rPr>
              <a:t>sistem</a:t>
            </a:r>
            <a:r>
              <a:rPr lang="en-US" sz="2200" i="1" dirty="0" smtClean="0">
                <a:solidFill>
                  <a:srgbClr val="FF0000"/>
                </a:solidFill>
              </a:rPr>
              <a:t> </a:t>
            </a:r>
            <a:r>
              <a:rPr lang="en-US" sz="2200" i="1" dirty="0" err="1" smtClean="0">
                <a:solidFill>
                  <a:srgbClr val="FF0000"/>
                </a:solidFill>
              </a:rPr>
              <a:t>și</a:t>
            </a:r>
            <a:r>
              <a:rPr lang="en-US" sz="2200" i="1" dirty="0" smtClean="0">
                <a:solidFill>
                  <a:srgbClr val="FF0000"/>
                </a:solidFill>
              </a:rPr>
              <a:t> </a:t>
            </a:r>
            <a:r>
              <a:rPr lang="en-US" sz="2200" i="1" dirty="0" err="1" smtClean="0">
                <a:solidFill>
                  <a:srgbClr val="FF0000"/>
                </a:solidFill>
              </a:rPr>
              <a:t>utilizator</a:t>
            </a:r>
            <a:r>
              <a:rPr lang="en-US" sz="2200" i="1" dirty="0" smtClean="0">
                <a:solidFill>
                  <a:srgbClr val="FF0000"/>
                </a:solidFill>
              </a:rPr>
              <a:t>.</a:t>
            </a:r>
            <a:r>
              <a:rPr lang="en-US" sz="2200" dirty="0" smtClean="0"/>
              <a:t> </a:t>
            </a:r>
            <a:r>
              <a:rPr lang="en-US" sz="2200" dirty="0" err="1" smtClean="0"/>
              <a:t>Bazele</a:t>
            </a:r>
            <a:r>
              <a:rPr lang="en-US" sz="2200" dirty="0" smtClean="0"/>
              <a:t> de date de </a:t>
            </a:r>
            <a:r>
              <a:rPr lang="en-US" sz="2200" dirty="0" err="1" smtClean="0"/>
              <a:t>sistem</a:t>
            </a:r>
            <a:r>
              <a:rPr lang="en-US" sz="2200" dirty="0" smtClean="0"/>
              <a:t> </a:t>
            </a:r>
            <a:r>
              <a:rPr lang="en-US" sz="2200" dirty="0" err="1" smtClean="0"/>
              <a:t>sunt</a:t>
            </a:r>
            <a:r>
              <a:rPr lang="en-US" sz="2200" dirty="0" smtClean="0"/>
              <a:t> </a:t>
            </a:r>
            <a:r>
              <a:rPr lang="en-US" sz="2200" dirty="0" err="1" smtClean="0"/>
              <a:t>necesare</a:t>
            </a:r>
            <a:r>
              <a:rPr lang="en-US" sz="2200" dirty="0" smtClean="0"/>
              <a:t> de </a:t>
            </a:r>
            <a:r>
              <a:rPr lang="en-US" sz="2200" dirty="0" err="1" smtClean="0"/>
              <a:t>către</a:t>
            </a:r>
            <a:r>
              <a:rPr lang="en-US" sz="2200" dirty="0" smtClean="0"/>
              <a:t> SQL Server </a:t>
            </a:r>
            <a:r>
              <a:rPr lang="en-US" sz="2200" dirty="0" err="1" smtClean="0"/>
              <a:t>pentru</a:t>
            </a:r>
            <a:r>
              <a:rPr lang="en-US" sz="2200" dirty="0" smtClean="0"/>
              <a:t> a </a:t>
            </a:r>
            <a:r>
              <a:rPr lang="en-US" sz="2200" dirty="0" err="1" smtClean="0"/>
              <a:t>funcționa</a:t>
            </a:r>
            <a:r>
              <a:rPr lang="en-US" sz="2200" dirty="0" smtClean="0"/>
              <a:t> </a:t>
            </a:r>
            <a:r>
              <a:rPr lang="en-US" sz="2200" dirty="0" err="1" smtClean="0"/>
              <a:t>corect</a:t>
            </a:r>
            <a:r>
              <a:rPr lang="en-US" sz="2200" dirty="0" smtClean="0"/>
              <a:t>. </a:t>
            </a:r>
            <a:r>
              <a:rPr lang="en-US" sz="2200" dirty="0" err="1" smtClean="0"/>
              <a:t>Și</a:t>
            </a:r>
            <a:r>
              <a:rPr lang="en-US" sz="2200" dirty="0" smtClean="0"/>
              <a:t> </a:t>
            </a:r>
            <a:r>
              <a:rPr lang="en-US" sz="2200" dirty="0" err="1" smtClean="0"/>
              <a:t>bazele</a:t>
            </a:r>
            <a:r>
              <a:rPr lang="en-US" sz="2200" dirty="0" smtClean="0"/>
              <a:t> de date ale </a:t>
            </a:r>
            <a:r>
              <a:rPr lang="en-US" sz="2200" dirty="0" err="1" smtClean="0"/>
              <a:t>utilizatorilor</a:t>
            </a:r>
            <a:r>
              <a:rPr lang="en-US" sz="2200" dirty="0" smtClean="0"/>
              <a:t> </a:t>
            </a:r>
            <a:r>
              <a:rPr lang="en-US" sz="2200" dirty="0" err="1" smtClean="0"/>
              <a:t>sunt</a:t>
            </a:r>
            <a:r>
              <a:rPr lang="en-US" sz="2200" dirty="0" smtClean="0"/>
              <a:t> create de </a:t>
            </a:r>
            <a:r>
              <a:rPr lang="en-US" sz="2200" dirty="0" err="1" smtClean="0"/>
              <a:t>utilizatorii</a:t>
            </a:r>
            <a:r>
              <a:rPr lang="en-US" sz="2200" dirty="0" smtClean="0"/>
              <a:t> </a:t>
            </a:r>
            <a:r>
              <a:rPr lang="en-US" sz="2200" dirty="0" err="1" smtClean="0"/>
              <a:t>serverului</a:t>
            </a:r>
            <a:r>
              <a:rPr lang="en-US" sz="2200" dirty="0" smtClean="0"/>
              <a:t> </a:t>
            </a:r>
            <a:r>
              <a:rPr lang="en-US" sz="2200" dirty="0" err="1" smtClean="0"/>
              <a:t>și</a:t>
            </a:r>
            <a:r>
              <a:rPr lang="en-US" sz="2200" dirty="0" smtClean="0"/>
              <a:t> pot </a:t>
            </a:r>
            <a:r>
              <a:rPr lang="en-US" sz="2200" dirty="0" err="1" smtClean="0"/>
              <a:t>stoca</a:t>
            </a:r>
            <a:r>
              <a:rPr lang="en-US" sz="2200" dirty="0" smtClean="0"/>
              <a:t> </a:t>
            </a:r>
            <a:r>
              <a:rPr lang="en-US" sz="2200" dirty="0" err="1" smtClean="0"/>
              <a:t>orice</a:t>
            </a:r>
            <a:r>
              <a:rPr lang="en-US" sz="2200" dirty="0" smtClean="0"/>
              <a:t> </a:t>
            </a:r>
            <a:r>
              <a:rPr lang="en-US" sz="2200" dirty="0" err="1" smtClean="0"/>
              <a:t>informație</a:t>
            </a:r>
            <a:r>
              <a:rPr lang="en-US" sz="2200" dirty="0" smtClean="0"/>
              <a:t> </a:t>
            </a:r>
            <a:r>
              <a:rPr lang="en-US" sz="2200" dirty="0" err="1" smtClean="0"/>
              <a:t>arbitrară</a:t>
            </a:r>
            <a:r>
              <a:rPr lang="en-US" sz="2200" dirty="0" smtClean="0"/>
              <a:t>.</a:t>
            </a:r>
            <a:r>
              <a:rPr lang="en-US" dirty="0" smtClean="0"/>
              <a:t> </a:t>
            </a:r>
          </a:p>
          <a:p>
            <a:pPr lvl="1"/>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ro-MO" altLang="en-US" dirty="0" smtClean="0">
                <a:solidFill>
                  <a:srgbClr val="3333CC"/>
                </a:solidFill>
              </a:rPr>
              <a:t>Bazele de date de sistem in MS SQL Server</a:t>
            </a:r>
            <a:endParaRPr lang="en-US" altLang="en-US" dirty="0"/>
          </a:p>
        </p:txBody>
      </p:sp>
      <p:sp>
        <p:nvSpPr>
          <p:cNvPr id="25603" name="Rectangle 3"/>
          <p:cNvSpPr>
            <a:spLocks noGrp="1" noChangeArrowheads="1"/>
          </p:cNvSpPr>
          <p:nvPr>
            <p:ph type="body" idx="1"/>
          </p:nvPr>
        </p:nvSpPr>
        <p:spPr>
          <a:xfrm>
            <a:off x="685800" y="990600"/>
            <a:ext cx="7696200" cy="5257800"/>
          </a:xfrm>
        </p:spPr>
        <p:txBody>
          <a:bodyPr/>
          <a:lstStyle/>
          <a:p>
            <a:r>
              <a:rPr lang="en-US" dirty="0" err="1" smtClean="0"/>
              <a:t>În</a:t>
            </a:r>
            <a:r>
              <a:rPr lang="en-US" dirty="0" smtClean="0"/>
              <a:t> MS SQL Server </a:t>
            </a:r>
            <a:r>
              <a:rPr lang="en-US" i="1" dirty="0" smtClean="0">
                <a:solidFill>
                  <a:srgbClr val="FF0000"/>
                </a:solidFill>
              </a:rPr>
              <a:t>, </a:t>
            </a:r>
            <a:r>
              <a:rPr lang="en-US" i="1" dirty="0" err="1" smtClean="0">
                <a:solidFill>
                  <a:srgbClr val="FF0000"/>
                </a:solidFill>
              </a:rPr>
              <a:t>în</a:t>
            </a:r>
            <a:r>
              <a:rPr lang="en-US" i="1" dirty="0" smtClean="0">
                <a:solidFill>
                  <a:srgbClr val="FF0000"/>
                </a:solidFill>
              </a:rPr>
              <a:t> mod implicit </a:t>
            </a:r>
            <a:r>
              <a:rPr lang="en-US" i="1" dirty="0" err="1" smtClean="0">
                <a:solidFill>
                  <a:srgbClr val="FF0000"/>
                </a:solidFill>
              </a:rPr>
              <a:t>sunt</a:t>
            </a:r>
            <a:r>
              <a:rPr lang="en-US" i="1" dirty="0" smtClean="0">
                <a:solidFill>
                  <a:srgbClr val="FF0000"/>
                </a:solidFill>
              </a:rPr>
              <a:t> create </a:t>
            </a:r>
            <a:r>
              <a:rPr lang="en-US" i="1" dirty="0" err="1" smtClean="0">
                <a:solidFill>
                  <a:srgbClr val="FF0000"/>
                </a:solidFill>
              </a:rPr>
              <a:t>patru</a:t>
            </a:r>
            <a:r>
              <a:rPr lang="en-US" i="1" dirty="0" smtClean="0">
                <a:solidFill>
                  <a:srgbClr val="FF0000"/>
                </a:solidFill>
              </a:rPr>
              <a:t> </a:t>
            </a:r>
            <a:r>
              <a:rPr lang="en-US" i="1" dirty="0" err="1" smtClean="0">
                <a:solidFill>
                  <a:srgbClr val="FF0000"/>
                </a:solidFill>
              </a:rPr>
              <a:t>baze</a:t>
            </a:r>
            <a:r>
              <a:rPr lang="en-US" i="1" dirty="0" smtClean="0">
                <a:solidFill>
                  <a:srgbClr val="FF0000"/>
                </a:solidFill>
              </a:rPr>
              <a:t> de date de </a:t>
            </a:r>
            <a:r>
              <a:rPr lang="en-US" i="1" dirty="0" err="1" smtClean="0">
                <a:solidFill>
                  <a:srgbClr val="FF0000"/>
                </a:solidFill>
              </a:rPr>
              <a:t>sistem</a:t>
            </a:r>
            <a:r>
              <a:rPr lang="en-US" i="1" dirty="0" smtClean="0">
                <a:solidFill>
                  <a:srgbClr val="FF0000"/>
                </a:solidFill>
              </a:rPr>
              <a:t>:</a:t>
            </a:r>
          </a:p>
          <a:p>
            <a:pPr lvl="0"/>
            <a:r>
              <a:rPr lang="en-US" i="1" dirty="0" smtClean="0">
                <a:solidFill>
                  <a:srgbClr val="FF0000"/>
                </a:solidFill>
              </a:rPr>
              <a:t>master</a:t>
            </a:r>
            <a:r>
              <a:rPr lang="en-US" i="1" dirty="0" smtClean="0"/>
              <a:t> : </a:t>
            </a:r>
            <a:r>
              <a:rPr lang="en-US" dirty="0" err="1" smtClean="0"/>
              <a:t>aceasta</a:t>
            </a:r>
            <a:r>
              <a:rPr lang="en-US" dirty="0" smtClean="0"/>
              <a:t> </a:t>
            </a:r>
            <a:r>
              <a:rPr lang="en-US" dirty="0" err="1" smtClean="0"/>
              <a:t>este</a:t>
            </a:r>
            <a:r>
              <a:rPr lang="en-US" dirty="0" smtClean="0"/>
              <a:t> </a:t>
            </a:r>
            <a:r>
              <a:rPr lang="en-US" dirty="0" err="1" smtClean="0"/>
              <a:t>baza</a:t>
            </a:r>
            <a:r>
              <a:rPr lang="en-US" dirty="0" smtClean="0"/>
              <a:t> de date </a:t>
            </a:r>
            <a:r>
              <a:rPr lang="en-US" dirty="0" err="1" smtClean="0"/>
              <a:t>principală</a:t>
            </a:r>
            <a:r>
              <a:rPr lang="en-US" dirty="0" smtClean="0"/>
              <a:t> a </a:t>
            </a:r>
            <a:r>
              <a:rPr lang="en-US" dirty="0" err="1" smtClean="0"/>
              <a:t>serverului</a:t>
            </a:r>
            <a:r>
              <a:rPr lang="en-US" dirty="0" smtClean="0"/>
              <a:t>, </a:t>
            </a:r>
            <a:r>
              <a:rPr lang="en-US" dirty="0" err="1" smtClean="0"/>
              <a:t>dacă</a:t>
            </a:r>
            <a:r>
              <a:rPr lang="en-US" dirty="0" smtClean="0"/>
              <a:t> </a:t>
            </a:r>
            <a:r>
              <a:rPr lang="en-US" dirty="0" err="1" smtClean="0"/>
              <a:t>lipsește</a:t>
            </a:r>
            <a:r>
              <a:rPr lang="en-US" dirty="0" smtClean="0"/>
              <a:t> </a:t>
            </a:r>
            <a:r>
              <a:rPr lang="en-US" dirty="0" err="1" smtClean="0"/>
              <a:t>sau</a:t>
            </a:r>
            <a:r>
              <a:rPr lang="en-US" dirty="0" smtClean="0"/>
              <a:t> </a:t>
            </a:r>
            <a:r>
              <a:rPr lang="en-US" dirty="0" err="1" smtClean="0"/>
              <a:t>este</a:t>
            </a:r>
            <a:r>
              <a:rPr lang="en-US" dirty="0" smtClean="0"/>
              <a:t> </a:t>
            </a:r>
            <a:r>
              <a:rPr lang="en-US" dirty="0" err="1" smtClean="0"/>
              <a:t>deteriorată</a:t>
            </a:r>
            <a:r>
              <a:rPr lang="en-US" dirty="0" smtClean="0"/>
              <a:t>, </a:t>
            </a:r>
            <a:r>
              <a:rPr lang="en-US" dirty="0" err="1" smtClean="0"/>
              <a:t>serverul</a:t>
            </a:r>
            <a:r>
              <a:rPr lang="en-US" dirty="0" smtClean="0"/>
              <a:t> nu </a:t>
            </a:r>
            <a:r>
              <a:rPr lang="en-US" dirty="0" err="1" smtClean="0"/>
              <a:t>va</a:t>
            </a:r>
            <a:r>
              <a:rPr lang="en-US" dirty="0" smtClean="0"/>
              <a:t> </a:t>
            </a:r>
            <a:r>
              <a:rPr lang="en-US" dirty="0" err="1" smtClean="0"/>
              <a:t>putea</a:t>
            </a:r>
            <a:r>
              <a:rPr lang="en-US" dirty="0" smtClean="0"/>
              <a:t> </a:t>
            </a:r>
            <a:r>
              <a:rPr lang="en-US" dirty="0" err="1" smtClean="0"/>
              <a:t>funcționa</a:t>
            </a:r>
            <a:r>
              <a:rPr lang="en-US" dirty="0" smtClean="0"/>
              <a:t>. </a:t>
            </a:r>
            <a:r>
              <a:rPr lang="en-US" dirty="0" err="1" smtClean="0"/>
              <a:t>Stochează</a:t>
            </a:r>
            <a:r>
              <a:rPr lang="en-US" dirty="0" smtClean="0"/>
              <a:t> </a:t>
            </a:r>
            <a:r>
              <a:rPr lang="en-US" dirty="0" err="1" smtClean="0"/>
              <a:t>toate</a:t>
            </a:r>
            <a:r>
              <a:rPr lang="en-US" dirty="0" smtClean="0"/>
              <a:t> </a:t>
            </a:r>
            <a:r>
              <a:rPr lang="en-US" dirty="0" err="1" smtClean="0"/>
              <a:t>datele</a:t>
            </a:r>
            <a:r>
              <a:rPr lang="en-US" dirty="0" smtClean="0"/>
              <a:t> de </a:t>
            </a:r>
            <a:r>
              <a:rPr lang="en-US" dirty="0" err="1" smtClean="0"/>
              <a:t>conectare</a:t>
            </a:r>
            <a:r>
              <a:rPr lang="en-US" dirty="0" smtClean="0"/>
              <a:t> </a:t>
            </a:r>
            <a:r>
              <a:rPr lang="en-US" dirty="0" err="1" smtClean="0"/>
              <a:t>utilizate</a:t>
            </a:r>
            <a:r>
              <a:rPr lang="en-US" dirty="0" smtClean="0"/>
              <a:t> ale </a:t>
            </a:r>
            <a:r>
              <a:rPr lang="en-US" dirty="0" err="1" smtClean="0"/>
              <a:t>utilizatorilor</a:t>
            </a:r>
            <a:r>
              <a:rPr lang="en-US" dirty="0" smtClean="0"/>
              <a:t> </a:t>
            </a:r>
            <a:r>
              <a:rPr lang="en-US" dirty="0" err="1" smtClean="0"/>
              <a:t>serverului</a:t>
            </a:r>
            <a:r>
              <a:rPr lang="en-US" dirty="0" smtClean="0"/>
              <a:t>, </a:t>
            </a:r>
            <a:r>
              <a:rPr lang="en-US" dirty="0" err="1" smtClean="0"/>
              <a:t>rolurile</a:t>
            </a:r>
            <a:r>
              <a:rPr lang="en-US" dirty="0" smtClean="0"/>
              <a:t> </a:t>
            </a:r>
            <a:r>
              <a:rPr lang="en-US" dirty="0" err="1" smtClean="0"/>
              <a:t>acestora</a:t>
            </a:r>
            <a:r>
              <a:rPr lang="en-US" dirty="0" smtClean="0"/>
              <a:t>, diverse </a:t>
            </a:r>
            <a:r>
              <a:rPr lang="en-US" dirty="0" err="1" smtClean="0"/>
              <a:t>setări</a:t>
            </a:r>
            <a:r>
              <a:rPr lang="en-US" dirty="0" smtClean="0"/>
              <a:t> de </a:t>
            </a:r>
            <a:r>
              <a:rPr lang="en-US" dirty="0" err="1" smtClean="0"/>
              <a:t>configurare</a:t>
            </a:r>
            <a:r>
              <a:rPr lang="en-US" dirty="0" smtClean="0"/>
              <a:t>, </a:t>
            </a:r>
            <a:r>
              <a:rPr lang="en-US" dirty="0" err="1" smtClean="0"/>
              <a:t>nume</a:t>
            </a:r>
            <a:r>
              <a:rPr lang="en-US" dirty="0" smtClean="0"/>
              <a:t> </a:t>
            </a:r>
            <a:r>
              <a:rPr lang="en-US" dirty="0" err="1" smtClean="0"/>
              <a:t>și</a:t>
            </a:r>
            <a:r>
              <a:rPr lang="en-US" dirty="0" smtClean="0"/>
              <a:t> </a:t>
            </a:r>
            <a:r>
              <a:rPr lang="en-US" dirty="0" err="1" smtClean="0"/>
              <a:t>informații</a:t>
            </a:r>
            <a:r>
              <a:rPr lang="en-US" dirty="0" smtClean="0"/>
              <a:t> </a:t>
            </a:r>
            <a:r>
              <a:rPr lang="en-US" dirty="0" err="1" smtClean="0"/>
              <a:t>despre</a:t>
            </a:r>
            <a:r>
              <a:rPr lang="en-US" dirty="0" smtClean="0"/>
              <a:t> </a:t>
            </a:r>
            <a:r>
              <a:rPr lang="en-US" dirty="0" err="1" smtClean="0"/>
              <a:t>bazele</a:t>
            </a:r>
            <a:r>
              <a:rPr lang="en-US" dirty="0" smtClean="0"/>
              <a:t> de date </a:t>
            </a:r>
            <a:r>
              <a:rPr lang="en-US" dirty="0" err="1" smtClean="0"/>
              <a:t>stocate</a:t>
            </a:r>
            <a:r>
              <a:rPr lang="en-US" dirty="0" smtClean="0"/>
              <a:t> </a:t>
            </a:r>
            <a:r>
              <a:rPr lang="en-US" dirty="0" err="1" smtClean="0"/>
              <a:t>pe</a:t>
            </a:r>
            <a:r>
              <a:rPr lang="en-US" dirty="0" smtClean="0"/>
              <a:t> server, </a:t>
            </a:r>
            <a:r>
              <a:rPr lang="en-US" dirty="0" err="1" smtClean="0"/>
              <a:t>precum</a:t>
            </a:r>
            <a:r>
              <a:rPr lang="en-US" dirty="0" smtClean="0"/>
              <a:t> </a:t>
            </a:r>
            <a:r>
              <a:rPr lang="en-US" dirty="0" err="1" smtClean="0"/>
              <a:t>și</a:t>
            </a:r>
            <a:r>
              <a:rPr lang="en-US" dirty="0" smtClean="0"/>
              <a:t> o </a:t>
            </a:r>
            <a:r>
              <a:rPr lang="en-US" dirty="0" err="1" smtClean="0"/>
              <a:t>serie</a:t>
            </a:r>
            <a:r>
              <a:rPr lang="en-US" dirty="0" smtClean="0"/>
              <a:t> de </a:t>
            </a:r>
            <a:r>
              <a:rPr lang="en-US" dirty="0" err="1" smtClean="0"/>
              <a:t>alte</a:t>
            </a:r>
            <a:r>
              <a:rPr lang="en-US" dirty="0" smtClean="0"/>
              <a:t> </a:t>
            </a:r>
            <a:r>
              <a:rPr lang="en-US" dirty="0" err="1" smtClean="0"/>
              <a:t>informații</a:t>
            </a:r>
            <a:r>
              <a:rPr lang="en-US" dirty="0" smtClean="0"/>
              <a:t>.</a:t>
            </a:r>
          </a:p>
          <a:p>
            <a:pPr lvl="0"/>
            <a:r>
              <a:rPr lang="en-US" i="1" dirty="0" smtClean="0">
                <a:solidFill>
                  <a:srgbClr val="FF0000"/>
                </a:solidFill>
              </a:rPr>
              <a:t>model </a:t>
            </a:r>
            <a:r>
              <a:rPr lang="en-US" i="1" dirty="0" smtClean="0"/>
              <a:t>: </a:t>
            </a:r>
            <a:r>
              <a:rPr lang="en-US" dirty="0" err="1" smtClean="0"/>
              <a:t>Această</a:t>
            </a:r>
            <a:r>
              <a:rPr lang="en-US" dirty="0" smtClean="0"/>
              <a:t> </a:t>
            </a:r>
            <a:r>
              <a:rPr lang="en-US" dirty="0" err="1" smtClean="0"/>
              <a:t>bază</a:t>
            </a:r>
            <a:r>
              <a:rPr lang="en-US" dirty="0" smtClean="0"/>
              <a:t> de date </a:t>
            </a:r>
            <a:r>
              <a:rPr lang="en-US" dirty="0" err="1" smtClean="0"/>
              <a:t>reprezintă</a:t>
            </a:r>
            <a:r>
              <a:rPr lang="en-US" dirty="0" smtClean="0"/>
              <a:t> </a:t>
            </a:r>
            <a:r>
              <a:rPr lang="en-US" dirty="0" err="1" smtClean="0"/>
              <a:t>șablonul</a:t>
            </a:r>
            <a:r>
              <a:rPr lang="en-US" dirty="0" smtClean="0"/>
              <a:t> din care </a:t>
            </a:r>
            <a:r>
              <a:rPr lang="en-US" dirty="0" err="1" smtClean="0"/>
              <a:t>sunt</a:t>
            </a:r>
            <a:r>
              <a:rPr lang="en-US" dirty="0" smtClean="0"/>
              <a:t> create </a:t>
            </a:r>
            <a:r>
              <a:rPr lang="en-US" dirty="0" err="1" smtClean="0"/>
              <a:t>alte</a:t>
            </a:r>
            <a:r>
              <a:rPr lang="en-US" dirty="0" smtClean="0"/>
              <a:t> </a:t>
            </a:r>
            <a:r>
              <a:rPr lang="en-US" dirty="0" err="1" smtClean="0"/>
              <a:t>baze</a:t>
            </a:r>
            <a:r>
              <a:rPr lang="en-US" dirty="0" smtClean="0"/>
              <a:t> de date. </a:t>
            </a:r>
            <a:r>
              <a:rPr lang="en-US" dirty="0" err="1" smtClean="0"/>
              <a:t>Adică</a:t>
            </a:r>
            <a:r>
              <a:rPr lang="en-US" dirty="0" smtClean="0"/>
              <a:t>, </a:t>
            </a:r>
            <a:r>
              <a:rPr lang="en-US" dirty="0" err="1" smtClean="0"/>
              <a:t>atunci</a:t>
            </a:r>
            <a:r>
              <a:rPr lang="en-US" dirty="0" smtClean="0"/>
              <a:t> </a:t>
            </a:r>
            <a:r>
              <a:rPr lang="en-US" dirty="0" err="1" smtClean="0"/>
              <a:t>când</a:t>
            </a:r>
            <a:r>
              <a:rPr lang="en-US" dirty="0" smtClean="0"/>
              <a:t> ne </a:t>
            </a:r>
            <a:r>
              <a:rPr lang="en-US" dirty="0" err="1" smtClean="0"/>
              <a:t>creăm</a:t>
            </a:r>
            <a:r>
              <a:rPr lang="en-US" dirty="0" smtClean="0"/>
              <a:t> </a:t>
            </a:r>
            <a:r>
              <a:rPr lang="en-US" dirty="0" err="1" smtClean="0"/>
              <a:t>baza</a:t>
            </a:r>
            <a:r>
              <a:rPr lang="en-US" dirty="0" smtClean="0"/>
              <a:t> de date </a:t>
            </a:r>
            <a:r>
              <a:rPr lang="en-US" dirty="0" err="1" smtClean="0"/>
              <a:t>prin</a:t>
            </a:r>
            <a:r>
              <a:rPr lang="en-US" dirty="0" smtClean="0"/>
              <a:t> SSMS, </a:t>
            </a:r>
            <a:r>
              <a:rPr lang="en-US" dirty="0" err="1" smtClean="0"/>
              <a:t>aceasta</a:t>
            </a:r>
            <a:r>
              <a:rPr lang="en-US" dirty="0" smtClean="0"/>
              <a:t> </a:t>
            </a:r>
            <a:r>
              <a:rPr lang="en-US" dirty="0" err="1" smtClean="0"/>
              <a:t>este</a:t>
            </a:r>
            <a:r>
              <a:rPr lang="en-US" dirty="0" smtClean="0"/>
              <a:t> </a:t>
            </a:r>
            <a:r>
              <a:rPr lang="en-US" dirty="0" err="1" smtClean="0"/>
              <a:t>creată</a:t>
            </a:r>
            <a:r>
              <a:rPr lang="en-US" dirty="0" smtClean="0"/>
              <a:t> ca o </a:t>
            </a:r>
            <a:r>
              <a:rPr lang="en-US" dirty="0" err="1" smtClean="0"/>
              <a:t>copie</a:t>
            </a:r>
            <a:r>
              <a:rPr lang="en-US" dirty="0" smtClean="0"/>
              <a:t> a </a:t>
            </a:r>
            <a:r>
              <a:rPr lang="en-US" dirty="0" err="1" smtClean="0"/>
              <a:t>bazei</a:t>
            </a:r>
            <a:r>
              <a:rPr lang="en-US" dirty="0" smtClean="0"/>
              <a:t> de date model.</a:t>
            </a:r>
          </a:p>
          <a:p>
            <a:pPr lvl="1"/>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ro-MO" altLang="en-US" dirty="0" smtClean="0">
                <a:solidFill>
                  <a:srgbClr val="3333CC"/>
                </a:solidFill>
              </a:rPr>
              <a:t>Bazele de date de sistem in MS SQL Server</a:t>
            </a:r>
            <a:endParaRPr lang="en-US" altLang="en-US" dirty="0"/>
          </a:p>
        </p:txBody>
      </p:sp>
      <p:sp>
        <p:nvSpPr>
          <p:cNvPr id="25603" name="Rectangle 3"/>
          <p:cNvSpPr>
            <a:spLocks noGrp="1" noChangeArrowheads="1"/>
          </p:cNvSpPr>
          <p:nvPr>
            <p:ph type="body" idx="1"/>
          </p:nvPr>
        </p:nvSpPr>
        <p:spPr>
          <a:xfrm>
            <a:off x="685800" y="990600"/>
            <a:ext cx="3962400" cy="5257800"/>
          </a:xfrm>
        </p:spPr>
        <p:txBody>
          <a:bodyPr/>
          <a:lstStyle/>
          <a:p>
            <a:pPr lvl="0"/>
            <a:r>
              <a:rPr lang="en-US" i="1" dirty="0" err="1" smtClean="0">
                <a:solidFill>
                  <a:srgbClr val="FF0000"/>
                </a:solidFill>
              </a:rPr>
              <a:t>msdb</a:t>
            </a:r>
            <a:r>
              <a:rPr lang="en-US" i="1" dirty="0" smtClean="0">
                <a:solidFill>
                  <a:srgbClr val="FF0000"/>
                </a:solidFill>
              </a:rPr>
              <a:t> </a:t>
            </a:r>
            <a:r>
              <a:rPr lang="en-US" i="1" dirty="0" smtClean="0"/>
              <a:t>: </a:t>
            </a:r>
            <a:r>
              <a:rPr lang="en-US" dirty="0" err="1" smtClean="0"/>
              <a:t>Stochează</a:t>
            </a:r>
            <a:r>
              <a:rPr lang="en-US" dirty="0" smtClean="0"/>
              <a:t> </a:t>
            </a:r>
            <a:r>
              <a:rPr lang="en-US" dirty="0" err="1" smtClean="0"/>
              <a:t>informații</a:t>
            </a:r>
            <a:r>
              <a:rPr lang="en-US" dirty="0" smtClean="0"/>
              <a:t> </a:t>
            </a:r>
            <a:r>
              <a:rPr lang="en-US" dirty="0" err="1" smtClean="0"/>
              <a:t>despre</a:t>
            </a:r>
            <a:r>
              <a:rPr lang="en-US" dirty="0" smtClean="0"/>
              <a:t> </a:t>
            </a:r>
            <a:r>
              <a:rPr lang="en-US" dirty="0" err="1" smtClean="0"/>
              <a:t>munca</a:t>
            </a:r>
            <a:r>
              <a:rPr lang="en-US" dirty="0" smtClean="0"/>
              <a:t> </a:t>
            </a:r>
            <a:r>
              <a:rPr lang="en-US" dirty="0" err="1" smtClean="0"/>
              <a:t>efectuată</a:t>
            </a:r>
            <a:r>
              <a:rPr lang="en-US" dirty="0" smtClean="0"/>
              <a:t> de o </a:t>
            </a:r>
            <a:r>
              <a:rPr lang="en-US" dirty="0" err="1" smtClean="0"/>
              <a:t>componentă</a:t>
            </a:r>
            <a:r>
              <a:rPr lang="en-US" dirty="0" smtClean="0"/>
              <a:t>, cum </a:t>
            </a:r>
            <a:r>
              <a:rPr lang="en-US" dirty="0" err="1" smtClean="0"/>
              <a:t>ar</a:t>
            </a:r>
            <a:r>
              <a:rPr lang="en-US" dirty="0" smtClean="0"/>
              <a:t> </a:t>
            </a:r>
            <a:r>
              <a:rPr lang="en-US" dirty="0" err="1" smtClean="0"/>
              <a:t>fi</a:t>
            </a:r>
            <a:r>
              <a:rPr lang="en-US" dirty="0" smtClean="0"/>
              <a:t> </a:t>
            </a:r>
            <a:r>
              <a:rPr lang="en-US" dirty="0" err="1" smtClean="0"/>
              <a:t>programatorul</a:t>
            </a:r>
            <a:r>
              <a:rPr lang="en-US" dirty="0" smtClean="0"/>
              <a:t> SQL. De </a:t>
            </a:r>
            <a:r>
              <a:rPr lang="en-US" dirty="0" err="1" smtClean="0"/>
              <a:t>asemenea</a:t>
            </a:r>
            <a:r>
              <a:rPr lang="en-US" dirty="0" smtClean="0"/>
              <a:t>, </a:t>
            </a:r>
            <a:r>
              <a:rPr lang="en-US" dirty="0" err="1" smtClean="0"/>
              <a:t>stochează</a:t>
            </a:r>
            <a:r>
              <a:rPr lang="en-US" dirty="0" smtClean="0"/>
              <a:t> </a:t>
            </a:r>
            <a:r>
              <a:rPr lang="en-US" dirty="0" err="1" smtClean="0"/>
              <a:t>informații</a:t>
            </a:r>
            <a:r>
              <a:rPr lang="en-US" dirty="0" smtClean="0"/>
              <a:t> </a:t>
            </a:r>
            <a:r>
              <a:rPr lang="en-US" dirty="0" err="1" smtClean="0"/>
              <a:t>despre</a:t>
            </a:r>
            <a:r>
              <a:rPr lang="en-US" dirty="0" smtClean="0"/>
              <a:t> </a:t>
            </a:r>
            <a:r>
              <a:rPr lang="en-US" dirty="0" err="1" smtClean="0"/>
              <a:t>copiile</a:t>
            </a:r>
            <a:r>
              <a:rPr lang="en-US" dirty="0" smtClean="0"/>
              <a:t> de </a:t>
            </a:r>
            <a:r>
              <a:rPr lang="en-US" dirty="0" err="1" smtClean="0"/>
              <a:t>rezervă</a:t>
            </a:r>
            <a:r>
              <a:rPr lang="en-US" dirty="0" smtClean="0"/>
              <a:t> ale </a:t>
            </a:r>
            <a:r>
              <a:rPr lang="en-US" dirty="0" err="1" smtClean="0"/>
              <a:t>bazelor</a:t>
            </a:r>
            <a:r>
              <a:rPr lang="en-US" dirty="0" smtClean="0"/>
              <a:t> de date.</a:t>
            </a:r>
          </a:p>
          <a:p>
            <a:pPr lvl="0"/>
            <a:r>
              <a:rPr lang="en-US" i="1" dirty="0" err="1" smtClean="0">
                <a:solidFill>
                  <a:srgbClr val="FF0000"/>
                </a:solidFill>
              </a:rPr>
              <a:t>tempdb</a:t>
            </a:r>
            <a:r>
              <a:rPr lang="en-US" i="1" dirty="0" smtClean="0"/>
              <a:t> : </a:t>
            </a:r>
            <a:r>
              <a:rPr lang="en-US" dirty="0" err="1" smtClean="0"/>
              <a:t>Această</a:t>
            </a:r>
            <a:r>
              <a:rPr lang="en-US" dirty="0" smtClean="0"/>
              <a:t> </a:t>
            </a:r>
            <a:r>
              <a:rPr lang="en-US" dirty="0" err="1" smtClean="0"/>
              <a:t>bază</a:t>
            </a:r>
            <a:r>
              <a:rPr lang="en-US" dirty="0" smtClean="0"/>
              <a:t> de date </a:t>
            </a:r>
            <a:r>
              <a:rPr lang="en-US" dirty="0" err="1" smtClean="0"/>
              <a:t>este</a:t>
            </a:r>
            <a:r>
              <a:rPr lang="en-US" dirty="0" smtClean="0"/>
              <a:t> </a:t>
            </a:r>
            <a:r>
              <a:rPr lang="en-US" dirty="0" err="1" smtClean="0"/>
              <a:t>utilizată</a:t>
            </a:r>
            <a:r>
              <a:rPr lang="en-US" dirty="0" smtClean="0"/>
              <a:t> ca </a:t>
            </a:r>
            <a:r>
              <a:rPr lang="en-US" dirty="0" err="1" smtClean="0"/>
              <a:t>stocare</a:t>
            </a:r>
            <a:r>
              <a:rPr lang="en-US" dirty="0" smtClean="0"/>
              <a:t> </a:t>
            </a:r>
            <a:r>
              <a:rPr lang="en-US" dirty="0" err="1" smtClean="0"/>
              <a:t>pentru</a:t>
            </a:r>
            <a:r>
              <a:rPr lang="en-US" dirty="0" smtClean="0"/>
              <a:t> </a:t>
            </a:r>
            <a:r>
              <a:rPr lang="en-US" dirty="0" err="1" smtClean="0"/>
              <a:t>obiecte</a:t>
            </a:r>
            <a:r>
              <a:rPr lang="en-US" dirty="0" smtClean="0"/>
              <a:t> </a:t>
            </a:r>
            <a:r>
              <a:rPr lang="en-US" dirty="0" err="1" smtClean="0"/>
              <a:t>temporare</a:t>
            </a:r>
            <a:r>
              <a:rPr lang="en-US" dirty="0" smtClean="0"/>
              <a:t>. Este </a:t>
            </a:r>
            <a:r>
              <a:rPr lang="en-US" dirty="0" err="1" smtClean="0"/>
              <a:t>recreat</a:t>
            </a:r>
            <a:r>
              <a:rPr lang="en-US" dirty="0" smtClean="0"/>
              <a:t> de </a:t>
            </a:r>
            <a:r>
              <a:rPr lang="en-US" dirty="0" err="1" smtClean="0"/>
              <a:t>fiecare</a:t>
            </a:r>
            <a:r>
              <a:rPr lang="en-US" dirty="0" smtClean="0"/>
              <a:t> </a:t>
            </a:r>
            <a:r>
              <a:rPr lang="en-US" dirty="0" err="1" smtClean="0"/>
              <a:t>dată</a:t>
            </a:r>
            <a:r>
              <a:rPr lang="en-US" dirty="0" smtClean="0"/>
              <a:t> </a:t>
            </a:r>
            <a:r>
              <a:rPr lang="en-US" dirty="0" err="1" smtClean="0"/>
              <a:t>când</a:t>
            </a:r>
            <a:r>
              <a:rPr lang="en-US" dirty="0" smtClean="0"/>
              <a:t> </a:t>
            </a:r>
            <a:r>
              <a:rPr lang="en-US" dirty="0" err="1" smtClean="0"/>
              <a:t>este</a:t>
            </a:r>
            <a:r>
              <a:rPr lang="en-US" dirty="0" smtClean="0"/>
              <a:t> </a:t>
            </a:r>
            <a:r>
              <a:rPr lang="en-US" dirty="0" err="1" smtClean="0"/>
              <a:t>pornit</a:t>
            </a:r>
            <a:r>
              <a:rPr lang="en-US" dirty="0" smtClean="0"/>
              <a:t> </a:t>
            </a:r>
            <a:r>
              <a:rPr lang="en-US" dirty="0" err="1" smtClean="0"/>
              <a:t>serverul</a:t>
            </a:r>
            <a:r>
              <a:rPr lang="en-US" dirty="0" smtClean="0"/>
              <a:t>.</a:t>
            </a:r>
          </a:p>
          <a:p>
            <a:pPr lvl="1"/>
            <a:endParaRPr lang="en-US" altLang="en-US" dirty="0"/>
          </a:p>
        </p:txBody>
      </p:sp>
      <p:pic>
        <p:nvPicPr>
          <p:cNvPr id="4" name="Picture 3" descr="18.png"/>
          <p:cNvPicPr>
            <a:picLocks noChangeAspect="1"/>
          </p:cNvPicPr>
          <p:nvPr/>
        </p:nvPicPr>
        <p:blipFill>
          <a:blip r:embed="rId2" cstate="print"/>
          <a:stretch>
            <a:fillRect/>
          </a:stretch>
        </p:blipFill>
        <p:spPr>
          <a:xfrm>
            <a:off x="4648200" y="990600"/>
            <a:ext cx="3657600" cy="5257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ro-MO" altLang="en-US" dirty="0" smtClean="0">
                <a:solidFill>
                  <a:srgbClr val="3333CC"/>
                </a:solidFill>
              </a:rPr>
              <a:t>Bazele de date de sistem in MS SQL Server</a:t>
            </a:r>
            <a:endParaRPr lang="en-US" altLang="en-US" dirty="0"/>
          </a:p>
        </p:txBody>
      </p:sp>
      <p:sp>
        <p:nvSpPr>
          <p:cNvPr id="25603" name="Rectangle 3"/>
          <p:cNvSpPr>
            <a:spLocks noGrp="1" noChangeArrowheads="1"/>
          </p:cNvSpPr>
          <p:nvPr>
            <p:ph type="body" idx="1"/>
          </p:nvPr>
        </p:nvSpPr>
        <p:spPr>
          <a:xfrm>
            <a:off x="685800" y="990600"/>
            <a:ext cx="3962400" cy="5257800"/>
          </a:xfrm>
        </p:spPr>
        <p:txBody>
          <a:bodyPr/>
          <a:lstStyle/>
          <a:p>
            <a:r>
              <a:rPr lang="en-US" dirty="0" err="1" smtClean="0"/>
              <a:t>Aceste</a:t>
            </a:r>
            <a:r>
              <a:rPr lang="en-US" dirty="0" smtClean="0"/>
              <a:t> </a:t>
            </a:r>
            <a:r>
              <a:rPr lang="en-US" dirty="0" err="1" smtClean="0"/>
              <a:t>baze</a:t>
            </a:r>
            <a:r>
              <a:rPr lang="en-US" dirty="0" smtClean="0"/>
              <a:t> de date nu </a:t>
            </a:r>
            <a:r>
              <a:rPr lang="en-US" dirty="0" err="1" smtClean="0"/>
              <a:t>trebuie</a:t>
            </a:r>
            <a:r>
              <a:rPr lang="en-US" dirty="0" smtClean="0"/>
              <a:t> </a:t>
            </a:r>
            <a:r>
              <a:rPr lang="en-US" dirty="0" err="1" smtClean="0"/>
              <a:t>modificate</a:t>
            </a:r>
            <a:r>
              <a:rPr lang="en-US" dirty="0" smtClean="0"/>
              <a:t>, cu </a:t>
            </a:r>
            <a:r>
              <a:rPr lang="en-US" dirty="0" err="1" smtClean="0"/>
              <a:t>excepția</a:t>
            </a:r>
            <a:r>
              <a:rPr lang="en-US" dirty="0" smtClean="0"/>
              <a:t> </a:t>
            </a:r>
            <a:r>
              <a:rPr lang="en-US" dirty="0" err="1" smtClean="0"/>
              <a:t>bazei</a:t>
            </a:r>
            <a:r>
              <a:rPr lang="en-US" dirty="0" smtClean="0"/>
              <a:t> de date model .</a:t>
            </a:r>
          </a:p>
          <a:p>
            <a:r>
              <a:rPr lang="en-US" dirty="0" err="1" smtClean="0"/>
              <a:t>Dacă</a:t>
            </a:r>
            <a:r>
              <a:rPr lang="en-US" dirty="0" smtClean="0"/>
              <a:t> </a:t>
            </a:r>
            <a:r>
              <a:rPr lang="en-US" dirty="0" err="1" smtClean="0"/>
              <a:t>în</a:t>
            </a:r>
            <a:r>
              <a:rPr lang="en-US" dirty="0" smtClean="0"/>
              <a:t> </a:t>
            </a:r>
            <a:r>
              <a:rPr lang="en-US" dirty="0" err="1" smtClean="0"/>
              <a:t>timpul</a:t>
            </a:r>
            <a:r>
              <a:rPr lang="en-US" dirty="0" smtClean="0"/>
              <a:t> </a:t>
            </a:r>
            <a:r>
              <a:rPr lang="en-US" dirty="0" err="1" smtClean="0"/>
              <a:t>etapei</a:t>
            </a:r>
            <a:r>
              <a:rPr lang="en-US" dirty="0" smtClean="0"/>
              <a:t> de </a:t>
            </a:r>
            <a:r>
              <a:rPr lang="en-US" dirty="0" err="1" smtClean="0"/>
              <a:t>instalare</a:t>
            </a:r>
            <a:r>
              <a:rPr lang="en-US" dirty="0" smtClean="0"/>
              <a:t> a </a:t>
            </a:r>
            <a:r>
              <a:rPr lang="en-US" dirty="0" err="1" smtClean="0"/>
              <a:t>serverului</a:t>
            </a:r>
            <a:r>
              <a:rPr lang="en-US" dirty="0" smtClean="0"/>
              <a:t> a </a:t>
            </a:r>
            <a:r>
              <a:rPr lang="en-US" dirty="0" err="1" smtClean="0"/>
              <a:t>fost</a:t>
            </a:r>
            <a:r>
              <a:rPr lang="en-US" dirty="0" smtClean="0"/>
              <a:t> </a:t>
            </a:r>
            <a:r>
              <a:rPr lang="en-US" dirty="0" err="1" smtClean="0"/>
              <a:t>selectată</a:t>
            </a:r>
            <a:r>
              <a:rPr lang="en-US" dirty="0" smtClean="0"/>
              <a:t> </a:t>
            </a:r>
            <a:r>
              <a:rPr lang="en-US" dirty="0" err="1" smtClean="0"/>
              <a:t>și</a:t>
            </a:r>
            <a:r>
              <a:rPr lang="en-US" dirty="0" smtClean="0"/>
              <a:t> </a:t>
            </a:r>
            <a:r>
              <a:rPr lang="en-US" dirty="0" err="1" smtClean="0"/>
              <a:t>instalată</a:t>
            </a:r>
            <a:r>
              <a:rPr lang="en-US" dirty="0" smtClean="0"/>
              <a:t> </a:t>
            </a:r>
            <a:r>
              <a:rPr lang="en-US" dirty="0" err="1" smtClean="0"/>
              <a:t>componenta</a:t>
            </a:r>
            <a:r>
              <a:rPr lang="en-US" dirty="0" smtClean="0"/>
              <a:t> </a:t>
            </a:r>
            <a:r>
              <a:rPr lang="en-US" i="1" dirty="0" err="1" smtClean="0"/>
              <a:t>PolyBase</a:t>
            </a:r>
            <a:r>
              <a:rPr lang="en-US" i="1" dirty="0" smtClean="0"/>
              <a:t> </a:t>
            </a:r>
            <a:r>
              <a:rPr lang="en-US" dirty="0" smtClean="0"/>
              <a:t>, </a:t>
            </a:r>
            <a:r>
              <a:rPr lang="en-US" dirty="0" err="1" smtClean="0"/>
              <a:t>atunci</a:t>
            </a:r>
            <a:r>
              <a:rPr lang="en-US" dirty="0" smtClean="0"/>
              <a:t> </a:t>
            </a:r>
            <a:r>
              <a:rPr lang="en-US" dirty="0" err="1" smtClean="0"/>
              <a:t>în</a:t>
            </a:r>
            <a:r>
              <a:rPr lang="en-US" dirty="0" smtClean="0"/>
              <a:t> mod implicit </a:t>
            </a:r>
            <a:r>
              <a:rPr lang="en-US" dirty="0" err="1" smtClean="0"/>
              <a:t>vor</a:t>
            </a:r>
            <a:r>
              <a:rPr lang="en-US" dirty="0" smtClean="0"/>
              <a:t> </a:t>
            </a:r>
            <a:r>
              <a:rPr lang="en-US" dirty="0" err="1" smtClean="0"/>
              <a:t>fi</a:t>
            </a:r>
            <a:r>
              <a:rPr lang="en-US" dirty="0" smtClean="0"/>
              <a:t> </a:t>
            </a:r>
            <a:r>
              <a:rPr lang="en-US" dirty="0" err="1" smtClean="0"/>
              <a:t>amplasate</a:t>
            </a:r>
            <a:r>
              <a:rPr lang="en-US" dirty="0" smtClean="0"/>
              <a:t> </a:t>
            </a:r>
            <a:r>
              <a:rPr lang="en-US" dirty="0" err="1" smtClean="0"/>
              <a:t>încă</a:t>
            </a:r>
            <a:r>
              <a:rPr lang="en-US" dirty="0" smtClean="0"/>
              <a:t> </a:t>
            </a:r>
            <a:r>
              <a:rPr lang="en-US" dirty="0" err="1" smtClean="0"/>
              <a:t>trei</a:t>
            </a:r>
            <a:r>
              <a:rPr lang="en-US" dirty="0" smtClean="0"/>
              <a:t> </a:t>
            </a:r>
            <a:r>
              <a:rPr lang="en-US" dirty="0" err="1" smtClean="0"/>
              <a:t>baze</a:t>
            </a:r>
            <a:r>
              <a:rPr lang="en-US" dirty="0" smtClean="0"/>
              <a:t> de date </a:t>
            </a:r>
            <a:r>
              <a:rPr lang="en-US" dirty="0" err="1" smtClean="0"/>
              <a:t>pe</a:t>
            </a:r>
            <a:r>
              <a:rPr lang="en-US" dirty="0" smtClean="0"/>
              <a:t> server, care </a:t>
            </a:r>
            <a:r>
              <a:rPr lang="en-US" dirty="0" err="1" smtClean="0"/>
              <a:t>sunt</a:t>
            </a:r>
            <a:r>
              <a:rPr lang="en-US" dirty="0" smtClean="0"/>
              <a:t> </a:t>
            </a:r>
            <a:r>
              <a:rPr lang="en-US" dirty="0" err="1" smtClean="0"/>
              <a:t>utilizate</a:t>
            </a:r>
            <a:r>
              <a:rPr lang="en-US" dirty="0" smtClean="0"/>
              <a:t> de </a:t>
            </a:r>
            <a:r>
              <a:rPr lang="en-US" dirty="0" err="1" smtClean="0"/>
              <a:t>această</a:t>
            </a:r>
            <a:r>
              <a:rPr lang="en-US" dirty="0" smtClean="0"/>
              <a:t> </a:t>
            </a:r>
            <a:r>
              <a:rPr lang="en-US" dirty="0" err="1" smtClean="0"/>
              <a:t>componentă</a:t>
            </a:r>
            <a:r>
              <a:rPr lang="en-US" dirty="0" smtClean="0"/>
              <a:t>: </a:t>
            </a:r>
            <a:r>
              <a:rPr lang="en-US" dirty="0" err="1" smtClean="0">
                <a:solidFill>
                  <a:srgbClr val="FF0000"/>
                </a:solidFill>
              </a:rPr>
              <a:t>DWConfiguration</a:t>
            </a:r>
            <a:r>
              <a:rPr lang="en-US" dirty="0" smtClean="0">
                <a:solidFill>
                  <a:srgbClr val="FF0000"/>
                </a:solidFill>
              </a:rPr>
              <a:t>, </a:t>
            </a:r>
            <a:r>
              <a:rPr lang="en-US" dirty="0" err="1" smtClean="0">
                <a:solidFill>
                  <a:srgbClr val="FF0000"/>
                </a:solidFill>
              </a:rPr>
              <a:t>DWDiagnostics</a:t>
            </a:r>
            <a:r>
              <a:rPr lang="en-US" dirty="0" smtClean="0">
                <a:solidFill>
                  <a:srgbClr val="FF0000"/>
                </a:solidFill>
              </a:rPr>
              <a:t>, </a:t>
            </a:r>
            <a:r>
              <a:rPr lang="en-US" dirty="0" err="1" smtClean="0">
                <a:solidFill>
                  <a:srgbClr val="FF0000"/>
                </a:solidFill>
              </a:rPr>
              <a:t>DWQueue</a:t>
            </a:r>
            <a:r>
              <a:rPr lang="en-US" dirty="0" smtClean="0">
                <a:solidFill>
                  <a:srgbClr val="FF0000"/>
                </a:solidFill>
              </a:rPr>
              <a:t>.</a:t>
            </a:r>
          </a:p>
          <a:p>
            <a:pPr lvl="1"/>
            <a:endParaRPr lang="en-US" altLang="en-US" dirty="0"/>
          </a:p>
        </p:txBody>
      </p:sp>
      <p:pic>
        <p:nvPicPr>
          <p:cNvPr id="4" name="Picture 3" descr="18.png"/>
          <p:cNvPicPr>
            <a:picLocks noChangeAspect="1"/>
          </p:cNvPicPr>
          <p:nvPr/>
        </p:nvPicPr>
        <p:blipFill>
          <a:blip r:embed="rId2" cstate="print"/>
          <a:stretch>
            <a:fillRect/>
          </a:stretch>
        </p:blipFill>
        <p:spPr>
          <a:xfrm>
            <a:off x="4648200" y="990600"/>
            <a:ext cx="3657600" cy="5257800"/>
          </a:xfrm>
          <a:prstGeom prst="rect">
            <a:avLst/>
          </a:prstGeom>
        </p:spPr>
      </p:pic>
      <p:sp>
        <p:nvSpPr>
          <p:cNvPr id="5" name="Up Arrow 4"/>
          <p:cNvSpPr/>
          <p:nvPr/>
        </p:nvSpPr>
        <p:spPr bwMode="auto">
          <a:xfrm rot="1982773">
            <a:off x="4135352" y="3458942"/>
            <a:ext cx="565737" cy="2478974"/>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buFont typeface="Wingdings" pitchFamily="2" charset="2"/>
              <a:buChar char="u"/>
            </a:pPr>
            <a:r>
              <a:rPr lang="en-US" altLang="en-US" dirty="0"/>
              <a:t> </a:t>
            </a:r>
            <a:r>
              <a:rPr lang="ro-MO" dirty="0" smtClean="0">
                <a:solidFill>
                  <a:srgbClr val="3333CC"/>
                </a:solidFill>
              </a:rPr>
              <a:t>Crearea BD in </a:t>
            </a:r>
            <a:r>
              <a:rPr lang="ru-RU" dirty="0" smtClean="0">
                <a:solidFill>
                  <a:srgbClr val="3333CC"/>
                </a:solidFill>
              </a:rPr>
              <a:t>SQL Management Studio</a:t>
            </a:r>
            <a:endParaRPr lang="en-US" altLang="en-US" dirty="0">
              <a:solidFill>
                <a:srgbClr val="3333CC"/>
              </a:solidFill>
            </a:endParaRPr>
          </a:p>
        </p:txBody>
      </p:sp>
      <p:sp>
        <p:nvSpPr>
          <p:cNvPr id="62467" name="Rectangle 3"/>
          <p:cNvSpPr>
            <a:spLocks noGrp="1" noChangeArrowheads="1"/>
          </p:cNvSpPr>
          <p:nvPr>
            <p:ph type="body" sz="half" idx="1"/>
          </p:nvPr>
        </p:nvSpPr>
        <p:spPr>
          <a:xfrm>
            <a:off x="838200" y="914400"/>
            <a:ext cx="7467600" cy="5334000"/>
          </a:xfrm>
        </p:spPr>
        <p:txBody>
          <a:bodyPr/>
          <a:lstStyle/>
          <a:p>
            <a:pPr lvl="0"/>
            <a:r>
              <a:rPr lang="ro-MO" sz="2400" dirty="0" smtClean="0"/>
              <a:t>In regim de comenzi, adică Script SQL, sau</a:t>
            </a:r>
          </a:p>
          <a:p>
            <a:pPr lvl="0"/>
            <a:r>
              <a:rPr lang="ro-MO" sz="2400" dirty="0" smtClean="0"/>
              <a:t>In regim de  DESIGN-ER SSMS</a:t>
            </a:r>
          </a:p>
          <a:p>
            <a:pPr lvl="0"/>
            <a:r>
              <a:rPr lang="ro-MO" sz="2400" dirty="0" smtClean="0"/>
              <a:t>Ordinea creării</a:t>
            </a:r>
          </a:p>
          <a:p>
            <a:pPr lvl="1"/>
            <a:r>
              <a:rPr lang="ro-MO" b="1" i="1" dirty="0" smtClean="0">
                <a:solidFill>
                  <a:srgbClr val="3333CC"/>
                </a:solidFill>
              </a:rPr>
              <a:t>BD</a:t>
            </a:r>
          </a:p>
          <a:p>
            <a:pPr lvl="1"/>
            <a:r>
              <a:rPr lang="ro-MO" b="1" i="1" dirty="0" smtClean="0">
                <a:solidFill>
                  <a:srgbClr val="3333CC"/>
                </a:solidFill>
              </a:rPr>
              <a:t>Tabelel BD</a:t>
            </a:r>
            <a:endParaRPr lang="ro-MO" b="1" i="1" dirty="0">
              <a:solidFill>
                <a:srgbClr val="3333CC"/>
              </a:solidFill>
            </a:endParaRPr>
          </a:p>
          <a:p>
            <a:pPr marL="88900" lvl="1" indent="-88900">
              <a:buNone/>
            </a:pPr>
            <a:r>
              <a:rPr lang="ro-MO" b="1" dirty="0" smtClean="0">
                <a:solidFill>
                  <a:srgbClr val="FF0000"/>
                </a:solidFill>
              </a:rPr>
              <a:t>Notă: </a:t>
            </a:r>
            <a:r>
              <a:rPr lang="en-US" dirty="0" err="1" smtClean="0"/>
              <a:t>Putem</a:t>
            </a:r>
            <a:r>
              <a:rPr lang="en-US" dirty="0" smtClean="0"/>
              <a:t> </a:t>
            </a:r>
            <a:r>
              <a:rPr lang="en-US" dirty="0" err="1" smtClean="0"/>
              <a:t>vedea</a:t>
            </a:r>
            <a:r>
              <a:rPr lang="en-US" dirty="0" smtClean="0"/>
              <a:t> </a:t>
            </a:r>
            <a:r>
              <a:rPr lang="en-US" dirty="0" err="1" smtClean="0"/>
              <a:t>că</a:t>
            </a:r>
            <a:r>
              <a:rPr lang="en-US" dirty="0" smtClean="0"/>
              <a:t> </a:t>
            </a:r>
            <a:r>
              <a:rPr lang="en-US" dirty="0" err="1" smtClean="0"/>
              <a:t>numele</a:t>
            </a:r>
            <a:r>
              <a:rPr lang="en-US" dirty="0" smtClean="0"/>
              <a:t> </a:t>
            </a:r>
            <a:r>
              <a:rPr lang="en-US" dirty="0" err="1" smtClean="0"/>
              <a:t>tabelului</a:t>
            </a:r>
            <a:r>
              <a:rPr lang="en-US" dirty="0" smtClean="0"/>
              <a:t> </a:t>
            </a:r>
            <a:r>
              <a:rPr lang="en-US" dirty="0" err="1" smtClean="0"/>
              <a:t>începe</a:t>
            </a:r>
            <a:r>
              <a:rPr lang="en-US" dirty="0" smtClean="0"/>
              <a:t> de </a:t>
            </a:r>
            <a:r>
              <a:rPr lang="en-US" dirty="0" err="1" smtClean="0"/>
              <a:t>fapt</a:t>
            </a:r>
            <a:r>
              <a:rPr lang="en-US" dirty="0" smtClean="0"/>
              <a:t> cu </a:t>
            </a:r>
            <a:r>
              <a:rPr lang="en-US" dirty="0" err="1" smtClean="0"/>
              <a:t>prefixul</a:t>
            </a:r>
            <a:r>
              <a:rPr lang="en-US" dirty="0" smtClean="0"/>
              <a:t> </a:t>
            </a:r>
            <a:r>
              <a:rPr lang="en-US" b="1" i="1" dirty="0" err="1" smtClean="0"/>
              <a:t>dbo</a:t>
            </a:r>
            <a:r>
              <a:rPr lang="en-US" b="1" i="1" dirty="0" smtClean="0"/>
              <a:t> </a:t>
            </a:r>
            <a:r>
              <a:rPr lang="en-US" dirty="0" smtClean="0"/>
              <a:t>. </a:t>
            </a:r>
            <a:r>
              <a:rPr lang="en-US" dirty="0" err="1" smtClean="0"/>
              <a:t>Acest</a:t>
            </a:r>
            <a:r>
              <a:rPr lang="en-US" dirty="0" smtClean="0"/>
              <a:t> prefix </a:t>
            </a:r>
            <a:r>
              <a:rPr lang="en-US" dirty="0" err="1" smtClean="0"/>
              <a:t>reprezintă</a:t>
            </a:r>
            <a:r>
              <a:rPr lang="en-US" dirty="0" smtClean="0"/>
              <a:t> schema. O </a:t>
            </a:r>
            <a:r>
              <a:rPr lang="en-US" dirty="0" err="1" smtClean="0"/>
              <a:t>schemă</a:t>
            </a:r>
            <a:r>
              <a:rPr lang="en-US" dirty="0" smtClean="0"/>
              <a:t> </a:t>
            </a:r>
            <a:r>
              <a:rPr lang="en-US" dirty="0" err="1" smtClean="0"/>
              <a:t>definește</a:t>
            </a:r>
            <a:r>
              <a:rPr lang="en-US" dirty="0" smtClean="0"/>
              <a:t> un container care </a:t>
            </a:r>
            <a:r>
              <a:rPr lang="en-US" dirty="0" err="1" smtClean="0"/>
              <a:t>stochează</a:t>
            </a:r>
            <a:r>
              <a:rPr lang="en-US" dirty="0" smtClean="0"/>
              <a:t> </a:t>
            </a:r>
            <a:r>
              <a:rPr lang="en-US" dirty="0" err="1" smtClean="0"/>
              <a:t>obiecte</a:t>
            </a:r>
            <a:r>
              <a:rPr lang="en-US" dirty="0" smtClean="0"/>
              <a:t>. </a:t>
            </a:r>
            <a:r>
              <a:rPr lang="en-US" dirty="0" err="1" smtClean="0"/>
              <a:t>Adică</a:t>
            </a:r>
            <a:r>
              <a:rPr lang="en-US" dirty="0" smtClean="0"/>
              <a:t>, schema </a:t>
            </a:r>
            <a:r>
              <a:rPr lang="en-US" dirty="0" err="1" smtClean="0"/>
              <a:t>delimitează</a:t>
            </a:r>
            <a:r>
              <a:rPr lang="en-US" dirty="0" smtClean="0"/>
              <a:t> </a:t>
            </a:r>
            <a:r>
              <a:rPr lang="en-US" dirty="0" err="1" smtClean="0"/>
              <a:t>în</a:t>
            </a:r>
            <a:r>
              <a:rPr lang="en-US" dirty="0" smtClean="0"/>
              <a:t> mod logic </a:t>
            </a:r>
            <a:r>
              <a:rPr lang="en-US" dirty="0" err="1" smtClean="0"/>
              <a:t>bazele</a:t>
            </a:r>
            <a:r>
              <a:rPr lang="en-US" dirty="0" smtClean="0"/>
              <a:t> de date. </a:t>
            </a:r>
            <a:r>
              <a:rPr lang="en-US" dirty="0" err="1" smtClean="0"/>
              <a:t>Dacă</a:t>
            </a:r>
            <a:r>
              <a:rPr lang="en-US" dirty="0" smtClean="0"/>
              <a:t> schema nu </a:t>
            </a:r>
            <a:r>
              <a:rPr lang="en-US" dirty="0" err="1" smtClean="0"/>
              <a:t>este</a:t>
            </a:r>
            <a:r>
              <a:rPr lang="en-US" dirty="0" smtClean="0"/>
              <a:t> </a:t>
            </a:r>
            <a:r>
              <a:rPr lang="en-US" dirty="0" err="1" smtClean="0"/>
              <a:t>specificată</a:t>
            </a:r>
            <a:r>
              <a:rPr lang="en-US" dirty="0" smtClean="0"/>
              <a:t> </a:t>
            </a:r>
            <a:r>
              <a:rPr lang="en-US" dirty="0" err="1" smtClean="0"/>
              <a:t>în</a:t>
            </a:r>
            <a:r>
              <a:rPr lang="en-US" dirty="0" smtClean="0"/>
              <a:t> mod explicit </a:t>
            </a:r>
            <a:r>
              <a:rPr lang="en-US" dirty="0" err="1" smtClean="0"/>
              <a:t>atunci</a:t>
            </a:r>
            <a:r>
              <a:rPr lang="en-US" dirty="0" smtClean="0"/>
              <a:t> </a:t>
            </a:r>
            <a:r>
              <a:rPr lang="en-US" dirty="0" err="1" smtClean="0"/>
              <a:t>când</a:t>
            </a:r>
            <a:r>
              <a:rPr lang="en-US" dirty="0" smtClean="0"/>
              <a:t> </a:t>
            </a:r>
            <a:r>
              <a:rPr lang="en-US" dirty="0" err="1" smtClean="0"/>
              <a:t>obiectul</a:t>
            </a:r>
            <a:r>
              <a:rPr lang="en-US" dirty="0" smtClean="0"/>
              <a:t> </a:t>
            </a:r>
            <a:r>
              <a:rPr lang="en-US" dirty="0" err="1" smtClean="0"/>
              <a:t>este</a:t>
            </a:r>
            <a:r>
              <a:rPr lang="en-US" dirty="0" smtClean="0"/>
              <a:t> </a:t>
            </a:r>
            <a:r>
              <a:rPr lang="en-US" dirty="0" err="1" smtClean="0"/>
              <a:t>creat</a:t>
            </a:r>
            <a:r>
              <a:rPr lang="en-US" dirty="0" smtClean="0"/>
              <a:t>, </a:t>
            </a:r>
            <a:r>
              <a:rPr lang="en-US" dirty="0" err="1" smtClean="0"/>
              <a:t>atunci</a:t>
            </a:r>
            <a:r>
              <a:rPr lang="en-US" dirty="0" smtClean="0"/>
              <a:t> </a:t>
            </a:r>
            <a:r>
              <a:rPr lang="en-US" dirty="0" err="1" smtClean="0"/>
              <a:t>obiectul</a:t>
            </a:r>
            <a:r>
              <a:rPr lang="en-US" dirty="0" smtClean="0"/>
              <a:t> </a:t>
            </a:r>
            <a:r>
              <a:rPr lang="en-US" dirty="0" err="1" smtClean="0"/>
              <a:t>aparține</a:t>
            </a:r>
            <a:r>
              <a:rPr lang="en-US" dirty="0" smtClean="0"/>
              <a:t> </a:t>
            </a:r>
            <a:r>
              <a:rPr lang="en-US" dirty="0" err="1" smtClean="0"/>
              <a:t>schemei</a:t>
            </a:r>
            <a:r>
              <a:rPr lang="en-US" dirty="0" smtClean="0"/>
              <a:t> </a:t>
            </a:r>
            <a:r>
              <a:rPr lang="en-US" dirty="0" err="1" smtClean="0"/>
              <a:t>implicite</a:t>
            </a:r>
            <a:r>
              <a:rPr lang="en-US" dirty="0" smtClean="0"/>
              <a:t>, </a:t>
            </a:r>
            <a:r>
              <a:rPr lang="en-US" b="1" i="1" dirty="0" smtClean="0"/>
              <a:t>schema</a:t>
            </a:r>
            <a:r>
              <a:rPr lang="ro-MO" b="1" i="1" dirty="0" smtClean="0"/>
              <a:t> d</a:t>
            </a:r>
            <a:r>
              <a:rPr lang="en-US" b="1" i="1" dirty="0" err="1" smtClean="0"/>
              <a:t>bo</a:t>
            </a:r>
            <a:r>
              <a:rPr lang="en-US" b="1" i="1" dirty="0" smtClean="0"/>
              <a:t> </a:t>
            </a:r>
            <a:r>
              <a:rPr lang="ro-MO" b="1" i="1" dirty="0" smtClean="0"/>
              <a:t>  (</a:t>
            </a:r>
            <a:r>
              <a:rPr lang="en-US" b="1" dirty="0" err="1" smtClean="0"/>
              <a:t>D</a:t>
            </a:r>
            <a:r>
              <a:rPr lang="en-US" dirty="0" err="1" smtClean="0"/>
              <a:t>ata</a:t>
            </a:r>
            <a:r>
              <a:rPr lang="en-US" b="1" dirty="0" err="1" smtClean="0"/>
              <a:t>B</a:t>
            </a:r>
            <a:r>
              <a:rPr lang="en-US" dirty="0" err="1" smtClean="0"/>
              <a:t>ase</a:t>
            </a:r>
            <a:r>
              <a:rPr lang="en-US" b="1" dirty="0" err="1" smtClean="0"/>
              <a:t>O</a:t>
            </a:r>
            <a:r>
              <a:rPr lang="en-US" dirty="0" err="1" smtClean="0"/>
              <a:t>wner</a:t>
            </a:r>
            <a:r>
              <a:rPr lang="ro-MO" dirty="0" smtClean="0"/>
              <a:t>) </a:t>
            </a:r>
            <a:r>
              <a:rPr lang="en-US" dirty="0" smtClean="0"/>
              <a:t> (</a:t>
            </a:r>
            <a:r>
              <a:rPr lang="en-US" dirty="0" err="1" smtClean="0"/>
              <a:t>InstanceName.DatabaseName.SchemaName.ObjectName</a:t>
            </a:r>
            <a:r>
              <a:rPr lang="en-US" dirty="0" smtClean="0"/>
              <a:t>)  </a:t>
            </a:r>
          </a:p>
          <a:p>
            <a:pPr marL="355600" lvl="1">
              <a:buNone/>
            </a:pPr>
            <a:endParaRPr lang="ro-MO"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buFont typeface="Wingdings" pitchFamily="2" charset="2"/>
              <a:buChar char="u"/>
            </a:pPr>
            <a:r>
              <a:rPr lang="en-US" altLang="en-US" dirty="0"/>
              <a:t> </a:t>
            </a:r>
            <a:r>
              <a:rPr lang="en-US" altLang="en-US" dirty="0" smtClean="0"/>
              <a:t>Transact-SQL, </a:t>
            </a:r>
            <a:r>
              <a:rPr lang="en-US" dirty="0" err="1">
                <a:solidFill>
                  <a:srgbClr val="3333CC"/>
                </a:solidFill>
              </a:rPr>
              <a:t>Elemente</a:t>
            </a:r>
            <a:r>
              <a:rPr lang="en-US" dirty="0">
                <a:solidFill>
                  <a:srgbClr val="3333CC"/>
                </a:solidFill>
              </a:rPr>
              <a:t> de </a:t>
            </a:r>
            <a:r>
              <a:rPr lang="en-US" dirty="0" err="1">
                <a:solidFill>
                  <a:srgbClr val="3333CC"/>
                </a:solidFill>
              </a:rPr>
              <a:t>sintaxă</a:t>
            </a:r>
            <a:r>
              <a:rPr lang="en-US" dirty="0">
                <a:solidFill>
                  <a:srgbClr val="3333CC"/>
                </a:solidFill>
              </a:rPr>
              <a:t> </a:t>
            </a:r>
            <a:endParaRPr lang="en-US" altLang="en-US" dirty="0">
              <a:solidFill>
                <a:srgbClr val="3333CC"/>
              </a:solidFill>
            </a:endParaRPr>
          </a:p>
        </p:txBody>
      </p:sp>
      <p:sp>
        <p:nvSpPr>
          <p:cNvPr id="62467" name="Rectangle 3"/>
          <p:cNvSpPr>
            <a:spLocks noGrp="1" noChangeArrowheads="1"/>
          </p:cNvSpPr>
          <p:nvPr>
            <p:ph type="body" sz="half" idx="1"/>
          </p:nvPr>
        </p:nvSpPr>
        <p:spPr>
          <a:xfrm>
            <a:off x="914401" y="1854200"/>
            <a:ext cx="3810000" cy="4287838"/>
          </a:xfrm>
        </p:spPr>
        <p:txBody>
          <a:bodyPr/>
          <a:lstStyle/>
          <a:p>
            <a:pPr lvl="0"/>
            <a:r>
              <a:rPr lang="en-US" sz="2400" dirty="0" err="1"/>
              <a:t>Directivele</a:t>
            </a:r>
            <a:r>
              <a:rPr lang="en-US" sz="2400" dirty="0"/>
              <a:t> </a:t>
            </a:r>
            <a:r>
              <a:rPr lang="en-US" sz="2400" dirty="0" smtClean="0"/>
              <a:t>Batch</a:t>
            </a:r>
            <a:r>
              <a:rPr lang="ro-MO" sz="2400" dirty="0" smtClean="0"/>
              <a:t>/Pachete de comenzi</a:t>
            </a:r>
            <a:r>
              <a:rPr lang="en-US" sz="2400" dirty="0" smtClean="0"/>
              <a:t> </a:t>
            </a:r>
            <a:endParaRPr lang="en-US" sz="2400" dirty="0"/>
          </a:p>
          <a:p>
            <a:pPr lvl="0"/>
            <a:r>
              <a:rPr lang="en-US" sz="2400" dirty="0" err="1"/>
              <a:t>Comentarii</a:t>
            </a:r>
            <a:endParaRPr lang="en-US" sz="2400" dirty="0"/>
          </a:p>
          <a:p>
            <a:pPr lvl="0"/>
            <a:r>
              <a:rPr lang="en-US" sz="2400" dirty="0" err="1"/>
              <a:t>Identificatori</a:t>
            </a:r>
            <a:endParaRPr lang="en-US" sz="2400" dirty="0"/>
          </a:p>
          <a:p>
            <a:pPr lvl="0"/>
            <a:r>
              <a:rPr lang="en-US" sz="2400" dirty="0" err="1"/>
              <a:t>Tipuri</a:t>
            </a:r>
            <a:r>
              <a:rPr lang="en-US" sz="2400" dirty="0"/>
              <a:t> de date</a:t>
            </a:r>
          </a:p>
          <a:p>
            <a:pPr lvl="0"/>
            <a:r>
              <a:rPr lang="en-US" sz="2400" dirty="0" err="1"/>
              <a:t>Variabile</a:t>
            </a:r>
            <a:endParaRPr lang="en-US" sz="2400" dirty="0"/>
          </a:p>
        </p:txBody>
      </p:sp>
      <p:sp>
        <p:nvSpPr>
          <p:cNvPr id="62468" name="Rectangle 4"/>
          <p:cNvSpPr>
            <a:spLocks noGrp="1" noChangeArrowheads="1"/>
          </p:cNvSpPr>
          <p:nvPr>
            <p:ph type="body" sz="half" idx="2"/>
          </p:nvPr>
        </p:nvSpPr>
        <p:spPr/>
        <p:txBody>
          <a:bodyPr/>
          <a:lstStyle/>
          <a:p>
            <a:pPr lvl="0"/>
            <a:r>
              <a:rPr lang="en-US" sz="2400" dirty="0" err="1"/>
              <a:t>Funcții</a:t>
            </a:r>
            <a:r>
              <a:rPr lang="en-US" sz="2400" dirty="0"/>
              <a:t> de </a:t>
            </a:r>
            <a:r>
              <a:rPr lang="en-US" sz="2400" dirty="0" err="1"/>
              <a:t>sistem</a:t>
            </a:r>
            <a:endParaRPr lang="en-US" sz="2400" dirty="0"/>
          </a:p>
          <a:p>
            <a:pPr lvl="0"/>
            <a:r>
              <a:rPr lang="en-US" sz="2400" dirty="0" err="1"/>
              <a:t>Operatori</a:t>
            </a:r>
            <a:endParaRPr lang="en-US" sz="2400" dirty="0"/>
          </a:p>
          <a:p>
            <a:pPr lvl="0"/>
            <a:r>
              <a:rPr lang="en-US" sz="2400" dirty="0" err="1"/>
              <a:t>Expresii</a:t>
            </a:r>
            <a:endParaRPr lang="en-US" sz="2400" dirty="0"/>
          </a:p>
          <a:p>
            <a:pPr lvl="0"/>
            <a:r>
              <a:rPr lang="en-US" sz="2400" dirty="0" err="1"/>
              <a:t>Elemente</a:t>
            </a:r>
            <a:r>
              <a:rPr lang="en-US" sz="2400" dirty="0"/>
              <a:t> de control al </a:t>
            </a:r>
            <a:r>
              <a:rPr lang="en-US" sz="2400" dirty="0" err="1" smtClean="0"/>
              <a:t>fluxului</a:t>
            </a:r>
            <a:r>
              <a:rPr lang="en-US" sz="2400" dirty="0" smtClean="0"/>
              <a:t> de date</a:t>
            </a:r>
            <a:endParaRPr lang="en-US" sz="2400" dirty="0"/>
          </a:p>
          <a:p>
            <a:pPr lvl="0"/>
            <a:r>
              <a:rPr lang="en-US" sz="2400" dirty="0" err="1"/>
              <a:t>Cuvinte</a:t>
            </a:r>
            <a:r>
              <a:rPr lang="en-US" sz="2400" dirty="0"/>
              <a:t> </a:t>
            </a:r>
            <a:r>
              <a:rPr lang="en-US" sz="2400" dirty="0" err="1"/>
              <a:t>cheie</a:t>
            </a:r>
            <a:r>
              <a:rPr lang="en-US" sz="2400" dirty="0"/>
              <a:t> </a:t>
            </a:r>
            <a:r>
              <a:rPr lang="en-US" sz="2400" dirty="0" err="1"/>
              <a:t>rezervate</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ro-MO" altLang="en-US" dirty="0" smtClean="0">
                <a:solidFill>
                  <a:srgbClr val="3333CC"/>
                </a:solidFill>
              </a:rPr>
              <a:t>Privire generală</a:t>
            </a:r>
            <a:endParaRPr lang="en-US" altLang="en-US" dirty="0">
              <a:solidFill>
                <a:srgbClr val="3333CC"/>
              </a:solidFill>
            </a:endParaRPr>
          </a:p>
        </p:txBody>
      </p:sp>
      <p:sp>
        <p:nvSpPr>
          <p:cNvPr id="17411" name="Rectangle 3"/>
          <p:cNvSpPr>
            <a:spLocks noGrp="1" noChangeArrowheads="1"/>
          </p:cNvSpPr>
          <p:nvPr>
            <p:ph type="body" idx="1"/>
          </p:nvPr>
        </p:nvSpPr>
        <p:spPr/>
        <p:txBody>
          <a:bodyPr/>
          <a:lstStyle/>
          <a:p>
            <a:r>
              <a:rPr lang="vi-VN" dirty="0" smtClean="0"/>
              <a:t>Limbajul de programare Transact-SQL </a:t>
            </a:r>
            <a:endParaRPr lang="ro-MO" dirty="0" smtClean="0"/>
          </a:p>
          <a:p>
            <a:r>
              <a:rPr lang="vi-VN" dirty="0" smtClean="0"/>
              <a:t>Tipuri de instrucțiuni Transact-SQL </a:t>
            </a:r>
            <a:endParaRPr lang="ro-MO" dirty="0" smtClean="0"/>
          </a:p>
          <a:p>
            <a:r>
              <a:rPr lang="vi-VN" dirty="0" smtClean="0"/>
              <a:t>Elemente de sintaxă Transact-SQL </a:t>
            </a:r>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en-US" dirty="0" err="1" smtClean="0">
                <a:solidFill>
                  <a:srgbClr val="3333CC"/>
                </a:solidFill>
              </a:rPr>
              <a:t>Directivele</a:t>
            </a:r>
            <a:r>
              <a:rPr lang="en-US" dirty="0" smtClean="0"/>
              <a:t> Batch</a:t>
            </a:r>
            <a:endParaRPr lang="en-US" dirty="0"/>
          </a:p>
        </p:txBody>
      </p:sp>
      <p:sp>
        <p:nvSpPr>
          <p:cNvPr id="68613" name="Rectangle 5"/>
          <p:cNvSpPr>
            <a:spLocks noGrp="1" noChangeArrowheads="1"/>
          </p:cNvSpPr>
          <p:nvPr>
            <p:ph type="body" idx="1"/>
          </p:nvPr>
        </p:nvSpPr>
        <p:spPr>
          <a:xfrm>
            <a:off x="990600" y="1447800"/>
            <a:ext cx="7194550" cy="4495800"/>
          </a:xfrm>
        </p:spPr>
        <p:txBody>
          <a:bodyPr/>
          <a:lstStyle/>
          <a:p>
            <a:pPr lvl="0"/>
            <a:r>
              <a:rPr lang="en-US" dirty="0"/>
              <a:t>GO</a:t>
            </a:r>
            <a:endParaRPr lang="en-US" sz="1800" dirty="0"/>
          </a:p>
          <a:p>
            <a:pPr lvl="1"/>
            <a:r>
              <a:rPr lang="en-US" dirty="0" err="1">
                <a:solidFill>
                  <a:schemeClr val="tx1"/>
                </a:solidFill>
                <a:latin typeface="+mn-lt"/>
              </a:rPr>
              <a:t>Delimitează</a:t>
            </a:r>
            <a:r>
              <a:rPr lang="en-US" dirty="0">
                <a:solidFill>
                  <a:schemeClr val="tx1"/>
                </a:solidFill>
                <a:latin typeface="+mn-lt"/>
              </a:rPr>
              <a:t> </a:t>
            </a:r>
            <a:r>
              <a:rPr lang="en-US" dirty="0" err="1">
                <a:solidFill>
                  <a:schemeClr val="tx1"/>
                </a:solidFill>
                <a:latin typeface="+mn-lt"/>
              </a:rPr>
              <a:t>loturi</a:t>
            </a:r>
            <a:r>
              <a:rPr lang="en-US" dirty="0">
                <a:solidFill>
                  <a:schemeClr val="tx1"/>
                </a:solidFill>
                <a:latin typeface="+mn-lt"/>
              </a:rPr>
              <a:t>/</a:t>
            </a:r>
            <a:r>
              <a:rPr lang="en-US" dirty="0" err="1">
                <a:solidFill>
                  <a:schemeClr val="tx1"/>
                </a:solidFill>
                <a:latin typeface="+mn-lt"/>
              </a:rPr>
              <a:t>sectiuni</a:t>
            </a:r>
            <a:r>
              <a:rPr lang="en-US" dirty="0">
                <a:solidFill>
                  <a:schemeClr val="tx1"/>
                </a:solidFill>
                <a:latin typeface="+mn-lt"/>
              </a:rPr>
              <a:t> de </a:t>
            </a:r>
            <a:r>
              <a:rPr lang="en-US" dirty="0" err="1">
                <a:solidFill>
                  <a:schemeClr val="tx1"/>
                </a:solidFill>
                <a:latin typeface="+mn-lt"/>
              </a:rPr>
              <a:t>instrucțiuni</a:t>
            </a:r>
            <a:r>
              <a:rPr lang="en-US" dirty="0">
                <a:solidFill>
                  <a:schemeClr val="tx1"/>
                </a:solidFill>
                <a:latin typeface="+mn-lt"/>
              </a:rPr>
              <a:t> Transact-SQL la </a:t>
            </a:r>
            <a:r>
              <a:rPr lang="en-US" dirty="0" err="1">
                <a:solidFill>
                  <a:schemeClr val="tx1"/>
                </a:solidFill>
                <a:latin typeface="+mn-lt"/>
              </a:rPr>
              <a:t>instrumente</a:t>
            </a:r>
            <a:r>
              <a:rPr lang="en-US" dirty="0">
                <a:solidFill>
                  <a:schemeClr val="tx1"/>
                </a:solidFill>
                <a:latin typeface="+mn-lt"/>
              </a:rPr>
              <a:t> </a:t>
            </a:r>
            <a:r>
              <a:rPr lang="en-US" dirty="0" err="1">
                <a:solidFill>
                  <a:schemeClr val="tx1"/>
                </a:solidFill>
                <a:latin typeface="+mn-lt"/>
              </a:rPr>
              <a:t>și</a:t>
            </a:r>
            <a:r>
              <a:rPr lang="en-US" dirty="0">
                <a:solidFill>
                  <a:schemeClr val="tx1"/>
                </a:solidFill>
                <a:latin typeface="+mn-lt"/>
              </a:rPr>
              <a:t> </a:t>
            </a:r>
            <a:r>
              <a:rPr lang="en-US" dirty="0" err="1">
                <a:solidFill>
                  <a:schemeClr val="tx1"/>
                </a:solidFill>
                <a:latin typeface="+mn-lt"/>
              </a:rPr>
              <a:t>utilite</a:t>
            </a:r>
            <a:endParaRPr lang="en-US" sz="1800" dirty="0">
              <a:solidFill>
                <a:schemeClr val="tx1"/>
              </a:solidFill>
              <a:latin typeface="+mn-lt"/>
            </a:endParaRPr>
          </a:p>
          <a:p>
            <a:pPr lvl="1"/>
            <a:r>
              <a:rPr lang="en-US" dirty="0">
                <a:solidFill>
                  <a:schemeClr val="tx1"/>
                </a:solidFill>
                <a:latin typeface="+mn-lt"/>
              </a:rPr>
              <a:t>Nu </a:t>
            </a:r>
            <a:r>
              <a:rPr lang="en-US" dirty="0" err="1">
                <a:solidFill>
                  <a:schemeClr val="tx1"/>
                </a:solidFill>
                <a:latin typeface="+mn-lt"/>
              </a:rPr>
              <a:t>este</a:t>
            </a:r>
            <a:r>
              <a:rPr lang="en-US" dirty="0">
                <a:solidFill>
                  <a:schemeClr val="tx1"/>
                </a:solidFill>
                <a:latin typeface="+mn-lt"/>
              </a:rPr>
              <a:t> o </a:t>
            </a:r>
            <a:r>
              <a:rPr lang="en-US" dirty="0" err="1">
                <a:solidFill>
                  <a:schemeClr val="tx1"/>
                </a:solidFill>
                <a:latin typeface="+mn-lt"/>
              </a:rPr>
              <a:t>declarație</a:t>
            </a:r>
            <a:r>
              <a:rPr lang="en-US" dirty="0">
                <a:solidFill>
                  <a:schemeClr val="tx1"/>
                </a:solidFill>
                <a:latin typeface="+mn-lt"/>
              </a:rPr>
              <a:t> Transact-SQL </a:t>
            </a:r>
            <a:r>
              <a:rPr lang="en-US" dirty="0" err="1">
                <a:solidFill>
                  <a:schemeClr val="tx1"/>
                </a:solidFill>
                <a:latin typeface="+mn-lt"/>
              </a:rPr>
              <a:t>reală</a:t>
            </a:r>
            <a:endParaRPr lang="en-US" sz="1800" dirty="0">
              <a:solidFill>
                <a:schemeClr val="tx1"/>
              </a:solidFill>
              <a:latin typeface="+mn-lt"/>
            </a:endParaRPr>
          </a:p>
          <a:p>
            <a:pPr lvl="0"/>
            <a:r>
              <a:rPr lang="en-US" dirty="0"/>
              <a:t>EXEC</a:t>
            </a:r>
            <a:endParaRPr lang="en-US" sz="1800" dirty="0"/>
          </a:p>
          <a:p>
            <a:pPr lvl="1"/>
            <a:r>
              <a:rPr lang="en-US" dirty="0" err="1">
                <a:solidFill>
                  <a:schemeClr val="tx1"/>
                </a:solidFill>
                <a:latin typeface="+mn-lt"/>
              </a:rPr>
              <a:t>Execută</a:t>
            </a:r>
            <a:r>
              <a:rPr lang="en-US" dirty="0">
                <a:solidFill>
                  <a:schemeClr val="tx1"/>
                </a:solidFill>
                <a:latin typeface="+mn-lt"/>
              </a:rPr>
              <a:t> o </a:t>
            </a:r>
            <a:r>
              <a:rPr lang="en-US" dirty="0" err="1">
                <a:solidFill>
                  <a:schemeClr val="tx1"/>
                </a:solidFill>
                <a:latin typeface="+mn-lt"/>
              </a:rPr>
              <a:t>funcție</a:t>
            </a:r>
            <a:r>
              <a:rPr lang="en-US" dirty="0">
                <a:solidFill>
                  <a:schemeClr val="tx1"/>
                </a:solidFill>
                <a:latin typeface="+mn-lt"/>
              </a:rPr>
              <a:t> </a:t>
            </a:r>
            <a:r>
              <a:rPr lang="en-US" dirty="0" err="1">
                <a:solidFill>
                  <a:schemeClr val="tx1"/>
                </a:solidFill>
                <a:latin typeface="+mn-lt"/>
              </a:rPr>
              <a:t>definită</a:t>
            </a:r>
            <a:r>
              <a:rPr lang="en-US" dirty="0">
                <a:solidFill>
                  <a:schemeClr val="tx1"/>
                </a:solidFill>
                <a:latin typeface="+mn-lt"/>
              </a:rPr>
              <a:t> de </a:t>
            </a:r>
            <a:r>
              <a:rPr lang="en-US" dirty="0" err="1">
                <a:solidFill>
                  <a:schemeClr val="tx1"/>
                </a:solidFill>
                <a:latin typeface="+mn-lt"/>
              </a:rPr>
              <a:t>utilizator</a:t>
            </a:r>
            <a:r>
              <a:rPr lang="en-US" dirty="0">
                <a:solidFill>
                  <a:schemeClr val="tx1"/>
                </a:solidFill>
                <a:latin typeface="+mn-lt"/>
              </a:rPr>
              <a:t>, o </a:t>
            </a:r>
            <a:r>
              <a:rPr lang="en-US" dirty="0" err="1">
                <a:solidFill>
                  <a:schemeClr val="tx1"/>
                </a:solidFill>
                <a:latin typeface="+mn-lt"/>
              </a:rPr>
              <a:t>procedură</a:t>
            </a:r>
            <a:r>
              <a:rPr lang="en-US" dirty="0">
                <a:solidFill>
                  <a:schemeClr val="tx1"/>
                </a:solidFill>
                <a:latin typeface="+mn-lt"/>
              </a:rPr>
              <a:t> de </a:t>
            </a:r>
            <a:r>
              <a:rPr lang="en-US" dirty="0" err="1">
                <a:solidFill>
                  <a:schemeClr val="tx1"/>
                </a:solidFill>
                <a:latin typeface="+mn-lt"/>
              </a:rPr>
              <a:t>sistem</a:t>
            </a:r>
            <a:r>
              <a:rPr lang="en-US" dirty="0">
                <a:solidFill>
                  <a:schemeClr val="tx1"/>
                </a:solidFill>
                <a:latin typeface="+mn-lt"/>
              </a:rPr>
              <a:t>, o </a:t>
            </a:r>
            <a:r>
              <a:rPr lang="en-US" dirty="0" err="1">
                <a:solidFill>
                  <a:schemeClr val="tx1"/>
                </a:solidFill>
                <a:latin typeface="+mn-lt"/>
              </a:rPr>
              <a:t>procedură</a:t>
            </a:r>
            <a:r>
              <a:rPr lang="en-US" dirty="0">
                <a:solidFill>
                  <a:schemeClr val="tx1"/>
                </a:solidFill>
                <a:latin typeface="+mn-lt"/>
              </a:rPr>
              <a:t> </a:t>
            </a:r>
            <a:r>
              <a:rPr lang="en-US" dirty="0" err="1">
                <a:solidFill>
                  <a:schemeClr val="tx1"/>
                </a:solidFill>
                <a:latin typeface="+mn-lt"/>
              </a:rPr>
              <a:t>stocată</a:t>
            </a:r>
            <a:r>
              <a:rPr lang="en-US" dirty="0">
                <a:solidFill>
                  <a:schemeClr val="tx1"/>
                </a:solidFill>
                <a:latin typeface="+mn-lt"/>
              </a:rPr>
              <a:t> </a:t>
            </a:r>
            <a:r>
              <a:rPr lang="en-US" dirty="0" err="1">
                <a:solidFill>
                  <a:schemeClr val="tx1"/>
                </a:solidFill>
                <a:latin typeface="+mn-lt"/>
              </a:rPr>
              <a:t>definită</a:t>
            </a:r>
            <a:r>
              <a:rPr lang="en-US" dirty="0">
                <a:solidFill>
                  <a:schemeClr val="tx1"/>
                </a:solidFill>
                <a:latin typeface="+mn-lt"/>
              </a:rPr>
              <a:t> de </a:t>
            </a:r>
            <a:r>
              <a:rPr lang="en-US" dirty="0" err="1">
                <a:solidFill>
                  <a:schemeClr val="tx1"/>
                </a:solidFill>
                <a:latin typeface="+mn-lt"/>
              </a:rPr>
              <a:t>utilizator</a:t>
            </a:r>
            <a:r>
              <a:rPr lang="en-US" dirty="0">
                <a:solidFill>
                  <a:schemeClr val="tx1"/>
                </a:solidFill>
                <a:latin typeface="+mn-lt"/>
              </a:rPr>
              <a:t> </a:t>
            </a:r>
            <a:r>
              <a:rPr lang="en-US" dirty="0" err="1">
                <a:solidFill>
                  <a:schemeClr val="tx1"/>
                </a:solidFill>
                <a:latin typeface="+mn-lt"/>
              </a:rPr>
              <a:t>sau</a:t>
            </a:r>
            <a:r>
              <a:rPr lang="en-US" dirty="0">
                <a:solidFill>
                  <a:schemeClr val="tx1"/>
                </a:solidFill>
                <a:latin typeface="+mn-lt"/>
              </a:rPr>
              <a:t> o </a:t>
            </a:r>
            <a:r>
              <a:rPr lang="en-US" dirty="0" err="1">
                <a:solidFill>
                  <a:schemeClr val="tx1"/>
                </a:solidFill>
                <a:latin typeface="+mn-lt"/>
              </a:rPr>
              <a:t>procedură</a:t>
            </a:r>
            <a:r>
              <a:rPr lang="en-US" dirty="0">
                <a:solidFill>
                  <a:schemeClr val="tx1"/>
                </a:solidFill>
                <a:latin typeface="+mn-lt"/>
              </a:rPr>
              <a:t> </a:t>
            </a:r>
            <a:r>
              <a:rPr lang="en-US" dirty="0" err="1">
                <a:solidFill>
                  <a:schemeClr val="tx1"/>
                </a:solidFill>
                <a:latin typeface="+mn-lt"/>
              </a:rPr>
              <a:t>stocată</a:t>
            </a:r>
            <a:r>
              <a:rPr lang="en-US" dirty="0">
                <a:solidFill>
                  <a:schemeClr val="tx1"/>
                </a:solidFill>
                <a:latin typeface="+mn-lt"/>
              </a:rPr>
              <a:t> </a:t>
            </a:r>
            <a:r>
              <a:rPr lang="en-US" dirty="0" err="1">
                <a:solidFill>
                  <a:schemeClr val="tx1"/>
                </a:solidFill>
                <a:latin typeface="+mn-lt"/>
              </a:rPr>
              <a:t>extinsă</a:t>
            </a:r>
            <a:endParaRPr lang="en-US" sz="1800" dirty="0">
              <a:solidFill>
                <a:schemeClr val="tx1"/>
              </a:solidFill>
              <a:latin typeface="+mn-lt"/>
            </a:endParaRPr>
          </a:p>
          <a:p>
            <a:pPr lvl="1"/>
            <a:r>
              <a:rPr lang="en-US" dirty="0" err="1">
                <a:solidFill>
                  <a:schemeClr val="tx1"/>
                </a:solidFill>
                <a:latin typeface="+mn-lt"/>
              </a:rPr>
              <a:t>Controlează</a:t>
            </a:r>
            <a:r>
              <a:rPr lang="en-US" dirty="0">
                <a:solidFill>
                  <a:schemeClr val="tx1"/>
                </a:solidFill>
                <a:latin typeface="+mn-lt"/>
              </a:rPr>
              <a:t> </a:t>
            </a:r>
            <a:r>
              <a:rPr lang="en-US" dirty="0" err="1">
                <a:solidFill>
                  <a:schemeClr val="tx1"/>
                </a:solidFill>
                <a:latin typeface="+mn-lt"/>
              </a:rPr>
              <a:t>execuția</a:t>
            </a:r>
            <a:r>
              <a:rPr lang="en-US" dirty="0">
                <a:solidFill>
                  <a:schemeClr val="tx1"/>
                </a:solidFill>
                <a:latin typeface="+mn-lt"/>
              </a:rPr>
              <a:t> </a:t>
            </a:r>
            <a:r>
              <a:rPr lang="en-US" dirty="0" err="1">
                <a:solidFill>
                  <a:schemeClr val="tx1"/>
                </a:solidFill>
                <a:latin typeface="+mn-lt"/>
              </a:rPr>
              <a:t>unui</a:t>
            </a:r>
            <a:r>
              <a:rPr lang="en-US" dirty="0">
                <a:solidFill>
                  <a:schemeClr val="tx1"/>
                </a:solidFill>
                <a:latin typeface="+mn-lt"/>
              </a:rPr>
              <a:t> </a:t>
            </a:r>
            <a:r>
              <a:rPr lang="en-US" dirty="0" err="1">
                <a:solidFill>
                  <a:schemeClr val="tx1"/>
                </a:solidFill>
                <a:latin typeface="+mn-lt"/>
              </a:rPr>
              <a:t>șir</a:t>
            </a:r>
            <a:r>
              <a:rPr lang="en-US" dirty="0">
                <a:solidFill>
                  <a:schemeClr val="tx1"/>
                </a:solidFill>
                <a:latin typeface="+mn-lt"/>
              </a:rPr>
              <a:t> de </a:t>
            </a:r>
            <a:r>
              <a:rPr lang="en-US" dirty="0" err="1">
                <a:solidFill>
                  <a:schemeClr val="tx1"/>
                </a:solidFill>
                <a:latin typeface="+mn-lt"/>
              </a:rPr>
              <a:t>caractere</a:t>
            </a:r>
            <a:r>
              <a:rPr lang="en-US" dirty="0">
                <a:solidFill>
                  <a:schemeClr val="tx1"/>
                </a:solidFill>
                <a:latin typeface="+mn-lt"/>
              </a:rPr>
              <a:t> </a:t>
            </a:r>
            <a:r>
              <a:rPr lang="en-US" dirty="0" err="1">
                <a:solidFill>
                  <a:schemeClr val="tx1"/>
                </a:solidFill>
                <a:latin typeface="+mn-lt"/>
              </a:rPr>
              <a:t>într</a:t>
            </a:r>
            <a:r>
              <a:rPr lang="en-US" dirty="0">
                <a:solidFill>
                  <a:schemeClr val="tx1"/>
                </a:solidFill>
                <a:latin typeface="+mn-lt"/>
              </a:rPr>
              <a:t>-un lot Transact-SQL</a:t>
            </a: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en-US" dirty="0" err="1" smtClean="0">
                <a:solidFill>
                  <a:srgbClr val="3333CC"/>
                </a:solidFill>
              </a:rPr>
              <a:t>Directivele</a:t>
            </a:r>
            <a:r>
              <a:rPr lang="en-US" dirty="0" smtClean="0"/>
              <a:t> Batch</a:t>
            </a:r>
            <a:endParaRPr lang="en-US" dirty="0"/>
          </a:p>
        </p:txBody>
      </p:sp>
      <p:sp>
        <p:nvSpPr>
          <p:cNvPr id="68613" name="Rectangle 5"/>
          <p:cNvSpPr>
            <a:spLocks noGrp="1" noChangeArrowheads="1"/>
          </p:cNvSpPr>
          <p:nvPr>
            <p:ph type="body" idx="1"/>
          </p:nvPr>
        </p:nvSpPr>
        <p:spPr>
          <a:xfrm>
            <a:off x="990600" y="1447800"/>
            <a:ext cx="7194550" cy="4495800"/>
          </a:xfrm>
        </p:spPr>
        <p:txBody>
          <a:bodyPr/>
          <a:lstStyle/>
          <a:p>
            <a:pPr lvl="0"/>
            <a:r>
              <a:rPr lang="ro-MO" dirty="0" smtClean="0"/>
              <a:t>Exista mai multe metode de lucru cu obiectele unei BD in SSMS. </a:t>
            </a:r>
            <a:r>
              <a:rPr lang="en-US" dirty="0" smtClean="0"/>
              <a:t> </a:t>
            </a:r>
            <a:r>
              <a:rPr lang="ro-MO" dirty="0" smtClean="0"/>
              <a:t>Dar există si o varianta de lucru cind putem combina </a:t>
            </a:r>
            <a:r>
              <a:rPr lang="en-US" dirty="0" err="1" smtClean="0"/>
              <a:t>mai</a:t>
            </a:r>
            <a:r>
              <a:rPr lang="en-US" dirty="0" smtClean="0"/>
              <a:t> </a:t>
            </a:r>
            <a:r>
              <a:rPr lang="en-US" dirty="0" err="1" smtClean="0"/>
              <a:t>multe</a:t>
            </a:r>
            <a:r>
              <a:rPr lang="en-US" dirty="0" smtClean="0"/>
              <a:t> </a:t>
            </a:r>
            <a:r>
              <a:rPr lang="en-US" dirty="0" err="1" smtClean="0"/>
              <a:t>comenzi</a:t>
            </a:r>
            <a:r>
              <a:rPr lang="en-US" dirty="0" smtClean="0"/>
              <a:t> </a:t>
            </a:r>
            <a:r>
              <a:rPr lang="en-US" dirty="0" err="1" smtClean="0"/>
              <a:t>într</a:t>
            </a:r>
            <a:r>
              <a:rPr lang="en-US" dirty="0" smtClean="0"/>
              <a:t>-un </a:t>
            </a:r>
            <a:r>
              <a:rPr lang="en-US" dirty="0" err="1" smtClean="0"/>
              <a:t>singur</a:t>
            </a:r>
            <a:r>
              <a:rPr lang="en-US" dirty="0" smtClean="0"/>
              <a:t> script </a:t>
            </a:r>
            <a:r>
              <a:rPr lang="en-US" dirty="0" err="1" smtClean="0"/>
              <a:t>simultan</a:t>
            </a:r>
            <a:r>
              <a:rPr lang="en-US" dirty="0" smtClean="0"/>
              <a:t>. </a:t>
            </a:r>
            <a:r>
              <a:rPr lang="en-US" dirty="0" err="1" smtClean="0"/>
              <a:t>În</a:t>
            </a:r>
            <a:r>
              <a:rPr lang="en-US" dirty="0" smtClean="0"/>
              <a:t> </a:t>
            </a:r>
            <a:r>
              <a:rPr lang="en-US" dirty="0" err="1" smtClean="0"/>
              <a:t>acest</a:t>
            </a:r>
            <a:r>
              <a:rPr lang="en-US" dirty="0" smtClean="0"/>
              <a:t> </a:t>
            </a:r>
            <a:r>
              <a:rPr lang="en-US" dirty="0" err="1" smtClean="0"/>
              <a:t>caz</a:t>
            </a:r>
            <a:r>
              <a:rPr lang="en-US" dirty="0" smtClean="0"/>
              <a:t>, </a:t>
            </a:r>
            <a:r>
              <a:rPr lang="en-US" dirty="0" err="1" smtClean="0"/>
              <a:t>seturile</a:t>
            </a:r>
            <a:r>
              <a:rPr lang="en-US" dirty="0" smtClean="0"/>
              <a:t> </a:t>
            </a:r>
            <a:r>
              <a:rPr lang="en-US" dirty="0" err="1" smtClean="0"/>
              <a:t>individuale</a:t>
            </a:r>
            <a:r>
              <a:rPr lang="en-US" dirty="0" smtClean="0"/>
              <a:t> de </a:t>
            </a:r>
            <a:r>
              <a:rPr lang="en-US" dirty="0" err="1" smtClean="0"/>
              <a:t>comenzi</a:t>
            </a:r>
            <a:r>
              <a:rPr lang="en-US" dirty="0" smtClean="0"/>
              <a:t> se </a:t>
            </a:r>
            <a:r>
              <a:rPr lang="en-US" dirty="0" err="1" smtClean="0"/>
              <a:t>numesc</a:t>
            </a:r>
            <a:r>
              <a:rPr lang="en-US" dirty="0" smtClean="0"/>
              <a:t> </a:t>
            </a:r>
            <a:r>
              <a:rPr lang="en-US" i="1" dirty="0" err="1" smtClean="0"/>
              <a:t>loturi</a:t>
            </a:r>
            <a:r>
              <a:rPr lang="en-US" i="1" dirty="0" smtClean="0"/>
              <a:t> de </a:t>
            </a:r>
            <a:r>
              <a:rPr lang="en-US" i="1" dirty="0" err="1" smtClean="0"/>
              <a:t>comenzi</a:t>
            </a:r>
            <a:r>
              <a:rPr lang="en-US" i="1" dirty="0" smtClean="0"/>
              <a:t> </a:t>
            </a:r>
            <a:r>
              <a:rPr lang="en-US" i="1" dirty="0" err="1" smtClean="0"/>
              <a:t>sau</a:t>
            </a:r>
            <a:r>
              <a:rPr lang="en-US" i="1" dirty="0" smtClean="0"/>
              <a:t> </a:t>
            </a:r>
            <a:r>
              <a:rPr lang="en-US" i="1" dirty="0" err="1" smtClean="0"/>
              <a:t>pachete</a:t>
            </a:r>
            <a:r>
              <a:rPr lang="en-US" i="1" dirty="0" smtClean="0"/>
              <a:t> </a:t>
            </a:r>
            <a:r>
              <a:rPr lang="en-US" i="1" dirty="0" err="1" smtClean="0"/>
              <a:t>sau</a:t>
            </a:r>
            <a:r>
              <a:rPr lang="en-US" i="1" dirty="0" smtClean="0"/>
              <a:t> Batch.</a:t>
            </a:r>
            <a:endParaRPr lang="ro-MO" i="1" dirty="0" smtClean="0"/>
          </a:p>
          <a:p>
            <a:pPr lvl="0"/>
            <a:r>
              <a:rPr lang="en-US" dirty="0" smtClean="0"/>
              <a:t>GO</a:t>
            </a:r>
            <a:endParaRPr lang="en-US" sz="1800" dirty="0"/>
          </a:p>
          <a:p>
            <a:pPr lvl="1"/>
            <a:r>
              <a:rPr lang="en-US" dirty="0" err="1">
                <a:solidFill>
                  <a:schemeClr val="tx1"/>
                </a:solidFill>
                <a:latin typeface="+mn-lt"/>
              </a:rPr>
              <a:t>Delimitează</a:t>
            </a:r>
            <a:r>
              <a:rPr lang="en-US" dirty="0">
                <a:solidFill>
                  <a:schemeClr val="tx1"/>
                </a:solidFill>
                <a:latin typeface="+mn-lt"/>
              </a:rPr>
              <a:t> </a:t>
            </a:r>
            <a:r>
              <a:rPr lang="en-US" dirty="0" err="1">
                <a:solidFill>
                  <a:schemeClr val="tx1"/>
                </a:solidFill>
                <a:latin typeface="+mn-lt"/>
              </a:rPr>
              <a:t>loturi</a:t>
            </a:r>
            <a:r>
              <a:rPr lang="en-US" dirty="0">
                <a:solidFill>
                  <a:schemeClr val="tx1"/>
                </a:solidFill>
                <a:latin typeface="+mn-lt"/>
              </a:rPr>
              <a:t>/</a:t>
            </a:r>
            <a:r>
              <a:rPr lang="en-US" dirty="0" err="1">
                <a:solidFill>
                  <a:schemeClr val="tx1"/>
                </a:solidFill>
                <a:latin typeface="+mn-lt"/>
              </a:rPr>
              <a:t>sectiuni</a:t>
            </a:r>
            <a:r>
              <a:rPr lang="en-US" dirty="0">
                <a:solidFill>
                  <a:schemeClr val="tx1"/>
                </a:solidFill>
                <a:latin typeface="+mn-lt"/>
              </a:rPr>
              <a:t> de </a:t>
            </a:r>
            <a:r>
              <a:rPr lang="en-US" dirty="0" err="1">
                <a:solidFill>
                  <a:schemeClr val="tx1"/>
                </a:solidFill>
                <a:latin typeface="+mn-lt"/>
              </a:rPr>
              <a:t>instrucțiuni</a:t>
            </a:r>
            <a:r>
              <a:rPr lang="en-US" dirty="0">
                <a:solidFill>
                  <a:schemeClr val="tx1"/>
                </a:solidFill>
                <a:latin typeface="+mn-lt"/>
              </a:rPr>
              <a:t> Transact-SQL la </a:t>
            </a:r>
            <a:r>
              <a:rPr lang="en-US" dirty="0" err="1">
                <a:solidFill>
                  <a:schemeClr val="tx1"/>
                </a:solidFill>
                <a:latin typeface="+mn-lt"/>
              </a:rPr>
              <a:t>instrumente</a:t>
            </a:r>
            <a:r>
              <a:rPr lang="en-US" dirty="0">
                <a:solidFill>
                  <a:schemeClr val="tx1"/>
                </a:solidFill>
                <a:latin typeface="+mn-lt"/>
              </a:rPr>
              <a:t> </a:t>
            </a:r>
            <a:r>
              <a:rPr lang="en-US" dirty="0" err="1">
                <a:solidFill>
                  <a:schemeClr val="tx1"/>
                </a:solidFill>
                <a:latin typeface="+mn-lt"/>
              </a:rPr>
              <a:t>și</a:t>
            </a:r>
            <a:r>
              <a:rPr lang="en-US" dirty="0">
                <a:solidFill>
                  <a:schemeClr val="tx1"/>
                </a:solidFill>
                <a:latin typeface="+mn-lt"/>
              </a:rPr>
              <a:t> </a:t>
            </a:r>
            <a:r>
              <a:rPr lang="en-US" dirty="0" err="1">
                <a:solidFill>
                  <a:schemeClr val="tx1"/>
                </a:solidFill>
                <a:latin typeface="+mn-lt"/>
              </a:rPr>
              <a:t>utilite</a:t>
            </a:r>
            <a:endParaRPr lang="en-US" sz="1800" dirty="0">
              <a:solidFill>
                <a:schemeClr val="tx1"/>
              </a:solidFill>
              <a:latin typeface="+mn-lt"/>
            </a:endParaRPr>
          </a:p>
          <a:p>
            <a:pPr lvl="1"/>
            <a:r>
              <a:rPr lang="en-US" dirty="0">
                <a:solidFill>
                  <a:schemeClr val="tx1"/>
                </a:solidFill>
                <a:latin typeface="+mn-lt"/>
              </a:rPr>
              <a:t>Nu </a:t>
            </a:r>
            <a:r>
              <a:rPr lang="en-US" dirty="0" err="1">
                <a:solidFill>
                  <a:schemeClr val="tx1"/>
                </a:solidFill>
                <a:latin typeface="+mn-lt"/>
              </a:rPr>
              <a:t>este</a:t>
            </a:r>
            <a:r>
              <a:rPr lang="en-US" dirty="0">
                <a:solidFill>
                  <a:schemeClr val="tx1"/>
                </a:solidFill>
                <a:latin typeface="+mn-lt"/>
              </a:rPr>
              <a:t> o </a:t>
            </a:r>
            <a:r>
              <a:rPr lang="en-US" dirty="0" err="1">
                <a:solidFill>
                  <a:schemeClr val="tx1"/>
                </a:solidFill>
                <a:latin typeface="+mn-lt"/>
              </a:rPr>
              <a:t>declarație</a:t>
            </a:r>
            <a:r>
              <a:rPr lang="en-US" dirty="0">
                <a:solidFill>
                  <a:schemeClr val="tx1"/>
                </a:solidFill>
                <a:latin typeface="+mn-lt"/>
              </a:rPr>
              <a:t> </a:t>
            </a:r>
            <a:r>
              <a:rPr lang="en-US" dirty="0" err="1" smtClean="0"/>
              <a:t>reală</a:t>
            </a:r>
            <a:r>
              <a:rPr lang="ro-MO" dirty="0" smtClean="0"/>
              <a:t> </a:t>
            </a:r>
            <a:r>
              <a:rPr lang="en-US" dirty="0" smtClean="0"/>
              <a:t>Transact-SQL</a:t>
            </a:r>
            <a:endParaRPr lang="ro-MO" sz="1800" dirty="0" smtClean="0"/>
          </a:p>
          <a:p>
            <a:pPr>
              <a:buNone/>
            </a:pPr>
            <a:endParaRPr lang="ro-MO"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en-US" dirty="0" err="1" smtClean="0">
                <a:solidFill>
                  <a:srgbClr val="3333CC"/>
                </a:solidFill>
              </a:rPr>
              <a:t>Directivele</a:t>
            </a:r>
            <a:r>
              <a:rPr lang="en-US" dirty="0" smtClean="0"/>
              <a:t> Batch</a:t>
            </a:r>
            <a:endParaRPr lang="en-US" dirty="0"/>
          </a:p>
        </p:txBody>
      </p:sp>
      <p:sp>
        <p:nvSpPr>
          <p:cNvPr id="68613" name="Rectangle 5"/>
          <p:cNvSpPr>
            <a:spLocks noGrp="1" noChangeArrowheads="1"/>
          </p:cNvSpPr>
          <p:nvPr>
            <p:ph type="body" idx="1"/>
          </p:nvPr>
        </p:nvSpPr>
        <p:spPr>
          <a:xfrm>
            <a:off x="990600" y="1447800"/>
            <a:ext cx="7194550" cy="4495800"/>
          </a:xfrm>
        </p:spPr>
        <p:txBody>
          <a:bodyPr/>
          <a:lstStyle/>
          <a:p>
            <a:r>
              <a:rPr lang="en-US" dirty="0" smtClean="0"/>
              <a:t>              </a:t>
            </a:r>
            <a:r>
              <a:rPr lang="en-US" dirty="0" err="1" smtClean="0"/>
              <a:t>Fiecare</a:t>
            </a:r>
            <a:r>
              <a:rPr lang="en-US" dirty="0" smtClean="0"/>
              <a:t> </a:t>
            </a:r>
            <a:r>
              <a:rPr lang="en-US" dirty="0" err="1" smtClean="0"/>
              <a:t>pachet</a:t>
            </a:r>
            <a:r>
              <a:rPr lang="en-US" dirty="0" smtClean="0"/>
              <a:t> </a:t>
            </a:r>
            <a:r>
              <a:rPr lang="en-US" dirty="0" err="1" smtClean="0"/>
              <a:t>constă</a:t>
            </a:r>
            <a:r>
              <a:rPr lang="en-US" dirty="0" smtClean="0"/>
              <a:t> din </a:t>
            </a:r>
            <a:r>
              <a:rPr lang="en-US" dirty="0" err="1" smtClean="0"/>
              <a:t>una</a:t>
            </a:r>
            <a:r>
              <a:rPr lang="en-US" dirty="0" smtClean="0"/>
              <a:t> </a:t>
            </a:r>
            <a:r>
              <a:rPr lang="en-US" dirty="0" err="1" smtClean="0"/>
              <a:t>sau</a:t>
            </a:r>
            <a:r>
              <a:rPr lang="en-US" dirty="0" smtClean="0"/>
              <a:t> </a:t>
            </a:r>
            <a:r>
              <a:rPr lang="en-US" dirty="0" err="1" smtClean="0"/>
              <a:t>mai</a:t>
            </a:r>
            <a:r>
              <a:rPr lang="en-US" dirty="0" smtClean="0"/>
              <a:t> </a:t>
            </a:r>
            <a:r>
              <a:rPr lang="en-US" dirty="0" err="1" smtClean="0"/>
              <a:t>multe</a:t>
            </a:r>
            <a:r>
              <a:rPr lang="en-US" dirty="0" smtClean="0"/>
              <a:t> </a:t>
            </a:r>
            <a:r>
              <a:rPr lang="en-US" dirty="0" err="1" smtClean="0"/>
              <a:t>instrucțiuni</a:t>
            </a:r>
            <a:r>
              <a:rPr lang="en-US" dirty="0" smtClean="0"/>
              <a:t> SQL care </a:t>
            </a:r>
            <a:r>
              <a:rPr lang="en-US" dirty="0" err="1" smtClean="0"/>
              <a:t>sunt</a:t>
            </a:r>
            <a:r>
              <a:rPr lang="en-US" dirty="0" smtClean="0"/>
              <a:t> </a:t>
            </a:r>
            <a:r>
              <a:rPr lang="en-US" dirty="0" err="1" smtClean="0"/>
              <a:t>executate</a:t>
            </a:r>
            <a:r>
              <a:rPr lang="en-US" dirty="0" smtClean="0"/>
              <a:t> </a:t>
            </a:r>
            <a:r>
              <a:rPr lang="en-US" dirty="0" err="1" smtClean="0"/>
              <a:t>în</a:t>
            </a:r>
            <a:r>
              <a:rPr lang="en-US" dirty="0" smtClean="0"/>
              <a:t> </a:t>
            </a:r>
            <a:r>
              <a:rPr lang="en-US" dirty="0" err="1" smtClean="0"/>
              <a:t>ansamblu</a:t>
            </a:r>
            <a:r>
              <a:rPr lang="en-US" dirty="0" smtClean="0"/>
              <a:t>. </a:t>
            </a:r>
            <a:r>
              <a:rPr lang="en-US" dirty="0" err="1" smtClean="0"/>
              <a:t>Comanda</a:t>
            </a:r>
            <a:r>
              <a:rPr lang="en-US" dirty="0" smtClean="0"/>
              <a:t> GO </a:t>
            </a:r>
            <a:r>
              <a:rPr lang="en-US" dirty="0" err="1" smtClean="0"/>
              <a:t>servește</a:t>
            </a:r>
            <a:r>
              <a:rPr lang="en-US" dirty="0" smtClean="0"/>
              <a:t> ca un </a:t>
            </a:r>
            <a:r>
              <a:rPr lang="en-US" dirty="0" err="1" smtClean="0"/>
              <a:t>semnal</a:t>
            </a:r>
            <a:r>
              <a:rPr lang="en-US" dirty="0" smtClean="0"/>
              <a:t> </a:t>
            </a:r>
            <a:r>
              <a:rPr lang="en-US" dirty="0" err="1" smtClean="0"/>
              <a:t>pentru</a:t>
            </a:r>
            <a:r>
              <a:rPr lang="en-US" dirty="0" smtClean="0"/>
              <a:t> a </a:t>
            </a:r>
            <a:r>
              <a:rPr lang="en-US" dirty="0" err="1" smtClean="0"/>
              <a:t>completa</a:t>
            </a:r>
            <a:r>
              <a:rPr lang="en-US" dirty="0" smtClean="0"/>
              <a:t> </a:t>
            </a:r>
            <a:r>
              <a:rPr lang="en-US" dirty="0" err="1" smtClean="0"/>
              <a:t>pachetul</a:t>
            </a:r>
            <a:r>
              <a:rPr lang="en-US" dirty="0" smtClean="0"/>
              <a:t> </a:t>
            </a:r>
            <a:r>
              <a:rPr lang="en-US" dirty="0" err="1" smtClean="0"/>
              <a:t>și</a:t>
            </a:r>
            <a:r>
              <a:rPr lang="en-US" dirty="0" smtClean="0"/>
              <a:t> a </a:t>
            </a:r>
            <a:r>
              <a:rPr lang="en-US" dirty="0" err="1" smtClean="0"/>
              <a:t>executa</a:t>
            </a:r>
            <a:r>
              <a:rPr lang="en-US" dirty="0" smtClean="0"/>
              <a:t> </a:t>
            </a:r>
            <a:r>
              <a:rPr lang="en-US" dirty="0" err="1" smtClean="0"/>
              <a:t>expresiile</a:t>
            </a:r>
            <a:r>
              <a:rPr lang="en-US" dirty="0" smtClean="0"/>
              <a:t> </a:t>
            </a:r>
            <a:r>
              <a:rPr lang="en-US" dirty="0" err="1" smtClean="0"/>
              <a:t>acestuia</a:t>
            </a:r>
            <a:r>
              <a:rPr lang="en-US" dirty="0" smtClean="0"/>
              <a:t> . </a:t>
            </a:r>
          </a:p>
          <a:p>
            <a:r>
              <a:rPr lang="en-US" dirty="0" smtClean="0"/>
              <a:t>              </a:t>
            </a:r>
            <a:r>
              <a:rPr lang="en-US" dirty="0" err="1" smtClean="0"/>
              <a:t>Rațiunea</a:t>
            </a:r>
            <a:r>
              <a:rPr lang="en-US" dirty="0" smtClean="0"/>
              <a:t> din </a:t>
            </a:r>
            <a:r>
              <a:rPr lang="en-US" dirty="0" err="1" smtClean="0"/>
              <a:t>spatele</a:t>
            </a:r>
            <a:r>
              <a:rPr lang="en-US" dirty="0" smtClean="0"/>
              <a:t> </a:t>
            </a:r>
            <a:r>
              <a:rPr lang="en-US" dirty="0" err="1" smtClean="0"/>
              <a:t>împărțirii</a:t>
            </a:r>
            <a:r>
              <a:rPr lang="en-US" dirty="0" smtClean="0"/>
              <a:t> </a:t>
            </a:r>
            <a:r>
              <a:rPr lang="en-US" dirty="0" err="1" smtClean="0"/>
              <a:t>instrucțiunilor</a:t>
            </a:r>
            <a:r>
              <a:rPr lang="en-US" dirty="0" smtClean="0"/>
              <a:t> SQL </a:t>
            </a:r>
            <a:r>
              <a:rPr lang="en-US" dirty="0" err="1" smtClean="0"/>
              <a:t>în</a:t>
            </a:r>
            <a:r>
              <a:rPr lang="en-US" dirty="0" smtClean="0"/>
              <a:t> </a:t>
            </a:r>
            <a:r>
              <a:rPr lang="en-US" dirty="0" err="1" smtClean="0"/>
              <a:t>loturi</a:t>
            </a:r>
            <a:r>
              <a:rPr lang="en-US" dirty="0" smtClean="0"/>
              <a:t> </a:t>
            </a:r>
            <a:r>
              <a:rPr lang="en-US" dirty="0" err="1" smtClean="0"/>
              <a:t>este</a:t>
            </a:r>
            <a:r>
              <a:rPr lang="en-US" dirty="0" smtClean="0"/>
              <a:t> </a:t>
            </a:r>
            <a:r>
              <a:rPr lang="en-US" dirty="0" err="1" smtClean="0"/>
              <a:t>că</a:t>
            </a:r>
            <a:r>
              <a:rPr lang="en-US" dirty="0" smtClean="0"/>
              <a:t> </a:t>
            </a:r>
            <a:r>
              <a:rPr lang="en-US" dirty="0" err="1" smtClean="0"/>
              <a:t>unele</a:t>
            </a:r>
            <a:r>
              <a:rPr lang="en-US" dirty="0" smtClean="0"/>
              <a:t> </a:t>
            </a:r>
            <a:r>
              <a:rPr lang="en-US" dirty="0" err="1" smtClean="0"/>
              <a:t>instrucțiuni</a:t>
            </a:r>
            <a:r>
              <a:rPr lang="en-US" dirty="0" smtClean="0"/>
              <a:t> </a:t>
            </a:r>
            <a:r>
              <a:rPr lang="en-US" dirty="0" err="1" smtClean="0"/>
              <a:t>trebuie</a:t>
            </a:r>
            <a:r>
              <a:rPr lang="en-US" dirty="0" smtClean="0"/>
              <a:t> </a:t>
            </a:r>
            <a:r>
              <a:rPr lang="en-US" dirty="0" err="1" smtClean="0"/>
              <a:t>să</a:t>
            </a:r>
            <a:r>
              <a:rPr lang="en-US" dirty="0" smtClean="0"/>
              <a:t> se execute cu </a:t>
            </a:r>
            <a:r>
              <a:rPr lang="en-US" dirty="0" err="1" smtClean="0"/>
              <a:t>succes</a:t>
            </a:r>
            <a:r>
              <a:rPr lang="en-US" dirty="0" smtClean="0">
                <a:solidFill>
                  <a:srgbClr val="FF0000"/>
                </a:solidFill>
              </a:rPr>
              <a:t> </a:t>
            </a:r>
            <a:r>
              <a:rPr lang="en-US" dirty="0" err="1" smtClean="0">
                <a:solidFill>
                  <a:srgbClr val="FF0000"/>
                </a:solidFill>
              </a:rPr>
              <a:t>înainte</a:t>
            </a:r>
            <a:r>
              <a:rPr lang="en-US" dirty="0" smtClean="0">
                <a:solidFill>
                  <a:srgbClr val="FF0000"/>
                </a:solidFill>
              </a:rPr>
              <a:t> </a:t>
            </a:r>
            <a:r>
              <a:rPr lang="en-US" dirty="0" smtClean="0"/>
              <a:t>ca </a:t>
            </a:r>
            <a:r>
              <a:rPr lang="en-US" dirty="0" err="1" smtClean="0"/>
              <a:t>alte</a:t>
            </a:r>
            <a:r>
              <a:rPr lang="en-US" dirty="0" smtClean="0"/>
              <a:t> </a:t>
            </a:r>
            <a:r>
              <a:rPr lang="en-US" dirty="0" err="1" smtClean="0"/>
              <a:t>instrucțiuni</a:t>
            </a:r>
            <a:r>
              <a:rPr lang="en-US" dirty="0" smtClean="0"/>
              <a:t> </a:t>
            </a:r>
            <a:r>
              <a:rPr lang="en-US" dirty="0" err="1" smtClean="0"/>
              <a:t>să</a:t>
            </a:r>
            <a:r>
              <a:rPr lang="en-US" dirty="0" smtClean="0"/>
              <a:t> fie </a:t>
            </a:r>
            <a:r>
              <a:rPr lang="en-US" dirty="0" err="1" smtClean="0"/>
              <a:t>executate</a:t>
            </a:r>
            <a:r>
              <a:rPr lang="en-US" dirty="0" smtClean="0"/>
              <a:t>.</a:t>
            </a:r>
          </a:p>
          <a:p>
            <a:r>
              <a:rPr lang="en-US" dirty="0" smtClean="0"/>
              <a:t>              </a:t>
            </a:r>
            <a:r>
              <a:rPr lang="en-US" dirty="0" smtClean="0">
                <a:solidFill>
                  <a:srgbClr val="3333CC"/>
                </a:solidFill>
              </a:rPr>
              <a:t>De </a:t>
            </a:r>
            <a:r>
              <a:rPr lang="en-US" dirty="0" err="1" smtClean="0">
                <a:solidFill>
                  <a:srgbClr val="3333CC"/>
                </a:solidFill>
              </a:rPr>
              <a:t>exemplu</a:t>
            </a:r>
            <a:r>
              <a:rPr lang="en-US" dirty="0" smtClean="0"/>
              <a:t>, </a:t>
            </a:r>
            <a:r>
              <a:rPr lang="en-US" dirty="0" err="1" smtClean="0"/>
              <a:t>atunci</a:t>
            </a:r>
            <a:r>
              <a:rPr lang="en-US" dirty="0" smtClean="0"/>
              <a:t> </a:t>
            </a:r>
            <a:r>
              <a:rPr lang="en-US" dirty="0" err="1" smtClean="0"/>
              <a:t>când</a:t>
            </a:r>
            <a:r>
              <a:rPr lang="en-US" dirty="0" smtClean="0"/>
              <a:t> </a:t>
            </a:r>
            <a:r>
              <a:rPr lang="en-US" dirty="0" err="1" smtClean="0"/>
              <a:t>adăugăm</a:t>
            </a:r>
            <a:r>
              <a:rPr lang="en-US" dirty="0" smtClean="0"/>
              <a:t> </a:t>
            </a:r>
            <a:r>
              <a:rPr lang="en-US" dirty="0" err="1" smtClean="0"/>
              <a:t>tabele</a:t>
            </a:r>
            <a:r>
              <a:rPr lang="en-US" dirty="0" smtClean="0"/>
              <a:t>, </a:t>
            </a:r>
            <a:r>
              <a:rPr lang="en-US" dirty="0" err="1" smtClean="0"/>
              <a:t>trebuie</a:t>
            </a:r>
            <a:r>
              <a:rPr lang="en-US" dirty="0" smtClean="0"/>
              <a:t> </a:t>
            </a:r>
            <a:r>
              <a:rPr lang="en-US" dirty="0" err="1" smtClean="0"/>
              <a:t>să</a:t>
            </a:r>
            <a:r>
              <a:rPr lang="en-US" dirty="0" smtClean="0"/>
              <a:t> </a:t>
            </a:r>
            <a:r>
              <a:rPr lang="en-US" dirty="0" err="1" smtClean="0"/>
              <a:t>fim</a:t>
            </a:r>
            <a:r>
              <a:rPr lang="en-US" dirty="0" smtClean="0"/>
              <a:t> </a:t>
            </a:r>
            <a:r>
              <a:rPr lang="en-US" dirty="0" err="1" smtClean="0"/>
              <a:t>siguri</a:t>
            </a:r>
            <a:r>
              <a:rPr lang="en-US" dirty="0" smtClean="0"/>
              <a:t> </a:t>
            </a:r>
            <a:r>
              <a:rPr lang="en-US" dirty="0" err="1" smtClean="0"/>
              <a:t>că</a:t>
            </a:r>
            <a:r>
              <a:rPr lang="en-US" dirty="0" smtClean="0"/>
              <a:t> a </a:t>
            </a:r>
            <a:r>
              <a:rPr lang="en-US" dirty="0" err="1" smtClean="0"/>
              <a:t>fost</a:t>
            </a:r>
            <a:r>
              <a:rPr lang="en-US" dirty="0" smtClean="0"/>
              <a:t> </a:t>
            </a:r>
            <a:r>
              <a:rPr lang="en-US" dirty="0" err="1" smtClean="0"/>
              <a:t>creată</a:t>
            </a:r>
            <a:r>
              <a:rPr lang="en-US" dirty="0" smtClean="0"/>
              <a:t> </a:t>
            </a:r>
            <a:r>
              <a:rPr lang="en-US" dirty="0" err="1" smtClean="0"/>
              <a:t>baza</a:t>
            </a:r>
            <a:r>
              <a:rPr lang="en-US" dirty="0" smtClean="0"/>
              <a:t> de date </a:t>
            </a:r>
            <a:r>
              <a:rPr lang="en-US" dirty="0" err="1" smtClean="0"/>
              <a:t>în</a:t>
            </a:r>
            <a:r>
              <a:rPr lang="en-US" dirty="0" smtClean="0"/>
              <a:t> care </a:t>
            </a:r>
            <a:r>
              <a:rPr lang="en-US" dirty="0" err="1" smtClean="0"/>
              <a:t>vom</a:t>
            </a:r>
            <a:r>
              <a:rPr lang="en-US" dirty="0" smtClean="0"/>
              <a:t> </a:t>
            </a:r>
            <a:r>
              <a:rPr lang="en-US" dirty="0" err="1" smtClean="0"/>
              <a:t>crea</a:t>
            </a:r>
            <a:r>
              <a:rPr lang="en-US" dirty="0" smtClean="0"/>
              <a:t> </a:t>
            </a:r>
            <a:r>
              <a:rPr lang="en-US" dirty="0" err="1" smtClean="0"/>
              <a:t>tabele</a:t>
            </a:r>
            <a:r>
              <a:rPr lang="en-US" dirty="0" smtClean="0"/>
              <a:t>.</a:t>
            </a:r>
          </a:p>
          <a:p>
            <a:pPr lvl="1"/>
            <a:endParaRPr lang="ro-MO"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en-US" dirty="0" err="1" smtClean="0">
                <a:solidFill>
                  <a:srgbClr val="3333CC"/>
                </a:solidFill>
              </a:rPr>
              <a:t>Directivele</a:t>
            </a:r>
            <a:r>
              <a:rPr lang="en-US" dirty="0" smtClean="0"/>
              <a:t> Batch</a:t>
            </a:r>
            <a:endParaRPr lang="en-US" dirty="0"/>
          </a:p>
        </p:txBody>
      </p:sp>
      <p:sp>
        <p:nvSpPr>
          <p:cNvPr id="68613" name="Rectangle 5"/>
          <p:cNvSpPr>
            <a:spLocks noGrp="1" noChangeArrowheads="1"/>
          </p:cNvSpPr>
          <p:nvPr>
            <p:ph type="body" idx="1"/>
          </p:nvPr>
        </p:nvSpPr>
        <p:spPr>
          <a:xfrm>
            <a:off x="990600" y="1447800"/>
            <a:ext cx="7194550" cy="4495800"/>
          </a:xfrm>
        </p:spPr>
        <p:txBody>
          <a:bodyPr/>
          <a:lstStyle/>
          <a:p>
            <a:pPr lvl="1"/>
            <a:endParaRPr lang="ro-MO" dirty="0" smtClean="0"/>
          </a:p>
        </p:txBody>
      </p:sp>
      <p:pic>
        <p:nvPicPr>
          <p:cNvPr id="4" name="Picture 3"/>
          <p:cNvPicPr/>
          <p:nvPr/>
        </p:nvPicPr>
        <p:blipFill>
          <a:blip r:embed="rId2" cstate="print"/>
          <a:srcRect l="14071" t="14181" r="29026" b="11736"/>
          <a:stretch>
            <a:fillRect/>
          </a:stretch>
        </p:blipFill>
        <p:spPr bwMode="auto">
          <a:xfrm>
            <a:off x="762000" y="990600"/>
            <a:ext cx="7543799" cy="5257800"/>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en-US" dirty="0" err="1" smtClean="0">
                <a:solidFill>
                  <a:srgbClr val="3333CC"/>
                </a:solidFill>
              </a:rPr>
              <a:t>Directivele</a:t>
            </a:r>
            <a:r>
              <a:rPr lang="en-US" dirty="0" smtClean="0"/>
              <a:t> Batch</a:t>
            </a:r>
            <a:endParaRPr lang="en-US" dirty="0"/>
          </a:p>
        </p:txBody>
      </p:sp>
      <p:sp>
        <p:nvSpPr>
          <p:cNvPr id="68613" name="Rectangle 5"/>
          <p:cNvSpPr>
            <a:spLocks noGrp="1" noChangeArrowheads="1"/>
          </p:cNvSpPr>
          <p:nvPr>
            <p:ph type="body" idx="1"/>
          </p:nvPr>
        </p:nvSpPr>
        <p:spPr>
          <a:xfrm>
            <a:off x="762000" y="990600"/>
            <a:ext cx="7620000" cy="5867400"/>
          </a:xfrm>
        </p:spPr>
        <p:txBody>
          <a:bodyPr/>
          <a:lstStyle/>
          <a:p>
            <a:pPr lvl="0"/>
            <a:r>
              <a:rPr lang="en-US" dirty="0" smtClean="0">
                <a:solidFill>
                  <a:srgbClr val="FF0000"/>
                </a:solidFill>
              </a:rPr>
              <a:t>EXEC</a:t>
            </a:r>
            <a:endParaRPr lang="ro-MO" dirty="0" smtClean="0">
              <a:solidFill>
                <a:srgbClr val="FF0000"/>
              </a:solidFill>
            </a:endParaRPr>
          </a:p>
          <a:p>
            <a:pPr lvl="0">
              <a:buNone/>
            </a:pPr>
            <a:endParaRPr lang="en-US" sz="1800" dirty="0" smtClean="0"/>
          </a:p>
          <a:p>
            <a:pPr marL="0" lvl="1">
              <a:lnSpc>
                <a:spcPct val="100000"/>
              </a:lnSpc>
              <a:spcBef>
                <a:spcPts val="0"/>
              </a:spcBef>
            </a:pPr>
            <a:r>
              <a:rPr lang="en-US" dirty="0" err="1" smtClean="0">
                <a:solidFill>
                  <a:schemeClr val="tx1"/>
                </a:solidFill>
                <a:latin typeface="+mn-lt"/>
              </a:rPr>
              <a:t>Execută</a:t>
            </a:r>
            <a:r>
              <a:rPr lang="en-US" dirty="0" smtClean="0">
                <a:solidFill>
                  <a:schemeClr val="tx1"/>
                </a:solidFill>
                <a:latin typeface="+mn-lt"/>
              </a:rPr>
              <a:t> o </a:t>
            </a:r>
            <a:r>
              <a:rPr lang="en-US" dirty="0" err="1" smtClean="0">
                <a:solidFill>
                  <a:schemeClr val="tx1"/>
                </a:solidFill>
                <a:latin typeface="+mn-lt"/>
              </a:rPr>
              <a:t>funcție</a:t>
            </a:r>
            <a:r>
              <a:rPr lang="en-US" dirty="0" smtClean="0">
                <a:solidFill>
                  <a:schemeClr val="tx1"/>
                </a:solidFill>
                <a:latin typeface="+mn-lt"/>
              </a:rPr>
              <a:t> </a:t>
            </a:r>
            <a:r>
              <a:rPr lang="en-US" dirty="0" err="1" smtClean="0">
                <a:solidFill>
                  <a:schemeClr val="tx1"/>
                </a:solidFill>
                <a:latin typeface="+mn-lt"/>
              </a:rPr>
              <a:t>definită</a:t>
            </a:r>
            <a:r>
              <a:rPr lang="en-US" dirty="0" smtClean="0">
                <a:solidFill>
                  <a:schemeClr val="tx1"/>
                </a:solidFill>
                <a:latin typeface="+mn-lt"/>
              </a:rPr>
              <a:t> de </a:t>
            </a:r>
            <a:r>
              <a:rPr lang="en-US" dirty="0" err="1" smtClean="0">
                <a:solidFill>
                  <a:schemeClr val="tx1"/>
                </a:solidFill>
                <a:latin typeface="+mn-lt"/>
              </a:rPr>
              <a:t>utilizator</a:t>
            </a:r>
            <a:r>
              <a:rPr lang="en-US" dirty="0" smtClean="0">
                <a:solidFill>
                  <a:schemeClr val="tx1"/>
                </a:solidFill>
                <a:latin typeface="+mn-lt"/>
              </a:rPr>
              <a:t>, o </a:t>
            </a:r>
            <a:r>
              <a:rPr lang="en-US" dirty="0" err="1" smtClean="0">
                <a:solidFill>
                  <a:schemeClr val="tx1"/>
                </a:solidFill>
                <a:latin typeface="+mn-lt"/>
              </a:rPr>
              <a:t>procedură</a:t>
            </a:r>
            <a:r>
              <a:rPr lang="en-US" dirty="0" smtClean="0">
                <a:solidFill>
                  <a:schemeClr val="tx1"/>
                </a:solidFill>
                <a:latin typeface="+mn-lt"/>
              </a:rPr>
              <a:t> de </a:t>
            </a:r>
            <a:r>
              <a:rPr lang="en-US" dirty="0" err="1" smtClean="0">
                <a:solidFill>
                  <a:schemeClr val="tx1"/>
                </a:solidFill>
                <a:latin typeface="+mn-lt"/>
              </a:rPr>
              <a:t>sistem</a:t>
            </a:r>
            <a:r>
              <a:rPr lang="en-US" dirty="0" smtClean="0">
                <a:solidFill>
                  <a:schemeClr val="tx1"/>
                </a:solidFill>
                <a:latin typeface="+mn-lt"/>
              </a:rPr>
              <a:t>, o </a:t>
            </a:r>
            <a:r>
              <a:rPr lang="en-US" dirty="0" err="1" smtClean="0">
                <a:solidFill>
                  <a:schemeClr val="tx1"/>
                </a:solidFill>
                <a:latin typeface="+mn-lt"/>
              </a:rPr>
              <a:t>procedură</a:t>
            </a:r>
            <a:r>
              <a:rPr lang="en-US" dirty="0" smtClean="0">
                <a:solidFill>
                  <a:schemeClr val="tx1"/>
                </a:solidFill>
                <a:latin typeface="+mn-lt"/>
              </a:rPr>
              <a:t> </a:t>
            </a:r>
            <a:r>
              <a:rPr lang="en-US" dirty="0" err="1" smtClean="0">
                <a:solidFill>
                  <a:schemeClr val="tx1"/>
                </a:solidFill>
                <a:latin typeface="+mn-lt"/>
              </a:rPr>
              <a:t>stocată</a:t>
            </a:r>
            <a:r>
              <a:rPr lang="en-US" dirty="0" smtClean="0">
                <a:solidFill>
                  <a:schemeClr val="tx1"/>
                </a:solidFill>
                <a:latin typeface="+mn-lt"/>
              </a:rPr>
              <a:t> </a:t>
            </a:r>
            <a:r>
              <a:rPr lang="en-US" dirty="0" err="1" smtClean="0">
                <a:solidFill>
                  <a:schemeClr val="tx1"/>
                </a:solidFill>
                <a:latin typeface="+mn-lt"/>
              </a:rPr>
              <a:t>definită</a:t>
            </a:r>
            <a:r>
              <a:rPr lang="en-US" dirty="0" smtClean="0">
                <a:solidFill>
                  <a:schemeClr val="tx1"/>
                </a:solidFill>
                <a:latin typeface="+mn-lt"/>
              </a:rPr>
              <a:t> de </a:t>
            </a:r>
            <a:r>
              <a:rPr lang="en-US" dirty="0" err="1" smtClean="0">
                <a:solidFill>
                  <a:schemeClr val="tx1"/>
                </a:solidFill>
                <a:latin typeface="+mn-lt"/>
              </a:rPr>
              <a:t>utilizator</a:t>
            </a:r>
            <a:r>
              <a:rPr lang="en-US" dirty="0" smtClean="0">
                <a:solidFill>
                  <a:schemeClr val="tx1"/>
                </a:solidFill>
                <a:latin typeface="+mn-lt"/>
              </a:rPr>
              <a:t> </a:t>
            </a:r>
            <a:r>
              <a:rPr lang="en-US" dirty="0" err="1" smtClean="0">
                <a:solidFill>
                  <a:schemeClr val="tx1"/>
                </a:solidFill>
                <a:latin typeface="+mn-lt"/>
              </a:rPr>
              <a:t>sau</a:t>
            </a:r>
            <a:r>
              <a:rPr lang="en-US" dirty="0" smtClean="0">
                <a:solidFill>
                  <a:schemeClr val="tx1"/>
                </a:solidFill>
                <a:latin typeface="+mn-lt"/>
              </a:rPr>
              <a:t> o </a:t>
            </a:r>
            <a:r>
              <a:rPr lang="en-US" dirty="0" err="1" smtClean="0">
                <a:solidFill>
                  <a:schemeClr val="tx1"/>
                </a:solidFill>
                <a:latin typeface="+mn-lt"/>
              </a:rPr>
              <a:t>procedură</a:t>
            </a:r>
            <a:r>
              <a:rPr lang="en-US" dirty="0" smtClean="0">
                <a:solidFill>
                  <a:schemeClr val="tx1"/>
                </a:solidFill>
                <a:latin typeface="+mn-lt"/>
              </a:rPr>
              <a:t> </a:t>
            </a:r>
            <a:r>
              <a:rPr lang="en-US" dirty="0" err="1" smtClean="0">
                <a:solidFill>
                  <a:schemeClr val="tx1"/>
                </a:solidFill>
                <a:latin typeface="+mn-lt"/>
              </a:rPr>
              <a:t>stocată</a:t>
            </a:r>
            <a:r>
              <a:rPr lang="en-US" dirty="0" smtClean="0">
                <a:solidFill>
                  <a:schemeClr val="tx1"/>
                </a:solidFill>
                <a:latin typeface="+mn-lt"/>
              </a:rPr>
              <a:t> </a:t>
            </a:r>
            <a:r>
              <a:rPr lang="en-US" dirty="0" err="1" smtClean="0">
                <a:solidFill>
                  <a:schemeClr val="tx1"/>
                </a:solidFill>
                <a:latin typeface="+mn-lt"/>
              </a:rPr>
              <a:t>extinsă</a:t>
            </a:r>
            <a:endParaRPr lang="ro-MO" sz="1800" dirty="0" smtClean="0"/>
          </a:p>
          <a:p>
            <a:pPr marL="0" lvl="1">
              <a:lnSpc>
                <a:spcPct val="100000"/>
              </a:lnSpc>
              <a:spcBef>
                <a:spcPts val="0"/>
              </a:spcBef>
            </a:pPr>
            <a:r>
              <a:rPr lang="en-US" dirty="0" err="1" smtClean="0">
                <a:solidFill>
                  <a:schemeClr val="tx1"/>
                </a:solidFill>
                <a:latin typeface="+mn-lt"/>
              </a:rPr>
              <a:t>Controlează</a:t>
            </a:r>
            <a:r>
              <a:rPr lang="en-US" dirty="0" smtClean="0">
                <a:solidFill>
                  <a:schemeClr val="tx1"/>
                </a:solidFill>
                <a:latin typeface="+mn-lt"/>
              </a:rPr>
              <a:t> </a:t>
            </a:r>
            <a:r>
              <a:rPr lang="en-US" dirty="0" err="1" smtClean="0">
                <a:solidFill>
                  <a:schemeClr val="tx1"/>
                </a:solidFill>
                <a:latin typeface="+mn-lt"/>
              </a:rPr>
              <a:t>execuția</a:t>
            </a:r>
            <a:r>
              <a:rPr lang="en-US" dirty="0" smtClean="0">
                <a:solidFill>
                  <a:schemeClr val="tx1"/>
                </a:solidFill>
                <a:latin typeface="+mn-lt"/>
              </a:rPr>
              <a:t> </a:t>
            </a:r>
            <a:r>
              <a:rPr lang="en-US" dirty="0" err="1" smtClean="0">
                <a:solidFill>
                  <a:schemeClr val="tx1"/>
                </a:solidFill>
                <a:latin typeface="+mn-lt"/>
              </a:rPr>
              <a:t>unui</a:t>
            </a:r>
            <a:r>
              <a:rPr lang="en-US" dirty="0" smtClean="0">
                <a:solidFill>
                  <a:schemeClr val="tx1"/>
                </a:solidFill>
                <a:latin typeface="+mn-lt"/>
              </a:rPr>
              <a:t> </a:t>
            </a:r>
            <a:r>
              <a:rPr lang="en-US" dirty="0" err="1" smtClean="0">
                <a:solidFill>
                  <a:schemeClr val="tx1"/>
                </a:solidFill>
                <a:latin typeface="+mn-lt"/>
              </a:rPr>
              <a:t>șir</a:t>
            </a:r>
            <a:r>
              <a:rPr lang="en-US" dirty="0" smtClean="0">
                <a:solidFill>
                  <a:schemeClr val="tx1"/>
                </a:solidFill>
                <a:latin typeface="+mn-lt"/>
              </a:rPr>
              <a:t> de </a:t>
            </a:r>
            <a:r>
              <a:rPr lang="en-US" dirty="0" err="1" smtClean="0">
                <a:solidFill>
                  <a:schemeClr val="tx1"/>
                </a:solidFill>
                <a:latin typeface="+mn-lt"/>
              </a:rPr>
              <a:t>caractere</a:t>
            </a:r>
            <a:r>
              <a:rPr lang="en-US" dirty="0" smtClean="0">
                <a:solidFill>
                  <a:schemeClr val="tx1"/>
                </a:solidFill>
                <a:latin typeface="+mn-lt"/>
              </a:rPr>
              <a:t> </a:t>
            </a:r>
            <a:r>
              <a:rPr lang="en-US" dirty="0" err="1" smtClean="0">
                <a:solidFill>
                  <a:schemeClr val="tx1"/>
                </a:solidFill>
                <a:latin typeface="+mn-lt"/>
              </a:rPr>
              <a:t>într</a:t>
            </a:r>
            <a:r>
              <a:rPr lang="en-US" dirty="0" smtClean="0">
                <a:solidFill>
                  <a:schemeClr val="tx1"/>
                </a:solidFill>
                <a:latin typeface="+mn-lt"/>
              </a:rPr>
              <a:t>-un lot Transact-SQL</a:t>
            </a:r>
            <a:endParaRPr lang="ro-MO" dirty="0" smtClean="0">
              <a:solidFill>
                <a:schemeClr val="tx1"/>
              </a:solidFill>
              <a:latin typeface="+mn-lt"/>
            </a:endParaRPr>
          </a:p>
          <a:p>
            <a:pPr marL="0">
              <a:lnSpc>
                <a:spcPct val="100000"/>
              </a:lnSpc>
              <a:spcBef>
                <a:spcPts val="0"/>
              </a:spcBef>
            </a:pPr>
            <a:r>
              <a:rPr lang="en-US" dirty="0" smtClean="0">
                <a:solidFill>
                  <a:srgbClr val="00B050"/>
                </a:solidFill>
              </a:rPr>
              <a:t>--</a:t>
            </a:r>
            <a:r>
              <a:rPr lang="en-US" i="1" dirty="0" smtClean="0">
                <a:solidFill>
                  <a:srgbClr val="00B050"/>
                </a:solidFill>
              </a:rPr>
              <a:t>Executing stored procedure</a:t>
            </a:r>
            <a:endParaRPr lang="en-US" sz="2000" dirty="0" smtClean="0">
              <a:solidFill>
                <a:srgbClr val="00B050"/>
              </a:solidFill>
            </a:endParaRPr>
          </a:p>
          <a:p>
            <a:pPr marL="0">
              <a:lnSpc>
                <a:spcPct val="100000"/>
              </a:lnSpc>
              <a:spcBef>
                <a:spcPts val="0"/>
              </a:spcBef>
            </a:pPr>
            <a:r>
              <a:rPr lang="en-US" dirty="0" smtClean="0"/>
              <a:t>EXECUTE | EXEC &lt;stored  procedure name&gt;</a:t>
            </a:r>
            <a:endParaRPr lang="en-US" sz="2000" dirty="0" smtClean="0"/>
          </a:p>
          <a:p>
            <a:pPr marL="0">
              <a:lnSpc>
                <a:spcPct val="100000"/>
              </a:lnSpc>
              <a:spcBef>
                <a:spcPts val="0"/>
              </a:spcBef>
            </a:pPr>
            <a:r>
              <a:rPr lang="en-US" dirty="0" smtClean="0"/>
              <a:t>WITH &lt;</a:t>
            </a:r>
            <a:r>
              <a:rPr lang="en-US" dirty="0" err="1" smtClean="0"/>
              <a:t>execute_option</a:t>
            </a:r>
            <a:r>
              <a:rPr lang="en-US" dirty="0" smtClean="0"/>
              <a:t>&gt; </a:t>
            </a:r>
            <a:endParaRPr lang="en-US" sz="2000" dirty="0" smtClean="0"/>
          </a:p>
          <a:p>
            <a:pPr marL="0">
              <a:lnSpc>
                <a:spcPct val="100000"/>
              </a:lnSpc>
              <a:spcBef>
                <a:spcPts val="0"/>
              </a:spcBef>
            </a:pPr>
            <a:r>
              <a:rPr lang="en-US" dirty="0" smtClean="0">
                <a:solidFill>
                  <a:srgbClr val="00B050"/>
                </a:solidFill>
              </a:rPr>
              <a:t>-- </a:t>
            </a:r>
            <a:r>
              <a:rPr lang="en-US" i="1" dirty="0" err="1" smtClean="0">
                <a:solidFill>
                  <a:srgbClr val="00B050"/>
                </a:solidFill>
              </a:rPr>
              <a:t>Execting</a:t>
            </a:r>
            <a:r>
              <a:rPr lang="en-US" i="1" dirty="0" smtClean="0">
                <a:solidFill>
                  <a:srgbClr val="00B050"/>
                </a:solidFill>
              </a:rPr>
              <a:t> string</a:t>
            </a:r>
            <a:endParaRPr lang="en-US" sz="2000" dirty="0" smtClean="0">
              <a:solidFill>
                <a:srgbClr val="00B050"/>
              </a:solidFill>
            </a:endParaRPr>
          </a:p>
          <a:p>
            <a:pPr marL="0">
              <a:lnSpc>
                <a:spcPct val="100000"/>
              </a:lnSpc>
              <a:spcBef>
                <a:spcPts val="0"/>
              </a:spcBef>
            </a:pPr>
            <a:r>
              <a:rPr lang="en-US" dirty="0" smtClean="0"/>
              <a:t>EXECUTE | EXEC ('</a:t>
            </a:r>
            <a:r>
              <a:rPr lang="en-US" dirty="0" err="1" smtClean="0"/>
              <a:t>sql</a:t>
            </a:r>
            <a:r>
              <a:rPr lang="en-US" dirty="0" smtClean="0"/>
              <a:t> string')</a:t>
            </a:r>
            <a:endParaRPr lang="en-US" sz="2000" dirty="0" smtClean="0"/>
          </a:p>
          <a:p>
            <a:pPr marL="0">
              <a:lnSpc>
                <a:spcPct val="100000"/>
              </a:lnSpc>
              <a:spcBef>
                <a:spcPts val="0"/>
              </a:spcBef>
            </a:pPr>
            <a:r>
              <a:rPr lang="en-US" dirty="0" smtClean="0"/>
              <a:t>WITH &lt;</a:t>
            </a:r>
            <a:r>
              <a:rPr lang="en-US" dirty="0" err="1" smtClean="0"/>
              <a:t>execute_option</a:t>
            </a:r>
            <a:r>
              <a:rPr lang="en-US" dirty="0" smtClean="0"/>
              <a:t>&gt;</a:t>
            </a:r>
            <a:endParaRPr lang="en-US" sz="2000" dirty="0" smtClean="0"/>
          </a:p>
          <a:p>
            <a:pPr lvl="1"/>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en-US" dirty="0" err="1" smtClean="0">
                <a:solidFill>
                  <a:srgbClr val="3333CC"/>
                </a:solidFill>
              </a:rPr>
              <a:t>Directivele</a:t>
            </a:r>
            <a:r>
              <a:rPr lang="en-US" dirty="0" smtClean="0"/>
              <a:t> Batch</a:t>
            </a:r>
            <a:endParaRPr lang="en-US" dirty="0"/>
          </a:p>
        </p:txBody>
      </p:sp>
      <p:pic>
        <p:nvPicPr>
          <p:cNvPr id="5" name="Content Placeholder 4"/>
          <p:cNvPicPr>
            <a:picLocks noGrp="1"/>
          </p:cNvPicPr>
          <p:nvPr>
            <p:ph idx="1"/>
          </p:nvPr>
        </p:nvPicPr>
        <p:blipFill>
          <a:blip r:embed="rId2" cstate="print"/>
          <a:srcRect l="21055" t="10826" r="23210" b="10641"/>
          <a:stretch>
            <a:fillRect/>
          </a:stretch>
        </p:blipFill>
        <p:spPr bwMode="auto">
          <a:xfrm>
            <a:off x="762000" y="990600"/>
            <a:ext cx="7543800" cy="5257800"/>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en-US" dirty="0" err="1" smtClean="0">
                <a:solidFill>
                  <a:srgbClr val="3333CC"/>
                </a:solidFill>
              </a:rPr>
              <a:t>Directivele</a:t>
            </a:r>
            <a:r>
              <a:rPr lang="en-US" dirty="0" smtClean="0"/>
              <a:t> Batch</a:t>
            </a:r>
            <a:endParaRPr lang="en-US" dirty="0"/>
          </a:p>
        </p:txBody>
      </p:sp>
      <p:sp>
        <p:nvSpPr>
          <p:cNvPr id="4" name="Content Placeholder 3"/>
          <p:cNvSpPr>
            <a:spLocks noGrp="1"/>
          </p:cNvSpPr>
          <p:nvPr>
            <p:ph idx="1"/>
          </p:nvPr>
        </p:nvSpPr>
        <p:spPr>
          <a:xfrm>
            <a:off x="762000" y="990600"/>
            <a:ext cx="7620000" cy="4287838"/>
          </a:xfrm>
        </p:spPr>
        <p:txBody>
          <a:bodyPr/>
          <a:lstStyle/>
          <a:p>
            <a:r>
              <a:rPr lang="ro-MO" b="0" dirty="0" smtClean="0"/>
              <a:t>Executarea procedurii stocate</a:t>
            </a:r>
            <a:endParaRPr lang="en-US" b="0" dirty="0" smtClean="0"/>
          </a:p>
          <a:p>
            <a:r>
              <a:rPr lang="ro-MO" b="0" dirty="0" smtClean="0"/>
              <a:t>Utilizind </a:t>
            </a:r>
            <a:r>
              <a:rPr lang="en-US" b="0" dirty="0" smtClean="0"/>
              <a:t>EXEC </a:t>
            </a:r>
            <a:r>
              <a:rPr lang="ro-MO" b="0" dirty="0" smtClean="0"/>
              <a:t>transmitem procedurii numele si parametrii daca ei sunt prezenti la definirea ei.  In cazul exemplului de mai sus avem:</a:t>
            </a:r>
            <a:endParaRPr lang="en-US" b="0" dirty="0" smtClean="0"/>
          </a:p>
          <a:p>
            <a:pPr latinLnBrk="1"/>
            <a:r>
              <a:rPr lang="en-US" b="0" dirty="0" smtClean="0"/>
              <a:t>EXEC </a:t>
            </a:r>
            <a:r>
              <a:rPr lang="en-US" b="0" dirty="0" err="1" smtClean="0"/>
              <a:t>GetLocations</a:t>
            </a:r>
            <a:r>
              <a:rPr lang="en-US" b="0" dirty="0" smtClean="0"/>
              <a:t> @</a:t>
            </a:r>
            <a:r>
              <a:rPr lang="en-US" b="0" dirty="0" err="1" smtClean="0"/>
              <a:t>LocID</a:t>
            </a:r>
            <a:r>
              <a:rPr lang="en-US" b="0" dirty="0" smtClean="0"/>
              <a:t> = 1</a:t>
            </a:r>
          </a:p>
          <a:p>
            <a:endParaRPr lang="en-US" dirty="0"/>
          </a:p>
        </p:txBody>
      </p:sp>
      <p:pic>
        <p:nvPicPr>
          <p:cNvPr id="6" name="Picture 5" descr="exec-sql-example-of-stored-procedure.png"/>
          <p:cNvPicPr>
            <a:picLocks noChangeAspect="1"/>
          </p:cNvPicPr>
          <p:nvPr/>
        </p:nvPicPr>
        <p:blipFill>
          <a:blip r:embed="rId2" cstate="print"/>
          <a:stretch>
            <a:fillRect/>
          </a:stretch>
        </p:blipFill>
        <p:spPr>
          <a:xfrm>
            <a:off x="762000" y="3276600"/>
            <a:ext cx="7620000" cy="304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en-US" dirty="0" err="1" smtClean="0">
                <a:solidFill>
                  <a:srgbClr val="3333CC"/>
                </a:solidFill>
              </a:rPr>
              <a:t>Directivele</a:t>
            </a:r>
            <a:r>
              <a:rPr lang="en-US" dirty="0" smtClean="0"/>
              <a:t> Batch</a:t>
            </a:r>
            <a:endParaRPr lang="en-US" dirty="0"/>
          </a:p>
        </p:txBody>
      </p:sp>
      <p:sp>
        <p:nvSpPr>
          <p:cNvPr id="4" name="Content Placeholder 3"/>
          <p:cNvSpPr>
            <a:spLocks noGrp="1"/>
          </p:cNvSpPr>
          <p:nvPr>
            <p:ph idx="1"/>
          </p:nvPr>
        </p:nvSpPr>
        <p:spPr>
          <a:xfrm>
            <a:off x="762000" y="990600"/>
            <a:ext cx="7620000" cy="4287838"/>
          </a:xfrm>
        </p:spPr>
        <p:txBody>
          <a:bodyPr/>
          <a:lstStyle/>
          <a:p>
            <a:r>
              <a:rPr lang="ro-MO" b="0" dirty="0" smtClean="0"/>
              <a:t>Executarea unui text de tip string. </a:t>
            </a:r>
          </a:p>
          <a:p>
            <a:r>
              <a:rPr lang="ro-MO" b="0" dirty="0" smtClean="0"/>
              <a:t>Pentru a excecuta un string, construiti-l si executati comanda  </a:t>
            </a:r>
            <a:r>
              <a:rPr lang="en-US" b="0" dirty="0" smtClean="0"/>
              <a:t> EXEC SQL</a:t>
            </a:r>
            <a:r>
              <a:rPr lang="ro-MO" b="0" dirty="0" smtClean="0"/>
              <a:t> cu el.   </a:t>
            </a:r>
          </a:p>
          <a:p>
            <a:r>
              <a:rPr lang="en-US" b="0" dirty="0" smtClean="0"/>
              <a:t>EXEC ('select </a:t>
            </a:r>
            <a:r>
              <a:rPr lang="en-US" b="0" dirty="0" err="1" smtClean="0"/>
              <a:t>LocationID,LocationName</a:t>
            </a:r>
            <a:r>
              <a:rPr lang="en-US" b="0" dirty="0" smtClean="0"/>
              <a:t> from locations')</a:t>
            </a:r>
            <a:endParaRPr lang="ro-MO" b="0" dirty="0" smtClean="0"/>
          </a:p>
          <a:p>
            <a:endParaRPr lang="en-US" b="0" dirty="0" smtClean="0"/>
          </a:p>
          <a:p>
            <a:endParaRPr lang="en-US" dirty="0"/>
          </a:p>
        </p:txBody>
      </p:sp>
      <p:pic>
        <p:nvPicPr>
          <p:cNvPr id="5" name="Picture 4" descr="execute-statement-with-string-example.png"/>
          <p:cNvPicPr>
            <a:picLocks noChangeAspect="1"/>
          </p:cNvPicPr>
          <p:nvPr/>
        </p:nvPicPr>
        <p:blipFill>
          <a:blip r:embed="rId2" cstate="print"/>
          <a:stretch>
            <a:fillRect/>
          </a:stretch>
        </p:blipFill>
        <p:spPr>
          <a:xfrm>
            <a:off x="762000" y="2895600"/>
            <a:ext cx="7620000" cy="3429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r>
              <a:rPr lang="en-US" dirty="0" err="1" smtClean="0">
                <a:solidFill>
                  <a:srgbClr val="3333CC"/>
                </a:solidFill>
              </a:rPr>
              <a:t>Directivele</a:t>
            </a:r>
            <a:r>
              <a:rPr lang="en-US" dirty="0" smtClean="0"/>
              <a:t> Batch</a:t>
            </a:r>
            <a:endParaRPr lang="en-US" dirty="0"/>
          </a:p>
        </p:txBody>
      </p:sp>
      <p:sp>
        <p:nvSpPr>
          <p:cNvPr id="4" name="Content Placeholder 3"/>
          <p:cNvSpPr>
            <a:spLocks noGrp="1"/>
          </p:cNvSpPr>
          <p:nvPr>
            <p:ph idx="1"/>
          </p:nvPr>
        </p:nvSpPr>
        <p:spPr>
          <a:xfrm>
            <a:off x="762000" y="990600"/>
            <a:ext cx="7620000" cy="4287838"/>
          </a:xfrm>
        </p:spPr>
        <p:txBody>
          <a:bodyPr/>
          <a:lstStyle/>
          <a:p>
            <a:r>
              <a:rPr lang="ro-RO" b="0" dirty="0" smtClean="0"/>
              <a:t>Construirea unui șir din variabilă și executarea acestuia folosind comanda EXEC SQL</a:t>
            </a:r>
          </a:p>
          <a:p>
            <a:pPr marL="0" latinLnBrk="1">
              <a:lnSpc>
                <a:spcPct val="100000"/>
              </a:lnSpc>
              <a:spcBef>
                <a:spcPts val="0"/>
              </a:spcBef>
              <a:buNone/>
            </a:pPr>
            <a:r>
              <a:rPr lang="en-US" dirty="0" smtClean="0">
                <a:solidFill>
                  <a:srgbClr val="3333CC"/>
                </a:solidFill>
              </a:rPr>
              <a:t>declare @</a:t>
            </a:r>
            <a:r>
              <a:rPr lang="en-US" dirty="0" err="1" smtClean="0">
                <a:solidFill>
                  <a:srgbClr val="3333CC"/>
                </a:solidFill>
              </a:rPr>
              <a:t>sql</a:t>
            </a:r>
            <a:r>
              <a:rPr lang="en-US" dirty="0" smtClean="0">
                <a:solidFill>
                  <a:srgbClr val="3333CC"/>
                </a:solidFill>
              </a:rPr>
              <a:t> </a:t>
            </a:r>
            <a:r>
              <a:rPr lang="en-US" dirty="0" err="1" smtClean="0">
                <a:solidFill>
                  <a:srgbClr val="3333CC"/>
                </a:solidFill>
              </a:rPr>
              <a:t>varchar</a:t>
            </a:r>
            <a:r>
              <a:rPr lang="en-US" dirty="0" smtClean="0">
                <a:solidFill>
                  <a:srgbClr val="3333CC"/>
                </a:solidFill>
              </a:rPr>
              <a:t>(max),@</a:t>
            </a:r>
            <a:r>
              <a:rPr lang="en-US" dirty="0" err="1" smtClean="0">
                <a:solidFill>
                  <a:srgbClr val="3333CC"/>
                </a:solidFill>
              </a:rPr>
              <a:t>i</a:t>
            </a:r>
            <a:r>
              <a:rPr lang="en-US" dirty="0" smtClean="0">
                <a:solidFill>
                  <a:srgbClr val="3333CC"/>
                </a:solidFill>
              </a:rPr>
              <a:t> </a:t>
            </a:r>
            <a:r>
              <a:rPr lang="en-US" dirty="0" err="1" smtClean="0">
                <a:solidFill>
                  <a:srgbClr val="3333CC"/>
                </a:solidFill>
              </a:rPr>
              <a:t>int</a:t>
            </a:r>
            <a:endParaRPr lang="en-US" dirty="0" smtClean="0">
              <a:solidFill>
                <a:srgbClr val="3333CC"/>
              </a:solidFill>
            </a:endParaRPr>
          </a:p>
          <a:p>
            <a:pPr marL="0" latinLnBrk="1">
              <a:lnSpc>
                <a:spcPct val="100000"/>
              </a:lnSpc>
              <a:spcBef>
                <a:spcPts val="0"/>
              </a:spcBef>
              <a:buNone/>
            </a:pPr>
            <a:r>
              <a:rPr lang="en-US" dirty="0" smtClean="0">
                <a:solidFill>
                  <a:srgbClr val="3333CC"/>
                </a:solidFill>
              </a:rPr>
              <a:t>set @</a:t>
            </a:r>
            <a:r>
              <a:rPr lang="en-US" dirty="0" err="1" smtClean="0">
                <a:solidFill>
                  <a:srgbClr val="3333CC"/>
                </a:solidFill>
              </a:rPr>
              <a:t>i</a:t>
            </a:r>
            <a:r>
              <a:rPr lang="en-US" dirty="0" smtClean="0">
                <a:solidFill>
                  <a:srgbClr val="3333CC"/>
                </a:solidFill>
              </a:rPr>
              <a:t> =3</a:t>
            </a:r>
          </a:p>
          <a:p>
            <a:pPr marL="0" latinLnBrk="1">
              <a:lnSpc>
                <a:spcPct val="100000"/>
              </a:lnSpc>
              <a:spcBef>
                <a:spcPts val="0"/>
              </a:spcBef>
              <a:buNone/>
            </a:pPr>
            <a:r>
              <a:rPr lang="en-US" dirty="0" smtClean="0">
                <a:solidFill>
                  <a:srgbClr val="3333CC"/>
                </a:solidFill>
              </a:rPr>
              <a:t>SET @</a:t>
            </a:r>
            <a:r>
              <a:rPr lang="en-US" dirty="0" err="1" smtClean="0">
                <a:solidFill>
                  <a:srgbClr val="3333CC"/>
                </a:solidFill>
              </a:rPr>
              <a:t>sql</a:t>
            </a:r>
            <a:r>
              <a:rPr lang="en-US" dirty="0" smtClean="0">
                <a:solidFill>
                  <a:srgbClr val="3333CC"/>
                </a:solidFill>
              </a:rPr>
              <a:t> ='select </a:t>
            </a:r>
            <a:r>
              <a:rPr lang="en-US" dirty="0" err="1" smtClean="0">
                <a:solidFill>
                  <a:srgbClr val="3333CC"/>
                </a:solidFill>
              </a:rPr>
              <a:t>LocationID,LocationName</a:t>
            </a:r>
            <a:r>
              <a:rPr lang="en-US" dirty="0" smtClean="0">
                <a:solidFill>
                  <a:srgbClr val="3333CC"/>
                </a:solidFill>
              </a:rPr>
              <a:t> from locations where </a:t>
            </a:r>
            <a:r>
              <a:rPr lang="en-US" dirty="0" err="1" smtClean="0">
                <a:solidFill>
                  <a:srgbClr val="3333CC"/>
                </a:solidFill>
              </a:rPr>
              <a:t>LocationID</a:t>
            </a:r>
            <a:r>
              <a:rPr lang="en-US" dirty="0" smtClean="0">
                <a:solidFill>
                  <a:srgbClr val="3333CC"/>
                </a:solidFill>
              </a:rPr>
              <a:t> = ' + cast(@</a:t>
            </a:r>
            <a:r>
              <a:rPr lang="en-US" dirty="0" err="1" smtClean="0">
                <a:solidFill>
                  <a:srgbClr val="3333CC"/>
                </a:solidFill>
              </a:rPr>
              <a:t>i</a:t>
            </a:r>
            <a:r>
              <a:rPr lang="en-US" dirty="0" smtClean="0">
                <a:solidFill>
                  <a:srgbClr val="3333CC"/>
                </a:solidFill>
              </a:rPr>
              <a:t> as </a:t>
            </a:r>
            <a:r>
              <a:rPr lang="en-US" dirty="0" err="1" smtClean="0">
                <a:solidFill>
                  <a:srgbClr val="3333CC"/>
                </a:solidFill>
              </a:rPr>
              <a:t>varchar</a:t>
            </a:r>
            <a:r>
              <a:rPr lang="en-US" dirty="0" smtClean="0">
                <a:solidFill>
                  <a:srgbClr val="3333CC"/>
                </a:solidFill>
              </a:rPr>
              <a:t>(10))</a:t>
            </a:r>
          </a:p>
          <a:p>
            <a:pPr marL="0" latinLnBrk="1">
              <a:lnSpc>
                <a:spcPct val="100000"/>
              </a:lnSpc>
              <a:spcBef>
                <a:spcPts val="0"/>
              </a:spcBef>
              <a:buNone/>
            </a:pPr>
            <a:r>
              <a:rPr lang="en-US" dirty="0" smtClean="0">
                <a:solidFill>
                  <a:srgbClr val="3333CC"/>
                </a:solidFill>
              </a:rPr>
              <a:t>EXEC (@SQL)</a:t>
            </a:r>
          </a:p>
          <a:p>
            <a:endParaRPr lang="en-US" dirty="0"/>
          </a:p>
        </p:txBody>
      </p:sp>
      <p:pic>
        <p:nvPicPr>
          <p:cNvPr id="7" name="Picture 6" descr="execute-string-using-variable-example.png"/>
          <p:cNvPicPr>
            <a:picLocks noChangeAspect="1"/>
          </p:cNvPicPr>
          <p:nvPr/>
        </p:nvPicPr>
        <p:blipFill>
          <a:blip r:embed="rId2" cstate="print"/>
          <a:stretch>
            <a:fillRect/>
          </a:stretch>
        </p:blipFill>
        <p:spPr>
          <a:xfrm>
            <a:off x="762001" y="3657600"/>
            <a:ext cx="7543800" cy="25908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4" name="Rectangle 12"/>
          <p:cNvSpPr>
            <a:spLocks noChangeArrowheads="1"/>
          </p:cNvSpPr>
          <p:nvPr/>
        </p:nvSpPr>
        <p:spPr bwMode="auto">
          <a:xfrm flipH="1">
            <a:off x="762000" y="3200400"/>
            <a:ext cx="4724400" cy="10668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54283" name="Rectangle 11"/>
          <p:cNvSpPr>
            <a:spLocks noChangeArrowheads="1"/>
          </p:cNvSpPr>
          <p:nvPr/>
        </p:nvSpPr>
        <p:spPr bwMode="auto">
          <a:xfrm flipH="1">
            <a:off x="762000" y="1022350"/>
            <a:ext cx="4724400" cy="10668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54274" name="Rectangle 2"/>
          <p:cNvSpPr>
            <a:spLocks noGrp="1" noChangeArrowheads="1"/>
          </p:cNvSpPr>
          <p:nvPr>
            <p:ph type="title"/>
          </p:nvPr>
        </p:nvSpPr>
        <p:spPr/>
        <p:txBody>
          <a:bodyPr/>
          <a:lstStyle/>
          <a:p>
            <a:r>
              <a:rPr lang="en-US" altLang="en-US" dirty="0" err="1" smtClean="0">
                <a:solidFill>
                  <a:srgbClr val="3333CC"/>
                </a:solidFill>
              </a:rPr>
              <a:t>Comentarii</a:t>
            </a:r>
            <a:endParaRPr lang="en-US" altLang="en-US" dirty="0">
              <a:solidFill>
                <a:srgbClr val="3333CC"/>
              </a:solidFill>
            </a:endParaRPr>
          </a:p>
        </p:txBody>
      </p:sp>
      <p:sp>
        <p:nvSpPr>
          <p:cNvPr id="54275" name="Rectangle 3"/>
          <p:cNvSpPr>
            <a:spLocks noGrp="1" noChangeArrowheads="1"/>
          </p:cNvSpPr>
          <p:nvPr>
            <p:ph type="body" idx="1"/>
          </p:nvPr>
        </p:nvSpPr>
        <p:spPr>
          <a:xfrm>
            <a:off x="1050925" y="1136650"/>
            <a:ext cx="7194550" cy="4287838"/>
          </a:xfrm>
        </p:spPr>
        <p:txBody>
          <a:bodyPr/>
          <a:lstStyle/>
          <a:p>
            <a:r>
              <a:rPr lang="en-US" altLang="en-US" dirty="0" err="1" smtClean="0"/>
              <a:t>Comentarii</a:t>
            </a:r>
            <a:r>
              <a:rPr lang="en-US" altLang="en-US" dirty="0" smtClean="0"/>
              <a:t> </a:t>
            </a:r>
            <a:r>
              <a:rPr lang="en-US" altLang="en-US" dirty="0" smtClean="0">
                <a:solidFill>
                  <a:srgbClr val="FF0000"/>
                </a:solidFill>
              </a:rPr>
              <a:t>In-line</a:t>
            </a:r>
            <a:endParaRPr lang="en-US" altLang="en-US" dirty="0">
              <a:solidFill>
                <a:srgbClr val="FF0000"/>
              </a:solidFill>
            </a:endParaRPr>
          </a:p>
          <a:p>
            <a:endParaRPr lang="en-US" altLang="en-US" dirty="0"/>
          </a:p>
          <a:p>
            <a:endParaRPr lang="en-US" altLang="en-US" dirty="0"/>
          </a:p>
          <a:p>
            <a:endParaRPr lang="en-US" altLang="en-US" dirty="0"/>
          </a:p>
          <a:p>
            <a:r>
              <a:rPr lang="en-US" altLang="en-US" dirty="0" err="1" smtClean="0"/>
              <a:t>Comentarii</a:t>
            </a:r>
            <a:r>
              <a:rPr lang="en-US" altLang="en-US" dirty="0" smtClean="0"/>
              <a:t> </a:t>
            </a:r>
            <a:r>
              <a:rPr lang="en-US" altLang="en-US" dirty="0" smtClean="0">
                <a:solidFill>
                  <a:srgbClr val="FF0000"/>
                </a:solidFill>
              </a:rPr>
              <a:t>Block</a:t>
            </a:r>
            <a:r>
              <a:rPr lang="en-US" altLang="en-US" dirty="0" smtClean="0"/>
              <a:t>  </a:t>
            </a:r>
            <a:endParaRPr lang="en-US" altLang="en-US" dirty="0"/>
          </a:p>
        </p:txBody>
      </p:sp>
      <p:sp>
        <p:nvSpPr>
          <p:cNvPr id="54276" name="Rectangle 4"/>
          <p:cNvSpPr>
            <a:spLocks noChangeArrowheads="1"/>
          </p:cNvSpPr>
          <p:nvPr/>
        </p:nvSpPr>
        <p:spPr bwMode="auto">
          <a:xfrm>
            <a:off x="533400" y="1606550"/>
            <a:ext cx="8077200" cy="1514475"/>
          </a:xfrm>
          <a:prstGeom prst="rect">
            <a:avLst/>
          </a:prstGeom>
          <a:solidFill>
            <a:schemeClr val="bg1"/>
          </a:solidFill>
          <a:ln w="12700">
            <a:solidFill>
              <a:schemeClr val="tx1"/>
            </a:solidFill>
            <a:miter lim="800000"/>
            <a:headEnd/>
            <a:tailEnd/>
          </a:ln>
          <a:effectLst>
            <a:outerShdw dist="89803" dir="2700000" algn="ctr" rotWithShape="0">
              <a:srgbClr val="0099CC"/>
            </a:outerShdw>
          </a:effectLst>
        </p:spPr>
        <p:txBody>
          <a:bodyPr lIns="90488" tIns="91440" rIns="90488" bIns="91440">
            <a:spAutoFit/>
          </a:bodyPr>
          <a:lstStyle/>
          <a:p>
            <a:pPr marL="228600">
              <a:lnSpc>
                <a:spcPct val="96000"/>
              </a:lnSpc>
              <a:tabLst>
                <a:tab pos="2800350" algn="l"/>
              </a:tabLst>
            </a:pPr>
            <a:r>
              <a:rPr lang="en-US" altLang="en-US" sz="1800" noProof="1">
                <a:latin typeface="Lucida Sans Typewriter" pitchFamily="49" charset="0"/>
              </a:rPr>
              <a:t>SELECT productname</a:t>
            </a:r>
            <a:br>
              <a:rPr lang="en-US" altLang="en-US" sz="1800" noProof="1">
                <a:latin typeface="Lucida Sans Typewriter" pitchFamily="49" charset="0"/>
              </a:rPr>
            </a:br>
            <a:r>
              <a:rPr lang="en-US" altLang="en-US" sz="1800" noProof="1">
                <a:latin typeface="Lucida Sans Typewriter" pitchFamily="49" charset="0"/>
              </a:rPr>
              <a:t>, (unitsinstock - unitsonorder) </a:t>
            </a:r>
            <a:r>
              <a:rPr lang="en-US" altLang="en-US" sz="1800" b="1" noProof="1">
                <a:solidFill>
                  <a:srgbClr val="00B050"/>
                </a:solidFill>
                <a:latin typeface="Lucida Sans Typewriter" pitchFamily="49" charset="0"/>
              </a:rPr>
              <a:t>-- Calculates inventory</a:t>
            </a:r>
            <a:r>
              <a:rPr lang="en-US" altLang="en-US" sz="1800" noProof="1">
                <a:latin typeface="Lucida Sans Typewriter" pitchFamily="49" charset="0"/>
              </a:rPr>
              <a:t/>
            </a:r>
            <a:br>
              <a:rPr lang="en-US" altLang="en-US" sz="1800" noProof="1">
                <a:latin typeface="Lucida Sans Typewriter" pitchFamily="49" charset="0"/>
              </a:rPr>
            </a:br>
            <a:r>
              <a:rPr lang="en-US" altLang="en-US" sz="1800" noProof="1">
                <a:latin typeface="Lucida Sans Typewriter" pitchFamily="49" charset="0"/>
              </a:rPr>
              <a:t>, supplierID</a:t>
            </a:r>
            <a:br>
              <a:rPr lang="en-US" altLang="en-US" sz="1800" noProof="1">
                <a:latin typeface="Lucida Sans Typewriter" pitchFamily="49" charset="0"/>
              </a:rPr>
            </a:br>
            <a:r>
              <a:rPr lang="en-US" altLang="en-US" sz="1800" noProof="1">
                <a:latin typeface="Lucida Sans Typewriter" pitchFamily="49" charset="0"/>
              </a:rPr>
              <a:t>FROM products</a:t>
            </a:r>
            <a:endParaRPr lang="en-US" altLang="en-US" sz="1800" dirty="0">
              <a:latin typeface="Lucida Sans Typewriter" pitchFamily="49" charset="0"/>
            </a:endParaRPr>
          </a:p>
          <a:p>
            <a:pPr marL="228600">
              <a:lnSpc>
                <a:spcPct val="96000"/>
              </a:lnSpc>
              <a:tabLst>
                <a:tab pos="2800350" algn="l"/>
              </a:tabLst>
            </a:pPr>
            <a:r>
              <a:rPr lang="en-US" altLang="en-US" sz="1800" dirty="0">
                <a:latin typeface="Lucida Sans Typewriter" pitchFamily="49" charset="0"/>
              </a:rPr>
              <a:t>GO</a:t>
            </a:r>
            <a:endParaRPr lang="en-US" altLang="en-US" sz="1800" noProof="1">
              <a:latin typeface="Lucida Sans Typewriter" pitchFamily="49" charset="0"/>
            </a:endParaRPr>
          </a:p>
        </p:txBody>
      </p:sp>
      <p:sp>
        <p:nvSpPr>
          <p:cNvPr id="54277" name="Rectangle 5"/>
          <p:cNvSpPr>
            <a:spLocks noChangeArrowheads="1"/>
          </p:cNvSpPr>
          <p:nvPr/>
        </p:nvSpPr>
        <p:spPr bwMode="auto">
          <a:xfrm>
            <a:off x="533400" y="3810000"/>
            <a:ext cx="8077200" cy="2568575"/>
          </a:xfrm>
          <a:prstGeom prst="rect">
            <a:avLst/>
          </a:prstGeom>
          <a:solidFill>
            <a:schemeClr val="bg1"/>
          </a:solidFill>
          <a:ln w="12700">
            <a:solidFill>
              <a:schemeClr val="tx1"/>
            </a:solidFill>
            <a:miter lim="800000"/>
            <a:headEnd/>
            <a:tailEnd/>
          </a:ln>
          <a:effectLst>
            <a:outerShdw dist="89803" dir="2700000" algn="ctr" rotWithShape="0">
              <a:srgbClr val="0099CC"/>
            </a:outerShdw>
          </a:effectLst>
        </p:spPr>
        <p:txBody>
          <a:bodyPr lIns="90488" tIns="91440" rIns="90488" bIns="91440">
            <a:spAutoFit/>
          </a:bodyPr>
          <a:lstStyle/>
          <a:p>
            <a:pPr marL="228600">
              <a:lnSpc>
                <a:spcPct val="96000"/>
              </a:lnSpc>
              <a:tabLst>
                <a:tab pos="2800350" algn="l"/>
              </a:tabLst>
            </a:pPr>
            <a:r>
              <a:rPr lang="en-US" altLang="en-US" sz="1800" b="1" noProof="1">
                <a:solidFill>
                  <a:srgbClr val="00B050"/>
                </a:solidFill>
                <a:latin typeface="Lucida Sans Typewriter" pitchFamily="49" charset="0"/>
              </a:rPr>
              <a:t>/* </a:t>
            </a:r>
          </a:p>
          <a:p>
            <a:pPr marL="228600">
              <a:lnSpc>
                <a:spcPct val="96000"/>
              </a:lnSpc>
              <a:tabLst>
                <a:tab pos="2800350" algn="l"/>
              </a:tabLst>
            </a:pPr>
            <a:r>
              <a:rPr lang="en-US" altLang="en-US" sz="1800" b="1" dirty="0">
                <a:solidFill>
                  <a:srgbClr val="00B050"/>
                </a:solidFill>
                <a:latin typeface="Lucida Sans Typewriter" pitchFamily="49" charset="0"/>
              </a:rPr>
              <a:t> </a:t>
            </a:r>
            <a:r>
              <a:rPr lang="en-US" altLang="en-US" sz="1800" b="1" noProof="1">
                <a:solidFill>
                  <a:srgbClr val="00B050"/>
                </a:solidFill>
                <a:latin typeface="Lucida Sans Typewriter" pitchFamily="49" charset="0"/>
              </a:rPr>
              <a:t>This code retrieves all rows of the products table </a:t>
            </a:r>
            <a:br>
              <a:rPr lang="en-US" altLang="en-US" sz="1800" b="1" noProof="1">
                <a:solidFill>
                  <a:srgbClr val="00B050"/>
                </a:solidFill>
                <a:latin typeface="Lucida Sans Typewriter" pitchFamily="49" charset="0"/>
              </a:rPr>
            </a:br>
            <a:r>
              <a:rPr lang="en-US" altLang="en-US" sz="1800" b="1" dirty="0">
                <a:solidFill>
                  <a:srgbClr val="00B050"/>
                </a:solidFill>
                <a:latin typeface="Lucida Sans Typewriter" pitchFamily="49" charset="0"/>
              </a:rPr>
              <a:t> </a:t>
            </a:r>
            <a:r>
              <a:rPr lang="en-US" altLang="en-US" sz="1800" b="1" noProof="1">
                <a:solidFill>
                  <a:srgbClr val="00B050"/>
                </a:solidFill>
                <a:latin typeface="Lucida Sans Typewriter" pitchFamily="49" charset="0"/>
              </a:rPr>
              <a:t>and displays the unit price, the unit price increased </a:t>
            </a:r>
          </a:p>
          <a:p>
            <a:pPr marL="228600">
              <a:lnSpc>
                <a:spcPct val="96000"/>
              </a:lnSpc>
              <a:tabLst>
                <a:tab pos="2800350" algn="l"/>
              </a:tabLst>
            </a:pPr>
            <a:r>
              <a:rPr lang="en-US" altLang="en-US" sz="1800" b="1" dirty="0">
                <a:solidFill>
                  <a:srgbClr val="00B050"/>
                </a:solidFill>
                <a:latin typeface="Lucida Sans Typewriter" pitchFamily="49" charset="0"/>
              </a:rPr>
              <a:t> </a:t>
            </a:r>
            <a:r>
              <a:rPr lang="en-US" altLang="en-US" sz="1800" b="1" noProof="1">
                <a:solidFill>
                  <a:srgbClr val="00B050"/>
                </a:solidFill>
                <a:latin typeface="Lucida Sans Typewriter" pitchFamily="49" charset="0"/>
              </a:rPr>
              <a:t>by 10 percent, and the name of the product. </a:t>
            </a:r>
          </a:p>
          <a:p>
            <a:pPr marL="228600">
              <a:lnSpc>
                <a:spcPct val="96000"/>
              </a:lnSpc>
              <a:tabLst>
                <a:tab pos="2800350" algn="l"/>
              </a:tabLst>
            </a:pPr>
            <a:r>
              <a:rPr lang="en-US" altLang="en-US" sz="1800" b="1" noProof="1">
                <a:solidFill>
                  <a:srgbClr val="00B050"/>
                </a:solidFill>
                <a:latin typeface="Lucida Sans Typewriter" pitchFamily="49" charset="0"/>
              </a:rPr>
              <a:t>*/</a:t>
            </a:r>
          </a:p>
          <a:p>
            <a:pPr marL="228600">
              <a:lnSpc>
                <a:spcPct val="96000"/>
              </a:lnSpc>
              <a:tabLst>
                <a:tab pos="2800350" algn="l"/>
              </a:tabLst>
            </a:pPr>
            <a:r>
              <a:rPr lang="en-US" altLang="en-US" sz="1800" dirty="0">
                <a:latin typeface="Lucida Sans Typewriter" pitchFamily="49" charset="0"/>
              </a:rPr>
              <a:t>USE </a:t>
            </a:r>
            <a:r>
              <a:rPr lang="en-US" altLang="en-US" sz="1800" dirty="0" err="1">
                <a:latin typeface="Lucida Sans Typewriter" pitchFamily="49" charset="0"/>
              </a:rPr>
              <a:t>northwind</a:t>
            </a:r>
            <a:endParaRPr lang="en-US" altLang="en-US" sz="1800" dirty="0">
              <a:latin typeface="Lucida Sans Typewriter" pitchFamily="49" charset="0"/>
            </a:endParaRPr>
          </a:p>
          <a:p>
            <a:pPr marL="228600">
              <a:lnSpc>
                <a:spcPct val="96000"/>
              </a:lnSpc>
              <a:tabLst>
                <a:tab pos="2800350" algn="l"/>
              </a:tabLst>
            </a:pPr>
            <a:r>
              <a:rPr lang="en-US" altLang="en-US" sz="1800" noProof="1">
                <a:latin typeface="Lucida Sans Typewriter" pitchFamily="49" charset="0"/>
              </a:rPr>
              <a:t>SELECT unitprice, (unitprice * 1.1), productname </a:t>
            </a:r>
            <a:r>
              <a:rPr lang="en-US" altLang="en-US" sz="1800" dirty="0">
                <a:latin typeface="Lucida Sans Typewriter" pitchFamily="49" charset="0"/>
              </a:rPr>
              <a:t/>
            </a:r>
            <a:br>
              <a:rPr lang="en-US" altLang="en-US" sz="1800" dirty="0">
                <a:latin typeface="Lucida Sans Typewriter" pitchFamily="49" charset="0"/>
              </a:rPr>
            </a:br>
            <a:r>
              <a:rPr lang="en-US" altLang="en-US" sz="1800" noProof="1">
                <a:latin typeface="Lucida Sans Typewriter" pitchFamily="49" charset="0"/>
              </a:rPr>
              <a:t>FROM products</a:t>
            </a:r>
            <a:endParaRPr lang="en-US" altLang="en-US" sz="1800" dirty="0">
              <a:latin typeface="Lucida Sans Typewriter" pitchFamily="49" charset="0"/>
            </a:endParaRPr>
          </a:p>
          <a:p>
            <a:pPr marL="228600">
              <a:lnSpc>
                <a:spcPct val="96000"/>
              </a:lnSpc>
              <a:tabLst>
                <a:tab pos="2800350" algn="l"/>
              </a:tabLst>
            </a:pPr>
            <a:r>
              <a:rPr lang="en-US" altLang="en-US" sz="1800" dirty="0">
                <a:latin typeface="Lucida Sans Typewriter" pitchFamily="49" charset="0"/>
              </a:rPr>
              <a:t>GO</a:t>
            </a:r>
            <a:endParaRPr lang="en-US" altLang="en-US" sz="1800" noProof="1">
              <a:latin typeface="Lucida Sans Typewriter" pitchFamily="49" charset="0"/>
            </a:endParaRPr>
          </a:p>
        </p:txBody>
      </p:sp>
      <p:sp>
        <p:nvSpPr>
          <p:cNvPr id="54285" name="Rectangle 13"/>
          <p:cNvSpPr>
            <a:spLocks noChangeArrowheads="1"/>
          </p:cNvSpPr>
          <p:nvPr/>
        </p:nvSpPr>
        <p:spPr bwMode="auto">
          <a:xfrm>
            <a:off x="5410200" y="3490913"/>
            <a:ext cx="2438400" cy="471487"/>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err="1" smtClean="0">
                <a:latin typeface="Arial" charset="0"/>
              </a:rPr>
              <a:t>Exemplul</a:t>
            </a:r>
            <a:r>
              <a:rPr lang="en-US" sz="1800" b="1" dirty="0" smtClean="0">
                <a:latin typeface="Arial" charset="0"/>
              </a:rPr>
              <a:t> 2</a:t>
            </a:r>
            <a:endParaRPr lang="en-US" sz="1800" b="1" dirty="0">
              <a:latin typeface="Arial" charset="0"/>
            </a:endParaRPr>
          </a:p>
        </p:txBody>
      </p:sp>
      <p:sp>
        <p:nvSpPr>
          <p:cNvPr id="54286" name="Rectangle 14"/>
          <p:cNvSpPr>
            <a:spLocks noChangeArrowheads="1"/>
          </p:cNvSpPr>
          <p:nvPr/>
        </p:nvSpPr>
        <p:spPr bwMode="auto">
          <a:xfrm>
            <a:off x="5410200" y="1295400"/>
            <a:ext cx="2438400" cy="471488"/>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err="1" smtClean="0">
                <a:latin typeface="Arial" charset="0"/>
              </a:rPr>
              <a:t>Exemplul</a:t>
            </a:r>
            <a:r>
              <a:rPr lang="en-US" sz="1800" b="1" dirty="0" smtClean="0">
                <a:latin typeface="Arial" charset="0"/>
              </a:rPr>
              <a:t> </a:t>
            </a:r>
            <a:r>
              <a:rPr lang="en-US" sz="1800" b="1" dirty="0">
                <a:latin typeface="Arial" charset="0"/>
              </a:rPr>
              <a:t>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ro-MO" altLang="en-US" dirty="0" smtClean="0">
                <a:solidFill>
                  <a:srgbClr val="3333CC"/>
                </a:solidFill>
              </a:rPr>
              <a:t>Privire generală</a:t>
            </a:r>
            <a:endParaRPr lang="en-US" altLang="en-US" dirty="0">
              <a:solidFill>
                <a:srgbClr val="3333CC"/>
              </a:solidFill>
            </a:endParaRPr>
          </a:p>
        </p:txBody>
      </p:sp>
      <p:sp>
        <p:nvSpPr>
          <p:cNvPr id="17411" name="Rectangle 3"/>
          <p:cNvSpPr>
            <a:spLocks noGrp="1" noChangeArrowheads="1"/>
          </p:cNvSpPr>
          <p:nvPr>
            <p:ph type="body" idx="1"/>
          </p:nvPr>
        </p:nvSpPr>
        <p:spPr/>
        <p:txBody>
          <a:bodyPr/>
          <a:lstStyle/>
          <a:p>
            <a:r>
              <a:rPr lang="vi-VN" dirty="0" smtClean="0"/>
              <a:t>Limbajul de programare Transact-SQL </a:t>
            </a:r>
            <a:endParaRPr lang="ro-MO" dirty="0" smtClean="0"/>
          </a:p>
          <a:p>
            <a:r>
              <a:rPr lang="vi-VN" dirty="0" smtClean="0"/>
              <a:t>Tipuri de instrucțiuni Transact-SQL </a:t>
            </a:r>
            <a:endParaRPr lang="ro-MO" dirty="0" smtClean="0"/>
          </a:p>
          <a:p>
            <a:r>
              <a:rPr lang="vi-VN" dirty="0" smtClean="0"/>
              <a:t>Elemente de sintaxă Transact-SQL </a:t>
            </a: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buFont typeface="Wingdings" pitchFamily="2" charset="2"/>
              <a:buChar char="u"/>
            </a:pPr>
            <a:r>
              <a:rPr lang="en-US" altLang="en-US" dirty="0">
                <a:solidFill>
                  <a:srgbClr val="3333CC"/>
                </a:solidFill>
              </a:rPr>
              <a:t> </a:t>
            </a:r>
            <a:r>
              <a:rPr lang="en-US" altLang="en-US" dirty="0" err="1" smtClean="0">
                <a:solidFill>
                  <a:srgbClr val="3333CC"/>
                </a:solidFill>
              </a:rPr>
              <a:t>Identificatori</a:t>
            </a:r>
            <a:endParaRPr lang="en-US" altLang="en-US" dirty="0">
              <a:solidFill>
                <a:srgbClr val="3333CC"/>
              </a:solidFill>
            </a:endParaRPr>
          </a:p>
        </p:txBody>
      </p:sp>
      <p:sp>
        <p:nvSpPr>
          <p:cNvPr id="23555" name="Rectangle 3"/>
          <p:cNvSpPr>
            <a:spLocks noGrp="1" noChangeArrowheads="1"/>
          </p:cNvSpPr>
          <p:nvPr>
            <p:ph type="body" idx="1"/>
          </p:nvPr>
        </p:nvSpPr>
        <p:spPr>
          <a:xfrm>
            <a:off x="990600" y="1066800"/>
            <a:ext cx="7194550" cy="5029200"/>
          </a:xfrm>
        </p:spPr>
        <p:txBody>
          <a:bodyPr/>
          <a:lstStyle/>
          <a:p>
            <a:pPr lvl="0"/>
            <a:r>
              <a:rPr lang="en-US" dirty="0" err="1"/>
              <a:t>Identificatori</a:t>
            </a:r>
            <a:r>
              <a:rPr lang="en-US" dirty="0"/>
              <a:t> </a:t>
            </a:r>
            <a:r>
              <a:rPr lang="en-US" dirty="0">
                <a:solidFill>
                  <a:srgbClr val="FF0000"/>
                </a:solidFill>
              </a:rPr>
              <a:t>standard</a:t>
            </a:r>
            <a:endParaRPr lang="en-US" sz="1800" dirty="0">
              <a:solidFill>
                <a:srgbClr val="FF0000"/>
              </a:solidFill>
            </a:endParaRPr>
          </a:p>
          <a:p>
            <a:pPr lvl="1"/>
            <a:r>
              <a:rPr lang="en-US" dirty="0" err="1">
                <a:solidFill>
                  <a:schemeClr val="tx1"/>
                </a:solidFill>
                <a:latin typeface="+mn-lt"/>
              </a:rPr>
              <a:t>Primul</a:t>
            </a:r>
            <a:r>
              <a:rPr lang="en-US" dirty="0">
                <a:solidFill>
                  <a:schemeClr val="tx1"/>
                </a:solidFill>
                <a:latin typeface="+mn-lt"/>
              </a:rPr>
              <a:t> </a:t>
            </a:r>
            <a:r>
              <a:rPr lang="en-US" dirty="0" err="1">
                <a:solidFill>
                  <a:schemeClr val="tx1"/>
                </a:solidFill>
                <a:latin typeface="+mn-lt"/>
              </a:rPr>
              <a:t>caracter</a:t>
            </a:r>
            <a:r>
              <a:rPr lang="en-US" dirty="0">
                <a:solidFill>
                  <a:schemeClr val="tx1"/>
                </a:solidFill>
                <a:latin typeface="+mn-lt"/>
              </a:rPr>
              <a:t> </a:t>
            </a:r>
            <a:r>
              <a:rPr lang="en-US" dirty="0" err="1">
                <a:solidFill>
                  <a:schemeClr val="tx1"/>
                </a:solidFill>
                <a:latin typeface="+mn-lt"/>
              </a:rPr>
              <a:t>trebuie</a:t>
            </a:r>
            <a:r>
              <a:rPr lang="en-US" dirty="0">
                <a:solidFill>
                  <a:schemeClr val="tx1"/>
                </a:solidFill>
                <a:latin typeface="+mn-lt"/>
              </a:rPr>
              <a:t> </a:t>
            </a:r>
            <a:r>
              <a:rPr lang="en-US" dirty="0" err="1">
                <a:solidFill>
                  <a:schemeClr val="tx1"/>
                </a:solidFill>
                <a:latin typeface="+mn-lt"/>
              </a:rPr>
              <a:t>să</a:t>
            </a:r>
            <a:r>
              <a:rPr lang="en-US" dirty="0">
                <a:solidFill>
                  <a:schemeClr val="tx1"/>
                </a:solidFill>
                <a:latin typeface="+mn-lt"/>
              </a:rPr>
              <a:t> fie </a:t>
            </a:r>
            <a:r>
              <a:rPr lang="en-US" dirty="0" err="1">
                <a:solidFill>
                  <a:schemeClr val="tx1"/>
                </a:solidFill>
                <a:latin typeface="+mn-lt"/>
              </a:rPr>
              <a:t>alfabetic</a:t>
            </a:r>
            <a:endParaRPr lang="en-US" sz="1800" dirty="0">
              <a:solidFill>
                <a:schemeClr val="tx1"/>
              </a:solidFill>
              <a:latin typeface="+mn-lt"/>
            </a:endParaRPr>
          </a:p>
          <a:p>
            <a:pPr lvl="1"/>
            <a:r>
              <a:rPr lang="en-US" dirty="0" err="1">
                <a:solidFill>
                  <a:schemeClr val="tx1"/>
                </a:solidFill>
                <a:latin typeface="+mn-lt"/>
              </a:rPr>
              <a:t>Alte</a:t>
            </a:r>
            <a:r>
              <a:rPr lang="en-US" dirty="0">
                <a:solidFill>
                  <a:schemeClr val="tx1"/>
                </a:solidFill>
                <a:latin typeface="+mn-lt"/>
              </a:rPr>
              <a:t> </a:t>
            </a:r>
            <a:r>
              <a:rPr lang="en-US" dirty="0" err="1">
                <a:solidFill>
                  <a:schemeClr val="tx1"/>
                </a:solidFill>
                <a:latin typeface="+mn-lt"/>
              </a:rPr>
              <a:t>caractere</a:t>
            </a:r>
            <a:r>
              <a:rPr lang="en-US" dirty="0">
                <a:solidFill>
                  <a:schemeClr val="tx1"/>
                </a:solidFill>
                <a:latin typeface="+mn-lt"/>
              </a:rPr>
              <a:t> pot include </a:t>
            </a:r>
            <a:r>
              <a:rPr lang="en-US" dirty="0" err="1">
                <a:solidFill>
                  <a:schemeClr val="tx1"/>
                </a:solidFill>
                <a:latin typeface="+mn-lt"/>
              </a:rPr>
              <a:t>litere</a:t>
            </a:r>
            <a:r>
              <a:rPr lang="en-US" dirty="0">
                <a:solidFill>
                  <a:schemeClr val="tx1"/>
                </a:solidFill>
                <a:latin typeface="+mn-lt"/>
              </a:rPr>
              <a:t>, </a:t>
            </a:r>
            <a:r>
              <a:rPr lang="en-US" dirty="0" err="1">
                <a:solidFill>
                  <a:schemeClr val="tx1"/>
                </a:solidFill>
                <a:latin typeface="+mn-lt"/>
              </a:rPr>
              <a:t>cifre</a:t>
            </a:r>
            <a:r>
              <a:rPr lang="en-US" dirty="0">
                <a:solidFill>
                  <a:schemeClr val="tx1"/>
                </a:solidFill>
                <a:latin typeface="+mn-lt"/>
              </a:rPr>
              <a:t> </a:t>
            </a:r>
            <a:r>
              <a:rPr lang="en-US" dirty="0" err="1">
                <a:solidFill>
                  <a:schemeClr val="tx1"/>
                </a:solidFill>
                <a:latin typeface="+mn-lt"/>
              </a:rPr>
              <a:t>sau</a:t>
            </a:r>
            <a:r>
              <a:rPr lang="en-US" dirty="0">
                <a:solidFill>
                  <a:schemeClr val="tx1"/>
                </a:solidFill>
                <a:latin typeface="+mn-lt"/>
              </a:rPr>
              <a:t> </a:t>
            </a:r>
            <a:r>
              <a:rPr lang="en-US" dirty="0" err="1">
                <a:solidFill>
                  <a:schemeClr val="tx1"/>
                </a:solidFill>
                <a:latin typeface="+mn-lt"/>
              </a:rPr>
              <a:t>simboluri</a:t>
            </a:r>
            <a:endParaRPr lang="en-US" sz="1800" dirty="0">
              <a:solidFill>
                <a:schemeClr val="tx1"/>
              </a:solidFill>
              <a:latin typeface="+mn-lt"/>
            </a:endParaRPr>
          </a:p>
          <a:p>
            <a:pPr lvl="1"/>
            <a:r>
              <a:rPr lang="en-US" dirty="0" err="1">
                <a:solidFill>
                  <a:schemeClr val="tx1"/>
                </a:solidFill>
                <a:latin typeface="+mn-lt"/>
              </a:rPr>
              <a:t>Identificatorii</a:t>
            </a:r>
            <a:r>
              <a:rPr lang="en-US" dirty="0">
                <a:solidFill>
                  <a:schemeClr val="tx1"/>
                </a:solidFill>
                <a:latin typeface="+mn-lt"/>
              </a:rPr>
              <a:t> care </a:t>
            </a:r>
            <a:r>
              <a:rPr lang="en-US" dirty="0" err="1">
                <a:solidFill>
                  <a:schemeClr val="tx1"/>
                </a:solidFill>
                <a:latin typeface="+mn-lt"/>
              </a:rPr>
              <a:t>încep</a:t>
            </a:r>
            <a:r>
              <a:rPr lang="en-US" dirty="0">
                <a:solidFill>
                  <a:schemeClr val="tx1"/>
                </a:solidFill>
                <a:latin typeface="+mn-lt"/>
              </a:rPr>
              <a:t> cu </a:t>
            </a:r>
            <a:r>
              <a:rPr lang="en-US" dirty="0" err="1">
                <a:solidFill>
                  <a:schemeClr val="tx1"/>
                </a:solidFill>
                <a:latin typeface="+mn-lt"/>
              </a:rPr>
              <a:t>simboluri</a:t>
            </a:r>
            <a:r>
              <a:rPr lang="en-US" dirty="0">
                <a:solidFill>
                  <a:schemeClr val="tx1"/>
                </a:solidFill>
                <a:latin typeface="+mn-lt"/>
              </a:rPr>
              <a:t> au </a:t>
            </a:r>
            <a:r>
              <a:rPr lang="en-US" dirty="0" err="1">
                <a:solidFill>
                  <a:schemeClr val="tx1"/>
                </a:solidFill>
                <a:latin typeface="+mn-lt"/>
              </a:rPr>
              <a:t>utilizări</a:t>
            </a:r>
            <a:r>
              <a:rPr lang="en-US" dirty="0">
                <a:solidFill>
                  <a:schemeClr val="tx1"/>
                </a:solidFill>
                <a:latin typeface="+mn-lt"/>
              </a:rPr>
              <a:t> </a:t>
            </a:r>
            <a:r>
              <a:rPr lang="en-US" dirty="0" err="1">
                <a:solidFill>
                  <a:schemeClr val="tx1"/>
                </a:solidFill>
                <a:latin typeface="+mn-lt"/>
              </a:rPr>
              <a:t>speciale</a:t>
            </a:r>
            <a:endParaRPr lang="en-US" sz="1800" dirty="0">
              <a:solidFill>
                <a:schemeClr val="tx1"/>
              </a:solidFill>
              <a:latin typeface="+mn-lt"/>
            </a:endParaRPr>
          </a:p>
          <a:p>
            <a:pPr lvl="0"/>
            <a:r>
              <a:rPr lang="en-US" dirty="0" err="1"/>
              <a:t>Identificatori</a:t>
            </a:r>
            <a:r>
              <a:rPr lang="en-US" dirty="0"/>
              <a:t> </a:t>
            </a:r>
            <a:r>
              <a:rPr lang="en-US" dirty="0" err="1">
                <a:solidFill>
                  <a:srgbClr val="FF0000"/>
                </a:solidFill>
              </a:rPr>
              <a:t>delimitați</a:t>
            </a:r>
            <a:endParaRPr lang="en-US" sz="1800" dirty="0">
              <a:solidFill>
                <a:srgbClr val="FF0000"/>
              </a:solidFill>
            </a:endParaRPr>
          </a:p>
          <a:p>
            <a:pPr lvl="1"/>
            <a:r>
              <a:rPr lang="en-US" dirty="0" err="1">
                <a:solidFill>
                  <a:schemeClr val="tx1"/>
                </a:solidFill>
                <a:latin typeface="+mn-lt"/>
              </a:rPr>
              <a:t>Sunt</a:t>
            </a:r>
            <a:r>
              <a:rPr lang="en-US" dirty="0">
                <a:solidFill>
                  <a:schemeClr val="tx1"/>
                </a:solidFill>
                <a:latin typeface="+mn-lt"/>
              </a:rPr>
              <a:t> </a:t>
            </a:r>
            <a:r>
              <a:rPr lang="en-US" dirty="0" err="1">
                <a:solidFill>
                  <a:schemeClr val="tx1"/>
                </a:solidFill>
                <a:latin typeface="+mn-lt"/>
              </a:rPr>
              <a:t>utilizati</a:t>
            </a:r>
            <a:r>
              <a:rPr lang="en-US" dirty="0">
                <a:solidFill>
                  <a:schemeClr val="tx1"/>
                </a:solidFill>
                <a:latin typeface="+mn-lt"/>
              </a:rPr>
              <a:t> </a:t>
            </a:r>
            <a:r>
              <a:rPr lang="en-US" dirty="0" err="1">
                <a:solidFill>
                  <a:schemeClr val="tx1"/>
                </a:solidFill>
                <a:latin typeface="+mn-lt"/>
              </a:rPr>
              <a:t>atunci</a:t>
            </a:r>
            <a:r>
              <a:rPr lang="en-US" dirty="0">
                <a:solidFill>
                  <a:schemeClr val="tx1"/>
                </a:solidFill>
                <a:latin typeface="+mn-lt"/>
              </a:rPr>
              <a:t> </a:t>
            </a:r>
            <a:r>
              <a:rPr lang="en-US" dirty="0" err="1">
                <a:solidFill>
                  <a:schemeClr val="tx1"/>
                </a:solidFill>
                <a:latin typeface="+mn-lt"/>
              </a:rPr>
              <a:t>când</a:t>
            </a:r>
            <a:r>
              <a:rPr lang="en-US" dirty="0">
                <a:solidFill>
                  <a:schemeClr val="tx1"/>
                </a:solidFill>
                <a:latin typeface="+mn-lt"/>
              </a:rPr>
              <a:t> </a:t>
            </a:r>
            <a:r>
              <a:rPr lang="en-US" dirty="0" err="1">
                <a:solidFill>
                  <a:schemeClr val="tx1"/>
                </a:solidFill>
                <a:latin typeface="+mn-lt"/>
              </a:rPr>
              <a:t>numele</a:t>
            </a:r>
            <a:r>
              <a:rPr lang="en-US" dirty="0">
                <a:solidFill>
                  <a:schemeClr val="tx1"/>
                </a:solidFill>
                <a:latin typeface="+mn-lt"/>
              </a:rPr>
              <a:t> </a:t>
            </a:r>
            <a:r>
              <a:rPr lang="en-US" dirty="0" err="1">
                <a:solidFill>
                  <a:schemeClr val="tx1"/>
                </a:solidFill>
                <a:latin typeface="+mn-lt"/>
              </a:rPr>
              <a:t>conțin</a:t>
            </a:r>
            <a:r>
              <a:rPr lang="en-US" dirty="0">
                <a:solidFill>
                  <a:schemeClr val="tx1"/>
                </a:solidFill>
                <a:latin typeface="+mn-lt"/>
              </a:rPr>
              <a:t> </a:t>
            </a:r>
            <a:r>
              <a:rPr lang="en-US" dirty="0" err="1">
                <a:solidFill>
                  <a:schemeClr val="tx1"/>
                </a:solidFill>
                <a:latin typeface="+mn-lt"/>
              </a:rPr>
              <a:t>spații</a:t>
            </a:r>
            <a:r>
              <a:rPr lang="en-US" dirty="0">
                <a:solidFill>
                  <a:schemeClr val="tx1"/>
                </a:solidFill>
                <a:latin typeface="+mn-lt"/>
              </a:rPr>
              <a:t> </a:t>
            </a:r>
            <a:r>
              <a:rPr lang="en-US" dirty="0" err="1">
                <a:solidFill>
                  <a:schemeClr val="tx1"/>
                </a:solidFill>
                <a:latin typeface="+mn-lt"/>
              </a:rPr>
              <a:t>încorporate</a:t>
            </a:r>
            <a:endParaRPr lang="en-US" sz="1800" dirty="0">
              <a:solidFill>
                <a:schemeClr val="tx1"/>
              </a:solidFill>
              <a:latin typeface="+mn-lt"/>
            </a:endParaRPr>
          </a:p>
          <a:p>
            <a:pPr lvl="1"/>
            <a:r>
              <a:rPr lang="en-US" dirty="0" err="1">
                <a:solidFill>
                  <a:schemeClr val="tx1"/>
                </a:solidFill>
                <a:latin typeface="+mn-lt"/>
              </a:rPr>
              <a:t>Sunt</a:t>
            </a:r>
            <a:r>
              <a:rPr lang="en-US" dirty="0">
                <a:solidFill>
                  <a:schemeClr val="tx1"/>
                </a:solidFill>
                <a:latin typeface="+mn-lt"/>
              </a:rPr>
              <a:t> </a:t>
            </a:r>
            <a:r>
              <a:rPr lang="en-US" dirty="0" err="1">
                <a:solidFill>
                  <a:schemeClr val="tx1"/>
                </a:solidFill>
                <a:latin typeface="+mn-lt"/>
              </a:rPr>
              <a:t>utilizati</a:t>
            </a:r>
            <a:r>
              <a:rPr lang="en-US" dirty="0">
                <a:solidFill>
                  <a:schemeClr val="tx1"/>
                </a:solidFill>
                <a:latin typeface="+mn-lt"/>
              </a:rPr>
              <a:t> </a:t>
            </a:r>
            <a:r>
              <a:rPr lang="en-US" dirty="0" err="1">
                <a:solidFill>
                  <a:schemeClr val="tx1"/>
                </a:solidFill>
                <a:latin typeface="+mn-lt"/>
              </a:rPr>
              <a:t>atunci</a:t>
            </a:r>
            <a:r>
              <a:rPr lang="en-US" dirty="0">
                <a:solidFill>
                  <a:schemeClr val="tx1"/>
                </a:solidFill>
                <a:latin typeface="+mn-lt"/>
              </a:rPr>
              <a:t> </a:t>
            </a:r>
            <a:r>
              <a:rPr lang="en-US" dirty="0" err="1">
                <a:solidFill>
                  <a:schemeClr val="tx1"/>
                </a:solidFill>
                <a:latin typeface="+mn-lt"/>
              </a:rPr>
              <a:t>când</a:t>
            </a:r>
            <a:r>
              <a:rPr lang="en-US" dirty="0">
                <a:solidFill>
                  <a:schemeClr val="tx1"/>
                </a:solidFill>
                <a:latin typeface="+mn-lt"/>
              </a:rPr>
              <a:t> </a:t>
            </a:r>
            <a:r>
              <a:rPr lang="en-US" dirty="0" err="1">
                <a:solidFill>
                  <a:schemeClr val="tx1"/>
                </a:solidFill>
                <a:latin typeface="+mn-lt"/>
              </a:rPr>
              <a:t>cuvintele</a:t>
            </a:r>
            <a:r>
              <a:rPr lang="en-US" dirty="0">
                <a:solidFill>
                  <a:schemeClr val="tx1"/>
                </a:solidFill>
                <a:latin typeface="+mn-lt"/>
              </a:rPr>
              <a:t> </a:t>
            </a:r>
            <a:r>
              <a:rPr lang="en-US" dirty="0" err="1">
                <a:solidFill>
                  <a:schemeClr val="tx1"/>
                </a:solidFill>
                <a:latin typeface="+mn-lt"/>
              </a:rPr>
              <a:t>rezervate</a:t>
            </a:r>
            <a:r>
              <a:rPr lang="en-US" dirty="0">
                <a:solidFill>
                  <a:schemeClr val="tx1"/>
                </a:solidFill>
                <a:latin typeface="+mn-lt"/>
              </a:rPr>
              <a:t> </a:t>
            </a:r>
            <a:r>
              <a:rPr lang="en-US" dirty="0" err="1">
                <a:solidFill>
                  <a:schemeClr val="tx1"/>
                </a:solidFill>
                <a:latin typeface="+mn-lt"/>
              </a:rPr>
              <a:t>sunt</a:t>
            </a:r>
            <a:r>
              <a:rPr lang="en-US" dirty="0">
                <a:solidFill>
                  <a:schemeClr val="tx1"/>
                </a:solidFill>
                <a:latin typeface="+mn-lt"/>
              </a:rPr>
              <a:t> </a:t>
            </a:r>
            <a:r>
              <a:rPr lang="en-US" dirty="0" err="1">
                <a:solidFill>
                  <a:schemeClr val="tx1"/>
                </a:solidFill>
                <a:latin typeface="+mn-lt"/>
              </a:rPr>
              <a:t>porțiuni</a:t>
            </a:r>
            <a:r>
              <a:rPr lang="en-US" dirty="0">
                <a:solidFill>
                  <a:schemeClr val="tx1"/>
                </a:solidFill>
                <a:latin typeface="+mn-lt"/>
              </a:rPr>
              <a:t> de </a:t>
            </a:r>
            <a:r>
              <a:rPr lang="en-US" dirty="0" err="1">
                <a:solidFill>
                  <a:schemeClr val="tx1"/>
                </a:solidFill>
                <a:latin typeface="+mn-lt"/>
              </a:rPr>
              <a:t>nume</a:t>
            </a:r>
            <a:endParaRPr lang="en-US" sz="1800" dirty="0">
              <a:solidFill>
                <a:schemeClr val="tx1"/>
              </a:solidFill>
              <a:latin typeface="+mn-lt"/>
            </a:endParaRPr>
          </a:p>
          <a:p>
            <a:pPr lvl="1"/>
            <a:r>
              <a:rPr lang="en-US" dirty="0" err="1">
                <a:solidFill>
                  <a:schemeClr val="tx1"/>
                </a:solidFill>
                <a:latin typeface="+mn-lt"/>
              </a:rPr>
              <a:t>Sunt</a:t>
            </a:r>
            <a:r>
              <a:rPr lang="en-US" dirty="0">
                <a:solidFill>
                  <a:schemeClr val="tx1"/>
                </a:solidFill>
                <a:latin typeface="+mn-lt"/>
              </a:rPr>
              <a:t> </a:t>
            </a:r>
            <a:r>
              <a:rPr lang="en-US" dirty="0" err="1">
                <a:solidFill>
                  <a:schemeClr val="tx1"/>
                </a:solidFill>
                <a:latin typeface="+mn-lt"/>
              </a:rPr>
              <a:t>inclusi</a:t>
            </a:r>
            <a:r>
              <a:rPr lang="en-US" dirty="0">
                <a:solidFill>
                  <a:schemeClr val="tx1"/>
                </a:solidFill>
                <a:latin typeface="+mn-lt"/>
              </a:rPr>
              <a:t> </a:t>
            </a:r>
            <a:r>
              <a:rPr lang="en-US" dirty="0" err="1">
                <a:solidFill>
                  <a:schemeClr val="tx1"/>
                </a:solidFill>
                <a:latin typeface="+mn-lt"/>
              </a:rPr>
              <a:t>între</a:t>
            </a:r>
            <a:r>
              <a:rPr lang="en-US" dirty="0">
                <a:solidFill>
                  <a:schemeClr val="tx1"/>
                </a:solidFill>
                <a:latin typeface="+mn-lt"/>
              </a:rPr>
              <a:t> </a:t>
            </a:r>
            <a:r>
              <a:rPr lang="en-US" dirty="0" err="1">
                <a:solidFill>
                  <a:schemeClr val="tx1"/>
                </a:solidFill>
                <a:latin typeface="+mn-lt"/>
              </a:rPr>
              <a:t>paranteze</a:t>
            </a:r>
            <a:r>
              <a:rPr lang="en-US" dirty="0">
                <a:solidFill>
                  <a:schemeClr val="tx1"/>
                </a:solidFill>
                <a:latin typeface="+mn-lt"/>
              </a:rPr>
              <a:t> ([]) </a:t>
            </a:r>
            <a:r>
              <a:rPr lang="en-US" dirty="0" err="1">
                <a:solidFill>
                  <a:schemeClr val="tx1"/>
                </a:solidFill>
                <a:latin typeface="+mn-lt"/>
              </a:rPr>
              <a:t>sau</a:t>
            </a:r>
            <a:r>
              <a:rPr lang="en-US" dirty="0">
                <a:solidFill>
                  <a:schemeClr val="tx1"/>
                </a:solidFill>
                <a:latin typeface="+mn-lt"/>
              </a:rPr>
              <a:t> </a:t>
            </a:r>
            <a:r>
              <a:rPr lang="en-US" dirty="0" err="1">
                <a:solidFill>
                  <a:schemeClr val="tx1"/>
                </a:solidFill>
                <a:latin typeface="+mn-lt"/>
              </a:rPr>
              <a:t>ghilimele</a:t>
            </a:r>
            <a:r>
              <a:rPr lang="en-US" dirty="0">
                <a:solidFill>
                  <a:schemeClr val="tx1"/>
                </a:solidFill>
                <a:latin typeface="+mn-lt"/>
              </a:rPr>
              <a:t> ("")</a:t>
            </a: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err="1" smtClean="0">
                <a:solidFill>
                  <a:srgbClr val="3333CC"/>
                </a:solidFill>
              </a:rPr>
              <a:t>Reguli</a:t>
            </a:r>
            <a:r>
              <a:rPr lang="en-US" altLang="en-US" dirty="0" smtClean="0"/>
              <a:t> </a:t>
            </a:r>
            <a:r>
              <a:rPr lang="en-US" altLang="en-US" dirty="0" err="1" smtClean="0"/>
              <a:t>pentru</a:t>
            </a:r>
            <a:r>
              <a:rPr lang="en-US" altLang="en-US" dirty="0" smtClean="0"/>
              <a:t> </a:t>
            </a:r>
            <a:r>
              <a:rPr lang="en-US" altLang="en-US" dirty="0" err="1" smtClean="0"/>
              <a:t>identificatori</a:t>
            </a:r>
            <a:r>
              <a:rPr lang="en-US" altLang="en-US" dirty="0" smtClean="0"/>
              <a:t>  </a:t>
            </a:r>
            <a:endParaRPr lang="en-US" altLang="en-US" dirty="0"/>
          </a:p>
        </p:txBody>
      </p:sp>
      <p:sp>
        <p:nvSpPr>
          <p:cNvPr id="24579" name="Rectangle 3"/>
          <p:cNvSpPr>
            <a:spLocks noGrp="1" noChangeArrowheads="1"/>
          </p:cNvSpPr>
          <p:nvPr>
            <p:ph type="body" idx="1"/>
          </p:nvPr>
        </p:nvSpPr>
        <p:spPr>
          <a:xfrm>
            <a:off x="762000" y="990600"/>
            <a:ext cx="7620000" cy="5257800"/>
          </a:xfrm>
        </p:spPr>
        <p:txBody>
          <a:bodyPr/>
          <a:lstStyle/>
          <a:p>
            <a:pPr lvl="0"/>
            <a:r>
              <a:rPr lang="en-US" dirty="0" err="1"/>
              <a:t>Utilizati</a:t>
            </a:r>
            <a:r>
              <a:rPr lang="en-US" dirty="0"/>
              <a:t> </a:t>
            </a:r>
            <a:r>
              <a:rPr lang="en-US" dirty="0" err="1"/>
              <a:t>denumiri</a:t>
            </a:r>
            <a:r>
              <a:rPr lang="en-US" dirty="0"/>
              <a:t> </a:t>
            </a:r>
            <a:r>
              <a:rPr lang="en-US" dirty="0" err="1"/>
              <a:t>scurte</a:t>
            </a:r>
            <a:endParaRPr lang="en-US" sz="1800" dirty="0"/>
          </a:p>
          <a:p>
            <a:pPr lvl="0"/>
            <a:r>
              <a:rPr lang="en-US" dirty="0" err="1"/>
              <a:t>Folosiți</a:t>
            </a:r>
            <a:r>
              <a:rPr lang="en-US" dirty="0"/>
              <a:t> </a:t>
            </a:r>
            <a:r>
              <a:rPr lang="en-US" dirty="0" err="1"/>
              <a:t>denumiri</a:t>
            </a:r>
            <a:r>
              <a:rPr lang="en-US" dirty="0"/>
              <a:t> cu </a:t>
            </a:r>
            <a:r>
              <a:rPr lang="en-US" dirty="0" err="1"/>
              <a:t>semnificatie</a:t>
            </a:r>
            <a:r>
              <a:rPr lang="en-US" dirty="0"/>
              <a:t> </a:t>
            </a:r>
            <a:r>
              <a:rPr lang="en-US" dirty="0" err="1"/>
              <a:t>acolo</a:t>
            </a:r>
            <a:r>
              <a:rPr lang="en-US" dirty="0"/>
              <a:t> </a:t>
            </a:r>
            <a:r>
              <a:rPr lang="en-US" dirty="0" err="1"/>
              <a:t>unde</a:t>
            </a:r>
            <a:r>
              <a:rPr lang="en-US" dirty="0"/>
              <a:t> </a:t>
            </a:r>
            <a:r>
              <a:rPr lang="en-US" dirty="0" err="1"/>
              <a:t>este</a:t>
            </a:r>
            <a:r>
              <a:rPr lang="en-US" dirty="0"/>
              <a:t> </a:t>
            </a:r>
            <a:r>
              <a:rPr lang="en-US" dirty="0" err="1"/>
              <a:t>posibil</a:t>
            </a:r>
            <a:endParaRPr lang="en-US" sz="1800" dirty="0"/>
          </a:p>
          <a:p>
            <a:pPr lvl="0"/>
            <a:r>
              <a:rPr lang="en-US" dirty="0" err="1"/>
              <a:t>Utilizați</a:t>
            </a:r>
            <a:r>
              <a:rPr lang="en-US" dirty="0"/>
              <a:t> </a:t>
            </a:r>
            <a:r>
              <a:rPr lang="en-US" dirty="0" err="1"/>
              <a:t>convenții</a:t>
            </a:r>
            <a:r>
              <a:rPr lang="en-US" dirty="0"/>
              <a:t> de </a:t>
            </a:r>
            <a:r>
              <a:rPr lang="en-US" dirty="0" err="1"/>
              <a:t>denumiri</a:t>
            </a:r>
            <a:r>
              <a:rPr lang="en-US" dirty="0"/>
              <a:t> </a:t>
            </a:r>
            <a:r>
              <a:rPr lang="en-US" dirty="0" err="1"/>
              <a:t>clare</a:t>
            </a:r>
            <a:r>
              <a:rPr lang="en-US" dirty="0"/>
              <a:t> </a:t>
            </a:r>
            <a:r>
              <a:rPr lang="en-US" dirty="0" err="1"/>
              <a:t>și</a:t>
            </a:r>
            <a:r>
              <a:rPr lang="en-US" dirty="0"/>
              <a:t> simple </a:t>
            </a:r>
            <a:endParaRPr lang="en-US" sz="1800" dirty="0"/>
          </a:p>
          <a:p>
            <a:pPr lvl="0"/>
            <a:r>
              <a:rPr lang="en-US" dirty="0" err="1"/>
              <a:t>Folosiți</a:t>
            </a:r>
            <a:r>
              <a:rPr lang="en-US" dirty="0"/>
              <a:t> </a:t>
            </a:r>
            <a:r>
              <a:rPr lang="en-US" dirty="0" err="1"/>
              <a:t>identificator</a:t>
            </a:r>
            <a:r>
              <a:rPr lang="en-US" dirty="0"/>
              <a:t> care </a:t>
            </a:r>
            <a:r>
              <a:rPr lang="en-US" dirty="0" err="1"/>
              <a:t>să</a:t>
            </a:r>
            <a:r>
              <a:rPr lang="en-US" dirty="0"/>
              <a:t> </a:t>
            </a:r>
            <a:r>
              <a:rPr lang="en-US" dirty="0" err="1"/>
              <a:t>distingă</a:t>
            </a:r>
            <a:r>
              <a:rPr lang="en-US" dirty="0"/>
              <a:t> </a:t>
            </a:r>
            <a:r>
              <a:rPr lang="en-US" dirty="0" err="1"/>
              <a:t>tipurile</a:t>
            </a:r>
            <a:r>
              <a:rPr lang="en-US" dirty="0"/>
              <a:t> de </a:t>
            </a:r>
            <a:r>
              <a:rPr lang="en-US" dirty="0" err="1"/>
              <a:t>obiect</a:t>
            </a:r>
            <a:r>
              <a:rPr lang="en-US" dirty="0"/>
              <a:t> cum </a:t>
            </a:r>
            <a:r>
              <a:rPr lang="en-US" dirty="0" err="1"/>
              <a:t>ar</a:t>
            </a:r>
            <a:r>
              <a:rPr lang="en-US" dirty="0"/>
              <a:t> </a:t>
            </a:r>
            <a:r>
              <a:rPr lang="en-US" dirty="0" err="1"/>
              <a:t>fi</a:t>
            </a:r>
            <a:r>
              <a:rPr lang="en-US" dirty="0"/>
              <a:t>:</a:t>
            </a:r>
            <a:endParaRPr lang="en-US" sz="1800" dirty="0"/>
          </a:p>
          <a:p>
            <a:pPr lvl="1"/>
            <a:r>
              <a:rPr lang="en-US" dirty="0">
                <a:solidFill>
                  <a:schemeClr val="tx1"/>
                </a:solidFill>
                <a:latin typeface="+mn-lt"/>
              </a:rPr>
              <a:t>Views / </a:t>
            </a:r>
            <a:r>
              <a:rPr lang="en-US" dirty="0" err="1">
                <a:solidFill>
                  <a:schemeClr val="tx1"/>
                </a:solidFill>
                <a:latin typeface="+mn-lt"/>
              </a:rPr>
              <a:t>Vizualizări</a:t>
            </a:r>
            <a:endParaRPr lang="en-US" sz="1800" dirty="0">
              <a:solidFill>
                <a:schemeClr val="tx1"/>
              </a:solidFill>
              <a:latin typeface="+mn-lt"/>
            </a:endParaRPr>
          </a:p>
          <a:p>
            <a:pPr lvl="1"/>
            <a:r>
              <a:rPr lang="en-US" dirty="0">
                <a:solidFill>
                  <a:schemeClr val="tx1"/>
                </a:solidFill>
                <a:latin typeface="+mn-lt"/>
              </a:rPr>
              <a:t>Stored procedures / </a:t>
            </a:r>
            <a:r>
              <a:rPr lang="en-US" dirty="0" err="1">
                <a:solidFill>
                  <a:schemeClr val="tx1"/>
                </a:solidFill>
                <a:latin typeface="+mn-lt"/>
              </a:rPr>
              <a:t>Proceduri</a:t>
            </a:r>
            <a:r>
              <a:rPr lang="en-US" dirty="0">
                <a:solidFill>
                  <a:schemeClr val="tx1"/>
                </a:solidFill>
                <a:latin typeface="+mn-lt"/>
              </a:rPr>
              <a:t> </a:t>
            </a:r>
            <a:r>
              <a:rPr lang="en-US" dirty="0" err="1">
                <a:solidFill>
                  <a:schemeClr val="tx1"/>
                </a:solidFill>
                <a:latin typeface="+mn-lt"/>
              </a:rPr>
              <a:t>stocate</a:t>
            </a:r>
            <a:endParaRPr lang="en-US" sz="1800" dirty="0">
              <a:solidFill>
                <a:schemeClr val="tx1"/>
              </a:solidFill>
              <a:latin typeface="+mn-lt"/>
            </a:endParaRPr>
          </a:p>
          <a:p>
            <a:pPr lvl="0"/>
            <a:r>
              <a:rPr lang="en-US" dirty="0" err="1"/>
              <a:t>Folisiți</a:t>
            </a:r>
            <a:r>
              <a:rPr lang="en-US" dirty="0"/>
              <a:t> </a:t>
            </a:r>
            <a:r>
              <a:rPr lang="en-US" dirty="0" err="1"/>
              <a:t>denumiri</a:t>
            </a:r>
            <a:r>
              <a:rPr lang="en-US" dirty="0"/>
              <a:t> </a:t>
            </a:r>
            <a:r>
              <a:rPr lang="en-US" dirty="0" err="1"/>
              <a:t>unice</a:t>
            </a:r>
            <a:r>
              <a:rPr lang="en-US" dirty="0"/>
              <a:t> </a:t>
            </a:r>
            <a:r>
              <a:rPr lang="en-US" dirty="0" err="1"/>
              <a:t>pentru</a:t>
            </a:r>
            <a:r>
              <a:rPr lang="en-US" dirty="0"/>
              <a:t> </a:t>
            </a:r>
            <a:r>
              <a:rPr lang="en-US" dirty="0" err="1"/>
              <a:t>obiecte</a:t>
            </a:r>
            <a:r>
              <a:rPr lang="en-US" dirty="0"/>
              <a:t> </a:t>
            </a:r>
            <a:r>
              <a:rPr lang="en-US" dirty="0" err="1"/>
              <a:t>și</a:t>
            </a:r>
            <a:r>
              <a:rPr lang="en-US" dirty="0"/>
              <a:t> </a:t>
            </a:r>
            <a:r>
              <a:rPr lang="en-US" dirty="0" err="1"/>
              <a:t>numele</a:t>
            </a:r>
            <a:r>
              <a:rPr lang="en-US" dirty="0"/>
              <a:t> </a:t>
            </a:r>
            <a:r>
              <a:rPr lang="en-US" dirty="0" err="1"/>
              <a:t>utilizatorilor</a:t>
            </a:r>
            <a:r>
              <a:rPr lang="en-US" dirty="0"/>
              <a:t> </a:t>
            </a:r>
            <a:endParaRPr lang="en-US" sz="1800" dirty="0"/>
          </a:p>
          <a:p>
            <a:pPr lvl="1"/>
            <a:r>
              <a:rPr lang="en-US" b="1" dirty="0">
                <a:solidFill>
                  <a:schemeClr val="tx1"/>
                </a:solidFill>
                <a:latin typeface="+mn-lt"/>
              </a:rPr>
              <a:t>Sales</a:t>
            </a:r>
            <a:r>
              <a:rPr lang="en-US" dirty="0">
                <a:solidFill>
                  <a:schemeClr val="tx1"/>
                </a:solidFill>
                <a:latin typeface="+mn-lt"/>
              </a:rPr>
              <a:t> table and </a:t>
            </a:r>
            <a:r>
              <a:rPr lang="en-US" b="1" dirty="0">
                <a:solidFill>
                  <a:schemeClr val="tx1"/>
                </a:solidFill>
                <a:latin typeface="+mn-lt"/>
              </a:rPr>
              <a:t>sales</a:t>
            </a:r>
            <a:r>
              <a:rPr lang="en-US" dirty="0">
                <a:solidFill>
                  <a:schemeClr val="tx1"/>
                </a:solidFill>
                <a:latin typeface="+mn-lt"/>
              </a:rPr>
              <a:t> role</a:t>
            </a:r>
            <a:r>
              <a:rPr lang="en-US" b="1" dirty="0">
                <a:solidFill>
                  <a:schemeClr val="tx1"/>
                </a:solidFill>
                <a:latin typeface="+mn-lt"/>
              </a:rPr>
              <a:t> / </a:t>
            </a:r>
            <a:r>
              <a:rPr lang="en-US" dirty="0" err="1">
                <a:solidFill>
                  <a:schemeClr val="tx1"/>
                </a:solidFill>
                <a:latin typeface="+mn-lt"/>
              </a:rPr>
              <a:t>Tabel</a:t>
            </a:r>
            <a:r>
              <a:rPr lang="en-US" b="1" dirty="0">
                <a:solidFill>
                  <a:schemeClr val="tx1"/>
                </a:solidFill>
                <a:latin typeface="+mn-lt"/>
              </a:rPr>
              <a:t> </a:t>
            </a:r>
            <a:r>
              <a:rPr lang="en-US" b="1" dirty="0" err="1">
                <a:solidFill>
                  <a:schemeClr val="tx1"/>
                </a:solidFill>
                <a:latin typeface="+mn-lt"/>
              </a:rPr>
              <a:t>Vânzări</a:t>
            </a:r>
            <a:r>
              <a:rPr lang="en-US" dirty="0">
                <a:solidFill>
                  <a:schemeClr val="tx1"/>
                </a:solidFill>
                <a:latin typeface="+mn-lt"/>
              </a:rPr>
              <a:t>   </a:t>
            </a:r>
            <a:r>
              <a:rPr lang="en-US" dirty="0" err="1">
                <a:solidFill>
                  <a:schemeClr val="tx1"/>
                </a:solidFill>
                <a:latin typeface="+mn-lt"/>
              </a:rPr>
              <a:t>și</a:t>
            </a:r>
            <a:r>
              <a:rPr lang="en-US" dirty="0">
                <a:solidFill>
                  <a:schemeClr val="tx1"/>
                </a:solidFill>
                <a:latin typeface="+mn-lt"/>
              </a:rPr>
              <a:t> </a:t>
            </a:r>
            <a:r>
              <a:rPr lang="en-US" dirty="0" err="1">
                <a:solidFill>
                  <a:schemeClr val="tx1"/>
                </a:solidFill>
                <a:latin typeface="+mn-lt"/>
              </a:rPr>
              <a:t>rol</a:t>
            </a:r>
            <a:r>
              <a:rPr lang="en-US" b="1" dirty="0">
                <a:solidFill>
                  <a:schemeClr val="tx1"/>
                </a:solidFill>
                <a:latin typeface="+mn-lt"/>
              </a:rPr>
              <a:t> </a:t>
            </a:r>
            <a:r>
              <a:rPr lang="en-US" dirty="0">
                <a:solidFill>
                  <a:schemeClr val="tx1"/>
                </a:solidFill>
                <a:latin typeface="+mn-lt"/>
              </a:rPr>
              <a:t>de</a:t>
            </a:r>
            <a:r>
              <a:rPr lang="en-US" b="1" dirty="0">
                <a:solidFill>
                  <a:schemeClr val="tx1"/>
                </a:solidFill>
                <a:latin typeface="+mn-lt"/>
              </a:rPr>
              <a:t> </a:t>
            </a:r>
            <a:r>
              <a:rPr lang="en-US" b="1" dirty="0" err="1">
                <a:solidFill>
                  <a:schemeClr val="tx1"/>
                </a:solidFill>
                <a:latin typeface="+mn-lt"/>
              </a:rPr>
              <a:t>vânzări</a:t>
            </a:r>
            <a:r>
              <a:rPr lang="en-US" dirty="0">
                <a:solidFill>
                  <a:schemeClr val="tx1"/>
                </a:solidFill>
                <a:latin typeface="+mn-lt"/>
              </a:rPr>
              <a:t> </a:t>
            </a:r>
            <a:endParaRPr lang="en-US"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p:txBody>
          <a:bodyPr/>
          <a:lstStyle/>
          <a:p>
            <a:r>
              <a:rPr lang="ro-MO" altLang="en-US" dirty="0" smtClean="0">
                <a:solidFill>
                  <a:srgbClr val="3333CC"/>
                </a:solidFill>
              </a:rPr>
              <a:t>Tipuri</a:t>
            </a:r>
            <a:r>
              <a:rPr lang="ro-MO" altLang="en-US" dirty="0" smtClean="0"/>
              <a:t> de </a:t>
            </a:r>
            <a:r>
              <a:rPr lang="en-US" altLang="en-US" dirty="0" err="1" smtClean="0"/>
              <a:t>Dat</a:t>
            </a:r>
            <a:r>
              <a:rPr lang="ro-MO" altLang="en-US" dirty="0" smtClean="0"/>
              <a:t>e</a:t>
            </a:r>
            <a:endParaRPr lang="en-US" altLang="en-US" dirty="0"/>
          </a:p>
        </p:txBody>
      </p:sp>
      <p:sp>
        <p:nvSpPr>
          <p:cNvPr id="61443" name="Rectangle 1027"/>
          <p:cNvSpPr>
            <a:spLocks noGrp="1" noChangeArrowheads="1"/>
          </p:cNvSpPr>
          <p:nvPr>
            <p:ph type="body" sz="half" idx="1"/>
          </p:nvPr>
        </p:nvSpPr>
        <p:spPr/>
        <p:txBody>
          <a:bodyPr/>
          <a:lstStyle/>
          <a:p>
            <a:r>
              <a:rPr lang="en-US" altLang="en-US" sz="2400" dirty="0" smtClean="0"/>
              <a:t>Num</a:t>
            </a:r>
            <a:r>
              <a:rPr lang="ro-MO" altLang="en-US" sz="2400" dirty="0" smtClean="0"/>
              <a:t>ere</a:t>
            </a:r>
            <a:endParaRPr lang="en-US" altLang="en-US" sz="2400" dirty="0"/>
          </a:p>
          <a:p>
            <a:r>
              <a:rPr lang="en-US" altLang="en-US" sz="2400" dirty="0" smtClean="0"/>
              <a:t>Date</a:t>
            </a:r>
            <a:r>
              <a:rPr lang="ro-MO" altLang="en-US" sz="2400" dirty="0" smtClean="0"/>
              <a:t> </a:t>
            </a:r>
            <a:endParaRPr lang="en-US" altLang="en-US" sz="2400" dirty="0"/>
          </a:p>
          <a:p>
            <a:r>
              <a:rPr lang="en-US" altLang="en-US" sz="2400" dirty="0" smtClean="0"/>
              <a:t>Character</a:t>
            </a:r>
            <a:r>
              <a:rPr lang="ro-MO" altLang="en-US" sz="2400" dirty="0" smtClean="0"/>
              <a:t>iale</a:t>
            </a:r>
            <a:endParaRPr lang="en-US" altLang="en-US" sz="2400" dirty="0"/>
          </a:p>
          <a:p>
            <a:r>
              <a:rPr lang="en-US" altLang="en-US" sz="2400" dirty="0" err="1" smtClean="0"/>
              <a:t>Binar</a:t>
            </a:r>
            <a:r>
              <a:rPr lang="ro-MO" altLang="en-US" sz="2400" dirty="0" smtClean="0"/>
              <a:t>e</a:t>
            </a:r>
            <a:endParaRPr lang="en-US" altLang="en-US" sz="2400" dirty="0"/>
          </a:p>
          <a:p>
            <a:r>
              <a:rPr lang="ro-MO" altLang="en-US" sz="2400" dirty="0" smtClean="0"/>
              <a:t>Identificatori unici</a:t>
            </a:r>
            <a:r>
              <a:rPr lang="en-US" altLang="en-US" sz="2400" dirty="0" smtClean="0"/>
              <a:t>(GUID</a:t>
            </a:r>
            <a:r>
              <a:rPr lang="en-US" altLang="en-US" sz="2400" dirty="0"/>
              <a:t>)</a:t>
            </a:r>
          </a:p>
        </p:txBody>
      </p:sp>
      <p:sp>
        <p:nvSpPr>
          <p:cNvPr id="61444" name="Rectangle 1028"/>
          <p:cNvSpPr>
            <a:spLocks noGrp="1" noChangeArrowheads="1"/>
          </p:cNvSpPr>
          <p:nvPr>
            <p:ph type="body" sz="half" idx="2"/>
          </p:nvPr>
        </p:nvSpPr>
        <p:spPr/>
        <p:txBody>
          <a:bodyPr/>
          <a:lstStyle/>
          <a:p>
            <a:r>
              <a:rPr lang="en-US" altLang="en-US" sz="2400" dirty="0" smtClean="0"/>
              <a:t>Variant</a:t>
            </a:r>
            <a:r>
              <a:rPr lang="ro-MO" altLang="en-US" sz="2400" dirty="0" smtClean="0"/>
              <a:t>e </a:t>
            </a:r>
            <a:r>
              <a:rPr lang="en-US" altLang="en-US" sz="2400" dirty="0" smtClean="0"/>
              <a:t>SQL</a:t>
            </a:r>
            <a:endParaRPr lang="en-US" altLang="en-US" sz="2400" dirty="0"/>
          </a:p>
          <a:p>
            <a:r>
              <a:rPr lang="en-US" altLang="en-US" sz="2400" dirty="0" err="1" smtClean="0"/>
              <a:t>Imag</a:t>
            </a:r>
            <a:r>
              <a:rPr lang="ro-MO" altLang="en-US" sz="2400" dirty="0" smtClean="0"/>
              <a:t>ine si</a:t>
            </a:r>
            <a:r>
              <a:rPr lang="en-US" altLang="en-US" sz="2400" dirty="0" smtClean="0"/>
              <a:t> </a:t>
            </a:r>
            <a:r>
              <a:rPr lang="en-US" altLang="en-US" sz="2400" dirty="0"/>
              <a:t>Text</a:t>
            </a:r>
          </a:p>
          <a:p>
            <a:r>
              <a:rPr lang="en-US" altLang="en-US" sz="2400" dirty="0" smtClean="0"/>
              <a:t>Tab</a:t>
            </a:r>
            <a:r>
              <a:rPr lang="ro-MO" altLang="en-US" sz="2400" dirty="0" smtClean="0"/>
              <a:t>el</a:t>
            </a:r>
            <a:endParaRPr lang="en-US" altLang="en-US" sz="2400" dirty="0"/>
          </a:p>
          <a:p>
            <a:r>
              <a:rPr lang="en-US" altLang="en-US" sz="2400" dirty="0"/>
              <a:t>Cursor</a:t>
            </a:r>
          </a:p>
          <a:p>
            <a:r>
              <a:rPr lang="ro-MO" altLang="en-US" sz="2400" dirty="0" smtClean="0"/>
              <a:t>Definite de </a:t>
            </a:r>
            <a:r>
              <a:rPr lang="en-US" altLang="en-US" sz="2400" dirty="0" smtClean="0"/>
              <a:t>User</a:t>
            </a:r>
            <a:r>
              <a:rPr lang="ro-MO" altLang="en-US" sz="2400" dirty="0" smtClean="0"/>
              <a:t> (utilizator)</a:t>
            </a:r>
            <a:endParaRPr lang="en-US" alt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6"/>
          <p:cNvSpPr>
            <a:spLocks noChangeArrowheads="1"/>
          </p:cNvSpPr>
          <p:nvPr/>
        </p:nvSpPr>
        <p:spPr bwMode="auto">
          <a:xfrm>
            <a:off x="3597275" y="32766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49154" name="Rectangle 2"/>
          <p:cNvSpPr>
            <a:spLocks noGrp="1" noChangeArrowheads="1"/>
          </p:cNvSpPr>
          <p:nvPr>
            <p:ph type="title"/>
          </p:nvPr>
        </p:nvSpPr>
        <p:spPr/>
        <p:txBody>
          <a:bodyPr/>
          <a:lstStyle/>
          <a:p>
            <a:r>
              <a:rPr lang="en-US" altLang="en-US" dirty="0" err="1" smtClean="0">
                <a:solidFill>
                  <a:srgbClr val="3333CC"/>
                </a:solidFill>
              </a:rPr>
              <a:t>Variab</a:t>
            </a:r>
            <a:r>
              <a:rPr lang="ro-MO" altLang="en-US" dirty="0" smtClean="0">
                <a:solidFill>
                  <a:srgbClr val="3333CC"/>
                </a:solidFill>
              </a:rPr>
              <a:t>i</a:t>
            </a:r>
            <a:r>
              <a:rPr lang="en-US" altLang="en-US" dirty="0" smtClean="0">
                <a:solidFill>
                  <a:srgbClr val="3333CC"/>
                </a:solidFill>
              </a:rPr>
              <a:t>le</a:t>
            </a:r>
            <a:endParaRPr lang="en-US" altLang="en-US" dirty="0">
              <a:solidFill>
                <a:srgbClr val="3333CC"/>
              </a:solidFill>
            </a:endParaRPr>
          </a:p>
        </p:txBody>
      </p:sp>
      <p:sp>
        <p:nvSpPr>
          <p:cNvPr id="49155" name="Rectangle 3"/>
          <p:cNvSpPr>
            <a:spLocks noGrp="1" noChangeArrowheads="1"/>
          </p:cNvSpPr>
          <p:nvPr>
            <p:ph type="body" idx="1"/>
          </p:nvPr>
        </p:nvSpPr>
        <p:spPr>
          <a:xfrm>
            <a:off x="838200" y="1524000"/>
            <a:ext cx="7194550" cy="4287838"/>
          </a:xfrm>
        </p:spPr>
        <p:txBody>
          <a:bodyPr/>
          <a:lstStyle/>
          <a:p>
            <a:pPr lvl="0"/>
            <a:r>
              <a:rPr lang="en-US" dirty="0" err="1" smtClean="0"/>
              <a:t>Definit</a:t>
            </a:r>
            <a:r>
              <a:rPr lang="ro-MO" dirty="0" smtClean="0"/>
              <a:t>e</a:t>
            </a:r>
            <a:r>
              <a:rPr lang="en-US" dirty="0" smtClean="0"/>
              <a:t> de </a:t>
            </a:r>
            <a:r>
              <a:rPr lang="en-US" dirty="0" err="1" smtClean="0"/>
              <a:t>utilizator</a:t>
            </a:r>
            <a:r>
              <a:rPr lang="en-US" dirty="0" smtClean="0"/>
              <a:t> cu </a:t>
            </a:r>
            <a:r>
              <a:rPr lang="en-US" dirty="0" err="1" smtClean="0"/>
              <a:t>Declarația</a:t>
            </a:r>
            <a:r>
              <a:rPr lang="en-US" dirty="0" smtClean="0"/>
              <a:t> DECLARE @</a:t>
            </a:r>
          </a:p>
          <a:p>
            <a:pPr lvl="0"/>
            <a:r>
              <a:rPr lang="en-US" dirty="0" err="1" smtClean="0"/>
              <a:t>Valorile</a:t>
            </a:r>
            <a:r>
              <a:rPr lang="en-US" dirty="0" smtClean="0"/>
              <a:t> </a:t>
            </a:r>
            <a:r>
              <a:rPr lang="en-US" dirty="0" err="1" smtClean="0"/>
              <a:t>atribuite</a:t>
            </a:r>
            <a:r>
              <a:rPr lang="en-US" dirty="0" smtClean="0"/>
              <a:t> cu SET </a:t>
            </a:r>
            <a:r>
              <a:rPr lang="en-US" dirty="0" err="1" smtClean="0"/>
              <a:t>sau</a:t>
            </a:r>
            <a:r>
              <a:rPr lang="en-US" dirty="0" smtClean="0"/>
              <a:t> </a:t>
            </a:r>
            <a:r>
              <a:rPr lang="en-US" dirty="0" err="1" smtClean="0"/>
              <a:t>declarația</a:t>
            </a:r>
            <a:r>
              <a:rPr lang="ro-MO" dirty="0" smtClean="0"/>
              <a:t> </a:t>
            </a:r>
            <a:r>
              <a:rPr lang="en-US" dirty="0" smtClean="0"/>
              <a:t>SELECT @</a:t>
            </a:r>
          </a:p>
          <a:p>
            <a:r>
              <a:rPr lang="en-US" altLang="en-US" dirty="0" smtClean="0"/>
              <a:t>Variables </a:t>
            </a:r>
            <a:r>
              <a:rPr lang="ro-MO" altLang="en-US" dirty="0" smtClean="0"/>
              <a:t>ce au domeniu de aplicare local</a:t>
            </a:r>
          </a:p>
          <a:p>
            <a:endParaRPr lang="en-US" altLang="en-US" dirty="0"/>
          </a:p>
        </p:txBody>
      </p:sp>
      <p:sp>
        <p:nvSpPr>
          <p:cNvPr id="49156" name="Rectangle 4"/>
          <p:cNvSpPr>
            <a:spLocks noChangeArrowheads="1"/>
          </p:cNvSpPr>
          <p:nvPr/>
        </p:nvSpPr>
        <p:spPr bwMode="auto">
          <a:xfrm>
            <a:off x="533400" y="3581400"/>
            <a:ext cx="8077200" cy="2743200"/>
          </a:xfrm>
          <a:prstGeom prst="rect">
            <a:avLst/>
          </a:prstGeom>
          <a:solidFill>
            <a:schemeClr val="bg1"/>
          </a:solidFill>
          <a:ln w="9525">
            <a:solidFill>
              <a:schemeClr val="tx1"/>
            </a:solidFill>
            <a:miter lim="800000"/>
            <a:headEnd/>
            <a:tailEnd/>
          </a:ln>
          <a:effectLst>
            <a:outerShdw dist="71842" dir="2700000" algn="ctr" rotWithShape="0">
              <a:srgbClr val="0099CC"/>
            </a:outerShdw>
          </a:effectLst>
        </p:spPr>
        <p:txBody>
          <a:bodyPr wrap="none" anchor="ctr"/>
          <a:lstStyle/>
          <a:p>
            <a:pPr>
              <a:lnSpc>
                <a:spcPct val="96000"/>
              </a:lnSpc>
            </a:pPr>
            <a:r>
              <a:rPr lang="en-US" altLang="en-US" sz="2000">
                <a:latin typeface="Lucida Sans Typewriter" pitchFamily="49" charset="0"/>
                <a:cs typeface="Times New Roman" pitchFamily="18" charset="0"/>
              </a:rPr>
              <a:t>USE northwind</a:t>
            </a:r>
          </a:p>
          <a:p>
            <a:pPr>
              <a:lnSpc>
                <a:spcPct val="96000"/>
              </a:lnSpc>
            </a:pPr>
            <a:r>
              <a:rPr lang="en-US" altLang="en-US" sz="2000">
                <a:latin typeface="Lucida Sans Typewriter" pitchFamily="49" charset="0"/>
                <a:cs typeface="Times New Roman" pitchFamily="18" charset="0"/>
              </a:rPr>
              <a:t>DECLARE  @EmpID  varchar(11)</a:t>
            </a:r>
          </a:p>
          <a:p>
            <a:pPr>
              <a:lnSpc>
                <a:spcPct val="96000"/>
              </a:lnSpc>
            </a:pPr>
            <a:r>
              <a:rPr lang="en-US" altLang="en-US" sz="2000">
                <a:latin typeface="Lucida Sans Typewriter" pitchFamily="49" charset="0"/>
                <a:cs typeface="Times New Roman" pitchFamily="18" charset="0"/>
              </a:rPr>
              <a:t>        ,@vlName char(20)</a:t>
            </a:r>
          </a:p>
          <a:p>
            <a:pPr>
              <a:lnSpc>
                <a:spcPct val="96000"/>
              </a:lnSpc>
            </a:pPr>
            <a:r>
              <a:rPr lang="en-US" altLang="en-US" sz="2000">
                <a:latin typeface="Lucida Sans Typewriter" pitchFamily="49" charset="0"/>
                <a:cs typeface="Times New Roman" pitchFamily="18" charset="0"/>
              </a:rPr>
              <a:t>SET @vlname = 'Dodsworth'</a:t>
            </a:r>
          </a:p>
          <a:p>
            <a:pPr>
              <a:lnSpc>
                <a:spcPct val="96000"/>
              </a:lnSpc>
            </a:pPr>
            <a:r>
              <a:rPr lang="en-US" altLang="en-US" sz="2000">
                <a:latin typeface="Lucida Sans Typewriter" pitchFamily="49" charset="0"/>
                <a:cs typeface="Times New Roman" pitchFamily="18" charset="0"/>
              </a:rPr>
              <a:t>SELECT @EmpID = employeeid </a:t>
            </a:r>
          </a:p>
          <a:p>
            <a:pPr>
              <a:lnSpc>
                <a:spcPct val="96000"/>
              </a:lnSpc>
            </a:pPr>
            <a:r>
              <a:rPr lang="en-US" altLang="en-US" sz="2000">
                <a:latin typeface="Lucida Sans Typewriter" pitchFamily="49" charset="0"/>
                <a:cs typeface="Times New Roman" pitchFamily="18" charset="0"/>
              </a:rPr>
              <a:t> FROM  employees</a:t>
            </a:r>
          </a:p>
          <a:p>
            <a:pPr>
              <a:lnSpc>
                <a:spcPct val="96000"/>
              </a:lnSpc>
            </a:pPr>
            <a:r>
              <a:rPr lang="en-US" altLang="en-US" sz="2000">
                <a:latin typeface="Lucida Sans Typewriter" pitchFamily="49" charset="0"/>
                <a:cs typeface="Times New Roman" pitchFamily="18" charset="0"/>
              </a:rPr>
              <a:t> WHERE LastName = @vlname</a:t>
            </a:r>
          </a:p>
          <a:p>
            <a:pPr>
              <a:lnSpc>
                <a:spcPct val="96000"/>
              </a:lnSpc>
            </a:pPr>
            <a:r>
              <a:rPr lang="en-US" altLang="en-US" sz="2000">
                <a:latin typeface="Lucida Sans Typewriter" pitchFamily="49" charset="0"/>
                <a:cs typeface="Times New Roman" pitchFamily="18" charset="0"/>
              </a:rPr>
              <a:t>SELECT @EmpID AS EmployeeID </a:t>
            </a:r>
          </a:p>
          <a:p>
            <a:pPr>
              <a:lnSpc>
                <a:spcPct val="96000"/>
              </a:lnSpc>
            </a:pPr>
            <a:r>
              <a:rPr lang="en-US" altLang="en-US" sz="2000">
                <a:latin typeface="Lucida Sans Typewriter" pitchFamily="49" charset="0"/>
                <a:cs typeface="Times New Roman" pitchFamily="18" charset="0"/>
              </a:rPr>
              <a:t>GO</a:t>
            </a:r>
            <a:r>
              <a:rPr lang="en-US" altLang="en-US" sz="2000">
                <a:latin typeface="Lucida Sans Typewriter" pitchFamily="49"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3" name="Rectangle 13"/>
          <p:cNvSpPr>
            <a:spLocks noChangeArrowheads="1"/>
          </p:cNvSpPr>
          <p:nvPr/>
        </p:nvSpPr>
        <p:spPr bwMode="auto">
          <a:xfrm flipH="1">
            <a:off x="762000" y="4191000"/>
            <a:ext cx="4724400" cy="10668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51211" name="Rectangle 11"/>
          <p:cNvSpPr>
            <a:spLocks noChangeArrowheads="1"/>
          </p:cNvSpPr>
          <p:nvPr/>
        </p:nvSpPr>
        <p:spPr bwMode="auto">
          <a:xfrm flipH="1">
            <a:off x="762000" y="2667000"/>
            <a:ext cx="4724400" cy="10668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51212" name="Rectangle 12"/>
          <p:cNvSpPr>
            <a:spLocks noChangeArrowheads="1"/>
          </p:cNvSpPr>
          <p:nvPr/>
        </p:nvSpPr>
        <p:spPr bwMode="auto">
          <a:xfrm flipH="1">
            <a:off x="762000" y="1022350"/>
            <a:ext cx="4724400" cy="10668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51202" name="Rectangle 2"/>
          <p:cNvSpPr>
            <a:spLocks noGrp="1" noChangeArrowheads="1"/>
          </p:cNvSpPr>
          <p:nvPr>
            <p:ph type="title"/>
          </p:nvPr>
        </p:nvSpPr>
        <p:spPr/>
        <p:txBody>
          <a:bodyPr/>
          <a:lstStyle/>
          <a:p>
            <a:pPr>
              <a:buFont typeface="Wingdings" pitchFamily="2" charset="2"/>
              <a:buChar char="u"/>
            </a:pPr>
            <a:r>
              <a:rPr lang="ro-MO" altLang="en-US" dirty="0" smtClean="0"/>
              <a:t> </a:t>
            </a:r>
            <a:r>
              <a:rPr lang="en-US" altLang="en-US" dirty="0" err="1" smtClean="0">
                <a:solidFill>
                  <a:srgbClr val="3333CC"/>
                </a:solidFill>
              </a:rPr>
              <a:t>Functi</a:t>
            </a:r>
            <a:r>
              <a:rPr lang="ro-MO" altLang="en-US" dirty="0" smtClean="0">
                <a:solidFill>
                  <a:srgbClr val="3333CC"/>
                </a:solidFill>
              </a:rPr>
              <a:t>i de sistem</a:t>
            </a:r>
            <a:endParaRPr lang="en-US" altLang="en-US" dirty="0">
              <a:solidFill>
                <a:srgbClr val="3333CC"/>
              </a:solidFill>
            </a:endParaRPr>
          </a:p>
        </p:txBody>
      </p:sp>
      <p:sp>
        <p:nvSpPr>
          <p:cNvPr id="51203" name="Rectangle 3"/>
          <p:cNvSpPr>
            <a:spLocks noGrp="1" noChangeArrowheads="1"/>
          </p:cNvSpPr>
          <p:nvPr>
            <p:ph type="body" idx="1"/>
          </p:nvPr>
        </p:nvSpPr>
        <p:spPr>
          <a:xfrm>
            <a:off x="990600" y="1219200"/>
            <a:ext cx="7194550" cy="4287838"/>
          </a:xfrm>
        </p:spPr>
        <p:txBody>
          <a:bodyPr/>
          <a:lstStyle/>
          <a:p>
            <a:pPr>
              <a:lnSpc>
                <a:spcPct val="98000"/>
              </a:lnSpc>
            </a:pPr>
            <a:r>
              <a:rPr lang="en-US" altLang="en-US" dirty="0" err="1" smtClean="0">
                <a:solidFill>
                  <a:srgbClr val="3333CC"/>
                </a:solidFill>
              </a:rPr>
              <a:t>Functi</a:t>
            </a:r>
            <a:r>
              <a:rPr lang="ro-MO" altLang="en-US" dirty="0" smtClean="0">
                <a:solidFill>
                  <a:srgbClr val="3333CC"/>
                </a:solidFill>
              </a:rPr>
              <a:t>i </a:t>
            </a:r>
            <a:r>
              <a:rPr lang="en-US" altLang="en-US" dirty="0" smtClean="0"/>
              <a:t>Aggregate</a:t>
            </a:r>
            <a:endParaRPr lang="en-US" altLang="en-US" dirty="0"/>
          </a:p>
          <a:p>
            <a:pPr>
              <a:lnSpc>
                <a:spcPct val="98000"/>
              </a:lnSpc>
            </a:pPr>
            <a:endParaRPr lang="en-US" altLang="en-US" sz="4000" dirty="0"/>
          </a:p>
          <a:p>
            <a:pPr>
              <a:lnSpc>
                <a:spcPct val="98000"/>
              </a:lnSpc>
            </a:pPr>
            <a:r>
              <a:rPr lang="en-US" altLang="en-US" dirty="0" err="1" smtClean="0">
                <a:solidFill>
                  <a:srgbClr val="3333CC"/>
                </a:solidFill>
              </a:rPr>
              <a:t>Functi</a:t>
            </a:r>
            <a:r>
              <a:rPr lang="ro-MO" altLang="en-US" dirty="0" smtClean="0">
                <a:solidFill>
                  <a:srgbClr val="3333CC"/>
                </a:solidFill>
              </a:rPr>
              <a:t>i </a:t>
            </a:r>
            <a:r>
              <a:rPr lang="en-US" altLang="en-US" dirty="0" smtClean="0"/>
              <a:t>Scalar</a:t>
            </a:r>
            <a:r>
              <a:rPr lang="ro-MO" altLang="en-US" dirty="0" smtClean="0"/>
              <a:t>e</a:t>
            </a:r>
            <a:endParaRPr lang="en-US" altLang="en-US" dirty="0"/>
          </a:p>
          <a:p>
            <a:endParaRPr lang="en-US" altLang="en-US" sz="4400" dirty="0"/>
          </a:p>
          <a:p>
            <a:r>
              <a:rPr lang="en-US" altLang="en-US" dirty="0" err="1" smtClean="0">
                <a:solidFill>
                  <a:srgbClr val="3333CC"/>
                </a:solidFill>
              </a:rPr>
              <a:t>Functi</a:t>
            </a:r>
            <a:r>
              <a:rPr lang="ro-MO" altLang="en-US" dirty="0" smtClean="0">
                <a:solidFill>
                  <a:srgbClr val="3333CC"/>
                </a:solidFill>
              </a:rPr>
              <a:t>i </a:t>
            </a:r>
            <a:r>
              <a:rPr lang="en-US" altLang="en-US" dirty="0" err="1" smtClean="0"/>
              <a:t>Rowset</a:t>
            </a:r>
            <a:endParaRPr lang="en-US" altLang="en-US" dirty="0"/>
          </a:p>
          <a:p>
            <a:endParaRPr lang="en-US" altLang="en-US" dirty="0"/>
          </a:p>
        </p:txBody>
      </p:sp>
      <p:sp>
        <p:nvSpPr>
          <p:cNvPr id="51204" name="Rectangle 4"/>
          <p:cNvSpPr>
            <a:spLocks noChangeArrowheads="1"/>
          </p:cNvSpPr>
          <p:nvPr/>
        </p:nvSpPr>
        <p:spPr bwMode="auto">
          <a:xfrm>
            <a:off x="533400" y="4800600"/>
            <a:ext cx="8077200" cy="1143000"/>
          </a:xfrm>
          <a:prstGeom prst="rect">
            <a:avLst/>
          </a:prstGeom>
          <a:solidFill>
            <a:schemeClr val="bg1"/>
          </a:solidFill>
          <a:ln w="9525">
            <a:solidFill>
              <a:schemeClr val="tx1"/>
            </a:solidFill>
            <a:miter lim="800000"/>
            <a:headEnd/>
            <a:tailEnd/>
          </a:ln>
          <a:effectLst>
            <a:outerShdw dist="71842" dir="2700000" algn="ctr" rotWithShape="0">
              <a:srgbClr val="0099CC"/>
            </a:outerShdw>
          </a:effectLst>
        </p:spPr>
        <p:txBody>
          <a:bodyPr wrap="none" anchor="ctr"/>
          <a:lstStyle/>
          <a:p>
            <a:pPr>
              <a:lnSpc>
                <a:spcPct val="96000"/>
              </a:lnSpc>
            </a:pPr>
            <a:r>
              <a:rPr lang="en-US" altLang="en-US" sz="1800">
                <a:latin typeface="Lucida Sans Typewriter" pitchFamily="49" charset="0"/>
              </a:rPr>
              <a:t>SELECT *</a:t>
            </a:r>
            <a:br>
              <a:rPr lang="en-US" altLang="en-US" sz="1800">
                <a:latin typeface="Lucida Sans Typewriter" pitchFamily="49" charset="0"/>
              </a:rPr>
            </a:br>
            <a:r>
              <a:rPr lang="en-US" altLang="en-US" sz="1800">
                <a:latin typeface="Lucida Sans Typewriter" pitchFamily="49" charset="0"/>
              </a:rPr>
              <a:t> FROM OPENQUERY</a:t>
            </a:r>
            <a:br>
              <a:rPr lang="en-US" altLang="en-US" sz="1800">
                <a:latin typeface="Lucida Sans Typewriter" pitchFamily="49" charset="0"/>
              </a:rPr>
            </a:br>
            <a:r>
              <a:rPr lang="en-US" altLang="en-US" sz="1800">
                <a:latin typeface="Lucida Sans Typewriter" pitchFamily="49" charset="0"/>
              </a:rPr>
              <a:t>  (OracleSvr, 'SELECT name, id FROM owner.titles')</a:t>
            </a:r>
            <a:r>
              <a:rPr lang="en-US" altLang="en-US" sz="2000" noProof="1">
                <a:latin typeface="Lucida Sans Typewriter" pitchFamily="49" charset="0"/>
              </a:rPr>
              <a:t>  </a:t>
            </a:r>
            <a:endParaRPr lang="en-US" altLang="en-US" sz="2000">
              <a:latin typeface="Lucida Sans Typewriter" pitchFamily="49" charset="0"/>
            </a:endParaRPr>
          </a:p>
        </p:txBody>
      </p:sp>
      <p:sp>
        <p:nvSpPr>
          <p:cNvPr id="51205" name="Rectangle 5"/>
          <p:cNvSpPr>
            <a:spLocks noChangeArrowheads="1"/>
          </p:cNvSpPr>
          <p:nvPr/>
        </p:nvSpPr>
        <p:spPr bwMode="auto">
          <a:xfrm>
            <a:off x="533400" y="1752600"/>
            <a:ext cx="8077200" cy="914400"/>
          </a:xfrm>
          <a:prstGeom prst="rect">
            <a:avLst/>
          </a:prstGeom>
          <a:solidFill>
            <a:schemeClr val="bg1"/>
          </a:solidFill>
          <a:ln w="9525">
            <a:solidFill>
              <a:schemeClr val="tx1"/>
            </a:solidFill>
            <a:miter lim="800000"/>
            <a:headEnd/>
            <a:tailEnd/>
          </a:ln>
          <a:effectLst>
            <a:outerShdw dist="71842" dir="2700000" algn="ctr" rotWithShape="0">
              <a:srgbClr val="0099CC"/>
            </a:outerShdw>
          </a:effectLst>
        </p:spPr>
        <p:txBody>
          <a:bodyPr wrap="none" anchor="ctr"/>
          <a:lstStyle/>
          <a:p>
            <a:pPr>
              <a:lnSpc>
                <a:spcPct val="96000"/>
              </a:lnSpc>
            </a:pPr>
            <a:r>
              <a:rPr lang="en-US" altLang="en-US" sz="1800">
                <a:latin typeface="Lucida Sans Typewriter" pitchFamily="49" charset="0"/>
              </a:rPr>
              <a:t>USE northwind</a:t>
            </a:r>
          </a:p>
          <a:p>
            <a:pPr>
              <a:lnSpc>
                <a:spcPct val="96000"/>
              </a:lnSpc>
            </a:pPr>
            <a:r>
              <a:rPr lang="en-US" altLang="en-US" sz="1800">
                <a:latin typeface="Lucida Sans Typewriter" pitchFamily="49" charset="0"/>
              </a:rPr>
              <a:t>SELECT AVG (unitprice) AS AvgPrice FROM products</a:t>
            </a:r>
          </a:p>
          <a:p>
            <a:pPr>
              <a:lnSpc>
                <a:spcPct val="96000"/>
              </a:lnSpc>
            </a:pPr>
            <a:r>
              <a:rPr lang="en-US" altLang="en-US" sz="1800">
                <a:latin typeface="Lucida Sans Typewriter" pitchFamily="49" charset="0"/>
              </a:rPr>
              <a:t>GO</a:t>
            </a:r>
          </a:p>
        </p:txBody>
      </p:sp>
      <p:sp>
        <p:nvSpPr>
          <p:cNvPr id="51206" name="Rectangle 6"/>
          <p:cNvSpPr>
            <a:spLocks noChangeArrowheads="1"/>
          </p:cNvSpPr>
          <p:nvPr/>
        </p:nvSpPr>
        <p:spPr bwMode="auto">
          <a:xfrm>
            <a:off x="533400" y="3276600"/>
            <a:ext cx="8077200" cy="914400"/>
          </a:xfrm>
          <a:prstGeom prst="rect">
            <a:avLst/>
          </a:prstGeom>
          <a:solidFill>
            <a:schemeClr val="bg1"/>
          </a:solidFill>
          <a:ln w="9525">
            <a:solidFill>
              <a:schemeClr val="tx1"/>
            </a:solidFill>
            <a:miter lim="800000"/>
            <a:headEnd/>
            <a:tailEnd/>
          </a:ln>
          <a:effectLst>
            <a:outerShdw dist="71842" dir="2700000" algn="ctr" rotWithShape="0">
              <a:srgbClr val="0099CC"/>
            </a:outerShdw>
          </a:effectLst>
        </p:spPr>
        <p:txBody>
          <a:bodyPr wrap="none" anchor="ctr"/>
          <a:lstStyle/>
          <a:p>
            <a:pPr>
              <a:lnSpc>
                <a:spcPct val="96000"/>
              </a:lnSpc>
            </a:pPr>
            <a:r>
              <a:rPr lang="en-US" altLang="en-US" sz="1800">
                <a:latin typeface="Lucida Sans Typewriter" pitchFamily="49" charset="0"/>
              </a:rPr>
              <a:t>USE northwind</a:t>
            </a:r>
          </a:p>
          <a:p>
            <a:pPr>
              <a:lnSpc>
                <a:spcPct val="96000"/>
              </a:lnSpc>
            </a:pPr>
            <a:r>
              <a:rPr lang="en-US" altLang="en-US" sz="1800">
                <a:latin typeface="Lucida Sans Typewriter" pitchFamily="49" charset="0"/>
              </a:rPr>
              <a:t>SELECT DB_NAME() AS 'database‘</a:t>
            </a:r>
          </a:p>
          <a:p>
            <a:pPr>
              <a:lnSpc>
                <a:spcPct val="96000"/>
              </a:lnSpc>
            </a:pPr>
            <a:r>
              <a:rPr lang="en-US" altLang="en-US" sz="1800">
                <a:latin typeface="Lucida Sans Typewriter" pitchFamily="49" charset="0"/>
              </a:rPr>
              <a:t>GO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7" name="Rectangle 1047"/>
          <p:cNvSpPr>
            <a:spLocks noChangeArrowheads="1"/>
          </p:cNvSpPr>
          <p:nvPr/>
        </p:nvSpPr>
        <p:spPr bwMode="auto">
          <a:xfrm>
            <a:off x="1524000" y="1295400"/>
            <a:ext cx="4343400" cy="1752600"/>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endParaRPr lang="en-US"/>
          </a:p>
        </p:txBody>
      </p:sp>
      <p:sp>
        <p:nvSpPr>
          <p:cNvPr id="52226" name="Rectangle 1026"/>
          <p:cNvSpPr>
            <a:spLocks noGrp="1" noChangeArrowheads="1"/>
          </p:cNvSpPr>
          <p:nvPr>
            <p:ph type="title"/>
          </p:nvPr>
        </p:nvSpPr>
        <p:spPr/>
        <p:txBody>
          <a:bodyPr/>
          <a:lstStyle/>
          <a:p>
            <a:r>
              <a:rPr lang="ro-MO" altLang="en-US" dirty="0" smtClean="0"/>
              <a:t>Exemplu de Functii de </a:t>
            </a:r>
            <a:r>
              <a:rPr lang="en-US" altLang="en-US" dirty="0" smtClean="0"/>
              <a:t>System </a:t>
            </a:r>
            <a:r>
              <a:rPr lang="ro-MO" altLang="en-US" dirty="0" smtClean="0"/>
              <a:t> </a:t>
            </a:r>
            <a:endParaRPr lang="en-US" altLang="en-US" dirty="0"/>
          </a:p>
        </p:txBody>
      </p:sp>
      <p:sp>
        <p:nvSpPr>
          <p:cNvPr id="52244" name="Rectangle 1044"/>
          <p:cNvSpPr>
            <a:spLocks noChangeArrowheads="1"/>
          </p:cNvSpPr>
          <p:nvPr/>
        </p:nvSpPr>
        <p:spPr bwMode="auto">
          <a:xfrm>
            <a:off x="1524000" y="3886200"/>
            <a:ext cx="4343400" cy="1752600"/>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endParaRPr lang="en-US"/>
          </a:p>
        </p:txBody>
      </p:sp>
      <p:sp>
        <p:nvSpPr>
          <p:cNvPr id="52227" name="Rectangle 1027"/>
          <p:cNvSpPr>
            <a:spLocks noChangeArrowheads="1"/>
          </p:cNvSpPr>
          <p:nvPr/>
        </p:nvSpPr>
        <p:spPr bwMode="auto">
          <a:xfrm>
            <a:off x="381000" y="1828800"/>
            <a:ext cx="8229600" cy="2041525"/>
          </a:xfrm>
          <a:prstGeom prst="rect">
            <a:avLst/>
          </a:prstGeom>
          <a:solidFill>
            <a:schemeClr val="bg1"/>
          </a:solidFill>
          <a:ln w="12700">
            <a:solidFill>
              <a:schemeClr val="tx1"/>
            </a:solidFill>
            <a:miter lim="800000"/>
            <a:headEnd/>
            <a:tailEnd/>
          </a:ln>
          <a:effectLst>
            <a:outerShdw dist="89803" dir="2700000" algn="ctr" rotWithShape="0">
              <a:srgbClr val="0099CC"/>
            </a:outerShdw>
          </a:effectLst>
        </p:spPr>
        <p:txBody>
          <a:bodyPr lIns="90488" tIns="91440" rIns="90488" bIns="91440">
            <a:spAutoFit/>
          </a:bodyPr>
          <a:lstStyle/>
          <a:p>
            <a:pPr marL="228600">
              <a:lnSpc>
                <a:spcPct val="96000"/>
              </a:lnSpc>
              <a:tabLst>
                <a:tab pos="2800350" algn="l"/>
              </a:tabLst>
            </a:pPr>
            <a:r>
              <a:rPr lang="en-US" altLang="en-US" sz="1800" noProof="1">
                <a:latin typeface="Lucida Sans Typewriter" pitchFamily="49" charset="0"/>
              </a:rPr>
              <a:t>SELECT 'ANSI:', CONVERT(varchar(30), GETDATE(), 102) </a:t>
            </a:r>
            <a:r>
              <a:rPr lang="en-US" altLang="en-US" sz="1800" b="1" noProof="1">
                <a:solidFill>
                  <a:srgbClr val="3333CC"/>
                </a:solidFill>
                <a:latin typeface="Lucida Sans Typewriter" pitchFamily="49" charset="0"/>
              </a:rPr>
              <a:t>AS Style</a:t>
            </a:r>
            <a:r>
              <a:rPr lang="en-US" altLang="en-US" sz="1800" noProof="1">
                <a:latin typeface="Lucida Sans Typewriter" pitchFamily="49" charset="0"/>
              </a:rPr>
              <a:t/>
            </a:r>
            <a:br>
              <a:rPr lang="en-US" altLang="en-US" sz="1800" noProof="1">
                <a:latin typeface="Lucida Sans Typewriter" pitchFamily="49" charset="0"/>
              </a:rPr>
            </a:br>
            <a:r>
              <a:rPr lang="en-US" altLang="en-US" sz="1800" noProof="1">
                <a:latin typeface="Lucida Sans Typewriter" pitchFamily="49" charset="0"/>
              </a:rPr>
              <a:t>UNION</a:t>
            </a:r>
            <a:br>
              <a:rPr lang="en-US" altLang="en-US" sz="1800" noProof="1">
                <a:latin typeface="Lucida Sans Typewriter" pitchFamily="49" charset="0"/>
              </a:rPr>
            </a:br>
            <a:r>
              <a:rPr lang="en-US" altLang="en-US" sz="1800" noProof="1">
                <a:latin typeface="Lucida Sans Typewriter" pitchFamily="49" charset="0"/>
              </a:rPr>
              <a:t>SELECT 'Japanese:', CONVERT(varchar(30), GETDATE(), 111)</a:t>
            </a:r>
            <a:br>
              <a:rPr lang="en-US" altLang="en-US" sz="1800" noProof="1">
                <a:latin typeface="Lucida Sans Typewriter" pitchFamily="49" charset="0"/>
              </a:rPr>
            </a:br>
            <a:r>
              <a:rPr lang="en-US" altLang="en-US" sz="1800" noProof="1">
                <a:latin typeface="Lucida Sans Typewriter" pitchFamily="49" charset="0"/>
              </a:rPr>
              <a:t>UNION</a:t>
            </a:r>
            <a:br>
              <a:rPr lang="en-US" altLang="en-US" sz="1800" noProof="1">
                <a:latin typeface="Lucida Sans Typewriter" pitchFamily="49" charset="0"/>
              </a:rPr>
            </a:br>
            <a:r>
              <a:rPr lang="en-US" altLang="en-US" sz="1800" noProof="1">
                <a:latin typeface="Lucida Sans Typewriter" pitchFamily="49" charset="0"/>
              </a:rPr>
              <a:t>SELECT 'European:', CONVERT(varchar(30), GETDATE(), 113)</a:t>
            </a:r>
            <a:endParaRPr lang="en-US" altLang="en-US" sz="1800" dirty="0">
              <a:latin typeface="Lucida Sans Typewriter" pitchFamily="49" charset="0"/>
            </a:endParaRPr>
          </a:p>
          <a:p>
            <a:pPr marL="228600">
              <a:lnSpc>
                <a:spcPct val="96000"/>
              </a:lnSpc>
              <a:tabLst>
                <a:tab pos="2800350" algn="l"/>
              </a:tabLst>
            </a:pPr>
            <a:r>
              <a:rPr lang="en-US" altLang="en-US" sz="1800" dirty="0">
                <a:latin typeface="Lucida Sans Typewriter" pitchFamily="49" charset="0"/>
              </a:rPr>
              <a:t>GO</a:t>
            </a:r>
            <a:endParaRPr lang="en-US" altLang="en-US" sz="1800" noProof="1">
              <a:latin typeface="Lucida Sans Typewriter" pitchFamily="49" charset="0"/>
            </a:endParaRPr>
          </a:p>
        </p:txBody>
      </p:sp>
      <p:sp>
        <p:nvSpPr>
          <p:cNvPr id="52228" name="Text Box 1028"/>
          <p:cNvSpPr txBox="1">
            <a:spLocks noChangeArrowheads="1"/>
          </p:cNvSpPr>
          <p:nvPr/>
        </p:nvSpPr>
        <p:spPr bwMode="auto">
          <a:xfrm>
            <a:off x="1905000" y="3946525"/>
            <a:ext cx="1524000" cy="400110"/>
          </a:xfrm>
          <a:prstGeom prst="rect">
            <a:avLst/>
          </a:prstGeom>
          <a:noFill/>
          <a:ln w="9525">
            <a:noFill/>
            <a:miter lim="800000"/>
            <a:headEnd/>
            <a:tailEnd/>
          </a:ln>
          <a:effectLst/>
        </p:spPr>
        <p:txBody>
          <a:bodyPr wrap="square">
            <a:spAutoFit/>
          </a:bodyPr>
          <a:lstStyle/>
          <a:p>
            <a:pPr algn="ctr"/>
            <a:r>
              <a:rPr lang="en-US" altLang="en-US" sz="2000" b="1" dirty="0" smtClean="0">
                <a:latin typeface="Arial" charset="0"/>
              </a:rPr>
              <a:t>Re</a:t>
            </a:r>
            <a:r>
              <a:rPr lang="ro-MO" altLang="en-US" sz="2000" b="1" dirty="0" smtClean="0">
                <a:latin typeface="Arial" charset="0"/>
              </a:rPr>
              <a:t>z</a:t>
            </a:r>
            <a:r>
              <a:rPr lang="en-US" altLang="en-US" sz="2000" b="1" dirty="0" err="1" smtClean="0">
                <a:latin typeface="Arial" charset="0"/>
              </a:rPr>
              <a:t>ult</a:t>
            </a:r>
            <a:r>
              <a:rPr lang="ro-MO" altLang="en-US" sz="2000" b="1" dirty="0" smtClean="0">
                <a:latin typeface="Arial" charset="0"/>
              </a:rPr>
              <a:t>atul</a:t>
            </a:r>
            <a:endParaRPr lang="en-US" altLang="en-US" sz="2000" b="1" dirty="0">
              <a:latin typeface="Arial" charset="0"/>
            </a:endParaRPr>
          </a:p>
        </p:txBody>
      </p:sp>
      <p:grpSp>
        <p:nvGrpSpPr>
          <p:cNvPr id="52242" name="Group 1042"/>
          <p:cNvGrpSpPr>
            <a:grpSpLocks/>
          </p:cNvGrpSpPr>
          <p:nvPr/>
        </p:nvGrpSpPr>
        <p:grpSpPr bwMode="auto">
          <a:xfrm>
            <a:off x="1981200" y="4448175"/>
            <a:ext cx="5257800" cy="1571625"/>
            <a:chOff x="1104" y="2514"/>
            <a:chExt cx="3312" cy="990"/>
          </a:xfrm>
        </p:grpSpPr>
        <p:sp>
          <p:nvSpPr>
            <p:cNvPr id="52232" name="Rectangle 1032"/>
            <p:cNvSpPr>
              <a:spLocks noChangeArrowheads="1"/>
            </p:cNvSpPr>
            <p:nvPr/>
          </p:nvSpPr>
          <p:spPr bwMode="auto">
            <a:xfrm>
              <a:off x="1104" y="2514"/>
              <a:ext cx="3312" cy="270"/>
            </a:xfrm>
            <a:prstGeom prst="rect">
              <a:avLst/>
            </a:prstGeom>
            <a:gradFill rotWithShape="0">
              <a:gsLst>
                <a:gs pos="0">
                  <a:srgbClr val="3399FF"/>
                </a:gs>
                <a:gs pos="100000">
                  <a:srgbClr val="333399"/>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	Style</a:t>
              </a:r>
            </a:p>
          </p:txBody>
        </p:sp>
        <p:sp>
          <p:nvSpPr>
            <p:cNvPr id="52229" name="Rectangle 1029"/>
            <p:cNvSpPr>
              <a:spLocks noChangeArrowheads="1"/>
            </p:cNvSpPr>
            <p:nvPr/>
          </p:nvSpPr>
          <p:spPr bwMode="auto">
            <a:xfrm>
              <a:off x="1104" y="2784"/>
              <a:ext cx="105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r>
                <a:rPr lang="en-US" altLang="en-US" sz="1800" b="1">
                  <a:latin typeface="Arial" charset="0"/>
                </a:rPr>
                <a:t>ANSI:</a:t>
              </a:r>
            </a:p>
          </p:txBody>
        </p:sp>
        <p:sp>
          <p:nvSpPr>
            <p:cNvPr id="52230" name="Rectangle 1030"/>
            <p:cNvSpPr>
              <a:spLocks noChangeArrowheads="1"/>
            </p:cNvSpPr>
            <p:nvPr/>
          </p:nvSpPr>
          <p:spPr bwMode="auto">
            <a:xfrm>
              <a:off x="1104" y="3024"/>
              <a:ext cx="105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r>
                <a:rPr lang="en-US" altLang="en-US" sz="1800" b="1">
                  <a:latin typeface="Arial" charset="0"/>
                </a:rPr>
                <a:t>Japanese:</a:t>
              </a:r>
            </a:p>
          </p:txBody>
        </p:sp>
        <p:sp>
          <p:nvSpPr>
            <p:cNvPr id="52231" name="Rectangle 1031"/>
            <p:cNvSpPr>
              <a:spLocks noChangeArrowheads="1"/>
            </p:cNvSpPr>
            <p:nvPr/>
          </p:nvSpPr>
          <p:spPr bwMode="auto">
            <a:xfrm>
              <a:off x="1104" y="3264"/>
              <a:ext cx="105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anchor="ctr"/>
            <a:lstStyle/>
            <a:p>
              <a:r>
                <a:rPr lang="en-US" altLang="en-US" sz="1800" b="1">
                  <a:latin typeface="Arial" charset="0"/>
                </a:rPr>
                <a:t>European:</a:t>
              </a:r>
            </a:p>
          </p:txBody>
        </p:sp>
        <p:sp>
          <p:nvSpPr>
            <p:cNvPr id="52235" name="Rectangle 1035"/>
            <p:cNvSpPr>
              <a:spLocks noChangeArrowheads="1"/>
            </p:cNvSpPr>
            <p:nvPr/>
          </p:nvSpPr>
          <p:spPr bwMode="auto">
            <a:xfrm>
              <a:off x="2160" y="2784"/>
              <a:ext cx="2256" cy="240"/>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r>
                <a:rPr lang="en-US" altLang="en-US" sz="1800" b="1">
                  <a:latin typeface="Arial" charset="0"/>
                </a:rPr>
                <a:t>1998.03.19</a:t>
              </a:r>
            </a:p>
          </p:txBody>
        </p:sp>
        <p:sp>
          <p:nvSpPr>
            <p:cNvPr id="52240" name="Rectangle 1040"/>
            <p:cNvSpPr>
              <a:spLocks noChangeArrowheads="1"/>
            </p:cNvSpPr>
            <p:nvPr/>
          </p:nvSpPr>
          <p:spPr bwMode="auto">
            <a:xfrm>
              <a:off x="2160" y="3024"/>
              <a:ext cx="2256" cy="240"/>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r>
                <a:rPr lang="en-US" altLang="en-US" sz="1800" b="1">
                  <a:latin typeface="Arial" charset="0"/>
                </a:rPr>
                <a:t>1998/03/19</a:t>
              </a:r>
            </a:p>
          </p:txBody>
        </p:sp>
        <p:sp>
          <p:nvSpPr>
            <p:cNvPr id="52241" name="Rectangle 1041"/>
            <p:cNvSpPr>
              <a:spLocks noChangeArrowheads="1"/>
            </p:cNvSpPr>
            <p:nvPr/>
          </p:nvSpPr>
          <p:spPr bwMode="auto">
            <a:xfrm>
              <a:off x="2160" y="3264"/>
              <a:ext cx="2256" cy="240"/>
            </a:xfrm>
            <a:prstGeom prst="rect">
              <a:avLst/>
            </a:prstGeom>
            <a:gradFill rotWithShape="0">
              <a:gsLst>
                <a:gs pos="0">
                  <a:srgbClr val="FFCC00"/>
                </a:gs>
                <a:gs pos="100000">
                  <a:srgbClr val="FFCC00">
                    <a:gamma/>
                    <a:tint val="27451"/>
                    <a:invGamma/>
                  </a:srgbClr>
                </a:gs>
              </a:gsLst>
              <a:lin ang="0" scaled="1"/>
            </a:gradFill>
            <a:ln w="9525">
              <a:solidFill>
                <a:schemeClr val="tx1"/>
              </a:solidFill>
              <a:miter lim="800000"/>
              <a:headEnd/>
              <a:tailEnd/>
            </a:ln>
            <a:effectLst>
              <a:outerShdw dist="107763" dir="2700000" algn="ctr" rotWithShape="0">
                <a:srgbClr val="C0C0C0"/>
              </a:outerShdw>
            </a:effectLst>
          </p:spPr>
          <p:txBody>
            <a:bodyPr wrap="none" anchor="ctr"/>
            <a:lstStyle/>
            <a:p>
              <a:r>
                <a:rPr lang="en-US" altLang="en-US" sz="1800" b="1">
                  <a:latin typeface="Arial" charset="0"/>
                </a:rPr>
                <a:t>19 Mar 1998 16:34:40:616</a:t>
              </a:r>
            </a:p>
          </p:txBody>
        </p:sp>
      </p:grpSp>
      <p:sp>
        <p:nvSpPr>
          <p:cNvPr id="52248" name="Text Box 1048"/>
          <p:cNvSpPr txBox="1">
            <a:spLocks noChangeArrowheads="1"/>
          </p:cNvSpPr>
          <p:nvPr/>
        </p:nvSpPr>
        <p:spPr bwMode="auto">
          <a:xfrm>
            <a:off x="2005934" y="1355725"/>
            <a:ext cx="1253869" cy="400110"/>
          </a:xfrm>
          <a:prstGeom prst="rect">
            <a:avLst/>
          </a:prstGeom>
          <a:noFill/>
          <a:ln w="9525">
            <a:noFill/>
            <a:miter lim="800000"/>
            <a:headEnd/>
            <a:tailEnd/>
          </a:ln>
          <a:effectLst/>
        </p:spPr>
        <p:txBody>
          <a:bodyPr wrap="none">
            <a:spAutoFit/>
          </a:bodyPr>
          <a:lstStyle/>
          <a:p>
            <a:pPr algn="ctr"/>
            <a:r>
              <a:rPr lang="en-US" altLang="en-US" sz="2000" b="1" dirty="0" smtClean="0">
                <a:latin typeface="Arial" charset="0"/>
              </a:rPr>
              <a:t>Ex</a:t>
            </a:r>
            <a:r>
              <a:rPr lang="ro-MO" altLang="en-US" sz="2000" b="1" dirty="0" smtClean="0">
                <a:latin typeface="Arial" charset="0"/>
              </a:rPr>
              <a:t>e</a:t>
            </a:r>
            <a:r>
              <a:rPr lang="en-US" altLang="en-US" sz="2000" b="1" dirty="0" err="1" smtClean="0">
                <a:latin typeface="Arial" charset="0"/>
              </a:rPr>
              <a:t>mpl</a:t>
            </a:r>
            <a:r>
              <a:rPr lang="ro-MO" altLang="en-US" sz="2000" b="1" dirty="0" smtClean="0">
                <a:latin typeface="Arial" charset="0"/>
              </a:rPr>
              <a:t>u</a:t>
            </a:r>
            <a:endParaRPr lang="en-US" altLang="en-US" sz="2000" b="1" dirty="0">
              <a:latin typeface="Arial" charset="0"/>
            </a:endParaRPr>
          </a:p>
        </p:txBody>
      </p:sp>
      <p:sp>
        <p:nvSpPr>
          <p:cNvPr id="52249" name="AutoShape 1049"/>
          <p:cNvSpPr>
            <a:spLocks noChangeArrowheads="1"/>
          </p:cNvSpPr>
          <p:nvPr/>
        </p:nvSpPr>
        <p:spPr bwMode="auto">
          <a:xfrm>
            <a:off x="3924300" y="3886200"/>
            <a:ext cx="1143000" cy="685800"/>
          </a:xfrm>
          <a:prstGeom prst="downArrow">
            <a:avLst>
              <a:gd name="adj1" fmla="val 56944"/>
              <a:gd name="adj2" fmla="val 71296"/>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solidFill>
                  <a:srgbClr val="3333CC"/>
                </a:solidFill>
              </a:rPr>
              <a:t>Operator</a:t>
            </a:r>
            <a:r>
              <a:rPr lang="ro-MO" altLang="en-US" dirty="0" smtClean="0">
                <a:solidFill>
                  <a:srgbClr val="3333CC"/>
                </a:solidFill>
              </a:rPr>
              <a:t>i</a:t>
            </a:r>
            <a:endParaRPr lang="en-US" altLang="en-US" dirty="0">
              <a:solidFill>
                <a:srgbClr val="3333CC"/>
              </a:solidFill>
            </a:endParaRPr>
          </a:p>
        </p:txBody>
      </p:sp>
      <p:sp>
        <p:nvSpPr>
          <p:cNvPr id="50179" name="Rectangle 3"/>
          <p:cNvSpPr>
            <a:spLocks noGrp="1" noChangeArrowheads="1"/>
          </p:cNvSpPr>
          <p:nvPr>
            <p:ph type="body" idx="1"/>
          </p:nvPr>
        </p:nvSpPr>
        <p:spPr/>
        <p:txBody>
          <a:bodyPr/>
          <a:lstStyle/>
          <a:p>
            <a:r>
              <a:rPr lang="ro-MO" altLang="en-US" dirty="0" smtClean="0"/>
              <a:t>Tipuri de operatori</a:t>
            </a:r>
            <a:endParaRPr lang="en-US" altLang="en-US" dirty="0"/>
          </a:p>
          <a:p>
            <a:pPr lvl="1"/>
            <a:r>
              <a:rPr lang="en-US" altLang="en-US" dirty="0"/>
              <a:t>Arithmetic</a:t>
            </a:r>
          </a:p>
          <a:p>
            <a:pPr lvl="1"/>
            <a:r>
              <a:rPr lang="ro-MO" altLang="en-US" dirty="0" smtClean="0"/>
              <a:t>De </a:t>
            </a:r>
            <a:r>
              <a:rPr lang="en-US" altLang="en-US" dirty="0" err="1" smtClean="0"/>
              <a:t>Compar</a:t>
            </a:r>
            <a:r>
              <a:rPr lang="ro-MO" altLang="en-US" dirty="0" smtClean="0"/>
              <a:t>atie</a:t>
            </a:r>
            <a:endParaRPr lang="en-US" altLang="en-US" dirty="0"/>
          </a:p>
          <a:p>
            <a:pPr lvl="1"/>
            <a:r>
              <a:rPr lang="ro-MO" altLang="en-US" dirty="0" smtClean="0"/>
              <a:t>De concatenare siruri de simboluri</a:t>
            </a:r>
            <a:endParaRPr lang="en-US" altLang="en-US" dirty="0"/>
          </a:p>
          <a:p>
            <a:pPr lvl="1"/>
            <a:r>
              <a:rPr lang="en-US" altLang="en-US" dirty="0" smtClean="0"/>
              <a:t>Logic</a:t>
            </a:r>
            <a:r>
              <a:rPr lang="ro-MO" altLang="en-US" dirty="0" smtClean="0"/>
              <a:t>i</a:t>
            </a:r>
            <a:endParaRPr lang="en-US" altLang="en-US" dirty="0"/>
          </a:p>
          <a:p>
            <a:pPr lvl="0"/>
            <a:r>
              <a:rPr lang="en-US" dirty="0" err="1"/>
              <a:t>Nivele</a:t>
            </a:r>
            <a:r>
              <a:rPr lang="en-US" dirty="0"/>
              <a:t> de </a:t>
            </a:r>
            <a:r>
              <a:rPr lang="en-US" dirty="0" err="1"/>
              <a:t>precedență</a:t>
            </a:r>
            <a:r>
              <a:rPr lang="en-US" dirty="0"/>
              <a:t> ale </a:t>
            </a:r>
            <a:r>
              <a:rPr lang="en-US" dirty="0" err="1" smtClean="0"/>
              <a:t>operatorului</a:t>
            </a:r>
            <a:r>
              <a:rPr lang="ro-MO" dirty="0" smtClean="0"/>
              <a:t> / oridinea</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ChangeArrowheads="1"/>
          </p:cNvSpPr>
          <p:nvPr/>
        </p:nvSpPr>
        <p:spPr bwMode="auto">
          <a:xfrm>
            <a:off x="3597275" y="39624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66562" name="Rectangle 2"/>
          <p:cNvSpPr>
            <a:spLocks noGrp="1" noChangeArrowheads="1"/>
          </p:cNvSpPr>
          <p:nvPr>
            <p:ph type="title"/>
          </p:nvPr>
        </p:nvSpPr>
        <p:spPr/>
        <p:txBody>
          <a:bodyPr/>
          <a:lstStyle/>
          <a:p>
            <a:r>
              <a:rPr lang="en-US" altLang="en-US" dirty="0" err="1" smtClean="0">
                <a:solidFill>
                  <a:srgbClr val="3333CC"/>
                </a:solidFill>
              </a:rPr>
              <a:t>Expres</a:t>
            </a:r>
            <a:r>
              <a:rPr lang="ro-MO" altLang="en-US" dirty="0" smtClean="0">
                <a:solidFill>
                  <a:srgbClr val="3333CC"/>
                </a:solidFill>
              </a:rPr>
              <a:t>ii</a:t>
            </a:r>
            <a:endParaRPr lang="en-US" altLang="en-US" dirty="0">
              <a:solidFill>
                <a:srgbClr val="3333CC"/>
              </a:solidFill>
            </a:endParaRPr>
          </a:p>
        </p:txBody>
      </p:sp>
      <p:sp>
        <p:nvSpPr>
          <p:cNvPr id="66563" name="Rectangle 3"/>
          <p:cNvSpPr>
            <a:spLocks noGrp="1" noChangeArrowheads="1"/>
          </p:cNvSpPr>
          <p:nvPr>
            <p:ph type="body" idx="1"/>
          </p:nvPr>
        </p:nvSpPr>
        <p:spPr/>
        <p:txBody>
          <a:bodyPr/>
          <a:lstStyle/>
          <a:p>
            <a:pPr lvl="0"/>
            <a:r>
              <a:rPr lang="en-US" dirty="0" err="1"/>
              <a:t>Combinație</a:t>
            </a:r>
            <a:r>
              <a:rPr lang="en-US" dirty="0"/>
              <a:t> de </a:t>
            </a:r>
            <a:r>
              <a:rPr lang="en-US" dirty="0" err="1"/>
              <a:t>simboluri</a:t>
            </a:r>
            <a:r>
              <a:rPr lang="en-US" dirty="0"/>
              <a:t> </a:t>
            </a:r>
            <a:r>
              <a:rPr lang="en-US" dirty="0" err="1"/>
              <a:t>și</a:t>
            </a:r>
            <a:r>
              <a:rPr lang="en-US" dirty="0"/>
              <a:t> </a:t>
            </a:r>
            <a:r>
              <a:rPr lang="en-US" dirty="0" err="1"/>
              <a:t>operatori</a:t>
            </a:r>
            <a:endParaRPr lang="en-US" dirty="0"/>
          </a:p>
          <a:p>
            <a:pPr lvl="0"/>
            <a:r>
              <a:rPr lang="en-US" dirty="0" err="1"/>
              <a:t>Evaluarea</a:t>
            </a:r>
            <a:r>
              <a:rPr lang="en-US" dirty="0"/>
              <a:t> </a:t>
            </a:r>
            <a:r>
              <a:rPr lang="en-US" dirty="0" err="1"/>
              <a:t>valorii</a:t>
            </a:r>
            <a:r>
              <a:rPr lang="en-US" dirty="0"/>
              <a:t> </a:t>
            </a:r>
            <a:r>
              <a:rPr lang="en-US" dirty="0" err="1"/>
              <a:t>scalare</a:t>
            </a:r>
            <a:r>
              <a:rPr lang="en-US" dirty="0"/>
              <a:t> </a:t>
            </a:r>
            <a:r>
              <a:rPr lang="en-US" dirty="0" err="1"/>
              <a:t>unice</a:t>
            </a:r>
            <a:endParaRPr lang="en-US" dirty="0"/>
          </a:p>
          <a:p>
            <a:pPr lvl="0"/>
            <a:r>
              <a:rPr lang="en-US" dirty="0" err="1"/>
              <a:t>Tipul</a:t>
            </a:r>
            <a:r>
              <a:rPr lang="en-US" dirty="0"/>
              <a:t> de date </a:t>
            </a:r>
            <a:r>
              <a:rPr lang="en-US" dirty="0" err="1"/>
              <a:t>rezultat</a:t>
            </a:r>
            <a:r>
              <a:rPr lang="en-US" dirty="0"/>
              <a:t> </a:t>
            </a:r>
            <a:r>
              <a:rPr lang="en-US" dirty="0" err="1"/>
              <a:t>în</a:t>
            </a:r>
            <a:r>
              <a:rPr lang="en-US" dirty="0"/>
              <a:t> </a:t>
            </a:r>
            <a:r>
              <a:rPr lang="en-US" dirty="0" err="1"/>
              <a:t>funcție</a:t>
            </a:r>
            <a:r>
              <a:rPr lang="en-US" dirty="0"/>
              <a:t> de </a:t>
            </a:r>
            <a:r>
              <a:rPr lang="en-US" dirty="0" err="1"/>
              <a:t>elementele</a:t>
            </a:r>
            <a:r>
              <a:rPr lang="en-US" dirty="0"/>
              <a:t> din </a:t>
            </a:r>
            <a:r>
              <a:rPr lang="en-US" dirty="0" err="1"/>
              <a:t>expresie</a:t>
            </a:r>
            <a:endParaRPr lang="en-US" dirty="0"/>
          </a:p>
        </p:txBody>
      </p:sp>
      <p:sp>
        <p:nvSpPr>
          <p:cNvPr id="66564" name="Rectangle 4"/>
          <p:cNvSpPr>
            <a:spLocks noChangeArrowheads="1"/>
          </p:cNvSpPr>
          <p:nvPr/>
        </p:nvSpPr>
        <p:spPr bwMode="auto">
          <a:xfrm>
            <a:off x="381000" y="4267200"/>
            <a:ext cx="8229600" cy="1778000"/>
          </a:xfrm>
          <a:prstGeom prst="rect">
            <a:avLst/>
          </a:prstGeom>
          <a:solidFill>
            <a:schemeClr val="bg1"/>
          </a:solidFill>
          <a:ln w="12700">
            <a:solidFill>
              <a:schemeClr val="tx1"/>
            </a:solidFill>
            <a:miter lim="800000"/>
            <a:headEnd/>
            <a:tailEnd/>
          </a:ln>
          <a:effectLst>
            <a:outerShdw dist="89803" dir="2700000" algn="ctr" rotWithShape="0">
              <a:srgbClr val="0099CC"/>
            </a:outerShdw>
          </a:effectLst>
        </p:spPr>
        <p:txBody>
          <a:bodyPr lIns="90488" tIns="91440" rIns="90488" bIns="91440">
            <a:spAutoFit/>
          </a:bodyPr>
          <a:lstStyle/>
          <a:p>
            <a:pPr marL="228600">
              <a:lnSpc>
                <a:spcPct val="96000"/>
              </a:lnSpc>
              <a:tabLst>
                <a:tab pos="2800350" algn="l"/>
              </a:tabLst>
            </a:pPr>
            <a:r>
              <a:rPr lang="en-US" altLang="en-US" sz="1800">
                <a:latin typeface="Lucida Sans Typewriter" pitchFamily="49" charset="0"/>
                <a:cs typeface="Times New Roman" pitchFamily="18" charset="0"/>
              </a:rPr>
              <a:t>USE     northwind</a:t>
            </a:r>
          </a:p>
          <a:p>
            <a:pPr marL="228600">
              <a:lnSpc>
                <a:spcPct val="96000"/>
              </a:lnSpc>
              <a:tabLst>
                <a:tab pos="2800350" algn="l"/>
              </a:tabLst>
            </a:pPr>
            <a:r>
              <a:rPr lang="en-US" altLang="en-US" sz="1800">
                <a:latin typeface="Lucida Sans Typewriter" pitchFamily="49" charset="0"/>
                <a:cs typeface="Times New Roman" pitchFamily="18" charset="0"/>
              </a:rPr>
              <a:t>SELECT  OrderID, ProductID</a:t>
            </a:r>
          </a:p>
          <a:p>
            <a:pPr marL="228600">
              <a:lnSpc>
                <a:spcPct val="96000"/>
              </a:lnSpc>
              <a:tabLst>
                <a:tab pos="2800350" algn="l"/>
              </a:tabLst>
            </a:pPr>
            <a:r>
              <a:rPr lang="en-US" altLang="en-US" sz="1800">
                <a:latin typeface="Lucida Sans Typewriter" pitchFamily="49" charset="0"/>
                <a:cs typeface="Times New Roman" pitchFamily="18" charset="0"/>
              </a:rPr>
              <a:t>       ,(UnitPrice * Quantity) as ExtendedAmount</a:t>
            </a:r>
          </a:p>
          <a:p>
            <a:pPr marL="228600">
              <a:lnSpc>
                <a:spcPct val="96000"/>
              </a:lnSpc>
              <a:tabLst>
                <a:tab pos="2800350" algn="l"/>
              </a:tabLst>
            </a:pPr>
            <a:r>
              <a:rPr lang="en-US" altLang="en-US" sz="1800">
                <a:latin typeface="Lucida Sans Typewriter" pitchFamily="49" charset="0"/>
                <a:cs typeface="Times New Roman" pitchFamily="18" charset="0"/>
              </a:rPr>
              <a:t> FROM  [Order Details]</a:t>
            </a:r>
          </a:p>
          <a:p>
            <a:pPr marL="228600">
              <a:lnSpc>
                <a:spcPct val="96000"/>
              </a:lnSpc>
              <a:tabLst>
                <a:tab pos="2800350" algn="l"/>
              </a:tabLst>
            </a:pPr>
            <a:r>
              <a:rPr lang="en-US" altLang="en-US" sz="1800">
                <a:latin typeface="Lucida Sans Typewriter" pitchFamily="49" charset="0"/>
                <a:cs typeface="Times New Roman" pitchFamily="18" charset="0"/>
              </a:rPr>
              <a:t> WHERE (UnitPrice * Quantity) &gt; 10000</a:t>
            </a:r>
          </a:p>
          <a:p>
            <a:pPr marL="228600">
              <a:lnSpc>
                <a:spcPct val="96000"/>
              </a:lnSpc>
              <a:tabLst>
                <a:tab pos="2800350" algn="l"/>
              </a:tabLst>
            </a:pPr>
            <a:r>
              <a:rPr lang="en-US" altLang="en-US" sz="1800">
                <a:latin typeface="Lucida Sans Typewriter" pitchFamily="49" charset="0"/>
                <a:cs typeface="Times New Roman" pitchFamily="18" charset="0"/>
              </a:rPr>
              <a:t>GO </a:t>
            </a:r>
            <a:endParaRPr lang="en-US" altLang="en-US" sz="1800" noProof="1">
              <a:latin typeface="Lucida Sans Typewriter" pitchFamily="49"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Rectangle 9"/>
          <p:cNvSpPr>
            <a:spLocks noChangeArrowheads="1"/>
          </p:cNvSpPr>
          <p:nvPr/>
        </p:nvSpPr>
        <p:spPr bwMode="auto">
          <a:xfrm>
            <a:off x="3597275" y="10668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53250" name="Rectangle 2"/>
          <p:cNvSpPr>
            <a:spLocks noGrp="1" noChangeArrowheads="1"/>
          </p:cNvSpPr>
          <p:nvPr>
            <p:ph type="title"/>
          </p:nvPr>
        </p:nvSpPr>
        <p:spPr/>
        <p:txBody>
          <a:bodyPr/>
          <a:lstStyle/>
          <a:p>
            <a:r>
              <a:rPr lang="en-US" dirty="0" err="1">
                <a:solidFill>
                  <a:srgbClr val="3333CC"/>
                </a:solidFill>
              </a:rPr>
              <a:t>Elemente</a:t>
            </a:r>
            <a:r>
              <a:rPr lang="en-US" dirty="0">
                <a:solidFill>
                  <a:srgbClr val="3333CC"/>
                </a:solidFill>
              </a:rPr>
              <a:t> de control al </a:t>
            </a:r>
            <a:r>
              <a:rPr lang="en-US" dirty="0" err="1">
                <a:solidFill>
                  <a:srgbClr val="3333CC"/>
                </a:solidFill>
              </a:rPr>
              <a:t>fluxului</a:t>
            </a:r>
            <a:endParaRPr lang="en-US" dirty="0">
              <a:solidFill>
                <a:srgbClr val="3333CC"/>
              </a:solidFill>
            </a:endParaRPr>
          </a:p>
        </p:txBody>
      </p:sp>
      <p:sp>
        <p:nvSpPr>
          <p:cNvPr id="53251" name="Rectangle 3"/>
          <p:cNvSpPr>
            <a:spLocks noGrp="1" noChangeArrowheads="1"/>
          </p:cNvSpPr>
          <p:nvPr>
            <p:ph type="body" idx="1"/>
          </p:nvPr>
        </p:nvSpPr>
        <p:spPr/>
        <p:txBody>
          <a:bodyPr/>
          <a:lstStyle/>
          <a:p>
            <a:r>
              <a:rPr lang="ro-MO" altLang="en-US" dirty="0" smtClean="0"/>
              <a:t>La nivel de declaratie</a:t>
            </a:r>
            <a:endParaRPr lang="en-US" altLang="en-US" dirty="0"/>
          </a:p>
          <a:p>
            <a:pPr lvl="1"/>
            <a:r>
              <a:rPr lang="en-US" altLang="en-US" dirty="0"/>
              <a:t>BEGIN … </a:t>
            </a:r>
            <a:r>
              <a:rPr lang="en-US" altLang="en-US" dirty="0" smtClean="0"/>
              <a:t>END</a:t>
            </a:r>
            <a:r>
              <a:rPr lang="ro-MO" altLang="en-US" dirty="0" smtClean="0"/>
              <a:t> </a:t>
            </a:r>
            <a:r>
              <a:rPr lang="en-US" altLang="en-US" dirty="0" smtClean="0"/>
              <a:t> </a:t>
            </a:r>
            <a:r>
              <a:rPr lang="en-US" altLang="en-US" dirty="0"/>
              <a:t>block</a:t>
            </a:r>
          </a:p>
          <a:p>
            <a:pPr lvl="1"/>
            <a:r>
              <a:rPr lang="en-US" altLang="en-US" dirty="0"/>
              <a:t>IF … ELSE </a:t>
            </a:r>
            <a:r>
              <a:rPr lang="ro-MO" altLang="en-US" dirty="0" smtClean="0"/>
              <a:t> </a:t>
            </a:r>
            <a:r>
              <a:rPr lang="en-US" altLang="en-US" dirty="0" smtClean="0"/>
              <a:t>block</a:t>
            </a:r>
            <a:endParaRPr lang="en-US" altLang="en-US" dirty="0"/>
          </a:p>
          <a:p>
            <a:pPr lvl="1"/>
            <a:r>
              <a:rPr lang="en-US" altLang="en-US" dirty="0"/>
              <a:t>WHILE constructs</a:t>
            </a:r>
          </a:p>
          <a:p>
            <a:r>
              <a:rPr lang="ro-MO" altLang="en-US" dirty="0" smtClean="0"/>
              <a:t>La nivel de rind</a:t>
            </a:r>
            <a:endParaRPr lang="en-US" altLang="en-US" dirty="0"/>
          </a:p>
          <a:p>
            <a:pPr lvl="1"/>
            <a:r>
              <a:rPr lang="en-US" altLang="en-US" dirty="0"/>
              <a:t>CASE </a:t>
            </a:r>
            <a:r>
              <a:rPr lang="ro-MO" altLang="en-US" dirty="0" smtClean="0"/>
              <a:t> </a:t>
            </a:r>
            <a:r>
              <a:rPr lang="en-US" altLang="en-US" dirty="0" smtClean="0"/>
              <a:t>function</a:t>
            </a:r>
            <a:endParaRPr lang="en-US" altLang="en-US" dirty="0"/>
          </a:p>
        </p:txBody>
      </p:sp>
      <p:sp>
        <p:nvSpPr>
          <p:cNvPr id="53252" name="Rectangle 4"/>
          <p:cNvSpPr>
            <a:spLocks noChangeArrowheads="1"/>
          </p:cNvSpPr>
          <p:nvPr/>
        </p:nvSpPr>
        <p:spPr bwMode="auto">
          <a:xfrm>
            <a:off x="4343400" y="1219200"/>
            <a:ext cx="4191000" cy="5140325"/>
          </a:xfrm>
          <a:prstGeom prst="rect">
            <a:avLst/>
          </a:prstGeom>
          <a:solidFill>
            <a:schemeClr val="bg1"/>
          </a:solidFill>
          <a:ln w="12700">
            <a:solidFill>
              <a:schemeClr val="tx1"/>
            </a:solidFill>
            <a:miter lim="800000"/>
            <a:headEnd/>
            <a:tailEnd/>
          </a:ln>
          <a:effectLst>
            <a:outerShdw dist="89803" dir="2700000" algn="ctr" rotWithShape="0">
              <a:srgbClr val="0099CC"/>
            </a:outerShdw>
          </a:effectLst>
        </p:spPr>
        <p:txBody>
          <a:bodyPr lIns="90488" tIns="91440" rIns="90488" bIns="91440">
            <a:spAutoFit/>
          </a:bodyPr>
          <a:lstStyle/>
          <a:p>
            <a:pPr marL="228600">
              <a:tabLst>
                <a:tab pos="2800350" algn="l"/>
              </a:tabLst>
            </a:pPr>
            <a:r>
              <a:rPr lang="en-US" altLang="en-US" sz="1800" dirty="0">
                <a:latin typeface="Lucida Sans Typewriter" pitchFamily="49" charset="0"/>
                <a:cs typeface="Times New Roman" pitchFamily="18" charset="0"/>
              </a:rPr>
              <a:t>DECLARE @n </a:t>
            </a:r>
            <a:r>
              <a:rPr lang="en-US" altLang="en-US" sz="1800" dirty="0" err="1">
                <a:latin typeface="Lucida Sans Typewriter" pitchFamily="49" charset="0"/>
                <a:cs typeface="Times New Roman" pitchFamily="18" charset="0"/>
              </a:rPr>
              <a:t>tinyint</a:t>
            </a:r>
            <a:endParaRPr lang="en-US" altLang="en-US" sz="1800" dirty="0">
              <a:latin typeface="Lucida Sans Typewriter" pitchFamily="49" charset="0"/>
              <a:cs typeface="Times New Roman" pitchFamily="18" charset="0"/>
            </a:endParaRPr>
          </a:p>
          <a:p>
            <a:pPr marL="228600">
              <a:tabLst>
                <a:tab pos="2800350" algn="l"/>
              </a:tabLst>
            </a:pPr>
            <a:r>
              <a:rPr lang="en-US" altLang="en-US" sz="1800" dirty="0">
                <a:latin typeface="Lucida Sans Typewriter" pitchFamily="49" charset="0"/>
                <a:cs typeface="Times New Roman" pitchFamily="18" charset="0"/>
              </a:rPr>
              <a:t>SET @n = 5</a:t>
            </a:r>
          </a:p>
          <a:p>
            <a:pPr marL="228600">
              <a:tabLst>
                <a:tab pos="2800350" algn="l"/>
              </a:tabLst>
            </a:pPr>
            <a:r>
              <a:rPr lang="en-US" altLang="en-US" sz="1800" dirty="0">
                <a:latin typeface="Lucida Sans Typewriter" pitchFamily="49" charset="0"/>
                <a:cs typeface="Times New Roman" pitchFamily="18" charset="0"/>
              </a:rPr>
              <a:t>IF (@n BETWEEN 4 and 6)</a:t>
            </a:r>
          </a:p>
          <a:p>
            <a:pPr marL="228600">
              <a:tabLst>
                <a:tab pos="2800350" algn="l"/>
              </a:tabLst>
            </a:pPr>
            <a:r>
              <a:rPr lang="en-US" altLang="en-US" sz="1800" dirty="0">
                <a:latin typeface="Lucida Sans Typewriter" pitchFamily="49" charset="0"/>
                <a:cs typeface="Times New Roman" pitchFamily="18" charset="0"/>
              </a:rPr>
              <a:t> BEGIN</a:t>
            </a:r>
          </a:p>
          <a:p>
            <a:pPr marL="228600">
              <a:tabLst>
                <a:tab pos="2800350" algn="l"/>
              </a:tabLst>
            </a:pPr>
            <a:r>
              <a:rPr lang="en-US" altLang="en-US" sz="1800" dirty="0">
                <a:latin typeface="Lucida Sans Typewriter" pitchFamily="49" charset="0"/>
                <a:cs typeface="Times New Roman" pitchFamily="18" charset="0"/>
              </a:rPr>
              <a:t>  WHILE (@n &gt; 0)</a:t>
            </a:r>
          </a:p>
          <a:p>
            <a:pPr marL="228600">
              <a:tabLst>
                <a:tab pos="2800350" algn="l"/>
              </a:tabLst>
            </a:pPr>
            <a:r>
              <a:rPr lang="en-US" altLang="en-US" sz="1800" dirty="0">
                <a:latin typeface="Lucida Sans Typewriter" pitchFamily="49" charset="0"/>
                <a:cs typeface="Times New Roman" pitchFamily="18" charset="0"/>
              </a:rPr>
              <a:t>   BEGIN</a:t>
            </a:r>
          </a:p>
          <a:p>
            <a:pPr marL="228600">
              <a:tabLst>
                <a:tab pos="2800350" algn="l"/>
              </a:tabLst>
            </a:pPr>
            <a:r>
              <a:rPr lang="en-US" altLang="en-US" sz="1800" dirty="0">
                <a:latin typeface="Lucida Sans Typewriter" pitchFamily="49" charset="0"/>
                <a:cs typeface="Times New Roman" pitchFamily="18" charset="0"/>
              </a:rPr>
              <a:t>    SELECT  @n AS 'Number'</a:t>
            </a:r>
          </a:p>
          <a:p>
            <a:pPr marL="228600">
              <a:tabLst>
                <a:tab pos="2800350" algn="l"/>
              </a:tabLst>
            </a:pPr>
            <a:r>
              <a:rPr lang="en-US" altLang="en-US" sz="1800" dirty="0">
                <a:latin typeface="Lucida Sans Typewriter" pitchFamily="49" charset="0"/>
                <a:cs typeface="Times New Roman" pitchFamily="18" charset="0"/>
              </a:rPr>
              <a:t>      ,CASE</a:t>
            </a:r>
          </a:p>
          <a:p>
            <a:pPr marL="228600">
              <a:tabLst>
                <a:tab pos="2800350" algn="l"/>
              </a:tabLst>
            </a:pPr>
            <a:r>
              <a:rPr lang="en-US" altLang="en-US" sz="1800" dirty="0">
                <a:latin typeface="Lucida Sans Typewriter" pitchFamily="49" charset="0"/>
                <a:cs typeface="Times New Roman" pitchFamily="18" charset="0"/>
              </a:rPr>
              <a:t>        WHEN (@n % 2) = 1</a:t>
            </a:r>
          </a:p>
          <a:p>
            <a:pPr marL="228600">
              <a:tabLst>
                <a:tab pos="2800350" algn="l"/>
              </a:tabLst>
            </a:pPr>
            <a:r>
              <a:rPr lang="en-US" altLang="en-US" sz="1800" dirty="0">
                <a:latin typeface="Lucida Sans Typewriter" pitchFamily="49" charset="0"/>
                <a:cs typeface="Times New Roman" pitchFamily="18" charset="0"/>
              </a:rPr>
              <a:t>          THEN 'EVEN'</a:t>
            </a:r>
          </a:p>
          <a:p>
            <a:pPr marL="228600">
              <a:tabLst>
                <a:tab pos="2800350" algn="l"/>
              </a:tabLst>
            </a:pPr>
            <a:r>
              <a:rPr lang="en-US" altLang="en-US" sz="1800" dirty="0">
                <a:latin typeface="Lucida Sans Typewriter" pitchFamily="49" charset="0"/>
                <a:cs typeface="Times New Roman" pitchFamily="18" charset="0"/>
              </a:rPr>
              <a:t>        ELSE 'ODD'</a:t>
            </a:r>
          </a:p>
          <a:p>
            <a:pPr marL="228600">
              <a:tabLst>
                <a:tab pos="2800350" algn="l"/>
              </a:tabLst>
            </a:pPr>
            <a:r>
              <a:rPr lang="en-US" altLang="en-US" sz="1800" dirty="0">
                <a:latin typeface="Lucida Sans Typewriter" pitchFamily="49" charset="0"/>
                <a:cs typeface="Times New Roman" pitchFamily="18" charset="0"/>
              </a:rPr>
              <a:t>       END AS 'Type'</a:t>
            </a:r>
          </a:p>
          <a:p>
            <a:pPr marL="228600">
              <a:tabLst>
                <a:tab pos="2800350" algn="l"/>
              </a:tabLst>
            </a:pPr>
            <a:r>
              <a:rPr lang="en-US" altLang="en-US" sz="1800" dirty="0">
                <a:latin typeface="Lucida Sans Typewriter" pitchFamily="49" charset="0"/>
                <a:cs typeface="Times New Roman" pitchFamily="18" charset="0"/>
              </a:rPr>
              <a:t>    SET @n = @n - 1</a:t>
            </a:r>
          </a:p>
          <a:p>
            <a:pPr marL="228600">
              <a:tabLst>
                <a:tab pos="2800350" algn="l"/>
              </a:tabLst>
            </a:pPr>
            <a:r>
              <a:rPr lang="en-US" altLang="en-US" sz="1800" dirty="0">
                <a:latin typeface="Lucida Sans Typewriter" pitchFamily="49" charset="0"/>
                <a:cs typeface="Times New Roman" pitchFamily="18" charset="0"/>
              </a:rPr>
              <a:t>   END</a:t>
            </a:r>
          </a:p>
          <a:p>
            <a:pPr marL="228600">
              <a:tabLst>
                <a:tab pos="2800350" algn="l"/>
              </a:tabLst>
            </a:pPr>
            <a:r>
              <a:rPr lang="en-US" altLang="en-US" sz="1800" dirty="0">
                <a:latin typeface="Lucida Sans Typewriter" pitchFamily="49" charset="0"/>
                <a:cs typeface="Times New Roman" pitchFamily="18" charset="0"/>
              </a:rPr>
              <a:t> END</a:t>
            </a:r>
          </a:p>
          <a:p>
            <a:pPr marL="228600">
              <a:tabLst>
                <a:tab pos="2800350" algn="l"/>
              </a:tabLst>
            </a:pPr>
            <a:r>
              <a:rPr lang="en-US" altLang="en-US" sz="1800" dirty="0">
                <a:latin typeface="Lucida Sans Typewriter" pitchFamily="49" charset="0"/>
                <a:cs typeface="Times New Roman" pitchFamily="18" charset="0"/>
              </a:rPr>
              <a:t>ELSE</a:t>
            </a:r>
          </a:p>
          <a:p>
            <a:pPr marL="228600">
              <a:tabLst>
                <a:tab pos="2800350" algn="l"/>
              </a:tabLst>
            </a:pPr>
            <a:r>
              <a:rPr lang="en-US" altLang="en-US" sz="1800" dirty="0">
                <a:latin typeface="Lucida Sans Typewriter" pitchFamily="49" charset="0"/>
                <a:cs typeface="Times New Roman" pitchFamily="18" charset="0"/>
              </a:rPr>
              <a:t> PRINT 'NO ANALYSIS‘</a:t>
            </a:r>
          </a:p>
          <a:p>
            <a:pPr marL="228600">
              <a:tabLst>
                <a:tab pos="2800350" algn="l"/>
              </a:tabLst>
            </a:pPr>
            <a:r>
              <a:rPr lang="en-US" altLang="en-US" sz="1800" dirty="0">
                <a:latin typeface="Lucida Sans Typewriter" pitchFamily="49" charset="0"/>
              </a:rPr>
              <a:t>GO </a:t>
            </a:r>
            <a:endParaRPr lang="en-US" altLang="en-US" sz="1800" noProof="1">
              <a:latin typeface="Lucida Sans Typewriter" pitchFamily="49" charset="0"/>
            </a:endParaRPr>
          </a:p>
        </p:txBody>
      </p:sp>
      <p:sp>
        <p:nvSpPr>
          <p:cNvPr id="53258" name="Rectangle 10"/>
          <p:cNvSpPr>
            <a:spLocks noChangeArrowheads="1"/>
          </p:cNvSpPr>
          <p:nvPr/>
        </p:nvSpPr>
        <p:spPr bwMode="auto">
          <a:xfrm>
            <a:off x="2133600" y="914400"/>
            <a:ext cx="2438400" cy="471488"/>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r>
              <a:rPr lang="en-US" sz="1800" b="1" dirty="0" smtClean="0">
                <a:latin typeface="Arial" charset="0"/>
              </a:rPr>
              <a:t> </a:t>
            </a:r>
            <a:r>
              <a:rPr lang="ro-MO" sz="1800" b="1" dirty="0" smtClean="0">
                <a:latin typeface="Arial" charset="0"/>
              </a:rPr>
              <a:t> </a:t>
            </a:r>
            <a:endParaRPr lang="en-US" sz="1800" b="1" dirty="0">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074"/>
          <p:cNvSpPr>
            <a:spLocks noGrp="1" noChangeArrowheads="1"/>
          </p:cNvSpPr>
          <p:nvPr>
            <p:ph type="title"/>
          </p:nvPr>
        </p:nvSpPr>
        <p:spPr/>
        <p:txBody>
          <a:bodyPr/>
          <a:lstStyle/>
          <a:p>
            <a:r>
              <a:rPr lang="en-US" dirty="0" err="1">
                <a:solidFill>
                  <a:srgbClr val="3333CC"/>
                </a:solidFill>
              </a:rPr>
              <a:t>Cuvinte</a:t>
            </a:r>
            <a:r>
              <a:rPr lang="en-US" dirty="0">
                <a:solidFill>
                  <a:srgbClr val="3333CC"/>
                </a:solidFill>
              </a:rPr>
              <a:t> </a:t>
            </a:r>
            <a:r>
              <a:rPr lang="en-US" dirty="0" err="1">
                <a:solidFill>
                  <a:srgbClr val="3333CC"/>
                </a:solidFill>
              </a:rPr>
              <a:t>cheie</a:t>
            </a:r>
            <a:r>
              <a:rPr lang="en-US" dirty="0">
                <a:solidFill>
                  <a:srgbClr val="3333CC"/>
                </a:solidFill>
              </a:rPr>
              <a:t> </a:t>
            </a:r>
            <a:r>
              <a:rPr lang="en-US" dirty="0" err="1">
                <a:solidFill>
                  <a:srgbClr val="3333CC"/>
                </a:solidFill>
              </a:rPr>
              <a:t>rezervate</a:t>
            </a:r>
            <a:endParaRPr lang="en-US" dirty="0">
              <a:solidFill>
                <a:srgbClr val="3333CC"/>
              </a:solidFill>
            </a:endParaRPr>
          </a:p>
        </p:txBody>
      </p:sp>
      <p:sp>
        <p:nvSpPr>
          <p:cNvPr id="65539" name="Rectangle 3075"/>
          <p:cNvSpPr>
            <a:spLocks noGrp="1" noChangeArrowheads="1"/>
          </p:cNvSpPr>
          <p:nvPr>
            <p:ph type="body" idx="1"/>
          </p:nvPr>
        </p:nvSpPr>
        <p:spPr/>
        <p:txBody>
          <a:bodyPr/>
          <a:lstStyle/>
          <a:p>
            <a:pPr lvl="0"/>
            <a:r>
              <a:rPr lang="en-US" dirty="0" err="1"/>
              <a:t>Numele</a:t>
            </a:r>
            <a:r>
              <a:rPr lang="en-US" dirty="0"/>
              <a:t> </a:t>
            </a:r>
            <a:r>
              <a:rPr lang="en-US" dirty="0" err="1"/>
              <a:t>identificatoare</a:t>
            </a:r>
            <a:r>
              <a:rPr lang="en-US" dirty="0"/>
              <a:t> care au o </a:t>
            </a:r>
            <a:r>
              <a:rPr lang="en-US" dirty="0" err="1"/>
              <a:t>semnificație</a:t>
            </a:r>
            <a:r>
              <a:rPr lang="en-US" dirty="0"/>
              <a:t> </a:t>
            </a:r>
            <a:r>
              <a:rPr lang="en-US" dirty="0" err="1"/>
              <a:t>specială</a:t>
            </a:r>
            <a:endParaRPr lang="en-US" sz="1800" dirty="0"/>
          </a:p>
          <a:p>
            <a:pPr lvl="1"/>
            <a:r>
              <a:rPr lang="ro-MO" dirty="0" smtClean="0">
                <a:solidFill>
                  <a:schemeClr val="tx1"/>
                </a:solidFill>
                <a:latin typeface="+mn-lt"/>
              </a:rPr>
              <a:t>C</a:t>
            </a:r>
            <a:r>
              <a:rPr lang="en-US" dirty="0" err="1" smtClean="0">
                <a:solidFill>
                  <a:schemeClr val="tx1"/>
                </a:solidFill>
                <a:latin typeface="+mn-lt"/>
              </a:rPr>
              <a:t>uvinte</a:t>
            </a:r>
            <a:r>
              <a:rPr lang="en-US" dirty="0" smtClean="0">
                <a:solidFill>
                  <a:schemeClr val="tx1"/>
                </a:solidFill>
                <a:latin typeface="+mn-lt"/>
              </a:rPr>
              <a:t> </a:t>
            </a:r>
            <a:r>
              <a:rPr lang="en-US" dirty="0" err="1" smtClean="0">
                <a:solidFill>
                  <a:schemeClr val="tx1"/>
                </a:solidFill>
                <a:latin typeface="+mn-lt"/>
              </a:rPr>
              <a:t>cheieTransact</a:t>
            </a:r>
            <a:r>
              <a:rPr lang="en-US" dirty="0" smtClean="0">
                <a:solidFill>
                  <a:schemeClr val="tx1"/>
                </a:solidFill>
                <a:latin typeface="+mn-lt"/>
              </a:rPr>
              <a:t>-SQL</a:t>
            </a:r>
            <a:endParaRPr lang="en-US" sz="1800" dirty="0">
              <a:solidFill>
                <a:schemeClr val="tx1"/>
              </a:solidFill>
              <a:latin typeface="+mn-lt"/>
            </a:endParaRPr>
          </a:p>
          <a:p>
            <a:pPr lvl="1"/>
            <a:r>
              <a:rPr lang="en-US" dirty="0" err="1">
                <a:solidFill>
                  <a:schemeClr val="tx1"/>
                </a:solidFill>
                <a:latin typeface="+mn-lt"/>
              </a:rPr>
              <a:t>Cuvinte</a:t>
            </a:r>
            <a:r>
              <a:rPr lang="en-US" dirty="0">
                <a:solidFill>
                  <a:schemeClr val="tx1"/>
                </a:solidFill>
                <a:latin typeface="+mn-lt"/>
              </a:rPr>
              <a:t> </a:t>
            </a:r>
            <a:r>
              <a:rPr lang="en-US" dirty="0" err="1">
                <a:solidFill>
                  <a:schemeClr val="tx1"/>
                </a:solidFill>
                <a:latin typeface="+mn-lt"/>
              </a:rPr>
              <a:t>cheie</a:t>
            </a:r>
            <a:r>
              <a:rPr lang="en-US" dirty="0">
                <a:solidFill>
                  <a:schemeClr val="tx1"/>
                </a:solidFill>
                <a:latin typeface="+mn-lt"/>
              </a:rPr>
              <a:t> ANSI SQL-92</a:t>
            </a:r>
            <a:endParaRPr lang="en-US" sz="1800" dirty="0">
              <a:solidFill>
                <a:schemeClr val="tx1"/>
              </a:solidFill>
              <a:latin typeface="+mn-lt"/>
            </a:endParaRPr>
          </a:p>
          <a:p>
            <a:pPr lvl="1"/>
            <a:r>
              <a:rPr lang="en-US" dirty="0" err="1">
                <a:solidFill>
                  <a:schemeClr val="tx1"/>
                </a:solidFill>
                <a:latin typeface="+mn-lt"/>
              </a:rPr>
              <a:t>Cuvinte</a:t>
            </a:r>
            <a:r>
              <a:rPr lang="en-US" dirty="0">
                <a:solidFill>
                  <a:schemeClr val="tx1"/>
                </a:solidFill>
                <a:latin typeface="+mn-lt"/>
              </a:rPr>
              <a:t> </a:t>
            </a:r>
            <a:r>
              <a:rPr lang="en-US" dirty="0" err="1">
                <a:solidFill>
                  <a:schemeClr val="tx1"/>
                </a:solidFill>
                <a:latin typeface="+mn-lt"/>
              </a:rPr>
              <a:t>cheie</a:t>
            </a:r>
            <a:r>
              <a:rPr lang="en-US" dirty="0">
                <a:solidFill>
                  <a:schemeClr val="tx1"/>
                </a:solidFill>
                <a:latin typeface="+mn-lt"/>
              </a:rPr>
              <a:t> </a:t>
            </a:r>
            <a:r>
              <a:rPr lang="en-US" dirty="0" err="1">
                <a:solidFill>
                  <a:schemeClr val="tx1"/>
                </a:solidFill>
                <a:latin typeface="+mn-lt"/>
              </a:rPr>
              <a:t>rezervate</a:t>
            </a:r>
            <a:r>
              <a:rPr lang="en-US" dirty="0">
                <a:solidFill>
                  <a:schemeClr val="tx1"/>
                </a:solidFill>
                <a:latin typeface="+mn-lt"/>
              </a:rPr>
              <a:t> ODBC</a:t>
            </a:r>
            <a:endParaRPr lang="en-US" sz="1800" dirty="0">
              <a:solidFill>
                <a:schemeClr val="tx1"/>
              </a:solidFill>
              <a:latin typeface="+mn-lt"/>
            </a:endParaRPr>
          </a:p>
          <a:p>
            <a:pPr lvl="0"/>
            <a:r>
              <a:rPr lang="en-US" dirty="0"/>
              <a:t>Nu </a:t>
            </a:r>
            <a:r>
              <a:rPr lang="en-US" dirty="0" err="1"/>
              <a:t>utilizați</a:t>
            </a:r>
            <a:r>
              <a:rPr lang="en-US" dirty="0"/>
              <a:t> </a:t>
            </a:r>
            <a:r>
              <a:rPr lang="en-US" dirty="0" err="1"/>
              <a:t>cuvinte</a:t>
            </a:r>
            <a:r>
              <a:rPr lang="en-US" dirty="0"/>
              <a:t> </a:t>
            </a:r>
            <a:r>
              <a:rPr lang="en-US" dirty="0" err="1"/>
              <a:t>cheie</a:t>
            </a:r>
            <a:r>
              <a:rPr lang="en-US" dirty="0"/>
              <a:t> </a:t>
            </a:r>
            <a:r>
              <a:rPr lang="en-US" dirty="0" err="1"/>
              <a:t>rezervate</a:t>
            </a:r>
            <a:r>
              <a:rPr lang="en-US" dirty="0"/>
              <a:t> </a:t>
            </a:r>
            <a:r>
              <a:rPr lang="en-US" dirty="0" err="1"/>
              <a:t>pentru</a:t>
            </a:r>
            <a:r>
              <a:rPr lang="en-US" dirty="0"/>
              <a:t> </a:t>
            </a:r>
            <a:r>
              <a:rPr lang="en-US" dirty="0" err="1"/>
              <a:t>numele</a:t>
            </a:r>
            <a:r>
              <a:rPr lang="en-US" dirty="0"/>
              <a:t> </a:t>
            </a:r>
            <a:r>
              <a:rPr lang="en-US" dirty="0" err="1"/>
              <a:t>identificatorilor</a:t>
            </a: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ro-MO" altLang="en-US" dirty="0" smtClean="0">
                <a:solidFill>
                  <a:srgbClr val="3333CC"/>
                </a:solidFill>
              </a:rPr>
              <a:t>Limbajul</a:t>
            </a:r>
            <a:r>
              <a:rPr lang="en-US" altLang="en-US" dirty="0" smtClean="0">
                <a:solidFill>
                  <a:srgbClr val="3333CC"/>
                </a:solidFill>
              </a:rPr>
              <a:t> </a:t>
            </a:r>
            <a:r>
              <a:rPr lang="ro-MO" altLang="en-US" dirty="0" smtClean="0">
                <a:solidFill>
                  <a:srgbClr val="3333CC"/>
                </a:solidFill>
              </a:rPr>
              <a:t>de programare </a:t>
            </a:r>
            <a:r>
              <a:rPr lang="en-US" altLang="en-US" dirty="0" smtClean="0">
                <a:solidFill>
                  <a:srgbClr val="3333CC"/>
                </a:solidFill>
              </a:rPr>
              <a:t>Transact-SQL </a:t>
            </a:r>
            <a:r>
              <a:rPr lang="ro-MO" altLang="en-US" dirty="0" smtClean="0">
                <a:solidFill>
                  <a:srgbClr val="3333CC"/>
                </a:solidFill>
              </a:rPr>
              <a:t> </a:t>
            </a:r>
            <a:endParaRPr lang="en-US" altLang="en-US" dirty="0">
              <a:solidFill>
                <a:srgbClr val="3333CC"/>
              </a:solidFill>
            </a:endParaRPr>
          </a:p>
        </p:txBody>
      </p:sp>
      <p:sp>
        <p:nvSpPr>
          <p:cNvPr id="19459" name="Rectangle 3"/>
          <p:cNvSpPr>
            <a:spLocks noGrp="1" noChangeArrowheads="1"/>
          </p:cNvSpPr>
          <p:nvPr>
            <p:ph type="body" idx="1"/>
          </p:nvPr>
        </p:nvSpPr>
        <p:spPr>
          <a:xfrm>
            <a:off x="838200" y="1295400"/>
            <a:ext cx="7194550" cy="4287838"/>
          </a:xfrm>
        </p:spPr>
        <p:txBody>
          <a:bodyPr/>
          <a:lstStyle/>
          <a:p>
            <a:r>
              <a:rPr lang="en-US" dirty="0" smtClean="0">
                <a:solidFill>
                  <a:srgbClr val="FF0000"/>
                </a:solidFill>
              </a:rPr>
              <a:t>Microsoft SQL Server </a:t>
            </a:r>
            <a:r>
              <a:rPr lang="en-US" dirty="0" err="1" smtClean="0"/>
              <a:t>este</a:t>
            </a:r>
            <a:r>
              <a:rPr lang="en-US" dirty="0" smtClean="0"/>
              <a:t> un </a:t>
            </a:r>
            <a:r>
              <a:rPr lang="en-US" dirty="0" err="1" smtClean="0"/>
              <a:t>sistem</a:t>
            </a:r>
            <a:r>
              <a:rPr lang="en-US" dirty="0" smtClean="0"/>
              <a:t> de </a:t>
            </a:r>
            <a:r>
              <a:rPr lang="en-US" dirty="0" err="1" smtClean="0"/>
              <a:t>gestionare</a:t>
            </a:r>
            <a:r>
              <a:rPr lang="en-US" dirty="0" smtClean="0"/>
              <a:t> a </a:t>
            </a:r>
            <a:r>
              <a:rPr lang="en-US" dirty="0" err="1" smtClean="0"/>
              <a:t>bazelor</a:t>
            </a:r>
            <a:r>
              <a:rPr lang="en-US" dirty="0" smtClean="0"/>
              <a:t> de date </a:t>
            </a:r>
            <a:r>
              <a:rPr lang="en-US" dirty="0" err="1" smtClean="0"/>
              <a:t>relaționale</a:t>
            </a:r>
            <a:r>
              <a:rPr lang="en-US" dirty="0" smtClean="0"/>
              <a:t> (SGBD) de </a:t>
            </a:r>
            <a:r>
              <a:rPr lang="en-US" dirty="0" err="1" smtClean="0"/>
              <a:t>înaltă</a:t>
            </a:r>
            <a:r>
              <a:rPr lang="en-US" dirty="0" smtClean="0"/>
              <a:t> </a:t>
            </a:r>
            <a:r>
              <a:rPr lang="en-US" dirty="0" err="1" smtClean="0"/>
              <a:t>performanță</a:t>
            </a:r>
            <a:r>
              <a:rPr lang="en-US" dirty="0" smtClean="0"/>
              <a:t> </a:t>
            </a:r>
            <a:r>
              <a:rPr lang="en-US" dirty="0" err="1" smtClean="0"/>
              <a:t>dezvoltat</a:t>
            </a:r>
            <a:r>
              <a:rPr lang="en-US" dirty="0" smtClean="0"/>
              <a:t> de Microsoft Corporation. </a:t>
            </a:r>
            <a:r>
              <a:rPr lang="en-US" dirty="0" err="1" smtClean="0"/>
              <a:t>Limbajul</a:t>
            </a:r>
            <a:r>
              <a:rPr lang="en-US" dirty="0" smtClean="0"/>
              <a:t> principal de </a:t>
            </a:r>
            <a:r>
              <a:rPr lang="en-US" dirty="0" err="1" smtClean="0"/>
              <a:t>interogare</a:t>
            </a:r>
            <a:r>
              <a:rPr lang="en-US" dirty="0" smtClean="0"/>
              <a:t> </a:t>
            </a:r>
            <a:r>
              <a:rPr lang="en-US" dirty="0" err="1" smtClean="0"/>
              <a:t>utilizat</a:t>
            </a:r>
            <a:r>
              <a:rPr lang="en-US" dirty="0" smtClean="0"/>
              <a:t> </a:t>
            </a:r>
            <a:r>
              <a:rPr lang="en-US" dirty="0" err="1" smtClean="0"/>
              <a:t>este</a:t>
            </a:r>
            <a:r>
              <a:rPr lang="en-US" dirty="0" smtClean="0"/>
              <a:t> Transact-SQL, care </a:t>
            </a:r>
            <a:r>
              <a:rPr lang="en-US" dirty="0" err="1" smtClean="0"/>
              <a:t>este</a:t>
            </a:r>
            <a:r>
              <a:rPr lang="en-US" dirty="0" smtClean="0"/>
              <a:t> un dialect al </a:t>
            </a:r>
            <a:r>
              <a:rPr lang="en-US" dirty="0" err="1" smtClean="0"/>
              <a:t>standardului</a:t>
            </a:r>
            <a:r>
              <a:rPr lang="en-US" dirty="0" smtClean="0"/>
              <a:t> ANSI / ISO Structured Query Language (SQL). </a:t>
            </a:r>
            <a:r>
              <a:rPr lang="en-US" dirty="0" err="1" smtClean="0"/>
              <a:t>În</a:t>
            </a:r>
            <a:r>
              <a:rPr lang="en-US" dirty="0" smtClean="0"/>
              <a:t> plus </a:t>
            </a:r>
            <a:r>
              <a:rPr lang="en-US" dirty="0" err="1" smtClean="0"/>
              <a:t>față</a:t>
            </a:r>
            <a:r>
              <a:rPr lang="en-US" dirty="0" smtClean="0"/>
              <a:t> de </a:t>
            </a:r>
            <a:r>
              <a:rPr lang="en-US" dirty="0" err="1" smtClean="0"/>
              <a:t>funcțiile</a:t>
            </a:r>
            <a:r>
              <a:rPr lang="en-US" dirty="0" smtClean="0"/>
              <a:t> de </a:t>
            </a:r>
            <a:r>
              <a:rPr lang="en-US" dirty="0" err="1" smtClean="0"/>
              <a:t>bază</a:t>
            </a:r>
            <a:r>
              <a:rPr lang="en-US" dirty="0" smtClean="0"/>
              <a:t> ale </a:t>
            </a:r>
            <a:r>
              <a:rPr lang="en-US" dirty="0" err="1" smtClean="0"/>
              <a:t>unui</a:t>
            </a:r>
            <a:r>
              <a:rPr lang="en-US" dirty="0" smtClean="0"/>
              <a:t> SGBD standard (</a:t>
            </a:r>
            <a:r>
              <a:rPr lang="en-US" dirty="0" err="1" smtClean="0"/>
              <a:t>crearea</a:t>
            </a:r>
            <a:r>
              <a:rPr lang="en-US" dirty="0" smtClean="0"/>
              <a:t>, </a:t>
            </a:r>
            <a:r>
              <a:rPr lang="en-US" dirty="0" err="1" smtClean="0"/>
              <a:t>modificarea</a:t>
            </a:r>
            <a:r>
              <a:rPr lang="en-US" dirty="0" smtClean="0"/>
              <a:t> </a:t>
            </a:r>
            <a:r>
              <a:rPr lang="en-US" dirty="0" err="1" smtClean="0"/>
              <a:t>și</a:t>
            </a:r>
            <a:r>
              <a:rPr lang="en-US" dirty="0" smtClean="0"/>
              <a:t> </a:t>
            </a:r>
            <a:r>
              <a:rPr lang="en-US" dirty="0" err="1" smtClean="0"/>
              <a:t>administrarea</a:t>
            </a:r>
            <a:r>
              <a:rPr lang="en-US" dirty="0" smtClean="0"/>
              <a:t> </a:t>
            </a:r>
            <a:r>
              <a:rPr lang="en-US" dirty="0" err="1" smtClean="0"/>
              <a:t>unei</a:t>
            </a:r>
            <a:r>
              <a:rPr lang="en-US" dirty="0" smtClean="0"/>
              <a:t> </a:t>
            </a:r>
            <a:r>
              <a:rPr lang="en-US" dirty="0" err="1" smtClean="0"/>
              <a:t>baze</a:t>
            </a:r>
            <a:r>
              <a:rPr lang="en-US" dirty="0" smtClean="0"/>
              <a:t> de date), Microsoft SQL Server </a:t>
            </a:r>
            <a:r>
              <a:rPr lang="en-US" dirty="0" err="1" smtClean="0"/>
              <a:t>acceptă</a:t>
            </a:r>
            <a:r>
              <a:rPr lang="en-US" dirty="0" smtClean="0"/>
              <a:t> </a:t>
            </a:r>
            <a:r>
              <a:rPr lang="en-US" dirty="0" err="1" smtClean="0"/>
              <a:t>capacități</a:t>
            </a:r>
            <a:r>
              <a:rPr lang="en-US" dirty="0" smtClean="0"/>
              <a:t> </a:t>
            </a:r>
            <a:r>
              <a:rPr lang="en-US" dirty="0" err="1" smtClean="0"/>
              <a:t>vizuale</a:t>
            </a:r>
            <a:r>
              <a:rPr lang="en-US" dirty="0" smtClean="0"/>
              <a:t> de </a:t>
            </a:r>
            <a:r>
              <a:rPr lang="en-US" dirty="0" err="1" smtClean="0"/>
              <a:t>dezvoltare</a:t>
            </a:r>
            <a:r>
              <a:rPr lang="en-US" dirty="0" smtClean="0"/>
              <a:t> a </a:t>
            </a:r>
            <a:r>
              <a:rPr lang="en-US" dirty="0" err="1" smtClean="0"/>
              <a:t>bazelor</a:t>
            </a:r>
            <a:r>
              <a:rPr lang="en-US" dirty="0" smtClean="0"/>
              <a:t> de date </a:t>
            </a:r>
            <a:r>
              <a:rPr lang="en-US" dirty="0" err="1" smtClean="0"/>
              <a:t>tipice</a:t>
            </a:r>
            <a:r>
              <a:rPr lang="en-US" dirty="0" smtClean="0"/>
              <a:t> </a:t>
            </a:r>
            <a:r>
              <a:rPr lang="en-US" dirty="0" err="1" smtClean="0"/>
              <a:t>instrumentelor</a:t>
            </a:r>
            <a:r>
              <a:rPr lang="en-US" dirty="0" smtClean="0"/>
              <a:t> </a:t>
            </a:r>
            <a:r>
              <a:rPr lang="en-US" dirty="0" smtClean="0">
                <a:solidFill>
                  <a:srgbClr val="FF0000"/>
                </a:solidFill>
              </a:rPr>
              <a:t>CASE</a:t>
            </a:r>
            <a:r>
              <a:rPr lang="en-US" dirty="0" smtClean="0"/>
              <a:t> (</a:t>
            </a:r>
            <a:r>
              <a:rPr lang="en-US" dirty="0" err="1" smtClean="0"/>
              <a:t>proiectarea</a:t>
            </a:r>
            <a:r>
              <a:rPr lang="en-US" dirty="0" smtClean="0"/>
              <a:t> </a:t>
            </a:r>
            <a:r>
              <a:rPr lang="en-US" dirty="0" err="1" smtClean="0"/>
              <a:t>bazei</a:t>
            </a:r>
            <a:r>
              <a:rPr lang="en-US" dirty="0" smtClean="0"/>
              <a:t> de date </a:t>
            </a:r>
            <a:r>
              <a:rPr lang="en-US" dirty="0" err="1" smtClean="0"/>
              <a:t>înainte</a:t>
            </a:r>
            <a:r>
              <a:rPr lang="en-US" dirty="0" smtClean="0"/>
              <a:t> </a:t>
            </a:r>
            <a:r>
              <a:rPr lang="en-US" dirty="0" err="1" smtClean="0"/>
              <a:t>și</a:t>
            </a:r>
            <a:r>
              <a:rPr lang="en-US" dirty="0" smtClean="0"/>
              <a:t> </a:t>
            </a:r>
            <a:r>
              <a:rPr lang="en-US" dirty="0" err="1" smtClean="0"/>
              <a:t>inversă</a:t>
            </a:r>
            <a:r>
              <a:rPr lang="en-US" dirty="0" smtClean="0"/>
              <a:t>, </a:t>
            </a:r>
            <a:r>
              <a:rPr lang="en-US" dirty="0" err="1" smtClean="0"/>
              <a:t>sincronizarea</a:t>
            </a:r>
            <a:r>
              <a:rPr lang="en-US" dirty="0" smtClean="0"/>
              <a:t> </a:t>
            </a:r>
            <a:r>
              <a:rPr lang="en-US" dirty="0" err="1" smtClean="0"/>
              <a:t>schemei</a:t>
            </a:r>
            <a:r>
              <a:rPr lang="en-US" dirty="0" smtClean="0"/>
              <a:t> </a:t>
            </a:r>
            <a:r>
              <a:rPr lang="en-US" dirty="0" err="1" smtClean="0"/>
              <a:t>bazei</a:t>
            </a:r>
            <a:r>
              <a:rPr lang="en-US" dirty="0" smtClean="0"/>
              <a:t> de date cu </a:t>
            </a:r>
            <a:r>
              <a:rPr lang="en-US" dirty="0" err="1" smtClean="0"/>
              <a:t>baza</a:t>
            </a:r>
            <a:r>
              <a:rPr lang="en-US" dirty="0" smtClean="0"/>
              <a:t> de date </a:t>
            </a:r>
            <a:r>
              <a:rPr lang="en-US" dirty="0" err="1" smtClean="0"/>
              <a:t>în</a:t>
            </a:r>
            <a:r>
              <a:rPr lang="en-US" dirty="0" smtClean="0"/>
              <a:t> sine, </a:t>
            </a:r>
            <a:r>
              <a:rPr lang="en-US" dirty="0" err="1" smtClean="0"/>
              <a:t>generarea</a:t>
            </a:r>
            <a:r>
              <a:rPr lang="en-US" dirty="0" smtClean="0"/>
              <a:t> de </a:t>
            </a:r>
            <a:r>
              <a:rPr lang="en-US" dirty="0" err="1" smtClean="0"/>
              <a:t>scripturi</a:t>
            </a:r>
            <a:r>
              <a:rPr lang="en-US" dirty="0" smtClean="0"/>
              <a:t> DDL).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47700" y="153988"/>
            <a:ext cx="8343900" cy="841375"/>
          </a:xfrm>
        </p:spPr>
        <p:txBody>
          <a:bodyPr/>
          <a:lstStyle/>
          <a:p>
            <a:pPr>
              <a:buFont typeface="Wingdings" pitchFamily="2" charset="2"/>
              <a:buChar char="u"/>
            </a:pPr>
            <a:r>
              <a:rPr lang="en-US" altLang="en-US" dirty="0"/>
              <a:t> </a:t>
            </a:r>
            <a:r>
              <a:rPr lang="en-US" dirty="0" err="1">
                <a:solidFill>
                  <a:srgbClr val="3333CC"/>
                </a:solidFill>
              </a:rPr>
              <a:t>Preluarea</a:t>
            </a:r>
            <a:r>
              <a:rPr lang="en-US" dirty="0">
                <a:solidFill>
                  <a:srgbClr val="3333CC"/>
                </a:solidFill>
              </a:rPr>
              <a:t> </a:t>
            </a:r>
            <a:r>
              <a:rPr lang="en-US" dirty="0" err="1">
                <a:solidFill>
                  <a:srgbClr val="3333CC"/>
                </a:solidFill>
              </a:rPr>
              <a:t>datelor</a:t>
            </a:r>
            <a:r>
              <a:rPr lang="en-US" dirty="0">
                <a:solidFill>
                  <a:srgbClr val="3333CC"/>
                </a:solidFill>
              </a:rPr>
              <a:t> </a:t>
            </a:r>
            <a:r>
              <a:rPr lang="en-US" dirty="0" err="1">
                <a:solidFill>
                  <a:srgbClr val="3333CC"/>
                </a:solidFill>
              </a:rPr>
              <a:t>folosind</a:t>
            </a:r>
            <a:r>
              <a:rPr lang="en-US" dirty="0">
                <a:solidFill>
                  <a:srgbClr val="3333CC"/>
                </a:solidFill>
              </a:rPr>
              <a:t> </a:t>
            </a:r>
            <a:r>
              <a:rPr lang="en-US" dirty="0" err="1">
                <a:solidFill>
                  <a:srgbClr val="3333CC"/>
                </a:solidFill>
              </a:rPr>
              <a:t>declarația</a:t>
            </a:r>
            <a:r>
              <a:rPr lang="en-US" dirty="0">
                <a:solidFill>
                  <a:srgbClr val="3333CC"/>
                </a:solidFill>
              </a:rPr>
              <a:t> SELECT</a:t>
            </a:r>
            <a:r>
              <a:rPr lang="en-US" dirty="0"/>
              <a:t/>
            </a:r>
            <a:br>
              <a:rPr lang="en-US" dirty="0"/>
            </a:br>
            <a:endParaRPr lang="en-US" altLang="en-US" dirty="0"/>
          </a:p>
        </p:txBody>
      </p:sp>
      <p:sp>
        <p:nvSpPr>
          <p:cNvPr id="71683" name="Rectangle 3"/>
          <p:cNvSpPr>
            <a:spLocks noGrp="1" noChangeArrowheads="1"/>
          </p:cNvSpPr>
          <p:nvPr>
            <p:ph type="body" idx="1"/>
          </p:nvPr>
        </p:nvSpPr>
        <p:spPr/>
        <p:txBody>
          <a:bodyPr/>
          <a:lstStyle/>
          <a:p>
            <a:pPr lvl="0"/>
            <a:r>
              <a:rPr lang="en-US" dirty="0" err="1" smtClean="0"/>
              <a:t>Folosind</a:t>
            </a:r>
            <a:r>
              <a:rPr lang="en-US" dirty="0" smtClean="0"/>
              <a:t> </a:t>
            </a:r>
            <a:r>
              <a:rPr lang="en-US" dirty="0" err="1"/>
              <a:t>declarația</a:t>
            </a:r>
            <a:r>
              <a:rPr lang="en-US" dirty="0"/>
              <a:t> SELECT</a:t>
            </a:r>
          </a:p>
          <a:p>
            <a:pPr lvl="0"/>
            <a:r>
              <a:rPr lang="ro-MO" dirty="0" smtClean="0"/>
              <a:t>Prin s</a:t>
            </a:r>
            <a:r>
              <a:rPr lang="en-US" dirty="0" err="1" smtClean="0"/>
              <a:t>pecificarea</a:t>
            </a:r>
            <a:r>
              <a:rPr lang="en-US" dirty="0" smtClean="0"/>
              <a:t> </a:t>
            </a:r>
            <a:r>
              <a:rPr lang="en-US" dirty="0" err="1"/>
              <a:t>coloanelor</a:t>
            </a:r>
            <a:endParaRPr lang="en-US" dirty="0"/>
          </a:p>
          <a:p>
            <a:pPr lvl="0"/>
            <a:r>
              <a:rPr lang="en-US" dirty="0" err="1" smtClean="0"/>
              <a:t>Utiliz</a:t>
            </a:r>
            <a:r>
              <a:rPr lang="ro-MO" dirty="0" smtClean="0"/>
              <a:t>ând</a:t>
            </a:r>
            <a:r>
              <a:rPr lang="en-US" dirty="0" smtClean="0"/>
              <a:t> </a:t>
            </a:r>
            <a:r>
              <a:rPr lang="en-US" dirty="0" err="1" smtClean="0"/>
              <a:t>clauz</a:t>
            </a:r>
            <a:r>
              <a:rPr lang="ro-MO" dirty="0" smtClean="0"/>
              <a:t>a</a:t>
            </a:r>
            <a:r>
              <a:rPr lang="en-US" dirty="0" smtClean="0"/>
              <a:t> </a:t>
            </a:r>
            <a:r>
              <a:rPr lang="en-US" dirty="0"/>
              <a:t>WHERE </a:t>
            </a:r>
            <a:r>
              <a:rPr lang="en-US" dirty="0" err="1"/>
              <a:t>pentru</a:t>
            </a:r>
            <a:r>
              <a:rPr lang="en-US" dirty="0"/>
              <a:t> a </a:t>
            </a:r>
            <a:r>
              <a:rPr lang="en-US" dirty="0" err="1"/>
              <a:t>specifica</a:t>
            </a:r>
            <a:r>
              <a:rPr lang="en-US" dirty="0"/>
              <a:t> </a:t>
            </a:r>
            <a:r>
              <a:rPr lang="en-US" dirty="0" err="1"/>
              <a:t>rândurile</a:t>
            </a:r>
            <a:endParaRPr lang="en-US" dirty="0"/>
          </a:p>
          <a:p>
            <a:endParaRPr lang="en-US"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47700" y="153988"/>
            <a:ext cx="8343900" cy="841375"/>
          </a:xfrm>
        </p:spPr>
        <p:txBody>
          <a:bodyPr/>
          <a:lstStyle/>
          <a:p>
            <a:pPr>
              <a:buFont typeface="Wingdings" pitchFamily="2" charset="2"/>
              <a:buChar char="u"/>
            </a:pPr>
            <a:r>
              <a:rPr lang="en-US" altLang="en-US" dirty="0"/>
              <a:t> </a:t>
            </a:r>
            <a:r>
              <a:rPr lang="en-US" dirty="0" err="1">
                <a:solidFill>
                  <a:srgbClr val="3333CC"/>
                </a:solidFill>
              </a:rPr>
              <a:t>Preluarea</a:t>
            </a:r>
            <a:r>
              <a:rPr lang="en-US" dirty="0">
                <a:solidFill>
                  <a:srgbClr val="3333CC"/>
                </a:solidFill>
              </a:rPr>
              <a:t> </a:t>
            </a:r>
            <a:r>
              <a:rPr lang="en-US" dirty="0" err="1">
                <a:solidFill>
                  <a:srgbClr val="3333CC"/>
                </a:solidFill>
              </a:rPr>
              <a:t>datelor</a:t>
            </a:r>
            <a:r>
              <a:rPr lang="en-US" dirty="0">
                <a:solidFill>
                  <a:srgbClr val="3333CC"/>
                </a:solidFill>
              </a:rPr>
              <a:t> </a:t>
            </a:r>
            <a:r>
              <a:rPr lang="en-US" dirty="0" err="1">
                <a:solidFill>
                  <a:srgbClr val="3333CC"/>
                </a:solidFill>
              </a:rPr>
              <a:t>folosind</a:t>
            </a:r>
            <a:r>
              <a:rPr lang="en-US" dirty="0">
                <a:solidFill>
                  <a:srgbClr val="3333CC"/>
                </a:solidFill>
              </a:rPr>
              <a:t> </a:t>
            </a:r>
            <a:r>
              <a:rPr lang="en-US" dirty="0" err="1">
                <a:solidFill>
                  <a:srgbClr val="3333CC"/>
                </a:solidFill>
              </a:rPr>
              <a:t>declarația</a:t>
            </a:r>
            <a:r>
              <a:rPr lang="en-US" dirty="0">
                <a:solidFill>
                  <a:srgbClr val="3333CC"/>
                </a:solidFill>
              </a:rPr>
              <a:t> SELECT</a:t>
            </a:r>
            <a:r>
              <a:rPr lang="en-US" dirty="0"/>
              <a:t/>
            </a:r>
            <a:br>
              <a:rPr lang="en-US" dirty="0"/>
            </a:br>
            <a:endParaRPr lang="en-US" altLang="en-US" dirty="0"/>
          </a:p>
        </p:txBody>
      </p:sp>
      <p:sp>
        <p:nvSpPr>
          <p:cNvPr id="71683" name="Rectangle 3"/>
          <p:cNvSpPr>
            <a:spLocks noGrp="1" noChangeArrowheads="1"/>
          </p:cNvSpPr>
          <p:nvPr>
            <p:ph type="body" idx="1"/>
          </p:nvPr>
        </p:nvSpPr>
        <p:spPr>
          <a:xfrm>
            <a:off x="914400" y="990600"/>
            <a:ext cx="7194550" cy="4287838"/>
          </a:xfrm>
        </p:spPr>
        <p:txBody>
          <a:bodyPr/>
          <a:lstStyle/>
          <a:p>
            <a:r>
              <a:rPr lang="ro-MO" dirty="0" smtClean="0"/>
              <a:t>Operatorul</a:t>
            </a:r>
            <a:r>
              <a:rPr lang="ru-RU" dirty="0" smtClean="0"/>
              <a:t> TOP</a:t>
            </a:r>
          </a:p>
          <a:p>
            <a:r>
              <a:rPr lang="ro-MO" b="0" dirty="0" smtClean="0"/>
              <a:t>Operatorul </a:t>
            </a:r>
            <a:r>
              <a:rPr lang="ru-RU" dirty="0" smtClean="0"/>
              <a:t>TOP</a:t>
            </a:r>
            <a:r>
              <a:rPr lang="ru-RU" b="0" dirty="0" smtClean="0"/>
              <a:t> </a:t>
            </a:r>
            <a:r>
              <a:rPr lang="ro-MO" b="0" dirty="0" smtClean="0"/>
              <a:t>permite să selectam un anumit numar de inscrieri dintr-un tabel </a:t>
            </a:r>
            <a:r>
              <a:rPr lang="ru-RU" b="0" dirty="0" smtClean="0"/>
              <a:t>поз</a:t>
            </a:r>
          </a:p>
          <a:p>
            <a:r>
              <a:rPr lang="ru-RU" b="0" dirty="0" smtClean="0"/>
              <a:t>SELECT TOP 4 ProductName</a:t>
            </a:r>
            <a:r>
              <a:rPr lang="ro-MO" b="0" dirty="0" smtClean="0"/>
              <a:t> </a:t>
            </a:r>
            <a:r>
              <a:rPr lang="ru-RU" b="0" dirty="0" smtClean="0"/>
              <a:t>FROM Products</a:t>
            </a:r>
          </a:p>
          <a:p>
            <a:endParaRPr lang="en-US" altLang="en-US" dirty="0"/>
          </a:p>
        </p:txBody>
      </p:sp>
      <p:pic>
        <p:nvPicPr>
          <p:cNvPr id="4" name="Picture 3" descr="44.png"/>
          <p:cNvPicPr>
            <a:picLocks noChangeAspect="1"/>
          </p:cNvPicPr>
          <p:nvPr/>
        </p:nvPicPr>
        <p:blipFill>
          <a:blip r:embed="rId2" cstate="print"/>
          <a:stretch>
            <a:fillRect/>
          </a:stretch>
        </p:blipFill>
        <p:spPr>
          <a:xfrm>
            <a:off x="762000" y="2743200"/>
            <a:ext cx="7543800" cy="35052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47700" y="153988"/>
            <a:ext cx="8343900" cy="841375"/>
          </a:xfrm>
        </p:spPr>
        <p:txBody>
          <a:bodyPr/>
          <a:lstStyle/>
          <a:p>
            <a:pPr>
              <a:buFont typeface="Wingdings" pitchFamily="2" charset="2"/>
              <a:buChar char="u"/>
            </a:pPr>
            <a:r>
              <a:rPr lang="en-US" altLang="en-US" dirty="0"/>
              <a:t> </a:t>
            </a:r>
            <a:r>
              <a:rPr lang="en-US" dirty="0" err="1">
                <a:solidFill>
                  <a:srgbClr val="3333CC"/>
                </a:solidFill>
              </a:rPr>
              <a:t>Preluarea</a:t>
            </a:r>
            <a:r>
              <a:rPr lang="en-US" dirty="0">
                <a:solidFill>
                  <a:srgbClr val="3333CC"/>
                </a:solidFill>
              </a:rPr>
              <a:t> </a:t>
            </a:r>
            <a:r>
              <a:rPr lang="en-US" dirty="0" err="1">
                <a:solidFill>
                  <a:srgbClr val="3333CC"/>
                </a:solidFill>
              </a:rPr>
              <a:t>datelor</a:t>
            </a:r>
            <a:r>
              <a:rPr lang="en-US" dirty="0">
                <a:solidFill>
                  <a:srgbClr val="3333CC"/>
                </a:solidFill>
              </a:rPr>
              <a:t> </a:t>
            </a:r>
            <a:r>
              <a:rPr lang="en-US" dirty="0" err="1">
                <a:solidFill>
                  <a:srgbClr val="3333CC"/>
                </a:solidFill>
              </a:rPr>
              <a:t>folosind</a:t>
            </a:r>
            <a:r>
              <a:rPr lang="en-US" dirty="0">
                <a:solidFill>
                  <a:srgbClr val="3333CC"/>
                </a:solidFill>
              </a:rPr>
              <a:t> </a:t>
            </a:r>
            <a:r>
              <a:rPr lang="en-US" dirty="0" err="1">
                <a:solidFill>
                  <a:srgbClr val="3333CC"/>
                </a:solidFill>
              </a:rPr>
              <a:t>declarația</a:t>
            </a:r>
            <a:r>
              <a:rPr lang="en-US" dirty="0">
                <a:solidFill>
                  <a:srgbClr val="3333CC"/>
                </a:solidFill>
              </a:rPr>
              <a:t> SELECT</a:t>
            </a:r>
            <a:r>
              <a:rPr lang="en-US" dirty="0"/>
              <a:t/>
            </a:r>
            <a:br>
              <a:rPr lang="en-US" dirty="0"/>
            </a:br>
            <a:endParaRPr lang="en-US" altLang="en-US" dirty="0"/>
          </a:p>
        </p:txBody>
      </p:sp>
      <p:sp>
        <p:nvSpPr>
          <p:cNvPr id="71683" name="Rectangle 3"/>
          <p:cNvSpPr>
            <a:spLocks noGrp="1" noChangeArrowheads="1"/>
          </p:cNvSpPr>
          <p:nvPr>
            <p:ph type="body" idx="1"/>
          </p:nvPr>
        </p:nvSpPr>
        <p:spPr>
          <a:xfrm>
            <a:off x="762000" y="990600"/>
            <a:ext cx="7620000" cy="6019800"/>
          </a:xfrm>
        </p:spPr>
        <p:txBody>
          <a:bodyPr/>
          <a:lstStyle/>
          <a:p>
            <a:r>
              <a:rPr lang="ro-MO" b="0" dirty="0" smtClean="0"/>
              <a:t>Operatorul</a:t>
            </a:r>
            <a:r>
              <a:rPr lang="ru-RU" b="0" dirty="0" smtClean="0"/>
              <a:t> </a:t>
            </a:r>
            <a:r>
              <a:rPr lang="ru-RU" dirty="0" smtClean="0"/>
              <a:t>PERCENT</a:t>
            </a:r>
            <a:r>
              <a:rPr lang="ru-RU" b="0" dirty="0" smtClean="0"/>
              <a:t> </a:t>
            </a:r>
            <a:r>
              <a:rPr lang="ro-MO" b="0" dirty="0" smtClean="0"/>
              <a:t>permite sa selectam un anumit procent din totalul de inscrieri dintr-un tebel. De exemplu să selectam</a:t>
            </a:r>
            <a:r>
              <a:rPr lang="ru-RU" b="0" dirty="0" smtClean="0"/>
              <a:t> 75% </a:t>
            </a:r>
            <a:r>
              <a:rPr lang="ro-MO" b="0" dirty="0" smtClean="0"/>
              <a:t>inscrieri putem cu comanda</a:t>
            </a:r>
            <a:r>
              <a:rPr lang="ru-RU" b="0" dirty="0" smtClean="0"/>
              <a:t>:</a:t>
            </a:r>
          </a:p>
          <a:p>
            <a:r>
              <a:rPr lang="ru-RU" dirty="0" smtClean="0">
                <a:solidFill>
                  <a:srgbClr val="3333CC"/>
                </a:solidFill>
              </a:rPr>
              <a:t>SELECT TOP 75 PERCENT ProductName</a:t>
            </a:r>
            <a:r>
              <a:rPr lang="ro-MO" dirty="0" smtClean="0">
                <a:solidFill>
                  <a:srgbClr val="3333CC"/>
                </a:solidFill>
              </a:rPr>
              <a:t> </a:t>
            </a:r>
            <a:r>
              <a:rPr lang="ru-RU" dirty="0" smtClean="0">
                <a:solidFill>
                  <a:srgbClr val="3333CC"/>
                </a:solidFill>
              </a:rPr>
              <a:t>FROM Products</a:t>
            </a:r>
          </a:p>
          <a:p>
            <a:r>
              <a:rPr lang="ro-MO" b="0" dirty="0" smtClean="0"/>
              <a:t>Operatorul</a:t>
            </a:r>
            <a:r>
              <a:rPr lang="ru-RU" b="0" dirty="0" smtClean="0"/>
              <a:t> </a:t>
            </a:r>
            <a:r>
              <a:rPr lang="ru-RU" dirty="0" smtClean="0"/>
              <a:t>TOP</a:t>
            </a:r>
            <a:r>
              <a:rPr lang="ru-RU" b="0" dirty="0" smtClean="0"/>
              <a:t> </a:t>
            </a:r>
            <a:r>
              <a:rPr lang="ro-MO" b="0" dirty="0" smtClean="0"/>
              <a:t>permite selectarea unui numar de inscrieri de la inceputul tabelului</a:t>
            </a:r>
            <a:r>
              <a:rPr lang="ru-RU" b="0" dirty="0" smtClean="0"/>
              <a:t>. </a:t>
            </a:r>
            <a:r>
              <a:rPr lang="ro-MO" b="0" dirty="0" smtClean="0"/>
              <a:t>Pentru a scoate inscrieri din orice loc al tabelului se folosesc operatorii</a:t>
            </a:r>
            <a:r>
              <a:rPr lang="ru-RU" b="0" dirty="0" smtClean="0"/>
              <a:t> </a:t>
            </a:r>
            <a:r>
              <a:rPr lang="ru-RU" dirty="0" smtClean="0"/>
              <a:t>OFFSET</a:t>
            </a:r>
            <a:r>
              <a:rPr lang="ru-RU" b="0" dirty="0" smtClean="0"/>
              <a:t> </a:t>
            </a:r>
            <a:r>
              <a:rPr lang="ro-MO" b="0" dirty="0" smtClean="0"/>
              <a:t>si</a:t>
            </a:r>
            <a:r>
              <a:rPr lang="ru-RU" b="0" dirty="0" smtClean="0"/>
              <a:t> </a:t>
            </a:r>
            <a:r>
              <a:rPr lang="ru-RU" dirty="0" smtClean="0"/>
              <a:t>FETCH</a:t>
            </a:r>
            <a:r>
              <a:rPr lang="ru-RU" b="0" dirty="0" smtClean="0"/>
              <a:t>. </a:t>
            </a:r>
            <a:r>
              <a:rPr lang="ro-MO" b="0" dirty="0" smtClean="0"/>
              <a:t>Dar, acesti doi operatori se folosesc doar intr-un tabel ordonat cu ajutorul clauzei </a:t>
            </a:r>
            <a:r>
              <a:rPr lang="ru-RU" b="0" dirty="0" smtClean="0"/>
              <a:t>ORDER BY.</a:t>
            </a:r>
            <a:r>
              <a:rPr lang="ro-MO" b="0" dirty="0" smtClean="0"/>
              <a:t> In general sintaxa este:</a:t>
            </a:r>
          </a:p>
          <a:p>
            <a:pPr marL="0">
              <a:lnSpc>
                <a:spcPct val="100000"/>
              </a:lnSpc>
              <a:spcBef>
                <a:spcPts val="0"/>
              </a:spcBef>
            </a:pPr>
            <a:r>
              <a:rPr lang="en-US" dirty="0" smtClean="0">
                <a:solidFill>
                  <a:srgbClr val="3333CC"/>
                </a:solidFill>
              </a:rPr>
              <a:t>ORDER BY </a:t>
            </a:r>
            <a:r>
              <a:rPr lang="ro-MO" dirty="0" smtClean="0">
                <a:solidFill>
                  <a:srgbClr val="3333CC"/>
                </a:solidFill>
              </a:rPr>
              <a:t>expresie</a:t>
            </a:r>
            <a:r>
              <a:rPr lang="ru-RU" dirty="0" smtClean="0">
                <a:solidFill>
                  <a:srgbClr val="3333CC"/>
                </a:solidFill>
              </a:rPr>
              <a:t> </a:t>
            </a:r>
          </a:p>
          <a:p>
            <a:pPr marL="0">
              <a:lnSpc>
                <a:spcPct val="100000"/>
              </a:lnSpc>
              <a:spcBef>
                <a:spcPts val="0"/>
              </a:spcBef>
              <a:buNone/>
            </a:pPr>
            <a:r>
              <a:rPr lang="en-US" dirty="0" smtClean="0">
                <a:solidFill>
                  <a:srgbClr val="3333CC"/>
                </a:solidFill>
              </a:rPr>
              <a:t>OFFSET </a:t>
            </a:r>
            <a:r>
              <a:rPr lang="ro-MO" dirty="0" smtClean="0">
                <a:solidFill>
                  <a:srgbClr val="3333CC"/>
                </a:solidFill>
              </a:rPr>
              <a:t>deplasare fata de inceput</a:t>
            </a:r>
            <a:r>
              <a:rPr lang="ru-RU" dirty="0" smtClean="0">
                <a:solidFill>
                  <a:srgbClr val="3333CC"/>
                </a:solidFill>
              </a:rPr>
              <a:t> {</a:t>
            </a:r>
            <a:r>
              <a:rPr lang="en-US" dirty="0" smtClean="0">
                <a:solidFill>
                  <a:srgbClr val="3333CC"/>
                </a:solidFill>
              </a:rPr>
              <a:t>ROW|ROWS}</a:t>
            </a:r>
          </a:p>
          <a:p>
            <a:pPr marL="0">
              <a:lnSpc>
                <a:spcPct val="100000"/>
              </a:lnSpc>
              <a:spcBef>
                <a:spcPts val="0"/>
              </a:spcBef>
              <a:buNone/>
            </a:pPr>
            <a:r>
              <a:rPr lang="en-US" dirty="0" smtClean="0">
                <a:solidFill>
                  <a:srgbClr val="3333CC"/>
                </a:solidFill>
              </a:rPr>
              <a:t>[FETCH {FIRST|NEXT} </a:t>
            </a:r>
            <a:r>
              <a:rPr lang="ro-MO" dirty="0" smtClean="0">
                <a:solidFill>
                  <a:srgbClr val="3333CC"/>
                </a:solidFill>
              </a:rPr>
              <a:t>numarul de inscrieri ce urmeaza a fi citite</a:t>
            </a:r>
            <a:r>
              <a:rPr lang="ru-RU" dirty="0" smtClean="0">
                <a:solidFill>
                  <a:srgbClr val="3333CC"/>
                </a:solidFill>
              </a:rPr>
              <a:t> {</a:t>
            </a:r>
            <a:r>
              <a:rPr lang="en-US" dirty="0" smtClean="0">
                <a:solidFill>
                  <a:srgbClr val="3333CC"/>
                </a:solidFill>
              </a:rPr>
              <a:t>ROW|ROWS} ONLY]</a:t>
            </a:r>
          </a:p>
          <a:p>
            <a:endParaRPr lang="en-US"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47700" y="153988"/>
            <a:ext cx="8343900" cy="841375"/>
          </a:xfrm>
        </p:spPr>
        <p:txBody>
          <a:bodyPr/>
          <a:lstStyle/>
          <a:p>
            <a:pPr>
              <a:buFont typeface="Wingdings" pitchFamily="2" charset="2"/>
              <a:buChar char="u"/>
            </a:pPr>
            <a:r>
              <a:rPr lang="en-US" altLang="en-US" dirty="0"/>
              <a:t> </a:t>
            </a:r>
            <a:r>
              <a:rPr lang="en-US" dirty="0" err="1">
                <a:solidFill>
                  <a:srgbClr val="3333CC"/>
                </a:solidFill>
              </a:rPr>
              <a:t>Preluarea</a:t>
            </a:r>
            <a:r>
              <a:rPr lang="en-US" dirty="0">
                <a:solidFill>
                  <a:srgbClr val="3333CC"/>
                </a:solidFill>
              </a:rPr>
              <a:t> </a:t>
            </a:r>
            <a:r>
              <a:rPr lang="en-US" dirty="0" err="1">
                <a:solidFill>
                  <a:srgbClr val="3333CC"/>
                </a:solidFill>
              </a:rPr>
              <a:t>datelor</a:t>
            </a:r>
            <a:r>
              <a:rPr lang="en-US" dirty="0">
                <a:solidFill>
                  <a:srgbClr val="3333CC"/>
                </a:solidFill>
              </a:rPr>
              <a:t> </a:t>
            </a:r>
            <a:r>
              <a:rPr lang="en-US" dirty="0" err="1">
                <a:solidFill>
                  <a:srgbClr val="3333CC"/>
                </a:solidFill>
              </a:rPr>
              <a:t>folosind</a:t>
            </a:r>
            <a:r>
              <a:rPr lang="en-US" dirty="0">
                <a:solidFill>
                  <a:srgbClr val="3333CC"/>
                </a:solidFill>
              </a:rPr>
              <a:t> </a:t>
            </a:r>
            <a:r>
              <a:rPr lang="en-US" dirty="0" err="1">
                <a:solidFill>
                  <a:srgbClr val="3333CC"/>
                </a:solidFill>
              </a:rPr>
              <a:t>declarația</a:t>
            </a:r>
            <a:r>
              <a:rPr lang="en-US" dirty="0">
                <a:solidFill>
                  <a:srgbClr val="3333CC"/>
                </a:solidFill>
              </a:rPr>
              <a:t> SELECT</a:t>
            </a:r>
            <a:r>
              <a:rPr lang="en-US" dirty="0"/>
              <a:t/>
            </a:r>
            <a:br>
              <a:rPr lang="en-US" dirty="0"/>
            </a:br>
            <a:endParaRPr lang="en-US" altLang="en-US" dirty="0"/>
          </a:p>
        </p:txBody>
      </p:sp>
      <p:sp>
        <p:nvSpPr>
          <p:cNvPr id="71683" name="Rectangle 3"/>
          <p:cNvSpPr>
            <a:spLocks noGrp="1" noChangeArrowheads="1"/>
          </p:cNvSpPr>
          <p:nvPr>
            <p:ph type="body" idx="1"/>
          </p:nvPr>
        </p:nvSpPr>
        <p:spPr>
          <a:xfrm>
            <a:off x="762000" y="990600"/>
            <a:ext cx="7620000" cy="6019800"/>
          </a:xfrm>
        </p:spPr>
        <p:txBody>
          <a:bodyPr/>
          <a:lstStyle/>
          <a:p>
            <a:r>
              <a:rPr lang="ro-MO" b="0" dirty="0" smtClean="0"/>
              <a:t>De exemplu Selectam toate inregistrarile incepind cu a treia</a:t>
            </a:r>
            <a:r>
              <a:rPr lang="ru-RU" b="0" dirty="0" smtClean="0"/>
              <a:t>:</a:t>
            </a:r>
          </a:p>
          <a:p>
            <a:pPr marL="0">
              <a:lnSpc>
                <a:spcPct val="100000"/>
              </a:lnSpc>
              <a:spcBef>
                <a:spcPts val="0"/>
              </a:spcBef>
            </a:pPr>
            <a:r>
              <a:rPr lang="ru-RU" dirty="0" smtClean="0">
                <a:solidFill>
                  <a:srgbClr val="3333CC"/>
                </a:solidFill>
              </a:rPr>
              <a:t>SELECT * FROM Products</a:t>
            </a:r>
          </a:p>
          <a:p>
            <a:pPr marL="0">
              <a:lnSpc>
                <a:spcPct val="100000"/>
              </a:lnSpc>
              <a:spcBef>
                <a:spcPts val="0"/>
              </a:spcBef>
              <a:buNone/>
            </a:pPr>
            <a:r>
              <a:rPr lang="ru-RU" dirty="0" smtClean="0">
                <a:solidFill>
                  <a:srgbClr val="3333CC"/>
                </a:solidFill>
              </a:rPr>
              <a:t>ORDER BY Id </a:t>
            </a:r>
            <a:endParaRPr lang="ro-MO" dirty="0" smtClean="0">
              <a:solidFill>
                <a:srgbClr val="3333CC"/>
              </a:solidFill>
            </a:endParaRPr>
          </a:p>
          <a:p>
            <a:pPr marL="0">
              <a:lnSpc>
                <a:spcPct val="100000"/>
              </a:lnSpc>
              <a:spcBef>
                <a:spcPts val="0"/>
              </a:spcBef>
              <a:buNone/>
            </a:pPr>
            <a:r>
              <a:rPr lang="ru-RU" dirty="0" smtClean="0">
                <a:solidFill>
                  <a:srgbClr val="3333CC"/>
                </a:solidFill>
              </a:rPr>
              <a:t>OFFSET 2 ROWS;</a:t>
            </a:r>
            <a:r>
              <a:rPr lang="ro-MO" dirty="0" smtClean="0">
                <a:solidFill>
                  <a:srgbClr val="3333CC"/>
                </a:solidFill>
              </a:rPr>
              <a:t> -- </a:t>
            </a:r>
            <a:r>
              <a:rPr lang="ro-MO" dirty="0" smtClean="0">
                <a:solidFill>
                  <a:srgbClr val="00B050"/>
                </a:solidFill>
              </a:rPr>
              <a:t>lasam 2 inscrieri</a:t>
            </a:r>
            <a:endParaRPr lang="ru-RU" dirty="0" smtClean="0">
              <a:solidFill>
                <a:srgbClr val="00B050"/>
              </a:solidFill>
            </a:endParaRPr>
          </a:p>
          <a:p>
            <a:endParaRPr lang="en-US" altLang="en-US" dirty="0"/>
          </a:p>
        </p:txBody>
      </p:sp>
      <p:pic>
        <p:nvPicPr>
          <p:cNvPr id="4" name="Picture 3" descr="55.png"/>
          <p:cNvPicPr>
            <a:picLocks noChangeAspect="1"/>
          </p:cNvPicPr>
          <p:nvPr/>
        </p:nvPicPr>
        <p:blipFill>
          <a:blip r:embed="rId2" cstate="print"/>
          <a:stretch>
            <a:fillRect/>
          </a:stretch>
        </p:blipFill>
        <p:spPr>
          <a:xfrm>
            <a:off x="838200" y="2438400"/>
            <a:ext cx="7543800" cy="378714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47700" y="153988"/>
            <a:ext cx="8343900" cy="841375"/>
          </a:xfrm>
        </p:spPr>
        <p:txBody>
          <a:bodyPr/>
          <a:lstStyle/>
          <a:p>
            <a:pPr>
              <a:buFont typeface="Wingdings" pitchFamily="2" charset="2"/>
              <a:buChar char="u"/>
            </a:pPr>
            <a:r>
              <a:rPr lang="en-US" altLang="en-US" dirty="0"/>
              <a:t> </a:t>
            </a:r>
            <a:r>
              <a:rPr lang="en-US" dirty="0" err="1">
                <a:solidFill>
                  <a:srgbClr val="3333CC"/>
                </a:solidFill>
              </a:rPr>
              <a:t>Preluarea</a:t>
            </a:r>
            <a:r>
              <a:rPr lang="en-US" dirty="0">
                <a:solidFill>
                  <a:srgbClr val="3333CC"/>
                </a:solidFill>
              </a:rPr>
              <a:t> </a:t>
            </a:r>
            <a:r>
              <a:rPr lang="en-US" dirty="0" err="1">
                <a:solidFill>
                  <a:srgbClr val="3333CC"/>
                </a:solidFill>
              </a:rPr>
              <a:t>datelor</a:t>
            </a:r>
            <a:r>
              <a:rPr lang="en-US" dirty="0">
                <a:solidFill>
                  <a:srgbClr val="3333CC"/>
                </a:solidFill>
              </a:rPr>
              <a:t> </a:t>
            </a:r>
            <a:r>
              <a:rPr lang="en-US" dirty="0" err="1">
                <a:solidFill>
                  <a:srgbClr val="3333CC"/>
                </a:solidFill>
              </a:rPr>
              <a:t>folosind</a:t>
            </a:r>
            <a:r>
              <a:rPr lang="en-US" dirty="0">
                <a:solidFill>
                  <a:srgbClr val="3333CC"/>
                </a:solidFill>
              </a:rPr>
              <a:t> </a:t>
            </a:r>
            <a:r>
              <a:rPr lang="en-US" dirty="0" err="1">
                <a:solidFill>
                  <a:srgbClr val="3333CC"/>
                </a:solidFill>
              </a:rPr>
              <a:t>declarația</a:t>
            </a:r>
            <a:r>
              <a:rPr lang="en-US" dirty="0">
                <a:solidFill>
                  <a:srgbClr val="3333CC"/>
                </a:solidFill>
              </a:rPr>
              <a:t> SELECT</a:t>
            </a:r>
            <a:r>
              <a:rPr lang="en-US" dirty="0"/>
              <a:t/>
            </a:r>
            <a:br>
              <a:rPr lang="en-US" dirty="0"/>
            </a:br>
            <a:endParaRPr lang="en-US" altLang="en-US" dirty="0"/>
          </a:p>
        </p:txBody>
      </p:sp>
      <p:sp>
        <p:nvSpPr>
          <p:cNvPr id="71683" name="Rectangle 3"/>
          <p:cNvSpPr>
            <a:spLocks noGrp="1" noChangeArrowheads="1"/>
          </p:cNvSpPr>
          <p:nvPr>
            <p:ph type="body" idx="1"/>
          </p:nvPr>
        </p:nvSpPr>
        <p:spPr>
          <a:xfrm>
            <a:off x="762000" y="990600"/>
            <a:ext cx="7620000" cy="6019800"/>
          </a:xfrm>
        </p:spPr>
        <p:txBody>
          <a:bodyPr/>
          <a:lstStyle/>
          <a:p>
            <a:r>
              <a:rPr lang="ro-MO" b="0" dirty="0" smtClean="0"/>
              <a:t>Vom selecta doar 3 inscrieri incepind cu a treia:</a:t>
            </a:r>
            <a:endParaRPr lang="ru-RU" b="0" dirty="0" smtClean="0"/>
          </a:p>
          <a:p>
            <a:pPr marL="0">
              <a:lnSpc>
                <a:spcPct val="100000"/>
              </a:lnSpc>
              <a:spcBef>
                <a:spcPts val="0"/>
              </a:spcBef>
            </a:pPr>
            <a:r>
              <a:rPr lang="ru-RU" dirty="0" smtClean="0">
                <a:solidFill>
                  <a:srgbClr val="3333CC"/>
                </a:solidFill>
              </a:rPr>
              <a:t>SELECT * FROM Products</a:t>
            </a:r>
          </a:p>
          <a:p>
            <a:pPr marL="0">
              <a:lnSpc>
                <a:spcPct val="100000"/>
              </a:lnSpc>
              <a:spcBef>
                <a:spcPts val="0"/>
              </a:spcBef>
              <a:buNone/>
            </a:pPr>
            <a:r>
              <a:rPr lang="ru-RU" dirty="0" smtClean="0">
                <a:solidFill>
                  <a:srgbClr val="3333CC"/>
                </a:solidFill>
              </a:rPr>
              <a:t>ORDER BY Id </a:t>
            </a:r>
          </a:p>
          <a:p>
            <a:pPr marL="0">
              <a:lnSpc>
                <a:spcPct val="100000"/>
              </a:lnSpc>
              <a:spcBef>
                <a:spcPts val="0"/>
              </a:spcBef>
              <a:buNone/>
            </a:pPr>
            <a:r>
              <a:rPr lang="ru-RU" dirty="0" smtClean="0">
                <a:solidFill>
                  <a:srgbClr val="3333CC"/>
                </a:solidFill>
              </a:rPr>
              <a:t>OFFSET 2 ROWS</a:t>
            </a:r>
          </a:p>
          <a:p>
            <a:pPr marL="0">
              <a:lnSpc>
                <a:spcPct val="100000"/>
              </a:lnSpc>
              <a:spcBef>
                <a:spcPts val="0"/>
              </a:spcBef>
              <a:buNone/>
            </a:pPr>
            <a:r>
              <a:rPr lang="ru-RU" dirty="0" smtClean="0">
                <a:solidFill>
                  <a:srgbClr val="3333CC"/>
                </a:solidFill>
              </a:rPr>
              <a:t>FETCH NEXT 3 ROWS ONLY;</a:t>
            </a:r>
          </a:p>
          <a:p>
            <a:pPr marL="0">
              <a:lnSpc>
                <a:spcPct val="100000"/>
              </a:lnSpc>
              <a:spcBef>
                <a:spcPts val="0"/>
              </a:spcBef>
            </a:pPr>
            <a:r>
              <a:rPr lang="ro-MO" b="0" dirty="0" smtClean="0"/>
              <a:t>Dupa operatorul </a:t>
            </a:r>
            <a:r>
              <a:rPr lang="ru-RU" b="0" dirty="0" smtClean="0"/>
              <a:t>FETCH </a:t>
            </a:r>
            <a:r>
              <a:rPr lang="ro-MO" b="0" dirty="0" smtClean="0"/>
              <a:t>se indica cuvintele cheie </a:t>
            </a:r>
            <a:r>
              <a:rPr lang="ru-RU" b="0" dirty="0" smtClean="0"/>
              <a:t> </a:t>
            </a:r>
            <a:r>
              <a:rPr lang="ru-RU" dirty="0" smtClean="0"/>
              <a:t>FIRST</a:t>
            </a:r>
            <a:r>
              <a:rPr lang="ru-RU" b="0" dirty="0" smtClean="0"/>
              <a:t> </a:t>
            </a:r>
            <a:r>
              <a:rPr lang="ro-MO" b="0" dirty="0" smtClean="0"/>
              <a:t>sau</a:t>
            </a:r>
            <a:r>
              <a:rPr lang="ru-RU" b="0" dirty="0" smtClean="0"/>
              <a:t> </a:t>
            </a:r>
            <a:r>
              <a:rPr lang="ru-RU" dirty="0" smtClean="0"/>
              <a:t>NEXT</a:t>
            </a:r>
            <a:r>
              <a:rPr lang="ru-RU" b="0" dirty="0" smtClean="0"/>
              <a:t> </a:t>
            </a:r>
            <a:r>
              <a:rPr lang="ro-MO" b="0" dirty="0" smtClean="0"/>
              <a:t>si</a:t>
            </a:r>
            <a:r>
              <a:rPr lang="ru-RU" b="0" dirty="0" smtClean="0"/>
              <a:t> </a:t>
            </a:r>
            <a:r>
              <a:rPr lang="ro-MO" b="0" dirty="0" smtClean="0"/>
              <a:t>apoi numarul de rinduri ce urmeaza a fi primit </a:t>
            </a:r>
            <a:endParaRPr lang="ru-RU" b="0" dirty="0" smtClean="0"/>
          </a:p>
          <a:p>
            <a:endParaRPr lang="en-US" altLang="en-US" dirty="0"/>
          </a:p>
        </p:txBody>
      </p:sp>
      <p:pic>
        <p:nvPicPr>
          <p:cNvPr id="4" name="Picture 3" descr="56.png"/>
          <p:cNvPicPr>
            <a:picLocks noChangeAspect="1"/>
          </p:cNvPicPr>
          <p:nvPr/>
        </p:nvPicPr>
        <p:blipFill>
          <a:blip r:embed="rId2" cstate="print"/>
          <a:stretch>
            <a:fillRect/>
          </a:stretch>
        </p:blipFill>
        <p:spPr>
          <a:xfrm>
            <a:off x="762000" y="3886199"/>
            <a:ext cx="7620000" cy="2286001"/>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flipH="1">
            <a:off x="762000" y="3657600"/>
            <a:ext cx="4724400" cy="5334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72707" name="Rectangle 3"/>
          <p:cNvSpPr>
            <a:spLocks noChangeArrowheads="1"/>
          </p:cNvSpPr>
          <p:nvPr/>
        </p:nvSpPr>
        <p:spPr bwMode="auto">
          <a:xfrm>
            <a:off x="533400" y="4191000"/>
            <a:ext cx="8153400" cy="1219200"/>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wrap="none" anchor="ctr"/>
          <a:lstStyle/>
          <a:p>
            <a:pPr>
              <a:lnSpc>
                <a:spcPct val="96000"/>
              </a:lnSpc>
            </a:pPr>
            <a:r>
              <a:rPr lang="en-US" altLang="en-US" sz="2000">
                <a:latin typeface="Lucida Sans Typewriter" pitchFamily="49" charset="0"/>
              </a:rPr>
              <a:t>SELECT [ALL | DISTINCT] &lt;</a:t>
            </a:r>
            <a:r>
              <a:rPr lang="en-US" altLang="en-US" sz="2000" i="1">
                <a:latin typeface="Lucida Sans Typewriter" pitchFamily="49" charset="0"/>
              </a:rPr>
              <a:t>select_list</a:t>
            </a:r>
            <a:r>
              <a:rPr lang="en-US" altLang="en-US" sz="2000">
                <a:latin typeface="Lucida Sans Typewriter" pitchFamily="49" charset="0"/>
              </a:rPr>
              <a:t>&gt; </a:t>
            </a:r>
            <a:br>
              <a:rPr lang="en-US" altLang="en-US" sz="2000">
                <a:latin typeface="Lucida Sans Typewriter" pitchFamily="49" charset="0"/>
              </a:rPr>
            </a:br>
            <a:r>
              <a:rPr lang="en-US" altLang="en-US" sz="2000">
                <a:latin typeface="Lucida Sans Typewriter" pitchFamily="49" charset="0"/>
              </a:rPr>
              <a:t> FROM {&lt;</a:t>
            </a:r>
            <a:r>
              <a:rPr lang="en-US" altLang="en-US" sz="2000" i="1">
                <a:latin typeface="Lucida Sans Typewriter" pitchFamily="49" charset="0"/>
              </a:rPr>
              <a:t>table_source</a:t>
            </a:r>
            <a:r>
              <a:rPr lang="en-US" altLang="en-US" sz="2000">
                <a:latin typeface="Lucida Sans Typewriter" pitchFamily="49" charset="0"/>
              </a:rPr>
              <a:t>&gt;} [,…</a:t>
            </a:r>
            <a:r>
              <a:rPr lang="en-US" altLang="en-US" sz="2000" i="1">
                <a:latin typeface="Lucida Sans Typewriter" pitchFamily="49" charset="0"/>
              </a:rPr>
              <a:t>n</a:t>
            </a:r>
            <a:r>
              <a:rPr lang="en-US" altLang="en-US" sz="2000">
                <a:latin typeface="Lucida Sans Typewriter" pitchFamily="49" charset="0"/>
              </a:rPr>
              <a:t>] </a:t>
            </a:r>
            <a:br>
              <a:rPr lang="en-US" altLang="en-US" sz="2000">
                <a:latin typeface="Lucida Sans Typewriter" pitchFamily="49" charset="0"/>
              </a:rPr>
            </a:br>
            <a:r>
              <a:rPr lang="en-US" altLang="en-US" sz="2000">
                <a:latin typeface="Lucida Sans Typewriter" pitchFamily="49" charset="0"/>
              </a:rPr>
              <a:t> WHERE &lt;</a:t>
            </a:r>
            <a:r>
              <a:rPr lang="en-US" altLang="en-US" sz="2000" i="1">
                <a:latin typeface="Lucida Sans Typewriter" pitchFamily="49" charset="0"/>
              </a:rPr>
              <a:t>search_condition</a:t>
            </a:r>
            <a:r>
              <a:rPr lang="en-US" altLang="en-US" sz="2000">
                <a:latin typeface="Lucida Sans Typewriter" pitchFamily="49" charset="0"/>
              </a:rPr>
              <a:t>&gt; </a:t>
            </a:r>
          </a:p>
        </p:txBody>
      </p:sp>
      <p:sp>
        <p:nvSpPr>
          <p:cNvPr id="72708" name="Rectangle 4"/>
          <p:cNvSpPr>
            <a:spLocks noChangeArrowheads="1"/>
          </p:cNvSpPr>
          <p:nvPr/>
        </p:nvSpPr>
        <p:spPr bwMode="auto">
          <a:xfrm>
            <a:off x="914400" y="3733800"/>
            <a:ext cx="2667000" cy="384175"/>
          </a:xfrm>
          <a:prstGeom prst="rect">
            <a:avLst/>
          </a:prstGeom>
          <a:noFill/>
          <a:ln w="9525">
            <a:noFill/>
            <a:miter lim="800000"/>
            <a:headEnd/>
            <a:tailEnd/>
          </a:ln>
          <a:effectLst/>
        </p:spPr>
        <p:txBody>
          <a:bodyPr wrap="square" anchor="ctr">
            <a:spAutoFit/>
          </a:bodyPr>
          <a:lstStyle/>
          <a:p>
            <a:pPr>
              <a:lnSpc>
                <a:spcPct val="96000"/>
              </a:lnSpc>
            </a:pPr>
            <a:r>
              <a:rPr lang="ro-MO" altLang="en-US" sz="2000" b="1" dirty="0" smtClean="0">
                <a:latin typeface="Arial" charset="0"/>
              </a:rPr>
              <a:t>Sintaxa partială</a:t>
            </a:r>
            <a:endParaRPr lang="en-US" altLang="en-US" sz="2000" b="1" dirty="0">
              <a:latin typeface="Arial" charset="0"/>
            </a:endParaRPr>
          </a:p>
        </p:txBody>
      </p:sp>
      <p:sp>
        <p:nvSpPr>
          <p:cNvPr id="72709" name="Rectangle 5"/>
          <p:cNvSpPr>
            <a:spLocks noGrp="1" noChangeArrowheads="1"/>
          </p:cNvSpPr>
          <p:nvPr>
            <p:ph type="title"/>
          </p:nvPr>
        </p:nvSpPr>
        <p:spPr/>
        <p:txBody>
          <a:bodyPr/>
          <a:lstStyle/>
          <a:p>
            <a:pPr lvl="0"/>
            <a:r>
              <a:rPr lang="en-US" dirty="0" err="1" smtClean="0">
                <a:solidFill>
                  <a:srgbClr val="3333CC"/>
                </a:solidFill>
              </a:rPr>
              <a:t>Folosind</a:t>
            </a:r>
            <a:r>
              <a:rPr lang="en-US" dirty="0" smtClean="0">
                <a:solidFill>
                  <a:srgbClr val="3333CC"/>
                </a:solidFill>
              </a:rPr>
              <a:t> </a:t>
            </a:r>
            <a:r>
              <a:rPr lang="en-US" dirty="0" err="1" smtClean="0">
                <a:solidFill>
                  <a:srgbClr val="3333CC"/>
                </a:solidFill>
              </a:rPr>
              <a:t>declarația</a:t>
            </a:r>
            <a:r>
              <a:rPr lang="en-US" dirty="0" smtClean="0">
                <a:solidFill>
                  <a:srgbClr val="3333CC"/>
                </a:solidFill>
              </a:rPr>
              <a:t> SELECT</a:t>
            </a:r>
            <a:endParaRPr lang="en-US" dirty="0">
              <a:solidFill>
                <a:srgbClr val="3333CC"/>
              </a:solidFill>
            </a:endParaRPr>
          </a:p>
        </p:txBody>
      </p:sp>
      <p:sp>
        <p:nvSpPr>
          <p:cNvPr id="72710" name="Rectangle 6"/>
          <p:cNvSpPr>
            <a:spLocks noGrp="1" noChangeArrowheads="1"/>
          </p:cNvSpPr>
          <p:nvPr>
            <p:ph type="body" idx="1"/>
          </p:nvPr>
        </p:nvSpPr>
        <p:spPr>
          <a:xfrm>
            <a:off x="990600" y="1447800"/>
            <a:ext cx="7194550" cy="4287838"/>
          </a:xfrm>
        </p:spPr>
        <p:txBody>
          <a:bodyPr/>
          <a:lstStyle/>
          <a:p>
            <a:pPr lvl="0"/>
            <a:r>
              <a:rPr lang="en-US" dirty="0" err="1" smtClean="0"/>
              <a:t>Selectarea</a:t>
            </a:r>
            <a:r>
              <a:rPr lang="en-US" dirty="0" smtClean="0"/>
              <a:t> </a:t>
            </a:r>
            <a:r>
              <a:rPr lang="en-US" dirty="0" err="1"/>
              <a:t>listei</a:t>
            </a:r>
            <a:r>
              <a:rPr lang="en-US" dirty="0"/>
              <a:t> </a:t>
            </a:r>
            <a:r>
              <a:rPr lang="en-US" dirty="0" err="1"/>
              <a:t>ce</a:t>
            </a:r>
            <a:r>
              <a:rPr lang="en-US" dirty="0"/>
              <a:t> </a:t>
            </a:r>
            <a:r>
              <a:rPr lang="en-US" dirty="0" err="1"/>
              <a:t>Specifică</a:t>
            </a:r>
            <a:r>
              <a:rPr lang="en-US" dirty="0"/>
              <a:t> </a:t>
            </a:r>
            <a:r>
              <a:rPr lang="en-US" dirty="0" err="1"/>
              <a:t>coloanele</a:t>
            </a:r>
            <a:endParaRPr lang="en-US" dirty="0"/>
          </a:p>
          <a:p>
            <a:pPr lvl="0"/>
            <a:r>
              <a:rPr lang="en-US" dirty="0" err="1"/>
              <a:t>Aici</a:t>
            </a:r>
            <a:r>
              <a:rPr lang="en-US" dirty="0"/>
              <a:t> </a:t>
            </a:r>
            <a:r>
              <a:rPr lang="en-US" dirty="0" err="1"/>
              <a:t>Clauza</a:t>
            </a:r>
            <a:r>
              <a:rPr lang="en-US" dirty="0"/>
              <a:t> WHERE </a:t>
            </a:r>
            <a:r>
              <a:rPr lang="en-US" dirty="0" err="1"/>
              <a:t>specifică</a:t>
            </a:r>
            <a:r>
              <a:rPr lang="en-US" dirty="0"/>
              <a:t> </a:t>
            </a:r>
            <a:r>
              <a:rPr lang="en-US" dirty="0" err="1"/>
              <a:t>condiția</a:t>
            </a:r>
            <a:r>
              <a:rPr lang="en-US" dirty="0"/>
              <a:t> care </a:t>
            </a:r>
            <a:r>
              <a:rPr lang="en-US" dirty="0" err="1"/>
              <a:t>restricționează</a:t>
            </a:r>
            <a:r>
              <a:rPr lang="en-US" dirty="0"/>
              <a:t> </a:t>
            </a:r>
            <a:r>
              <a:rPr lang="en-US" dirty="0" err="1"/>
              <a:t>interogarea</a:t>
            </a:r>
            <a:endParaRPr lang="en-US" dirty="0"/>
          </a:p>
          <a:p>
            <a:pPr lvl="0"/>
            <a:r>
              <a:rPr lang="en-US" dirty="0" err="1"/>
              <a:t>Aici</a:t>
            </a:r>
            <a:r>
              <a:rPr lang="en-US" dirty="0"/>
              <a:t> </a:t>
            </a:r>
            <a:r>
              <a:rPr lang="en-US" dirty="0" err="1"/>
              <a:t>Clauza</a:t>
            </a:r>
            <a:r>
              <a:rPr lang="en-US" dirty="0"/>
              <a:t> FROM </a:t>
            </a:r>
            <a:r>
              <a:rPr lang="en-US" dirty="0" err="1"/>
              <a:t>Specifică</a:t>
            </a:r>
            <a:r>
              <a:rPr lang="en-US" dirty="0"/>
              <a:t> </a:t>
            </a:r>
            <a:r>
              <a:rPr lang="en-US" dirty="0" err="1"/>
              <a:t>tabelul</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noFill/>
          <a:ln/>
        </p:spPr>
        <p:txBody>
          <a:bodyPr lIns="90488" tIns="44450" rIns="90488" bIns="44450"/>
          <a:lstStyle/>
          <a:p>
            <a:pPr lvl="0"/>
            <a:r>
              <a:rPr lang="ro-MO" dirty="0" smtClean="0">
                <a:solidFill>
                  <a:srgbClr val="3333CC"/>
                </a:solidFill>
              </a:rPr>
              <a:t>Prin s</a:t>
            </a:r>
            <a:r>
              <a:rPr lang="en-US" dirty="0" err="1" smtClean="0">
                <a:solidFill>
                  <a:srgbClr val="3333CC"/>
                </a:solidFill>
              </a:rPr>
              <a:t>pecificarea</a:t>
            </a:r>
            <a:r>
              <a:rPr lang="en-US" dirty="0" smtClean="0">
                <a:solidFill>
                  <a:srgbClr val="3333CC"/>
                </a:solidFill>
              </a:rPr>
              <a:t> </a:t>
            </a:r>
            <a:r>
              <a:rPr lang="en-US" dirty="0" err="1" smtClean="0">
                <a:solidFill>
                  <a:srgbClr val="3333CC"/>
                </a:solidFill>
              </a:rPr>
              <a:t>coloanelor</a:t>
            </a:r>
            <a:endParaRPr lang="en-US" dirty="0">
              <a:solidFill>
                <a:srgbClr val="3333CC"/>
              </a:solidFill>
            </a:endParaRPr>
          </a:p>
        </p:txBody>
      </p:sp>
      <p:sp>
        <p:nvSpPr>
          <p:cNvPr id="73731" name="Rectangle 3"/>
          <p:cNvSpPr>
            <a:spLocks noChangeArrowheads="1"/>
          </p:cNvSpPr>
          <p:nvPr/>
        </p:nvSpPr>
        <p:spPr bwMode="auto">
          <a:xfrm flipH="1">
            <a:off x="762000" y="2819400"/>
            <a:ext cx="4724400" cy="5334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73732" name="Rectangle 4"/>
          <p:cNvSpPr>
            <a:spLocks noChangeArrowheads="1"/>
          </p:cNvSpPr>
          <p:nvPr/>
        </p:nvSpPr>
        <p:spPr bwMode="auto">
          <a:xfrm>
            <a:off x="3597275" y="10668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grpSp>
        <p:nvGrpSpPr>
          <p:cNvPr id="73733" name="Group 5"/>
          <p:cNvGrpSpPr>
            <a:grpSpLocks/>
          </p:cNvGrpSpPr>
          <p:nvPr/>
        </p:nvGrpSpPr>
        <p:grpSpPr bwMode="auto">
          <a:xfrm>
            <a:off x="685800" y="3124200"/>
            <a:ext cx="7848600" cy="3200400"/>
            <a:chOff x="384" y="1728"/>
            <a:chExt cx="4944" cy="2016"/>
          </a:xfrm>
        </p:grpSpPr>
        <p:sp>
          <p:nvSpPr>
            <p:cNvPr id="73734" name="Rectangle 6"/>
            <p:cNvSpPr>
              <a:spLocks noChangeArrowheads="1"/>
            </p:cNvSpPr>
            <p:nvPr/>
          </p:nvSpPr>
          <p:spPr bwMode="auto">
            <a:xfrm>
              <a:off x="384" y="1728"/>
              <a:ext cx="960"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employeeid</a:t>
              </a:r>
            </a:p>
          </p:txBody>
        </p:sp>
        <p:sp>
          <p:nvSpPr>
            <p:cNvPr id="73735" name="Rectangle 7"/>
            <p:cNvSpPr>
              <a:spLocks noChangeArrowheads="1"/>
            </p:cNvSpPr>
            <p:nvPr/>
          </p:nvSpPr>
          <p:spPr bwMode="auto">
            <a:xfrm>
              <a:off x="1344" y="1728"/>
              <a:ext cx="1104"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lastname</a:t>
              </a:r>
            </a:p>
          </p:txBody>
        </p:sp>
        <p:sp>
          <p:nvSpPr>
            <p:cNvPr id="73736" name="Rectangle 8"/>
            <p:cNvSpPr>
              <a:spLocks noChangeArrowheads="1"/>
            </p:cNvSpPr>
            <p:nvPr/>
          </p:nvSpPr>
          <p:spPr bwMode="auto">
            <a:xfrm>
              <a:off x="2448" y="1728"/>
              <a:ext cx="960"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firstname</a:t>
              </a:r>
            </a:p>
          </p:txBody>
        </p:sp>
        <p:sp>
          <p:nvSpPr>
            <p:cNvPr id="73737" name="Rectangle 9"/>
            <p:cNvSpPr>
              <a:spLocks noChangeArrowheads="1"/>
            </p:cNvSpPr>
            <p:nvPr/>
          </p:nvSpPr>
          <p:spPr bwMode="auto">
            <a:xfrm>
              <a:off x="3408" y="1728"/>
              <a:ext cx="1920"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title</a:t>
              </a:r>
            </a:p>
          </p:txBody>
        </p:sp>
        <p:sp>
          <p:nvSpPr>
            <p:cNvPr id="73738" name="Rectangle 10"/>
            <p:cNvSpPr>
              <a:spLocks noChangeArrowheads="1"/>
            </p:cNvSpPr>
            <p:nvPr/>
          </p:nvSpPr>
          <p:spPr bwMode="auto">
            <a:xfrm>
              <a:off x="384" y="2016"/>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a:latin typeface="Arial" charset="0"/>
                </a:rPr>
                <a:t>1</a:t>
              </a:r>
            </a:p>
          </p:txBody>
        </p:sp>
        <p:sp>
          <p:nvSpPr>
            <p:cNvPr id="73739" name="Rectangle 11"/>
            <p:cNvSpPr>
              <a:spLocks noChangeArrowheads="1"/>
            </p:cNvSpPr>
            <p:nvPr/>
          </p:nvSpPr>
          <p:spPr bwMode="auto">
            <a:xfrm>
              <a:off x="1344" y="2016"/>
              <a:ext cx="110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Davolio</a:t>
              </a:r>
            </a:p>
          </p:txBody>
        </p:sp>
        <p:sp>
          <p:nvSpPr>
            <p:cNvPr id="73740" name="Rectangle 12"/>
            <p:cNvSpPr>
              <a:spLocks noChangeArrowheads="1"/>
            </p:cNvSpPr>
            <p:nvPr/>
          </p:nvSpPr>
          <p:spPr bwMode="auto">
            <a:xfrm>
              <a:off x="2448" y="2016"/>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Nancy</a:t>
              </a:r>
            </a:p>
          </p:txBody>
        </p:sp>
        <p:sp>
          <p:nvSpPr>
            <p:cNvPr id="73741" name="Rectangle 13"/>
            <p:cNvSpPr>
              <a:spLocks noChangeArrowheads="1"/>
            </p:cNvSpPr>
            <p:nvPr/>
          </p:nvSpPr>
          <p:spPr bwMode="auto">
            <a:xfrm>
              <a:off x="3408" y="2016"/>
              <a:ext cx="192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Sales Representative</a:t>
              </a:r>
            </a:p>
          </p:txBody>
        </p:sp>
        <p:sp>
          <p:nvSpPr>
            <p:cNvPr id="73742" name="Rectangle 14"/>
            <p:cNvSpPr>
              <a:spLocks noChangeArrowheads="1"/>
            </p:cNvSpPr>
            <p:nvPr/>
          </p:nvSpPr>
          <p:spPr bwMode="auto">
            <a:xfrm>
              <a:off x="384" y="2208"/>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a:latin typeface="Arial" charset="0"/>
                </a:rPr>
                <a:t>2</a:t>
              </a:r>
            </a:p>
          </p:txBody>
        </p:sp>
        <p:sp>
          <p:nvSpPr>
            <p:cNvPr id="73743" name="Rectangle 15"/>
            <p:cNvSpPr>
              <a:spLocks noChangeArrowheads="1"/>
            </p:cNvSpPr>
            <p:nvPr/>
          </p:nvSpPr>
          <p:spPr bwMode="auto">
            <a:xfrm>
              <a:off x="1344" y="2208"/>
              <a:ext cx="110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Fuller</a:t>
              </a:r>
            </a:p>
          </p:txBody>
        </p:sp>
        <p:sp>
          <p:nvSpPr>
            <p:cNvPr id="73744" name="Rectangle 16"/>
            <p:cNvSpPr>
              <a:spLocks noChangeArrowheads="1"/>
            </p:cNvSpPr>
            <p:nvPr/>
          </p:nvSpPr>
          <p:spPr bwMode="auto">
            <a:xfrm>
              <a:off x="2448" y="2208"/>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Andrew</a:t>
              </a:r>
            </a:p>
          </p:txBody>
        </p:sp>
        <p:sp>
          <p:nvSpPr>
            <p:cNvPr id="73745" name="Rectangle 17"/>
            <p:cNvSpPr>
              <a:spLocks noChangeArrowheads="1"/>
            </p:cNvSpPr>
            <p:nvPr/>
          </p:nvSpPr>
          <p:spPr bwMode="auto">
            <a:xfrm>
              <a:off x="3408" y="2208"/>
              <a:ext cx="192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Vice President, Sales</a:t>
              </a:r>
            </a:p>
          </p:txBody>
        </p:sp>
        <p:sp>
          <p:nvSpPr>
            <p:cNvPr id="73746" name="Rectangle 18"/>
            <p:cNvSpPr>
              <a:spLocks noChangeArrowheads="1"/>
            </p:cNvSpPr>
            <p:nvPr/>
          </p:nvSpPr>
          <p:spPr bwMode="auto">
            <a:xfrm>
              <a:off x="384" y="2400"/>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a:latin typeface="Arial" charset="0"/>
                </a:rPr>
                <a:t>3</a:t>
              </a:r>
            </a:p>
          </p:txBody>
        </p:sp>
        <p:sp>
          <p:nvSpPr>
            <p:cNvPr id="73747" name="Rectangle 19"/>
            <p:cNvSpPr>
              <a:spLocks noChangeArrowheads="1"/>
            </p:cNvSpPr>
            <p:nvPr/>
          </p:nvSpPr>
          <p:spPr bwMode="auto">
            <a:xfrm>
              <a:off x="1344" y="2400"/>
              <a:ext cx="110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Leverling</a:t>
              </a:r>
            </a:p>
          </p:txBody>
        </p:sp>
        <p:sp>
          <p:nvSpPr>
            <p:cNvPr id="73748" name="Rectangle 20"/>
            <p:cNvSpPr>
              <a:spLocks noChangeArrowheads="1"/>
            </p:cNvSpPr>
            <p:nvPr/>
          </p:nvSpPr>
          <p:spPr bwMode="auto">
            <a:xfrm>
              <a:off x="2448" y="2400"/>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Janet</a:t>
              </a:r>
            </a:p>
          </p:txBody>
        </p:sp>
        <p:sp>
          <p:nvSpPr>
            <p:cNvPr id="73749" name="Rectangle 21"/>
            <p:cNvSpPr>
              <a:spLocks noChangeArrowheads="1"/>
            </p:cNvSpPr>
            <p:nvPr/>
          </p:nvSpPr>
          <p:spPr bwMode="auto">
            <a:xfrm>
              <a:off x="3408" y="2400"/>
              <a:ext cx="192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Sales Representative</a:t>
              </a:r>
            </a:p>
          </p:txBody>
        </p:sp>
        <p:sp>
          <p:nvSpPr>
            <p:cNvPr id="73750" name="Rectangle 22"/>
            <p:cNvSpPr>
              <a:spLocks noChangeArrowheads="1"/>
            </p:cNvSpPr>
            <p:nvPr/>
          </p:nvSpPr>
          <p:spPr bwMode="auto">
            <a:xfrm>
              <a:off x="384" y="2592"/>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a:latin typeface="Arial" charset="0"/>
                </a:rPr>
                <a:t>4</a:t>
              </a:r>
            </a:p>
          </p:txBody>
        </p:sp>
        <p:sp>
          <p:nvSpPr>
            <p:cNvPr id="73751" name="Rectangle 23"/>
            <p:cNvSpPr>
              <a:spLocks noChangeArrowheads="1"/>
            </p:cNvSpPr>
            <p:nvPr/>
          </p:nvSpPr>
          <p:spPr bwMode="auto">
            <a:xfrm>
              <a:off x="1344" y="2592"/>
              <a:ext cx="110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Peacock</a:t>
              </a:r>
            </a:p>
          </p:txBody>
        </p:sp>
        <p:sp>
          <p:nvSpPr>
            <p:cNvPr id="73752" name="Rectangle 24"/>
            <p:cNvSpPr>
              <a:spLocks noChangeArrowheads="1"/>
            </p:cNvSpPr>
            <p:nvPr/>
          </p:nvSpPr>
          <p:spPr bwMode="auto">
            <a:xfrm>
              <a:off x="2448" y="2592"/>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Margaret</a:t>
              </a:r>
            </a:p>
          </p:txBody>
        </p:sp>
        <p:sp>
          <p:nvSpPr>
            <p:cNvPr id="73753" name="Rectangle 25"/>
            <p:cNvSpPr>
              <a:spLocks noChangeArrowheads="1"/>
            </p:cNvSpPr>
            <p:nvPr/>
          </p:nvSpPr>
          <p:spPr bwMode="auto">
            <a:xfrm>
              <a:off x="3408" y="2592"/>
              <a:ext cx="192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Sales Representative</a:t>
              </a:r>
            </a:p>
          </p:txBody>
        </p:sp>
        <p:sp>
          <p:nvSpPr>
            <p:cNvPr id="73754" name="Rectangle 26"/>
            <p:cNvSpPr>
              <a:spLocks noChangeArrowheads="1"/>
            </p:cNvSpPr>
            <p:nvPr/>
          </p:nvSpPr>
          <p:spPr bwMode="auto">
            <a:xfrm>
              <a:off x="384" y="2784"/>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a:latin typeface="Arial" charset="0"/>
                </a:rPr>
                <a:t>5</a:t>
              </a:r>
            </a:p>
          </p:txBody>
        </p:sp>
        <p:sp>
          <p:nvSpPr>
            <p:cNvPr id="73755" name="Rectangle 27"/>
            <p:cNvSpPr>
              <a:spLocks noChangeArrowheads="1"/>
            </p:cNvSpPr>
            <p:nvPr/>
          </p:nvSpPr>
          <p:spPr bwMode="auto">
            <a:xfrm>
              <a:off x="1344" y="2784"/>
              <a:ext cx="110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Buchanan</a:t>
              </a:r>
            </a:p>
          </p:txBody>
        </p:sp>
        <p:sp>
          <p:nvSpPr>
            <p:cNvPr id="73756" name="Rectangle 28"/>
            <p:cNvSpPr>
              <a:spLocks noChangeArrowheads="1"/>
            </p:cNvSpPr>
            <p:nvPr/>
          </p:nvSpPr>
          <p:spPr bwMode="auto">
            <a:xfrm>
              <a:off x="2448" y="2784"/>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Steven</a:t>
              </a:r>
            </a:p>
          </p:txBody>
        </p:sp>
        <p:sp>
          <p:nvSpPr>
            <p:cNvPr id="73757" name="Rectangle 29"/>
            <p:cNvSpPr>
              <a:spLocks noChangeArrowheads="1"/>
            </p:cNvSpPr>
            <p:nvPr/>
          </p:nvSpPr>
          <p:spPr bwMode="auto">
            <a:xfrm>
              <a:off x="3408" y="2784"/>
              <a:ext cx="192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Sales Manager</a:t>
              </a:r>
            </a:p>
          </p:txBody>
        </p:sp>
        <p:sp>
          <p:nvSpPr>
            <p:cNvPr id="73758" name="Rectangle 30"/>
            <p:cNvSpPr>
              <a:spLocks noChangeArrowheads="1"/>
            </p:cNvSpPr>
            <p:nvPr/>
          </p:nvSpPr>
          <p:spPr bwMode="auto">
            <a:xfrm>
              <a:off x="384" y="2976"/>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a:latin typeface="Arial" charset="0"/>
                </a:rPr>
                <a:t>6</a:t>
              </a:r>
            </a:p>
          </p:txBody>
        </p:sp>
        <p:sp>
          <p:nvSpPr>
            <p:cNvPr id="73759" name="Rectangle 31"/>
            <p:cNvSpPr>
              <a:spLocks noChangeArrowheads="1"/>
            </p:cNvSpPr>
            <p:nvPr/>
          </p:nvSpPr>
          <p:spPr bwMode="auto">
            <a:xfrm>
              <a:off x="1344" y="2976"/>
              <a:ext cx="110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Suyama</a:t>
              </a:r>
            </a:p>
          </p:txBody>
        </p:sp>
        <p:sp>
          <p:nvSpPr>
            <p:cNvPr id="73760" name="Rectangle 32"/>
            <p:cNvSpPr>
              <a:spLocks noChangeArrowheads="1"/>
            </p:cNvSpPr>
            <p:nvPr/>
          </p:nvSpPr>
          <p:spPr bwMode="auto">
            <a:xfrm>
              <a:off x="2448" y="2976"/>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Michael</a:t>
              </a:r>
            </a:p>
          </p:txBody>
        </p:sp>
        <p:sp>
          <p:nvSpPr>
            <p:cNvPr id="73761" name="Rectangle 33"/>
            <p:cNvSpPr>
              <a:spLocks noChangeArrowheads="1"/>
            </p:cNvSpPr>
            <p:nvPr/>
          </p:nvSpPr>
          <p:spPr bwMode="auto">
            <a:xfrm>
              <a:off x="3408" y="2976"/>
              <a:ext cx="192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Sales Representative</a:t>
              </a:r>
            </a:p>
          </p:txBody>
        </p:sp>
        <p:sp>
          <p:nvSpPr>
            <p:cNvPr id="73762" name="Rectangle 34"/>
            <p:cNvSpPr>
              <a:spLocks noChangeArrowheads="1"/>
            </p:cNvSpPr>
            <p:nvPr/>
          </p:nvSpPr>
          <p:spPr bwMode="auto">
            <a:xfrm>
              <a:off x="384" y="3168"/>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a:latin typeface="Arial" charset="0"/>
                </a:rPr>
                <a:t>7</a:t>
              </a:r>
            </a:p>
          </p:txBody>
        </p:sp>
        <p:sp>
          <p:nvSpPr>
            <p:cNvPr id="73763" name="Rectangle 35"/>
            <p:cNvSpPr>
              <a:spLocks noChangeArrowheads="1"/>
            </p:cNvSpPr>
            <p:nvPr/>
          </p:nvSpPr>
          <p:spPr bwMode="auto">
            <a:xfrm>
              <a:off x="1344" y="3168"/>
              <a:ext cx="110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King</a:t>
              </a:r>
            </a:p>
          </p:txBody>
        </p:sp>
        <p:sp>
          <p:nvSpPr>
            <p:cNvPr id="73764" name="Rectangle 36"/>
            <p:cNvSpPr>
              <a:spLocks noChangeArrowheads="1"/>
            </p:cNvSpPr>
            <p:nvPr/>
          </p:nvSpPr>
          <p:spPr bwMode="auto">
            <a:xfrm>
              <a:off x="2448" y="3168"/>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Robert</a:t>
              </a:r>
            </a:p>
          </p:txBody>
        </p:sp>
        <p:sp>
          <p:nvSpPr>
            <p:cNvPr id="73765" name="Rectangle 37"/>
            <p:cNvSpPr>
              <a:spLocks noChangeArrowheads="1"/>
            </p:cNvSpPr>
            <p:nvPr/>
          </p:nvSpPr>
          <p:spPr bwMode="auto">
            <a:xfrm>
              <a:off x="3408" y="3168"/>
              <a:ext cx="192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Sales Representative</a:t>
              </a:r>
            </a:p>
          </p:txBody>
        </p:sp>
        <p:sp>
          <p:nvSpPr>
            <p:cNvPr id="73766" name="Rectangle 38"/>
            <p:cNvSpPr>
              <a:spLocks noChangeArrowheads="1"/>
            </p:cNvSpPr>
            <p:nvPr/>
          </p:nvSpPr>
          <p:spPr bwMode="auto">
            <a:xfrm>
              <a:off x="384" y="3360"/>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a:latin typeface="Arial" charset="0"/>
                </a:rPr>
                <a:t>8</a:t>
              </a:r>
            </a:p>
          </p:txBody>
        </p:sp>
        <p:sp>
          <p:nvSpPr>
            <p:cNvPr id="73767" name="Rectangle 39"/>
            <p:cNvSpPr>
              <a:spLocks noChangeArrowheads="1"/>
            </p:cNvSpPr>
            <p:nvPr/>
          </p:nvSpPr>
          <p:spPr bwMode="auto">
            <a:xfrm>
              <a:off x="1344" y="3360"/>
              <a:ext cx="110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Callahan</a:t>
              </a:r>
            </a:p>
          </p:txBody>
        </p:sp>
        <p:sp>
          <p:nvSpPr>
            <p:cNvPr id="73768" name="Rectangle 40"/>
            <p:cNvSpPr>
              <a:spLocks noChangeArrowheads="1"/>
            </p:cNvSpPr>
            <p:nvPr/>
          </p:nvSpPr>
          <p:spPr bwMode="auto">
            <a:xfrm>
              <a:off x="2448" y="3360"/>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Laura</a:t>
              </a:r>
            </a:p>
          </p:txBody>
        </p:sp>
        <p:sp>
          <p:nvSpPr>
            <p:cNvPr id="73769" name="Rectangle 41"/>
            <p:cNvSpPr>
              <a:spLocks noChangeArrowheads="1"/>
            </p:cNvSpPr>
            <p:nvPr/>
          </p:nvSpPr>
          <p:spPr bwMode="auto">
            <a:xfrm>
              <a:off x="3408" y="3360"/>
              <a:ext cx="192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Inside Sales Coordinator</a:t>
              </a:r>
            </a:p>
          </p:txBody>
        </p:sp>
        <p:sp>
          <p:nvSpPr>
            <p:cNvPr id="73770" name="Rectangle 42"/>
            <p:cNvSpPr>
              <a:spLocks noChangeArrowheads="1"/>
            </p:cNvSpPr>
            <p:nvPr/>
          </p:nvSpPr>
          <p:spPr bwMode="auto">
            <a:xfrm>
              <a:off x="384" y="3552"/>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a:latin typeface="Arial" charset="0"/>
                </a:rPr>
                <a:t>9</a:t>
              </a:r>
            </a:p>
          </p:txBody>
        </p:sp>
        <p:sp>
          <p:nvSpPr>
            <p:cNvPr id="73771" name="Rectangle 43"/>
            <p:cNvSpPr>
              <a:spLocks noChangeArrowheads="1"/>
            </p:cNvSpPr>
            <p:nvPr/>
          </p:nvSpPr>
          <p:spPr bwMode="auto">
            <a:xfrm>
              <a:off x="1344" y="3552"/>
              <a:ext cx="110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Dodsworth</a:t>
              </a:r>
            </a:p>
          </p:txBody>
        </p:sp>
        <p:sp>
          <p:nvSpPr>
            <p:cNvPr id="73772" name="Rectangle 44"/>
            <p:cNvSpPr>
              <a:spLocks noChangeArrowheads="1"/>
            </p:cNvSpPr>
            <p:nvPr/>
          </p:nvSpPr>
          <p:spPr bwMode="auto">
            <a:xfrm>
              <a:off x="2448" y="3552"/>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Anne</a:t>
              </a:r>
            </a:p>
          </p:txBody>
        </p:sp>
        <p:sp>
          <p:nvSpPr>
            <p:cNvPr id="73773" name="Rectangle 45"/>
            <p:cNvSpPr>
              <a:spLocks noChangeArrowheads="1"/>
            </p:cNvSpPr>
            <p:nvPr/>
          </p:nvSpPr>
          <p:spPr bwMode="auto">
            <a:xfrm>
              <a:off x="3408" y="3552"/>
              <a:ext cx="192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600">
                  <a:latin typeface="Arial" charset="0"/>
                </a:rPr>
                <a:t>Sales Representative</a:t>
              </a:r>
            </a:p>
          </p:txBody>
        </p:sp>
      </p:grpSp>
      <p:sp>
        <p:nvSpPr>
          <p:cNvPr id="73774" name="Rectangle 46"/>
          <p:cNvSpPr>
            <a:spLocks noChangeArrowheads="1"/>
          </p:cNvSpPr>
          <p:nvPr/>
        </p:nvSpPr>
        <p:spPr bwMode="auto">
          <a:xfrm>
            <a:off x="609600" y="1219200"/>
            <a:ext cx="7848600" cy="1219200"/>
          </a:xfrm>
          <a:prstGeom prst="rect">
            <a:avLst/>
          </a:prstGeom>
          <a:solidFill>
            <a:schemeClr val="bg1"/>
          </a:solidFill>
          <a:ln w="9525">
            <a:solidFill>
              <a:schemeClr val="tx1"/>
            </a:solidFill>
            <a:miter lim="800000"/>
            <a:headEnd/>
            <a:tailEnd/>
          </a:ln>
          <a:effectLst>
            <a:outerShdw dist="71842" dir="2700000" algn="ctr" rotWithShape="0">
              <a:srgbClr val="0099CC"/>
            </a:outerShdw>
          </a:effectLst>
        </p:spPr>
        <p:txBody>
          <a:bodyPr wrap="none" anchor="ctr"/>
          <a:lstStyle/>
          <a:p>
            <a:pPr>
              <a:lnSpc>
                <a:spcPct val="96000"/>
              </a:lnSpc>
            </a:pPr>
            <a:r>
              <a:rPr lang="en-US" altLang="en-US" sz="2000" noProof="1">
                <a:latin typeface="Lucida Sans Typewriter" pitchFamily="49" charset="0"/>
              </a:rPr>
              <a:t>USE northwind</a:t>
            </a:r>
          </a:p>
          <a:p>
            <a:pPr>
              <a:lnSpc>
                <a:spcPct val="96000"/>
              </a:lnSpc>
            </a:pPr>
            <a:r>
              <a:rPr lang="en-US" altLang="en-US" sz="2000" noProof="1">
                <a:latin typeface="Lucida Sans Typewriter" pitchFamily="49" charset="0"/>
              </a:rPr>
              <a:t>SELECT employeeid, lastname, firstname, title</a:t>
            </a:r>
          </a:p>
          <a:p>
            <a:pPr>
              <a:lnSpc>
                <a:spcPct val="96000"/>
              </a:lnSpc>
            </a:pPr>
            <a:r>
              <a:rPr lang="en-US" altLang="en-US" sz="2000" noProof="1">
                <a:latin typeface="Lucida Sans Typewriter" pitchFamily="49" charset="0"/>
              </a:rPr>
              <a:t>FROM employees</a:t>
            </a:r>
            <a:endParaRPr lang="en-US" altLang="en-US" sz="2000">
              <a:latin typeface="Lucida Sans Typewriter" pitchFamily="49" charset="0"/>
            </a:endParaRPr>
          </a:p>
          <a:p>
            <a:pPr>
              <a:lnSpc>
                <a:spcPct val="96000"/>
              </a:lnSpc>
            </a:pPr>
            <a:r>
              <a:rPr lang="en-US" altLang="en-US" sz="2000">
                <a:latin typeface="Lucida Sans Typewriter" pitchFamily="49" charset="0"/>
              </a:rPr>
              <a:t>GO</a:t>
            </a:r>
          </a:p>
        </p:txBody>
      </p:sp>
      <p:sp>
        <p:nvSpPr>
          <p:cNvPr id="73775" name="AutoShape 47"/>
          <p:cNvSpPr>
            <a:spLocks noChangeArrowheads="1"/>
          </p:cNvSpPr>
          <p:nvPr/>
        </p:nvSpPr>
        <p:spPr bwMode="auto">
          <a:xfrm>
            <a:off x="3924300" y="2438400"/>
            <a:ext cx="1143000" cy="685800"/>
          </a:xfrm>
          <a:prstGeom prst="downArrow">
            <a:avLst>
              <a:gd name="adj1" fmla="val 56944"/>
              <a:gd name="adj2" fmla="val 71296"/>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a:ln/>
        </p:spPr>
        <p:txBody>
          <a:bodyPr/>
          <a:lstStyle/>
          <a:p>
            <a:pPr lvl="0"/>
            <a:r>
              <a:rPr lang="en-US" dirty="0" err="1" smtClean="0">
                <a:solidFill>
                  <a:srgbClr val="3333CC"/>
                </a:solidFill>
              </a:rPr>
              <a:t>Utiliz</a:t>
            </a:r>
            <a:r>
              <a:rPr lang="ro-MO" dirty="0" smtClean="0">
                <a:solidFill>
                  <a:srgbClr val="3333CC"/>
                </a:solidFill>
              </a:rPr>
              <a:t>ând</a:t>
            </a:r>
            <a:r>
              <a:rPr lang="en-US" dirty="0" smtClean="0">
                <a:solidFill>
                  <a:srgbClr val="3333CC"/>
                </a:solidFill>
              </a:rPr>
              <a:t> </a:t>
            </a:r>
            <a:r>
              <a:rPr lang="en-US" dirty="0" err="1" smtClean="0">
                <a:solidFill>
                  <a:srgbClr val="3333CC"/>
                </a:solidFill>
              </a:rPr>
              <a:t>clauz</a:t>
            </a:r>
            <a:r>
              <a:rPr lang="ro-MO" dirty="0" smtClean="0">
                <a:solidFill>
                  <a:srgbClr val="3333CC"/>
                </a:solidFill>
              </a:rPr>
              <a:t>a</a:t>
            </a:r>
            <a:r>
              <a:rPr lang="en-US" dirty="0" smtClean="0">
                <a:solidFill>
                  <a:srgbClr val="3333CC"/>
                </a:solidFill>
              </a:rPr>
              <a:t> WHERE </a:t>
            </a:r>
            <a:r>
              <a:rPr lang="en-US" dirty="0" err="1" smtClean="0">
                <a:solidFill>
                  <a:srgbClr val="3333CC"/>
                </a:solidFill>
              </a:rPr>
              <a:t>pentru</a:t>
            </a:r>
            <a:r>
              <a:rPr lang="en-US" dirty="0" smtClean="0">
                <a:solidFill>
                  <a:srgbClr val="3333CC"/>
                </a:solidFill>
              </a:rPr>
              <a:t> a </a:t>
            </a:r>
            <a:r>
              <a:rPr lang="en-US" dirty="0" err="1" smtClean="0">
                <a:solidFill>
                  <a:srgbClr val="3333CC"/>
                </a:solidFill>
              </a:rPr>
              <a:t>specifica</a:t>
            </a:r>
            <a:r>
              <a:rPr lang="en-US" dirty="0" smtClean="0">
                <a:solidFill>
                  <a:srgbClr val="3333CC"/>
                </a:solidFill>
              </a:rPr>
              <a:t> </a:t>
            </a:r>
            <a:r>
              <a:rPr lang="en-US" dirty="0" err="1" smtClean="0">
                <a:solidFill>
                  <a:srgbClr val="3333CC"/>
                </a:solidFill>
              </a:rPr>
              <a:t>rândurile</a:t>
            </a:r>
            <a:endParaRPr lang="en-US" dirty="0">
              <a:solidFill>
                <a:srgbClr val="3333CC"/>
              </a:solidFill>
            </a:endParaRPr>
          </a:p>
        </p:txBody>
      </p:sp>
      <p:grpSp>
        <p:nvGrpSpPr>
          <p:cNvPr id="74755" name="Group 3"/>
          <p:cNvGrpSpPr>
            <a:grpSpLocks/>
          </p:cNvGrpSpPr>
          <p:nvPr/>
        </p:nvGrpSpPr>
        <p:grpSpPr bwMode="auto">
          <a:xfrm>
            <a:off x="533400" y="1447800"/>
            <a:ext cx="8077200" cy="3352800"/>
            <a:chOff x="336" y="912"/>
            <a:chExt cx="5088" cy="2112"/>
          </a:xfrm>
        </p:grpSpPr>
        <p:sp>
          <p:nvSpPr>
            <p:cNvPr id="74756" name="Rectangle 4"/>
            <p:cNvSpPr>
              <a:spLocks noChangeArrowheads="1"/>
            </p:cNvSpPr>
            <p:nvPr/>
          </p:nvSpPr>
          <p:spPr bwMode="auto">
            <a:xfrm flipH="1">
              <a:off x="480" y="2352"/>
              <a:ext cx="2976" cy="336"/>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74757" name="Rectangle 5"/>
            <p:cNvSpPr>
              <a:spLocks noChangeArrowheads="1"/>
            </p:cNvSpPr>
            <p:nvPr/>
          </p:nvSpPr>
          <p:spPr bwMode="auto">
            <a:xfrm>
              <a:off x="2266" y="912"/>
              <a:ext cx="2976" cy="336"/>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grpSp>
          <p:nvGrpSpPr>
            <p:cNvPr id="74758" name="Group 6"/>
            <p:cNvGrpSpPr>
              <a:grpSpLocks/>
            </p:cNvGrpSpPr>
            <p:nvPr/>
          </p:nvGrpSpPr>
          <p:grpSpPr bwMode="auto">
            <a:xfrm>
              <a:off x="336" y="2544"/>
              <a:ext cx="5088" cy="480"/>
              <a:chOff x="336" y="2208"/>
              <a:chExt cx="5088" cy="480"/>
            </a:xfrm>
          </p:grpSpPr>
          <p:sp>
            <p:nvSpPr>
              <p:cNvPr id="74759" name="Rectangle 7"/>
              <p:cNvSpPr>
                <a:spLocks noChangeArrowheads="1"/>
              </p:cNvSpPr>
              <p:nvPr/>
            </p:nvSpPr>
            <p:spPr bwMode="auto">
              <a:xfrm>
                <a:off x="336" y="2208"/>
                <a:ext cx="1392"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employeeid</a:t>
                </a:r>
              </a:p>
            </p:txBody>
          </p:sp>
          <p:sp>
            <p:nvSpPr>
              <p:cNvPr id="74760" name="Rectangle 8"/>
              <p:cNvSpPr>
                <a:spLocks noChangeArrowheads="1"/>
              </p:cNvSpPr>
              <p:nvPr/>
            </p:nvSpPr>
            <p:spPr bwMode="auto">
              <a:xfrm>
                <a:off x="1728" y="2208"/>
                <a:ext cx="960"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lastname</a:t>
                </a:r>
              </a:p>
            </p:txBody>
          </p:sp>
          <p:sp>
            <p:nvSpPr>
              <p:cNvPr id="74761" name="Rectangle 9"/>
              <p:cNvSpPr>
                <a:spLocks noChangeArrowheads="1"/>
              </p:cNvSpPr>
              <p:nvPr/>
            </p:nvSpPr>
            <p:spPr bwMode="auto">
              <a:xfrm>
                <a:off x="2688" y="2208"/>
                <a:ext cx="1056"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firstname</a:t>
                </a:r>
              </a:p>
            </p:txBody>
          </p:sp>
          <p:sp>
            <p:nvSpPr>
              <p:cNvPr id="74762" name="Rectangle 10"/>
              <p:cNvSpPr>
                <a:spLocks noChangeArrowheads="1"/>
              </p:cNvSpPr>
              <p:nvPr/>
            </p:nvSpPr>
            <p:spPr bwMode="auto">
              <a:xfrm>
                <a:off x="3744" y="2208"/>
                <a:ext cx="1680"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title</a:t>
                </a:r>
              </a:p>
            </p:txBody>
          </p:sp>
          <p:sp>
            <p:nvSpPr>
              <p:cNvPr id="74763" name="Rectangle 11"/>
              <p:cNvSpPr>
                <a:spLocks noChangeArrowheads="1"/>
              </p:cNvSpPr>
              <p:nvPr/>
            </p:nvSpPr>
            <p:spPr bwMode="auto">
              <a:xfrm>
                <a:off x="336" y="2496"/>
                <a:ext cx="139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5</a:t>
                </a:r>
              </a:p>
            </p:txBody>
          </p:sp>
          <p:sp>
            <p:nvSpPr>
              <p:cNvPr id="74764" name="Rectangle 12"/>
              <p:cNvSpPr>
                <a:spLocks noChangeArrowheads="1"/>
              </p:cNvSpPr>
              <p:nvPr/>
            </p:nvSpPr>
            <p:spPr bwMode="auto">
              <a:xfrm>
                <a:off x="1728" y="2496"/>
                <a:ext cx="96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Buchanan</a:t>
                </a:r>
              </a:p>
            </p:txBody>
          </p:sp>
          <p:sp>
            <p:nvSpPr>
              <p:cNvPr id="74765" name="Rectangle 13"/>
              <p:cNvSpPr>
                <a:spLocks noChangeArrowheads="1"/>
              </p:cNvSpPr>
              <p:nvPr/>
            </p:nvSpPr>
            <p:spPr bwMode="auto">
              <a:xfrm>
                <a:off x="2688" y="2496"/>
                <a:ext cx="10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Steven</a:t>
                </a:r>
              </a:p>
            </p:txBody>
          </p:sp>
          <p:sp>
            <p:nvSpPr>
              <p:cNvPr id="74766" name="Rectangle 14"/>
              <p:cNvSpPr>
                <a:spLocks noChangeArrowheads="1"/>
              </p:cNvSpPr>
              <p:nvPr/>
            </p:nvSpPr>
            <p:spPr bwMode="auto">
              <a:xfrm>
                <a:off x="3744" y="2496"/>
                <a:ext cx="1680"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Sales Manager</a:t>
                </a:r>
              </a:p>
            </p:txBody>
          </p:sp>
        </p:grpSp>
        <p:sp>
          <p:nvSpPr>
            <p:cNvPr id="74767" name="Rectangle 15"/>
            <p:cNvSpPr>
              <a:spLocks noChangeArrowheads="1"/>
            </p:cNvSpPr>
            <p:nvPr/>
          </p:nvSpPr>
          <p:spPr bwMode="auto">
            <a:xfrm>
              <a:off x="336" y="1104"/>
              <a:ext cx="5088" cy="960"/>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wrap="none" anchor="ctr"/>
            <a:lstStyle/>
            <a:p>
              <a:pPr>
                <a:lnSpc>
                  <a:spcPct val="96000"/>
                </a:lnSpc>
              </a:pPr>
              <a:r>
                <a:rPr lang="en-US" altLang="en-US" sz="2000" noProof="1">
                  <a:latin typeface="Lucida Sans Typewriter" pitchFamily="49" charset="0"/>
                </a:rPr>
                <a:t>USE northwind</a:t>
              </a:r>
            </a:p>
            <a:p>
              <a:pPr>
                <a:lnSpc>
                  <a:spcPct val="96000"/>
                </a:lnSpc>
              </a:pPr>
              <a:r>
                <a:rPr lang="en-US" altLang="en-US" sz="2000" noProof="1">
                  <a:latin typeface="Lucida Sans Typewriter" pitchFamily="49" charset="0"/>
                </a:rPr>
                <a:t>SELECT employeeid, lastname, firstname, title</a:t>
              </a:r>
            </a:p>
            <a:p>
              <a:pPr>
                <a:lnSpc>
                  <a:spcPct val="96000"/>
                </a:lnSpc>
              </a:pPr>
              <a:r>
                <a:rPr lang="en-US" altLang="en-US" sz="2000" noProof="1">
                  <a:latin typeface="Lucida Sans Typewriter" pitchFamily="49" charset="0"/>
                </a:rPr>
                <a:t>FROM employees</a:t>
              </a:r>
            </a:p>
            <a:p>
              <a:pPr>
                <a:lnSpc>
                  <a:spcPct val="96000"/>
                </a:lnSpc>
              </a:pPr>
              <a:r>
                <a:rPr lang="en-US" altLang="en-US" sz="2000" noProof="1">
                  <a:latin typeface="Lucida Sans Typewriter" pitchFamily="49" charset="0"/>
                </a:rPr>
                <a:t>WHERE employeeid = 5</a:t>
              </a:r>
              <a:endParaRPr lang="en-US" altLang="en-US" sz="2000" dirty="0">
                <a:latin typeface="Lucida Sans Typewriter" pitchFamily="49" charset="0"/>
              </a:endParaRPr>
            </a:p>
            <a:p>
              <a:pPr>
                <a:lnSpc>
                  <a:spcPct val="96000"/>
                </a:lnSpc>
              </a:pPr>
              <a:r>
                <a:rPr lang="en-US" altLang="en-US" sz="2000" dirty="0">
                  <a:latin typeface="Lucida Sans Typewriter" pitchFamily="49" charset="0"/>
                </a:rPr>
                <a:t>GO</a:t>
              </a:r>
            </a:p>
          </p:txBody>
        </p:sp>
        <p:sp>
          <p:nvSpPr>
            <p:cNvPr id="74768" name="AutoShape 16"/>
            <p:cNvSpPr>
              <a:spLocks noChangeArrowheads="1"/>
            </p:cNvSpPr>
            <p:nvPr/>
          </p:nvSpPr>
          <p:spPr bwMode="auto">
            <a:xfrm>
              <a:off x="2472" y="2112"/>
              <a:ext cx="720" cy="432"/>
            </a:xfrm>
            <a:prstGeom prst="downArrow">
              <a:avLst>
                <a:gd name="adj1" fmla="val 56944"/>
                <a:gd name="adj2" fmla="val 71296"/>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buFont typeface="Wingdings" pitchFamily="2" charset="2"/>
              <a:buChar char="u"/>
            </a:pPr>
            <a:r>
              <a:rPr lang="en-US" altLang="en-US" dirty="0">
                <a:solidFill>
                  <a:srgbClr val="3333CC"/>
                </a:solidFill>
              </a:rPr>
              <a:t> </a:t>
            </a:r>
            <a:r>
              <a:rPr lang="en-US" altLang="en-US" dirty="0" err="1" smtClean="0">
                <a:solidFill>
                  <a:srgbClr val="3333CC"/>
                </a:solidFill>
              </a:rPr>
              <a:t>Filt</a:t>
            </a:r>
            <a:r>
              <a:rPr lang="ro-MO" altLang="en-US" dirty="0" smtClean="0">
                <a:solidFill>
                  <a:srgbClr val="3333CC"/>
                </a:solidFill>
              </a:rPr>
              <a:t>rarea</a:t>
            </a:r>
            <a:r>
              <a:rPr lang="en-US" altLang="en-US" dirty="0" smtClean="0">
                <a:solidFill>
                  <a:srgbClr val="3333CC"/>
                </a:solidFill>
              </a:rPr>
              <a:t> </a:t>
            </a:r>
            <a:r>
              <a:rPr lang="en-US" altLang="en-US" dirty="0" err="1" smtClean="0">
                <a:solidFill>
                  <a:srgbClr val="3333CC"/>
                </a:solidFill>
              </a:rPr>
              <a:t>Dat</a:t>
            </a:r>
            <a:r>
              <a:rPr lang="ro-MO" altLang="en-US" dirty="0" smtClean="0">
                <a:solidFill>
                  <a:srgbClr val="3333CC"/>
                </a:solidFill>
              </a:rPr>
              <a:t>elor</a:t>
            </a:r>
            <a:endParaRPr lang="en-US" altLang="en-US" dirty="0">
              <a:solidFill>
                <a:srgbClr val="3333CC"/>
              </a:solidFill>
            </a:endParaRPr>
          </a:p>
        </p:txBody>
      </p:sp>
      <p:sp>
        <p:nvSpPr>
          <p:cNvPr id="75779" name="Rectangle 3"/>
          <p:cNvSpPr>
            <a:spLocks noGrp="1" noChangeArrowheads="1"/>
          </p:cNvSpPr>
          <p:nvPr>
            <p:ph type="body" idx="1"/>
          </p:nvPr>
        </p:nvSpPr>
        <p:spPr/>
        <p:txBody>
          <a:bodyPr/>
          <a:lstStyle/>
          <a:p>
            <a:pPr lvl="0"/>
            <a:r>
              <a:rPr lang="en-US" dirty="0" err="1"/>
              <a:t>Utilizarea</a:t>
            </a:r>
            <a:r>
              <a:rPr lang="en-US" dirty="0"/>
              <a:t> </a:t>
            </a:r>
            <a:r>
              <a:rPr lang="en-US" dirty="0" err="1"/>
              <a:t>operatorilor</a:t>
            </a:r>
            <a:r>
              <a:rPr lang="en-US" dirty="0"/>
              <a:t> de </a:t>
            </a:r>
            <a:r>
              <a:rPr lang="en-US" dirty="0" err="1"/>
              <a:t>comparație</a:t>
            </a:r>
            <a:endParaRPr lang="en-US" dirty="0"/>
          </a:p>
          <a:p>
            <a:pPr lvl="0"/>
            <a:r>
              <a:rPr lang="en-US" dirty="0" err="1"/>
              <a:t>Utilizarea</a:t>
            </a:r>
            <a:r>
              <a:rPr lang="en-US" dirty="0"/>
              <a:t> </a:t>
            </a:r>
            <a:r>
              <a:rPr lang="en-US" dirty="0" err="1"/>
              <a:t>comparațiilor</a:t>
            </a:r>
            <a:r>
              <a:rPr lang="en-US" dirty="0"/>
              <a:t> de </a:t>
            </a:r>
            <a:r>
              <a:rPr lang="en-US" dirty="0" err="1"/>
              <a:t>șiruri</a:t>
            </a:r>
            <a:endParaRPr lang="en-US" dirty="0"/>
          </a:p>
          <a:p>
            <a:pPr lvl="0"/>
            <a:r>
              <a:rPr lang="en-US" dirty="0" err="1"/>
              <a:t>Utilizarea</a:t>
            </a:r>
            <a:r>
              <a:rPr lang="en-US" dirty="0"/>
              <a:t> </a:t>
            </a:r>
            <a:r>
              <a:rPr lang="en-US" dirty="0" err="1"/>
              <a:t>operatorilor</a:t>
            </a:r>
            <a:r>
              <a:rPr lang="en-US" dirty="0"/>
              <a:t> </a:t>
            </a:r>
            <a:r>
              <a:rPr lang="en-US" dirty="0" err="1"/>
              <a:t>logici</a:t>
            </a:r>
            <a:endParaRPr lang="en-US" dirty="0"/>
          </a:p>
          <a:p>
            <a:pPr lvl="0"/>
            <a:r>
              <a:rPr lang="en-US" dirty="0" err="1"/>
              <a:t>Preluarea</a:t>
            </a:r>
            <a:r>
              <a:rPr lang="en-US" dirty="0"/>
              <a:t> </a:t>
            </a:r>
            <a:r>
              <a:rPr lang="en-US" dirty="0" err="1"/>
              <a:t>unei</a:t>
            </a:r>
            <a:r>
              <a:rPr lang="en-US" dirty="0"/>
              <a:t> game de </a:t>
            </a:r>
            <a:r>
              <a:rPr lang="en-US" dirty="0" err="1"/>
              <a:t>valori</a:t>
            </a:r>
            <a:endParaRPr lang="en-US" dirty="0"/>
          </a:p>
          <a:p>
            <a:pPr lvl="0"/>
            <a:r>
              <a:rPr lang="en-US" dirty="0" err="1"/>
              <a:t>Utilizarea</a:t>
            </a:r>
            <a:r>
              <a:rPr lang="en-US" dirty="0"/>
              <a:t> </a:t>
            </a:r>
            <a:r>
              <a:rPr lang="en-US" dirty="0" err="1"/>
              <a:t>unei</a:t>
            </a:r>
            <a:r>
              <a:rPr lang="en-US" dirty="0"/>
              <a:t> </a:t>
            </a:r>
            <a:r>
              <a:rPr lang="en-US" dirty="0" err="1"/>
              <a:t>liste</a:t>
            </a:r>
            <a:r>
              <a:rPr lang="en-US" dirty="0"/>
              <a:t> de </a:t>
            </a:r>
            <a:r>
              <a:rPr lang="en-US" dirty="0" err="1"/>
              <a:t>valori</a:t>
            </a:r>
            <a:r>
              <a:rPr lang="en-US" dirty="0"/>
              <a:t> ca </a:t>
            </a:r>
            <a:r>
              <a:rPr lang="en-US" dirty="0" err="1"/>
              <a:t>criterii</a:t>
            </a:r>
            <a:r>
              <a:rPr lang="en-US" dirty="0"/>
              <a:t> de </a:t>
            </a:r>
            <a:r>
              <a:rPr lang="en-US" dirty="0" err="1"/>
              <a:t>căutare</a:t>
            </a:r>
            <a:endParaRPr lang="en-US" dirty="0"/>
          </a:p>
          <a:p>
            <a:pPr lvl="0"/>
            <a:r>
              <a:rPr lang="en-US" dirty="0" err="1"/>
              <a:t>Preluarea</a:t>
            </a:r>
            <a:r>
              <a:rPr lang="en-US" dirty="0"/>
              <a:t> </a:t>
            </a:r>
            <a:r>
              <a:rPr lang="en-US" dirty="0" err="1"/>
              <a:t>valorilor</a:t>
            </a:r>
            <a:r>
              <a:rPr lang="en-US" dirty="0"/>
              <a:t> </a:t>
            </a:r>
            <a:r>
              <a:rPr lang="en-US" dirty="0" err="1"/>
              <a:t>necunoscute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a:ln/>
        </p:spPr>
        <p:txBody>
          <a:bodyPr lIns="90488" tIns="44450" rIns="90488" bIns="44450"/>
          <a:lstStyle/>
          <a:p>
            <a:pPr lvl="0"/>
            <a:r>
              <a:rPr lang="en-US" dirty="0" err="1" smtClean="0">
                <a:solidFill>
                  <a:srgbClr val="3333CC"/>
                </a:solidFill>
              </a:rPr>
              <a:t>Utilizarea</a:t>
            </a:r>
            <a:r>
              <a:rPr lang="en-US" dirty="0" smtClean="0">
                <a:solidFill>
                  <a:srgbClr val="3333CC"/>
                </a:solidFill>
              </a:rPr>
              <a:t> </a:t>
            </a:r>
            <a:r>
              <a:rPr lang="en-US" dirty="0" err="1" smtClean="0">
                <a:solidFill>
                  <a:srgbClr val="3333CC"/>
                </a:solidFill>
              </a:rPr>
              <a:t>operatorilor</a:t>
            </a:r>
            <a:r>
              <a:rPr lang="en-US" dirty="0" smtClean="0">
                <a:solidFill>
                  <a:srgbClr val="3333CC"/>
                </a:solidFill>
              </a:rPr>
              <a:t> de </a:t>
            </a:r>
            <a:r>
              <a:rPr lang="en-US" dirty="0" err="1" smtClean="0">
                <a:solidFill>
                  <a:srgbClr val="3333CC"/>
                </a:solidFill>
              </a:rPr>
              <a:t>comparație</a:t>
            </a:r>
            <a:endParaRPr lang="en-US" dirty="0">
              <a:solidFill>
                <a:srgbClr val="3333CC"/>
              </a:solidFill>
            </a:endParaRPr>
          </a:p>
        </p:txBody>
      </p:sp>
      <p:sp>
        <p:nvSpPr>
          <p:cNvPr id="76803" name="Rectangle 3"/>
          <p:cNvSpPr>
            <a:spLocks noChangeArrowheads="1"/>
          </p:cNvSpPr>
          <p:nvPr/>
        </p:nvSpPr>
        <p:spPr bwMode="auto">
          <a:xfrm flipH="1">
            <a:off x="762000" y="3810000"/>
            <a:ext cx="4724400" cy="5334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76804" name="Rectangle 4"/>
          <p:cNvSpPr>
            <a:spLocks noChangeArrowheads="1"/>
          </p:cNvSpPr>
          <p:nvPr/>
        </p:nvSpPr>
        <p:spPr bwMode="auto">
          <a:xfrm>
            <a:off x="3597275" y="13716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76805" name="Rectangle 5"/>
          <p:cNvSpPr>
            <a:spLocks noChangeArrowheads="1"/>
          </p:cNvSpPr>
          <p:nvPr/>
        </p:nvSpPr>
        <p:spPr bwMode="auto">
          <a:xfrm>
            <a:off x="533400" y="1676400"/>
            <a:ext cx="8001000" cy="1600200"/>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wrap="none" anchor="ctr"/>
          <a:lstStyle/>
          <a:p>
            <a:pPr>
              <a:lnSpc>
                <a:spcPct val="96000"/>
              </a:lnSpc>
            </a:pPr>
            <a:r>
              <a:rPr lang="en-US" altLang="en-US" sz="2000" noProof="1">
                <a:latin typeface="Lucida Sans Typewriter" pitchFamily="49" charset="0"/>
              </a:rPr>
              <a:t>USE northwind</a:t>
            </a:r>
          </a:p>
          <a:p>
            <a:pPr>
              <a:lnSpc>
                <a:spcPct val="96000"/>
              </a:lnSpc>
            </a:pPr>
            <a:r>
              <a:rPr lang="en-US" altLang="en-US" sz="2000" noProof="1">
                <a:latin typeface="Lucida Sans Typewriter" pitchFamily="49" charset="0"/>
              </a:rPr>
              <a:t>SELECT lastname, city</a:t>
            </a:r>
          </a:p>
          <a:p>
            <a:pPr>
              <a:lnSpc>
                <a:spcPct val="96000"/>
              </a:lnSpc>
            </a:pPr>
            <a:r>
              <a:rPr lang="en-US" altLang="en-US" sz="2000" noProof="1">
                <a:latin typeface="Lucida Sans Typewriter" pitchFamily="49" charset="0"/>
              </a:rPr>
              <a:t>FROM employees</a:t>
            </a:r>
          </a:p>
          <a:p>
            <a:pPr>
              <a:lnSpc>
                <a:spcPct val="96000"/>
              </a:lnSpc>
              <a:spcAft>
                <a:spcPts val="800"/>
              </a:spcAft>
            </a:pPr>
            <a:r>
              <a:rPr lang="en-US" altLang="en-US" sz="2000" noProof="1">
                <a:latin typeface="Lucida Sans Typewriter" pitchFamily="49" charset="0"/>
              </a:rPr>
              <a:t>WHERE country = 'USA</a:t>
            </a:r>
            <a:r>
              <a:rPr lang="en-US" altLang="en-US" sz="2000">
                <a:latin typeface="Lucida Sans Typewriter" pitchFamily="49" charset="0"/>
              </a:rPr>
              <a:t>'</a:t>
            </a:r>
          </a:p>
          <a:p>
            <a:pPr>
              <a:lnSpc>
                <a:spcPct val="96000"/>
              </a:lnSpc>
              <a:spcAft>
                <a:spcPts val="800"/>
              </a:spcAft>
            </a:pPr>
            <a:r>
              <a:rPr lang="en-US" altLang="en-US" sz="2000">
                <a:latin typeface="Lucida Sans Typewriter" pitchFamily="49" charset="0"/>
              </a:rPr>
              <a:t>GO</a:t>
            </a:r>
          </a:p>
        </p:txBody>
      </p:sp>
      <p:grpSp>
        <p:nvGrpSpPr>
          <p:cNvPr id="76806" name="Group 6"/>
          <p:cNvGrpSpPr>
            <a:grpSpLocks/>
          </p:cNvGrpSpPr>
          <p:nvPr/>
        </p:nvGrpSpPr>
        <p:grpSpPr bwMode="auto">
          <a:xfrm>
            <a:off x="1676400" y="4038600"/>
            <a:ext cx="5715000" cy="2362200"/>
            <a:chOff x="1056" y="2208"/>
            <a:chExt cx="3600" cy="1488"/>
          </a:xfrm>
        </p:grpSpPr>
        <p:sp>
          <p:nvSpPr>
            <p:cNvPr id="76807" name="Rectangle 7"/>
            <p:cNvSpPr>
              <a:spLocks noChangeArrowheads="1"/>
            </p:cNvSpPr>
            <p:nvPr/>
          </p:nvSpPr>
          <p:spPr bwMode="auto">
            <a:xfrm>
              <a:off x="1056" y="2208"/>
              <a:ext cx="1776"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lastname</a:t>
              </a:r>
            </a:p>
          </p:txBody>
        </p:sp>
        <p:sp>
          <p:nvSpPr>
            <p:cNvPr id="76808" name="Rectangle 8"/>
            <p:cNvSpPr>
              <a:spLocks noChangeArrowheads="1"/>
            </p:cNvSpPr>
            <p:nvPr/>
          </p:nvSpPr>
          <p:spPr bwMode="auto">
            <a:xfrm>
              <a:off x="2832" y="2208"/>
              <a:ext cx="1824"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city</a:t>
              </a:r>
            </a:p>
          </p:txBody>
        </p:sp>
        <p:sp>
          <p:nvSpPr>
            <p:cNvPr id="76809" name="Rectangle 9"/>
            <p:cNvSpPr>
              <a:spLocks noChangeArrowheads="1"/>
            </p:cNvSpPr>
            <p:nvPr/>
          </p:nvSpPr>
          <p:spPr bwMode="auto">
            <a:xfrm>
              <a:off x="1056" y="249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Davolio</a:t>
              </a:r>
            </a:p>
          </p:txBody>
        </p:sp>
        <p:sp>
          <p:nvSpPr>
            <p:cNvPr id="76810" name="Rectangle 10"/>
            <p:cNvSpPr>
              <a:spLocks noChangeArrowheads="1"/>
            </p:cNvSpPr>
            <p:nvPr/>
          </p:nvSpPr>
          <p:spPr bwMode="auto">
            <a:xfrm>
              <a:off x="2832" y="249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Seattle</a:t>
              </a:r>
            </a:p>
          </p:txBody>
        </p:sp>
        <p:sp>
          <p:nvSpPr>
            <p:cNvPr id="76811" name="Rectangle 11"/>
            <p:cNvSpPr>
              <a:spLocks noChangeArrowheads="1"/>
            </p:cNvSpPr>
            <p:nvPr/>
          </p:nvSpPr>
          <p:spPr bwMode="auto">
            <a:xfrm>
              <a:off x="1056" y="273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Fuller</a:t>
              </a:r>
            </a:p>
          </p:txBody>
        </p:sp>
        <p:sp>
          <p:nvSpPr>
            <p:cNvPr id="76812" name="Rectangle 12"/>
            <p:cNvSpPr>
              <a:spLocks noChangeArrowheads="1"/>
            </p:cNvSpPr>
            <p:nvPr/>
          </p:nvSpPr>
          <p:spPr bwMode="auto">
            <a:xfrm>
              <a:off x="2832" y="273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Tacoma</a:t>
              </a:r>
            </a:p>
          </p:txBody>
        </p:sp>
        <p:sp>
          <p:nvSpPr>
            <p:cNvPr id="76813" name="Rectangle 13"/>
            <p:cNvSpPr>
              <a:spLocks noChangeArrowheads="1"/>
            </p:cNvSpPr>
            <p:nvPr/>
          </p:nvSpPr>
          <p:spPr bwMode="auto">
            <a:xfrm>
              <a:off x="1056" y="297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Leverling</a:t>
              </a:r>
            </a:p>
          </p:txBody>
        </p:sp>
        <p:sp>
          <p:nvSpPr>
            <p:cNvPr id="76814" name="Rectangle 14"/>
            <p:cNvSpPr>
              <a:spLocks noChangeArrowheads="1"/>
            </p:cNvSpPr>
            <p:nvPr/>
          </p:nvSpPr>
          <p:spPr bwMode="auto">
            <a:xfrm>
              <a:off x="2832" y="297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Kirkland</a:t>
              </a:r>
            </a:p>
          </p:txBody>
        </p:sp>
        <p:sp>
          <p:nvSpPr>
            <p:cNvPr id="76815" name="Rectangle 15"/>
            <p:cNvSpPr>
              <a:spLocks noChangeArrowheads="1"/>
            </p:cNvSpPr>
            <p:nvPr/>
          </p:nvSpPr>
          <p:spPr bwMode="auto">
            <a:xfrm>
              <a:off x="1056" y="321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Peacock</a:t>
              </a:r>
            </a:p>
          </p:txBody>
        </p:sp>
        <p:sp>
          <p:nvSpPr>
            <p:cNvPr id="76816" name="Rectangle 16"/>
            <p:cNvSpPr>
              <a:spLocks noChangeArrowheads="1"/>
            </p:cNvSpPr>
            <p:nvPr/>
          </p:nvSpPr>
          <p:spPr bwMode="auto">
            <a:xfrm>
              <a:off x="2832" y="321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Redmond</a:t>
              </a:r>
            </a:p>
          </p:txBody>
        </p:sp>
        <p:sp>
          <p:nvSpPr>
            <p:cNvPr id="76817" name="Rectangle 17"/>
            <p:cNvSpPr>
              <a:spLocks noChangeArrowheads="1"/>
            </p:cNvSpPr>
            <p:nvPr/>
          </p:nvSpPr>
          <p:spPr bwMode="auto">
            <a:xfrm>
              <a:off x="1056" y="345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Callahan</a:t>
              </a:r>
            </a:p>
          </p:txBody>
        </p:sp>
        <p:sp>
          <p:nvSpPr>
            <p:cNvPr id="76818" name="Rectangle 18"/>
            <p:cNvSpPr>
              <a:spLocks noChangeArrowheads="1"/>
            </p:cNvSpPr>
            <p:nvPr/>
          </p:nvSpPr>
          <p:spPr bwMode="auto">
            <a:xfrm>
              <a:off x="2832" y="345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Seattle</a:t>
              </a:r>
            </a:p>
          </p:txBody>
        </p:sp>
      </p:grpSp>
      <p:sp>
        <p:nvSpPr>
          <p:cNvPr id="76819" name="AutoShape 19"/>
          <p:cNvSpPr>
            <a:spLocks noChangeArrowheads="1"/>
          </p:cNvSpPr>
          <p:nvPr/>
        </p:nvSpPr>
        <p:spPr bwMode="auto">
          <a:xfrm>
            <a:off x="3924300" y="3352800"/>
            <a:ext cx="1143000" cy="685800"/>
          </a:xfrm>
          <a:prstGeom prst="downArrow">
            <a:avLst>
              <a:gd name="adj1" fmla="val 56944"/>
              <a:gd name="adj2" fmla="val 71296"/>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endParaRPr lang="en-US"/>
          </a:p>
        </p:txBody>
      </p:sp>
      <p:sp>
        <p:nvSpPr>
          <p:cNvPr id="76820" name="Rectangle 20"/>
          <p:cNvSpPr>
            <a:spLocks noChangeArrowheads="1"/>
          </p:cNvSpPr>
          <p:nvPr/>
        </p:nvSpPr>
        <p:spPr bwMode="auto">
          <a:xfrm>
            <a:off x="5410200" y="1295400"/>
            <a:ext cx="2438400" cy="471488"/>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endParaRPr lang="en-US" sz="1800" b="1" dirty="0">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ro-MO" altLang="en-US" dirty="0" smtClean="0">
                <a:solidFill>
                  <a:srgbClr val="3333CC"/>
                </a:solidFill>
              </a:rPr>
              <a:t>Limbajul</a:t>
            </a:r>
            <a:r>
              <a:rPr lang="en-US" altLang="en-US" dirty="0" smtClean="0">
                <a:solidFill>
                  <a:srgbClr val="3333CC"/>
                </a:solidFill>
              </a:rPr>
              <a:t> </a:t>
            </a:r>
            <a:r>
              <a:rPr lang="ro-MO" altLang="en-US" dirty="0" smtClean="0">
                <a:solidFill>
                  <a:srgbClr val="3333CC"/>
                </a:solidFill>
              </a:rPr>
              <a:t>de programare </a:t>
            </a:r>
            <a:r>
              <a:rPr lang="en-US" altLang="en-US" dirty="0" smtClean="0">
                <a:solidFill>
                  <a:srgbClr val="3333CC"/>
                </a:solidFill>
              </a:rPr>
              <a:t>Transact-SQL </a:t>
            </a:r>
            <a:r>
              <a:rPr lang="ro-MO" altLang="en-US" dirty="0" smtClean="0">
                <a:solidFill>
                  <a:srgbClr val="3333CC"/>
                </a:solidFill>
              </a:rPr>
              <a:t> </a:t>
            </a:r>
            <a:endParaRPr lang="en-US" altLang="en-US" dirty="0">
              <a:solidFill>
                <a:srgbClr val="3333CC"/>
              </a:solidFill>
            </a:endParaRPr>
          </a:p>
        </p:txBody>
      </p:sp>
      <p:sp>
        <p:nvSpPr>
          <p:cNvPr id="19459" name="Rectangle 3"/>
          <p:cNvSpPr>
            <a:spLocks noGrp="1" noChangeArrowheads="1"/>
          </p:cNvSpPr>
          <p:nvPr>
            <p:ph type="body" idx="1"/>
          </p:nvPr>
        </p:nvSpPr>
        <p:spPr>
          <a:xfrm>
            <a:off x="838200" y="1295400"/>
            <a:ext cx="7194550" cy="4287838"/>
          </a:xfrm>
        </p:spPr>
        <p:txBody>
          <a:bodyPr/>
          <a:lstStyle/>
          <a:p>
            <a:r>
              <a:rPr lang="en-US" dirty="0" smtClean="0">
                <a:solidFill>
                  <a:srgbClr val="FF0000"/>
                </a:solidFill>
              </a:rPr>
              <a:t>Microsoft SQL Server </a:t>
            </a:r>
            <a:r>
              <a:rPr lang="en-US" dirty="0" err="1" smtClean="0"/>
              <a:t>este</a:t>
            </a:r>
            <a:r>
              <a:rPr lang="en-US" dirty="0" smtClean="0"/>
              <a:t> un </a:t>
            </a:r>
            <a:r>
              <a:rPr lang="en-US" dirty="0" err="1" smtClean="0"/>
              <a:t>sistem</a:t>
            </a:r>
            <a:r>
              <a:rPr lang="en-US" dirty="0" smtClean="0"/>
              <a:t> de </a:t>
            </a:r>
            <a:r>
              <a:rPr lang="en-US" dirty="0" err="1" smtClean="0"/>
              <a:t>gestionare</a:t>
            </a:r>
            <a:r>
              <a:rPr lang="en-US" dirty="0" smtClean="0"/>
              <a:t> a </a:t>
            </a:r>
            <a:r>
              <a:rPr lang="en-US" dirty="0" err="1" smtClean="0"/>
              <a:t>bazelor</a:t>
            </a:r>
            <a:r>
              <a:rPr lang="en-US" dirty="0" smtClean="0"/>
              <a:t> de date </a:t>
            </a:r>
            <a:r>
              <a:rPr lang="en-US" dirty="0" err="1" smtClean="0"/>
              <a:t>relaționale</a:t>
            </a:r>
            <a:r>
              <a:rPr lang="en-US" dirty="0" smtClean="0"/>
              <a:t> (SGBD) </a:t>
            </a:r>
            <a:r>
              <a:rPr lang="ro-MO" dirty="0" smtClean="0"/>
              <a:t> </a:t>
            </a:r>
            <a:r>
              <a:rPr lang="en-US" dirty="0" err="1" smtClean="0"/>
              <a:t>dezvoltat</a:t>
            </a:r>
            <a:r>
              <a:rPr lang="en-US" dirty="0" smtClean="0"/>
              <a:t> de Microsoft Corporation.</a:t>
            </a:r>
            <a:endParaRPr lang="ro-MO" dirty="0" smtClean="0"/>
          </a:p>
          <a:p>
            <a:pPr>
              <a:buNone/>
            </a:pPr>
            <a:r>
              <a:rPr lang="en-US" dirty="0" smtClean="0"/>
              <a:t> SQL Server se </a:t>
            </a:r>
            <a:r>
              <a:rPr lang="en-US" dirty="0" err="1" smtClean="0"/>
              <a:t>caracterizează</a:t>
            </a:r>
            <a:r>
              <a:rPr lang="en-US" dirty="0" smtClean="0"/>
              <a:t> </a:t>
            </a:r>
            <a:r>
              <a:rPr lang="en-US" dirty="0" err="1" smtClean="0"/>
              <a:t>prin</a:t>
            </a:r>
            <a:r>
              <a:rPr lang="en-US" dirty="0" smtClean="0"/>
              <a:t> </a:t>
            </a:r>
            <a:r>
              <a:rPr lang="en-US" dirty="0" err="1" smtClean="0"/>
              <a:t>caracteristici</a:t>
            </a:r>
            <a:r>
              <a:rPr lang="en-US" dirty="0" smtClean="0"/>
              <a:t> </a:t>
            </a:r>
            <a:r>
              <a:rPr lang="en-US" dirty="0" err="1" smtClean="0"/>
              <a:t>precum</a:t>
            </a:r>
            <a:r>
              <a:rPr lang="en-US" dirty="0" smtClean="0"/>
              <a:t>:</a:t>
            </a:r>
          </a:p>
          <a:p>
            <a:pPr lvl="0"/>
            <a:r>
              <a:rPr lang="en-US" i="1" dirty="0" err="1" smtClean="0">
                <a:solidFill>
                  <a:srgbClr val="FF0000"/>
                </a:solidFill>
              </a:rPr>
              <a:t>Performanţă</a:t>
            </a:r>
            <a:r>
              <a:rPr lang="en-US" dirty="0" smtClean="0"/>
              <a:t>. SQL Server </a:t>
            </a:r>
            <a:r>
              <a:rPr lang="en-US" dirty="0" err="1" smtClean="0"/>
              <a:t>este</a:t>
            </a:r>
            <a:r>
              <a:rPr lang="en-US" dirty="0" smtClean="0"/>
              <a:t> </a:t>
            </a:r>
            <a:r>
              <a:rPr lang="en-US" dirty="0" err="1" smtClean="0"/>
              <a:t>foarte</a:t>
            </a:r>
            <a:r>
              <a:rPr lang="en-US" dirty="0" smtClean="0"/>
              <a:t> rapid.</a:t>
            </a:r>
          </a:p>
          <a:p>
            <a:pPr lvl="0"/>
            <a:r>
              <a:rPr lang="en-US" i="1" dirty="0" err="1" smtClean="0">
                <a:solidFill>
                  <a:srgbClr val="FF0000"/>
                </a:solidFill>
              </a:rPr>
              <a:t>Fiabilitate</a:t>
            </a:r>
            <a:r>
              <a:rPr lang="en-US" i="1" dirty="0" smtClean="0">
                <a:solidFill>
                  <a:srgbClr val="FF0000"/>
                </a:solidFill>
              </a:rPr>
              <a:t> </a:t>
            </a:r>
            <a:r>
              <a:rPr lang="en-US" i="1" dirty="0" err="1" smtClean="0">
                <a:solidFill>
                  <a:srgbClr val="FF0000"/>
                </a:solidFill>
              </a:rPr>
              <a:t>și</a:t>
            </a:r>
            <a:r>
              <a:rPr lang="en-US" i="1" dirty="0" smtClean="0">
                <a:solidFill>
                  <a:srgbClr val="FF0000"/>
                </a:solidFill>
              </a:rPr>
              <a:t> </a:t>
            </a:r>
            <a:r>
              <a:rPr lang="en-US" i="1" dirty="0" err="1" smtClean="0">
                <a:solidFill>
                  <a:srgbClr val="FF0000"/>
                </a:solidFill>
              </a:rPr>
              <a:t>siguranță</a:t>
            </a:r>
            <a:r>
              <a:rPr lang="en-US" dirty="0" smtClean="0"/>
              <a:t>. SQL Server </a:t>
            </a:r>
            <a:r>
              <a:rPr lang="en-US" dirty="0" err="1" smtClean="0"/>
              <a:t>oferă</a:t>
            </a:r>
            <a:r>
              <a:rPr lang="en-US" dirty="0" smtClean="0"/>
              <a:t> </a:t>
            </a:r>
            <a:r>
              <a:rPr lang="en-US" dirty="0" err="1" smtClean="0"/>
              <a:t>criptarea</a:t>
            </a:r>
            <a:r>
              <a:rPr lang="en-US" dirty="0" smtClean="0"/>
              <a:t> </a:t>
            </a:r>
            <a:r>
              <a:rPr lang="en-US" dirty="0" err="1" smtClean="0"/>
              <a:t>datelor</a:t>
            </a:r>
            <a:r>
              <a:rPr lang="en-US" dirty="0" smtClean="0"/>
              <a:t>.</a:t>
            </a:r>
          </a:p>
          <a:p>
            <a:pPr lvl="0"/>
            <a:r>
              <a:rPr lang="en-US" i="1" dirty="0" err="1" smtClean="0">
                <a:solidFill>
                  <a:srgbClr val="FF0000"/>
                </a:solidFill>
              </a:rPr>
              <a:t>Simplitate</a:t>
            </a:r>
            <a:r>
              <a:rPr lang="en-US" i="1" dirty="0" smtClean="0">
                <a:solidFill>
                  <a:srgbClr val="FF0000"/>
                </a:solidFill>
              </a:rPr>
              <a:t>.</a:t>
            </a:r>
            <a:r>
              <a:rPr lang="en-US" dirty="0" smtClean="0"/>
              <a:t> </a:t>
            </a:r>
            <a:r>
              <a:rPr lang="en-US" dirty="0" err="1" smtClean="0"/>
              <a:t>Acest</a:t>
            </a:r>
            <a:r>
              <a:rPr lang="en-US" dirty="0" smtClean="0"/>
              <a:t> SGBD </a:t>
            </a:r>
            <a:r>
              <a:rPr lang="en-US" dirty="0" err="1" smtClean="0"/>
              <a:t>este</a:t>
            </a:r>
            <a:r>
              <a:rPr lang="en-US" dirty="0" smtClean="0"/>
              <a:t> </a:t>
            </a:r>
            <a:r>
              <a:rPr lang="en-US" dirty="0" err="1" smtClean="0"/>
              <a:t>relativ</a:t>
            </a:r>
            <a:r>
              <a:rPr lang="en-US" dirty="0" smtClean="0"/>
              <a:t> </a:t>
            </a:r>
            <a:r>
              <a:rPr lang="en-US" dirty="0" err="1" smtClean="0"/>
              <a:t>ușor</a:t>
            </a:r>
            <a:r>
              <a:rPr lang="en-US" dirty="0" smtClean="0"/>
              <a:t> de </a:t>
            </a:r>
            <a:r>
              <a:rPr lang="en-US" dirty="0" err="1" smtClean="0"/>
              <a:t>lucrat</a:t>
            </a:r>
            <a:r>
              <a:rPr lang="en-US" dirty="0" smtClean="0"/>
              <a:t> </a:t>
            </a:r>
            <a:r>
              <a:rPr lang="en-US" dirty="0" err="1" smtClean="0"/>
              <a:t>și</a:t>
            </a:r>
            <a:r>
              <a:rPr lang="en-US" dirty="0" smtClean="0"/>
              <a:t> de </a:t>
            </a:r>
            <a:r>
              <a:rPr lang="en-US" dirty="0" err="1" smtClean="0"/>
              <a:t>administrat</a:t>
            </a:r>
            <a:r>
              <a:rPr lang="en-US" dirty="0" smtClean="0"/>
              <a:t>.</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a:ln/>
        </p:spPr>
        <p:txBody>
          <a:bodyPr lIns="90488" tIns="44450" rIns="90488" bIns="44450"/>
          <a:lstStyle/>
          <a:p>
            <a:pPr lvl="0"/>
            <a:r>
              <a:rPr lang="en-US" dirty="0" err="1" smtClean="0">
                <a:solidFill>
                  <a:srgbClr val="3333CC"/>
                </a:solidFill>
              </a:rPr>
              <a:t>Utilizarea</a:t>
            </a:r>
            <a:r>
              <a:rPr lang="en-US" dirty="0" smtClean="0">
                <a:solidFill>
                  <a:srgbClr val="3333CC"/>
                </a:solidFill>
              </a:rPr>
              <a:t> </a:t>
            </a:r>
            <a:r>
              <a:rPr lang="en-US" dirty="0" err="1" smtClean="0">
                <a:solidFill>
                  <a:srgbClr val="3333CC"/>
                </a:solidFill>
              </a:rPr>
              <a:t>comparațiilor</a:t>
            </a:r>
            <a:r>
              <a:rPr lang="en-US" dirty="0" smtClean="0">
                <a:solidFill>
                  <a:srgbClr val="3333CC"/>
                </a:solidFill>
              </a:rPr>
              <a:t> de </a:t>
            </a:r>
            <a:r>
              <a:rPr lang="en-US" dirty="0" err="1" smtClean="0">
                <a:solidFill>
                  <a:srgbClr val="3333CC"/>
                </a:solidFill>
              </a:rPr>
              <a:t>șiruri</a:t>
            </a:r>
            <a:endParaRPr lang="en-US" dirty="0">
              <a:solidFill>
                <a:srgbClr val="3333CC"/>
              </a:solidFill>
            </a:endParaRPr>
          </a:p>
        </p:txBody>
      </p:sp>
      <p:sp>
        <p:nvSpPr>
          <p:cNvPr id="77827" name="Rectangle 3"/>
          <p:cNvSpPr>
            <a:spLocks noChangeArrowheads="1"/>
          </p:cNvSpPr>
          <p:nvPr/>
        </p:nvSpPr>
        <p:spPr bwMode="auto">
          <a:xfrm>
            <a:off x="3597275" y="14478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pPr algn="ctr"/>
            <a:endParaRPr lang="es-MX"/>
          </a:p>
        </p:txBody>
      </p:sp>
      <p:sp>
        <p:nvSpPr>
          <p:cNvPr id="77828" name="Rectangle 4"/>
          <p:cNvSpPr>
            <a:spLocks noChangeArrowheads="1"/>
          </p:cNvSpPr>
          <p:nvPr/>
        </p:nvSpPr>
        <p:spPr bwMode="auto">
          <a:xfrm flipH="1">
            <a:off x="762000" y="3733800"/>
            <a:ext cx="4724400" cy="5334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77829" name="Rectangle 5"/>
          <p:cNvSpPr>
            <a:spLocks noChangeArrowheads="1"/>
          </p:cNvSpPr>
          <p:nvPr/>
        </p:nvSpPr>
        <p:spPr bwMode="auto">
          <a:xfrm>
            <a:off x="533400" y="1752600"/>
            <a:ext cx="8001000" cy="1524000"/>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wrap="none" anchor="ctr"/>
          <a:lstStyle/>
          <a:p>
            <a:pPr>
              <a:lnSpc>
                <a:spcPct val="96000"/>
              </a:lnSpc>
            </a:pPr>
            <a:r>
              <a:rPr lang="en-US" altLang="en-US" sz="2000" noProof="1">
                <a:latin typeface="Lucida Sans Typewriter" pitchFamily="49" charset="0"/>
              </a:rPr>
              <a:t>USE northwind</a:t>
            </a:r>
          </a:p>
          <a:p>
            <a:pPr>
              <a:lnSpc>
                <a:spcPct val="96000"/>
              </a:lnSpc>
            </a:pPr>
            <a:r>
              <a:rPr lang="en-US" altLang="en-US" sz="2000" noProof="1">
                <a:latin typeface="Lucida Sans Typewriter" pitchFamily="49" charset="0"/>
              </a:rPr>
              <a:t>SELECT companyname</a:t>
            </a:r>
          </a:p>
          <a:p>
            <a:pPr>
              <a:lnSpc>
                <a:spcPct val="96000"/>
              </a:lnSpc>
            </a:pPr>
            <a:r>
              <a:rPr lang="en-US" altLang="en-US" sz="2000" noProof="1">
                <a:latin typeface="Lucida Sans Typewriter" pitchFamily="49" charset="0"/>
              </a:rPr>
              <a:t>FROM customers</a:t>
            </a:r>
          </a:p>
          <a:p>
            <a:pPr>
              <a:lnSpc>
                <a:spcPct val="96000"/>
              </a:lnSpc>
            </a:pPr>
            <a:r>
              <a:rPr lang="en-US" altLang="en-US" sz="2000" noProof="1">
                <a:latin typeface="Lucida Sans Typewriter" pitchFamily="49" charset="0"/>
              </a:rPr>
              <a:t>WHERE companyname LIKE '%Restaurant%</a:t>
            </a:r>
            <a:r>
              <a:rPr lang="en-US" altLang="en-US" sz="2000">
                <a:latin typeface="Lucida Sans Typewriter" pitchFamily="49" charset="0"/>
              </a:rPr>
              <a:t>'</a:t>
            </a:r>
          </a:p>
          <a:p>
            <a:pPr>
              <a:lnSpc>
                <a:spcPct val="96000"/>
              </a:lnSpc>
            </a:pPr>
            <a:r>
              <a:rPr lang="en-US" altLang="en-US" sz="2000">
                <a:latin typeface="Lucida Sans Typewriter" pitchFamily="49" charset="0"/>
              </a:rPr>
              <a:t>GO</a:t>
            </a:r>
          </a:p>
        </p:txBody>
      </p:sp>
      <p:grpSp>
        <p:nvGrpSpPr>
          <p:cNvPr id="77830" name="Group 6"/>
          <p:cNvGrpSpPr>
            <a:grpSpLocks/>
          </p:cNvGrpSpPr>
          <p:nvPr/>
        </p:nvGrpSpPr>
        <p:grpSpPr bwMode="auto">
          <a:xfrm>
            <a:off x="1905000" y="3962400"/>
            <a:ext cx="5257800" cy="1600200"/>
            <a:chOff x="1200" y="2208"/>
            <a:chExt cx="3312" cy="1008"/>
          </a:xfrm>
        </p:grpSpPr>
        <p:sp>
          <p:nvSpPr>
            <p:cNvPr id="77831" name="Rectangle 7"/>
            <p:cNvSpPr>
              <a:spLocks noChangeArrowheads="1"/>
            </p:cNvSpPr>
            <p:nvPr/>
          </p:nvSpPr>
          <p:spPr bwMode="auto">
            <a:xfrm>
              <a:off x="1200" y="2208"/>
              <a:ext cx="3312"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companyname</a:t>
              </a:r>
            </a:p>
          </p:txBody>
        </p:sp>
        <p:sp>
          <p:nvSpPr>
            <p:cNvPr id="77832" name="Rectangle 8"/>
            <p:cNvSpPr>
              <a:spLocks noChangeArrowheads="1"/>
            </p:cNvSpPr>
            <p:nvPr/>
          </p:nvSpPr>
          <p:spPr bwMode="auto">
            <a:xfrm>
              <a:off x="1200" y="2496"/>
              <a:ext cx="3312"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GROSELLA-Restaurante</a:t>
              </a:r>
            </a:p>
          </p:txBody>
        </p:sp>
        <p:sp>
          <p:nvSpPr>
            <p:cNvPr id="77833" name="Rectangle 9"/>
            <p:cNvSpPr>
              <a:spLocks noChangeArrowheads="1"/>
            </p:cNvSpPr>
            <p:nvPr/>
          </p:nvSpPr>
          <p:spPr bwMode="auto">
            <a:xfrm>
              <a:off x="1200" y="2736"/>
              <a:ext cx="3312"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Lonesome Pine Restaurant</a:t>
              </a:r>
            </a:p>
          </p:txBody>
        </p:sp>
        <p:sp>
          <p:nvSpPr>
            <p:cNvPr id="77834" name="Rectangle 10"/>
            <p:cNvSpPr>
              <a:spLocks noChangeArrowheads="1"/>
            </p:cNvSpPr>
            <p:nvPr/>
          </p:nvSpPr>
          <p:spPr bwMode="auto">
            <a:xfrm>
              <a:off x="1200" y="2976"/>
              <a:ext cx="3312"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Tortuga Restaurante</a:t>
              </a:r>
            </a:p>
          </p:txBody>
        </p:sp>
      </p:grpSp>
      <p:sp>
        <p:nvSpPr>
          <p:cNvPr id="77835" name="AutoShape 11"/>
          <p:cNvSpPr>
            <a:spLocks noChangeArrowheads="1"/>
          </p:cNvSpPr>
          <p:nvPr/>
        </p:nvSpPr>
        <p:spPr bwMode="auto">
          <a:xfrm>
            <a:off x="3924300" y="3276600"/>
            <a:ext cx="1143000" cy="685800"/>
          </a:xfrm>
          <a:prstGeom prst="downArrow">
            <a:avLst>
              <a:gd name="adj1" fmla="val 56944"/>
              <a:gd name="adj2" fmla="val 71296"/>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endParaRPr lang="en-US"/>
          </a:p>
        </p:txBody>
      </p:sp>
      <p:sp>
        <p:nvSpPr>
          <p:cNvPr id="12" name="Rectangle 20"/>
          <p:cNvSpPr>
            <a:spLocks noChangeArrowheads="1"/>
          </p:cNvSpPr>
          <p:nvPr/>
        </p:nvSpPr>
        <p:spPr bwMode="auto">
          <a:xfrm>
            <a:off x="5410200" y="1295400"/>
            <a:ext cx="2438400" cy="471488"/>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endParaRPr lang="en-US" sz="1800" b="1" dirty="0">
              <a:latin typeface="Arial"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lvl="0"/>
            <a:r>
              <a:rPr lang="en-US" dirty="0" err="1" smtClean="0">
                <a:solidFill>
                  <a:srgbClr val="3333CC"/>
                </a:solidFill>
              </a:rPr>
              <a:t>Utilizarea</a:t>
            </a:r>
            <a:r>
              <a:rPr lang="en-US" dirty="0" smtClean="0">
                <a:solidFill>
                  <a:srgbClr val="3333CC"/>
                </a:solidFill>
              </a:rPr>
              <a:t> </a:t>
            </a:r>
            <a:r>
              <a:rPr lang="en-US" dirty="0" err="1" smtClean="0">
                <a:solidFill>
                  <a:srgbClr val="3333CC"/>
                </a:solidFill>
              </a:rPr>
              <a:t>operatorilor</a:t>
            </a:r>
            <a:r>
              <a:rPr lang="en-US" dirty="0" smtClean="0">
                <a:solidFill>
                  <a:srgbClr val="3333CC"/>
                </a:solidFill>
              </a:rPr>
              <a:t> </a:t>
            </a:r>
            <a:r>
              <a:rPr lang="en-US" dirty="0" err="1" smtClean="0">
                <a:solidFill>
                  <a:srgbClr val="3333CC"/>
                </a:solidFill>
              </a:rPr>
              <a:t>logici</a:t>
            </a:r>
            <a:endParaRPr lang="en-US" dirty="0">
              <a:solidFill>
                <a:srgbClr val="3333CC"/>
              </a:solidFill>
            </a:endParaRPr>
          </a:p>
        </p:txBody>
      </p:sp>
      <p:sp>
        <p:nvSpPr>
          <p:cNvPr id="78851" name="Rectangle 3"/>
          <p:cNvSpPr>
            <a:spLocks noChangeArrowheads="1"/>
          </p:cNvSpPr>
          <p:nvPr/>
        </p:nvSpPr>
        <p:spPr bwMode="auto">
          <a:xfrm flipH="1">
            <a:off x="762000" y="4114800"/>
            <a:ext cx="4724400" cy="5334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78852" name="Rectangle 4"/>
          <p:cNvSpPr>
            <a:spLocks noChangeArrowheads="1"/>
          </p:cNvSpPr>
          <p:nvPr/>
        </p:nvSpPr>
        <p:spPr bwMode="auto">
          <a:xfrm>
            <a:off x="3597275" y="16764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78853" name="Rectangle 5"/>
          <p:cNvSpPr>
            <a:spLocks noChangeArrowheads="1"/>
          </p:cNvSpPr>
          <p:nvPr/>
        </p:nvSpPr>
        <p:spPr bwMode="auto">
          <a:xfrm>
            <a:off x="533400" y="1905000"/>
            <a:ext cx="8077200" cy="1828800"/>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wrap="none" anchor="ctr"/>
          <a:lstStyle/>
          <a:p>
            <a:pPr>
              <a:lnSpc>
                <a:spcPct val="96000"/>
              </a:lnSpc>
            </a:pPr>
            <a:r>
              <a:rPr lang="en-US" altLang="en-US" sz="2000">
                <a:latin typeface="Lucida Sans Typewriter" pitchFamily="49" charset="0"/>
                <a:cs typeface="Times New Roman" pitchFamily="18" charset="0"/>
              </a:rPr>
              <a:t>USE northwind</a:t>
            </a:r>
          </a:p>
          <a:p>
            <a:pPr>
              <a:lnSpc>
                <a:spcPct val="96000"/>
              </a:lnSpc>
            </a:pPr>
            <a:r>
              <a:rPr lang="en-US" altLang="en-US" sz="2000">
                <a:latin typeface="Lucida Sans Typewriter" pitchFamily="49" charset="0"/>
                <a:cs typeface="Times New Roman" pitchFamily="18" charset="0"/>
              </a:rPr>
              <a:t>SELECT productid, productname, supplierid, unitprice</a:t>
            </a:r>
            <a:br>
              <a:rPr lang="en-US" altLang="en-US" sz="2000">
                <a:latin typeface="Lucida Sans Typewriter" pitchFamily="49" charset="0"/>
                <a:cs typeface="Times New Roman" pitchFamily="18" charset="0"/>
              </a:rPr>
            </a:br>
            <a:r>
              <a:rPr lang="en-US" altLang="en-US" sz="2000">
                <a:latin typeface="Lucida Sans Typewriter" pitchFamily="49" charset="0"/>
                <a:cs typeface="Times New Roman" pitchFamily="18" charset="0"/>
              </a:rPr>
              <a:t> FROM  products</a:t>
            </a:r>
            <a:br>
              <a:rPr lang="en-US" altLang="en-US" sz="2000">
                <a:latin typeface="Lucida Sans Typewriter" pitchFamily="49" charset="0"/>
                <a:cs typeface="Times New Roman" pitchFamily="18" charset="0"/>
              </a:rPr>
            </a:br>
            <a:r>
              <a:rPr lang="en-US" altLang="en-US" sz="2000">
                <a:latin typeface="Lucida Sans Typewriter" pitchFamily="49" charset="0"/>
                <a:cs typeface="Times New Roman" pitchFamily="18" charset="0"/>
              </a:rPr>
              <a:t> WHERE</a:t>
            </a:r>
            <a:r>
              <a:rPr lang="en-US" altLang="en-US" sz="2000" b="1">
                <a:latin typeface="Lucida Sans Typewriter" pitchFamily="49" charset="0"/>
                <a:cs typeface="Times New Roman" pitchFamily="18" charset="0"/>
              </a:rPr>
              <a:t> </a:t>
            </a:r>
            <a:r>
              <a:rPr lang="en-US" altLang="en-US" sz="2000">
                <a:latin typeface="Lucida Sans Typewriter" pitchFamily="49" charset="0"/>
                <a:cs typeface="Times New Roman" pitchFamily="18" charset="0"/>
              </a:rPr>
              <a:t>(productname LIKE 'T%' OR productid = 46) </a:t>
            </a:r>
            <a:br>
              <a:rPr lang="en-US" altLang="en-US" sz="2000">
                <a:latin typeface="Lucida Sans Typewriter" pitchFamily="49" charset="0"/>
                <a:cs typeface="Times New Roman" pitchFamily="18" charset="0"/>
              </a:rPr>
            </a:br>
            <a:r>
              <a:rPr lang="en-US" altLang="en-US" sz="2000">
                <a:latin typeface="Lucida Sans Typewriter" pitchFamily="49" charset="0"/>
                <a:cs typeface="Times New Roman" pitchFamily="18" charset="0"/>
              </a:rPr>
              <a:t>  AND  (unitprice &gt; 16.00) </a:t>
            </a:r>
          </a:p>
          <a:p>
            <a:pPr>
              <a:lnSpc>
                <a:spcPct val="96000"/>
              </a:lnSpc>
            </a:pPr>
            <a:r>
              <a:rPr lang="en-US" altLang="en-US" sz="2000">
                <a:latin typeface="Lucida Sans Typewriter" pitchFamily="49" charset="0"/>
                <a:cs typeface="Times New Roman" pitchFamily="18" charset="0"/>
              </a:rPr>
              <a:t>GO</a:t>
            </a:r>
            <a:r>
              <a:rPr lang="en-US" altLang="en-US" sz="2000">
                <a:latin typeface="Lucida Sans Typewriter" pitchFamily="49" charset="0"/>
              </a:rPr>
              <a:t> </a:t>
            </a:r>
          </a:p>
        </p:txBody>
      </p:sp>
      <p:grpSp>
        <p:nvGrpSpPr>
          <p:cNvPr id="78854" name="Group 6"/>
          <p:cNvGrpSpPr>
            <a:grpSpLocks/>
          </p:cNvGrpSpPr>
          <p:nvPr/>
        </p:nvGrpSpPr>
        <p:grpSpPr bwMode="auto">
          <a:xfrm>
            <a:off x="533400" y="4419600"/>
            <a:ext cx="8077200" cy="1371600"/>
            <a:chOff x="336" y="2496"/>
            <a:chExt cx="5088" cy="864"/>
          </a:xfrm>
        </p:grpSpPr>
        <p:sp>
          <p:nvSpPr>
            <p:cNvPr id="78855" name="Rectangle 7"/>
            <p:cNvSpPr>
              <a:spLocks noChangeArrowheads="1"/>
            </p:cNvSpPr>
            <p:nvPr/>
          </p:nvSpPr>
          <p:spPr bwMode="auto">
            <a:xfrm>
              <a:off x="336" y="2496"/>
              <a:ext cx="1008"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productid</a:t>
              </a:r>
            </a:p>
          </p:txBody>
        </p:sp>
        <p:sp>
          <p:nvSpPr>
            <p:cNvPr id="78856" name="Rectangle 8"/>
            <p:cNvSpPr>
              <a:spLocks noChangeArrowheads="1"/>
            </p:cNvSpPr>
            <p:nvPr/>
          </p:nvSpPr>
          <p:spPr bwMode="auto">
            <a:xfrm>
              <a:off x="1344" y="2496"/>
              <a:ext cx="2256"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productname</a:t>
              </a:r>
            </a:p>
          </p:txBody>
        </p:sp>
        <p:sp>
          <p:nvSpPr>
            <p:cNvPr id="78857" name="Rectangle 9"/>
            <p:cNvSpPr>
              <a:spLocks noChangeArrowheads="1"/>
            </p:cNvSpPr>
            <p:nvPr/>
          </p:nvSpPr>
          <p:spPr bwMode="auto">
            <a:xfrm>
              <a:off x="3600" y="2496"/>
              <a:ext cx="912"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supplierid</a:t>
              </a:r>
            </a:p>
          </p:txBody>
        </p:sp>
        <p:sp>
          <p:nvSpPr>
            <p:cNvPr id="78858" name="Rectangle 10"/>
            <p:cNvSpPr>
              <a:spLocks noChangeArrowheads="1"/>
            </p:cNvSpPr>
            <p:nvPr/>
          </p:nvSpPr>
          <p:spPr bwMode="auto">
            <a:xfrm>
              <a:off x="4512" y="2496"/>
              <a:ext cx="912"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unitprice</a:t>
              </a:r>
            </a:p>
          </p:txBody>
        </p:sp>
        <p:sp>
          <p:nvSpPr>
            <p:cNvPr id="78859" name="Rectangle 11"/>
            <p:cNvSpPr>
              <a:spLocks noChangeArrowheads="1"/>
            </p:cNvSpPr>
            <p:nvPr/>
          </p:nvSpPr>
          <p:spPr bwMode="auto">
            <a:xfrm>
              <a:off x="336" y="2784"/>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14</a:t>
              </a:r>
            </a:p>
          </p:txBody>
        </p:sp>
        <p:sp>
          <p:nvSpPr>
            <p:cNvPr id="78860" name="Rectangle 12"/>
            <p:cNvSpPr>
              <a:spLocks noChangeArrowheads="1"/>
            </p:cNvSpPr>
            <p:nvPr/>
          </p:nvSpPr>
          <p:spPr bwMode="auto">
            <a:xfrm>
              <a:off x="1344" y="2784"/>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Tofu</a:t>
              </a:r>
            </a:p>
          </p:txBody>
        </p:sp>
        <p:sp>
          <p:nvSpPr>
            <p:cNvPr id="78861" name="Rectangle 13"/>
            <p:cNvSpPr>
              <a:spLocks noChangeArrowheads="1"/>
            </p:cNvSpPr>
            <p:nvPr/>
          </p:nvSpPr>
          <p:spPr bwMode="auto">
            <a:xfrm>
              <a:off x="3600" y="2784"/>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6</a:t>
              </a:r>
            </a:p>
          </p:txBody>
        </p:sp>
        <p:sp>
          <p:nvSpPr>
            <p:cNvPr id="78862" name="Rectangle 14"/>
            <p:cNvSpPr>
              <a:spLocks noChangeArrowheads="1"/>
            </p:cNvSpPr>
            <p:nvPr/>
          </p:nvSpPr>
          <p:spPr bwMode="auto">
            <a:xfrm>
              <a:off x="4512" y="2784"/>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23.25</a:t>
              </a:r>
            </a:p>
          </p:txBody>
        </p:sp>
        <p:sp>
          <p:nvSpPr>
            <p:cNvPr id="78863" name="Rectangle 15"/>
            <p:cNvSpPr>
              <a:spLocks noChangeArrowheads="1"/>
            </p:cNvSpPr>
            <p:nvPr/>
          </p:nvSpPr>
          <p:spPr bwMode="auto">
            <a:xfrm>
              <a:off x="336" y="2976"/>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29</a:t>
              </a:r>
            </a:p>
          </p:txBody>
        </p:sp>
        <p:sp>
          <p:nvSpPr>
            <p:cNvPr id="78864" name="Rectangle 16"/>
            <p:cNvSpPr>
              <a:spLocks noChangeArrowheads="1"/>
            </p:cNvSpPr>
            <p:nvPr/>
          </p:nvSpPr>
          <p:spPr bwMode="auto">
            <a:xfrm>
              <a:off x="1344" y="2976"/>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Thüringer Rostbratwurst</a:t>
              </a:r>
            </a:p>
          </p:txBody>
        </p:sp>
        <p:sp>
          <p:nvSpPr>
            <p:cNvPr id="78865" name="Rectangle 17"/>
            <p:cNvSpPr>
              <a:spLocks noChangeArrowheads="1"/>
            </p:cNvSpPr>
            <p:nvPr/>
          </p:nvSpPr>
          <p:spPr bwMode="auto">
            <a:xfrm>
              <a:off x="3600" y="2976"/>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12</a:t>
              </a:r>
            </a:p>
          </p:txBody>
        </p:sp>
        <p:sp>
          <p:nvSpPr>
            <p:cNvPr id="78866" name="Rectangle 18"/>
            <p:cNvSpPr>
              <a:spLocks noChangeArrowheads="1"/>
            </p:cNvSpPr>
            <p:nvPr/>
          </p:nvSpPr>
          <p:spPr bwMode="auto">
            <a:xfrm>
              <a:off x="4512" y="2976"/>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123.79</a:t>
              </a:r>
            </a:p>
          </p:txBody>
        </p:sp>
        <p:sp>
          <p:nvSpPr>
            <p:cNvPr id="78867" name="Rectangle 19"/>
            <p:cNvSpPr>
              <a:spLocks noChangeArrowheads="1"/>
            </p:cNvSpPr>
            <p:nvPr/>
          </p:nvSpPr>
          <p:spPr bwMode="auto">
            <a:xfrm>
              <a:off x="336" y="3168"/>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62</a:t>
              </a:r>
            </a:p>
          </p:txBody>
        </p:sp>
        <p:sp>
          <p:nvSpPr>
            <p:cNvPr id="78868" name="Rectangle 20"/>
            <p:cNvSpPr>
              <a:spLocks noChangeArrowheads="1"/>
            </p:cNvSpPr>
            <p:nvPr/>
          </p:nvSpPr>
          <p:spPr bwMode="auto">
            <a:xfrm>
              <a:off x="1344" y="3168"/>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Tarte au sucre</a:t>
              </a:r>
            </a:p>
          </p:txBody>
        </p:sp>
        <p:sp>
          <p:nvSpPr>
            <p:cNvPr id="78869" name="Rectangle 21"/>
            <p:cNvSpPr>
              <a:spLocks noChangeArrowheads="1"/>
            </p:cNvSpPr>
            <p:nvPr/>
          </p:nvSpPr>
          <p:spPr bwMode="auto">
            <a:xfrm>
              <a:off x="3600" y="3168"/>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29</a:t>
              </a:r>
            </a:p>
          </p:txBody>
        </p:sp>
        <p:sp>
          <p:nvSpPr>
            <p:cNvPr id="78870" name="Rectangle 22"/>
            <p:cNvSpPr>
              <a:spLocks noChangeArrowheads="1"/>
            </p:cNvSpPr>
            <p:nvPr/>
          </p:nvSpPr>
          <p:spPr bwMode="auto">
            <a:xfrm>
              <a:off x="4512" y="3168"/>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49.3</a:t>
              </a:r>
            </a:p>
          </p:txBody>
        </p:sp>
      </p:grpSp>
      <p:sp>
        <p:nvSpPr>
          <p:cNvPr id="78871" name="AutoShape 23"/>
          <p:cNvSpPr>
            <a:spLocks noChangeArrowheads="1"/>
          </p:cNvSpPr>
          <p:nvPr/>
        </p:nvSpPr>
        <p:spPr bwMode="auto">
          <a:xfrm>
            <a:off x="3924300" y="3810000"/>
            <a:ext cx="1143000" cy="685800"/>
          </a:xfrm>
          <a:prstGeom prst="downArrow">
            <a:avLst>
              <a:gd name="adj1" fmla="val 56944"/>
              <a:gd name="adj2" fmla="val 71296"/>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pPr algn="ctr"/>
            <a:endParaRPr lang="es-MX"/>
          </a:p>
        </p:txBody>
      </p:sp>
      <p:sp>
        <p:nvSpPr>
          <p:cNvPr id="25" name="Rectangle 20"/>
          <p:cNvSpPr>
            <a:spLocks noChangeArrowheads="1"/>
          </p:cNvSpPr>
          <p:nvPr/>
        </p:nvSpPr>
        <p:spPr bwMode="auto">
          <a:xfrm>
            <a:off x="5334000" y="1371600"/>
            <a:ext cx="2438400" cy="471488"/>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endParaRPr lang="en-US" sz="1800" b="1" dirty="0">
              <a:latin typeface="Arial"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ChangeArrowheads="1"/>
          </p:cNvSpPr>
          <p:nvPr>
            <p:ph type="title"/>
          </p:nvPr>
        </p:nvSpPr>
        <p:spPr>
          <a:noFill/>
          <a:ln/>
        </p:spPr>
        <p:txBody>
          <a:bodyPr lIns="90488" tIns="44450" rIns="90488" bIns="44450"/>
          <a:lstStyle/>
          <a:p>
            <a:pPr lvl="0"/>
            <a:r>
              <a:rPr lang="en-US" dirty="0" err="1" smtClean="0">
                <a:solidFill>
                  <a:srgbClr val="3333CC"/>
                </a:solidFill>
              </a:rPr>
              <a:t>Preluarea</a:t>
            </a:r>
            <a:r>
              <a:rPr lang="en-US" dirty="0" smtClean="0">
                <a:solidFill>
                  <a:srgbClr val="3333CC"/>
                </a:solidFill>
              </a:rPr>
              <a:t> </a:t>
            </a:r>
            <a:r>
              <a:rPr lang="en-US" dirty="0" err="1" smtClean="0">
                <a:solidFill>
                  <a:srgbClr val="3333CC"/>
                </a:solidFill>
              </a:rPr>
              <a:t>unei</a:t>
            </a:r>
            <a:r>
              <a:rPr lang="en-US" dirty="0" smtClean="0">
                <a:solidFill>
                  <a:srgbClr val="3333CC"/>
                </a:solidFill>
              </a:rPr>
              <a:t> game de </a:t>
            </a:r>
            <a:r>
              <a:rPr lang="en-US" dirty="0" err="1" smtClean="0">
                <a:solidFill>
                  <a:srgbClr val="3333CC"/>
                </a:solidFill>
              </a:rPr>
              <a:t>valori</a:t>
            </a:r>
            <a:endParaRPr lang="en-US" dirty="0">
              <a:solidFill>
                <a:srgbClr val="3333CC"/>
              </a:solidFill>
            </a:endParaRPr>
          </a:p>
        </p:txBody>
      </p:sp>
      <p:sp>
        <p:nvSpPr>
          <p:cNvPr id="79875" name="Rectangle 1027"/>
          <p:cNvSpPr>
            <a:spLocks noChangeArrowheads="1"/>
          </p:cNvSpPr>
          <p:nvPr/>
        </p:nvSpPr>
        <p:spPr bwMode="auto">
          <a:xfrm flipH="1">
            <a:off x="762000" y="3200400"/>
            <a:ext cx="4724400" cy="5334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79876" name="Rectangle 1028"/>
          <p:cNvSpPr>
            <a:spLocks noChangeArrowheads="1"/>
          </p:cNvSpPr>
          <p:nvPr/>
        </p:nvSpPr>
        <p:spPr bwMode="auto">
          <a:xfrm>
            <a:off x="3597275" y="10668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79877" name="Rectangle 1029"/>
          <p:cNvSpPr>
            <a:spLocks noChangeArrowheads="1"/>
          </p:cNvSpPr>
          <p:nvPr/>
        </p:nvSpPr>
        <p:spPr bwMode="auto">
          <a:xfrm>
            <a:off x="533400" y="1295400"/>
            <a:ext cx="8001000" cy="1524000"/>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wrap="none" anchor="ctr"/>
          <a:lstStyle/>
          <a:p>
            <a:pPr>
              <a:lnSpc>
                <a:spcPct val="96000"/>
              </a:lnSpc>
            </a:pPr>
            <a:r>
              <a:rPr lang="en-US" altLang="en-US" sz="2000" noProof="1">
                <a:latin typeface="Lucida Sans Typewriter" pitchFamily="49" charset="0"/>
              </a:rPr>
              <a:t>USE northwind</a:t>
            </a:r>
          </a:p>
          <a:p>
            <a:pPr>
              <a:lnSpc>
                <a:spcPct val="96000"/>
              </a:lnSpc>
            </a:pPr>
            <a:r>
              <a:rPr lang="en-US" altLang="en-US" sz="2000" noProof="1">
                <a:latin typeface="Lucida Sans Typewriter" pitchFamily="49" charset="0"/>
              </a:rPr>
              <a:t>SELECT productname, unitprice</a:t>
            </a:r>
          </a:p>
          <a:p>
            <a:pPr>
              <a:lnSpc>
                <a:spcPct val="96000"/>
              </a:lnSpc>
            </a:pPr>
            <a:r>
              <a:rPr lang="en-US" altLang="en-US" sz="2000" noProof="1">
                <a:latin typeface="Lucida Sans Typewriter" pitchFamily="49" charset="0"/>
              </a:rPr>
              <a:t>FROM products</a:t>
            </a:r>
          </a:p>
          <a:p>
            <a:pPr>
              <a:lnSpc>
                <a:spcPct val="96000"/>
              </a:lnSpc>
            </a:pPr>
            <a:r>
              <a:rPr lang="en-US" altLang="en-US" sz="2000" noProof="1">
                <a:latin typeface="Lucida Sans Typewriter" pitchFamily="49" charset="0"/>
              </a:rPr>
              <a:t>WHERE unitprice BETWEEN 10 AND 20</a:t>
            </a:r>
            <a:endParaRPr lang="en-US" altLang="en-US" sz="2000">
              <a:latin typeface="Lucida Sans Typewriter" pitchFamily="49" charset="0"/>
            </a:endParaRPr>
          </a:p>
          <a:p>
            <a:pPr>
              <a:lnSpc>
                <a:spcPct val="96000"/>
              </a:lnSpc>
            </a:pPr>
            <a:r>
              <a:rPr lang="en-US" altLang="en-US" sz="2000">
                <a:latin typeface="Lucida Sans Typewriter" pitchFamily="49" charset="0"/>
              </a:rPr>
              <a:t>GO</a:t>
            </a:r>
          </a:p>
        </p:txBody>
      </p:sp>
      <p:grpSp>
        <p:nvGrpSpPr>
          <p:cNvPr id="79878" name="Group 1030"/>
          <p:cNvGrpSpPr>
            <a:grpSpLocks/>
          </p:cNvGrpSpPr>
          <p:nvPr/>
        </p:nvGrpSpPr>
        <p:grpSpPr bwMode="auto">
          <a:xfrm>
            <a:off x="1752600" y="3352800"/>
            <a:ext cx="5715000" cy="3124200"/>
            <a:chOff x="1056" y="2208"/>
            <a:chExt cx="3600" cy="1968"/>
          </a:xfrm>
        </p:grpSpPr>
        <p:sp>
          <p:nvSpPr>
            <p:cNvPr id="79879" name="Rectangle 1031"/>
            <p:cNvSpPr>
              <a:spLocks noChangeArrowheads="1"/>
            </p:cNvSpPr>
            <p:nvPr/>
          </p:nvSpPr>
          <p:spPr bwMode="auto">
            <a:xfrm>
              <a:off x="1056" y="2208"/>
              <a:ext cx="1776"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productname</a:t>
              </a:r>
            </a:p>
          </p:txBody>
        </p:sp>
        <p:sp>
          <p:nvSpPr>
            <p:cNvPr id="79880" name="Rectangle 1032"/>
            <p:cNvSpPr>
              <a:spLocks noChangeArrowheads="1"/>
            </p:cNvSpPr>
            <p:nvPr/>
          </p:nvSpPr>
          <p:spPr bwMode="auto">
            <a:xfrm>
              <a:off x="2832" y="2208"/>
              <a:ext cx="1824"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unitprice</a:t>
              </a:r>
            </a:p>
          </p:txBody>
        </p:sp>
        <p:sp>
          <p:nvSpPr>
            <p:cNvPr id="79881" name="Rectangle 1033"/>
            <p:cNvSpPr>
              <a:spLocks noChangeArrowheads="1"/>
            </p:cNvSpPr>
            <p:nvPr/>
          </p:nvSpPr>
          <p:spPr bwMode="auto">
            <a:xfrm>
              <a:off x="1056" y="249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Chai</a:t>
              </a:r>
            </a:p>
          </p:txBody>
        </p:sp>
        <p:sp>
          <p:nvSpPr>
            <p:cNvPr id="79882" name="Rectangle 1034"/>
            <p:cNvSpPr>
              <a:spLocks noChangeArrowheads="1"/>
            </p:cNvSpPr>
            <p:nvPr/>
          </p:nvSpPr>
          <p:spPr bwMode="auto">
            <a:xfrm>
              <a:off x="2832" y="249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18</a:t>
              </a:r>
            </a:p>
          </p:txBody>
        </p:sp>
        <p:sp>
          <p:nvSpPr>
            <p:cNvPr id="79883" name="Rectangle 1035"/>
            <p:cNvSpPr>
              <a:spLocks noChangeArrowheads="1"/>
            </p:cNvSpPr>
            <p:nvPr/>
          </p:nvSpPr>
          <p:spPr bwMode="auto">
            <a:xfrm>
              <a:off x="1056" y="273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Chang</a:t>
              </a:r>
            </a:p>
          </p:txBody>
        </p:sp>
        <p:sp>
          <p:nvSpPr>
            <p:cNvPr id="79884" name="Rectangle 1036"/>
            <p:cNvSpPr>
              <a:spLocks noChangeArrowheads="1"/>
            </p:cNvSpPr>
            <p:nvPr/>
          </p:nvSpPr>
          <p:spPr bwMode="auto">
            <a:xfrm>
              <a:off x="2832" y="273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19</a:t>
              </a:r>
            </a:p>
          </p:txBody>
        </p:sp>
        <p:sp>
          <p:nvSpPr>
            <p:cNvPr id="79885" name="Rectangle 1037"/>
            <p:cNvSpPr>
              <a:spLocks noChangeArrowheads="1"/>
            </p:cNvSpPr>
            <p:nvPr/>
          </p:nvSpPr>
          <p:spPr bwMode="auto">
            <a:xfrm>
              <a:off x="1056" y="297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Aniseed Syrup</a:t>
              </a:r>
            </a:p>
          </p:txBody>
        </p:sp>
        <p:sp>
          <p:nvSpPr>
            <p:cNvPr id="79886" name="Rectangle 1038"/>
            <p:cNvSpPr>
              <a:spLocks noChangeArrowheads="1"/>
            </p:cNvSpPr>
            <p:nvPr/>
          </p:nvSpPr>
          <p:spPr bwMode="auto">
            <a:xfrm>
              <a:off x="2832" y="297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10</a:t>
              </a:r>
            </a:p>
          </p:txBody>
        </p:sp>
        <p:sp>
          <p:nvSpPr>
            <p:cNvPr id="79887" name="Rectangle 1039"/>
            <p:cNvSpPr>
              <a:spLocks noChangeArrowheads="1"/>
            </p:cNvSpPr>
            <p:nvPr/>
          </p:nvSpPr>
          <p:spPr bwMode="auto">
            <a:xfrm>
              <a:off x="1056" y="321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Genen Shouyu</a:t>
              </a:r>
            </a:p>
          </p:txBody>
        </p:sp>
        <p:sp>
          <p:nvSpPr>
            <p:cNvPr id="79888" name="Rectangle 1040"/>
            <p:cNvSpPr>
              <a:spLocks noChangeArrowheads="1"/>
            </p:cNvSpPr>
            <p:nvPr/>
          </p:nvSpPr>
          <p:spPr bwMode="auto">
            <a:xfrm>
              <a:off x="2832" y="321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15.5</a:t>
              </a:r>
            </a:p>
          </p:txBody>
        </p:sp>
        <p:sp>
          <p:nvSpPr>
            <p:cNvPr id="79889" name="Rectangle 1041"/>
            <p:cNvSpPr>
              <a:spLocks noChangeArrowheads="1"/>
            </p:cNvSpPr>
            <p:nvPr/>
          </p:nvSpPr>
          <p:spPr bwMode="auto">
            <a:xfrm>
              <a:off x="1056" y="345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Pavlova</a:t>
              </a:r>
            </a:p>
          </p:txBody>
        </p:sp>
        <p:sp>
          <p:nvSpPr>
            <p:cNvPr id="79890" name="Rectangle 1042"/>
            <p:cNvSpPr>
              <a:spLocks noChangeArrowheads="1"/>
            </p:cNvSpPr>
            <p:nvPr/>
          </p:nvSpPr>
          <p:spPr bwMode="auto">
            <a:xfrm>
              <a:off x="2832" y="345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17.45</a:t>
              </a:r>
            </a:p>
          </p:txBody>
        </p:sp>
        <p:sp>
          <p:nvSpPr>
            <p:cNvPr id="79891" name="Rectangle 1043"/>
            <p:cNvSpPr>
              <a:spLocks noChangeArrowheads="1"/>
            </p:cNvSpPr>
            <p:nvPr/>
          </p:nvSpPr>
          <p:spPr bwMode="auto">
            <a:xfrm>
              <a:off x="1056" y="369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Sir Rodney’s Scones</a:t>
              </a:r>
            </a:p>
          </p:txBody>
        </p:sp>
        <p:sp>
          <p:nvSpPr>
            <p:cNvPr id="79892" name="Rectangle 1044"/>
            <p:cNvSpPr>
              <a:spLocks noChangeArrowheads="1"/>
            </p:cNvSpPr>
            <p:nvPr/>
          </p:nvSpPr>
          <p:spPr bwMode="auto">
            <a:xfrm>
              <a:off x="2832" y="369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10</a:t>
              </a:r>
            </a:p>
          </p:txBody>
        </p:sp>
        <p:sp>
          <p:nvSpPr>
            <p:cNvPr id="79893" name="Rectangle 1045"/>
            <p:cNvSpPr>
              <a:spLocks noChangeArrowheads="1"/>
            </p:cNvSpPr>
            <p:nvPr/>
          </p:nvSpPr>
          <p:spPr bwMode="auto">
            <a:xfrm>
              <a:off x="1056" y="393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t>
              </a:r>
            </a:p>
          </p:txBody>
        </p:sp>
        <p:sp>
          <p:nvSpPr>
            <p:cNvPr id="79894" name="Rectangle 1046"/>
            <p:cNvSpPr>
              <a:spLocks noChangeArrowheads="1"/>
            </p:cNvSpPr>
            <p:nvPr/>
          </p:nvSpPr>
          <p:spPr bwMode="auto">
            <a:xfrm>
              <a:off x="2832" y="393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t>
              </a:r>
            </a:p>
          </p:txBody>
        </p:sp>
      </p:grpSp>
      <p:sp>
        <p:nvSpPr>
          <p:cNvPr id="79895" name="AutoShape 1047"/>
          <p:cNvSpPr>
            <a:spLocks noChangeArrowheads="1"/>
          </p:cNvSpPr>
          <p:nvPr/>
        </p:nvSpPr>
        <p:spPr bwMode="auto">
          <a:xfrm>
            <a:off x="3924300" y="2819400"/>
            <a:ext cx="1143000" cy="685800"/>
          </a:xfrm>
          <a:prstGeom prst="downArrow">
            <a:avLst>
              <a:gd name="adj1" fmla="val 56944"/>
              <a:gd name="adj2" fmla="val 71296"/>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endParaRPr lang="en-US"/>
          </a:p>
        </p:txBody>
      </p:sp>
      <p:sp>
        <p:nvSpPr>
          <p:cNvPr id="25" name="Rectangle 20"/>
          <p:cNvSpPr>
            <a:spLocks noChangeArrowheads="1"/>
          </p:cNvSpPr>
          <p:nvPr/>
        </p:nvSpPr>
        <p:spPr bwMode="auto">
          <a:xfrm>
            <a:off x="5562600" y="990600"/>
            <a:ext cx="2438400" cy="471488"/>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endParaRPr lang="en-US" sz="1800" b="1" dirty="0">
              <a:latin typeface="Arial"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flipH="1">
            <a:off x="762000" y="3657600"/>
            <a:ext cx="4724400" cy="5334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80899" name="Rectangle 3"/>
          <p:cNvSpPr>
            <a:spLocks noChangeArrowheads="1"/>
          </p:cNvSpPr>
          <p:nvPr/>
        </p:nvSpPr>
        <p:spPr bwMode="auto">
          <a:xfrm>
            <a:off x="3597275" y="12954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80900" name="Rectangle 4"/>
          <p:cNvSpPr>
            <a:spLocks noChangeArrowheads="1"/>
          </p:cNvSpPr>
          <p:nvPr/>
        </p:nvSpPr>
        <p:spPr bwMode="auto">
          <a:xfrm>
            <a:off x="533400" y="1600200"/>
            <a:ext cx="8001000" cy="1600200"/>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wrap="none" anchor="ctr"/>
          <a:lstStyle/>
          <a:p>
            <a:pPr>
              <a:lnSpc>
                <a:spcPct val="96000"/>
              </a:lnSpc>
            </a:pPr>
            <a:r>
              <a:rPr lang="en-US" altLang="en-US" sz="2000" noProof="1">
                <a:latin typeface="Lucida Sans Typewriter" pitchFamily="49" charset="0"/>
              </a:rPr>
              <a:t>USE northwind</a:t>
            </a:r>
          </a:p>
          <a:p>
            <a:pPr>
              <a:lnSpc>
                <a:spcPct val="96000"/>
              </a:lnSpc>
            </a:pPr>
            <a:r>
              <a:rPr lang="en-US" altLang="en-US" sz="2000" noProof="1">
                <a:latin typeface="Lucida Sans Typewriter" pitchFamily="49" charset="0"/>
              </a:rPr>
              <a:t>SELECT companyname, country</a:t>
            </a:r>
          </a:p>
          <a:p>
            <a:pPr>
              <a:lnSpc>
                <a:spcPct val="96000"/>
              </a:lnSpc>
            </a:pPr>
            <a:r>
              <a:rPr lang="en-US" altLang="en-US" sz="2000" noProof="1">
                <a:latin typeface="Lucida Sans Typewriter" pitchFamily="49" charset="0"/>
              </a:rPr>
              <a:t>FROM suppliers</a:t>
            </a:r>
          </a:p>
          <a:p>
            <a:pPr>
              <a:lnSpc>
                <a:spcPct val="96000"/>
              </a:lnSpc>
              <a:spcAft>
                <a:spcPts val="800"/>
              </a:spcAft>
            </a:pPr>
            <a:r>
              <a:rPr lang="en-US" altLang="en-US" sz="2000" noProof="1">
                <a:latin typeface="Lucida Sans Typewriter" pitchFamily="49" charset="0"/>
              </a:rPr>
              <a:t>WHERE country IN ('Japan', 'Italy')</a:t>
            </a:r>
            <a:endParaRPr lang="en-US" altLang="en-US" sz="2000">
              <a:latin typeface="Lucida Sans Typewriter" pitchFamily="49" charset="0"/>
            </a:endParaRPr>
          </a:p>
          <a:p>
            <a:pPr>
              <a:lnSpc>
                <a:spcPct val="96000"/>
              </a:lnSpc>
              <a:spcAft>
                <a:spcPts val="800"/>
              </a:spcAft>
            </a:pPr>
            <a:r>
              <a:rPr lang="en-US" altLang="en-US" sz="2000">
                <a:latin typeface="Lucida Sans Typewriter" pitchFamily="49" charset="0"/>
              </a:rPr>
              <a:t>GO</a:t>
            </a:r>
          </a:p>
        </p:txBody>
      </p:sp>
      <p:sp>
        <p:nvSpPr>
          <p:cNvPr id="80901" name="Rectangle 5"/>
          <p:cNvSpPr>
            <a:spLocks noGrp="1" noChangeArrowheads="1"/>
          </p:cNvSpPr>
          <p:nvPr>
            <p:ph type="title"/>
          </p:nvPr>
        </p:nvSpPr>
        <p:spPr>
          <a:noFill/>
          <a:ln/>
        </p:spPr>
        <p:txBody>
          <a:bodyPr lIns="90488" tIns="44450" rIns="90488" bIns="44450"/>
          <a:lstStyle/>
          <a:p>
            <a:pPr lvl="0"/>
            <a:r>
              <a:rPr lang="en-US" dirty="0" err="1" smtClean="0">
                <a:solidFill>
                  <a:srgbClr val="3333CC"/>
                </a:solidFill>
              </a:rPr>
              <a:t>Utilizarea</a:t>
            </a:r>
            <a:r>
              <a:rPr lang="en-US" dirty="0" smtClean="0">
                <a:solidFill>
                  <a:srgbClr val="3333CC"/>
                </a:solidFill>
              </a:rPr>
              <a:t> </a:t>
            </a:r>
            <a:r>
              <a:rPr lang="en-US" dirty="0" err="1" smtClean="0">
                <a:solidFill>
                  <a:srgbClr val="3333CC"/>
                </a:solidFill>
              </a:rPr>
              <a:t>unei</a:t>
            </a:r>
            <a:r>
              <a:rPr lang="en-US" dirty="0" smtClean="0">
                <a:solidFill>
                  <a:srgbClr val="3333CC"/>
                </a:solidFill>
              </a:rPr>
              <a:t> </a:t>
            </a:r>
            <a:r>
              <a:rPr lang="en-US" dirty="0" err="1" smtClean="0">
                <a:solidFill>
                  <a:srgbClr val="3333CC"/>
                </a:solidFill>
              </a:rPr>
              <a:t>liste</a:t>
            </a:r>
            <a:r>
              <a:rPr lang="en-US" dirty="0" smtClean="0">
                <a:solidFill>
                  <a:srgbClr val="3333CC"/>
                </a:solidFill>
              </a:rPr>
              <a:t> de </a:t>
            </a:r>
            <a:r>
              <a:rPr lang="en-US" dirty="0" err="1" smtClean="0">
                <a:solidFill>
                  <a:srgbClr val="3333CC"/>
                </a:solidFill>
              </a:rPr>
              <a:t>valori</a:t>
            </a:r>
            <a:r>
              <a:rPr lang="en-US" dirty="0" smtClean="0">
                <a:solidFill>
                  <a:srgbClr val="3333CC"/>
                </a:solidFill>
              </a:rPr>
              <a:t> ca </a:t>
            </a:r>
            <a:r>
              <a:rPr lang="en-US" dirty="0" err="1" smtClean="0">
                <a:solidFill>
                  <a:srgbClr val="3333CC"/>
                </a:solidFill>
              </a:rPr>
              <a:t>criterii</a:t>
            </a:r>
            <a:r>
              <a:rPr lang="en-US" dirty="0" smtClean="0">
                <a:solidFill>
                  <a:srgbClr val="3333CC"/>
                </a:solidFill>
              </a:rPr>
              <a:t> de </a:t>
            </a:r>
            <a:r>
              <a:rPr lang="en-US" dirty="0" err="1" smtClean="0">
                <a:solidFill>
                  <a:srgbClr val="3333CC"/>
                </a:solidFill>
              </a:rPr>
              <a:t>căutare</a:t>
            </a:r>
            <a:endParaRPr lang="en-US" dirty="0">
              <a:solidFill>
                <a:srgbClr val="3333CC"/>
              </a:solidFill>
            </a:endParaRPr>
          </a:p>
        </p:txBody>
      </p:sp>
      <p:grpSp>
        <p:nvGrpSpPr>
          <p:cNvPr id="80902" name="Group 6"/>
          <p:cNvGrpSpPr>
            <a:grpSpLocks/>
          </p:cNvGrpSpPr>
          <p:nvPr/>
        </p:nvGrpSpPr>
        <p:grpSpPr bwMode="auto">
          <a:xfrm>
            <a:off x="1676400" y="3962400"/>
            <a:ext cx="5715000" cy="1981200"/>
            <a:chOff x="1056" y="2208"/>
            <a:chExt cx="3600" cy="1248"/>
          </a:xfrm>
        </p:grpSpPr>
        <p:sp>
          <p:nvSpPr>
            <p:cNvPr id="80903" name="Rectangle 7"/>
            <p:cNvSpPr>
              <a:spLocks noChangeArrowheads="1"/>
            </p:cNvSpPr>
            <p:nvPr/>
          </p:nvSpPr>
          <p:spPr bwMode="auto">
            <a:xfrm>
              <a:off x="1056" y="2208"/>
              <a:ext cx="1776"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companyname</a:t>
              </a:r>
            </a:p>
          </p:txBody>
        </p:sp>
        <p:sp>
          <p:nvSpPr>
            <p:cNvPr id="80904" name="Rectangle 8"/>
            <p:cNvSpPr>
              <a:spLocks noChangeArrowheads="1"/>
            </p:cNvSpPr>
            <p:nvPr/>
          </p:nvSpPr>
          <p:spPr bwMode="auto">
            <a:xfrm>
              <a:off x="2832" y="2208"/>
              <a:ext cx="1824"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country</a:t>
              </a:r>
            </a:p>
          </p:txBody>
        </p:sp>
        <p:sp>
          <p:nvSpPr>
            <p:cNvPr id="80905" name="Rectangle 9"/>
            <p:cNvSpPr>
              <a:spLocks noChangeArrowheads="1"/>
            </p:cNvSpPr>
            <p:nvPr/>
          </p:nvSpPr>
          <p:spPr bwMode="auto">
            <a:xfrm>
              <a:off x="1056" y="249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Tokyo Traders</a:t>
              </a:r>
            </a:p>
          </p:txBody>
        </p:sp>
        <p:sp>
          <p:nvSpPr>
            <p:cNvPr id="80906" name="Rectangle 10"/>
            <p:cNvSpPr>
              <a:spLocks noChangeArrowheads="1"/>
            </p:cNvSpPr>
            <p:nvPr/>
          </p:nvSpPr>
          <p:spPr bwMode="auto">
            <a:xfrm>
              <a:off x="2832" y="249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Japan</a:t>
              </a:r>
            </a:p>
          </p:txBody>
        </p:sp>
        <p:sp>
          <p:nvSpPr>
            <p:cNvPr id="80907" name="Rectangle 11"/>
            <p:cNvSpPr>
              <a:spLocks noChangeArrowheads="1"/>
            </p:cNvSpPr>
            <p:nvPr/>
          </p:nvSpPr>
          <p:spPr bwMode="auto">
            <a:xfrm>
              <a:off x="1056" y="273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Mayumi’s</a:t>
              </a:r>
            </a:p>
          </p:txBody>
        </p:sp>
        <p:sp>
          <p:nvSpPr>
            <p:cNvPr id="80908" name="Rectangle 12"/>
            <p:cNvSpPr>
              <a:spLocks noChangeArrowheads="1"/>
            </p:cNvSpPr>
            <p:nvPr/>
          </p:nvSpPr>
          <p:spPr bwMode="auto">
            <a:xfrm>
              <a:off x="2832" y="273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Japan</a:t>
              </a:r>
            </a:p>
          </p:txBody>
        </p:sp>
        <p:sp>
          <p:nvSpPr>
            <p:cNvPr id="80909" name="Rectangle 13"/>
            <p:cNvSpPr>
              <a:spLocks noChangeArrowheads="1"/>
            </p:cNvSpPr>
            <p:nvPr/>
          </p:nvSpPr>
          <p:spPr bwMode="auto">
            <a:xfrm>
              <a:off x="1056" y="297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Formaggi Fortini s.r.l.</a:t>
              </a:r>
            </a:p>
          </p:txBody>
        </p:sp>
        <p:sp>
          <p:nvSpPr>
            <p:cNvPr id="80910" name="Rectangle 14"/>
            <p:cNvSpPr>
              <a:spLocks noChangeArrowheads="1"/>
            </p:cNvSpPr>
            <p:nvPr/>
          </p:nvSpPr>
          <p:spPr bwMode="auto">
            <a:xfrm>
              <a:off x="2832" y="297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Italy</a:t>
              </a:r>
            </a:p>
          </p:txBody>
        </p:sp>
        <p:sp>
          <p:nvSpPr>
            <p:cNvPr id="80911" name="Rectangle 15"/>
            <p:cNvSpPr>
              <a:spLocks noChangeArrowheads="1"/>
            </p:cNvSpPr>
            <p:nvPr/>
          </p:nvSpPr>
          <p:spPr bwMode="auto">
            <a:xfrm>
              <a:off x="1056" y="3216"/>
              <a:ext cx="177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Pasta Buttini s.r.l.</a:t>
              </a:r>
            </a:p>
          </p:txBody>
        </p:sp>
        <p:sp>
          <p:nvSpPr>
            <p:cNvPr id="80912" name="Rectangle 16"/>
            <p:cNvSpPr>
              <a:spLocks noChangeArrowheads="1"/>
            </p:cNvSpPr>
            <p:nvPr/>
          </p:nvSpPr>
          <p:spPr bwMode="auto">
            <a:xfrm>
              <a:off x="2832" y="3216"/>
              <a:ext cx="18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Italy</a:t>
              </a:r>
            </a:p>
          </p:txBody>
        </p:sp>
      </p:grpSp>
      <p:sp>
        <p:nvSpPr>
          <p:cNvPr id="80913" name="AutoShape 17"/>
          <p:cNvSpPr>
            <a:spLocks noChangeArrowheads="1"/>
          </p:cNvSpPr>
          <p:nvPr/>
        </p:nvSpPr>
        <p:spPr bwMode="auto">
          <a:xfrm>
            <a:off x="3924300" y="3276600"/>
            <a:ext cx="1143000" cy="685800"/>
          </a:xfrm>
          <a:prstGeom prst="downArrow">
            <a:avLst>
              <a:gd name="adj1" fmla="val 56944"/>
              <a:gd name="adj2" fmla="val 71296"/>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endParaRPr lang="en-US"/>
          </a:p>
        </p:txBody>
      </p:sp>
      <p:sp>
        <p:nvSpPr>
          <p:cNvPr id="19" name="Rectangle 20"/>
          <p:cNvSpPr>
            <a:spLocks noChangeArrowheads="1"/>
          </p:cNvSpPr>
          <p:nvPr/>
        </p:nvSpPr>
        <p:spPr bwMode="auto">
          <a:xfrm>
            <a:off x="5638800" y="1219200"/>
            <a:ext cx="2438400" cy="471488"/>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endParaRPr lang="en-US" sz="1800" b="1" dirty="0">
              <a:latin typeface="Arial"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a:ln/>
        </p:spPr>
        <p:txBody>
          <a:bodyPr lIns="90488" tIns="44450" rIns="90488" bIns="44450"/>
          <a:lstStyle/>
          <a:p>
            <a:pPr lvl="0"/>
            <a:r>
              <a:rPr lang="en-US" dirty="0" err="1" smtClean="0">
                <a:solidFill>
                  <a:srgbClr val="3333CC"/>
                </a:solidFill>
              </a:rPr>
              <a:t>Preluarea</a:t>
            </a:r>
            <a:r>
              <a:rPr lang="en-US" dirty="0" smtClean="0">
                <a:solidFill>
                  <a:srgbClr val="3333CC"/>
                </a:solidFill>
              </a:rPr>
              <a:t> </a:t>
            </a:r>
            <a:r>
              <a:rPr lang="en-US" dirty="0" err="1" smtClean="0">
                <a:solidFill>
                  <a:srgbClr val="3333CC"/>
                </a:solidFill>
              </a:rPr>
              <a:t>valorilor</a:t>
            </a:r>
            <a:r>
              <a:rPr lang="en-US" dirty="0" smtClean="0">
                <a:solidFill>
                  <a:srgbClr val="3333CC"/>
                </a:solidFill>
              </a:rPr>
              <a:t> </a:t>
            </a:r>
            <a:r>
              <a:rPr lang="en-US" dirty="0" err="1" smtClean="0">
                <a:solidFill>
                  <a:srgbClr val="3333CC"/>
                </a:solidFill>
              </a:rPr>
              <a:t>necunoscute</a:t>
            </a:r>
            <a:endParaRPr lang="en-US" dirty="0">
              <a:solidFill>
                <a:srgbClr val="3333CC"/>
              </a:solidFill>
            </a:endParaRPr>
          </a:p>
        </p:txBody>
      </p:sp>
      <p:grpSp>
        <p:nvGrpSpPr>
          <p:cNvPr id="81923" name="Group 3"/>
          <p:cNvGrpSpPr>
            <a:grpSpLocks/>
          </p:cNvGrpSpPr>
          <p:nvPr/>
        </p:nvGrpSpPr>
        <p:grpSpPr bwMode="auto">
          <a:xfrm>
            <a:off x="533400" y="1219200"/>
            <a:ext cx="8001000" cy="4800600"/>
            <a:chOff x="336" y="768"/>
            <a:chExt cx="5040" cy="3024"/>
          </a:xfrm>
        </p:grpSpPr>
        <p:sp>
          <p:nvSpPr>
            <p:cNvPr id="81924" name="Rectangle 4"/>
            <p:cNvSpPr>
              <a:spLocks noChangeArrowheads="1"/>
            </p:cNvSpPr>
            <p:nvPr/>
          </p:nvSpPr>
          <p:spPr bwMode="auto">
            <a:xfrm flipH="1">
              <a:off x="480" y="2112"/>
              <a:ext cx="2976" cy="336"/>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81925" name="Rectangle 5"/>
            <p:cNvSpPr>
              <a:spLocks noChangeArrowheads="1"/>
            </p:cNvSpPr>
            <p:nvPr/>
          </p:nvSpPr>
          <p:spPr bwMode="auto">
            <a:xfrm>
              <a:off x="2266" y="768"/>
              <a:ext cx="2976" cy="336"/>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81926" name="Rectangle 6"/>
            <p:cNvSpPr>
              <a:spLocks noChangeArrowheads="1"/>
            </p:cNvSpPr>
            <p:nvPr/>
          </p:nvSpPr>
          <p:spPr bwMode="auto">
            <a:xfrm>
              <a:off x="336" y="960"/>
              <a:ext cx="5040" cy="912"/>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wrap="none" anchor="ctr"/>
            <a:lstStyle/>
            <a:p>
              <a:pPr>
                <a:lnSpc>
                  <a:spcPct val="96000"/>
                </a:lnSpc>
              </a:pPr>
              <a:r>
                <a:rPr lang="en-US" altLang="en-US" sz="2000" noProof="1">
                  <a:latin typeface="Lucida Sans Typewriter" pitchFamily="49" charset="0"/>
                </a:rPr>
                <a:t>USE northwind</a:t>
              </a:r>
            </a:p>
            <a:p>
              <a:pPr>
                <a:lnSpc>
                  <a:spcPct val="96000"/>
                </a:lnSpc>
              </a:pPr>
              <a:r>
                <a:rPr lang="en-US" altLang="en-US" sz="2000" noProof="1">
                  <a:latin typeface="Lucida Sans Typewriter" pitchFamily="49" charset="0"/>
                </a:rPr>
                <a:t>SELECT companyname, fax</a:t>
              </a:r>
            </a:p>
            <a:p>
              <a:pPr>
                <a:lnSpc>
                  <a:spcPct val="96000"/>
                </a:lnSpc>
              </a:pPr>
              <a:r>
                <a:rPr lang="en-US" altLang="en-US" sz="2000" noProof="1">
                  <a:latin typeface="Lucida Sans Typewriter" pitchFamily="49" charset="0"/>
                </a:rPr>
                <a:t>FROM suppliers</a:t>
              </a:r>
            </a:p>
            <a:p>
              <a:pPr>
                <a:lnSpc>
                  <a:spcPct val="96000"/>
                </a:lnSpc>
              </a:pPr>
              <a:r>
                <a:rPr lang="en-US" altLang="en-US" sz="2000" noProof="1">
                  <a:latin typeface="Lucida Sans Typewriter" pitchFamily="49" charset="0"/>
                </a:rPr>
                <a:t>WHERE fax IS NULL</a:t>
              </a:r>
              <a:endParaRPr lang="en-US" altLang="en-US" sz="2000">
                <a:latin typeface="Lucida Sans Typewriter" pitchFamily="49" charset="0"/>
              </a:endParaRPr>
            </a:p>
            <a:p>
              <a:pPr>
                <a:lnSpc>
                  <a:spcPct val="96000"/>
                </a:lnSpc>
              </a:pPr>
              <a:r>
                <a:rPr lang="en-US" altLang="en-US" sz="2000">
                  <a:latin typeface="Lucida Sans Typewriter" pitchFamily="49" charset="0"/>
                </a:rPr>
                <a:t>GO</a:t>
              </a:r>
            </a:p>
          </p:txBody>
        </p:sp>
        <p:grpSp>
          <p:nvGrpSpPr>
            <p:cNvPr id="81927" name="Group 7"/>
            <p:cNvGrpSpPr>
              <a:grpSpLocks/>
            </p:cNvGrpSpPr>
            <p:nvPr/>
          </p:nvGrpSpPr>
          <p:grpSpPr bwMode="auto">
            <a:xfrm>
              <a:off x="1008" y="2304"/>
              <a:ext cx="3744" cy="1488"/>
              <a:chOff x="1056" y="2208"/>
              <a:chExt cx="3744" cy="1488"/>
            </a:xfrm>
          </p:grpSpPr>
          <p:sp>
            <p:nvSpPr>
              <p:cNvPr id="81928" name="Rectangle 8"/>
              <p:cNvSpPr>
                <a:spLocks noChangeArrowheads="1"/>
              </p:cNvSpPr>
              <p:nvPr/>
            </p:nvSpPr>
            <p:spPr bwMode="auto">
              <a:xfrm>
                <a:off x="1056" y="2208"/>
                <a:ext cx="2928"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companyname</a:t>
                </a:r>
              </a:p>
            </p:txBody>
          </p:sp>
          <p:sp>
            <p:nvSpPr>
              <p:cNvPr id="81929" name="Rectangle 9"/>
              <p:cNvSpPr>
                <a:spLocks noChangeArrowheads="1"/>
              </p:cNvSpPr>
              <p:nvPr/>
            </p:nvSpPr>
            <p:spPr bwMode="auto">
              <a:xfrm>
                <a:off x="3984" y="2208"/>
                <a:ext cx="816"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fax</a:t>
                </a:r>
              </a:p>
            </p:txBody>
          </p:sp>
          <p:sp>
            <p:nvSpPr>
              <p:cNvPr id="81930" name="Rectangle 10"/>
              <p:cNvSpPr>
                <a:spLocks noChangeArrowheads="1"/>
              </p:cNvSpPr>
              <p:nvPr/>
            </p:nvSpPr>
            <p:spPr bwMode="auto">
              <a:xfrm>
                <a:off x="1056" y="2496"/>
                <a:ext cx="2928"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Exotic Liquids</a:t>
                </a:r>
              </a:p>
            </p:txBody>
          </p:sp>
          <p:sp>
            <p:nvSpPr>
              <p:cNvPr id="81931" name="Rectangle 11"/>
              <p:cNvSpPr>
                <a:spLocks noChangeArrowheads="1"/>
              </p:cNvSpPr>
              <p:nvPr/>
            </p:nvSpPr>
            <p:spPr bwMode="auto">
              <a:xfrm>
                <a:off x="3984" y="2496"/>
                <a:ext cx="81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NULL</a:t>
                </a:r>
              </a:p>
            </p:txBody>
          </p:sp>
          <p:sp>
            <p:nvSpPr>
              <p:cNvPr id="81932" name="Rectangle 12"/>
              <p:cNvSpPr>
                <a:spLocks noChangeArrowheads="1"/>
              </p:cNvSpPr>
              <p:nvPr/>
            </p:nvSpPr>
            <p:spPr bwMode="auto">
              <a:xfrm>
                <a:off x="1056" y="2736"/>
                <a:ext cx="2928"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New Orleans Cajun Delights</a:t>
                </a:r>
              </a:p>
            </p:txBody>
          </p:sp>
          <p:sp>
            <p:nvSpPr>
              <p:cNvPr id="81933" name="Rectangle 13"/>
              <p:cNvSpPr>
                <a:spLocks noChangeArrowheads="1"/>
              </p:cNvSpPr>
              <p:nvPr/>
            </p:nvSpPr>
            <p:spPr bwMode="auto">
              <a:xfrm>
                <a:off x="3984" y="2736"/>
                <a:ext cx="81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NULL</a:t>
                </a:r>
              </a:p>
            </p:txBody>
          </p:sp>
          <p:sp>
            <p:nvSpPr>
              <p:cNvPr id="81934" name="Rectangle 14"/>
              <p:cNvSpPr>
                <a:spLocks noChangeArrowheads="1"/>
              </p:cNvSpPr>
              <p:nvPr/>
            </p:nvSpPr>
            <p:spPr bwMode="auto">
              <a:xfrm>
                <a:off x="1056" y="2976"/>
                <a:ext cx="2928"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Tokyo Traders</a:t>
                </a:r>
              </a:p>
            </p:txBody>
          </p:sp>
          <p:sp>
            <p:nvSpPr>
              <p:cNvPr id="81935" name="Rectangle 15"/>
              <p:cNvSpPr>
                <a:spLocks noChangeArrowheads="1"/>
              </p:cNvSpPr>
              <p:nvPr/>
            </p:nvSpPr>
            <p:spPr bwMode="auto">
              <a:xfrm>
                <a:off x="3984" y="2976"/>
                <a:ext cx="81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NULL</a:t>
                </a:r>
              </a:p>
            </p:txBody>
          </p:sp>
          <p:sp>
            <p:nvSpPr>
              <p:cNvPr id="81936" name="Rectangle 16"/>
              <p:cNvSpPr>
                <a:spLocks noChangeArrowheads="1"/>
              </p:cNvSpPr>
              <p:nvPr/>
            </p:nvSpPr>
            <p:spPr bwMode="auto">
              <a:xfrm>
                <a:off x="1056" y="3216"/>
                <a:ext cx="2928"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Cooperativa de Quesos ‘Las Cabras’</a:t>
                </a:r>
              </a:p>
            </p:txBody>
          </p:sp>
          <p:sp>
            <p:nvSpPr>
              <p:cNvPr id="81937" name="Rectangle 17"/>
              <p:cNvSpPr>
                <a:spLocks noChangeArrowheads="1"/>
              </p:cNvSpPr>
              <p:nvPr/>
            </p:nvSpPr>
            <p:spPr bwMode="auto">
              <a:xfrm>
                <a:off x="3984" y="3216"/>
                <a:ext cx="81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NULL</a:t>
                </a:r>
              </a:p>
            </p:txBody>
          </p:sp>
          <p:sp>
            <p:nvSpPr>
              <p:cNvPr id="81938" name="Rectangle 18"/>
              <p:cNvSpPr>
                <a:spLocks noChangeArrowheads="1"/>
              </p:cNvSpPr>
              <p:nvPr/>
            </p:nvSpPr>
            <p:spPr bwMode="auto">
              <a:xfrm>
                <a:off x="1056" y="3456"/>
                <a:ext cx="2928"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t>
                </a:r>
              </a:p>
            </p:txBody>
          </p:sp>
          <p:sp>
            <p:nvSpPr>
              <p:cNvPr id="81939" name="Rectangle 19"/>
              <p:cNvSpPr>
                <a:spLocks noChangeArrowheads="1"/>
              </p:cNvSpPr>
              <p:nvPr/>
            </p:nvSpPr>
            <p:spPr bwMode="auto">
              <a:xfrm>
                <a:off x="3984" y="3456"/>
                <a:ext cx="81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t>
                </a:r>
              </a:p>
            </p:txBody>
          </p:sp>
        </p:grpSp>
        <p:sp>
          <p:nvSpPr>
            <p:cNvPr id="81940" name="AutoShape 20"/>
            <p:cNvSpPr>
              <a:spLocks noChangeArrowheads="1"/>
            </p:cNvSpPr>
            <p:nvPr/>
          </p:nvSpPr>
          <p:spPr bwMode="auto">
            <a:xfrm>
              <a:off x="2472" y="1920"/>
              <a:ext cx="720" cy="432"/>
            </a:xfrm>
            <a:prstGeom prst="downArrow">
              <a:avLst>
                <a:gd name="adj1" fmla="val 56944"/>
                <a:gd name="adj2" fmla="val 71296"/>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endParaRPr lang="en-US"/>
            </a:p>
          </p:txBody>
        </p:sp>
      </p:grpSp>
      <p:sp>
        <p:nvSpPr>
          <p:cNvPr id="21" name="Rectangle 20"/>
          <p:cNvSpPr>
            <a:spLocks noChangeArrowheads="1"/>
          </p:cNvSpPr>
          <p:nvPr/>
        </p:nvSpPr>
        <p:spPr bwMode="auto">
          <a:xfrm>
            <a:off x="5562600" y="1143000"/>
            <a:ext cx="2438400" cy="471488"/>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endParaRPr lang="en-US" sz="1800" b="1" dirty="0">
              <a:latin typeface="Arial"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p:txBody>
          <a:bodyPr/>
          <a:lstStyle/>
          <a:p>
            <a:pPr>
              <a:buFont typeface="Wingdings" pitchFamily="2" charset="2"/>
              <a:buChar char="u"/>
            </a:pPr>
            <a:r>
              <a:rPr lang="en-US" altLang="en-US" dirty="0"/>
              <a:t> </a:t>
            </a:r>
            <a:r>
              <a:rPr lang="en-US" dirty="0" err="1">
                <a:solidFill>
                  <a:srgbClr val="3333CC"/>
                </a:solidFill>
              </a:rPr>
              <a:t>Formatarea</a:t>
            </a:r>
            <a:r>
              <a:rPr lang="en-US" dirty="0"/>
              <a:t> </a:t>
            </a:r>
            <a:r>
              <a:rPr lang="en-US" dirty="0" err="1">
                <a:solidFill>
                  <a:srgbClr val="3333CC"/>
                </a:solidFill>
              </a:rPr>
              <a:t>seturilor</a:t>
            </a:r>
            <a:r>
              <a:rPr lang="en-US" dirty="0">
                <a:solidFill>
                  <a:srgbClr val="3333CC"/>
                </a:solidFill>
              </a:rPr>
              <a:t> de </a:t>
            </a:r>
            <a:r>
              <a:rPr lang="en-US" dirty="0" err="1" smtClean="0">
                <a:solidFill>
                  <a:srgbClr val="3333CC"/>
                </a:solidFill>
              </a:rPr>
              <a:t>rezultate</a:t>
            </a:r>
            <a:endParaRPr lang="en-US" altLang="en-US" dirty="0">
              <a:solidFill>
                <a:srgbClr val="3333CC"/>
              </a:solidFill>
            </a:endParaRPr>
          </a:p>
        </p:txBody>
      </p:sp>
      <p:sp>
        <p:nvSpPr>
          <p:cNvPr id="82947" name="Rectangle 1027"/>
          <p:cNvSpPr>
            <a:spLocks noGrp="1" noChangeArrowheads="1"/>
          </p:cNvSpPr>
          <p:nvPr>
            <p:ph type="body" idx="1"/>
          </p:nvPr>
        </p:nvSpPr>
        <p:spPr/>
        <p:txBody>
          <a:bodyPr/>
          <a:lstStyle/>
          <a:p>
            <a:pPr lvl="0"/>
            <a:r>
              <a:rPr lang="en-US" dirty="0" err="1"/>
              <a:t>Sortarea</a:t>
            </a:r>
            <a:r>
              <a:rPr lang="en-US" dirty="0"/>
              <a:t> </a:t>
            </a:r>
            <a:r>
              <a:rPr lang="en-US" dirty="0" err="1"/>
              <a:t>datelor</a:t>
            </a:r>
            <a:endParaRPr lang="en-US" dirty="0"/>
          </a:p>
          <a:p>
            <a:pPr lvl="0"/>
            <a:r>
              <a:rPr lang="en-US" dirty="0" err="1"/>
              <a:t>Eliminarea</a:t>
            </a:r>
            <a:r>
              <a:rPr lang="en-US" dirty="0"/>
              <a:t> </a:t>
            </a:r>
            <a:r>
              <a:rPr lang="en-US" dirty="0" err="1"/>
              <a:t>rândurilor</a:t>
            </a:r>
            <a:r>
              <a:rPr lang="en-US" dirty="0"/>
              <a:t> duplicate</a:t>
            </a:r>
          </a:p>
          <a:p>
            <a:pPr lvl="0"/>
            <a:r>
              <a:rPr lang="en-US" dirty="0" err="1"/>
              <a:t>Schimbarea</a:t>
            </a:r>
            <a:r>
              <a:rPr lang="en-US" dirty="0"/>
              <a:t> </a:t>
            </a:r>
            <a:r>
              <a:rPr lang="en-US" dirty="0" err="1"/>
              <a:t>numelor</a:t>
            </a:r>
            <a:r>
              <a:rPr lang="en-US" dirty="0"/>
              <a:t> </a:t>
            </a:r>
            <a:r>
              <a:rPr lang="en-US" dirty="0" err="1"/>
              <a:t>coloanelor</a:t>
            </a:r>
            <a:endParaRPr lang="en-US" dirty="0"/>
          </a:p>
          <a:p>
            <a:pPr lvl="0"/>
            <a:r>
              <a:rPr lang="en-US" dirty="0" err="1"/>
              <a:t>Folosirea</a:t>
            </a:r>
            <a:r>
              <a:rPr lang="en-US" dirty="0"/>
              <a:t> </a:t>
            </a:r>
            <a:r>
              <a:rPr lang="en-US" dirty="0" err="1"/>
              <a:t>literalelor</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a:noFill/>
          <a:ln/>
        </p:spPr>
        <p:txBody>
          <a:bodyPr lIns="90488" tIns="44450" rIns="90488" bIns="44450"/>
          <a:lstStyle/>
          <a:p>
            <a:pPr lvl="0"/>
            <a:r>
              <a:rPr lang="en-US" dirty="0" err="1" smtClean="0">
                <a:solidFill>
                  <a:srgbClr val="3333CC"/>
                </a:solidFill>
              </a:rPr>
              <a:t>Sortarea</a:t>
            </a:r>
            <a:r>
              <a:rPr lang="en-US" dirty="0" smtClean="0">
                <a:solidFill>
                  <a:srgbClr val="3333CC"/>
                </a:solidFill>
              </a:rPr>
              <a:t> </a:t>
            </a:r>
            <a:r>
              <a:rPr lang="en-US" dirty="0" err="1" smtClean="0">
                <a:solidFill>
                  <a:srgbClr val="3333CC"/>
                </a:solidFill>
              </a:rPr>
              <a:t>datelor</a:t>
            </a:r>
            <a:endParaRPr lang="en-US" dirty="0">
              <a:solidFill>
                <a:srgbClr val="3333CC"/>
              </a:solidFill>
            </a:endParaRPr>
          </a:p>
        </p:txBody>
      </p:sp>
      <p:sp>
        <p:nvSpPr>
          <p:cNvPr id="83971" name="Rectangle 1027"/>
          <p:cNvSpPr>
            <a:spLocks noChangeArrowheads="1"/>
          </p:cNvSpPr>
          <p:nvPr/>
        </p:nvSpPr>
        <p:spPr bwMode="auto">
          <a:xfrm flipH="1">
            <a:off x="762000" y="3200400"/>
            <a:ext cx="4724400" cy="5334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83972" name="Rectangle 1028"/>
          <p:cNvSpPr>
            <a:spLocks noChangeArrowheads="1"/>
          </p:cNvSpPr>
          <p:nvPr/>
        </p:nvSpPr>
        <p:spPr bwMode="auto">
          <a:xfrm>
            <a:off x="3597275" y="10668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83973" name="Rectangle 1029"/>
          <p:cNvSpPr>
            <a:spLocks noChangeArrowheads="1"/>
          </p:cNvSpPr>
          <p:nvPr/>
        </p:nvSpPr>
        <p:spPr bwMode="auto">
          <a:xfrm>
            <a:off x="533400" y="1524000"/>
            <a:ext cx="8077200" cy="1447800"/>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wrap="none" anchor="ctr"/>
          <a:lstStyle/>
          <a:p>
            <a:pPr>
              <a:lnSpc>
                <a:spcPct val="96000"/>
              </a:lnSpc>
            </a:pPr>
            <a:r>
              <a:rPr lang="en-US" altLang="en-US" sz="2000" noProof="1">
                <a:latin typeface="Lucida Sans Typewriter" pitchFamily="49" charset="0"/>
              </a:rPr>
              <a:t>USE northwind</a:t>
            </a:r>
          </a:p>
          <a:p>
            <a:pPr>
              <a:lnSpc>
                <a:spcPct val="96000"/>
              </a:lnSpc>
            </a:pPr>
            <a:r>
              <a:rPr lang="en-US" altLang="en-US" sz="2000" noProof="1">
                <a:latin typeface="Lucida Sans Typewriter" pitchFamily="49" charset="0"/>
              </a:rPr>
              <a:t>SELECT productid, productname, categoryid, unitprice</a:t>
            </a:r>
          </a:p>
          <a:p>
            <a:pPr>
              <a:lnSpc>
                <a:spcPct val="96000"/>
              </a:lnSpc>
            </a:pPr>
            <a:r>
              <a:rPr lang="en-US" altLang="en-US" sz="2000">
                <a:latin typeface="Lucida Sans Typewriter" pitchFamily="49" charset="0"/>
              </a:rPr>
              <a:t> </a:t>
            </a:r>
            <a:r>
              <a:rPr lang="en-US" altLang="en-US" sz="2000" noProof="1">
                <a:latin typeface="Lucida Sans Typewriter" pitchFamily="49" charset="0"/>
              </a:rPr>
              <a:t>FROM products</a:t>
            </a:r>
          </a:p>
          <a:p>
            <a:pPr>
              <a:lnSpc>
                <a:spcPct val="96000"/>
              </a:lnSpc>
            </a:pPr>
            <a:r>
              <a:rPr lang="en-US" altLang="en-US" sz="2000">
                <a:latin typeface="Lucida Sans Typewriter" pitchFamily="49" charset="0"/>
              </a:rPr>
              <a:t> </a:t>
            </a:r>
            <a:r>
              <a:rPr lang="en-US" altLang="en-US" sz="2000" noProof="1">
                <a:latin typeface="Lucida Sans Typewriter" pitchFamily="49" charset="0"/>
              </a:rPr>
              <a:t>ORDER BY categoryid, unitprice DESC</a:t>
            </a:r>
            <a:endParaRPr lang="en-US" altLang="en-US" sz="2000">
              <a:latin typeface="Lucida Sans Typewriter" pitchFamily="49" charset="0"/>
            </a:endParaRPr>
          </a:p>
          <a:p>
            <a:pPr>
              <a:lnSpc>
                <a:spcPct val="96000"/>
              </a:lnSpc>
            </a:pPr>
            <a:r>
              <a:rPr lang="en-US" altLang="en-US" sz="2000">
                <a:latin typeface="Lucida Sans Typewriter" pitchFamily="49" charset="0"/>
              </a:rPr>
              <a:t>GO</a:t>
            </a:r>
          </a:p>
        </p:txBody>
      </p:sp>
      <p:grpSp>
        <p:nvGrpSpPr>
          <p:cNvPr id="83974" name="Group 1030"/>
          <p:cNvGrpSpPr>
            <a:grpSpLocks/>
          </p:cNvGrpSpPr>
          <p:nvPr/>
        </p:nvGrpSpPr>
        <p:grpSpPr bwMode="auto">
          <a:xfrm>
            <a:off x="533400" y="3505200"/>
            <a:ext cx="8077200" cy="2895600"/>
            <a:chOff x="336" y="2208"/>
            <a:chExt cx="5088" cy="1824"/>
          </a:xfrm>
        </p:grpSpPr>
        <p:sp>
          <p:nvSpPr>
            <p:cNvPr id="83975" name="Rectangle 1031"/>
            <p:cNvSpPr>
              <a:spLocks noChangeArrowheads="1"/>
            </p:cNvSpPr>
            <p:nvPr/>
          </p:nvSpPr>
          <p:spPr bwMode="auto">
            <a:xfrm>
              <a:off x="336" y="2208"/>
              <a:ext cx="1008"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productid</a:t>
              </a:r>
            </a:p>
          </p:txBody>
        </p:sp>
        <p:sp>
          <p:nvSpPr>
            <p:cNvPr id="83976" name="Rectangle 1032"/>
            <p:cNvSpPr>
              <a:spLocks noChangeArrowheads="1"/>
            </p:cNvSpPr>
            <p:nvPr/>
          </p:nvSpPr>
          <p:spPr bwMode="auto">
            <a:xfrm>
              <a:off x="1344" y="2208"/>
              <a:ext cx="2256"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productname</a:t>
              </a:r>
            </a:p>
          </p:txBody>
        </p:sp>
        <p:sp>
          <p:nvSpPr>
            <p:cNvPr id="83977" name="Rectangle 1033"/>
            <p:cNvSpPr>
              <a:spLocks noChangeArrowheads="1"/>
            </p:cNvSpPr>
            <p:nvPr/>
          </p:nvSpPr>
          <p:spPr bwMode="auto">
            <a:xfrm>
              <a:off x="3600" y="2208"/>
              <a:ext cx="912"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categoryid</a:t>
              </a:r>
            </a:p>
          </p:txBody>
        </p:sp>
        <p:sp>
          <p:nvSpPr>
            <p:cNvPr id="83978" name="Rectangle 1034"/>
            <p:cNvSpPr>
              <a:spLocks noChangeArrowheads="1"/>
            </p:cNvSpPr>
            <p:nvPr/>
          </p:nvSpPr>
          <p:spPr bwMode="auto">
            <a:xfrm>
              <a:off x="4512" y="2208"/>
              <a:ext cx="912"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unitprice</a:t>
              </a:r>
            </a:p>
          </p:txBody>
        </p:sp>
        <p:sp>
          <p:nvSpPr>
            <p:cNvPr id="83979" name="Rectangle 1035"/>
            <p:cNvSpPr>
              <a:spLocks noChangeArrowheads="1"/>
            </p:cNvSpPr>
            <p:nvPr/>
          </p:nvSpPr>
          <p:spPr bwMode="auto">
            <a:xfrm>
              <a:off x="336" y="2496"/>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38</a:t>
              </a:r>
            </a:p>
          </p:txBody>
        </p:sp>
        <p:sp>
          <p:nvSpPr>
            <p:cNvPr id="83980" name="Rectangle 1036"/>
            <p:cNvSpPr>
              <a:spLocks noChangeArrowheads="1"/>
            </p:cNvSpPr>
            <p:nvPr/>
          </p:nvSpPr>
          <p:spPr bwMode="auto">
            <a:xfrm>
              <a:off x="1344" y="2496"/>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Cote de Blaye</a:t>
              </a:r>
            </a:p>
          </p:txBody>
        </p:sp>
        <p:sp>
          <p:nvSpPr>
            <p:cNvPr id="83981" name="Rectangle 1037"/>
            <p:cNvSpPr>
              <a:spLocks noChangeArrowheads="1"/>
            </p:cNvSpPr>
            <p:nvPr/>
          </p:nvSpPr>
          <p:spPr bwMode="auto">
            <a:xfrm>
              <a:off x="3600" y="2496"/>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1</a:t>
              </a:r>
            </a:p>
          </p:txBody>
        </p:sp>
        <p:sp>
          <p:nvSpPr>
            <p:cNvPr id="83982" name="Rectangle 1038"/>
            <p:cNvSpPr>
              <a:spLocks noChangeArrowheads="1"/>
            </p:cNvSpPr>
            <p:nvPr/>
          </p:nvSpPr>
          <p:spPr bwMode="auto">
            <a:xfrm>
              <a:off x="4512" y="2496"/>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263.5000</a:t>
              </a:r>
            </a:p>
          </p:txBody>
        </p:sp>
        <p:sp>
          <p:nvSpPr>
            <p:cNvPr id="83983" name="Rectangle 1039"/>
            <p:cNvSpPr>
              <a:spLocks noChangeArrowheads="1"/>
            </p:cNvSpPr>
            <p:nvPr/>
          </p:nvSpPr>
          <p:spPr bwMode="auto">
            <a:xfrm>
              <a:off x="336" y="2688"/>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43</a:t>
              </a:r>
            </a:p>
          </p:txBody>
        </p:sp>
        <p:sp>
          <p:nvSpPr>
            <p:cNvPr id="83984" name="Rectangle 1040"/>
            <p:cNvSpPr>
              <a:spLocks noChangeArrowheads="1"/>
            </p:cNvSpPr>
            <p:nvPr/>
          </p:nvSpPr>
          <p:spPr bwMode="auto">
            <a:xfrm>
              <a:off x="1344" y="2688"/>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Ipoh Coffee</a:t>
              </a:r>
            </a:p>
          </p:txBody>
        </p:sp>
        <p:sp>
          <p:nvSpPr>
            <p:cNvPr id="83985" name="Rectangle 1041"/>
            <p:cNvSpPr>
              <a:spLocks noChangeArrowheads="1"/>
            </p:cNvSpPr>
            <p:nvPr/>
          </p:nvSpPr>
          <p:spPr bwMode="auto">
            <a:xfrm>
              <a:off x="3600" y="2688"/>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1</a:t>
              </a:r>
            </a:p>
          </p:txBody>
        </p:sp>
        <p:sp>
          <p:nvSpPr>
            <p:cNvPr id="83986" name="Rectangle 1042"/>
            <p:cNvSpPr>
              <a:spLocks noChangeArrowheads="1"/>
            </p:cNvSpPr>
            <p:nvPr/>
          </p:nvSpPr>
          <p:spPr bwMode="auto">
            <a:xfrm>
              <a:off x="4512" y="2688"/>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46.0000</a:t>
              </a:r>
            </a:p>
          </p:txBody>
        </p:sp>
        <p:sp>
          <p:nvSpPr>
            <p:cNvPr id="83987" name="Rectangle 1043"/>
            <p:cNvSpPr>
              <a:spLocks noChangeArrowheads="1"/>
            </p:cNvSpPr>
            <p:nvPr/>
          </p:nvSpPr>
          <p:spPr bwMode="auto">
            <a:xfrm>
              <a:off x="336" y="2880"/>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2</a:t>
              </a:r>
            </a:p>
          </p:txBody>
        </p:sp>
        <p:sp>
          <p:nvSpPr>
            <p:cNvPr id="83988" name="Rectangle 1044"/>
            <p:cNvSpPr>
              <a:spLocks noChangeArrowheads="1"/>
            </p:cNvSpPr>
            <p:nvPr/>
          </p:nvSpPr>
          <p:spPr bwMode="auto">
            <a:xfrm>
              <a:off x="1344" y="2880"/>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Chang</a:t>
              </a:r>
            </a:p>
          </p:txBody>
        </p:sp>
        <p:sp>
          <p:nvSpPr>
            <p:cNvPr id="83989" name="Rectangle 1045"/>
            <p:cNvSpPr>
              <a:spLocks noChangeArrowheads="1"/>
            </p:cNvSpPr>
            <p:nvPr/>
          </p:nvSpPr>
          <p:spPr bwMode="auto">
            <a:xfrm>
              <a:off x="3600" y="2880"/>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1</a:t>
              </a:r>
            </a:p>
          </p:txBody>
        </p:sp>
        <p:sp>
          <p:nvSpPr>
            <p:cNvPr id="83990" name="Rectangle 1046"/>
            <p:cNvSpPr>
              <a:spLocks noChangeArrowheads="1"/>
            </p:cNvSpPr>
            <p:nvPr/>
          </p:nvSpPr>
          <p:spPr bwMode="auto">
            <a:xfrm>
              <a:off x="4512" y="2880"/>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19.0000</a:t>
              </a:r>
            </a:p>
          </p:txBody>
        </p:sp>
        <p:sp>
          <p:nvSpPr>
            <p:cNvPr id="83991" name="Rectangle 1047"/>
            <p:cNvSpPr>
              <a:spLocks noChangeArrowheads="1"/>
            </p:cNvSpPr>
            <p:nvPr/>
          </p:nvSpPr>
          <p:spPr bwMode="auto">
            <a:xfrm>
              <a:off x="336" y="3072"/>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t>
              </a:r>
            </a:p>
          </p:txBody>
        </p:sp>
        <p:sp>
          <p:nvSpPr>
            <p:cNvPr id="83992" name="Rectangle 1048"/>
            <p:cNvSpPr>
              <a:spLocks noChangeArrowheads="1"/>
            </p:cNvSpPr>
            <p:nvPr/>
          </p:nvSpPr>
          <p:spPr bwMode="auto">
            <a:xfrm>
              <a:off x="1344" y="3072"/>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t>
              </a:r>
            </a:p>
          </p:txBody>
        </p:sp>
        <p:sp>
          <p:nvSpPr>
            <p:cNvPr id="83993" name="Rectangle 1049"/>
            <p:cNvSpPr>
              <a:spLocks noChangeArrowheads="1"/>
            </p:cNvSpPr>
            <p:nvPr/>
          </p:nvSpPr>
          <p:spPr bwMode="auto">
            <a:xfrm>
              <a:off x="3600" y="3072"/>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t>
              </a:r>
            </a:p>
          </p:txBody>
        </p:sp>
        <p:sp>
          <p:nvSpPr>
            <p:cNvPr id="83994" name="Rectangle 1050"/>
            <p:cNvSpPr>
              <a:spLocks noChangeArrowheads="1"/>
            </p:cNvSpPr>
            <p:nvPr/>
          </p:nvSpPr>
          <p:spPr bwMode="auto">
            <a:xfrm>
              <a:off x="4512" y="3072"/>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t>
              </a:r>
            </a:p>
          </p:txBody>
        </p:sp>
        <p:sp>
          <p:nvSpPr>
            <p:cNvPr id="83995" name="Rectangle 1051"/>
            <p:cNvSpPr>
              <a:spLocks noChangeArrowheads="1"/>
            </p:cNvSpPr>
            <p:nvPr/>
          </p:nvSpPr>
          <p:spPr bwMode="auto">
            <a:xfrm>
              <a:off x="336" y="3264"/>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63</a:t>
              </a:r>
            </a:p>
          </p:txBody>
        </p:sp>
        <p:sp>
          <p:nvSpPr>
            <p:cNvPr id="83996" name="Rectangle 1052"/>
            <p:cNvSpPr>
              <a:spLocks noChangeArrowheads="1"/>
            </p:cNvSpPr>
            <p:nvPr/>
          </p:nvSpPr>
          <p:spPr bwMode="auto">
            <a:xfrm>
              <a:off x="1344" y="3264"/>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Vegie-spread</a:t>
              </a:r>
            </a:p>
          </p:txBody>
        </p:sp>
        <p:sp>
          <p:nvSpPr>
            <p:cNvPr id="83997" name="Rectangle 1053"/>
            <p:cNvSpPr>
              <a:spLocks noChangeArrowheads="1"/>
            </p:cNvSpPr>
            <p:nvPr/>
          </p:nvSpPr>
          <p:spPr bwMode="auto">
            <a:xfrm>
              <a:off x="3600" y="3264"/>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2</a:t>
              </a:r>
            </a:p>
          </p:txBody>
        </p:sp>
        <p:sp>
          <p:nvSpPr>
            <p:cNvPr id="83998" name="Rectangle 1054"/>
            <p:cNvSpPr>
              <a:spLocks noChangeArrowheads="1"/>
            </p:cNvSpPr>
            <p:nvPr/>
          </p:nvSpPr>
          <p:spPr bwMode="auto">
            <a:xfrm>
              <a:off x="4512" y="3264"/>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43.9000</a:t>
              </a:r>
            </a:p>
          </p:txBody>
        </p:sp>
        <p:sp>
          <p:nvSpPr>
            <p:cNvPr id="83999" name="Rectangle 1055"/>
            <p:cNvSpPr>
              <a:spLocks noChangeArrowheads="1"/>
            </p:cNvSpPr>
            <p:nvPr/>
          </p:nvSpPr>
          <p:spPr bwMode="auto">
            <a:xfrm>
              <a:off x="336" y="3456"/>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8</a:t>
              </a:r>
            </a:p>
          </p:txBody>
        </p:sp>
        <p:sp>
          <p:nvSpPr>
            <p:cNvPr id="84000" name="Rectangle 1056"/>
            <p:cNvSpPr>
              <a:spLocks noChangeArrowheads="1"/>
            </p:cNvSpPr>
            <p:nvPr/>
          </p:nvSpPr>
          <p:spPr bwMode="auto">
            <a:xfrm>
              <a:off x="1344" y="3456"/>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Northwoods Cranberry Sauce</a:t>
              </a:r>
            </a:p>
          </p:txBody>
        </p:sp>
        <p:sp>
          <p:nvSpPr>
            <p:cNvPr id="84001" name="Rectangle 1057"/>
            <p:cNvSpPr>
              <a:spLocks noChangeArrowheads="1"/>
            </p:cNvSpPr>
            <p:nvPr/>
          </p:nvSpPr>
          <p:spPr bwMode="auto">
            <a:xfrm>
              <a:off x="3600" y="3456"/>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2</a:t>
              </a:r>
            </a:p>
          </p:txBody>
        </p:sp>
        <p:sp>
          <p:nvSpPr>
            <p:cNvPr id="84002" name="Rectangle 1058"/>
            <p:cNvSpPr>
              <a:spLocks noChangeArrowheads="1"/>
            </p:cNvSpPr>
            <p:nvPr/>
          </p:nvSpPr>
          <p:spPr bwMode="auto">
            <a:xfrm>
              <a:off x="4512" y="3456"/>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40.0000</a:t>
              </a:r>
            </a:p>
          </p:txBody>
        </p:sp>
        <p:sp>
          <p:nvSpPr>
            <p:cNvPr id="84003" name="Rectangle 1059"/>
            <p:cNvSpPr>
              <a:spLocks noChangeArrowheads="1"/>
            </p:cNvSpPr>
            <p:nvPr/>
          </p:nvSpPr>
          <p:spPr bwMode="auto">
            <a:xfrm>
              <a:off x="336" y="3648"/>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61</a:t>
              </a:r>
            </a:p>
          </p:txBody>
        </p:sp>
        <p:sp>
          <p:nvSpPr>
            <p:cNvPr id="84004" name="Rectangle 1060"/>
            <p:cNvSpPr>
              <a:spLocks noChangeArrowheads="1"/>
            </p:cNvSpPr>
            <p:nvPr/>
          </p:nvSpPr>
          <p:spPr bwMode="auto">
            <a:xfrm>
              <a:off x="1344" y="3648"/>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Sirop d'érable</a:t>
              </a:r>
            </a:p>
          </p:txBody>
        </p:sp>
        <p:sp>
          <p:nvSpPr>
            <p:cNvPr id="84005" name="Rectangle 1061"/>
            <p:cNvSpPr>
              <a:spLocks noChangeArrowheads="1"/>
            </p:cNvSpPr>
            <p:nvPr/>
          </p:nvSpPr>
          <p:spPr bwMode="auto">
            <a:xfrm>
              <a:off x="3600" y="3648"/>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2</a:t>
              </a:r>
            </a:p>
          </p:txBody>
        </p:sp>
        <p:sp>
          <p:nvSpPr>
            <p:cNvPr id="84006" name="Rectangle 1062"/>
            <p:cNvSpPr>
              <a:spLocks noChangeArrowheads="1"/>
            </p:cNvSpPr>
            <p:nvPr/>
          </p:nvSpPr>
          <p:spPr bwMode="auto">
            <a:xfrm>
              <a:off x="4512" y="3648"/>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28.5000</a:t>
              </a:r>
            </a:p>
          </p:txBody>
        </p:sp>
        <p:sp>
          <p:nvSpPr>
            <p:cNvPr id="84007" name="Rectangle 1063"/>
            <p:cNvSpPr>
              <a:spLocks noChangeArrowheads="1"/>
            </p:cNvSpPr>
            <p:nvPr/>
          </p:nvSpPr>
          <p:spPr bwMode="auto">
            <a:xfrm>
              <a:off x="336" y="3840"/>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t>
              </a:r>
            </a:p>
          </p:txBody>
        </p:sp>
        <p:sp>
          <p:nvSpPr>
            <p:cNvPr id="84008" name="Rectangle 1064"/>
            <p:cNvSpPr>
              <a:spLocks noChangeArrowheads="1"/>
            </p:cNvSpPr>
            <p:nvPr/>
          </p:nvSpPr>
          <p:spPr bwMode="auto">
            <a:xfrm>
              <a:off x="1344" y="3840"/>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t>
              </a:r>
            </a:p>
          </p:txBody>
        </p:sp>
        <p:sp>
          <p:nvSpPr>
            <p:cNvPr id="84009" name="Rectangle 1065"/>
            <p:cNvSpPr>
              <a:spLocks noChangeArrowheads="1"/>
            </p:cNvSpPr>
            <p:nvPr/>
          </p:nvSpPr>
          <p:spPr bwMode="auto">
            <a:xfrm>
              <a:off x="3600" y="3840"/>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t>
              </a:r>
            </a:p>
          </p:txBody>
        </p:sp>
        <p:sp>
          <p:nvSpPr>
            <p:cNvPr id="84010" name="Rectangle 1066"/>
            <p:cNvSpPr>
              <a:spLocks noChangeArrowheads="1"/>
            </p:cNvSpPr>
            <p:nvPr/>
          </p:nvSpPr>
          <p:spPr bwMode="auto">
            <a:xfrm>
              <a:off x="4512" y="3840"/>
              <a:ext cx="91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t>
              </a:r>
            </a:p>
          </p:txBody>
        </p:sp>
      </p:grpSp>
      <p:sp>
        <p:nvSpPr>
          <p:cNvPr id="84011" name="AutoShape 1067"/>
          <p:cNvSpPr>
            <a:spLocks noChangeArrowheads="1"/>
          </p:cNvSpPr>
          <p:nvPr/>
        </p:nvSpPr>
        <p:spPr bwMode="auto">
          <a:xfrm>
            <a:off x="3924300" y="3048000"/>
            <a:ext cx="1143000" cy="685800"/>
          </a:xfrm>
          <a:prstGeom prst="downArrow">
            <a:avLst>
              <a:gd name="adj1" fmla="val 56944"/>
              <a:gd name="adj2" fmla="val 71296"/>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pPr algn="ctr"/>
            <a:endParaRPr lang="es-MX"/>
          </a:p>
        </p:txBody>
      </p:sp>
      <p:sp>
        <p:nvSpPr>
          <p:cNvPr id="45" name="Rectangle 44"/>
          <p:cNvSpPr>
            <a:spLocks noChangeArrowheads="1"/>
          </p:cNvSpPr>
          <p:nvPr/>
        </p:nvSpPr>
        <p:spPr bwMode="auto">
          <a:xfrm>
            <a:off x="5562600" y="1066800"/>
            <a:ext cx="2438400" cy="471488"/>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endParaRPr lang="en-US" sz="1800" b="1" dirty="0">
              <a:latin typeface="Arial"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4572000" y="1752600"/>
            <a:ext cx="2133600" cy="1371600"/>
          </a:xfrm>
          <a:prstGeom prst="rect">
            <a:avLst/>
          </a:prstGeom>
          <a:gradFill rotWithShape="0">
            <a:gsLst>
              <a:gs pos="0">
                <a:srgbClr val="FCFEB9"/>
              </a:gs>
              <a:gs pos="50000">
                <a:srgbClr val="FFCC66"/>
              </a:gs>
              <a:gs pos="100000">
                <a:srgbClr val="FCFEB9"/>
              </a:gs>
            </a:gsLst>
            <a:lin ang="5400000" scaled="1"/>
          </a:gradFill>
          <a:ln w="9525">
            <a:noFill/>
            <a:miter lim="800000"/>
            <a:headEnd/>
            <a:tailEnd/>
          </a:ln>
          <a:effectLst/>
        </p:spPr>
        <p:txBody>
          <a:bodyPr wrap="none" anchor="ctr"/>
          <a:lstStyle/>
          <a:p>
            <a:endParaRPr lang="en-US"/>
          </a:p>
        </p:txBody>
      </p:sp>
      <p:sp>
        <p:nvSpPr>
          <p:cNvPr id="84995" name="Rectangle 3"/>
          <p:cNvSpPr>
            <a:spLocks noGrp="1" noChangeArrowheads="1"/>
          </p:cNvSpPr>
          <p:nvPr>
            <p:ph type="title"/>
          </p:nvPr>
        </p:nvSpPr>
        <p:spPr>
          <a:noFill/>
          <a:ln/>
        </p:spPr>
        <p:txBody>
          <a:bodyPr lIns="90488" tIns="44450" rIns="90488" bIns="44450"/>
          <a:lstStyle/>
          <a:p>
            <a:pPr lvl="0"/>
            <a:r>
              <a:rPr lang="en-US" dirty="0" err="1" smtClean="0">
                <a:solidFill>
                  <a:srgbClr val="3333CC"/>
                </a:solidFill>
              </a:rPr>
              <a:t>Eliminarea</a:t>
            </a:r>
            <a:r>
              <a:rPr lang="en-US" dirty="0" smtClean="0">
                <a:solidFill>
                  <a:srgbClr val="3333CC"/>
                </a:solidFill>
              </a:rPr>
              <a:t> </a:t>
            </a:r>
            <a:r>
              <a:rPr lang="en-US" dirty="0" err="1" smtClean="0">
                <a:solidFill>
                  <a:srgbClr val="3333CC"/>
                </a:solidFill>
              </a:rPr>
              <a:t>rândurilor</a:t>
            </a:r>
            <a:r>
              <a:rPr lang="en-US" dirty="0" smtClean="0">
                <a:solidFill>
                  <a:srgbClr val="3333CC"/>
                </a:solidFill>
              </a:rPr>
              <a:t> duplicate</a:t>
            </a:r>
            <a:endParaRPr lang="en-US" dirty="0">
              <a:solidFill>
                <a:srgbClr val="3333CC"/>
              </a:solidFill>
            </a:endParaRPr>
          </a:p>
        </p:txBody>
      </p:sp>
      <p:sp>
        <p:nvSpPr>
          <p:cNvPr id="84996" name="Rectangle 4"/>
          <p:cNvSpPr>
            <a:spLocks noChangeArrowheads="1"/>
          </p:cNvSpPr>
          <p:nvPr/>
        </p:nvSpPr>
        <p:spPr bwMode="auto">
          <a:xfrm>
            <a:off x="4572000" y="3048000"/>
            <a:ext cx="2133600" cy="1371600"/>
          </a:xfrm>
          <a:prstGeom prst="rect">
            <a:avLst/>
          </a:prstGeom>
          <a:gradFill rotWithShape="0">
            <a:gsLst>
              <a:gs pos="0">
                <a:srgbClr val="FCFEB9"/>
              </a:gs>
              <a:gs pos="50000">
                <a:srgbClr val="FFCC66"/>
              </a:gs>
              <a:gs pos="100000">
                <a:srgbClr val="FCFEB9"/>
              </a:gs>
            </a:gsLst>
            <a:lin ang="5400000" scaled="1"/>
          </a:gradFill>
          <a:ln w="9525">
            <a:noFill/>
            <a:miter lim="800000"/>
            <a:headEnd/>
            <a:tailEnd/>
          </a:ln>
          <a:effectLst/>
        </p:spPr>
        <p:txBody>
          <a:bodyPr wrap="none" anchor="ctr"/>
          <a:lstStyle/>
          <a:p>
            <a:endParaRPr lang="en-US"/>
          </a:p>
        </p:txBody>
      </p:sp>
      <p:sp>
        <p:nvSpPr>
          <p:cNvPr id="84997" name="Rectangle 5"/>
          <p:cNvSpPr>
            <a:spLocks noChangeArrowheads="1"/>
          </p:cNvSpPr>
          <p:nvPr/>
        </p:nvSpPr>
        <p:spPr bwMode="auto">
          <a:xfrm>
            <a:off x="533400" y="2514600"/>
            <a:ext cx="4495800" cy="1447800"/>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wrap="none" anchor="ctr"/>
          <a:lstStyle/>
          <a:p>
            <a:pPr>
              <a:lnSpc>
                <a:spcPct val="96000"/>
              </a:lnSpc>
            </a:pPr>
            <a:r>
              <a:rPr lang="en-US" altLang="en-US" sz="2000" noProof="1">
                <a:latin typeface="Lucida Sans Typewriter" pitchFamily="49" charset="0"/>
              </a:rPr>
              <a:t>USE northwind</a:t>
            </a:r>
          </a:p>
          <a:p>
            <a:pPr>
              <a:lnSpc>
                <a:spcPct val="96000"/>
              </a:lnSpc>
            </a:pPr>
            <a:r>
              <a:rPr lang="en-US" altLang="en-US" sz="2000" noProof="1">
                <a:latin typeface="Lucida Sans Typewriter" pitchFamily="49" charset="0"/>
              </a:rPr>
              <a:t>SELECT DISTINCT country</a:t>
            </a:r>
          </a:p>
          <a:p>
            <a:pPr>
              <a:lnSpc>
                <a:spcPct val="96000"/>
              </a:lnSpc>
            </a:pPr>
            <a:r>
              <a:rPr lang="en-US" altLang="en-US" sz="2000">
                <a:latin typeface="Lucida Sans Typewriter" pitchFamily="49" charset="0"/>
              </a:rPr>
              <a:t> </a:t>
            </a:r>
            <a:r>
              <a:rPr lang="en-US" altLang="en-US" sz="2000" noProof="1">
                <a:latin typeface="Lucida Sans Typewriter" pitchFamily="49" charset="0"/>
              </a:rPr>
              <a:t>FROM suppliers</a:t>
            </a:r>
          </a:p>
          <a:p>
            <a:pPr>
              <a:lnSpc>
                <a:spcPct val="96000"/>
              </a:lnSpc>
            </a:pPr>
            <a:r>
              <a:rPr lang="en-US" altLang="en-US" sz="2000">
                <a:latin typeface="Lucida Sans Typewriter" pitchFamily="49" charset="0"/>
              </a:rPr>
              <a:t> </a:t>
            </a:r>
            <a:r>
              <a:rPr lang="en-US" altLang="en-US" sz="2000" noProof="1">
                <a:latin typeface="Lucida Sans Typewriter" pitchFamily="49" charset="0"/>
              </a:rPr>
              <a:t>ORDER BY country</a:t>
            </a:r>
            <a:endParaRPr lang="en-US" altLang="en-US" sz="2000">
              <a:latin typeface="Lucida Sans Typewriter" pitchFamily="49" charset="0"/>
            </a:endParaRPr>
          </a:p>
          <a:p>
            <a:pPr>
              <a:lnSpc>
                <a:spcPct val="96000"/>
              </a:lnSpc>
            </a:pPr>
            <a:r>
              <a:rPr lang="en-US" altLang="en-US" sz="2000">
                <a:latin typeface="Lucida Sans Typewriter" pitchFamily="49" charset="0"/>
              </a:rPr>
              <a:t>GO</a:t>
            </a:r>
          </a:p>
        </p:txBody>
      </p:sp>
      <p:grpSp>
        <p:nvGrpSpPr>
          <p:cNvPr id="84998" name="Group 6"/>
          <p:cNvGrpSpPr>
            <a:grpSpLocks/>
          </p:cNvGrpSpPr>
          <p:nvPr/>
        </p:nvGrpSpPr>
        <p:grpSpPr bwMode="auto">
          <a:xfrm>
            <a:off x="6019800" y="1143000"/>
            <a:ext cx="2514600" cy="5257800"/>
            <a:chOff x="3936" y="624"/>
            <a:chExt cx="1584" cy="3312"/>
          </a:xfrm>
        </p:grpSpPr>
        <p:sp>
          <p:nvSpPr>
            <p:cNvPr id="84999" name="Rectangle 7"/>
            <p:cNvSpPr>
              <a:spLocks noChangeArrowheads="1"/>
            </p:cNvSpPr>
            <p:nvPr/>
          </p:nvSpPr>
          <p:spPr bwMode="auto">
            <a:xfrm>
              <a:off x="3936" y="624"/>
              <a:ext cx="1584" cy="233"/>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country</a:t>
              </a:r>
            </a:p>
          </p:txBody>
        </p:sp>
        <p:sp>
          <p:nvSpPr>
            <p:cNvPr id="85000" name="Rectangle 8"/>
            <p:cNvSpPr>
              <a:spLocks noChangeArrowheads="1"/>
            </p:cNvSpPr>
            <p:nvPr/>
          </p:nvSpPr>
          <p:spPr bwMode="auto">
            <a:xfrm>
              <a:off x="3936" y="857"/>
              <a:ext cx="1584" cy="199"/>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Australia</a:t>
              </a:r>
            </a:p>
          </p:txBody>
        </p:sp>
        <p:sp>
          <p:nvSpPr>
            <p:cNvPr id="85001" name="Rectangle 9"/>
            <p:cNvSpPr>
              <a:spLocks noChangeArrowheads="1"/>
            </p:cNvSpPr>
            <p:nvPr/>
          </p:nvSpPr>
          <p:spPr bwMode="auto">
            <a:xfrm>
              <a:off x="3936" y="1056"/>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Brazil</a:t>
              </a:r>
            </a:p>
          </p:txBody>
        </p:sp>
        <p:sp>
          <p:nvSpPr>
            <p:cNvPr id="85002" name="Rectangle 10"/>
            <p:cNvSpPr>
              <a:spLocks noChangeArrowheads="1"/>
            </p:cNvSpPr>
            <p:nvPr/>
          </p:nvSpPr>
          <p:spPr bwMode="auto">
            <a:xfrm>
              <a:off x="3936" y="1248"/>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Canada</a:t>
              </a:r>
            </a:p>
          </p:txBody>
        </p:sp>
        <p:sp>
          <p:nvSpPr>
            <p:cNvPr id="85003" name="Rectangle 11"/>
            <p:cNvSpPr>
              <a:spLocks noChangeArrowheads="1"/>
            </p:cNvSpPr>
            <p:nvPr/>
          </p:nvSpPr>
          <p:spPr bwMode="auto">
            <a:xfrm>
              <a:off x="3936" y="1440"/>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Denmark</a:t>
              </a:r>
            </a:p>
          </p:txBody>
        </p:sp>
        <p:sp>
          <p:nvSpPr>
            <p:cNvPr id="85004" name="Rectangle 12"/>
            <p:cNvSpPr>
              <a:spLocks noChangeArrowheads="1"/>
            </p:cNvSpPr>
            <p:nvPr/>
          </p:nvSpPr>
          <p:spPr bwMode="auto">
            <a:xfrm>
              <a:off x="3936" y="1632"/>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Finland</a:t>
              </a:r>
            </a:p>
          </p:txBody>
        </p:sp>
        <p:sp>
          <p:nvSpPr>
            <p:cNvPr id="85005" name="Rectangle 13"/>
            <p:cNvSpPr>
              <a:spLocks noChangeArrowheads="1"/>
            </p:cNvSpPr>
            <p:nvPr/>
          </p:nvSpPr>
          <p:spPr bwMode="auto">
            <a:xfrm>
              <a:off x="3936" y="1824"/>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France</a:t>
              </a:r>
            </a:p>
          </p:txBody>
        </p:sp>
        <p:sp>
          <p:nvSpPr>
            <p:cNvPr id="85006" name="Rectangle 14"/>
            <p:cNvSpPr>
              <a:spLocks noChangeArrowheads="1"/>
            </p:cNvSpPr>
            <p:nvPr/>
          </p:nvSpPr>
          <p:spPr bwMode="auto">
            <a:xfrm>
              <a:off x="3936" y="2016"/>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Germany</a:t>
              </a:r>
            </a:p>
          </p:txBody>
        </p:sp>
        <p:sp>
          <p:nvSpPr>
            <p:cNvPr id="85007" name="Rectangle 15"/>
            <p:cNvSpPr>
              <a:spLocks noChangeArrowheads="1"/>
            </p:cNvSpPr>
            <p:nvPr/>
          </p:nvSpPr>
          <p:spPr bwMode="auto">
            <a:xfrm>
              <a:off x="3936" y="2208"/>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Italy</a:t>
              </a:r>
            </a:p>
          </p:txBody>
        </p:sp>
        <p:sp>
          <p:nvSpPr>
            <p:cNvPr id="85008" name="Rectangle 16"/>
            <p:cNvSpPr>
              <a:spLocks noChangeArrowheads="1"/>
            </p:cNvSpPr>
            <p:nvPr/>
          </p:nvSpPr>
          <p:spPr bwMode="auto">
            <a:xfrm>
              <a:off x="3936" y="2400"/>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Japan</a:t>
              </a:r>
            </a:p>
          </p:txBody>
        </p:sp>
        <p:sp>
          <p:nvSpPr>
            <p:cNvPr id="85009" name="Rectangle 17"/>
            <p:cNvSpPr>
              <a:spLocks noChangeArrowheads="1"/>
            </p:cNvSpPr>
            <p:nvPr/>
          </p:nvSpPr>
          <p:spPr bwMode="auto">
            <a:xfrm>
              <a:off x="3936" y="2592"/>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Netherlands</a:t>
              </a:r>
            </a:p>
          </p:txBody>
        </p:sp>
        <p:sp>
          <p:nvSpPr>
            <p:cNvPr id="85010" name="Rectangle 18"/>
            <p:cNvSpPr>
              <a:spLocks noChangeArrowheads="1"/>
            </p:cNvSpPr>
            <p:nvPr/>
          </p:nvSpPr>
          <p:spPr bwMode="auto">
            <a:xfrm>
              <a:off x="3936" y="2784"/>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Norway</a:t>
              </a:r>
            </a:p>
          </p:txBody>
        </p:sp>
        <p:sp>
          <p:nvSpPr>
            <p:cNvPr id="85011" name="Rectangle 19"/>
            <p:cNvSpPr>
              <a:spLocks noChangeArrowheads="1"/>
            </p:cNvSpPr>
            <p:nvPr/>
          </p:nvSpPr>
          <p:spPr bwMode="auto">
            <a:xfrm>
              <a:off x="3936" y="2976"/>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Singapore</a:t>
              </a:r>
            </a:p>
          </p:txBody>
        </p:sp>
        <p:sp>
          <p:nvSpPr>
            <p:cNvPr id="85012" name="Rectangle 20"/>
            <p:cNvSpPr>
              <a:spLocks noChangeArrowheads="1"/>
            </p:cNvSpPr>
            <p:nvPr/>
          </p:nvSpPr>
          <p:spPr bwMode="auto">
            <a:xfrm>
              <a:off x="3936" y="3168"/>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Spain</a:t>
              </a:r>
            </a:p>
          </p:txBody>
        </p:sp>
        <p:sp>
          <p:nvSpPr>
            <p:cNvPr id="85013" name="Rectangle 21"/>
            <p:cNvSpPr>
              <a:spLocks noChangeArrowheads="1"/>
            </p:cNvSpPr>
            <p:nvPr/>
          </p:nvSpPr>
          <p:spPr bwMode="auto">
            <a:xfrm>
              <a:off x="3936" y="3360"/>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Sweden</a:t>
              </a:r>
            </a:p>
          </p:txBody>
        </p:sp>
        <p:sp>
          <p:nvSpPr>
            <p:cNvPr id="85014" name="Rectangle 22"/>
            <p:cNvSpPr>
              <a:spLocks noChangeArrowheads="1"/>
            </p:cNvSpPr>
            <p:nvPr/>
          </p:nvSpPr>
          <p:spPr bwMode="auto">
            <a:xfrm>
              <a:off x="3936" y="3552"/>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UK</a:t>
              </a:r>
            </a:p>
          </p:txBody>
        </p:sp>
        <p:sp>
          <p:nvSpPr>
            <p:cNvPr id="85015" name="Rectangle 23"/>
            <p:cNvSpPr>
              <a:spLocks noChangeArrowheads="1"/>
            </p:cNvSpPr>
            <p:nvPr/>
          </p:nvSpPr>
          <p:spPr bwMode="auto">
            <a:xfrm>
              <a:off x="3936" y="3744"/>
              <a:ext cx="1584"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USA</a:t>
              </a:r>
            </a:p>
          </p:txBody>
        </p:sp>
      </p:grpSp>
      <p:sp>
        <p:nvSpPr>
          <p:cNvPr id="85016" name="AutoShape 24"/>
          <p:cNvSpPr>
            <a:spLocks noChangeArrowheads="1"/>
          </p:cNvSpPr>
          <p:nvPr/>
        </p:nvSpPr>
        <p:spPr bwMode="auto">
          <a:xfrm>
            <a:off x="4114800" y="3124200"/>
            <a:ext cx="1905000" cy="838200"/>
          </a:xfrm>
          <a:prstGeom prst="rightArrow">
            <a:avLst>
              <a:gd name="adj1" fmla="val 50000"/>
              <a:gd name="adj2" fmla="val 56818"/>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endParaRPr lang="en-US"/>
          </a:p>
        </p:txBody>
      </p:sp>
      <p:sp>
        <p:nvSpPr>
          <p:cNvPr id="26" name="Rectangle 25"/>
          <p:cNvSpPr>
            <a:spLocks noChangeArrowheads="1"/>
          </p:cNvSpPr>
          <p:nvPr/>
        </p:nvSpPr>
        <p:spPr bwMode="auto">
          <a:xfrm>
            <a:off x="3505200" y="2057400"/>
            <a:ext cx="2438400" cy="471488"/>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endParaRPr lang="en-US" sz="1800" b="1" dirty="0">
              <a:latin typeface="Arial"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noFill/>
          <a:ln/>
        </p:spPr>
        <p:txBody>
          <a:bodyPr lIns="90488" tIns="44450" rIns="90488" bIns="44450"/>
          <a:lstStyle/>
          <a:p>
            <a:pPr lvl="0"/>
            <a:r>
              <a:rPr lang="en-US" dirty="0" err="1" smtClean="0">
                <a:solidFill>
                  <a:srgbClr val="3333CC"/>
                </a:solidFill>
              </a:rPr>
              <a:t>Schimbarea</a:t>
            </a:r>
            <a:r>
              <a:rPr lang="en-US" dirty="0" smtClean="0">
                <a:solidFill>
                  <a:srgbClr val="3333CC"/>
                </a:solidFill>
              </a:rPr>
              <a:t> </a:t>
            </a:r>
            <a:r>
              <a:rPr lang="en-US" dirty="0" err="1" smtClean="0">
                <a:solidFill>
                  <a:srgbClr val="3333CC"/>
                </a:solidFill>
              </a:rPr>
              <a:t>numelor</a:t>
            </a:r>
            <a:r>
              <a:rPr lang="en-US" dirty="0" smtClean="0">
                <a:solidFill>
                  <a:srgbClr val="3333CC"/>
                </a:solidFill>
              </a:rPr>
              <a:t> </a:t>
            </a:r>
            <a:r>
              <a:rPr lang="en-US" dirty="0" err="1" smtClean="0">
                <a:solidFill>
                  <a:srgbClr val="3333CC"/>
                </a:solidFill>
              </a:rPr>
              <a:t>coloanelor</a:t>
            </a:r>
            <a:endParaRPr lang="en-US" dirty="0">
              <a:solidFill>
                <a:srgbClr val="3333CC"/>
              </a:solidFill>
            </a:endParaRPr>
          </a:p>
        </p:txBody>
      </p:sp>
      <p:sp>
        <p:nvSpPr>
          <p:cNvPr id="86019" name="Rectangle 3"/>
          <p:cNvSpPr>
            <a:spLocks noChangeArrowheads="1"/>
          </p:cNvSpPr>
          <p:nvPr/>
        </p:nvSpPr>
        <p:spPr bwMode="auto">
          <a:xfrm flipH="1">
            <a:off x="762000" y="3124200"/>
            <a:ext cx="4724400" cy="5334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86020" name="Rectangle 4"/>
          <p:cNvSpPr>
            <a:spLocks noChangeArrowheads="1"/>
          </p:cNvSpPr>
          <p:nvPr/>
        </p:nvSpPr>
        <p:spPr bwMode="auto">
          <a:xfrm>
            <a:off x="3597275" y="10668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86021" name="Rectangle 5"/>
          <p:cNvSpPr>
            <a:spLocks noChangeArrowheads="1"/>
          </p:cNvSpPr>
          <p:nvPr/>
        </p:nvSpPr>
        <p:spPr bwMode="auto">
          <a:xfrm>
            <a:off x="1066800" y="1295400"/>
            <a:ext cx="7010400" cy="1447800"/>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wrap="none" anchor="ctr"/>
          <a:lstStyle/>
          <a:p>
            <a:pPr>
              <a:lnSpc>
                <a:spcPct val="96000"/>
              </a:lnSpc>
            </a:pPr>
            <a:r>
              <a:rPr lang="en-US" altLang="en-US" sz="2000" noProof="1">
                <a:latin typeface="Lucida Sans Typewriter" pitchFamily="49" charset="0"/>
              </a:rPr>
              <a:t>USE northwind</a:t>
            </a:r>
          </a:p>
          <a:p>
            <a:pPr>
              <a:lnSpc>
                <a:spcPct val="96000"/>
              </a:lnSpc>
            </a:pPr>
            <a:r>
              <a:rPr lang="en-US" altLang="en-US" sz="2000" noProof="1">
                <a:latin typeface="Lucida Sans Typewriter" pitchFamily="49" charset="0"/>
              </a:rPr>
              <a:t>SELECT </a:t>
            </a:r>
            <a:r>
              <a:rPr lang="en-US" altLang="en-US" sz="2000">
                <a:latin typeface="Lucida Sans Typewriter" pitchFamily="49" charset="0"/>
              </a:rPr>
              <a:t> </a:t>
            </a:r>
            <a:r>
              <a:rPr lang="en-US" altLang="en-US" sz="2000" noProof="1">
                <a:latin typeface="Lucida Sans Typewriter" pitchFamily="49" charset="0"/>
              </a:rPr>
              <a:t>firstname AS First, lastname AS Last</a:t>
            </a:r>
          </a:p>
          <a:p>
            <a:pPr>
              <a:lnSpc>
                <a:spcPct val="96000"/>
              </a:lnSpc>
            </a:pPr>
            <a:r>
              <a:rPr lang="en-US" altLang="en-US" sz="2000" noProof="1">
                <a:latin typeface="Lucida Sans Typewriter" pitchFamily="49" charset="0"/>
              </a:rPr>
              <a:t>	 ,employeeid</a:t>
            </a:r>
            <a:r>
              <a:rPr lang="en-US" altLang="en-US" sz="2000" b="1" noProof="1">
                <a:latin typeface="Lucida Sans Typewriter" pitchFamily="49" charset="0"/>
              </a:rPr>
              <a:t> </a:t>
            </a:r>
            <a:r>
              <a:rPr lang="en-US" altLang="en-US" sz="2000" noProof="1">
                <a:latin typeface="Lucida Sans Typewriter" pitchFamily="49" charset="0"/>
              </a:rPr>
              <a:t>AS 'Employee ID:' </a:t>
            </a:r>
          </a:p>
          <a:p>
            <a:pPr>
              <a:lnSpc>
                <a:spcPct val="96000"/>
              </a:lnSpc>
              <a:spcAft>
                <a:spcPts val="800"/>
              </a:spcAft>
            </a:pPr>
            <a:r>
              <a:rPr lang="en-US" altLang="en-US" sz="2000" noProof="1">
                <a:latin typeface="Lucida Sans Typewriter" pitchFamily="49" charset="0"/>
              </a:rPr>
              <a:t>FROM employees</a:t>
            </a:r>
            <a:r>
              <a:rPr lang="en-US" altLang="en-US" sz="2000">
                <a:latin typeface="Lucida Sans Typewriter" pitchFamily="49" charset="0"/>
              </a:rPr>
              <a:t/>
            </a:r>
            <a:br>
              <a:rPr lang="en-US" altLang="en-US" sz="2000">
                <a:latin typeface="Lucida Sans Typewriter" pitchFamily="49" charset="0"/>
              </a:rPr>
            </a:br>
            <a:r>
              <a:rPr lang="en-US" altLang="en-US" sz="2000">
                <a:latin typeface="Lucida Sans Typewriter" pitchFamily="49" charset="0"/>
              </a:rPr>
              <a:t>GO</a:t>
            </a:r>
          </a:p>
        </p:txBody>
      </p:sp>
      <p:grpSp>
        <p:nvGrpSpPr>
          <p:cNvPr id="86022" name="Group 6"/>
          <p:cNvGrpSpPr>
            <a:grpSpLocks/>
          </p:cNvGrpSpPr>
          <p:nvPr/>
        </p:nvGrpSpPr>
        <p:grpSpPr bwMode="auto">
          <a:xfrm>
            <a:off x="1066800" y="3276600"/>
            <a:ext cx="7010400" cy="3200400"/>
            <a:chOff x="336" y="2208"/>
            <a:chExt cx="4416" cy="2016"/>
          </a:xfrm>
        </p:grpSpPr>
        <p:sp>
          <p:nvSpPr>
            <p:cNvPr id="86023" name="Rectangle 7"/>
            <p:cNvSpPr>
              <a:spLocks noChangeArrowheads="1"/>
            </p:cNvSpPr>
            <p:nvPr/>
          </p:nvSpPr>
          <p:spPr bwMode="auto">
            <a:xfrm>
              <a:off x="336" y="2208"/>
              <a:ext cx="1008"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First</a:t>
              </a:r>
            </a:p>
          </p:txBody>
        </p:sp>
        <p:sp>
          <p:nvSpPr>
            <p:cNvPr id="86024" name="Rectangle 8"/>
            <p:cNvSpPr>
              <a:spLocks noChangeArrowheads="1"/>
            </p:cNvSpPr>
            <p:nvPr/>
          </p:nvSpPr>
          <p:spPr bwMode="auto">
            <a:xfrm>
              <a:off x="1344" y="2208"/>
              <a:ext cx="2256"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Last</a:t>
              </a:r>
            </a:p>
          </p:txBody>
        </p:sp>
        <p:sp>
          <p:nvSpPr>
            <p:cNvPr id="86025" name="Rectangle 9"/>
            <p:cNvSpPr>
              <a:spLocks noChangeArrowheads="1"/>
            </p:cNvSpPr>
            <p:nvPr/>
          </p:nvSpPr>
          <p:spPr bwMode="auto">
            <a:xfrm>
              <a:off x="3600" y="2208"/>
              <a:ext cx="1152"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Employee ID:</a:t>
              </a:r>
            </a:p>
          </p:txBody>
        </p:sp>
        <p:sp>
          <p:nvSpPr>
            <p:cNvPr id="86026" name="Rectangle 10"/>
            <p:cNvSpPr>
              <a:spLocks noChangeArrowheads="1"/>
            </p:cNvSpPr>
            <p:nvPr/>
          </p:nvSpPr>
          <p:spPr bwMode="auto">
            <a:xfrm>
              <a:off x="336" y="2496"/>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Nancy</a:t>
              </a:r>
            </a:p>
          </p:txBody>
        </p:sp>
        <p:sp>
          <p:nvSpPr>
            <p:cNvPr id="86027" name="Rectangle 11"/>
            <p:cNvSpPr>
              <a:spLocks noChangeArrowheads="1"/>
            </p:cNvSpPr>
            <p:nvPr/>
          </p:nvSpPr>
          <p:spPr bwMode="auto">
            <a:xfrm>
              <a:off x="1344" y="2496"/>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Davolio</a:t>
              </a:r>
            </a:p>
          </p:txBody>
        </p:sp>
        <p:sp>
          <p:nvSpPr>
            <p:cNvPr id="86028" name="Rectangle 12"/>
            <p:cNvSpPr>
              <a:spLocks noChangeArrowheads="1"/>
            </p:cNvSpPr>
            <p:nvPr/>
          </p:nvSpPr>
          <p:spPr bwMode="auto">
            <a:xfrm>
              <a:off x="3600" y="2496"/>
              <a:ext cx="115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1</a:t>
              </a:r>
            </a:p>
          </p:txBody>
        </p:sp>
        <p:sp>
          <p:nvSpPr>
            <p:cNvPr id="86029" name="Rectangle 13"/>
            <p:cNvSpPr>
              <a:spLocks noChangeArrowheads="1"/>
            </p:cNvSpPr>
            <p:nvPr/>
          </p:nvSpPr>
          <p:spPr bwMode="auto">
            <a:xfrm>
              <a:off x="336" y="2688"/>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Andrew</a:t>
              </a:r>
            </a:p>
          </p:txBody>
        </p:sp>
        <p:sp>
          <p:nvSpPr>
            <p:cNvPr id="86030" name="Rectangle 14"/>
            <p:cNvSpPr>
              <a:spLocks noChangeArrowheads="1"/>
            </p:cNvSpPr>
            <p:nvPr/>
          </p:nvSpPr>
          <p:spPr bwMode="auto">
            <a:xfrm>
              <a:off x="1344" y="2688"/>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Fuller</a:t>
              </a:r>
            </a:p>
          </p:txBody>
        </p:sp>
        <p:sp>
          <p:nvSpPr>
            <p:cNvPr id="86031" name="Rectangle 15"/>
            <p:cNvSpPr>
              <a:spLocks noChangeArrowheads="1"/>
            </p:cNvSpPr>
            <p:nvPr/>
          </p:nvSpPr>
          <p:spPr bwMode="auto">
            <a:xfrm>
              <a:off x="3600" y="2688"/>
              <a:ext cx="115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2</a:t>
              </a:r>
            </a:p>
          </p:txBody>
        </p:sp>
        <p:sp>
          <p:nvSpPr>
            <p:cNvPr id="86032" name="Rectangle 16"/>
            <p:cNvSpPr>
              <a:spLocks noChangeArrowheads="1"/>
            </p:cNvSpPr>
            <p:nvPr/>
          </p:nvSpPr>
          <p:spPr bwMode="auto">
            <a:xfrm>
              <a:off x="336" y="2880"/>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Janet</a:t>
              </a:r>
            </a:p>
          </p:txBody>
        </p:sp>
        <p:sp>
          <p:nvSpPr>
            <p:cNvPr id="86033" name="Rectangle 17"/>
            <p:cNvSpPr>
              <a:spLocks noChangeArrowheads="1"/>
            </p:cNvSpPr>
            <p:nvPr/>
          </p:nvSpPr>
          <p:spPr bwMode="auto">
            <a:xfrm>
              <a:off x="1344" y="2880"/>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Leverling</a:t>
              </a:r>
            </a:p>
          </p:txBody>
        </p:sp>
        <p:sp>
          <p:nvSpPr>
            <p:cNvPr id="86034" name="Rectangle 18"/>
            <p:cNvSpPr>
              <a:spLocks noChangeArrowheads="1"/>
            </p:cNvSpPr>
            <p:nvPr/>
          </p:nvSpPr>
          <p:spPr bwMode="auto">
            <a:xfrm>
              <a:off x="3600" y="2880"/>
              <a:ext cx="115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3</a:t>
              </a:r>
            </a:p>
          </p:txBody>
        </p:sp>
        <p:sp>
          <p:nvSpPr>
            <p:cNvPr id="86035" name="Rectangle 19"/>
            <p:cNvSpPr>
              <a:spLocks noChangeArrowheads="1"/>
            </p:cNvSpPr>
            <p:nvPr/>
          </p:nvSpPr>
          <p:spPr bwMode="auto">
            <a:xfrm>
              <a:off x="336" y="3072"/>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Margaret</a:t>
              </a:r>
            </a:p>
          </p:txBody>
        </p:sp>
        <p:sp>
          <p:nvSpPr>
            <p:cNvPr id="86036" name="Rectangle 20"/>
            <p:cNvSpPr>
              <a:spLocks noChangeArrowheads="1"/>
            </p:cNvSpPr>
            <p:nvPr/>
          </p:nvSpPr>
          <p:spPr bwMode="auto">
            <a:xfrm>
              <a:off x="1344" y="3072"/>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Peacock</a:t>
              </a:r>
            </a:p>
          </p:txBody>
        </p:sp>
        <p:sp>
          <p:nvSpPr>
            <p:cNvPr id="86037" name="Rectangle 21"/>
            <p:cNvSpPr>
              <a:spLocks noChangeArrowheads="1"/>
            </p:cNvSpPr>
            <p:nvPr/>
          </p:nvSpPr>
          <p:spPr bwMode="auto">
            <a:xfrm>
              <a:off x="3600" y="3072"/>
              <a:ext cx="115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4</a:t>
              </a:r>
            </a:p>
          </p:txBody>
        </p:sp>
        <p:sp>
          <p:nvSpPr>
            <p:cNvPr id="86038" name="Rectangle 22"/>
            <p:cNvSpPr>
              <a:spLocks noChangeArrowheads="1"/>
            </p:cNvSpPr>
            <p:nvPr/>
          </p:nvSpPr>
          <p:spPr bwMode="auto">
            <a:xfrm>
              <a:off x="336" y="3264"/>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Steven</a:t>
              </a:r>
            </a:p>
          </p:txBody>
        </p:sp>
        <p:sp>
          <p:nvSpPr>
            <p:cNvPr id="86039" name="Rectangle 23"/>
            <p:cNvSpPr>
              <a:spLocks noChangeArrowheads="1"/>
            </p:cNvSpPr>
            <p:nvPr/>
          </p:nvSpPr>
          <p:spPr bwMode="auto">
            <a:xfrm>
              <a:off x="1344" y="3264"/>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Buchanan</a:t>
              </a:r>
            </a:p>
          </p:txBody>
        </p:sp>
        <p:sp>
          <p:nvSpPr>
            <p:cNvPr id="86040" name="Rectangle 24"/>
            <p:cNvSpPr>
              <a:spLocks noChangeArrowheads="1"/>
            </p:cNvSpPr>
            <p:nvPr/>
          </p:nvSpPr>
          <p:spPr bwMode="auto">
            <a:xfrm>
              <a:off x="3600" y="3264"/>
              <a:ext cx="115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5</a:t>
              </a:r>
            </a:p>
          </p:txBody>
        </p:sp>
        <p:sp>
          <p:nvSpPr>
            <p:cNvPr id="86041" name="Rectangle 25"/>
            <p:cNvSpPr>
              <a:spLocks noChangeArrowheads="1"/>
            </p:cNvSpPr>
            <p:nvPr/>
          </p:nvSpPr>
          <p:spPr bwMode="auto">
            <a:xfrm>
              <a:off x="336" y="3456"/>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Michael</a:t>
              </a:r>
            </a:p>
          </p:txBody>
        </p:sp>
        <p:sp>
          <p:nvSpPr>
            <p:cNvPr id="86042" name="Rectangle 26"/>
            <p:cNvSpPr>
              <a:spLocks noChangeArrowheads="1"/>
            </p:cNvSpPr>
            <p:nvPr/>
          </p:nvSpPr>
          <p:spPr bwMode="auto">
            <a:xfrm>
              <a:off x="1344" y="3456"/>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Suyama</a:t>
              </a:r>
            </a:p>
          </p:txBody>
        </p:sp>
        <p:sp>
          <p:nvSpPr>
            <p:cNvPr id="86043" name="Rectangle 27"/>
            <p:cNvSpPr>
              <a:spLocks noChangeArrowheads="1"/>
            </p:cNvSpPr>
            <p:nvPr/>
          </p:nvSpPr>
          <p:spPr bwMode="auto">
            <a:xfrm>
              <a:off x="3600" y="3456"/>
              <a:ext cx="115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6</a:t>
              </a:r>
            </a:p>
          </p:txBody>
        </p:sp>
        <p:sp>
          <p:nvSpPr>
            <p:cNvPr id="86044" name="Rectangle 28"/>
            <p:cNvSpPr>
              <a:spLocks noChangeArrowheads="1"/>
            </p:cNvSpPr>
            <p:nvPr/>
          </p:nvSpPr>
          <p:spPr bwMode="auto">
            <a:xfrm>
              <a:off x="336" y="3648"/>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Robert</a:t>
              </a:r>
            </a:p>
          </p:txBody>
        </p:sp>
        <p:sp>
          <p:nvSpPr>
            <p:cNvPr id="86045" name="Rectangle 29"/>
            <p:cNvSpPr>
              <a:spLocks noChangeArrowheads="1"/>
            </p:cNvSpPr>
            <p:nvPr/>
          </p:nvSpPr>
          <p:spPr bwMode="auto">
            <a:xfrm>
              <a:off x="1344" y="3648"/>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King</a:t>
              </a:r>
            </a:p>
          </p:txBody>
        </p:sp>
        <p:sp>
          <p:nvSpPr>
            <p:cNvPr id="86046" name="Rectangle 30"/>
            <p:cNvSpPr>
              <a:spLocks noChangeArrowheads="1"/>
            </p:cNvSpPr>
            <p:nvPr/>
          </p:nvSpPr>
          <p:spPr bwMode="auto">
            <a:xfrm>
              <a:off x="3600" y="3648"/>
              <a:ext cx="115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7</a:t>
              </a:r>
            </a:p>
          </p:txBody>
        </p:sp>
        <p:sp>
          <p:nvSpPr>
            <p:cNvPr id="86047" name="Rectangle 31"/>
            <p:cNvSpPr>
              <a:spLocks noChangeArrowheads="1"/>
            </p:cNvSpPr>
            <p:nvPr/>
          </p:nvSpPr>
          <p:spPr bwMode="auto">
            <a:xfrm>
              <a:off x="336" y="3840"/>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Laura</a:t>
              </a:r>
            </a:p>
          </p:txBody>
        </p:sp>
        <p:sp>
          <p:nvSpPr>
            <p:cNvPr id="86048" name="Rectangle 32"/>
            <p:cNvSpPr>
              <a:spLocks noChangeArrowheads="1"/>
            </p:cNvSpPr>
            <p:nvPr/>
          </p:nvSpPr>
          <p:spPr bwMode="auto">
            <a:xfrm>
              <a:off x="1344" y="3840"/>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Callahan</a:t>
              </a:r>
            </a:p>
          </p:txBody>
        </p:sp>
        <p:sp>
          <p:nvSpPr>
            <p:cNvPr id="86049" name="Rectangle 33"/>
            <p:cNvSpPr>
              <a:spLocks noChangeArrowheads="1"/>
            </p:cNvSpPr>
            <p:nvPr/>
          </p:nvSpPr>
          <p:spPr bwMode="auto">
            <a:xfrm>
              <a:off x="3600" y="3840"/>
              <a:ext cx="115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8</a:t>
              </a:r>
            </a:p>
          </p:txBody>
        </p:sp>
        <p:sp>
          <p:nvSpPr>
            <p:cNvPr id="86050" name="Rectangle 34"/>
            <p:cNvSpPr>
              <a:spLocks noChangeArrowheads="1"/>
            </p:cNvSpPr>
            <p:nvPr/>
          </p:nvSpPr>
          <p:spPr bwMode="auto">
            <a:xfrm>
              <a:off x="336" y="4032"/>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Anne</a:t>
              </a:r>
            </a:p>
          </p:txBody>
        </p:sp>
        <p:sp>
          <p:nvSpPr>
            <p:cNvPr id="86051" name="Rectangle 35"/>
            <p:cNvSpPr>
              <a:spLocks noChangeArrowheads="1"/>
            </p:cNvSpPr>
            <p:nvPr/>
          </p:nvSpPr>
          <p:spPr bwMode="auto">
            <a:xfrm>
              <a:off x="1344" y="4032"/>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Dodsworth</a:t>
              </a:r>
            </a:p>
          </p:txBody>
        </p:sp>
        <p:sp>
          <p:nvSpPr>
            <p:cNvPr id="86052" name="Rectangle 36"/>
            <p:cNvSpPr>
              <a:spLocks noChangeArrowheads="1"/>
            </p:cNvSpPr>
            <p:nvPr/>
          </p:nvSpPr>
          <p:spPr bwMode="auto">
            <a:xfrm>
              <a:off x="3600" y="4032"/>
              <a:ext cx="1152"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9</a:t>
              </a:r>
            </a:p>
          </p:txBody>
        </p:sp>
      </p:grpSp>
      <p:sp>
        <p:nvSpPr>
          <p:cNvPr id="86053" name="AutoShape 37"/>
          <p:cNvSpPr>
            <a:spLocks noChangeArrowheads="1"/>
          </p:cNvSpPr>
          <p:nvPr/>
        </p:nvSpPr>
        <p:spPr bwMode="auto">
          <a:xfrm>
            <a:off x="3924300" y="2819400"/>
            <a:ext cx="1143000" cy="685800"/>
          </a:xfrm>
          <a:prstGeom prst="downArrow">
            <a:avLst>
              <a:gd name="adj1" fmla="val 56944"/>
              <a:gd name="adj2" fmla="val 71296"/>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pPr algn="ctr"/>
            <a:endParaRPr lang="es-MX"/>
          </a:p>
        </p:txBody>
      </p:sp>
      <p:sp>
        <p:nvSpPr>
          <p:cNvPr id="38" name="Rectangle 37"/>
          <p:cNvSpPr>
            <a:spLocks noChangeArrowheads="1"/>
          </p:cNvSpPr>
          <p:nvPr/>
        </p:nvSpPr>
        <p:spPr bwMode="auto">
          <a:xfrm>
            <a:off x="5715000" y="990600"/>
            <a:ext cx="2438400" cy="471488"/>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endParaRPr lang="en-US" sz="1800" b="1" dirty="0">
              <a:latin typeface="Arial"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noFill/>
          <a:ln/>
        </p:spPr>
        <p:txBody>
          <a:bodyPr lIns="90488" tIns="44450" rIns="90488" bIns="44450"/>
          <a:lstStyle/>
          <a:p>
            <a:pPr lvl="0"/>
            <a:r>
              <a:rPr lang="en-US" dirty="0" err="1" smtClean="0">
                <a:solidFill>
                  <a:srgbClr val="3333CC"/>
                </a:solidFill>
              </a:rPr>
              <a:t>Folosirea</a:t>
            </a:r>
            <a:r>
              <a:rPr lang="en-US" dirty="0" smtClean="0">
                <a:solidFill>
                  <a:srgbClr val="3333CC"/>
                </a:solidFill>
              </a:rPr>
              <a:t> </a:t>
            </a:r>
            <a:r>
              <a:rPr lang="en-US" dirty="0" err="1" smtClean="0">
                <a:solidFill>
                  <a:srgbClr val="3333CC"/>
                </a:solidFill>
              </a:rPr>
              <a:t>literalelor</a:t>
            </a:r>
            <a:endParaRPr lang="en-US" dirty="0">
              <a:solidFill>
                <a:srgbClr val="3333CC"/>
              </a:solidFill>
            </a:endParaRPr>
          </a:p>
        </p:txBody>
      </p:sp>
      <p:sp>
        <p:nvSpPr>
          <p:cNvPr id="87043" name="Rectangle 3"/>
          <p:cNvSpPr>
            <a:spLocks noChangeArrowheads="1"/>
          </p:cNvSpPr>
          <p:nvPr/>
        </p:nvSpPr>
        <p:spPr bwMode="auto">
          <a:xfrm flipH="1">
            <a:off x="762000" y="3124200"/>
            <a:ext cx="4724400" cy="5334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87044" name="Rectangle 4"/>
          <p:cNvSpPr>
            <a:spLocks noChangeArrowheads="1"/>
          </p:cNvSpPr>
          <p:nvPr/>
        </p:nvSpPr>
        <p:spPr bwMode="auto">
          <a:xfrm>
            <a:off x="3597275" y="12192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87045" name="Rectangle 5"/>
          <p:cNvSpPr>
            <a:spLocks noChangeArrowheads="1"/>
          </p:cNvSpPr>
          <p:nvPr/>
        </p:nvSpPr>
        <p:spPr bwMode="auto">
          <a:xfrm>
            <a:off x="990600" y="1447800"/>
            <a:ext cx="7162800" cy="1447800"/>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wrap="none" anchor="ctr"/>
          <a:lstStyle/>
          <a:p>
            <a:pPr>
              <a:lnSpc>
                <a:spcPct val="96000"/>
              </a:lnSpc>
            </a:pPr>
            <a:r>
              <a:rPr lang="en-US" altLang="en-US" sz="2000" noProof="1">
                <a:latin typeface="Lucida Sans Typewriter" pitchFamily="49" charset="0"/>
              </a:rPr>
              <a:t>USE northwind</a:t>
            </a:r>
          </a:p>
          <a:p>
            <a:pPr>
              <a:lnSpc>
                <a:spcPct val="96000"/>
              </a:lnSpc>
            </a:pPr>
            <a:r>
              <a:rPr lang="en-US" altLang="en-US" sz="2000" noProof="1">
                <a:latin typeface="Lucida Sans Typewriter" pitchFamily="49" charset="0"/>
              </a:rPr>
              <a:t>SELECT </a:t>
            </a:r>
            <a:r>
              <a:rPr lang="en-US" altLang="en-US" sz="2000">
                <a:latin typeface="Lucida Sans Typewriter" pitchFamily="49" charset="0"/>
              </a:rPr>
              <a:t> </a:t>
            </a:r>
            <a:r>
              <a:rPr lang="en-US" altLang="en-US" sz="2000" noProof="1">
                <a:latin typeface="Lucida Sans Typewriter" pitchFamily="49" charset="0"/>
              </a:rPr>
              <a:t>firstname, lastname</a:t>
            </a:r>
          </a:p>
          <a:p>
            <a:pPr>
              <a:lnSpc>
                <a:spcPct val="96000"/>
              </a:lnSpc>
            </a:pPr>
            <a:r>
              <a:rPr lang="en-US" altLang="en-US" sz="2000" noProof="1">
                <a:latin typeface="Lucida Sans Typewriter" pitchFamily="49" charset="0"/>
              </a:rPr>
              <a:t>	 ,'Identification number:', employeeid</a:t>
            </a:r>
          </a:p>
          <a:p>
            <a:pPr>
              <a:lnSpc>
                <a:spcPct val="96000"/>
              </a:lnSpc>
              <a:spcAft>
                <a:spcPts val="800"/>
              </a:spcAft>
            </a:pPr>
            <a:r>
              <a:rPr lang="en-US" altLang="en-US" sz="2000" noProof="1">
                <a:latin typeface="Lucida Sans Typewriter" pitchFamily="49" charset="0"/>
              </a:rPr>
              <a:t>FROM employees</a:t>
            </a:r>
            <a:r>
              <a:rPr lang="en-US" altLang="en-US" sz="2000">
                <a:latin typeface="Lucida Sans Typewriter" pitchFamily="49" charset="0"/>
              </a:rPr>
              <a:t/>
            </a:r>
            <a:br>
              <a:rPr lang="en-US" altLang="en-US" sz="2000">
                <a:latin typeface="Lucida Sans Typewriter" pitchFamily="49" charset="0"/>
              </a:rPr>
            </a:br>
            <a:r>
              <a:rPr lang="en-US" altLang="en-US" sz="2000">
                <a:latin typeface="Lucida Sans Typewriter" pitchFamily="49" charset="0"/>
              </a:rPr>
              <a:t>GO</a:t>
            </a:r>
          </a:p>
        </p:txBody>
      </p:sp>
      <p:grpSp>
        <p:nvGrpSpPr>
          <p:cNvPr id="87046" name="Group 6"/>
          <p:cNvGrpSpPr>
            <a:grpSpLocks/>
          </p:cNvGrpSpPr>
          <p:nvPr/>
        </p:nvGrpSpPr>
        <p:grpSpPr bwMode="auto">
          <a:xfrm>
            <a:off x="381000" y="3352800"/>
            <a:ext cx="8382000" cy="3200400"/>
            <a:chOff x="240" y="2112"/>
            <a:chExt cx="5280" cy="2016"/>
          </a:xfrm>
        </p:grpSpPr>
        <p:sp>
          <p:nvSpPr>
            <p:cNvPr id="87047" name="Rectangle 7"/>
            <p:cNvSpPr>
              <a:spLocks noChangeArrowheads="1"/>
            </p:cNvSpPr>
            <p:nvPr/>
          </p:nvSpPr>
          <p:spPr bwMode="auto">
            <a:xfrm>
              <a:off x="240" y="2112"/>
              <a:ext cx="1008"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First</a:t>
              </a:r>
            </a:p>
          </p:txBody>
        </p:sp>
        <p:sp>
          <p:nvSpPr>
            <p:cNvPr id="87048" name="Rectangle 8"/>
            <p:cNvSpPr>
              <a:spLocks noChangeArrowheads="1"/>
            </p:cNvSpPr>
            <p:nvPr/>
          </p:nvSpPr>
          <p:spPr bwMode="auto">
            <a:xfrm>
              <a:off x="1248" y="2112"/>
              <a:ext cx="2256"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2000" b="1" i="1">
                  <a:solidFill>
                    <a:schemeClr val="bg1"/>
                  </a:solidFill>
                  <a:effectLst>
                    <a:outerShdw blurRad="38100" dist="38100" dir="2700000" algn="tl">
                      <a:srgbClr val="000000"/>
                    </a:outerShdw>
                  </a:effectLst>
                  <a:latin typeface="Arial" charset="0"/>
                </a:rPr>
                <a:t>Last</a:t>
              </a:r>
            </a:p>
          </p:txBody>
        </p:sp>
        <p:sp>
          <p:nvSpPr>
            <p:cNvPr id="87049" name="Rectangle 9"/>
            <p:cNvSpPr>
              <a:spLocks noChangeArrowheads="1"/>
            </p:cNvSpPr>
            <p:nvPr/>
          </p:nvSpPr>
          <p:spPr bwMode="auto">
            <a:xfrm>
              <a:off x="3504" y="2112"/>
              <a:ext cx="2016"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lgn="r">
                <a:tabLst>
                  <a:tab pos="1657350" algn="l"/>
                </a:tabLst>
              </a:pPr>
              <a:r>
                <a:rPr lang="en-US" altLang="en-US" sz="2000" b="1" i="1">
                  <a:solidFill>
                    <a:schemeClr val="bg1"/>
                  </a:solidFill>
                  <a:effectLst>
                    <a:outerShdw blurRad="38100" dist="38100" dir="2700000" algn="tl">
                      <a:srgbClr val="000000"/>
                    </a:outerShdw>
                  </a:effectLst>
                  <a:latin typeface="Arial" charset="0"/>
                </a:rPr>
                <a:t>Employee ID:</a:t>
              </a:r>
            </a:p>
          </p:txBody>
        </p:sp>
        <p:sp>
          <p:nvSpPr>
            <p:cNvPr id="87050" name="Rectangle 10"/>
            <p:cNvSpPr>
              <a:spLocks noChangeArrowheads="1"/>
            </p:cNvSpPr>
            <p:nvPr/>
          </p:nvSpPr>
          <p:spPr bwMode="auto">
            <a:xfrm>
              <a:off x="240" y="2400"/>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Nancy</a:t>
              </a:r>
            </a:p>
          </p:txBody>
        </p:sp>
        <p:sp>
          <p:nvSpPr>
            <p:cNvPr id="87051" name="Rectangle 11"/>
            <p:cNvSpPr>
              <a:spLocks noChangeArrowheads="1"/>
            </p:cNvSpPr>
            <p:nvPr/>
          </p:nvSpPr>
          <p:spPr bwMode="auto">
            <a:xfrm>
              <a:off x="1248" y="2400"/>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Davolio</a:t>
              </a:r>
            </a:p>
          </p:txBody>
        </p:sp>
        <p:sp>
          <p:nvSpPr>
            <p:cNvPr id="87052" name="Rectangle 12"/>
            <p:cNvSpPr>
              <a:spLocks noChangeArrowheads="1"/>
            </p:cNvSpPr>
            <p:nvPr/>
          </p:nvSpPr>
          <p:spPr bwMode="auto">
            <a:xfrm>
              <a:off x="3504" y="2400"/>
              <a:ext cx="201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Identification Number:  1</a:t>
              </a:r>
            </a:p>
          </p:txBody>
        </p:sp>
        <p:sp>
          <p:nvSpPr>
            <p:cNvPr id="87053" name="Rectangle 13"/>
            <p:cNvSpPr>
              <a:spLocks noChangeArrowheads="1"/>
            </p:cNvSpPr>
            <p:nvPr/>
          </p:nvSpPr>
          <p:spPr bwMode="auto">
            <a:xfrm>
              <a:off x="240" y="2592"/>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Andrew</a:t>
              </a:r>
            </a:p>
          </p:txBody>
        </p:sp>
        <p:sp>
          <p:nvSpPr>
            <p:cNvPr id="87054" name="Rectangle 14"/>
            <p:cNvSpPr>
              <a:spLocks noChangeArrowheads="1"/>
            </p:cNvSpPr>
            <p:nvPr/>
          </p:nvSpPr>
          <p:spPr bwMode="auto">
            <a:xfrm>
              <a:off x="1248" y="2592"/>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Fuller</a:t>
              </a:r>
            </a:p>
          </p:txBody>
        </p:sp>
        <p:sp>
          <p:nvSpPr>
            <p:cNvPr id="87055" name="Rectangle 15"/>
            <p:cNvSpPr>
              <a:spLocks noChangeArrowheads="1"/>
            </p:cNvSpPr>
            <p:nvPr/>
          </p:nvSpPr>
          <p:spPr bwMode="auto">
            <a:xfrm>
              <a:off x="240" y="2784"/>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Janet</a:t>
              </a:r>
            </a:p>
          </p:txBody>
        </p:sp>
        <p:sp>
          <p:nvSpPr>
            <p:cNvPr id="87056" name="Rectangle 16"/>
            <p:cNvSpPr>
              <a:spLocks noChangeArrowheads="1"/>
            </p:cNvSpPr>
            <p:nvPr/>
          </p:nvSpPr>
          <p:spPr bwMode="auto">
            <a:xfrm>
              <a:off x="1248" y="2784"/>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Leverling</a:t>
              </a:r>
            </a:p>
          </p:txBody>
        </p:sp>
        <p:sp>
          <p:nvSpPr>
            <p:cNvPr id="87057" name="Rectangle 17"/>
            <p:cNvSpPr>
              <a:spLocks noChangeArrowheads="1"/>
            </p:cNvSpPr>
            <p:nvPr/>
          </p:nvSpPr>
          <p:spPr bwMode="auto">
            <a:xfrm>
              <a:off x="240" y="2976"/>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Margaret</a:t>
              </a:r>
            </a:p>
          </p:txBody>
        </p:sp>
        <p:sp>
          <p:nvSpPr>
            <p:cNvPr id="87058" name="Rectangle 18"/>
            <p:cNvSpPr>
              <a:spLocks noChangeArrowheads="1"/>
            </p:cNvSpPr>
            <p:nvPr/>
          </p:nvSpPr>
          <p:spPr bwMode="auto">
            <a:xfrm>
              <a:off x="1248" y="2976"/>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Peacock</a:t>
              </a:r>
            </a:p>
          </p:txBody>
        </p:sp>
        <p:sp>
          <p:nvSpPr>
            <p:cNvPr id="87059" name="Rectangle 19"/>
            <p:cNvSpPr>
              <a:spLocks noChangeArrowheads="1"/>
            </p:cNvSpPr>
            <p:nvPr/>
          </p:nvSpPr>
          <p:spPr bwMode="auto">
            <a:xfrm>
              <a:off x="240" y="3168"/>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Steven</a:t>
              </a:r>
            </a:p>
          </p:txBody>
        </p:sp>
        <p:sp>
          <p:nvSpPr>
            <p:cNvPr id="87060" name="Rectangle 20"/>
            <p:cNvSpPr>
              <a:spLocks noChangeArrowheads="1"/>
            </p:cNvSpPr>
            <p:nvPr/>
          </p:nvSpPr>
          <p:spPr bwMode="auto">
            <a:xfrm>
              <a:off x="1248" y="3168"/>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Buchanan</a:t>
              </a:r>
            </a:p>
          </p:txBody>
        </p:sp>
        <p:sp>
          <p:nvSpPr>
            <p:cNvPr id="87061" name="Rectangle 21"/>
            <p:cNvSpPr>
              <a:spLocks noChangeArrowheads="1"/>
            </p:cNvSpPr>
            <p:nvPr/>
          </p:nvSpPr>
          <p:spPr bwMode="auto">
            <a:xfrm>
              <a:off x="240" y="3360"/>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Michael</a:t>
              </a:r>
            </a:p>
          </p:txBody>
        </p:sp>
        <p:sp>
          <p:nvSpPr>
            <p:cNvPr id="87062" name="Rectangle 22"/>
            <p:cNvSpPr>
              <a:spLocks noChangeArrowheads="1"/>
            </p:cNvSpPr>
            <p:nvPr/>
          </p:nvSpPr>
          <p:spPr bwMode="auto">
            <a:xfrm>
              <a:off x="1248" y="3360"/>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Suyama</a:t>
              </a:r>
            </a:p>
          </p:txBody>
        </p:sp>
        <p:sp>
          <p:nvSpPr>
            <p:cNvPr id="87063" name="Rectangle 23"/>
            <p:cNvSpPr>
              <a:spLocks noChangeArrowheads="1"/>
            </p:cNvSpPr>
            <p:nvPr/>
          </p:nvSpPr>
          <p:spPr bwMode="auto">
            <a:xfrm>
              <a:off x="240" y="3552"/>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Robert</a:t>
              </a:r>
            </a:p>
          </p:txBody>
        </p:sp>
        <p:sp>
          <p:nvSpPr>
            <p:cNvPr id="87064" name="Rectangle 24"/>
            <p:cNvSpPr>
              <a:spLocks noChangeArrowheads="1"/>
            </p:cNvSpPr>
            <p:nvPr/>
          </p:nvSpPr>
          <p:spPr bwMode="auto">
            <a:xfrm>
              <a:off x="1248" y="3552"/>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King</a:t>
              </a:r>
            </a:p>
          </p:txBody>
        </p:sp>
        <p:sp>
          <p:nvSpPr>
            <p:cNvPr id="87065" name="Rectangle 25"/>
            <p:cNvSpPr>
              <a:spLocks noChangeArrowheads="1"/>
            </p:cNvSpPr>
            <p:nvPr/>
          </p:nvSpPr>
          <p:spPr bwMode="auto">
            <a:xfrm>
              <a:off x="240" y="3744"/>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Laura</a:t>
              </a:r>
            </a:p>
          </p:txBody>
        </p:sp>
        <p:sp>
          <p:nvSpPr>
            <p:cNvPr id="87066" name="Rectangle 26"/>
            <p:cNvSpPr>
              <a:spLocks noChangeArrowheads="1"/>
            </p:cNvSpPr>
            <p:nvPr/>
          </p:nvSpPr>
          <p:spPr bwMode="auto">
            <a:xfrm>
              <a:off x="1248" y="3744"/>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Callahan</a:t>
              </a:r>
            </a:p>
          </p:txBody>
        </p:sp>
        <p:sp>
          <p:nvSpPr>
            <p:cNvPr id="87067" name="Rectangle 27"/>
            <p:cNvSpPr>
              <a:spLocks noChangeArrowheads="1"/>
            </p:cNvSpPr>
            <p:nvPr/>
          </p:nvSpPr>
          <p:spPr bwMode="auto">
            <a:xfrm>
              <a:off x="240" y="3936"/>
              <a:ext cx="1008"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Anne</a:t>
              </a:r>
            </a:p>
          </p:txBody>
        </p:sp>
        <p:sp>
          <p:nvSpPr>
            <p:cNvPr id="87068" name="Rectangle 28"/>
            <p:cNvSpPr>
              <a:spLocks noChangeArrowheads="1"/>
            </p:cNvSpPr>
            <p:nvPr/>
          </p:nvSpPr>
          <p:spPr bwMode="auto">
            <a:xfrm>
              <a:off x="1248" y="3936"/>
              <a:ext cx="225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Dodsworth</a:t>
              </a:r>
            </a:p>
          </p:txBody>
        </p:sp>
        <p:sp>
          <p:nvSpPr>
            <p:cNvPr id="87069" name="Rectangle 29"/>
            <p:cNvSpPr>
              <a:spLocks noChangeArrowheads="1"/>
            </p:cNvSpPr>
            <p:nvPr/>
          </p:nvSpPr>
          <p:spPr bwMode="auto">
            <a:xfrm>
              <a:off x="3504" y="2592"/>
              <a:ext cx="201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Identification Number:  2</a:t>
              </a:r>
            </a:p>
          </p:txBody>
        </p:sp>
        <p:sp>
          <p:nvSpPr>
            <p:cNvPr id="87070" name="Rectangle 30"/>
            <p:cNvSpPr>
              <a:spLocks noChangeArrowheads="1"/>
            </p:cNvSpPr>
            <p:nvPr/>
          </p:nvSpPr>
          <p:spPr bwMode="auto">
            <a:xfrm>
              <a:off x="3504" y="2784"/>
              <a:ext cx="201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Identification Number:  3</a:t>
              </a:r>
            </a:p>
          </p:txBody>
        </p:sp>
        <p:sp>
          <p:nvSpPr>
            <p:cNvPr id="87071" name="Rectangle 31"/>
            <p:cNvSpPr>
              <a:spLocks noChangeArrowheads="1"/>
            </p:cNvSpPr>
            <p:nvPr/>
          </p:nvSpPr>
          <p:spPr bwMode="auto">
            <a:xfrm>
              <a:off x="3504" y="2976"/>
              <a:ext cx="201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Identification Number:  4</a:t>
              </a:r>
            </a:p>
          </p:txBody>
        </p:sp>
        <p:sp>
          <p:nvSpPr>
            <p:cNvPr id="87072" name="Rectangle 32"/>
            <p:cNvSpPr>
              <a:spLocks noChangeArrowheads="1"/>
            </p:cNvSpPr>
            <p:nvPr/>
          </p:nvSpPr>
          <p:spPr bwMode="auto">
            <a:xfrm>
              <a:off x="3504" y="3168"/>
              <a:ext cx="201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Identification Number:  5</a:t>
              </a:r>
            </a:p>
          </p:txBody>
        </p:sp>
        <p:sp>
          <p:nvSpPr>
            <p:cNvPr id="87073" name="Rectangle 33"/>
            <p:cNvSpPr>
              <a:spLocks noChangeArrowheads="1"/>
            </p:cNvSpPr>
            <p:nvPr/>
          </p:nvSpPr>
          <p:spPr bwMode="auto">
            <a:xfrm>
              <a:off x="3504" y="3360"/>
              <a:ext cx="201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Identification Number:  6</a:t>
              </a:r>
            </a:p>
          </p:txBody>
        </p:sp>
        <p:sp>
          <p:nvSpPr>
            <p:cNvPr id="87074" name="Rectangle 34"/>
            <p:cNvSpPr>
              <a:spLocks noChangeArrowheads="1"/>
            </p:cNvSpPr>
            <p:nvPr/>
          </p:nvSpPr>
          <p:spPr bwMode="auto">
            <a:xfrm>
              <a:off x="3504" y="3552"/>
              <a:ext cx="201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Identification Number:  7</a:t>
              </a:r>
            </a:p>
          </p:txBody>
        </p:sp>
        <p:sp>
          <p:nvSpPr>
            <p:cNvPr id="87075" name="Rectangle 35"/>
            <p:cNvSpPr>
              <a:spLocks noChangeArrowheads="1"/>
            </p:cNvSpPr>
            <p:nvPr/>
          </p:nvSpPr>
          <p:spPr bwMode="auto">
            <a:xfrm>
              <a:off x="3504" y="3744"/>
              <a:ext cx="201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Identification Number:  8</a:t>
              </a:r>
            </a:p>
          </p:txBody>
        </p:sp>
        <p:sp>
          <p:nvSpPr>
            <p:cNvPr id="87076" name="Rectangle 36"/>
            <p:cNvSpPr>
              <a:spLocks noChangeArrowheads="1"/>
            </p:cNvSpPr>
            <p:nvPr/>
          </p:nvSpPr>
          <p:spPr bwMode="auto">
            <a:xfrm>
              <a:off x="3504" y="3936"/>
              <a:ext cx="2016" cy="192"/>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2000">
                  <a:latin typeface="Arial" charset="0"/>
                </a:rPr>
                <a:t>Identification Number:  9</a:t>
              </a:r>
            </a:p>
          </p:txBody>
        </p:sp>
      </p:grpSp>
      <p:sp>
        <p:nvSpPr>
          <p:cNvPr id="87077" name="AutoShape 37"/>
          <p:cNvSpPr>
            <a:spLocks noChangeArrowheads="1"/>
          </p:cNvSpPr>
          <p:nvPr/>
        </p:nvSpPr>
        <p:spPr bwMode="auto">
          <a:xfrm>
            <a:off x="3924300" y="2971800"/>
            <a:ext cx="1143000" cy="685800"/>
          </a:xfrm>
          <a:prstGeom prst="downArrow">
            <a:avLst>
              <a:gd name="adj1" fmla="val 56944"/>
              <a:gd name="adj2" fmla="val 71296"/>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pPr algn="ctr"/>
            <a:endParaRPr lang="es-MX"/>
          </a:p>
        </p:txBody>
      </p:sp>
      <p:sp>
        <p:nvSpPr>
          <p:cNvPr id="38" name="Rectangle 37"/>
          <p:cNvSpPr>
            <a:spLocks noChangeArrowheads="1"/>
          </p:cNvSpPr>
          <p:nvPr/>
        </p:nvSpPr>
        <p:spPr bwMode="auto">
          <a:xfrm>
            <a:off x="5638800" y="1066800"/>
            <a:ext cx="2438400" cy="471488"/>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endParaRPr lang="en-US" sz="1800" b="1" dirty="0">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ro-MO" altLang="en-US" dirty="0" smtClean="0">
                <a:solidFill>
                  <a:srgbClr val="3333CC"/>
                </a:solidFill>
              </a:rPr>
              <a:t>Limbajul</a:t>
            </a:r>
            <a:r>
              <a:rPr lang="en-US" altLang="en-US" dirty="0" smtClean="0">
                <a:solidFill>
                  <a:srgbClr val="3333CC"/>
                </a:solidFill>
              </a:rPr>
              <a:t> </a:t>
            </a:r>
            <a:r>
              <a:rPr lang="ro-MO" altLang="en-US" dirty="0" smtClean="0">
                <a:solidFill>
                  <a:srgbClr val="3333CC"/>
                </a:solidFill>
              </a:rPr>
              <a:t>de programare </a:t>
            </a:r>
            <a:r>
              <a:rPr lang="en-US" altLang="en-US" dirty="0" smtClean="0">
                <a:solidFill>
                  <a:srgbClr val="3333CC"/>
                </a:solidFill>
              </a:rPr>
              <a:t>Transact-SQL </a:t>
            </a:r>
            <a:r>
              <a:rPr lang="ro-MO" altLang="en-US" dirty="0" smtClean="0">
                <a:solidFill>
                  <a:srgbClr val="3333CC"/>
                </a:solidFill>
              </a:rPr>
              <a:t> </a:t>
            </a:r>
            <a:endParaRPr lang="en-US" altLang="en-US" dirty="0">
              <a:solidFill>
                <a:srgbClr val="3333CC"/>
              </a:solidFill>
            </a:endParaRPr>
          </a:p>
        </p:txBody>
      </p:sp>
      <p:sp>
        <p:nvSpPr>
          <p:cNvPr id="19459" name="Rectangle 3"/>
          <p:cNvSpPr>
            <a:spLocks noGrp="1" noChangeArrowheads="1"/>
          </p:cNvSpPr>
          <p:nvPr>
            <p:ph type="body" idx="1"/>
          </p:nvPr>
        </p:nvSpPr>
        <p:spPr>
          <a:xfrm>
            <a:off x="838200" y="1295400"/>
            <a:ext cx="7194550" cy="4287838"/>
          </a:xfrm>
        </p:spPr>
        <p:txBody>
          <a:bodyPr/>
          <a:lstStyle/>
          <a:p>
            <a:r>
              <a:rPr lang="en-US" dirty="0" err="1" smtClean="0"/>
              <a:t>Există</a:t>
            </a:r>
            <a:r>
              <a:rPr lang="en-US" dirty="0" smtClean="0"/>
              <a:t> </a:t>
            </a:r>
            <a:r>
              <a:rPr lang="en-US" dirty="0" err="1" smtClean="0"/>
              <a:t>două</a:t>
            </a:r>
            <a:r>
              <a:rPr lang="en-US" dirty="0" smtClean="0"/>
              <a:t> </a:t>
            </a:r>
            <a:r>
              <a:rPr lang="en-US" dirty="0" err="1" smtClean="0"/>
              <a:t>varietăți</a:t>
            </a:r>
            <a:r>
              <a:rPr lang="en-US" dirty="0" smtClean="0"/>
              <a:t> ale </a:t>
            </a:r>
            <a:r>
              <a:rPr lang="en-US" dirty="0" err="1" smtClean="0"/>
              <a:t>limbajului</a:t>
            </a:r>
            <a:r>
              <a:rPr lang="en-US" dirty="0" smtClean="0"/>
              <a:t> SQL : </a:t>
            </a:r>
            <a:endParaRPr lang="ro-MO" dirty="0" smtClean="0"/>
          </a:p>
          <a:p>
            <a:pPr marL="868363" lvl="1" indent="-457200">
              <a:buFont typeface="+mj-lt"/>
              <a:buAutoNum type="arabicPeriod"/>
            </a:pPr>
            <a:r>
              <a:rPr lang="en-US" sz="2800" b="1" dirty="0" smtClean="0"/>
              <a:t>PL - SQL </a:t>
            </a:r>
            <a:r>
              <a:rPr lang="en-US" sz="2800" b="1" dirty="0" err="1" smtClean="0"/>
              <a:t>și</a:t>
            </a:r>
            <a:r>
              <a:rPr lang="en-US" sz="2800" b="1" dirty="0" smtClean="0"/>
              <a:t> </a:t>
            </a:r>
            <a:endParaRPr lang="ro-MO" sz="2800" b="1" dirty="0" smtClean="0"/>
          </a:p>
          <a:p>
            <a:pPr marL="868363" lvl="1" indent="-457200">
              <a:buFont typeface="+mj-lt"/>
              <a:buAutoNum type="arabicPeriod"/>
            </a:pPr>
            <a:r>
              <a:rPr lang="en-US" sz="2800" b="1" dirty="0" smtClean="0"/>
              <a:t>T - SQL . </a:t>
            </a:r>
            <a:endParaRPr lang="ro-MO" sz="2800" b="1" dirty="0" smtClean="0"/>
          </a:p>
          <a:p>
            <a:r>
              <a:rPr lang="en-US" dirty="0" smtClean="0"/>
              <a:t>PL-SQL </a:t>
            </a:r>
            <a:r>
              <a:rPr lang="en-US" dirty="0" err="1" smtClean="0"/>
              <a:t>este</a:t>
            </a:r>
            <a:r>
              <a:rPr lang="en-US" dirty="0" smtClean="0"/>
              <a:t> </a:t>
            </a:r>
            <a:r>
              <a:rPr lang="en-US" dirty="0" err="1" smtClean="0"/>
              <a:t>utilizat</a:t>
            </a:r>
            <a:r>
              <a:rPr lang="en-US" dirty="0" smtClean="0"/>
              <a:t> </a:t>
            </a:r>
            <a:r>
              <a:rPr lang="en-US" dirty="0" err="1" smtClean="0"/>
              <a:t>în</a:t>
            </a:r>
            <a:r>
              <a:rPr lang="en-US" dirty="0" smtClean="0"/>
              <a:t> DBMS </a:t>
            </a:r>
            <a:r>
              <a:rPr lang="en-US" dirty="0" err="1" smtClean="0"/>
              <a:t>precum</a:t>
            </a:r>
            <a:r>
              <a:rPr lang="en-US" dirty="0" smtClean="0"/>
              <a:t> Oracle </a:t>
            </a:r>
            <a:r>
              <a:rPr lang="en-US" dirty="0" err="1" smtClean="0"/>
              <a:t>și</a:t>
            </a:r>
            <a:r>
              <a:rPr lang="en-US" dirty="0" smtClean="0"/>
              <a:t> </a:t>
            </a:r>
            <a:r>
              <a:rPr lang="en-US" dirty="0" err="1" smtClean="0"/>
              <a:t>MySQL</a:t>
            </a:r>
            <a:r>
              <a:rPr lang="en-US" dirty="0" smtClean="0"/>
              <a:t>. </a:t>
            </a:r>
            <a:endParaRPr lang="ro-MO" dirty="0" smtClean="0"/>
          </a:p>
          <a:p>
            <a:r>
              <a:rPr lang="en-US" dirty="0" smtClean="0"/>
              <a:t>T-SQL (Transact-SQL) </a:t>
            </a:r>
            <a:r>
              <a:rPr lang="en-US" dirty="0" err="1" smtClean="0"/>
              <a:t>este</a:t>
            </a:r>
            <a:r>
              <a:rPr lang="en-US" dirty="0" smtClean="0"/>
              <a:t> </a:t>
            </a:r>
            <a:r>
              <a:rPr lang="en-US" dirty="0" err="1" smtClean="0"/>
              <a:t>utilizat</a:t>
            </a:r>
            <a:r>
              <a:rPr lang="en-US" dirty="0" smtClean="0"/>
              <a:t> </a:t>
            </a:r>
            <a:r>
              <a:rPr lang="en-US" dirty="0" err="1" smtClean="0"/>
              <a:t>în</a:t>
            </a:r>
            <a:r>
              <a:rPr lang="en-US" dirty="0" smtClean="0"/>
              <a:t> SQL Server.</a:t>
            </a:r>
            <a:endParaRPr lang="ro-MO" dirty="0" smtClean="0"/>
          </a:p>
          <a:p>
            <a:r>
              <a:rPr lang="en-US" dirty="0" err="1" smtClean="0"/>
              <a:t>În</a:t>
            </a:r>
            <a:r>
              <a:rPr lang="en-US" dirty="0" smtClean="0"/>
              <a:t> </a:t>
            </a:r>
            <a:r>
              <a:rPr lang="en-US" dirty="0" err="1" smtClean="0"/>
              <a:t>funcție</a:t>
            </a:r>
            <a:r>
              <a:rPr lang="en-US" dirty="0" smtClean="0"/>
              <a:t> de </a:t>
            </a:r>
            <a:r>
              <a:rPr lang="en-US" dirty="0" err="1" smtClean="0"/>
              <a:t>sarcina</a:t>
            </a:r>
            <a:r>
              <a:rPr lang="en-US" dirty="0" smtClean="0"/>
              <a:t> </a:t>
            </a:r>
            <a:r>
              <a:rPr lang="en-US" dirty="0" err="1" smtClean="0"/>
              <a:t>pe</a:t>
            </a:r>
            <a:r>
              <a:rPr lang="en-US" dirty="0" smtClean="0"/>
              <a:t> care o </a:t>
            </a:r>
            <a:r>
              <a:rPr lang="en-US" dirty="0" err="1" smtClean="0"/>
              <a:t>execută</a:t>
            </a:r>
            <a:r>
              <a:rPr lang="en-US" dirty="0" smtClean="0"/>
              <a:t> </a:t>
            </a:r>
            <a:r>
              <a:rPr lang="en-US" dirty="0" err="1" smtClean="0"/>
              <a:t>comanda</a:t>
            </a:r>
            <a:r>
              <a:rPr lang="en-US" dirty="0" smtClean="0"/>
              <a:t> T-SQL, </a:t>
            </a:r>
            <a:r>
              <a:rPr lang="en-US" dirty="0" err="1" smtClean="0"/>
              <a:t>aceasta</a:t>
            </a:r>
            <a:r>
              <a:rPr lang="en-US" dirty="0" smtClean="0"/>
              <a:t> </a:t>
            </a:r>
            <a:r>
              <a:rPr lang="en-US" dirty="0" err="1" smtClean="0"/>
              <a:t>poate</a:t>
            </a:r>
            <a:r>
              <a:rPr lang="en-US" dirty="0" smtClean="0"/>
              <a:t> </a:t>
            </a:r>
            <a:r>
              <a:rPr lang="en-US" dirty="0" err="1" smtClean="0"/>
              <a:t>fi</a:t>
            </a:r>
            <a:r>
              <a:rPr lang="en-US" dirty="0" smtClean="0"/>
              <a:t> </a:t>
            </a:r>
            <a:r>
              <a:rPr lang="en-US" dirty="0" err="1" smtClean="0"/>
              <a:t>una</a:t>
            </a:r>
            <a:r>
              <a:rPr lang="en-US" dirty="0" smtClean="0"/>
              <a:t> </a:t>
            </a:r>
            <a:r>
              <a:rPr lang="en-US" dirty="0" err="1" smtClean="0"/>
              <a:t>dintre</a:t>
            </a:r>
            <a:r>
              <a:rPr lang="en-US" dirty="0" smtClean="0"/>
              <a:t> </a:t>
            </a:r>
            <a:r>
              <a:rPr lang="en-US" dirty="0" err="1" smtClean="0"/>
              <a:t>următoarele</a:t>
            </a:r>
            <a:r>
              <a:rPr lang="en-US" dirty="0" smtClean="0"/>
              <a:t> </a:t>
            </a:r>
            <a:r>
              <a:rPr lang="en-US" dirty="0" err="1" smtClean="0"/>
              <a:t>tipuri</a:t>
            </a:r>
            <a:r>
              <a:rPr lang="en-US" dirty="0" smtClean="0"/>
              <a:t>:</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buFont typeface="Wingdings" pitchFamily="2" charset="2"/>
              <a:buChar char="u"/>
            </a:pPr>
            <a:r>
              <a:rPr lang="en-US" altLang="en-US" dirty="0">
                <a:solidFill>
                  <a:srgbClr val="3333CC"/>
                </a:solidFill>
              </a:rPr>
              <a:t> </a:t>
            </a:r>
            <a:r>
              <a:rPr lang="en-US" dirty="0">
                <a:solidFill>
                  <a:srgbClr val="3333CC"/>
                </a:solidFill>
              </a:rPr>
              <a:t>Cum </a:t>
            </a:r>
            <a:r>
              <a:rPr lang="en-US" dirty="0" err="1">
                <a:solidFill>
                  <a:srgbClr val="3333CC"/>
                </a:solidFill>
              </a:rPr>
              <a:t>sunt</a:t>
            </a:r>
            <a:r>
              <a:rPr lang="en-US" dirty="0">
                <a:solidFill>
                  <a:srgbClr val="3333CC"/>
                </a:solidFill>
              </a:rPr>
              <a:t> </a:t>
            </a:r>
            <a:r>
              <a:rPr lang="en-US" dirty="0" err="1">
                <a:solidFill>
                  <a:srgbClr val="3333CC"/>
                </a:solidFill>
              </a:rPr>
              <a:t>procesate</a:t>
            </a:r>
            <a:r>
              <a:rPr lang="en-US" dirty="0">
                <a:solidFill>
                  <a:srgbClr val="3333CC"/>
                </a:solidFill>
              </a:rPr>
              <a:t> </a:t>
            </a:r>
            <a:r>
              <a:rPr lang="en-US" dirty="0" err="1" smtClean="0">
                <a:solidFill>
                  <a:srgbClr val="3333CC"/>
                </a:solidFill>
              </a:rPr>
              <a:t>interogările</a:t>
            </a:r>
            <a:endParaRPr lang="en-US" altLang="en-US" dirty="0">
              <a:solidFill>
                <a:srgbClr val="3333CC"/>
              </a:solidFill>
            </a:endParaRPr>
          </a:p>
        </p:txBody>
      </p:sp>
      <p:grpSp>
        <p:nvGrpSpPr>
          <p:cNvPr id="89091" name="Group 3"/>
          <p:cNvGrpSpPr>
            <a:grpSpLocks/>
          </p:cNvGrpSpPr>
          <p:nvPr/>
        </p:nvGrpSpPr>
        <p:grpSpPr bwMode="auto">
          <a:xfrm>
            <a:off x="609600" y="1004888"/>
            <a:ext cx="7924800" cy="5395912"/>
            <a:chOff x="384" y="633"/>
            <a:chExt cx="4992" cy="3399"/>
          </a:xfrm>
        </p:grpSpPr>
        <p:sp>
          <p:nvSpPr>
            <p:cNvPr id="89092" name="Rectangle 4"/>
            <p:cNvSpPr>
              <a:spLocks noChangeArrowheads="1"/>
            </p:cNvSpPr>
            <p:nvPr/>
          </p:nvSpPr>
          <p:spPr bwMode="auto">
            <a:xfrm flipH="1">
              <a:off x="480" y="644"/>
              <a:ext cx="2976" cy="672"/>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89093" name="Rectangle 5"/>
            <p:cNvSpPr>
              <a:spLocks noChangeArrowheads="1"/>
            </p:cNvSpPr>
            <p:nvPr/>
          </p:nvSpPr>
          <p:spPr bwMode="auto">
            <a:xfrm flipH="1">
              <a:off x="480" y="2112"/>
              <a:ext cx="2976" cy="336"/>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sp>
          <p:nvSpPr>
            <p:cNvPr id="89094" name="Text Box 6"/>
            <p:cNvSpPr txBox="1">
              <a:spLocks noChangeArrowheads="1"/>
            </p:cNvSpPr>
            <p:nvPr/>
          </p:nvSpPr>
          <p:spPr bwMode="auto">
            <a:xfrm>
              <a:off x="480" y="633"/>
              <a:ext cx="4896" cy="737"/>
            </a:xfrm>
            <a:prstGeom prst="rect">
              <a:avLst/>
            </a:prstGeom>
            <a:noFill/>
            <a:ln w="9525">
              <a:noFill/>
              <a:miter lim="800000"/>
              <a:headEnd/>
              <a:tailEnd/>
            </a:ln>
            <a:effectLst/>
          </p:spPr>
          <p:txBody>
            <a:bodyPr wrap="square">
              <a:spAutoFit/>
            </a:bodyPr>
            <a:lstStyle/>
            <a:p>
              <a:pPr lvl="0">
                <a:spcBef>
                  <a:spcPct val="50000"/>
                </a:spcBef>
              </a:pPr>
              <a:r>
                <a:rPr lang="en-US" sz="2800" b="1" dirty="0" err="1"/>
                <a:t>Interogări</a:t>
              </a:r>
              <a:r>
                <a:rPr lang="en-US" sz="2800" b="1" dirty="0"/>
                <a:t> </a:t>
              </a:r>
              <a:r>
                <a:rPr lang="ro-MO" sz="2800" b="1" dirty="0" smtClean="0"/>
                <a:t>in afara memoriei </a:t>
              </a:r>
              <a:r>
                <a:rPr lang="en-US" sz="2800" b="1" dirty="0" smtClean="0"/>
                <a:t>cache </a:t>
              </a:r>
              <a:r>
                <a:rPr lang="en-US" sz="2800" b="1" dirty="0"/>
                <a:t>(Ad Hoc)</a:t>
              </a:r>
              <a:endParaRPr lang="en-US" sz="2800" dirty="0"/>
            </a:p>
            <a:p>
              <a:pPr>
                <a:spcBef>
                  <a:spcPct val="50000"/>
                </a:spcBef>
              </a:pPr>
              <a:r>
                <a:rPr lang="en-US" altLang="en-US" sz="2800" b="1" dirty="0" smtClean="0">
                  <a:latin typeface="Arial Narrow" pitchFamily="34" charset="0"/>
                </a:rPr>
                <a:t>(</a:t>
              </a:r>
              <a:r>
                <a:rPr lang="en-US" altLang="en-US" sz="2800" b="1" dirty="0">
                  <a:latin typeface="Arial Narrow" pitchFamily="34" charset="0"/>
                </a:rPr>
                <a:t>Ad Hoc)</a:t>
              </a:r>
              <a:endParaRPr lang="en-US" altLang="en-US" sz="2800" dirty="0">
                <a:latin typeface="Arial Narrow" pitchFamily="34" charset="0"/>
              </a:endParaRPr>
            </a:p>
          </p:txBody>
        </p:sp>
        <p:sp>
          <p:nvSpPr>
            <p:cNvPr id="89095" name="Text Box 7"/>
            <p:cNvSpPr txBox="1">
              <a:spLocks noChangeArrowheads="1"/>
            </p:cNvSpPr>
            <p:nvPr/>
          </p:nvSpPr>
          <p:spPr bwMode="auto">
            <a:xfrm>
              <a:off x="480" y="2121"/>
              <a:ext cx="3984" cy="327"/>
            </a:xfrm>
            <a:prstGeom prst="rect">
              <a:avLst/>
            </a:prstGeom>
            <a:noFill/>
            <a:ln w="9525">
              <a:noFill/>
              <a:miter lim="800000"/>
              <a:headEnd/>
              <a:tailEnd/>
            </a:ln>
            <a:effectLst/>
          </p:spPr>
          <p:txBody>
            <a:bodyPr wrap="square">
              <a:spAutoFit/>
            </a:bodyPr>
            <a:lstStyle/>
            <a:p>
              <a:pPr>
                <a:spcBef>
                  <a:spcPct val="50000"/>
                </a:spcBef>
              </a:pPr>
              <a:r>
                <a:rPr lang="en-US" sz="2800" b="1" dirty="0" err="1" smtClean="0"/>
                <a:t>Interogări</a:t>
              </a:r>
              <a:r>
                <a:rPr lang="en-US" sz="2800" b="1" dirty="0" smtClean="0"/>
                <a:t> </a:t>
              </a:r>
              <a:r>
                <a:rPr lang="ro-MO" sz="2800" b="1" dirty="0" smtClean="0"/>
                <a:t>in memoria </a:t>
              </a:r>
              <a:r>
                <a:rPr lang="en-US" sz="2800" b="1" dirty="0" smtClean="0"/>
                <a:t>cache</a:t>
              </a:r>
              <a:endParaRPr lang="en-US" altLang="en-US" sz="2800" dirty="0">
                <a:latin typeface="Arial Narrow" pitchFamily="34" charset="0"/>
              </a:endParaRPr>
            </a:p>
          </p:txBody>
        </p:sp>
        <p:grpSp>
          <p:nvGrpSpPr>
            <p:cNvPr id="89096" name="Group 8"/>
            <p:cNvGrpSpPr>
              <a:grpSpLocks/>
            </p:cNvGrpSpPr>
            <p:nvPr/>
          </p:nvGrpSpPr>
          <p:grpSpPr bwMode="auto">
            <a:xfrm>
              <a:off x="384" y="1008"/>
              <a:ext cx="4944" cy="960"/>
              <a:chOff x="384" y="1008"/>
              <a:chExt cx="4944" cy="960"/>
            </a:xfrm>
          </p:grpSpPr>
          <p:sp>
            <p:nvSpPr>
              <p:cNvPr id="89097" name="Rectangle 9"/>
              <p:cNvSpPr>
                <a:spLocks noChangeArrowheads="1"/>
              </p:cNvSpPr>
              <p:nvPr/>
            </p:nvSpPr>
            <p:spPr bwMode="auto">
              <a:xfrm>
                <a:off x="384" y="1008"/>
                <a:ext cx="4944" cy="960"/>
              </a:xfrm>
              <a:prstGeom prst="rect">
                <a:avLst/>
              </a:prstGeom>
              <a:gradFill rotWithShape="0">
                <a:gsLst>
                  <a:gs pos="0">
                    <a:srgbClr val="CCECFF"/>
                  </a:gs>
                  <a:gs pos="100000">
                    <a:srgbClr val="99CCFF"/>
                  </a:gs>
                </a:gsLst>
                <a:lin ang="2700000" scaled="1"/>
              </a:gradFill>
              <a:ln w="9525">
                <a:solidFill>
                  <a:schemeClr val="tx1"/>
                </a:solidFill>
                <a:miter lim="800000"/>
                <a:headEnd/>
                <a:tailEnd/>
              </a:ln>
              <a:effectLst>
                <a:outerShdw dist="107763" dir="2700000" algn="ctr" rotWithShape="0">
                  <a:srgbClr val="0099CC"/>
                </a:outerShdw>
              </a:effectLst>
            </p:spPr>
            <p:txBody>
              <a:bodyPr wrap="none" anchor="ctr"/>
              <a:lstStyle/>
              <a:p>
                <a:endParaRPr lang="en-US"/>
              </a:p>
            </p:txBody>
          </p:sp>
          <p:sp>
            <p:nvSpPr>
              <p:cNvPr id="89098" name="Rectangle 10"/>
              <p:cNvSpPr>
                <a:spLocks noChangeArrowheads="1"/>
              </p:cNvSpPr>
              <p:nvPr/>
            </p:nvSpPr>
            <p:spPr bwMode="auto">
              <a:xfrm>
                <a:off x="4368" y="1392"/>
                <a:ext cx="816" cy="432"/>
              </a:xfrm>
              <a:prstGeom prst="rect">
                <a:avLst/>
              </a:prstGeom>
              <a:gradFill rotWithShape="0">
                <a:gsLst>
                  <a:gs pos="0">
                    <a:srgbClr val="FFCCFF"/>
                  </a:gs>
                  <a:gs pos="100000">
                    <a:schemeClr val="bg1"/>
                  </a:gs>
                </a:gsLst>
                <a:lin ang="2700000" scaled="1"/>
              </a:gradFill>
              <a:ln w="9525">
                <a:solidFill>
                  <a:schemeClr val="tx1"/>
                </a:solidFill>
                <a:miter lim="800000"/>
                <a:headEnd/>
                <a:tailEnd/>
              </a:ln>
              <a:effectLst>
                <a:outerShdw dist="71842" dir="2700000" algn="ctr" rotWithShape="0">
                  <a:srgbClr val="0099CC"/>
                </a:outerShdw>
              </a:effectLst>
            </p:spPr>
            <p:txBody>
              <a:bodyPr wrap="none" anchor="ctr"/>
              <a:lstStyle/>
              <a:p>
                <a:pPr algn="ctr"/>
                <a:r>
                  <a:rPr lang="en-US" sz="2200">
                    <a:latin typeface="Arial" charset="0"/>
                  </a:rPr>
                  <a:t>Execute</a:t>
                </a:r>
              </a:p>
            </p:txBody>
          </p:sp>
          <p:sp>
            <p:nvSpPr>
              <p:cNvPr id="89099" name="Rectangle 11"/>
              <p:cNvSpPr>
                <a:spLocks noChangeArrowheads="1"/>
              </p:cNvSpPr>
              <p:nvPr/>
            </p:nvSpPr>
            <p:spPr bwMode="auto">
              <a:xfrm>
                <a:off x="3408" y="1392"/>
                <a:ext cx="816" cy="432"/>
              </a:xfrm>
              <a:prstGeom prst="rect">
                <a:avLst/>
              </a:prstGeom>
              <a:gradFill rotWithShape="0">
                <a:gsLst>
                  <a:gs pos="0">
                    <a:srgbClr val="FFCCFF"/>
                  </a:gs>
                  <a:gs pos="100000">
                    <a:schemeClr val="bg1"/>
                  </a:gs>
                </a:gsLst>
                <a:lin ang="2700000" scaled="1"/>
              </a:gradFill>
              <a:ln w="9525">
                <a:solidFill>
                  <a:schemeClr val="tx1"/>
                </a:solidFill>
                <a:miter lim="800000"/>
                <a:headEnd/>
                <a:tailEnd/>
              </a:ln>
              <a:effectLst>
                <a:outerShdw dist="71842" dir="2700000" algn="ctr" rotWithShape="0">
                  <a:srgbClr val="0099CC"/>
                </a:outerShdw>
              </a:effectLst>
            </p:spPr>
            <p:txBody>
              <a:bodyPr wrap="none" anchor="ctr"/>
              <a:lstStyle/>
              <a:p>
                <a:pPr algn="ctr"/>
                <a:r>
                  <a:rPr lang="en-US" sz="2200">
                    <a:latin typeface="Arial" charset="0"/>
                  </a:rPr>
                  <a:t>Compile</a:t>
                </a:r>
              </a:p>
            </p:txBody>
          </p:sp>
          <p:sp>
            <p:nvSpPr>
              <p:cNvPr id="89100" name="Rectangle 12"/>
              <p:cNvSpPr>
                <a:spLocks noChangeArrowheads="1"/>
              </p:cNvSpPr>
              <p:nvPr/>
            </p:nvSpPr>
            <p:spPr bwMode="auto">
              <a:xfrm>
                <a:off x="2448" y="1392"/>
                <a:ext cx="816" cy="432"/>
              </a:xfrm>
              <a:prstGeom prst="rect">
                <a:avLst/>
              </a:prstGeom>
              <a:gradFill rotWithShape="0">
                <a:gsLst>
                  <a:gs pos="0">
                    <a:srgbClr val="FFCCFF"/>
                  </a:gs>
                  <a:gs pos="100000">
                    <a:schemeClr val="bg1"/>
                  </a:gs>
                </a:gsLst>
                <a:lin ang="2700000" scaled="1"/>
              </a:gradFill>
              <a:ln w="9525">
                <a:solidFill>
                  <a:schemeClr val="tx1"/>
                </a:solidFill>
                <a:miter lim="800000"/>
                <a:headEnd/>
                <a:tailEnd/>
              </a:ln>
              <a:effectLst>
                <a:outerShdw dist="71842" dir="2700000" algn="ctr" rotWithShape="0">
                  <a:srgbClr val="0099CC"/>
                </a:outerShdw>
              </a:effectLst>
            </p:spPr>
            <p:txBody>
              <a:bodyPr wrap="none" anchor="ctr"/>
              <a:lstStyle/>
              <a:p>
                <a:pPr algn="ctr"/>
                <a:r>
                  <a:rPr lang="en-US" sz="2200">
                    <a:latin typeface="Arial" charset="0"/>
                  </a:rPr>
                  <a:t>Optimize</a:t>
                </a:r>
              </a:p>
            </p:txBody>
          </p:sp>
          <p:sp>
            <p:nvSpPr>
              <p:cNvPr id="89101" name="Rectangle 13"/>
              <p:cNvSpPr>
                <a:spLocks noChangeArrowheads="1"/>
              </p:cNvSpPr>
              <p:nvPr/>
            </p:nvSpPr>
            <p:spPr bwMode="auto">
              <a:xfrm>
                <a:off x="1488" y="1392"/>
                <a:ext cx="816" cy="432"/>
              </a:xfrm>
              <a:prstGeom prst="rect">
                <a:avLst/>
              </a:prstGeom>
              <a:gradFill rotWithShape="0">
                <a:gsLst>
                  <a:gs pos="0">
                    <a:srgbClr val="FFCCFF"/>
                  </a:gs>
                  <a:gs pos="100000">
                    <a:schemeClr val="bg1"/>
                  </a:gs>
                </a:gsLst>
                <a:lin ang="2700000" scaled="1"/>
              </a:gradFill>
              <a:ln w="9525">
                <a:solidFill>
                  <a:schemeClr val="tx1"/>
                </a:solidFill>
                <a:miter lim="800000"/>
                <a:headEnd/>
                <a:tailEnd/>
              </a:ln>
              <a:effectLst>
                <a:outerShdw dist="71842" dir="2700000" algn="ctr" rotWithShape="0">
                  <a:srgbClr val="0099CC"/>
                </a:outerShdw>
              </a:effectLst>
            </p:spPr>
            <p:txBody>
              <a:bodyPr wrap="none" anchor="ctr"/>
              <a:lstStyle/>
              <a:p>
                <a:pPr algn="ctr"/>
                <a:r>
                  <a:rPr lang="en-US" sz="2200">
                    <a:latin typeface="Arial" charset="0"/>
                  </a:rPr>
                  <a:t>Resolve</a:t>
                </a:r>
              </a:p>
            </p:txBody>
          </p:sp>
          <p:sp>
            <p:nvSpPr>
              <p:cNvPr id="89102" name="Rectangle 14"/>
              <p:cNvSpPr>
                <a:spLocks noChangeArrowheads="1"/>
              </p:cNvSpPr>
              <p:nvPr/>
            </p:nvSpPr>
            <p:spPr bwMode="auto">
              <a:xfrm>
                <a:off x="528" y="1392"/>
                <a:ext cx="816" cy="432"/>
              </a:xfrm>
              <a:prstGeom prst="rect">
                <a:avLst/>
              </a:prstGeom>
              <a:gradFill rotWithShape="0">
                <a:gsLst>
                  <a:gs pos="0">
                    <a:srgbClr val="FFCCFF"/>
                  </a:gs>
                  <a:gs pos="100000">
                    <a:schemeClr val="bg1"/>
                  </a:gs>
                </a:gsLst>
                <a:lin ang="2700000" scaled="1"/>
              </a:gradFill>
              <a:ln w="9525">
                <a:solidFill>
                  <a:schemeClr val="tx1"/>
                </a:solidFill>
                <a:miter lim="800000"/>
                <a:headEnd/>
                <a:tailEnd/>
              </a:ln>
              <a:effectLst>
                <a:outerShdw dist="71842" dir="2700000" algn="ctr" rotWithShape="0">
                  <a:srgbClr val="0099CC"/>
                </a:outerShdw>
              </a:effectLst>
            </p:spPr>
            <p:txBody>
              <a:bodyPr wrap="none" anchor="ctr"/>
              <a:lstStyle/>
              <a:p>
                <a:pPr algn="ctr"/>
                <a:r>
                  <a:rPr lang="en-US" sz="2200">
                    <a:latin typeface="Arial" charset="0"/>
                  </a:rPr>
                  <a:t>Parse</a:t>
                </a:r>
              </a:p>
            </p:txBody>
          </p:sp>
          <p:sp>
            <p:nvSpPr>
              <p:cNvPr id="89103" name="AutoShape 15"/>
              <p:cNvSpPr>
                <a:spLocks noChangeArrowheads="1"/>
              </p:cNvSpPr>
              <p:nvPr/>
            </p:nvSpPr>
            <p:spPr bwMode="auto">
              <a:xfrm>
                <a:off x="528" y="1104"/>
                <a:ext cx="1200" cy="192"/>
              </a:xfrm>
              <a:prstGeom prst="rightArrow">
                <a:avLst>
                  <a:gd name="adj1" fmla="val 50000"/>
                  <a:gd name="adj2" fmla="val 118750"/>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endParaRPr lang="en-US"/>
              </a:p>
            </p:txBody>
          </p:sp>
          <p:sp>
            <p:nvSpPr>
              <p:cNvPr id="89104" name="Rectangle 16"/>
              <p:cNvSpPr>
                <a:spLocks noChangeArrowheads="1"/>
              </p:cNvSpPr>
              <p:nvPr/>
            </p:nvSpPr>
            <p:spPr bwMode="auto">
              <a:xfrm>
                <a:off x="1344" y="1584"/>
                <a:ext cx="144" cy="48"/>
              </a:xfrm>
              <a:prstGeom prst="rect">
                <a:avLst/>
              </a:prstGeom>
              <a:gradFill rotWithShape="0">
                <a:gsLst>
                  <a:gs pos="0">
                    <a:srgbClr val="993366"/>
                  </a:gs>
                  <a:gs pos="50000">
                    <a:srgbClr val="FF99FF"/>
                  </a:gs>
                  <a:gs pos="100000">
                    <a:srgbClr val="993366"/>
                  </a:gs>
                </a:gsLst>
                <a:lin ang="5400000" scaled="1"/>
              </a:gradFill>
              <a:ln w="9525">
                <a:solidFill>
                  <a:schemeClr val="tx1"/>
                </a:solidFill>
                <a:miter lim="800000"/>
                <a:headEnd/>
                <a:tailEnd/>
              </a:ln>
              <a:effectLst/>
            </p:spPr>
            <p:txBody>
              <a:bodyPr wrap="none" anchor="ctr"/>
              <a:lstStyle/>
              <a:p>
                <a:endParaRPr lang="en-US"/>
              </a:p>
            </p:txBody>
          </p:sp>
          <p:sp>
            <p:nvSpPr>
              <p:cNvPr id="89105" name="Rectangle 17"/>
              <p:cNvSpPr>
                <a:spLocks noChangeArrowheads="1"/>
              </p:cNvSpPr>
              <p:nvPr/>
            </p:nvSpPr>
            <p:spPr bwMode="auto">
              <a:xfrm>
                <a:off x="2304" y="1584"/>
                <a:ext cx="144" cy="48"/>
              </a:xfrm>
              <a:prstGeom prst="rect">
                <a:avLst/>
              </a:prstGeom>
              <a:gradFill rotWithShape="0">
                <a:gsLst>
                  <a:gs pos="0">
                    <a:srgbClr val="993366"/>
                  </a:gs>
                  <a:gs pos="50000">
                    <a:srgbClr val="FF99FF"/>
                  </a:gs>
                  <a:gs pos="100000">
                    <a:srgbClr val="993366"/>
                  </a:gs>
                </a:gsLst>
                <a:lin ang="5400000" scaled="1"/>
              </a:gradFill>
              <a:ln w="9525">
                <a:solidFill>
                  <a:schemeClr val="tx1"/>
                </a:solidFill>
                <a:miter lim="800000"/>
                <a:headEnd/>
                <a:tailEnd/>
              </a:ln>
              <a:effectLst/>
            </p:spPr>
            <p:txBody>
              <a:bodyPr wrap="none" anchor="ctr"/>
              <a:lstStyle/>
              <a:p>
                <a:endParaRPr lang="en-US"/>
              </a:p>
            </p:txBody>
          </p:sp>
          <p:sp>
            <p:nvSpPr>
              <p:cNvPr id="89106" name="Rectangle 18"/>
              <p:cNvSpPr>
                <a:spLocks noChangeArrowheads="1"/>
              </p:cNvSpPr>
              <p:nvPr/>
            </p:nvSpPr>
            <p:spPr bwMode="auto">
              <a:xfrm>
                <a:off x="3264" y="1584"/>
                <a:ext cx="144" cy="48"/>
              </a:xfrm>
              <a:prstGeom prst="rect">
                <a:avLst/>
              </a:prstGeom>
              <a:gradFill rotWithShape="0">
                <a:gsLst>
                  <a:gs pos="0">
                    <a:srgbClr val="993366"/>
                  </a:gs>
                  <a:gs pos="50000">
                    <a:srgbClr val="FF99FF"/>
                  </a:gs>
                  <a:gs pos="100000">
                    <a:srgbClr val="993366"/>
                  </a:gs>
                </a:gsLst>
                <a:lin ang="5400000" scaled="1"/>
              </a:gradFill>
              <a:ln w="9525">
                <a:solidFill>
                  <a:schemeClr val="tx1"/>
                </a:solidFill>
                <a:miter lim="800000"/>
                <a:headEnd/>
                <a:tailEnd/>
              </a:ln>
              <a:effectLst/>
            </p:spPr>
            <p:txBody>
              <a:bodyPr wrap="none" anchor="ctr"/>
              <a:lstStyle/>
              <a:p>
                <a:endParaRPr lang="en-US"/>
              </a:p>
            </p:txBody>
          </p:sp>
          <p:sp>
            <p:nvSpPr>
              <p:cNvPr id="89107" name="Rectangle 19"/>
              <p:cNvSpPr>
                <a:spLocks noChangeArrowheads="1"/>
              </p:cNvSpPr>
              <p:nvPr/>
            </p:nvSpPr>
            <p:spPr bwMode="auto">
              <a:xfrm>
                <a:off x="4224" y="1584"/>
                <a:ext cx="144" cy="48"/>
              </a:xfrm>
              <a:prstGeom prst="rect">
                <a:avLst/>
              </a:prstGeom>
              <a:gradFill rotWithShape="0">
                <a:gsLst>
                  <a:gs pos="0">
                    <a:srgbClr val="993366"/>
                  </a:gs>
                  <a:gs pos="50000">
                    <a:srgbClr val="FF99FF"/>
                  </a:gs>
                  <a:gs pos="100000">
                    <a:srgbClr val="993366"/>
                  </a:gs>
                </a:gsLst>
                <a:lin ang="5400000" scaled="1"/>
              </a:gradFill>
              <a:ln w="9525">
                <a:solidFill>
                  <a:schemeClr val="tx1"/>
                </a:solidFill>
                <a:miter lim="800000"/>
                <a:headEnd/>
                <a:tailEnd/>
              </a:ln>
              <a:effectLst/>
            </p:spPr>
            <p:txBody>
              <a:bodyPr wrap="none" anchor="ctr"/>
              <a:lstStyle/>
              <a:p>
                <a:endParaRPr lang="en-US"/>
              </a:p>
            </p:txBody>
          </p:sp>
        </p:grpSp>
        <p:grpSp>
          <p:nvGrpSpPr>
            <p:cNvPr id="89108" name="Group 20"/>
            <p:cNvGrpSpPr>
              <a:grpSpLocks/>
            </p:cNvGrpSpPr>
            <p:nvPr/>
          </p:nvGrpSpPr>
          <p:grpSpPr bwMode="auto">
            <a:xfrm>
              <a:off x="384" y="2448"/>
              <a:ext cx="4944" cy="1584"/>
              <a:chOff x="384" y="2448"/>
              <a:chExt cx="4944" cy="1584"/>
            </a:xfrm>
          </p:grpSpPr>
          <p:sp>
            <p:nvSpPr>
              <p:cNvPr id="89109" name="Rectangle 21"/>
              <p:cNvSpPr>
                <a:spLocks noChangeArrowheads="1"/>
              </p:cNvSpPr>
              <p:nvPr/>
            </p:nvSpPr>
            <p:spPr bwMode="auto">
              <a:xfrm>
                <a:off x="384" y="2448"/>
                <a:ext cx="4944" cy="1584"/>
              </a:xfrm>
              <a:prstGeom prst="rect">
                <a:avLst/>
              </a:prstGeom>
              <a:gradFill rotWithShape="0">
                <a:gsLst>
                  <a:gs pos="0">
                    <a:srgbClr val="CCECFF"/>
                  </a:gs>
                  <a:gs pos="100000">
                    <a:srgbClr val="99CCFF"/>
                  </a:gs>
                </a:gsLst>
                <a:lin ang="2700000" scaled="1"/>
              </a:gradFill>
              <a:ln w="9525">
                <a:solidFill>
                  <a:schemeClr val="tx1"/>
                </a:solidFill>
                <a:miter lim="800000"/>
                <a:headEnd/>
                <a:tailEnd/>
              </a:ln>
              <a:effectLst>
                <a:outerShdw dist="107763" dir="2700000" algn="ctr" rotWithShape="0">
                  <a:srgbClr val="0099CC"/>
                </a:outerShdw>
              </a:effectLst>
            </p:spPr>
            <p:txBody>
              <a:bodyPr wrap="none" anchor="ctr"/>
              <a:lstStyle/>
              <a:p>
                <a:endParaRPr lang="en-US"/>
              </a:p>
            </p:txBody>
          </p:sp>
          <p:sp>
            <p:nvSpPr>
              <p:cNvPr id="89110" name="Text Box 22"/>
              <p:cNvSpPr txBox="1">
                <a:spLocks noChangeArrowheads="1"/>
              </p:cNvSpPr>
              <p:nvPr/>
            </p:nvSpPr>
            <p:spPr bwMode="auto">
              <a:xfrm>
                <a:off x="480" y="2448"/>
                <a:ext cx="1392" cy="288"/>
              </a:xfrm>
              <a:prstGeom prst="rect">
                <a:avLst/>
              </a:prstGeom>
              <a:noFill/>
              <a:ln w="9525">
                <a:noFill/>
                <a:miter lim="800000"/>
                <a:headEnd/>
                <a:tailEnd/>
              </a:ln>
              <a:effectLst/>
            </p:spPr>
            <p:txBody>
              <a:bodyPr>
                <a:spAutoFit/>
              </a:bodyPr>
              <a:lstStyle/>
              <a:p>
                <a:pPr>
                  <a:spcBef>
                    <a:spcPct val="50000"/>
                  </a:spcBef>
                </a:pPr>
                <a:r>
                  <a:rPr lang="ro-MO" altLang="en-US" b="1" dirty="0" smtClean="0">
                    <a:latin typeface="Arial Narrow" pitchFamily="34" charset="0"/>
                  </a:rPr>
                  <a:t>Prima executare</a:t>
                </a:r>
                <a:endParaRPr lang="en-US" altLang="en-US" dirty="0"/>
              </a:p>
            </p:txBody>
          </p:sp>
          <p:sp>
            <p:nvSpPr>
              <p:cNvPr id="89111" name="Rectangle 23"/>
              <p:cNvSpPr>
                <a:spLocks noChangeArrowheads="1"/>
              </p:cNvSpPr>
              <p:nvPr/>
            </p:nvSpPr>
            <p:spPr bwMode="auto">
              <a:xfrm>
                <a:off x="4368" y="2784"/>
                <a:ext cx="816" cy="432"/>
              </a:xfrm>
              <a:prstGeom prst="rect">
                <a:avLst/>
              </a:prstGeom>
              <a:gradFill rotWithShape="0">
                <a:gsLst>
                  <a:gs pos="0">
                    <a:srgbClr val="FFCCFF"/>
                  </a:gs>
                  <a:gs pos="100000">
                    <a:schemeClr val="bg1"/>
                  </a:gs>
                </a:gsLst>
                <a:lin ang="2700000" scaled="1"/>
              </a:gradFill>
              <a:ln w="9525">
                <a:solidFill>
                  <a:schemeClr val="tx1"/>
                </a:solidFill>
                <a:miter lim="800000"/>
                <a:headEnd/>
                <a:tailEnd/>
              </a:ln>
              <a:effectLst>
                <a:outerShdw dist="71842" dir="2700000" algn="ctr" rotWithShape="0">
                  <a:srgbClr val="0099CC"/>
                </a:outerShdw>
              </a:effectLst>
            </p:spPr>
            <p:txBody>
              <a:bodyPr wrap="none" anchor="ctr"/>
              <a:lstStyle/>
              <a:p>
                <a:pPr algn="ctr"/>
                <a:r>
                  <a:rPr lang="en-US" sz="2200">
                    <a:latin typeface="Arial" charset="0"/>
                  </a:rPr>
                  <a:t>Execute</a:t>
                </a:r>
              </a:p>
            </p:txBody>
          </p:sp>
          <p:sp>
            <p:nvSpPr>
              <p:cNvPr id="89112" name="Rectangle 24"/>
              <p:cNvSpPr>
                <a:spLocks noChangeArrowheads="1"/>
              </p:cNvSpPr>
              <p:nvPr/>
            </p:nvSpPr>
            <p:spPr bwMode="auto">
              <a:xfrm>
                <a:off x="3408" y="2784"/>
                <a:ext cx="816" cy="432"/>
              </a:xfrm>
              <a:prstGeom prst="rect">
                <a:avLst/>
              </a:prstGeom>
              <a:gradFill rotWithShape="0">
                <a:gsLst>
                  <a:gs pos="0">
                    <a:srgbClr val="FFCCFF"/>
                  </a:gs>
                  <a:gs pos="100000">
                    <a:schemeClr val="bg1"/>
                  </a:gs>
                </a:gsLst>
                <a:lin ang="2700000" scaled="1"/>
              </a:gradFill>
              <a:ln w="9525">
                <a:solidFill>
                  <a:schemeClr val="tx1"/>
                </a:solidFill>
                <a:miter lim="800000"/>
                <a:headEnd/>
                <a:tailEnd/>
              </a:ln>
              <a:effectLst>
                <a:outerShdw dist="71842" dir="2700000" algn="ctr" rotWithShape="0">
                  <a:srgbClr val="0099CC"/>
                </a:outerShdw>
              </a:effectLst>
            </p:spPr>
            <p:txBody>
              <a:bodyPr wrap="none" anchor="ctr"/>
              <a:lstStyle/>
              <a:p>
                <a:pPr algn="ctr"/>
                <a:r>
                  <a:rPr lang="en-US" sz="2200">
                    <a:latin typeface="Arial" charset="0"/>
                  </a:rPr>
                  <a:t>Compile</a:t>
                </a:r>
              </a:p>
            </p:txBody>
          </p:sp>
          <p:sp>
            <p:nvSpPr>
              <p:cNvPr id="89113" name="Rectangle 25"/>
              <p:cNvSpPr>
                <a:spLocks noChangeArrowheads="1"/>
              </p:cNvSpPr>
              <p:nvPr/>
            </p:nvSpPr>
            <p:spPr bwMode="auto">
              <a:xfrm>
                <a:off x="2448" y="2784"/>
                <a:ext cx="816" cy="432"/>
              </a:xfrm>
              <a:prstGeom prst="rect">
                <a:avLst/>
              </a:prstGeom>
              <a:gradFill rotWithShape="0">
                <a:gsLst>
                  <a:gs pos="0">
                    <a:srgbClr val="FFCCFF"/>
                  </a:gs>
                  <a:gs pos="100000">
                    <a:schemeClr val="bg1"/>
                  </a:gs>
                </a:gsLst>
                <a:lin ang="2700000" scaled="1"/>
              </a:gradFill>
              <a:ln w="9525">
                <a:solidFill>
                  <a:schemeClr val="tx1"/>
                </a:solidFill>
                <a:miter lim="800000"/>
                <a:headEnd/>
                <a:tailEnd/>
              </a:ln>
              <a:effectLst>
                <a:outerShdw dist="71842" dir="2700000" algn="ctr" rotWithShape="0">
                  <a:srgbClr val="0099CC"/>
                </a:outerShdw>
              </a:effectLst>
            </p:spPr>
            <p:txBody>
              <a:bodyPr wrap="none" anchor="ctr"/>
              <a:lstStyle/>
              <a:p>
                <a:pPr algn="ctr"/>
                <a:r>
                  <a:rPr lang="en-US" sz="2200">
                    <a:latin typeface="Arial" charset="0"/>
                  </a:rPr>
                  <a:t>Optimize</a:t>
                </a:r>
              </a:p>
            </p:txBody>
          </p:sp>
          <p:sp>
            <p:nvSpPr>
              <p:cNvPr id="89114" name="Rectangle 26"/>
              <p:cNvSpPr>
                <a:spLocks noChangeArrowheads="1"/>
              </p:cNvSpPr>
              <p:nvPr/>
            </p:nvSpPr>
            <p:spPr bwMode="auto">
              <a:xfrm>
                <a:off x="1488" y="2784"/>
                <a:ext cx="816" cy="432"/>
              </a:xfrm>
              <a:prstGeom prst="rect">
                <a:avLst/>
              </a:prstGeom>
              <a:gradFill rotWithShape="0">
                <a:gsLst>
                  <a:gs pos="0">
                    <a:srgbClr val="FFCCFF"/>
                  </a:gs>
                  <a:gs pos="100000">
                    <a:schemeClr val="bg1"/>
                  </a:gs>
                </a:gsLst>
                <a:lin ang="2700000" scaled="1"/>
              </a:gradFill>
              <a:ln w="9525">
                <a:solidFill>
                  <a:schemeClr val="tx1"/>
                </a:solidFill>
                <a:miter lim="800000"/>
                <a:headEnd/>
                <a:tailEnd/>
              </a:ln>
              <a:effectLst>
                <a:outerShdw dist="71842" dir="2700000" algn="ctr" rotWithShape="0">
                  <a:srgbClr val="0099CC"/>
                </a:outerShdw>
              </a:effectLst>
            </p:spPr>
            <p:txBody>
              <a:bodyPr wrap="none" anchor="ctr"/>
              <a:lstStyle/>
              <a:p>
                <a:pPr algn="ctr"/>
                <a:r>
                  <a:rPr lang="en-US" sz="2200">
                    <a:latin typeface="Arial" charset="0"/>
                  </a:rPr>
                  <a:t>Resolve</a:t>
                </a:r>
              </a:p>
            </p:txBody>
          </p:sp>
          <p:sp>
            <p:nvSpPr>
              <p:cNvPr id="89115" name="Rectangle 27"/>
              <p:cNvSpPr>
                <a:spLocks noChangeArrowheads="1"/>
              </p:cNvSpPr>
              <p:nvPr/>
            </p:nvSpPr>
            <p:spPr bwMode="auto">
              <a:xfrm>
                <a:off x="528" y="2784"/>
                <a:ext cx="816" cy="432"/>
              </a:xfrm>
              <a:prstGeom prst="rect">
                <a:avLst/>
              </a:prstGeom>
              <a:gradFill rotWithShape="0">
                <a:gsLst>
                  <a:gs pos="0">
                    <a:srgbClr val="FFCCFF"/>
                  </a:gs>
                  <a:gs pos="100000">
                    <a:schemeClr val="bg1"/>
                  </a:gs>
                </a:gsLst>
                <a:lin ang="2700000" scaled="1"/>
              </a:gradFill>
              <a:ln w="9525">
                <a:solidFill>
                  <a:schemeClr val="tx1"/>
                </a:solidFill>
                <a:miter lim="800000"/>
                <a:headEnd/>
                <a:tailEnd/>
              </a:ln>
              <a:effectLst>
                <a:outerShdw dist="71842" dir="2700000" algn="ctr" rotWithShape="0">
                  <a:srgbClr val="0099CC"/>
                </a:outerShdw>
              </a:effectLst>
            </p:spPr>
            <p:txBody>
              <a:bodyPr wrap="none" anchor="ctr"/>
              <a:lstStyle/>
              <a:p>
                <a:pPr algn="ctr"/>
                <a:r>
                  <a:rPr lang="en-US" sz="2200">
                    <a:latin typeface="Arial" charset="0"/>
                  </a:rPr>
                  <a:t>Parse</a:t>
                </a:r>
              </a:p>
            </p:txBody>
          </p:sp>
          <p:sp>
            <p:nvSpPr>
              <p:cNvPr id="89116" name="Text Box 28"/>
              <p:cNvSpPr txBox="1">
                <a:spLocks noChangeArrowheads="1"/>
              </p:cNvSpPr>
              <p:nvPr/>
            </p:nvSpPr>
            <p:spPr bwMode="auto">
              <a:xfrm>
                <a:off x="480" y="3576"/>
                <a:ext cx="1968" cy="288"/>
              </a:xfrm>
              <a:prstGeom prst="rect">
                <a:avLst/>
              </a:prstGeom>
              <a:noFill/>
              <a:ln w="9525">
                <a:noFill/>
                <a:miter lim="800000"/>
                <a:headEnd/>
                <a:tailEnd/>
              </a:ln>
              <a:effectLst/>
            </p:spPr>
            <p:txBody>
              <a:bodyPr>
                <a:spAutoFit/>
              </a:bodyPr>
              <a:lstStyle/>
              <a:p>
                <a:pPr>
                  <a:spcBef>
                    <a:spcPct val="50000"/>
                  </a:spcBef>
                </a:pPr>
                <a:r>
                  <a:rPr lang="ro-MO" altLang="en-US" b="1" dirty="0" smtClean="0">
                    <a:latin typeface="Arial Narrow" pitchFamily="34" charset="0"/>
                  </a:rPr>
                  <a:t>Executare ulterioară</a:t>
                </a:r>
                <a:endParaRPr lang="en-US" altLang="en-US" dirty="0"/>
              </a:p>
            </p:txBody>
          </p:sp>
          <p:sp>
            <p:nvSpPr>
              <p:cNvPr id="89117" name="Rectangle 29"/>
              <p:cNvSpPr>
                <a:spLocks noChangeArrowheads="1"/>
              </p:cNvSpPr>
              <p:nvPr/>
            </p:nvSpPr>
            <p:spPr bwMode="auto">
              <a:xfrm>
                <a:off x="4368" y="3504"/>
                <a:ext cx="816" cy="432"/>
              </a:xfrm>
              <a:prstGeom prst="rect">
                <a:avLst/>
              </a:prstGeom>
              <a:gradFill rotWithShape="0">
                <a:gsLst>
                  <a:gs pos="0">
                    <a:srgbClr val="FFCCFF"/>
                  </a:gs>
                  <a:gs pos="100000">
                    <a:schemeClr val="bg1"/>
                  </a:gs>
                </a:gsLst>
                <a:lin ang="2700000" scaled="1"/>
              </a:gradFill>
              <a:ln w="9525">
                <a:solidFill>
                  <a:schemeClr val="tx1"/>
                </a:solidFill>
                <a:miter lim="800000"/>
                <a:headEnd/>
                <a:tailEnd/>
              </a:ln>
              <a:effectLst>
                <a:outerShdw dist="71842" dir="2700000" algn="ctr" rotWithShape="0">
                  <a:srgbClr val="0099CC"/>
                </a:outerShdw>
              </a:effectLst>
            </p:spPr>
            <p:txBody>
              <a:bodyPr wrap="none" anchor="ctr"/>
              <a:lstStyle/>
              <a:p>
                <a:pPr algn="ctr"/>
                <a:r>
                  <a:rPr lang="en-US" sz="2200">
                    <a:latin typeface="Arial" charset="0"/>
                  </a:rPr>
                  <a:t>Execute</a:t>
                </a:r>
              </a:p>
            </p:txBody>
          </p:sp>
          <p:sp>
            <p:nvSpPr>
              <p:cNvPr id="89118" name="AutoShape 30"/>
              <p:cNvSpPr>
                <a:spLocks noChangeArrowheads="1"/>
              </p:cNvSpPr>
              <p:nvPr/>
            </p:nvSpPr>
            <p:spPr bwMode="auto">
              <a:xfrm>
                <a:off x="2256" y="3624"/>
                <a:ext cx="960" cy="192"/>
              </a:xfrm>
              <a:prstGeom prst="rightArrow">
                <a:avLst>
                  <a:gd name="adj1" fmla="val 50000"/>
                  <a:gd name="adj2" fmla="val 120833"/>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endParaRPr lang="en-US"/>
              </a:p>
            </p:txBody>
          </p:sp>
          <p:sp>
            <p:nvSpPr>
              <p:cNvPr id="89119" name="Rectangle 31"/>
              <p:cNvSpPr>
                <a:spLocks noChangeArrowheads="1"/>
              </p:cNvSpPr>
              <p:nvPr/>
            </p:nvSpPr>
            <p:spPr bwMode="auto">
              <a:xfrm>
                <a:off x="1344" y="2976"/>
                <a:ext cx="144" cy="48"/>
              </a:xfrm>
              <a:prstGeom prst="rect">
                <a:avLst/>
              </a:prstGeom>
              <a:gradFill rotWithShape="0">
                <a:gsLst>
                  <a:gs pos="0">
                    <a:srgbClr val="993366"/>
                  </a:gs>
                  <a:gs pos="50000">
                    <a:srgbClr val="FF99FF"/>
                  </a:gs>
                  <a:gs pos="100000">
                    <a:srgbClr val="993366"/>
                  </a:gs>
                </a:gsLst>
                <a:lin ang="5400000" scaled="1"/>
              </a:gradFill>
              <a:ln w="9525">
                <a:solidFill>
                  <a:schemeClr val="tx1"/>
                </a:solidFill>
                <a:miter lim="800000"/>
                <a:headEnd/>
                <a:tailEnd/>
              </a:ln>
              <a:effectLst/>
            </p:spPr>
            <p:txBody>
              <a:bodyPr wrap="none" anchor="ctr"/>
              <a:lstStyle/>
              <a:p>
                <a:endParaRPr lang="en-US"/>
              </a:p>
            </p:txBody>
          </p:sp>
          <p:sp>
            <p:nvSpPr>
              <p:cNvPr id="89120" name="Rectangle 32"/>
              <p:cNvSpPr>
                <a:spLocks noChangeArrowheads="1"/>
              </p:cNvSpPr>
              <p:nvPr/>
            </p:nvSpPr>
            <p:spPr bwMode="auto">
              <a:xfrm>
                <a:off x="2304" y="2976"/>
                <a:ext cx="144" cy="48"/>
              </a:xfrm>
              <a:prstGeom prst="rect">
                <a:avLst/>
              </a:prstGeom>
              <a:gradFill rotWithShape="0">
                <a:gsLst>
                  <a:gs pos="0">
                    <a:srgbClr val="993366"/>
                  </a:gs>
                  <a:gs pos="50000">
                    <a:srgbClr val="FF99FF"/>
                  </a:gs>
                  <a:gs pos="100000">
                    <a:srgbClr val="993366"/>
                  </a:gs>
                </a:gsLst>
                <a:lin ang="5400000" scaled="1"/>
              </a:gradFill>
              <a:ln w="9525">
                <a:solidFill>
                  <a:schemeClr val="tx1"/>
                </a:solidFill>
                <a:miter lim="800000"/>
                <a:headEnd/>
                <a:tailEnd/>
              </a:ln>
              <a:effectLst/>
            </p:spPr>
            <p:txBody>
              <a:bodyPr wrap="none" anchor="ctr"/>
              <a:lstStyle/>
              <a:p>
                <a:endParaRPr lang="en-US"/>
              </a:p>
            </p:txBody>
          </p:sp>
          <p:sp>
            <p:nvSpPr>
              <p:cNvPr id="89121" name="Rectangle 33"/>
              <p:cNvSpPr>
                <a:spLocks noChangeArrowheads="1"/>
              </p:cNvSpPr>
              <p:nvPr/>
            </p:nvSpPr>
            <p:spPr bwMode="auto">
              <a:xfrm>
                <a:off x="3264" y="2976"/>
                <a:ext cx="144" cy="48"/>
              </a:xfrm>
              <a:prstGeom prst="rect">
                <a:avLst/>
              </a:prstGeom>
              <a:gradFill rotWithShape="0">
                <a:gsLst>
                  <a:gs pos="0">
                    <a:srgbClr val="993366"/>
                  </a:gs>
                  <a:gs pos="50000">
                    <a:srgbClr val="FF99FF"/>
                  </a:gs>
                  <a:gs pos="100000">
                    <a:srgbClr val="993366"/>
                  </a:gs>
                </a:gsLst>
                <a:lin ang="5400000" scaled="1"/>
              </a:gradFill>
              <a:ln w="9525">
                <a:solidFill>
                  <a:schemeClr val="tx1"/>
                </a:solidFill>
                <a:miter lim="800000"/>
                <a:headEnd/>
                <a:tailEnd/>
              </a:ln>
              <a:effectLst/>
            </p:spPr>
            <p:txBody>
              <a:bodyPr wrap="none" anchor="ctr"/>
              <a:lstStyle/>
              <a:p>
                <a:endParaRPr lang="en-US"/>
              </a:p>
            </p:txBody>
          </p:sp>
          <p:sp>
            <p:nvSpPr>
              <p:cNvPr id="89122" name="Rectangle 34"/>
              <p:cNvSpPr>
                <a:spLocks noChangeArrowheads="1"/>
              </p:cNvSpPr>
              <p:nvPr/>
            </p:nvSpPr>
            <p:spPr bwMode="auto">
              <a:xfrm>
                <a:off x="4224" y="2976"/>
                <a:ext cx="144" cy="48"/>
              </a:xfrm>
              <a:prstGeom prst="rect">
                <a:avLst/>
              </a:prstGeom>
              <a:gradFill rotWithShape="0">
                <a:gsLst>
                  <a:gs pos="0">
                    <a:srgbClr val="993366"/>
                  </a:gs>
                  <a:gs pos="50000">
                    <a:srgbClr val="FF99FF"/>
                  </a:gs>
                  <a:gs pos="100000">
                    <a:srgbClr val="993366"/>
                  </a:gs>
                </a:gsLst>
                <a:lin ang="5400000" scaled="1"/>
              </a:gradFill>
              <a:ln w="9525">
                <a:solidFill>
                  <a:schemeClr val="tx1"/>
                </a:solidFill>
                <a:miter lim="800000"/>
                <a:headEnd/>
                <a:tailEnd/>
              </a:ln>
              <a:effectLst/>
            </p:spPr>
            <p:txBody>
              <a:bodyPr wrap="none" anchor="ctr"/>
              <a:lstStyle/>
              <a:p>
                <a:endParaRPr lang="en-US"/>
              </a:p>
            </p:txBody>
          </p:sp>
          <p:grpSp>
            <p:nvGrpSpPr>
              <p:cNvPr id="89123" name="Group 35"/>
              <p:cNvGrpSpPr>
                <a:grpSpLocks/>
              </p:cNvGrpSpPr>
              <p:nvPr/>
            </p:nvGrpSpPr>
            <p:grpSpPr bwMode="auto">
              <a:xfrm>
                <a:off x="3763" y="3242"/>
                <a:ext cx="67" cy="336"/>
                <a:chOff x="96" y="2592"/>
                <a:chExt cx="144" cy="720"/>
              </a:xfrm>
            </p:grpSpPr>
            <p:sp>
              <p:nvSpPr>
                <p:cNvPr id="89124" name="Oval 36"/>
                <p:cNvSpPr>
                  <a:spLocks noChangeArrowheads="1"/>
                </p:cNvSpPr>
                <p:nvPr/>
              </p:nvSpPr>
              <p:spPr bwMode="auto">
                <a:xfrm>
                  <a:off x="96" y="2592"/>
                  <a:ext cx="144" cy="144"/>
                </a:xfrm>
                <a:prstGeom prst="ellipse">
                  <a:avLst/>
                </a:prstGeom>
                <a:gradFill rotWithShape="0">
                  <a:gsLst>
                    <a:gs pos="0">
                      <a:srgbClr val="FF99FF"/>
                    </a:gs>
                    <a:gs pos="100000">
                      <a:srgbClr val="993366"/>
                    </a:gs>
                  </a:gsLst>
                  <a:path path="shape">
                    <a:fillToRect l="50000" t="50000" r="50000" b="50000"/>
                  </a:path>
                </a:gradFill>
                <a:ln w="9525">
                  <a:solidFill>
                    <a:srgbClr val="993366"/>
                  </a:solidFill>
                  <a:round/>
                  <a:headEnd/>
                  <a:tailEnd/>
                </a:ln>
                <a:effectLst>
                  <a:outerShdw dist="35921" dir="2700000" algn="ctr" rotWithShape="0">
                    <a:srgbClr val="808080"/>
                  </a:outerShdw>
                </a:effectLst>
              </p:spPr>
              <p:txBody>
                <a:bodyPr wrap="none" anchor="ctr"/>
                <a:lstStyle/>
                <a:p>
                  <a:endParaRPr lang="en-US"/>
                </a:p>
              </p:txBody>
            </p:sp>
            <p:sp>
              <p:nvSpPr>
                <p:cNvPr id="89125" name="Oval 37"/>
                <p:cNvSpPr>
                  <a:spLocks noChangeArrowheads="1"/>
                </p:cNvSpPr>
                <p:nvPr/>
              </p:nvSpPr>
              <p:spPr bwMode="auto">
                <a:xfrm>
                  <a:off x="96" y="2784"/>
                  <a:ext cx="144" cy="144"/>
                </a:xfrm>
                <a:prstGeom prst="ellipse">
                  <a:avLst/>
                </a:prstGeom>
                <a:gradFill rotWithShape="0">
                  <a:gsLst>
                    <a:gs pos="0">
                      <a:srgbClr val="FF99FF"/>
                    </a:gs>
                    <a:gs pos="100000">
                      <a:srgbClr val="993366"/>
                    </a:gs>
                  </a:gsLst>
                  <a:path path="shape">
                    <a:fillToRect l="50000" t="50000" r="50000" b="50000"/>
                  </a:path>
                </a:gradFill>
                <a:ln w="9525">
                  <a:solidFill>
                    <a:srgbClr val="993366"/>
                  </a:solidFill>
                  <a:round/>
                  <a:headEnd/>
                  <a:tailEnd/>
                </a:ln>
                <a:effectLst>
                  <a:outerShdw dist="35921" dir="2700000" algn="ctr" rotWithShape="0">
                    <a:srgbClr val="808080"/>
                  </a:outerShdw>
                </a:effectLst>
              </p:spPr>
              <p:txBody>
                <a:bodyPr wrap="none" anchor="ctr"/>
                <a:lstStyle/>
                <a:p>
                  <a:endParaRPr lang="en-US"/>
                </a:p>
              </p:txBody>
            </p:sp>
            <p:sp>
              <p:nvSpPr>
                <p:cNvPr id="89126" name="Oval 38"/>
                <p:cNvSpPr>
                  <a:spLocks noChangeArrowheads="1"/>
                </p:cNvSpPr>
                <p:nvPr/>
              </p:nvSpPr>
              <p:spPr bwMode="auto">
                <a:xfrm>
                  <a:off x="96" y="2976"/>
                  <a:ext cx="144" cy="144"/>
                </a:xfrm>
                <a:prstGeom prst="ellipse">
                  <a:avLst/>
                </a:prstGeom>
                <a:gradFill rotWithShape="0">
                  <a:gsLst>
                    <a:gs pos="0">
                      <a:srgbClr val="FF99FF"/>
                    </a:gs>
                    <a:gs pos="100000">
                      <a:srgbClr val="993366"/>
                    </a:gs>
                  </a:gsLst>
                  <a:path path="shape">
                    <a:fillToRect l="50000" t="50000" r="50000" b="50000"/>
                  </a:path>
                </a:gradFill>
                <a:ln w="9525">
                  <a:solidFill>
                    <a:srgbClr val="993366"/>
                  </a:solidFill>
                  <a:round/>
                  <a:headEnd/>
                  <a:tailEnd/>
                </a:ln>
                <a:effectLst>
                  <a:outerShdw dist="35921" dir="2700000" algn="ctr" rotWithShape="0">
                    <a:srgbClr val="808080"/>
                  </a:outerShdw>
                </a:effectLst>
              </p:spPr>
              <p:txBody>
                <a:bodyPr wrap="none" anchor="ctr"/>
                <a:lstStyle/>
                <a:p>
                  <a:endParaRPr lang="en-US"/>
                </a:p>
              </p:txBody>
            </p:sp>
            <p:sp>
              <p:nvSpPr>
                <p:cNvPr id="89127" name="Oval 39"/>
                <p:cNvSpPr>
                  <a:spLocks noChangeArrowheads="1"/>
                </p:cNvSpPr>
                <p:nvPr/>
              </p:nvSpPr>
              <p:spPr bwMode="auto">
                <a:xfrm>
                  <a:off x="96" y="3168"/>
                  <a:ext cx="144" cy="144"/>
                </a:xfrm>
                <a:prstGeom prst="ellipse">
                  <a:avLst/>
                </a:prstGeom>
                <a:gradFill rotWithShape="0">
                  <a:gsLst>
                    <a:gs pos="0">
                      <a:srgbClr val="FF99FF"/>
                    </a:gs>
                    <a:gs pos="100000">
                      <a:srgbClr val="993366"/>
                    </a:gs>
                  </a:gsLst>
                  <a:path path="shape">
                    <a:fillToRect l="50000" t="50000" r="50000" b="50000"/>
                  </a:path>
                </a:gradFill>
                <a:ln w="9525">
                  <a:solidFill>
                    <a:srgbClr val="993366"/>
                  </a:solidFill>
                  <a:round/>
                  <a:headEnd/>
                  <a:tailEnd/>
                </a:ln>
                <a:effectLst>
                  <a:outerShdw dist="35921" dir="2700000" algn="ctr" rotWithShape="0">
                    <a:srgbClr val="808080"/>
                  </a:outerShdw>
                </a:effectLst>
              </p:spPr>
              <p:txBody>
                <a:bodyPr wrap="none" anchor="ctr"/>
                <a:lstStyle/>
                <a:p>
                  <a:endParaRPr lang="en-US"/>
                </a:p>
              </p:txBody>
            </p:sp>
          </p:grpSp>
          <p:sp>
            <p:nvSpPr>
              <p:cNvPr id="89128" name="Rectangle 40"/>
              <p:cNvSpPr>
                <a:spLocks noChangeArrowheads="1"/>
              </p:cNvSpPr>
              <p:nvPr/>
            </p:nvSpPr>
            <p:spPr bwMode="auto">
              <a:xfrm>
                <a:off x="3312" y="3504"/>
                <a:ext cx="912" cy="432"/>
              </a:xfrm>
              <a:prstGeom prst="rect">
                <a:avLst/>
              </a:prstGeom>
              <a:gradFill rotWithShape="0">
                <a:gsLst>
                  <a:gs pos="0">
                    <a:srgbClr val="66FFFF"/>
                  </a:gs>
                  <a:gs pos="100000">
                    <a:schemeClr val="bg1"/>
                  </a:gs>
                </a:gsLst>
                <a:lin ang="5400000" scaled="1"/>
              </a:gradFill>
              <a:ln w="9525">
                <a:solidFill>
                  <a:schemeClr val="tx1"/>
                </a:solidFill>
                <a:miter lim="800000"/>
                <a:headEnd/>
                <a:tailEnd/>
              </a:ln>
              <a:effectLst>
                <a:outerShdw dist="71842" dir="2700000" algn="ctr" rotWithShape="0">
                  <a:srgbClr val="0099CC"/>
                </a:outerShdw>
              </a:effectLst>
            </p:spPr>
            <p:txBody>
              <a:bodyPr wrap="none" anchor="ctr"/>
              <a:lstStyle/>
              <a:p>
                <a:pPr algn="ctr">
                  <a:lnSpc>
                    <a:spcPct val="90000"/>
                  </a:lnSpc>
                </a:pPr>
                <a:r>
                  <a:rPr lang="en-US" sz="2200">
                    <a:latin typeface="Arial" charset="0"/>
                  </a:rPr>
                  <a:t>Procedure</a:t>
                </a:r>
              </a:p>
              <a:p>
                <a:pPr algn="ctr">
                  <a:lnSpc>
                    <a:spcPct val="90000"/>
                  </a:lnSpc>
                </a:pPr>
                <a:r>
                  <a:rPr lang="en-US" sz="2200">
                    <a:latin typeface="Arial" charset="0"/>
                  </a:rPr>
                  <a:t>Cache</a:t>
                </a:r>
              </a:p>
            </p:txBody>
          </p:sp>
        </p:grpSp>
      </p:grpSp>
      <p:sp>
        <p:nvSpPr>
          <p:cNvPr id="89129" name="Rectangle 41"/>
          <p:cNvSpPr>
            <a:spLocks noChangeArrowheads="1"/>
          </p:cNvSpPr>
          <p:nvPr/>
        </p:nvSpPr>
        <p:spPr bwMode="auto">
          <a:xfrm>
            <a:off x="6705600" y="5867400"/>
            <a:ext cx="228600" cy="76200"/>
          </a:xfrm>
          <a:prstGeom prst="rect">
            <a:avLst/>
          </a:prstGeom>
          <a:gradFill rotWithShape="0">
            <a:gsLst>
              <a:gs pos="0">
                <a:srgbClr val="993366"/>
              </a:gs>
              <a:gs pos="50000">
                <a:srgbClr val="FF99FF"/>
              </a:gs>
              <a:gs pos="100000">
                <a:srgbClr val="993366"/>
              </a:gs>
            </a:gsLst>
            <a:lin ang="5400000" scaled="1"/>
          </a:gra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152400"/>
            <a:ext cx="8189913" cy="841375"/>
          </a:xfrm>
        </p:spPr>
        <p:txBody>
          <a:bodyPr/>
          <a:lstStyle/>
          <a:p>
            <a:r>
              <a:rPr lang="en-US" dirty="0" err="1">
                <a:solidFill>
                  <a:srgbClr val="3333CC"/>
                </a:solidFill>
              </a:rPr>
              <a:t>Considerații</a:t>
            </a:r>
            <a:r>
              <a:rPr lang="en-US" dirty="0">
                <a:solidFill>
                  <a:srgbClr val="3333CC"/>
                </a:solidFill>
              </a:rPr>
              <a:t> </a:t>
            </a:r>
            <a:r>
              <a:rPr lang="en-US" dirty="0" err="1">
                <a:solidFill>
                  <a:srgbClr val="3333CC"/>
                </a:solidFill>
              </a:rPr>
              <a:t>privind</a:t>
            </a:r>
            <a:r>
              <a:rPr lang="en-US" dirty="0">
                <a:solidFill>
                  <a:srgbClr val="3333CC"/>
                </a:solidFill>
              </a:rPr>
              <a:t> </a:t>
            </a:r>
            <a:r>
              <a:rPr lang="en-US" dirty="0" err="1">
                <a:solidFill>
                  <a:srgbClr val="3333CC"/>
                </a:solidFill>
              </a:rPr>
              <a:t>performanța</a:t>
            </a:r>
            <a:endParaRPr lang="en-US" dirty="0">
              <a:solidFill>
                <a:srgbClr val="3333CC"/>
              </a:solidFill>
            </a:endParaRPr>
          </a:p>
        </p:txBody>
      </p:sp>
      <p:sp>
        <p:nvSpPr>
          <p:cNvPr id="92163" name="Rectangle 3"/>
          <p:cNvSpPr>
            <a:spLocks noGrp="1" noChangeArrowheads="1"/>
          </p:cNvSpPr>
          <p:nvPr>
            <p:ph type="body" idx="1"/>
          </p:nvPr>
        </p:nvSpPr>
        <p:spPr/>
        <p:txBody>
          <a:bodyPr/>
          <a:lstStyle/>
          <a:p>
            <a:pPr lvl="0"/>
            <a:r>
              <a:rPr lang="en-US" dirty="0" err="1"/>
              <a:t>Condițiile</a:t>
            </a:r>
            <a:r>
              <a:rPr lang="en-US" dirty="0"/>
              <a:t> </a:t>
            </a:r>
            <a:r>
              <a:rPr lang="ro-MO" dirty="0" smtClean="0"/>
              <a:t>multiple si compuse cu multe nivele </a:t>
            </a:r>
            <a:r>
              <a:rPr lang="en-US" dirty="0" smtClean="0"/>
              <a:t>de </a:t>
            </a:r>
            <a:r>
              <a:rPr lang="en-US" dirty="0" err="1"/>
              <a:t>căutare</a:t>
            </a:r>
            <a:r>
              <a:rPr lang="en-US" dirty="0"/>
              <a:t> pot </a:t>
            </a:r>
            <a:r>
              <a:rPr lang="en-US" dirty="0" err="1"/>
              <a:t>încetini</a:t>
            </a:r>
            <a:r>
              <a:rPr lang="en-US" dirty="0"/>
              <a:t> </a:t>
            </a:r>
            <a:r>
              <a:rPr lang="en-US" dirty="0" err="1"/>
              <a:t>recuperarea</a:t>
            </a:r>
            <a:r>
              <a:rPr lang="en-US" dirty="0"/>
              <a:t> </a:t>
            </a:r>
            <a:r>
              <a:rPr lang="en-US" dirty="0" err="1"/>
              <a:t>datelor</a:t>
            </a:r>
            <a:endParaRPr lang="en-US" dirty="0"/>
          </a:p>
          <a:p>
            <a:pPr lvl="0"/>
            <a:r>
              <a:rPr lang="en-US" dirty="0" err="1"/>
              <a:t>Condiții</a:t>
            </a:r>
            <a:r>
              <a:rPr lang="en-US" dirty="0"/>
              <a:t> de </a:t>
            </a:r>
            <a:r>
              <a:rPr lang="en-US" dirty="0" err="1"/>
              <a:t>căutare</a:t>
            </a:r>
            <a:r>
              <a:rPr lang="en-US" dirty="0"/>
              <a:t> LIKE pot </a:t>
            </a:r>
            <a:r>
              <a:rPr lang="en-US" dirty="0" err="1"/>
              <a:t>încetini</a:t>
            </a:r>
            <a:r>
              <a:rPr lang="en-US" dirty="0"/>
              <a:t> </a:t>
            </a:r>
            <a:r>
              <a:rPr lang="en-US" dirty="0" err="1"/>
              <a:t>recuperarea</a:t>
            </a:r>
            <a:r>
              <a:rPr lang="en-US" dirty="0"/>
              <a:t> </a:t>
            </a:r>
            <a:r>
              <a:rPr lang="en-US" dirty="0" err="1"/>
              <a:t>datelor</a:t>
            </a:r>
            <a:endParaRPr lang="en-US" dirty="0"/>
          </a:p>
          <a:p>
            <a:pPr lvl="0"/>
            <a:r>
              <a:rPr lang="en-US" dirty="0" err="1"/>
              <a:t>Potrivirile</a:t>
            </a:r>
            <a:r>
              <a:rPr lang="en-US" dirty="0"/>
              <a:t> </a:t>
            </a:r>
            <a:r>
              <a:rPr lang="en-US" dirty="0" err="1"/>
              <a:t>sau</a:t>
            </a:r>
            <a:r>
              <a:rPr lang="en-US" dirty="0"/>
              <a:t> </a:t>
            </a:r>
            <a:r>
              <a:rPr lang="en-US" dirty="0" err="1"/>
              <a:t>intervalele</a:t>
            </a:r>
            <a:r>
              <a:rPr lang="en-US" dirty="0"/>
              <a:t> </a:t>
            </a:r>
            <a:r>
              <a:rPr lang="en-US" dirty="0" err="1"/>
              <a:t>exacte</a:t>
            </a:r>
            <a:r>
              <a:rPr lang="en-US" dirty="0"/>
              <a:t> de </a:t>
            </a:r>
            <a:r>
              <a:rPr lang="en-US" dirty="0" err="1"/>
              <a:t>cautare</a:t>
            </a:r>
            <a:r>
              <a:rPr lang="en-US" dirty="0"/>
              <a:t> pot </a:t>
            </a:r>
            <a:r>
              <a:rPr lang="en-US" dirty="0" err="1"/>
              <a:t>accelera</a:t>
            </a:r>
            <a:r>
              <a:rPr lang="en-US" dirty="0"/>
              <a:t> </a:t>
            </a:r>
            <a:r>
              <a:rPr lang="en-US" dirty="0" err="1"/>
              <a:t>recuperarea</a:t>
            </a:r>
            <a:r>
              <a:rPr lang="en-US" dirty="0"/>
              <a:t> </a:t>
            </a:r>
            <a:r>
              <a:rPr lang="en-US" dirty="0" err="1"/>
              <a:t>datelor</a:t>
            </a:r>
            <a:endParaRPr lang="en-US" dirty="0"/>
          </a:p>
          <a:p>
            <a:pPr lvl="0"/>
            <a:r>
              <a:rPr lang="en-US" dirty="0" err="1"/>
              <a:t>Clauza</a:t>
            </a:r>
            <a:r>
              <a:rPr lang="en-US" dirty="0"/>
              <a:t> Order BY </a:t>
            </a:r>
            <a:r>
              <a:rPr lang="en-US" dirty="0" err="1"/>
              <a:t>poate</a:t>
            </a:r>
            <a:r>
              <a:rPr lang="en-US" dirty="0"/>
              <a:t> </a:t>
            </a:r>
            <a:r>
              <a:rPr lang="en-US" dirty="0" err="1"/>
              <a:t>încetini</a:t>
            </a:r>
            <a:r>
              <a:rPr lang="en-US" dirty="0"/>
              <a:t> </a:t>
            </a:r>
            <a:r>
              <a:rPr lang="en-US" dirty="0" err="1"/>
              <a:t>recuperarea</a:t>
            </a:r>
            <a:r>
              <a:rPr lang="en-US" dirty="0"/>
              <a:t> </a:t>
            </a:r>
            <a:r>
              <a:rPr lang="en-US" dirty="0" err="1"/>
              <a:t>datelor</a:t>
            </a:r>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err="1">
                <a:solidFill>
                  <a:srgbClr val="3333CC"/>
                </a:solidFill>
              </a:rPr>
              <a:t>Listarea</a:t>
            </a:r>
            <a:r>
              <a:rPr lang="en-US" dirty="0">
                <a:solidFill>
                  <a:srgbClr val="3333CC"/>
                </a:solidFill>
              </a:rPr>
              <a:t> </a:t>
            </a:r>
            <a:r>
              <a:rPr lang="ro-MO" dirty="0" smtClean="0">
                <a:solidFill>
                  <a:srgbClr val="3333CC"/>
                </a:solidFill>
              </a:rPr>
              <a:t>/ recuperarea/ prezentarea </a:t>
            </a:r>
            <a:r>
              <a:rPr lang="en-US" dirty="0" smtClean="0">
                <a:solidFill>
                  <a:srgbClr val="3333CC"/>
                </a:solidFill>
              </a:rPr>
              <a:t>TOP</a:t>
            </a:r>
            <a:r>
              <a:rPr lang="en-US" dirty="0">
                <a:solidFill>
                  <a:srgbClr val="3333CC"/>
                </a:solidFill>
              </a:rPr>
              <a:t> </a:t>
            </a:r>
            <a:r>
              <a:rPr lang="en-US" i="1" dirty="0">
                <a:solidFill>
                  <a:srgbClr val="3333CC"/>
                </a:solidFill>
              </a:rPr>
              <a:t>n</a:t>
            </a:r>
            <a:r>
              <a:rPr lang="en-US" dirty="0">
                <a:solidFill>
                  <a:srgbClr val="3333CC"/>
                </a:solidFill>
              </a:rPr>
              <a:t> </a:t>
            </a:r>
            <a:r>
              <a:rPr lang="en-US" dirty="0" err="1">
                <a:solidFill>
                  <a:srgbClr val="3333CC"/>
                </a:solidFill>
              </a:rPr>
              <a:t>valori</a:t>
            </a:r>
            <a:endParaRPr lang="en-US" dirty="0">
              <a:solidFill>
                <a:srgbClr val="3333CC"/>
              </a:solidFill>
            </a:endParaRPr>
          </a:p>
        </p:txBody>
      </p:sp>
      <p:sp>
        <p:nvSpPr>
          <p:cNvPr id="93187" name="Rectangle 3"/>
          <p:cNvSpPr>
            <a:spLocks noGrp="1" noChangeArrowheads="1"/>
          </p:cNvSpPr>
          <p:nvPr>
            <p:ph type="body" idx="1"/>
          </p:nvPr>
        </p:nvSpPr>
        <p:spPr>
          <a:xfrm>
            <a:off x="914400" y="1066800"/>
            <a:ext cx="7194550" cy="3983038"/>
          </a:xfrm>
        </p:spPr>
        <p:txBody>
          <a:bodyPr/>
          <a:lstStyle/>
          <a:p>
            <a:pPr lvl="0"/>
            <a:r>
              <a:rPr lang="en-US" dirty="0" err="1"/>
              <a:t>Listarea</a:t>
            </a:r>
            <a:r>
              <a:rPr lang="en-US" dirty="0"/>
              <a:t> </a:t>
            </a:r>
            <a:r>
              <a:rPr lang="en-US" dirty="0" err="1"/>
              <a:t>numai</a:t>
            </a:r>
            <a:r>
              <a:rPr lang="en-US" dirty="0"/>
              <a:t> </a:t>
            </a:r>
            <a:r>
              <a:rPr lang="en-US" dirty="0" err="1"/>
              <a:t>primele</a:t>
            </a:r>
            <a:r>
              <a:rPr lang="en-US" dirty="0"/>
              <a:t> </a:t>
            </a:r>
            <a:r>
              <a:rPr lang="en-US" i="1" dirty="0"/>
              <a:t>n</a:t>
            </a:r>
            <a:r>
              <a:rPr lang="en-US" dirty="0"/>
              <a:t> </a:t>
            </a:r>
            <a:r>
              <a:rPr lang="en-US" dirty="0" err="1"/>
              <a:t>rânduri</a:t>
            </a:r>
            <a:r>
              <a:rPr lang="en-US" dirty="0"/>
              <a:t> ale </a:t>
            </a:r>
            <a:r>
              <a:rPr lang="en-US" dirty="0" err="1"/>
              <a:t>unui</a:t>
            </a:r>
            <a:r>
              <a:rPr lang="en-US" dirty="0"/>
              <a:t> set de </a:t>
            </a:r>
            <a:r>
              <a:rPr lang="en-US" dirty="0" err="1"/>
              <a:t>rezultate</a:t>
            </a:r>
            <a:endParaRPr lang="en-US" dirty="0"/>
          </a:p>
          <a:p>
            <a:pPr lvl="0"/>
            <a:r>
              <a:rPr lang="en-US" dirty="0" err="1"/>
              <a:t>Specifică</a:t>
            </a:r>
            <a:r>
              <a:rPr lang="en-US" dirty="0"/>
              <a:t> </a:t>
            </a:r>
            <a:r>
              <a:rPr lang="en-US" dirty="0" err="1"/>
              <a:t>intervalul</a:t>
            </a:r>
            <a:r>
              <a:rPr lang="en-US" dirty="0"/>
              <a:t> de </a:t>
            </a:r>
            <a:r>
              <a:rPr lang="en-US" dirty="0" err="1"/>
              <a:t>valori</a:t>
            </a:r>
            <a:r>
              <a:rPr lang="en-US" dirty="0"/>
              <a:t> in </a:t>
            </a:r>
            <a:r>
              <a:rPr lang="en-US" dirty="0" err="1"/>
              <a:t>clauza</a:t>
            </a:r>
            <a:r>
              <a:rPr lang="en-US" dirty="0"/>
              <a:t> ORDER BY</a:t>
            </a:r>
          </a:p>
          <a:p>
            <a:pPr lvl="0"/>
            <a:r>
              <a:rPr lang="en-US" dirty="0" err="1"/>
              <a:t>Returnează</a:t>
            </a:r>
            <a:r>
              <a:rPr lang="en-US" dirty="0"/>
              <a:t> </a:t>
            </a:r>
            <a:r>
              <a:rPr lang="en-US" dirty="0" err="1"/>
              <a:t>legăturile</a:t>
            </a:r>
            <a:r>
              <a:rPr lang="en-US" dirty="0"/>
              <a:t> </a:t>
            </a:r>
            <a:r>
              <a:rPr lang="en-US" dirty="0" err="1"/>
              <a:t>dacă</a:t>
            </a:r>
            <a:r>
              <a:rPr lang="en-US" dirty="0"/>
              <a:t> </a:t>
            </a:r>
            <a:r>
              <a:rPr lang="en-US" dirty="0" err="1"/>
              <a:t>legăturile</a:t>
            </a:r>
            <a:r>
              <a:rPr lang="en-US" dirty="0"/>
              <a:t> </a:t>
            </a:r>
            <a:r>
              <a:rPr lang="en-US" dirty="0" err="1"/>
              <a:t>sunt</a:t>
            </a:r>
            <a:r>
              <a:rPr lang="en-US" dirty="0"/>
              <a:t> </a:t>
            </a:r>
            <a:r>
              <a:rPr lang="en-US" dirty="0" err="1"/>
              <a:t>utilizate</a:t>
            </a:r>
            <a:endParaRPr lang="en-US" dirty="0"/>
          </a:p>
        </p:txBody>
      </p:sp>
      <p:grpSp>
        <p:nvGrpSpPr>
          <p:cNvPr id="93188" name="Group 4"/>
          <p:cNvGrpSpPr>
            <a:grpSpLocks/>
          </p:cNvGrpSpPr>
          <p:nvPr/>
        </p:nvGrpSpPr>
        <p:grpSpPr bwMode="auto">
          <a:xfrm>
            <a:off x="457200" y="2895600"/>
            <a:ext cx="8153400" cy="3441700"/>
            <a:chOff x="288" y="1824"/>
            <a:chExt cx="5136" cy="2168"/>
          </a:xfrm>
        </p:grpSpPr>
        <p:sp>
          <p:nvSpPr>
            <p:cNvPr id="93189" name="Rectangle 5"/>
            <p:cNvSpPr>
              <a:spLocks noChangeArrowheads="1"/>
            </p:cNvSpPr>
            <p:nvPr/>
          </p:nvSpPr>
          <p:spPr bwMode="auto">
            <a:xfrm>
              <a:off x="2266" y="2976"/>
              <a:ext cx="2976" cy="336"/>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93190" name="Rectangle 6"/>
            <p:cNvSpPr>
              <a:spLocks noChangeArrowheads="1"/>
            </p:cNvSpPr>
            <p:nvPr/>
          </p:nvSpPr>
          <p:spPr bwMode="auto">
            <a:xfrm>
              <a:off x="2266" y="1872"/>
              <a:ext cx="2976" cy="336"/>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93191" name="Rectangle 7"/>
            <p:cNvSpPr>
              <a:spLocks noChangeArrowheads="1"/>
            </p:cNvSpPr>
            <p:nvPr/>
          </p:nvSpPr>
          <p:spPr bwMode="auto">
            <a:xfrm>
              <a:off x="288" y="1968"/>
              <a:ext cx="5136" cy="1024"/>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wrap="none" anchor="ctr"/>
            <a:lstStyle/>
            <a:p>
              <a:pPr>
                <a:lnSpc>
                  <a:spcPct val="96000"/>
                </a:lnSpc>
              </a:pPr>
              <a:r>
                <a:rPr lang="en-US" altLang="en-US" sz="2000" noProof="1">
                  <a:latin typeface="Lucida Sans Typewriter" pitchFamily="49" charset="0"/>
                </a:rPr>
                <a:t>USE northwind</a:t>
              </a:r>
            </a:p>
            <a:p>
              <a:pPr>
                <a:lnSpc>
                  <a:spcPct val="96000"/>
                </a:lnSpc>
              </a:pPr>
              <a:r>
                <a:rPr lang="en-US" altLang="en-US" sz="2000" noProof="1">
                  <a:latin typeface="Lucida Sans Typewriter" pitchFamily="49" charset="0"/>
                </a:rPr>
                <a:t>SELECT TOP 5 orderid, productid, quantity</a:t>
              </a:r>
            </a:p>
            <a:p>
              <a:pPr>
                <a:lnSpc>
                  <a:spcPct val="96000"/>
                </a:lnSpc>
              </a:pPr>
              <a:r>
                <a:rPr lang="en-US" altLang="en-US" sz="2000">
                  <a:latin typeface="Lucida Sans Typewriter" pitchFamily="49" charset="0"/>
                </a:rPr>
                <a:t> </a:t>
              </a:r>
              <a:r>
                <a:rPr lang="en-US" altLang="en-US" sz="2000" noProof="1">
                  <a:latin typeface="Lucida Sans Typewriter" pitchFamily="49" charset="0"/>
                </a:rPr>
                <a:t>FROM [order details]</a:t>
              </a:r>
            </a:p>
            <a:p>
              <a:pPr>
                <a:lnSpc>
                  <a:spcPct val="96000"/>
                </a:lnSpc>
              </a:pPr>
              <a:r>
                <a:rPr lang="en-US" altLang="en-US" sz="2000">
                  <a:latin typeface="Lucida Sans Typewriter" pitchFamily="49" charset="0"/>
                </a:rPr>
                <a:t> </a:t>
              </a:r>
              <a:r>
                <a:rPr lang="en-US" altLang="en-US" sz="2000" noProof="1">
                  <a:latin typeface="Lucida Sans Typewriter" pitchFamily="49" charset="0"/>
                </a:rPr>
                <a:t>ORDER BY quantity DESC</a:t>
              </a:r>
              <a:r>
                <a:rPr lang="en-US" altLang="en-US" sz="2000">
                  <a:latin typeface="Lucida Sans Typewriter" pitchFamily="49" charset="0"/>
                </a:rPr>
                <a:t/>
              </a:r>
              <a:br>
                <a:rPr lang="en-US" altLang="en-US" sz="2000">
                  <a:latin typeface="Lucida Sans Typewriter" pitchFamily="49" charset="0"/>
                </a:rPr>
              </a:br>
              <a:r>
                <a:rPr lang="en-US" altLang="en-US" sz="2000">
                  <a:latin typeface="Lucida Sans Typewriter" pitchFamily="49" charset="0"/>
                </a:rPr>
                <a:t>GO</a:t>
              </a:r>
              <a:endParaRPr lang="en-US" altLang="en-US" sz="2000" noProof="1">
                <a:latin typeface="Lucida Sans Typewriter" pitchFamily="49" charset="0"/>
              </a:endParaRPr>
            </a:p>
          </p:txBody>
        </p:sp>
        <p:sp>
          <p:nvSpPr>
            <p:cNvPr id="93192" name="Rectangle 8"/>
            <p:cNvSpPr>
              <a:spLocks noChangeArrowheads="1"/>
            </p:cNvSpPr>
            <p:nvPr/>
          </p:nvSpPr>
          <p:spPr bwMode="auto">
            <a:xfrm>
              <a:off x="288" y="3072"/>
              <a:ext cx="5136" cy="920"/>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wrap="none" anchor="ctr"/>
            <a:lstStyle/>
            <a:p>
              <a:pPr>
                <a:lnSpc>
                  <a:spcPct val="96000"/>
                </a:lnSpc>
              </a:pPr>
              <a:r>
                <a:rPr lang="en-US" altLang="en-US" sz="2000" noProof="1">
                  <a:latin typeface="Lucida Sans Typewriter" pitchFamily="49" charset="0"/>
                </a:rPr>
                <a:t>USE northwind</a:t>
              </a:r>
            </a:p>
            <a:p>
              <a:pPr>
                <a:lnSpc>
                  <a:spcPct val="96000"/>
                </a:lnSpc>
              </a:pPr>
              <a:r>
                <a:rPr lang="en-US" altLang="en-US" sz="2000" noProof="1">
                  <a:latin typeface="Lucida Sans Typewriter" pitchFamily="49" charset="0"/>
                </a:rPr>
                <a:t>SELECT TOP 5 WITH TIES orderid, productid, quantity</a:t>
              </a:r>
            </a:p>
            <a:p>
              <a:pPr>
                <a:lnSpc>
                  <a:spcPct val="96000"/>
                </a:lnSpc>
              </a:pPr>
              <a:r>
                <a:rPr lang="en-US" altLang="en-US" sz="2000">
                  <a:latin typeface="Lucida Sans Typewriter" pitchFamily="49" charset="0"/>
                </a:rPr>
                <a:t> </a:t>
              </a:r>
              <a:r>
                <a:rPr lang="en-US" altLang="en-US" sz="2000" noProof="1">
                  <a:latin typeface="Lucida Sans Typewriter" pitchFamily="49" charset="0"/>
                </a:rPr>
                <a:t>FROM [order details]</a:t>
              </a:r>
            </a:p>
            <a:p>
              <a:pPr>
                <a:lnSpc>
                  <a:spcPct val="96000"/>
                </a:lnSpc>
              </a:pPr>
              <a:r>
                <a:rPr lang="en-US" altLang="en-US" sz="2000">
                  <a:latin typeface="Lucida Sans Typewriter" pitchFamily="49" charset="0"/>
                </a:rPr>
                <a:t> </a:t>
              </a:r>
              <a:r>
                <a:rPr lang="en-US" altLang="en-US" sz="2000" noProof="1">
                  <a:latin typeface="Lucida Sans Typewriter" pitchFamily="49" charset="0"/>
                </a:rPr>
                <a:t>ORDER BY quantity DESC</a:t>
              </a:r>
              <a:r>
                <a:rPr lang="en-US" altLang="en-US" sz="2000">
                  <a:latin typeface="Lucida Sans Typewriter" pitchFamily="49" charset="0"/>
                </a:rPr>
                <a:t/>
              </a:r>
              <a:br>
                <a:rPr lang="en-US" altLang="en-US" sz="2000">
                  <a:latin typeface="Lucida Sans Typewriter" pitchFamily="49" charset="0"/>
                </a:rPr>
              </a:br>
              <a:r>
                <a:rPr lang="en-US" altLang="en-US" sz="2000">
                  <a:latin typeface="Lucida Sans Typewriter" pitchFamily="49" charset="0"/>
                </a:rPr>
                <a:t>GO</a:t>
              </a:r>
              <a:endParaRPr lang="en-US" altLang="en-US" sz="2000" noProof="1">
                <a:latin typeface="Lucida Sans Typewriter" pitchFamily="49" charset="0"/>
              </a:endParaRPr>
            </a:p>
          </p:txBody>
        </p:sp>
        <p:sp>
          <p:nvSpPr>
            <p:cNvPr id="93193" name="Rectangle 9"/>
            <p:cNvSpPr>
              <a:spLocks noChangeArrowheads="1"/>
            </p:cNvSpPr>
            <p:nvPr/>
          </p:nvSpPr>
          <p:spPr bwMode="auto">
            <a:xfrm>
              <a:off x="3408" y="1824"/>
              <a:ext cx="1536" cy="297"/>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r>
                <a:rPr lang="en-US" sz="1800" b="1" dirty="0" smtClean="0">
                  <a:latin typeface="Arial" charset="0"/>
                </a:rPr>
                <a:t> </a:t>
              </a:r>
              <a:r>
                <a:rPr lang="en-US" sz="1800" b="1" dirty="0">
                  <a:latin typeface="Arial" charset="0"/>
                </a:rPr>
                <a:t>1</a:t>
              </a:r>
            </a:p>
          </p:txBody>
        </p:sp>
        <p:sp>
          <p:nvSpPr>
            <p:cNvPr id="93194" name="Rectangle 10"/>
            <p:cNvSpPr>
              <a:spLocks noChangeArrowheads="1"/>
            </p:cNvSpPr>
            <p:nvPr/>
          </p:nvSpPr>
          <p:spPr bwMode="auto">
            <a:xfrm>
              <a:off x="3408" y="2928"/>
              <a:ext cx="1536" cy="297"/>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r>
                <a:rPr lang="en-US" sz="1800" b="1" dirty="0" smtClean="0">
                  <a:latin typeface="Arial" charset="0"/>
                </a:rPr>
                <a:t> </a:t>
              </a:r>
              <a:r>
                <a:rPr lang="en-US" sz="1800" b="1" dirty="0">
                  <a:latin typeface="Arial" charset="0"/>
                </a:rPr>
                <a:t>2</a:t>
              </a:r>
            </a:p>
          </p:txBody>
        </p:sp>
      </p:gr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buFont typeface="Wingdings" pitchFamily="2" charset="2"/>
              <a:buChar char="u"/>
            </a:pPr>
            <a:r>
              <a:rPr lang="ro-MO" altLang="en-US" dirty="0" smtClean="0">
                <a:solidFill>
                  <a:srgbClr val="3333CC"/>
                </a:solidFill>
              </a:rPr>
              <a:t>Utilizarea funcțiilor agregate</a:t>
            </a:r>
            <a:endParaRPr lang="en-US" altLang="en-US" dirty="0">
              <a:solidFill>
                <a:srgbClr val="3333CC"/>
              </a:solidFill>
            </a:endParaRPr>
          </a:p>
        </p:txBody>
      </p:sp>
      <p:grpSp>
        <p:nvGrpSpPr>
          <p:cNvPr id="94211" name="Group 3"/>
          <p:cNvGrpSpPr>
            <a:grpSpLocks/>
          </p:cNvGrpSpPr>
          <p:nvPr/>
        </p:nvGrpSpPr>
        <p:grpSpPr bwMode="auto">
          <a:xfrm>
            <a:off x="533400" y="1022350"/>
            <a:ext cx="8153400" cy="5346700"/>
            <a:chOff x="336" y="644"/>
            <a:chExt cx="5136" cy="3368"/>
          </a:xfrm>
        </p:grpSpPr>
        <p:sp>
          <p:nvSpPr>
            <p:cNvPr id="94212" name="Rectangle 4"/>
            <p:cNvSpPr>
              <a:spLocks noChangeArrowheads="1"/>
            </p:cNvSpPr>
            <p:nvPr/>
          </p:nvSpPr>
          <p:spPr bwMode="auto">
            <a:xfrm flipH="1">
              <a:off x="480" y="644"/>
              <a:ext cx="2976" cy="336"/>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endParaRPr lang="en-US"/>
            </a:p>
          </p:txBody>
        </p:sp>
        <p:grpSp>
          <p:nvGrpSpPr>
            <p:cNvPr id="94213" name="Group 5"/>
            <p:cNvGrpSpPr>
              <a:grpSpLocks/>
            </p:cNvGrpSpPr>
            <p:nvPr/>
          </p:nvGrpSpPr>
          <p:grpSpPr bwMode="auto">
            <a:xfrm>
              <a:off x="336" y="864"/>
              <a:ext cx="5136" cy="3148"/>
              <a:chOff x="336" y="864"/>
              <a:chExt cx="5136" cy="3148"/>
            </a:xfrm>
          </p:grpSpPr>
          <p:sp>
            <p:nvSpPr>
              <p:cNvPr id="94214" name="Rectangle 6"/>
              <p:cNvSpPr>
                <a:spLocks noChangeArrowheads="1"/>
              </p:cNvSpPr>
              <p:nvPr/>
            </p:nvSpPr>
            <p:spPr bwMode="auto">
              <a:xfrm>
                <a:off x="336" y="864"/>
                <a:ext cx="1632"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ro-MO" altLang="en-US" sz="2000" b="1" i="1" dirty="0" smtClean="0">
                    <a:solidFill>
                      <a:schemeClr val="bg1"/>
                    </a:solidFill>
                    <a:effectLst>
                      <a:outerShdw blurRad="38100" dist="38100" dir="2700000" algn="tl">
                        <a:srgbClr val="000000"/>
                      </a:outerShdw>
                    </a:effectLst>
                    <a:latin typeface="Arial" charset="0"/>
                  </a:rPr>
                  <a:t>Functia </a:t>
                </a:r>
                <a:r>
                  <a:rPr lang="en-US" altLang="en-US" sz="2000" b="1" i="1" dirty="0" err="1" smtClean="0">
                    <a:solidFill>
                      <a:schemeClr val="bg1"/>
                    </a:solidFill>
                    <a:effectLst>
                      <a:outerShdw blurRad="38100" dist="38100" dir="2700000" algn="tl">
                        <a:srgbClr val="000000"/>
                      </a:outerShdw>
                    </a:effectLst>
                    <a:latin typeface="Arial" charset="0"/>
                  </a:rPr>
                  <a:t>Agregat</a:t>
                </a:r>
                <a:r>
                  <a:rPr lang="ro-MO" altLang="en-US" sz="2000" b="1" i="1" dirty="0" smtClean="0">
                    <a:solidFill>
                      <a:schemeClr val="bg1"/>
                    </a:solidFill>
                    <a:effectLst>
                      <a:outerShdw blurRad="38100" dist="38100" dir="2700000" algn="tl">
                        <a:srgbClr val="000000"/>
                      </a:outerShdw>
                    </a:effectLst>
                    <a:latin typeface="Arial" charset="0"/>
                  </a:rPr>
                  <a:t>ă</a:t>
                </a:r>
                <a:endParaRPr lang="en-US" altLang="en-US" sz="2000" b="1" i="1" dirty="0">
                  <a:solidFill>
                    <a:schemeClr val="bg1"/>
                  </a:solidFill>
                  <a:effectLst>
                    <a:outerShdw blurRad="38100" dist="38100" dir="2700000" algn="tl">
                      <a:srgbClr val="000000"/>
                    </a:outerShdw>
                  </a:effectLst>
                  <a:latin typeface="Arial" charset="0"/>
                </a:endParaRPr>
              </a:p>
            </p:txBody>
          </p:sp>
          <p:sp>
            <p:nvSpPr>
              <p:cNvPr id="94215" name="Rectangle 7"/>
              <p:cNvSpPr>
                <a:spLocks noChangeArrowheads="1"/>
              </p:cNvSpPr>
              <p:nvPr/>
            </p:nvSpPr>
            <p:spPr bwMode="auto">
              <a:xfrm>
                <a:off x="1968" y="864"/>
                <a:ext cx="3504" cy="288"/>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ro-MO" altLang="en-US" sz="2000" b="1" i="1" dirty="0" smtClean="0">
                    <a:solidFill>
                      <a:schemeClr val="bg1"/>
                    </a:solidFill>
                    <a:effectLst>
                      <a:outerShdw blurRad="38100" dist="38100" dir="2700000" algn="tl">
                        <a:srgbClr val="000000"/>
                      </a:outerShdw>
                    </a:effectLst>
                    <a:latin typeface="Arial" charset="0"/>
                  </a:rPr>
                  <a:t>Secrierea functiei agregate</a:t>
                </a:r>
                <a:endParaRPr lang="en-US" altLang="en-US" sz="2000" b="1" i="1" dirty="0">
                  <a:solidFill>
                    <a:schemeClr val="bg1"/>
                  </a:solidFill>
                  <a:effectLst>
                    <a:outerShdw blurRad="38100" dist="38100" dir="2700000" algn="tl">
                      <a:srgbClr val="000000"/>
                    </a:outerShdw>
                  </a:effectLst>
                  <a:latin typeface="Arial" charset="0"/>
                </a:endParaRPr>
              </a:p>
            </p:txBody>
          </p:sp>
          <p:sp>
            <p:nvSpPr>
              <p:cNvPr id="94216" name="Rectangle 8"/>
              <p:cNvSpPr>
                <a:spLocks noChangeArrowheads="1"/>
              </p:cNvSpPr>
              <p:nvPr/>
            </p:nvSpPr>
            <p:spPr bwMode="auto">
              <a:xfrm>
                <a:off x="336" y="1152"/>
                <a:ext cx="1632" cy="26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AVG</a:t>
                </a:r>
              </a:p>
            </p:txBody>
          </p:sp>
          <p:sp>
            <p:nvSpPr>
              <p:cNvPr id="94217" name="Rectangle 9"/>
              <p:cNvSpPr>
                <a:spLocks noChangeArrowheads="1"/>
              </p:cNvSpPr>
              <p:nvPr/>
            </p:nvSpPr>
            <p:spPr bwMode="auto">
              <a:xfrm>
                <a:off x="1968" y="1152"/>
                <a:ext cx="3504" cy="26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dirty="0">
                    <a:latin typeface="Arial" charset="0"/>
                  </a:rPr>
                  <a:t>Average of values in a numeric expression</a:t>
                </a:r>
              </a:p>
            </p:txBody>
          </p:sp>
          <p:sp>
            <p:nvSpPr>
              <p:cNvPr id="94218" name="Rectangle 10"/>
              <p:cNvSpPr>
                <a:spLocks noChangeArrowheads="1"/>
              </p:cNvSpPr>
              <p:nvPr/>
            </p:nvSpPr>
            <p:spPr bwMode="auto">
              <a:xfrm>
                <a:off x="336" y="1420"/>
                <a:ext cx="1632"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COUNT</a:t>
                </a:r>
              </a:p>
            </p:txBody>
          </p:sp>
          <p:sp>
            <p:nvSpPr>
              <p:cNvPr id="94219" name="Rectangle 11"/>
              <p:cNvSpPr>
                <a:spLocks noChangeArrowheads="1"/>
              </p:cNvSpPr>
              <p:nvPr/>
            </p:nvSpPr>
            <p:spPr bwMode="auto">
              <a:xfrm>
                <a:off x="1968" y="1420"/>
                <a:ext cx="3504"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Number of values in an expression</a:t>
                </a:r>
              </a:p>
            </p:txBody>
          </p:sp>
          <p:sp>
            <p:nvSpPr>
              <p:cNvPr id="94220" name="Rectangle 12"/>
              <p:cNvSpPr>
                <a:spLocks noChangeArrowheads="1"/>
              </p:cNvSpPr>
              <p:nvPr/>
            </p:nvSpPr>
            <p:spPr bwMode="auto">
              <a:xfrm>
                <a:off x="336" y="1708"/>
                <a:ext cx="1632"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COUNT (*)</a:t>
                </a:r>
              </a:p>
            </p:txBody>
          </p:sp>
          <p:sp>
            <p:nvSpPr>
              <p:cNvPr id="94221" name="Rectangle 13"/>
              <p:cNvSpPr>
                <a:spLocks noChangeArrowheads="1"/>
              </p:cNvSpPr>
              <p:nvPr/>
            </p:nvSpPr>
            <p:spPr bwMode="auto">
              <a:xfrm>
                <a:off x="1968" y="1708"/>
                <a:ext cx="3504"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Number of selected rows</a:t>
                </a:r>
              </a:p>
            </p:txBody>
          </p:sp>
          <p:sp>
            <p:nvSpPr>
              <p:cNvPr id="94222" name="Rectangle 14"/>
              <p:cNvSpPr>
                <a:spLocks noChangeArrowheads="1"/>
              </p:cNvSpPr>
              <p:nvPr/>
            </p:nvSpPr>
            <p:spPr bwMode="auto">
              <a:xfrm>
                <a:off x="336" y="1996"/>
                <a:ext cx="1632"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MAX</a:t>
                </a:r>
              </a:p>
            </p:txBody>
          </p:sp>
          <p:sp>
            <p:nvSpPr>
              <p:cNvPr id="94223" name="Rectangle 15"/>
              <p:cNvSpPr>
                <a:spLocks noChangeArrowheads="1"/>
              </p:cNvSpPr>
              <p:nvPr/>
            </p:nvSpPr>
            <p:spPr bwMode="auto">
              <a:xfrm>
                <a:off x="1968" y="1996"/>
                <a:ext cx="3504"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Highest value in the expression</a:t>
                </a:r>
              </a:p>
            </p:txBody>
          </p:sp>
          <p:sp>
            <p:nvSpPr>
              <p:cNvPr id="94224" name="Rectangle 16"/>
              <p:cNvSpPr>
                <a:spLocks noChangeArrowheads="1"/>
              </p:cNvSpPr>
              <p:nvPr/>
            </p:nvSpPr>
            <p:spPr bwMode="auto">
              <a:xfrm>
                <a:off x="336" y="2284"/>
                <a:ext cx="1632"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MIN</a:t>
                </a:r>
              </a:p>
            </p:txBody>
          </p:sp>
          <p:sp>
            <p:nvSpPr>
              <p:cNvPr id="94225" name="Rectangle 17"/>
              <p:cNvSpPr>
                <a:spLocks noChangeArrowheads="1"/>
              </p:cNvSpPr>
              <p:nvPr/>
            </p:nvSpPr>
            <p:spPr bwMode="auto">
              <a:xfrm>
                <a:off x="1968" y="2284"/>
                <a:ext cx="3504"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Lowest value in the expression</a:t>
                </a:r>
              </a:p>
            </p:txBody>
          </p:sp>
          <p:sp>
            <p:nvSpPr>
              <p:cNvPr id="94226" name="Rectangle 18"/>
              <p:cNvSpPr>
                <a:spLocks noChangeArrowheads="1"/>
              </p:cNvSpPr>
              <p:nvPr/>
            </p:nvSpPr>
            <p:spPr bwMode="auto">
              <a:xfrm>
                <a:off x="336" y="2572"/>
                <a:ext cx="1632"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SUM</a:t>
                </a:r>
              </a:p>
            </p:txBody>
          </p:sp>
          <p:sp>
            <p:nvSpPr>
              <p:cNvPr id="94227" name="Rectangle 19"/>
              <p:cNvSpPr>
                <a:spLocks noChangeArrowheads="1"/>
              </p:cNvSpPr>
              <p:nvPr/>
            </p:nvSpPr>
            <p:spPr bwMode="auto">
              <a:xfrm>
                <a:off x="1968" y="2572"/>
                <a:ext cx="3504"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Total values in a numeric expression</a:t>
                </a:r>
              </a:p>
            </p:txBody>
          </p:sp>
          <p:sp>
            <p:nvSpPr>
              <p:cNvPr id="94228" name="Rectangle 20"/>
              <p:cNvSpPr>
                <a:spLocks noChangeArrowheads="1"/>
              </p:cNvSpPr>
              <p:nvPr/>
            </p:nvSpPr>
            <p:spPr bwMode="auto">
              <a:xfrm>
                <a:off x="336" y="2860"/>
                <a:ext cx="1632"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STDEV</a:t>
                </a:r>
              </a:p>
            </p:txBody>
          </p:sp>
          <p:sp>
            <p:nvSpPr>
              <p:cNvPr id="94229" name="Rectangle 21"/>
              <p:cNvSpPr>
                <a:spLocks noChangeArrowheads="1"/>
              </p:cNvSpPr>
              <p:nvPr/>
            </p:nvSpPr>
            <p:spPr bwMode="auto">
              <a:xfrm>
                <a:off x="1968" y="2860"/>
                <a:ext cx="3504"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Statistical deviation of all values</a:t>
                </a:r>
              </a:p>
            </p:txBody>
          </p:sp>
          <p:sp>
            <p:nvSpPr>
              <p:cNvPr id="94230" name="Rectangle 22"/>
              <p:cNvSpPr>
                <a:spLocks noChangeArrowheads="1"/>
              </p:cNvSpPr>
              <p:nvPr/>
            </p:nvSpPr>
            <p:spPr bwMode="auto">
              <a:xfrm>
                <a:off x="336" y="3148"/>
                <a:ext cx="1632"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STDEVP</a:t>
                </a:r>
              </a:p>
            </p:txBody>
          </p:sp>
          <p:sp>
            <p:nvSpPr>
              <p:cNvPr id="94231" name="Rectangle 23"/>
              <p:cNvSpPr>
                <a:spLocks noChangeArrowheads="1"/>
              </p:cNvSpPr>
              <p:nvPr/>
            </p:nvSpPr>
            <p:spPr bwMode="auto">
              <a:xfrm>
                <a:off x="1968" y="3148"/>
                <a:ext cx="3504"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Statistical deviation for the population</a:t>
                </a:r>
              </a:p>
            </p:txBody>
          </p:sp>
          <p:sp>
            <p:nvSpPr>
              <p:cNvPr id="94232" name="Rectangle 24"/>
              <p:cNvSpPr>
                <a:spLocks noChangeArrowheads="1"/>
              </p:cNvSpPr>
              <p:nvPr/>
            </p:nvSpPr>
            <p:spPr bwMode="auto">
              <a:xfrm>
                <a:off x="336" y="3436"/>
                <a:ext cx="1632"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VAR</a:t>
                </a:r>
              </a:p>
            </p:txBody>
          </p:sp>
          <p:sp>
            <p:nvSpPr>
              <p:cNvPr id="94233" name="Rectangle 25"/>
              <p:cNvSpPr>
                <a:spLocks noChangeArrowheads="1"/>
              </p:cNvSpPr>
              <p:nvPr/>
            </p:nvSpPr>
            <p:spPr bwMode="auto">
              <a:xfrm>
                <a:off x="1968" y="3436"/>
                <a:ext cx="3504"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Statistical variance of all values</a:t>
                </a:r>
              </a:p>
            </p:txBody>
          </p:sp>
          <p:sp>
            <p:nvSpPr>
              <p:cNvPr id="94234" name="Rectangle 26"/>
              <p:cNvSpPr>
                <a:spLocks noChangeArrowheads="1"/>
              </p:cNvSpPr>
              <p:nvPr/>
            </p:nvSpPr>
            <p:spPr bwMode="auto">
              <a:xfrm>
                <a:off x="336" y="3724"/>
                <a:ext cx="1632"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VARP</a:t>
                </a:r>
              </a:p>
            </p:txBody>
          </p:sp>
          <p:sp>
            <p:nvSpPr>
              <p:cNvPr id="94235" name="Rectangle 27"/>
              <p:cNvSpPr>
                <a:spLocks noChangeArrowheads="1"/>
              </p:cNvSpPr>
              <p:nvPr/>
            </p:nvSpPr>
            <p:spPr bwMode="auto">
              <a:xfrm>
                <a:off x="1968" y="3724"/>
                <a:ext cx="3504" cy="288"/>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en-US" altLang="en-US" sz="1800">
                    <a:latin typeface="Arial" charset="0"/>
                  </a:rPr>
                  <a:t>Statistical variance of all values for the population</a:t>
                </a:r>
              </a:p>
            </p:txBody>
          </p:sp>
        </p:gr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581400" y="44196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95235" name="Rectangle 3"/>
          <p:cNvSpPr>
            <a:spLocks noChangeArrowheads="1"/>
          </p:cNvSpPr>
          <p:nvPr/>
        </p:nvSpPr>
        <p:spPr bwMode="auto">
          <a:xfrm>
            <a:off x="3597275" y="2819400"/>
            <a:ext cx="4724400" cy="533400"/>
          </a:xfrm>
          <a:prstGeom prst="rect">
            <a:avLst/>
          </a:prstGeom>
          <a:gradFill rotWithShape="0">
            <a:gsLst>
              <a:gs pos="0">
                <a:srgbClr val="FCFEB9"/>
              </a:gs>
              <a:gs pos="100000">
                <a:srgbClr val="FFCC66"/>
              </a:gs>
            </a:gsLst>
            <a:lin ang="0" scaled="1"/>
          </a:gradFill>
          <a:ln w="9525">
            <a:noFill/>
            <a:miter lim="800000"/>
            <a:headEnd/>
            <a:tailEnd/>
          </a:ln>
          <a:effectLst/>
        </p:spPr>
        <p:txBody>
          <a:bodyPr wrap="none" anchor="ctr"/>
          <a:lstStyle/>
          <a:p>
            <a:endParaRPr lang="en-US"/>
          </a:p>
        </p:txBody>
      </p:sp>
      <p:sp>
        <p:nvSpPr>
          <p:cNvPr id="95236" name="Rectangle 4"/>
          <p:cNvSpPr>
            <a:spLocks noGrp="1" noChangeArrowheads="1"/>
          </p:cNvSpPr>
          <p:nvPr>
            <p:ph type="title"/>
          </p:nvPr>
        </p:nvSpPr>
        <p:spPr>
          <a:xfrm>
            <a:off x="609600" y="152400"/>
            <a:ext cx="8189913" cy="841375"/>
          </a:xfrm>
        </p:spPr>
        <p:txBody>
          <a:bodyPr/>
          <a:lstStyle/>
          <a:p>
            <a:r>
              <a:rPr lang="en-US" dirty="0" err="1">
                <a:solidFill>
                  <a:srgbClr val="3333CC"/>
                </a:solidFill>
              </a:rPr>
              <a:t>Utilizarea</a:t>
            </a:r>
            <a:r>
              <a:rPr lang="en-US" dirty="0">
                <a:solidFill>
                  <a:srgbClr val="3333CC"/>
                </a:solidFill>
              </a:rPr>
              <a:t> </a:t>
            </a:r>
            <a:r>
              <a:rPr lang="en-US" dirty="0" err="1">
                <a:solidFill>
                  <a:srgbClr val="3333CC"/>
                </a:solidFill>
              </a:rPr>
              <a:t>funcțiilor</a:t>
            </a:r>
            <a:r>
              <a:rPr lang="en-US" dirty="0">
                <a:solidFill>
                  <a:srgbClr val="3333CC"/>
                </a:solidFill>
              </a:rPr>
              <a:t> </a:t>
            </a:r>
            <a:r>
              <a:rPr lang="en-US" dirty="0" err="1">
                <a:solidFill>
                  <a:srgbClr val="3333CC"/>
                </a:solidFill>
              </a:rPr>
              <a:t>agregate</a:t>
            </a:r>
            <a:r>
              <a:rPr lang="en-US" dirty="0">
                <a:solidFill>
                  <a:srgbClr val="3333CC"/>
                </a:solidFill>
              </a:rPr>
              <a:t> cu </a:t>
            </a:r>
            <a:r>
              <a:rPr lang="en-US" dirty="0" err="1">
                <a:solidFill>
                  <a:srgbClr val="3333CC"/>
                </a:solidFill>
              </a:rPr>
              <a:t>valori</a:t>
            </a:r>
            <a:r>
              <a:rPr lang="en-US" dirty="0">
                <a:solidFill>
                  <a:srgbClr val="3333CC"/>
                </a:solidFill>
              </a:rPr>
              <a:t> </a:t>
            </a:r>
            <a:r>
              <a:rPr lang="en-US" dirty="0" err="1">
                <a:solidFill>
                  <a:srgbClr val="3333CC"/>
                </a:solidFill>
              </a:rPr>
              <a:t>nule</a:t>
            </a:r>
            <a:endParaRPr lang="en-US" dirty="0">
              <a:solidFill>
                <a:srgbClr val="3333CC"/>
              </a:solidFill>
            </a:endParaRPr>
          </a:p>
        </p:txBody>
      </p:sp>
      <p:sp>
        <p:nvSpPr>
          <p:cNvPr id="95237" name="Rectangle 5"/>
          <p:cNvSpPr>
            <a:spLocks noGrp="1" noChangeArrowheads="1"/>
          </p:cNvSpPr>
          <p:nvPr>
            <p:ph type="body" idx="1"/>
          </p:nvPr>
        </p:nvSpPr>
        <p:spPr>
          <a:xfrm>
            <a:off x="914400" y="1828800"/>
            <a:ext cx="7194550" cy="4287838"/>
          </a:xfrm>
        </p:spPr>
        <p:txBody>
          <a:bodyPr/>
          <a:lstStyle/>
          <a:p>
            <a:pPr lvl="0"/>
            <a:r>
              <a:rPr lang="en-US" dirty="0" err="1" smtClean="0"/>
              <a:t>Cele</a:t>
            </a:r>
            <a:r>
              <a:rPr lang="en-US" dirty="0" smtClean="0"/>
              <a:t> </a:t>
            </a:r>
            <a:r>
              <a:rPr lang="en-US" dirty="0" err="1"/>
              <a:t>mai</a:t>
            </a:r>
            <a:r>
              <a:rPr lang="en-US" dirty="0"/>
              <a:t> </a:t>
            </a:r>
            <a:r>
              <a:rPr lang="en-US" dirty="0" err="1"/>
              <a:t>multe</a:t>
            </a:r>
            <a:r>
              <a:rPr lang="en-US" dirty="0"/>
              <a:t> </a:t>
            </a:r>
            <a:r>
              <a:rPr lang="en-US" dirty="0" err="1"/>
              <a:t>funcții</a:t>
            </a:r>
            <a:r>
              <a:rPr lang="en-US" dirty="0"/>
              <a:t> </a:t>
            </a:r>
            <a:r>
              <a:rPr lang="en-US" dirty="0" err="1"/>
              <a:t>agregate</a:t>
            </a:r>
            <a:r>
              <a:rPr lang="en-US" dirty="0"/>
              <a:t> </a:t>
            </a:r>
            <a:r>
              <a:rPr lang="en-US" dirty="0" err="1"/>
              <a:t>ignoră</a:t>
            </a:r>
            <a:r>
              <a:rPr lang="en-US" dirty="0"/>
              <a:t> </a:t>
            </a:r>
            <a:r>
              <a:rPr lang="en-US" dirty="0" err="1"/>
              <a:t>valorile</a:t>
            </a:r>
            <a:r>
              <a:rPr lang="en-US" dirty="0"/>
              <a:t> </a:t>
            </a:r>
            <a:r>
              <a:rPr lang="en-US" dirty="0" err="1"/>
              <a:t>nule</a:t>
            </a:r>
            <a:endParaRPr lang="en-US" dirty="0"/>
          </a:p>
          <a:p>
            <a:pPr lvl="0"/>
            <a:r>
              <a:rPr lang="en-US" dirty="0"/>
              <a:t>COUNT (*) </a:t>
            </a:r>
            <a:r>
              <a:rPr lang="en-US" dirty="0" err="1"/>
              <a:t>Funcția</a:t>
            </a:r>
            <a:r>
              <a:rPr lang="en-US" dirty="0"/>
              <a:t> </a:t>
            </a:r>
            <a:r>
              <a:rPr lang="en-US" dirty="0" err="1"/>
              <a:t>numără</a:t>
            </a:r>
            <a:r>
              <a:rPr lang="en-US" dirty="0"/>
              <a:t> </a:t>
            </a:r>
            <a:r>
              <a:rPr lang="en-US" dirty="0" err="1" smtClean="0"/>
              <a:t>rânduri</a:t>
            </a:r>
            <a:r>
              <a:rPr lang="ro-MO" dirty="0" smtClean="0"/>
              <a:t>le</a:t>
            </a:r>
            <a:r>
              <a:rPr lang="en-US" dirty="0" smtClean="0"/>
              <a:t> </a:t>
            </a:r>
            <a:r>
              <a:rPr lang="en-US" dirty="0"/>
              <a:t>cu </a:t>
            </a:r>
            <a:r>
              <a:rPr lang="en-US" dirty="0" err="1"/>
              <a:t>valori</a:t>
            </a:r>
            <a:r>
              <a:rPr lang="en-US" dirty="0"/>
              <a:t> </a:t>
            </a:r>
            <a:r>
              <a:rPr lang="en-US" dirty="0" err="1"/>
              <a:t>nule</a:t>
            </a:r>
            <a:endParaRPr lang="en-US" dirty="0"/>
          </a:p>
          <a:p>
            <a:endParaRPr lang="en-US" altLang="en-US" dirty="0"/>
          </a:p>
        </p:txBody>
      </p:sp>
      <p:sp>
        <p:nvSpPr>
          <p:cNvPr id="95238" name="Rectangle 6"/>
          <p:cNvSpPr>
            <a:spLocks noChangeArrowheads="1"/>
          </p:cNvSpPr>
          <p:nvPr/>
        </p:nvSpPr>
        <p:spPr bwMode="auto">
          <a:xfrm>
            <a:off x="609600" y="3175000"/>
            <a:ext cx="7924800" cy="1320800"/>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anchor="ctr">
            <a:spAutoFit/>
          </a:bodyPr>
          <a:lstStyle/>
          <a:p>
            <a:r>
              <a:rPr lang="en-US" altLang="en-US" sz="2000">
                <a:latin typeface="Lucida Sans Typewriter" pitchFamily="49" charset="0"/>
              </a:rPr>
              <a:t>USE northwind</a:t>
            </a:r>
          </a:p>
          <a:p>
            <a:r>
              <a:rPr lang="en-US" altLang="en-US" sz="2000">
                <a:latin typeface="Lucida Sans Typewriter" pitchFamily="49" charset="0"/>
              </a:rPr>
              <a:t>SELECT COUNT (*)</a:t>
            </a:r>
          </a:p>
          <a:p>
            <a:r>
              <a:rPr lang="en-US" altLang="en-US" sz="2000">
                <a:latin typeface="Lucida Sans Typewriter" pitchFamily="49" charset="0"/>
              </a:rPr>
              <a:t> FROM employees</a:t>
            </a:r>
            <a:br>
              <a:rPr lang="en-US" altLang="en-US" sz="2000">
                <a:latin typeface="Lucida Sans Typewriter" pitchFamily="49" charset="0"/>
              </a:rPr>
            </a:br>
            <a:r>
              <a:rPr lang="en-US" altLang="en-US" sz="2000">
                <a:latin typeface="Lucida Sans Typewriter" pitchFamily="49" charset="0"/>
              </a:rPr>
              <a:t>GO</a:t>
            </a:r>
            <a:endParaRPr lang="en-US" altLang="en-US" sz="2000" noProof="1">
              <a:latin typeface="Lucida Sans Typewriter" pitchFamily="49" charset="0"/>
            </a:endParaRPr>
          </a:p>
        </p:txBody>
      </p:sp>
      <p:sp>
        <p:nvSpPr>
          <p:cNvPr id="95239" name="Rectangle 7"/>
          <p:cNvSpPr>
            <a:spLocks noChangeArrowheads="1"/>
          </p:cNvSpPr>
          <p:nvPr/>
        </p:nvSpPr>
        <p:spPr bwMode="auto">
          <a:xfrm>
            <a:off x="609600" y="4851400"/>
            <a:ext cx="7924800" cy="1320800"/>
          </a:xfrm>
          <a:prstGeom prst="rect">
            <a:avLst/>
          </a:prstGeom>
          <a:solidFill>
            <a:schemeClr val="bg1"/>
          </a:solidFill>
          <a:ln w="9525">
            <a:solidFill>
              <a:schemeClr val="tx1"/>
            </a:solidFill>
            <a:miter lim="800000"/>
            <a:headEnd/>
            <a:tailEnd/>
          </a:ln>
          <a:effectLst>
            <a:outerShdw dist="89803" dir="2700000" algn="ctr" rotWithShape="0">
              <a:srgbClr val="0099CC"/>
            </a:outerShdw>
          </a:effectLst>
        </p:spPr>
        <p:txBody>
          <a:bodyPr anchor="ctr">
            <a:spAutoFit/>
          </a:bodyPr>
          <a:lstStyle/>
          <a:p>
            <a:r>
              <a:rPr lang="en-US" altLang="en-US" sz="2000">
                <a:latin typeface="Lucida Sans Typewriter" pitchFamily="49" charset="0"/>
                <a:cs typeface="Times New Roman" pitchFamily="18" charset="0"/>
              </a:rPr>
              <a:t>USE northwind</a:t>
            </a:r>
          </a:p>
          <a:p>
            <a:r>
              <a:rPr lang="en-US" altLang="en-US" sz="2000">
                <a:latin typeface="Lucida Sans Typewriter" pitchFamily="49" charset="0"/>
                <a:cs typeface="Times New Roman" pitchFamily="18" charset="0"/>
              </a:rPr>
              <a:t>SELECT COUNT(reportsto)</a:t>
            </a:r>
          </a:p>
          <a:p>
            <a:r>
              <a:rPr lang="en-US" altLang="en-US" sz="2000">
                <a:latin typeface="Lucida Sans Typewriter" pitchFamily="49" charset="0"/>
                <a:cs typeface="Times New Roman" pitchFamily="18" charset="0"/>
              </a:rPr>
              <a:t> FROM employees</a:t>
            </a:r>
          </a:p>
          <a:p>
            <a:r>
              <a:rPr lang="en-US" altLang="en-US" sz="2000">
                <a:latin typeface="Lucida Sans Typewriter" pitchFamily="49" charset="0"/>
                <a:cs typeface="Times New Roman" pitchFamily="18" charset="0"/>
              </a:rPr>
              <a:t>GO</a:t>
            </a:r>
            <a:r>
              <a:rPr lang="en-US" altLang="en-US" sz="2000">
                <a:latin typeface="Lucida Sans Typewriter" pitchFamily="49" charset="0"/>
              </a:rPr>
              <a:t> </a:t>
            </a:r>
            <a:endParaRPr lang="en-US" altLang="en-US" sz="2000" noProof="1">
              <a:latin typeface="Lucida Sans Typewriter" pitchFamily="49" charset="0"/>
            </a:endParaRPr>
          </a:p>
        </p:txBody>
      </p:sp>
      <p:sp>
        <p:nvSpPr>
          <p:cNvPr id="95240" name="Rectangle 8"/>
          <p:cNvSpPr>
            <a:spLocks noChangeArrowheads="1"/>
          </p:cNvSpPr>
          <p:nvPr/>
        </p:nvSpPr>
        <p:spPr bwMode="auto">
          <a:xfrm>
            <a:off x="5410200" y="3033713"/>
            <a:ext cx="2438400" cy="471487"/>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r>
              <a:rPr lang="en-US" sz="1800" b="1" dirty="0" smtClean="0">
                <a:latin typeface="Arial" charset="0"/>
              </a:rPr>
              <a:t> </a:t>
            </a:r>
            <a:r>
              <a:rPr lang="en-US" sz="1800" b="1" dirty="0">
                <a:latin typeface="Arial" charset="0"/>
              </a:rPr>
              <a:t>1</a:t>
            </a:r>
          </a:p>
        </p:txBody>
      </p:sp>
      <p:sp>
        <p:nvSpPr>
          <p:cNvPr id="95241" name="Rectangle 9"/>
          <p:cNvSpPr>
            <a:spLocks noChangeArrowheads="1"/>
          </p:cNvSpPr>
          <p:nvPr/>
        </p:nvSpPr>
        <p:spPr bwMode="auto">
          <a:xfrm>
            <a:off x="5410200" y="4710113"/>
            <a:ext cx="2438400" cy="471487"/>
          </a:xfrm>
          <a:prstGeom prst="rect">
            <a:avLst/>
          </a:prstGeom>
          <a:gradFill rotWithShape="0">
            <a:gsLst>
              <a:gs pos="0">
                <a:srgbClr val="FFCC00"/>
              </a:gs>
              <a:gs pos="100000">
                <a:srgbClr val="FCFEB9"/>
              </a:gs>
            </a:gsLst>
            <a:lin ang="2700000" scaled="1"/>
          </a:gradFill>
          <a:ln w="9525">
            <a:solidFill>
              <a:srgbClr val="CC6600"/>
            </a:solidFill>
            <a:miter lim="800000"/>
            <a:headEnd/>
            <a:tailEnd/>
          </a:ln>
          <a:effectLst>
            <a:outerShdw dist="71842" dir="2700000" algn="ctr" rotWithShape="0">
              <a:schemeClr val="folHlink"/>
            </a:outerShdw>
          </a:effectLst>
        </p:spPr>
        <p:txBody>
          <a:bodyPr wrap="none" anchor="ctr"/>
          <a:lstStyle/>
          <a:p>
            <a:pPr algn="ctr"/>
            <a:r>
              <a:rPr lang="en-US" sz="1800" b="1" dirty="0" smtClean="0">
                <a:latin typeface="Arial" charset="0"/>
              </a:rPr>
              <a:t>Ex</a:t>
            </a:r>
            <a:r>
              <a:rPr lang="ro-MO" sz="1800" b="1" dirty="0" smtClean="0">
                <a:latin typeface="Arial" charset="0"/>
              </a:rPr>
              <a:t>e</a:t>
            </a:r>
            <a:r>
              <a:rPr lang="en-US" sz="1800" b="1" dirty="0" err="1" smtClean="0">
                <a:latin typeface="Arial" charset="0"/>
              </a:rPr>
              <a:t>mpl</a:t>
            </a:r>
            <a:r>
              <a:rPr lang="ro-MO" sz="1800" b="1" dirty="0" smtClean="0">
                <a:latin typeface="Arial" charset="0"/>
              </a:rPr>
              <a:t>u</a:t>
            </a:r>
            <a:r>
              <a:rPr lang="en-US" sz="1800" b="1" dirty="0" smtClean="0">
                <a:latin typeface="Arial" charset="0"/>
              </a:rPr>
              <a:t> </a:t>
            </a:r>
            <a:r>
              <a:rPr lang="en-US" sz="1800" b="1" dirty="0">
                <a:latin typeface="Arial" charset="0"/>
              </a:rPr>
              <a:t>2</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buFont typeface="Wingdings" pitchFamily="2" charset="2"/>
              <a:buChar char="u"/>
            </a:pPr>
            <a:r>
              <a:rPr lang="en-US" altLang="en-US" dirty="0"/>
              <a:t> </a:t>
            </a:r>
            <a:r>
              <a:rPr lang="en-US" altLang="en-US" dirty="0">
                <a:solidFill>
                  <a:srgbClr val="3333CC"/>
                </a:solidFill>
              </a:rPr>
              <a:t>GROUP BY </a:t>
            </a:r>
            <a:r>
              <a:rPr lang="ro-MO" altLang="en-US" dirty="0" smtClean="0">
                <a:solidFill>
                  <a:srgbClr val="3333CC"/>
                </a:solidFill>
              </a:rPr>
              <a:t>elemente de bază</a:t>
            </a:r>
            <a:endParaRPr lang="en-US" altLang="en-US" dirty="0">
              <a:solidFill>
                <a:srgbClr val="3333CC"/>
              </a:solidFill>
            </a:endParaRPr>
          </a:p>
        </p:txBody>
      </p:sp>
      <p:sp>
        <p:nvSpPr>
          <p:cNvPr id="96259" name="Rectangle 3"/>
          <p:cNvSpPr>
            <a:spLocks noGrp="1" noChangeArrowheads="1"/>
          </p:cNvSpPr>
          <p:nvPr>
            <p:ph type="body" idx="1"/>
          </p:nvPr>
        </p:nvSpPr>
        <p:spPr/>
        <p:txBody>
          <a:bodyPr/>
          <a:lstStyle/>
          <a:p>
            <a:pPr lvl="0"/>
            <a:r>
              <a:rPr lang="en-US" dirty="0" err="1"/>
              <a:t>Utilizarea</a:t>
            </a:r>
            <a:r>
              <a:rPr lang="en-US" dirty="0"/>
              <a:t> </a:t>
            </a:r>
            <a:r>
              <a:rPr lang="en-US" dirty="0" err="1"/>
              <a:t>clauzei</a:t>
            </a:r>
            <a:r>
              <a:rPr lang="en-US" dirty="0"/>
              <a:t> GROUP BY</a:t>
            </a:r>
          </a:p>
          <a:p>
            <a:pPr lvl="0"/>
            <a:r>
              <a:rPr lang="en-US" dirty="0" err="1"/>
              <a:t>Utilizarea</a:t>
            </a:r>
            <a:r>
              <a:rPr lang="en-US" dirty="0"/>
              <a:t> </a:t>
            </a:r>
            <a:r>
              <a:rPr lang="en-US" dirty="0" err="1"/>
              <a:t>clauzei</a:t>
            </a:r>
            <a:r>
              <a:rPr lang="en-US" dirty="0"/>
              <a:t> GROUP BY cu </a:t>
            </a:r>
            <a:r>
              <a:rPr lang="en-US" dirty="0" err="1"/>
              <a:t>clauza</a:t>
            </a:r>
            <a:r>
              <a:rPr lang="en-US" dirty="0"/>
              <a:t> HAVING</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ro-MO" altLang="en-US" dirty="0" smtClean="0">
                <a:solidFill>
                  <a:srgbClr val="3333CC"/>
                </a:solidFill>
              </a:rPr>
              <a:t>Utilizarea clauzei </a:t>
            </a:r>
            <a:r>
              <a:rPr lang="en-US" altLang="en-US" dirty="0" smtClean="0">
                <a:solidFill>
                  <a:srgbClr val="3333CC"/>
                </a:solidFill>
              </a:rPr>
              <a:t>GROUP </a:t>
            </a:r>
            <a:r>
              <a:rPr lang="en-US" altLang="en-US" dirty="0">
                <a:solidFill>
                  <a:srgbClr val="3333CC"/>
                </a:solidFill>
              </a:rPr>
              <a:t>BY </a:t>
            </a:r>
          </a:p>
        </p:txBody>
      </p:sp>
      <p:sp>
        <p:nvSpPr>
          <p:cNvPr id="97283" name="Rectangle 3"/>
          <p:cNvSpPr>
            <a:spLocks noChangeArrowheads="1"/>
          </p:cNvSpPr>
          <p:nvPr/>
        </p:nvSpPr>
        <p:spPr bwMode="auto">
          <a:xfrm>
            <a:off x="376238" y="914400"/>
            <a:ext cx="3738562" cy="1295400"/>
          </a:xfrm>
          <a:prstGeom prst="rect">
            <a:avLst/>
          </a:prstGeom>
          <a:solidFill>
            <a:schemeClr val="bg1"/>
          </a:solidFill>
          <a:ln w="9525">
            <a:solidFill>
              <a:schemeClr val="tx1"/>
            </a:solidFill>
            <a:miter lim="800000"/>
            <a:headEnd/>
            <a:tailEnd/>
          </a:ln>
          <a:effectLst>
            <a:outerShdw dist="35921" dir="2700000" algn="ctr" rotWithShape="0">
              <a:srgbClr val="0099CC"/>
            </a:outerShdw>
          </a:effectLst>
        </p:spPr>
        <p:txBody>
          <a:bodyPr wrap="none" anchor="ctr"/>
          <a:lstStyle/>
          <a:p>
            <a:pPr>
              <a:lnSpc>
                <a:spcPct val="90000"/>
              </a:lnSpc>
            </a:pPr>
            <a:r>
              <a:rPr lang="en-US" altLang="en-US" sz="1600">
                <a:latin typeface="Lucida Sans Typewriter" pitchFamily="49" charset="0"/>
              </a:rPr>
              <a:t>USE northwind</a:t>
            </a:r>
          </a:p>
          <a:p>
            <a:pPr>
              <a:lnSpc>
                <a:spcPct val="90000"/>
              </a:lnSpc>
            </a:pPr>
            <a:r>
              <a:rPr lang="en-US" altLang="en-US" sz="1600">
                <a:latin typeface="Lucida Sans Typewriter" pitchFamily="49" charset="0"/>
              </a:rPr>
              <a:t>SELECT productid, orderid </a:t>
            </a:r>
            <a:br>
              <a:rPr lang="en-US" altLang="en-US" sz="1600">
                <a:latin typeface="Lucida Sans Typewriter" pitchFamily="49" charset="0"/>
              </a:rPr>
            </a:br>
            <a:r>
              <a:rPr lang="en-US" altLang="en-US" sz="1600">
                <a:latin typeface="Lucida Sans Typewriter" pitchFamily="49" charset="0"/>
              </a:rPr>
              <a:t>      ,quantity</a:t>
            </a:r>
          </a:p>
          <a:p>
            <a:pPr>
              <a:lnSpc>
                <a:spcPct val="90000"/>
              </a:lnSpc>
            </a:pPr>
            <a:r>
              <a:rPr lang="en-US" altLang="en-US" sz="1600">
                <a:latin typeface="Lucida Sans Typewriter" pitchFamily="49" charset="0"/>
              </a:rPr>
              <a:t> FROM orderhist</a:t>
            </a:r>
            <a:br>
              <a:rPr lang="en-US" altLang="en-US" sz="1600">
                <a:latin typeface="Lucida Sans Typewriter" pitchFamily="49" charset="0"/>
              </a:rPr>
            </a:br>
            <a:r>
              <a:rPr lang="en-US" altLang="en-US" sz="1600">
                <a:latin typeface="Lucida Sans Typewriter" pitchFamily="49" charset="0"/>
              </a:rPr>
              <a:t>GO</a:t>
            </a:r>
          </a:p>
        </p:txBody>
      </p:sp>
      <p:sp>
        <p:nvSpPr>
          <p:cNvPr id="97284" name="Rectangle 4"/>
          <p:cNvSpPr>
            <a:spLocks noChangeArrowheads="1"/>
          </p:cNvSpPr>
          <p:nvPr/>
        </p:nvSpPr>
        <p:spPr bwMode="auto">
          <a:xfrm>
            <a:off x="4191000" y="914400"/>
            <a:ext cx="4419600" cy="1371600"/>
          </a:xfrm>
          <a:prstGeom prst="rect">
            <a:avLst/>
          </a:prstGeom>
          <a:solidFill>
            <a:schemeClr val="bg1"/>
          </a:solidFill>
          <a:ln w="9525">
            <a:solidFill>
              <a:schemeClr val="tx1"/>
            </a:solidFill>
            <a:miter lim="800000"/>
            <a:headEnd/>
            <a:tailEnd/>
          </a:ln>
          <a:effectLst>
            <a:outerShdw dist="35921" dir="2700000" algn="ctr" rotWithShape="0">
              <a:srgbClr val="0099CC"/>
            </a:outerShdw>
          </a:effectLst>
        </p:spPr>
        <p:txBody>
          <a:bodyPr wrap="none" anchor="ctr"/>
          <a:lstStyle/>
          <a:p>
            <a:pPr>
              <a:lnSpc>
                <a:spcPct val="90000"/>
              </a:lnSpc>
            </a:pPr>
            <a:r>
              <a:rPr lang="en-US" altLang="en-US" sz="1600">
                <a:latin typeface="Lucida Sans Typewriter" pitchFamily="49" charset="0"/>
              </a:rPr>
              <a:t>USE northwind</a:t>
            </a:r>
          </a:p>
          <a:p>
            <a:pPr>
              <a:lnSpc>
                <a:spcPct val="90000"/>
              </a:lnSpc>
            </a:pPr>
            <a:r>
              <a:rPr lang="en-US" altLang="en-US" sz="1600">
                <a:latin typeface="Lucida Sans Typewriter" pitchFamily="49" charset="0"/>
              </a:rPr>
              <a:t>SELECT productid</a:t>
            </a:r>
          </a:p>
          <a:p>
            <a:pPr>
              <a:lnSpc>
                <a:spcPct val="90000"/>
              </a:lnSpc>
            </a:pPr>
            <a:r>
              <a:rPr lang="en-US" altLang="en-US" sz="1600">
                <a:latin typeface="Lucida Sans Typewriter" pitchFamily="49" charset="0"/>
              </a:rPr>
              <a:t>   ,SUM(quantity) AS total_quantity</a:t>
            </a:r>
          </a:p>
          <a:p>
            <a:pPr>
              <a:lnSpc>
                <a:spcPct val="90000"/>
              </a:lnSpc>
            </a:pPr>
            <a:r>
              <a:rPr lang="en-US" altLang="en-US" sz="1600">
                <a:latin typeface="Lucida Sans Typewriter" pitchFamily="49" charset="0"/>
              </a:rPr>
              <a:t> FROM orderhist</a:t>
            </a:r>
          </a:p>
          <a:p>
            <a:pPr>
              <a:lnSpc>
                <a:spcPct val="90000"/>
              </a:lnSpc>
            </a:pPr>
            <a:r>
              <a:rPr lang="en-US" altLang="en-US" sz="1600">
                <a:latin typeface="Lucida Sans Typewriter" pitchFamily="49" charset="0"/>
              </a:rPr>
              <a:t> GROUP BY productid</a:t>
            </a:r>
            <a:br>
              <a:rPr lang="en-US" altLang="en-US" sz="1600">
                <a:latin typeface="Lucida Sans Typewriter" pitchFamily="49" charset="0"/>
              </a:rPr>
            </a:br>
            <a:r>
              <a:rPr lang="en-US" altLang="en-US" sz="1600">
                <a:latin typeface="Lucida Sans Typewriter" pitchFamily="49" charset="0"/>
              </a:rPr>
              <a:t>GO</a:t>
            </a:r>
          </a:p>
        </p:txBody>
      </p:sp>
      <p:grpSp>
        <p:nvGrpSpPr>
          <p:cNvPr id="97285" name="Group 5"/>
          <p:cNvGrpSpPr>
            <a:grpSpLocks/>
          </p:cNvGrpSpPr>
          <p:nvPr/>
        </p:nvGrpSpPr>
        <p:grpSpPr bwMode="auto">
          <a:xfrm>
            <a:off x="5519738" y="2362200"/>
            <a:ext cx="3090862" cy="1524000"/>
            <a:chOff x="3517" y="1440"/>
            <a:chExt cx="1907" cy="960"/>
          </a:xfrm>
        </p:grpSpPr>
        <p:sp>
          <p:nvSpPr>
            <p:cNvPr id="97286" name="Rectangle 6"/>
            <p:cNvSpPr>
              <a:spLocks noChangeArrowheads="1"/>
            </p:cNvSpPr>
            <p:nvPr/>
          </p:nvSpPr>
          <p:spPr bwMode="auto">
            <a:xfrm>
              <a:off x="3517" y="1440"/>
              <a:ext cx="816"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productid</a:t>
              </a:r>
            </a:p>
          </p:txBody>
        </p:sp>
        <p:sp>
          <p:nvSpPr>
            <p:cNvPr id="97287" name="Rectangle 7"/>
            <p:cNvSpPr>
              <a:spLocks noChangeArrowheads="1"/>
            </p:cNvSpPr>
            <p:nvPr/>
          </p:nvSpPr>
          <p:spPr bwMode="auto">
            <a:xfrm>
              <a:off x="4333" y="1440"/>
              <a:ext cx="1091"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total_quantity</a:t>
              </a:r>
            </a:p>
          </p:txBody>
        </p:sp>
        <p:sp>
          <p:nvSpPr>
            <p:cNvPr id="97288" name="Rectangle 8"/>
            <p:cNvSpPr>
              <a:spLocks noChangeArrowheads="1"/>
            </p:cNvSpPr>
            <p:nvPr/>
          </p:nvSpPr>
          <p:spPr bwMode="auto">
            <a:xfrm>
              <a:off x="3517" y="1680"/>
              <a:ext cx="81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97289" name="Rectangle 9"/>
            <p:cNvSpPr>
              <a:spLocks noChangeArrowheads="1"/>
            </p:cNvSpPr>
            <p:nvPr/>
          </p:nvSpPr>
          <p:spPr bwMode="auto">
            <a:xfrm>
              <a:off x="4333" y="1680"/>
              <a:ext cx="1091"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15</a:t>
              </a:r>
            </a:p>
          </p:txBody>
        </p:sp>
        <p:sp>
          <p:nvSpPr>
            <p:cNvPr id="97290" name="Rectangle 10"/>
            <p:cNvSpPr>
              <a:spLocks noChangeArrowheads="1"/>
            </p:cNvSpPr>
            <p:nvPr/>
          </p:nvSpPr>
          <p:spPr bwMode="auto">
            <a:xfrm>
              <a:off x="3517" y="1920"/>
              <a:ext cx="816"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97291" name="Rectangle 11"/>
            <p:cNvSpPr>
              <a:spLocks noChangeArrowheads="1"/>
            </p:cNvSpPr>
            <p:nvPr/>
          </p:nvSpPr>
          <p:spPr bwMode="auto">
            <a:xfrm>
              <a:off x="4333" y="1920"/>
              <a:ext cx="1091"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35</a:t>
              </a:r>
            </a:p>
          </p:txBody>
        </p:sp>
        <p:sp>
          <p:nvSpPr>
            <p:cNvPr id="97292" name="Rectangle 12"/>
            <p:cNvSpPr>
              <a:spLocks noChangeArrowheads="1"/>
            </p:cNvSpPr>
            <p:nvPr/>
          </p:nvSpPr>
          <p:spPr bwMode="auto">
            <a:xfrm>
              <a:off x="3517" y="2160"/>
              <a:ext cx="816"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97293" name="Rectangle 13"/>
            <p:cNvSpPr>
              <a:spLocks noChangeArrowheads="1"/>
            </p:cNvSpPr>
            <p:nvPr/>
          </p:nvSpPr>
          <p:spPr bwMode="auto">
            <a:xfrm>
              <a:off x="4333" y="2160"/>
              <a:ext cx="1091"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45</a:t>
              </a:r>
            </a:p>
          </p:txBody>
        </p:sp>
      </p:grpSp>
      <p:grpSp>
        <p:nvGrpSpPr>
          <p:cNvPr id="97294" name="Group 14"/>
          <p:cNvGrpSpPr>
            <a:grpSpLocks/>
          </p:cNvGrpSpPr>
          <p:nvPr/>
        </p:nvGrpSpPr>
        <p:grpSpPr bwMode="auto">
          <a:xfrm>
            <a:off x="461963" y="2286000"/>
            <a:ext cx="3500437" cy="2667000"/>
            <a:chOff x="336" y="1392"/>
            <a:chExt cx="2160" cy="1680"/>
          </a:xfrm>
        </p:grpSpPr>
        <p:sp>
          <p:nvSpPr>
            <p:cNvPr id="97295" name="Rectangle 15"/>
            <p:cNvSpPr>
              <a:spLocks noChangeArrowheads="1"/>
            </p:cNvSpPr>
            <p:nvPr/>
          </p:nvSpPr>
          <p:spPr bwMode="auto">
            <a:xfrm>
              <a:off x="336" y="1392"/>
              <a:ext cx="816"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productid</a:t>
              </a:r>
            </a:p>
          </p:txBody>
        </p:sp>
        <p:sp>
          <p:nvSpPr>
            <p:cNvPr id="97296" name="Rectangle 16"/>
            <p:cNvSpPr>
              <a:spLocks noChangeArrowheads="1"/>
            </p:cNvSpPr>
            <p:nvPr/>
          </p:nvSpPr>
          <p:spPr bwMode="auto">
            <a:xfrm>
              <a:off x="1152" y="1392"/>
              <a:ext cx="624"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orderid</a:t>
              </a:r>
            </a:p>
          </p:txBody>
        </p:sp>
        <p:sp>
          <p:nvSpPr>
            <p:cNvPr id="97297" name="Rectangle 17"/>
            <p:cNvSpPr>
              <a:spLocks noChangeArrowheads="1"/>
            </p:cNvSpPr>
            <p:nvPr/>
          </p:nvSpPr>
          <p:spPr bwMode="auto">
            <a:xfrm>
              <a:off x="1776" y="1392"/>
              <a:ext cx="720"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quantity</a:t>
              </a:r>
            </a:p>
          </p:txBody>
        </p:sp>
        <p:sp>
          <p:nvSpPr>
            <p:cNvPr id="97298" name="Rectangle 18"/>
            <p:cNvSpPr>
              <a:spLocks noChangeArrowheads="1"/>
            </p:cNvSpPr>
            <p:nvPr/>
          </p:nvSpPr>
          <p:spPr bwMode="auto">
            <a:xfrm>
              <a:off x="336" y="1632"/>
              <a:ext cx="81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97299" name="Rectangle 19"/>
            <p:cNvSpPr>
              <a:spLocks noChangeArrowheads="1"/>
            </p:cNvSpPr>
            <p:nvPr/>
          </p:nvSpPr>
          <p:spPr bwMode="auto">
            <a:xfrm>
              <a:off x="1152" y="1632"/>
              <a:ext cx="6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97300" name="Rectangle 20"/>
            <p:cNvSpPr>
              <a:spLocks noChangeArrowheads="1"/>
            </p:cNvSpPr>
            <p:nvPr/>
          </p:nvSpPr>
          <p:spPr bwMode="auto">
            <a:xfrm>
              <a:off x="1776" y="1632"/>
              <a:ext cx="720"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5</a:t>
              </a:r>
            </a:p>
          </p:txBody>
        </p:sp>
        <p:sp>
          <p:nvSpPr>
            <p:cNvPr id="97301" name="Rectangle 21"/>
            <p:cNvSpPr>
              <a:spLocks noChangeArrowheads="1"/>
            </p:cNvSpPr>
            <p:nvPr/>
          </p:nvSpPr>
          <p:spPr bwMode="auto">
            <a:xfrm>
              <a:off x="336" y="1872"/>
              <a:ext cx="81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97302" name="Rectangle 22"/>
            <p:cNvSpPr>
              <a:spLocks noChangeArrowheads="1"/>
            </p:cNvSpPr>
            <p:nvPr/>
          </p:nvSpPr>
          <p:spPr bwMode="auto">
            <a:xfrm>
              <a:off x="1152" y="1872"/>
              <a:ext cx="6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97303" name="Rectangle 23"/>
            <p:cNvSpPr>
              <a:spLocks noChangeArrowheads="1"/>
            </p:cNvSpPr>
            <p:nvPr/>
          </p:nvSpPr>
          <p:spPr bwMode="auto">
            <a:xfrm>
              <a:off x="1776" y="1872"/>
              <a:ext cx="720"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10</a:t>
              </a:r>
            </a:p>
          </p:txBody>
        </p:sp>
        <p:sp>
          <p:nvSpPr>
            <p:cNvPr id="97304" name="Rectangle 24"/>
            <p:cNvSpPr>
              <a:spLocks noChangeArrowheads="1"/>
            </p:cNvSpPr>
            <p:nvPr/>
          </p:nvSpPr>
          <p:spPr bwMode="auto">
            <a:xfrm>
              <a:off x="336" y="2112"/>
              <a:ext cx="816"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97305" name="Rectangle 25"/>
            <p:cNvSpPr>
              <a:spLocks noChangeArrowheads="1"/>
            </p:cNvSpPr>
            <p:nvPr/>
          </p:nvSpPr>
          <p:spPr bwMode="auto">
            <a:xfrm>
              <a:off x="1152" y="2112"/>
              <a:ext cx="624"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97306" name="Rectangle 26"/>
            <p:cNvSpPr>
              <a:spLocks noChangeArrowheads="1"/>
            </p:cNvSpPr>
            <p:nvPr/>
          </p:nvSpPr>
          <p:spPr bwMode="auto">
            <a:xfrm>
              <a:off x="1776" y="2112"/>
              <a:ext cx="720"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10</a:t>
              </a:r>
            </a:p>
          </p:txBody>
        </p:sp>
        <p:sp>
          <p:nvSpPr>
            <p:cNvPr id="97307" name="Rectangle 27"/>
            <p:cNvSpPr>
              <a:spLocks noChangeArrowheads="1"/>
            </p:cNvSpPr>
            <p:nvPr/>
          </p:nvSpPr>
          <p:spPr bwMode="auto">
            <a:xfrm>
              <a:off x="336" y="2352"/>
              <a:ext cx="816"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97308" name="Rectangle 28"/>
            <p:cNvSpPr>
              <a:spLocks noChangeArrowheads="1"/>
            </p:cNvSpPr>
            <p:nvPr/>
          </p:nvSpPr>
          <p:spPr bwMode="auto">
            <a:xfrm>
              <a:off x="1152" y="2352"/>
              <a:ext cx="624"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97309" name="Rectangle 29"/>
            <p:cNvSpPr>
              <a:spLocks noChangeArrowheads="1"/>
            </p:cNvSpPr>
            <p:nvPr/>
          </p:nvSpPr>
          <p:spPr bwMode="auto">
            <a:xfrm>
              <a:off x="1776" y="2352"/>
              <a:ext cx="720"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25</a:t>
              </a:r>
            </a:p>
          </p:txBody>
        </p:sp>
        <p:sp>
          <p:nvSpPr>
            <p:cNvPr id="97310" name="Rectangle 30"/>
            <p:cNvSpPr>
              <a:spLocks noChangeArrowheads="1"/>
            </p:cNvSpPr>
            <p:nvPr/>
          </p:nvSpPr>
          <p:spPr bwMode="auto">
            <a:xfrm>
              <a:off x="336" y="2592"/>
              <a:ext cx="816"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97311" name="Rectangle 31"/>
            <p:cNvSpPr>
              <a:spLocks noChangeArrowheads="1"/>
            </p:cNvSpPr>
            <p:nvPr/>
          </p:nvSpPr>
          <p:spPr bwMode="auto">
            <a:xfrm>
              <a:off x="1152" y="2592"/>
              <a:ext cx="624"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97312" name="Rectangle 32"/>
            <p:cNvSpPr>
              <a:spLocks noChangeArrowheads="1"/>
            </p:cNvSpPr>
            <p:nvPr/>
          </p:nvSpPr>
          <p:spPr bwMode="auto">
            <a:xfrm>
              <a:off x="1776" y="2592"/>
              <a:ext cx="720"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15</a:t>
              </a:r>
            </a:p>
          </p:txBody>
        </p:sp>
        <p:sp>
          <p:nvSpPr>
            <p:cNvPr id="97313" name="Rectangle 33"/>
            <p:cNvSpPr>
              <a:spLocks noChangeArrowheads="1"/>
            </p:cNvSpPr>
            <p:nvPr/>
          </p:nvSpPr>
          <p:spPr bwMode="auto">
            <a:xfrm>
              <a:off x="336" y="2832"/>
              <a:ext cx="816"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97314" name="Rectangle 34"/>
            <p:cNvSpPr>
              <a:spLocks noChangeArrowheads="1"/>
            </p:cNvSpPr>
            <p:nvPr/>
          </p:nvSpPr>
          <p:spPr bwMode="auto">
            <a:xfrm>
              <a:off x="1152" y="2832"/>
              <a:ext cx="624"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97315" name="Rectangle 35"/>
            <p:cNvSpPr>
              <a:spLocks noChangeArrowheads="1"/>
            </p:cNvSpPr>
            <p:nvPr/>
          </p:nvSpPr>
          <p:spPr bwMode="auto">
            <a:xfrm>
              <a:off x="1776" y="2832"/>
              <a:ext cx="720"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30</a:t>
              </a:r>
            </a:p>
          </p:txBody>
        </p:sp>
      </p:grpSp>
      <p:grpSp>
        <p:nvGrpSpPr>
          <p:cNvPr id="97316" name="Group 36"/>
          <p:cNvGrpSpPr>
            <a:grpSpLocks/>
          </p:cNvGrpSpPr>
          <p:nvPr/>
        </p:nvGrpSpPr>
        <p:grpSpPr bwMode="auto">
          <a:xfrm>
            <a:off x="5519738" y="4038600"/>
            <a:ext cx="3090862" cy="762000"/>
            <a:chOff x="3517" y="2544"/>
            <a:chExt cx="1907" cy="480"/>
          </a:xfrm>
        </p:grpSpPr>
        <p:sp>
          <p:nvSpPr>
            <p:cNvPr id="97317" name="Rectangle 37"/>
            <p:cNvSpPr>
              <a:spLocks noChangeArrowheads="1"/>
            </p:cNvSpPr>
            <p:nvPr/>
          </p:nvSpPr>
          <p:spPr bwMode="auto">
            <a:xfrm>
              <a:off x="3517" y="2544"/>
              <a:ext cx="816"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productid</a:t>
              </a:r>
            </a:p>
          </p:txBody>
        </p:sp>
        <p:sp>
          <p:nvSpPr>
            <p:cNvPr id="97318" name="Rectangle 38"/>
            <p:cNvSpPr>
              <a:spLocks noChangeArrowheads="1"/>
            </p:cNvSpPr>
            <p:nvPr/>
          </p:nvSpPr>
          <p:spPr bwMode="auto">
            <a:xfrm>
              <a:off x="4333" y="2544"/>
              <a:ext cx="1091"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total_quantity</a:t>
              </a:r>
            </a:p>
          </p:txBody>
        </p:sp>
        <p:sp>
          <p:nvSpPr>
            <p:cNvPr id="97319" name="Rectangle 39"/>
            <p:cNvSpPr>
              <a:spLocks noChangeArrowheads="1"/>
            </p:cNvSpPr>
            <p:nvPr/>
          </p:nvSpPr>
          <p:spPr bwMode="auto">
            <a:xfrm>
              <a:off x="3517" y="2784"/>
              <a:ext cx="816"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97320" name="Rectangle 40"/>
            <p:cNvSpPr>
              <a:spLocks noChangeArrowheads="1"/>
            </p:cNvSpPr>
            <p:nvPr/>
          </p:nvSpPr>
          <p:spPr bwMode="auto">
            <a:xfrm>
              <a:off x="4333" y="2784"/>
              <a:ext cx="1091"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35</a:t>
              </a:r>
            </a:p>
          </p:txBody>
        </p:sp>
      </p:grpSp>
      <p:sp>
        <p:nvSpPr>
          <p:cNvPr id="97321" name="Rectangle 41"/>
          <p:cNvSpPr>
            <a:spLocks noChangeArrowheads="1"/>
          </p:cNvSpPr>
          <p:nvPr/>
        </p:nvSpPr>
        <p:spPr bwMode="auto">
          <a:xfrm>
            <a:off x="4038601" y="3124200"/>
            <a:ext cx="1447800" cy="954107"/>
          </a:xfrm>
          <a:prstGeom prst="rect">
            <a:avLst/>
          </a:prstGeom>
          <a:noFill/>
          <a:ln w="12700">
            <a:noFill/>
            <a:miter lim="800000"/>
            <a:headEnd/>
            <a:tailEnd/>
          </a:ln>
          <a:effectLst/>
        </p:spPr>
        <p:txBody>
          <a:bodyPr wrap="square">
            <a:spAutoFit/>
          </a:bodyPr>
          <a:lstStyle/>
          <a:p>
            <a:pPr lvl="0"/>
            <a:r>
              <a:rPr lang="en-US" sz="1400" b="1" dirty="0" err="1"/>
              <a:t>Sunt</a:t>
            </a:r>
            <a:r>
              <a:rPr lang="en-US" sz="1400" b="1" dirty="0"/>
              <a:t> </a:t>
            </a:r>
            <a:r>
              <a:rPr lang="en-US" sz="1400" b="1" dirty="0" err="1"/>
              <a:t>grupate</a:t>
            </a:r>
            <a:r>
              <a:rPr lang="en-US" sz="1400" b="1" dirty="0"/>
              <a:t> </a:t>
            </a:r>
            <a:r>
              <a:rPr lang="en-US" sz="1400" b="1" dirty="0" err="1"/>
              <a:t>numai</a:t>
            </a:r>
            <a:r>
              <a:rPr lang="en-US" sz="1400" b="1" dirty="0"/>
              <a:t> </a:t>
            </a:r>
            <a:r>
              <a:rPr lang="en-US" sz="1400" b="1" dirty="0" err="1"/>
              <a:t>rândurile</a:t>
            </a:r>
            <a:r>
              <a:rPr lang="en-US" sz="1400" b="1" dirty="0"/>
              <a:t> care </a:t>
            </a:r>
            <a:r>
              <a:rPr lang="en-US" sz="1400" b="1" dirty="0" err="1"/>
              <a:t>îndeplinesc</a:t>
            </a:r>
            <a:r>
              <a:rPr lang="en-US" sz="1400" b="1" dirty="0"/>
              <a:t> </a:t>
            </a:r>
            <a:r>
              <a:rPr lang="en-US" sz="1400" b="1" dirty="0" err="1"/>
              <a:t>clauza</a:t>
            </a:r>
            <a:r>
              <a:rPr lang="en-US" sz="1400" b="1" dirty="0"/>
              <a:t> WHERE</a:t>
            </a:r>
            <a:endParaRPr lang="en-US" sz="1400" dirty="0"/>
          </a:p>
        </p:txBody>
      </p:sp>
      <p:sp>
        <p:nvSpPr>
          <p:cNvPr id="97322" name="Rectangle 42"/>
          <p:cNvSpPr>
            <a:spLocks noChangeArrowheads="1"/>
          </p:cNvSpPr>
          <p:nvPr/>
        </p:nvSpPr>
        <p:spPr bwMode="auto">
          <a:xfrm>
            <a:off x="3962400" y="4876800"/>
            <a:ext cx="4419600" cy="1600200"/>
          </a:xfrm>
          <a:prstGeom prst="rect">
            <a:avLst/>
          </a:prstGeom>
          <a:solidFill>
            <a:schemeClr val="bg1"/>
          </a:solidFill>
          <a:ln w="9525">
            <a:solidFill>
              <a:schemeClr val="tx1"/>
            </a:solidFill>
            <a:miter lim="800000"/>
            <a:headEnd/>
            <a:tailEnd/>
          </a:ln>
          <a:effectLst>
            <a:outerShdw dist="35921" dir="2700000" algn="ctr" rotWithShape="0">
              <a:srgbClr val="0099CC"/>
            </a:outerShdw>
          </a:effectLst>
        </p:spPr>
        <p:txBody>
          <a:bodyPr wrap="none" anchor="ctr"/>
          <a:lstStyle/>
          <a:p>
            <a:pPr>
              <a:lnSpc>
                <a:spcPct val="90000"/>
              </a:lnSpc>
            </a:pPr>
            <a:r>
              <a:rPr lang="en-US" altLang="en-US" sz="1600">
                <a:latin typeface="Lucida Sans Typewriter" pitchFamily="49" charset="0"/>
              </a:rPr>
              <a:t>USE northwind</a:t>
            </a:r>
          </a:p>
          <a:p>
            <a:pPr>
              <a:lnSpc>
                <a:spcPct val="90000"/>
              </a:lnSpc>
            </a:pPr>
            <a:r>
              <a:rPr lang="en-US" altLang="en-US" sz="1600">
                <a:latin typeface="Lucida Sans Typewriter" pitchFamily="49" charset="0"/>
              </a:rPr>
              <a:t>SELECT productid</a:t>
            </a:r>
          </a:p>
          <a:p>
            <a:pPr>
              <a:lnSpc>
                <a:spcPct val="90000"/>
              </a:lnSpc>
            </a:pPr>
            <a:r>
              <a:rPr lang="en-US" altLang="en-US" sz="1600">
                <a:latin typeface="Lucida Sans Typewriter" pitchFamily="49" charset="0"/>
              </a:rPr>
              <a:t>   ,SUM(quantity) AS total_quantity</a:t>
            </a:r>
          </a:p>
          <a:p>
            <a:pPr>
              <a:lnSpc>
                <a:spcPct val="90000"/>
              </a:lnSpc>
            </a:pPr>
            <a:r>
              <a:rPr lang="en-US" altLang="en-US" sz="1600">
                <a:latin typeface="Lucida Sans Typewriter" pitchFamily="49" charset="0"/>
              </a:rPr>
              <a:t> FROM orderhist</a:t>
            </a:r>
          </a:p>
          <a:p>
            <a:pPr>
              <a:lnSpc>
                <a:spcPct val="90000"/>
              </a:lnSpc>
            </a:pPr>
            <a:r>
              <a:rPr lang="en-US" altLang="en-US" sz="1600">
                <a:latin typeface="Lucida Sans Typewriter" pitchFamily="49" charset="0"/>
              </a:rPr>
              <a:t> WHERE productid = 2</a:t>
            </a:r>
          </a:p>
          <a:p>
            <a:pPr>
              <a:lnSpc>
                <a:spcPct val="90000"/>
              </a:lnSpc>
            </a:pPr>
            <a:r>
              <a:rPr lang="en-US" altLang="en-US" sz="1600">
                <a:latin typeface="Lucida Sans Typewriter" pitchFamily="49" charset="0"/>
              </a:rPr>
              <a:t> GROUP BY productid</a:t>
            </a:r>
            <a:br>
              <a:rPr lang="en-US" altLang="en-US" sz="1600">
                <a:latin typeface="Lucida Sans Typewriter" pitchFamily="49" charset="0"/>
              </a:rPr>
            </a:br>
            <a:r>
              <a:rPr lang="en-US" altLang="en-US" sz="1600">
                <a:latin typeface="Lucida Sans Typewriter" pitchFamily="49" charset="0"/>
              </a:rPr>
              <a:t>GO</a:t>
            </a:r>
          </a:p>
        </p:txBody>
      </p:sp>
      <p:sp>
        <p:nvSpPr>
          <p:cNvPr id="97323" name="AutoShape 43"/>
          <p:cNvSpPr>
            <a:spLocks noChangeArrowheads="1"/>
          </p:cNvSpPr>
          <p:nvPr/>
        </p:nvSpPr>
        <p:spPr bwMode="auto">
          <a:xfrm>
            <a:off x="3930650" y="4038600"/>
            <a:ext cx="1555750" cy="457200"/>
          </a:xfrm>
          <a:prstGeom prst="rightArrow">
            <a:avLst>
              <a:gd name="adj1" fmla="val 50000"/>
              <a:gd name="adj2" fmla="val 85069"/>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endParaRPr lang="en-US"/>
          </a:p>
        </p:txBody>
      </p:sp>
      <p:sp>
        <p:nvSpPr>
          <p:cNvPr id="97324" name="AutoShape 44"/>
          <p:cNvSpPr>
            <a:spLocks noChangeArrowheads="1"/>
          </p:cNvSpPr>
          <p:nvPr/>
        </p:nvSpPr>
        <p:spPr bwMode="auto">
          <a:xfrm>
            <a:off x="3930650" y="2286000"/>
            <a:ext cx="1555750" cy="457200"/>
          </a:xfrm>
          <a:prstGeom prst="rightArrow">
            <a:avLst>
              <a:gd name="adj1" fmla="val 50000"/>
              <a:gd name="adj2" fmla="val 85069"/>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lvl="0"/>
            <a:r>
              <a:rPr lang="en-US" dirty="0" err="1" smtClean="0">
                <a:solidFill>
                  <a:srgbClr val="3333CC"/>
                </a:solidFill>
              </a:rPr>
              <a:t>Utilizarea</a:t>
            </a:r>
            <a:r>
              <a:rPr lang="en-US" dirty="0" smtClean="0">
                <a:solidFill>
                  <a:srgbClr val="3333CC"/>
                </a:solidFill>
              </a:rPr>
              <a:t> </a:t>
            </a:r>
            <a:r>
              <a:rPr lang="en-US" dirty="0" err="1" smtClean="0">
                <a:solidFill>
                  <a:srgbClr val="3333CC"/>
                </a:solidFill>
              </a:rPr>
              <a:t>clauzei</a:t>
            </a:r>
            <a:r>
              <a:rPr lang="en-US" dirty="0" smtClean="0">
                <a:solidFill>
                  <a:srgbClr val="3333CC"/>
                </a:solidFill>
              </a:rPr>
              <a:t> GROUP BY cu </a:t>
            </a:r>
            <a:r>
              <a:rPr lang="en-US" dirty="0" err="1" smtClean="0">
                <a:solidFill>
                  <a:srgbClr val="3333CC"/>
                </a:solidFill>
              </a:rPr>
              <a:t>clauza</a:t>
            </a:r>
            <a:r>
              <a:rPr lang="en-US" dirty="0" smtClean="0">
                <a:solidFill>
                  <a:srgbClr val="3333CC"/>
                </a:solidFill>
              </a:rPr>
              <a:t> HAVING</a:t>
            </a:r>
            <a:endParaRPr lang="en-US" dirty="0">
              <a:solidFill>
                <a:srgbClr val="3333CC"/>
              </a:solidFill>
            </a:endParaRPr>
          </a:p>
        </p:txBody>
      </p:sp>
      <p:grpSp>
        <p:nvGrpSpPr>
          <p:cNvPr id="98307" name="Group 3"/>
          <p:cNvGrpSpPr>
            <a:grpSpLocks/>
          </p:cNvGrpSpPr>
          <p:nvPr/>
        </p:nvGrpSpPr>
        <p:grpSpPr bwMode="auto">
          <a:xfrm>
            <a:off x="457200" y="1295400"/>
            <a:ext cx="8229600" cy="4267200"/>
            <a:chOff x="288" y="816"/>
            <a:chExt cx="5184" cy="2688"/>
          </a:xfrm>
        </p:grpSpPr>
        <p:sp>
          <p:nvSpPr>
            <p:cNvPr id="98308" name="Rectangle 4"/>
            <p:cNvSpPr>
              <a:spLocks noChangeArrowheads="1"/>
            </p:cNvSpPr>
            <p:nvPr/>
          </p:nvSpPr>
          <p:spPr bwMode="auto">
            <a:xfrm>
              <a:off x="288" y="816"/>
              <a:ext cx="2352" cy="816"/>
            </a:xfrm>
            <a:prstGeom prst="rect">
              <a:avLst/>
            </a:prstGeom>
            <a:solidFill>
              <a:schemeClr val="bg1"/>
            </a:solidFill>
            <a:ln w="9525">
              <a:solidFill>
                <a:schemeClr val="tx1"/>
              </a:solidFill>
              <a:miter lim="800000"/>
              <a:headEnd/>
              <a:tailEnd/>
            </a:ln>
            <a:effectLst>
              <a:outerShdw dist="35921" dir="2700000" algn="ctr" rotWithShape="0">
                <a:srgbClr val="0099CC"/>
              </a:outerShdw>
            </a:effectLst>
          </p:spPr>
          <p:txBody>
            <a:bodyPr wrap="none" anchor="ctr"/>
            <a:lstStyle/>
            <a:p>
              <a:pPr>
                <a:lnSpc>
                  <a:spcPct val="90000"/>
                </a:lnSpc>
              </a:pPr>
              <a:r>
                <a:rPr lang="en-US" altLang="en-US" sz="1800">
                  <a:latin typeface="Lucida Sans Typewriter" pitchFamily="49" charset="0"/>
                </a:rPr>
                <a:t>USE northwind</a:t>
              </a:r>
            </a:p>
            <a:p>
              <a:pPr>
                <a:lnSpc>
                  <a:spcPct val="90000"/>
                </a:lnSpc>
              </a:pPr>
              <a:r>
                <a:rPr lang="en-US" altLang="en-US" sz="1800">
                  <a:latin typeface="Lucida Sans Typewriter" pitchFamily="49" charset="0"/>
                </a:rPr>
                <a:t>SELECT productid, orderid</a:t>
              </a:r>
            </a:p>
            <a:p>
              <a:pPr>
                <a:lnSpc>
                  <a:spcPct val="90000"/>
                </a:lnSpc>
              </a:pPr>
              <a:r>
                <a:rPr lang="en-US" altLang="en-US" sz="1800">
                  <a:latin typeface="Lucida Sans Typewriter" pitchFamily="49" charset="0"/>
                </a:rPr>
                <a:t>      ,quantity</a:t>
              </a:r>
            </a:p>
            <a:p>
              <a:pPr>
                <a:lnSpc>
                  <a:spcPct val="90000"/>
                </a:lnSpc>
              </a:pPr>
              <a:r>
                <a:rPr lang="en-US" altLang="en-US" sz="1800">
                  <a:latin typeface="Lucida Sans Typewriter" pitchFamily="49" charset="0"/>
                </a:rPr>
                <a:t> FROM orderhist</a:t>
              </a:r>
              <a:br>
                <a:rPr lang="en-US" altLang="en-US" sz="1800">
                  <a:latin typeface="Lucida Sans Typewriter" pitchFamily="49" charset="0"/>
                </a:rPr>
              </a:br>
              <a:r>
                <a:rPr lang="en-US" altLang="en-US" sz="1800">
                  <a:latin typeface="Lucida Sans Typewriter" pitchFamily="49" charset="0"/>
                </a:rPr>
                <a:t>GO</a:t>
              </a:r>
            </a:p>
          </p:txBody>
        </p:sp>
        <p:sp>
          <p:nvSpPr>
            <p:cNvPr id="98309" name="Rectangle 5"/>
            <p:cNvSpPr>
              <a:spLocks noChangeArrowheads="1"/>
            </p:cNvSpPr>
            <p:nvPr/>
          </p:nvSpPr>
          <p:spPr bwMode="auto">
            <a:xfrm>
              <a:off x="2688" y="816"/>
              <a:ext cx="2784" cy="1152"/>
            </a:xfrm>
            <a:prstGeom prst="rect">
              <a:avLst/>
            </a:prstGeom>
            <a:solidFill>
              <a:schemeClr val="bg1"/>
            </a:solidFill>
            <a:ln w="9525">
              <a:solidFill>
                <a:schemeClr val="tx1"/>
              </a:solidFill>
              <a:miter lim="800000"/>
              <a:headEnd/>
              <a:tailEnd/>
            </a:ln>
            <a:effectLst>
              <a:outerShdw dist="35921" dir="2700000" algn="ctr" rotWithShape="0">
                <a:srgbClr val="0099CC"/>
              </a:outerShdw>
            </a:effectLst>
          </p:spPr>
          <p:txBody>
            <a:bodyPr wrap="none" anchor="ctr"/>
            <a:lstStyle/>
            <a:p>
              <a:pPr>
                <a:lnSpc>
                  <a:spcPct val="90000"/>
                </a:lnSpc>
              </a:pPr>
              <a:r>
                <a:rPr lang="en-US" altLang="en-US" sz="1800">
                  <a:latin typeface="Lucida Sans Typewriter" pitchFamily="49" charset="0"/>
                </a:rPr>
                <a:t>USE northwind</a:t>
              </a:r>
            </a:p>
            <a:p>
              <a:pPr>
                <a:lnSpc>
                  <a:spcPct val="90000"/>
                </a:lnSpc>
              </a:pPr>
              <a:r>
                <a:rPr lang="en-US" altLang="en-US" sz="1800">
                  <a:latin typeface="Lucida Sans Typewriter" pitchFamily="49" charset="0"/>
                </a:rPr>
                <a:t>SELECT productid, SUM(quantity)</a:t>
              </a:r>
            </a:p>
            <a:p>
              <a:pPr>
                <a:lnSpc>
                  <a:spcPct val="90000"/>
                </a:lnSpc>
              </a:pPr>
              <a:r>
                <a:rPr lang="en-US" altLang="en-US" sz="1800">
                  <a:latin typeface="Lucida Sans Typewriter" pitchFamily="49" charset="0"/>
                </a:rPr>
                <a:t>   AS total_quantity</a:t>
              </a:r>
            </a:p>
            <a:p>
              <a:pPr>
                <a:lnSpc>
                  <a:spcPct val="90000"/>
                </a:lnSpc>
              </a:pPr>
              <a:r>
                <a:rPr lang="en-US" altLang="en-US" sz="1800">
                  <a:latin typeface="Lucida Sans Typewriter" pitchFamily="49" charset="0"/>
                </a:rPr>
                <a:t> FROM orderhist</a:t>
              </a:r>
            </a:p>
            <a:p>
              <a:pPr>
                <a:lnSpc>
                  <a:spcPct val="90000"/>
                </a:lnSpc>
              </a:pPr>
              <a:r>
                <a:rPr lang="en-US" altLang="en-US" sz="1800">
                  <a:latin typeface="Lucida Sans Typewriter" pitchFamily="49" charset="0"/>
                </a:rPr>
                <a:t> GROUP BY productid</a:t>
              </a:r>
            </a:p>
            <a:p>
              <a:pPr>
                <a:lnSpc>
                  <a:spcPct val="90000"/>
                </a:lnSpc>
              </a:pPr>
              <a:r>
                <a:rPr lang="en-US" altLang="en-US" sz="1800">
                  <a:latin typeface="Lucida Sans Typewriter" pitchFamily="49" charset="0"/>
                </a:rPr>
                <a:t> HAVING SUM(quantity)&gt;=30</a:t>
              </a:r>
              <a:br>
                <a:rPr lang="en-US" altLang="en-US" sz="1800">
                  <a:latin typeface="Lucida Sans Typewriter" pitchFamily="49" charset="0"/>
                </a:rPr>
              </a:br>
              <a:r>
                <a:rPr lang="en-US" altLang="en-US" sz="1800">
                  <a:latin typeface="Lucida Sans Typewriter" pitchFamily="49" charset="0"/>
                </a:rPr>
                <a:t>GO</a:t>
              </a:r>
            </a:p>
          </p:txBody>
        </p:sp>
        <p:grpSp>
          <p:nvGrpSpPr>
            <p:cNvPr id="98310" name="Group 6"/>
            <p:cNvGrpSpPr>
              <a:grpSpLocks/>
            </p:cNvGrpSpPr>
            <p:nvPr/>
          </p:nvGrpSpPr>
          <p:grpSpPr bwMode="auto">
            <a:xfrm>
              <a:off x="3517" y="2304"/>
              <a:ext cx="1907" cy="720"/>
              <a:chOff x="3517" y="1968"/>
              <a:chExt cx="1907" cy="720"/>
            </a:xfrm>
          </p:grpSpPr>
          <p:sp>
            <p:nvSpPr>
              <p:cNvPr id="98311" name="Rectangle 7"/>
              <p:cNvSpPr>
                <a:spLocks noChangeArrowheads="1"/>
              </p:cNvSpPr>
              <p:nvPr/>
            </p:nvSpPr>
            <p:spPr bwMode="auto">
              <a:xfrm>
                <a:off x="3517" y="1968"/>
                <a:ext cx="816"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productid</a:t>
                </a:r>
              </a:p>
            </p:txBody>
          </p:sp>
          <p:sp>
            <p:nvSpPr>
              <p:cNvPr id="98312" name="Rectangle 8"/>
              <p:cNvSpPr>
                <a:spLocks noChangeArrowheads="1"/>
              </p:cNvSpPr>
              <p:nvPr/>
            </p:nvSpPr>
            <p:spPr bwMode="auto">
              <a:xfrm>
                <a:off x="4333" y="1968"/>
                <a:ext cx="1091"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total_quantity</a:t>
                </a:r>
              </a:p>
            </p:txBody>
          </p:sp>
          <p:sp>
            <p:nvSpPr>
              <p:cNvPr id="98313" name="Rectangle 9"/>
              <p:cNvSpPr>
                <a:spLocks noChangeArrowheads="1"/>
              </p:cNvSpPr>
              <p:nvPr/>
            </p:nvSpPr>
            <p:spPr bwMode="auto">
              <a:xfrm>
                <a:off x="3517" y="2208"/>
                <a:ext cx="816"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98314" name="Rectangle 10"/>
              <p:cNvSpPr>
                <a:spLocks noChangeArrowheads="1"/>
              </p:cNvSpPr>
              <p:nvPr/>
            </p:nvSpPr>
            <p:spPr bwMode="auto">
              <a:xfrm>
                <a:off x="4333" y="2208"/>
                <a:ext cx="1091"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35</a:t>
                </a:r>
              </a:p>
            </p:txBody>
          </p:sp>
          <p:sp>
            <p:nvSpPr>
              <p:cNvPr id="98315" name="Rectangle 11"/>
              <p:cNvSpPr>
                <a:spLocks noChangeArrowheads="1"/>
              </p:cNvSpPr>
              <p:nvPr/>
            </p:nvSpPr>
            <p:spPr bwMode="auto">
              <a:xfrm>
                <a:off x="3517" y="2448"/>
                <a:ext cx="816"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98316" name="Rectangle 12"/>
              <p:cNvSpPr>
                <a:spLocks noChangeArrowheads="1"/>
              </p:cNvSpPr>
              <p:nvPr/>
            </p:nvSpPr>
            <p:spPr bwMode="auto">
              <a:xfrm>
                <a:off x="4333" y="2448"/>
                <a:ext cx="1091"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45</a:t>
                </a:r>
              </a:p>
            </p:txBody>
          </p:sp>
        </p:grpSp>
        <p:grpSp>
          <p:nvGrpSpPr>
            <p:cNvPr id="98317" name="Group 13"/>
            <p:cNvGrpSpPr>
              <a:grpSpLocks/>
            </p:cNvGrpSpPr>
            <p:nvPr/>
          </p:nvGrpSpPr>
          <p:grpSpPr bwMode="auto">
            <a:xfrm>
              <a:off x="336" y="1824"/>
              <a:ext cx="2160" cy="1680"/>
              <a:chOff x="336" y="1392"/>
              <a:chExt cx="2160" cy="1680"/>
            </a:xfrm>
          </p:grpSpPr>
          <p:sp>
            <p:nvSpPr>
              <p:cNvPr id="98318" name="Rectangle 14"/>
              <p:cNvSpPr>
                <a:spLocks noChangeArrowheads="1"/>
              </p:cNvSpPr>
              <p:nvPr/>
            </p:nvSpPr>
            <p:spPr bwMode="auto">
              <a:xfrm>
                <a:off x="336" y="1392"/>
                <a:ext cx="816"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productid</a:t>
                </a:r>
              </a:p>
            </p:txBody>
          </p:sp>
          <p:sp>
            <p:nvSpPr>
              <p:cNvPr id="98319" name="Rectangle 15"/>
              <p:cNvSpPr>
                <a:spLocks noChangeArrowheads="1"/>
              </p:cNvSpPr>
              <p:nvPr/>
            </p:nvSpPr>
            <p:spPr bwMode="auto">
              <a:xfrm>
                <a:off x="1152" y="1392"/>
                <a:ext cx="624"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orderid</a:t>
                </a:r>
              </a:p>
            </p:txBody>
          </p:sp>
          <p:sp>
            <p:nvSpPr>
              <p:cNvPr id="98320" name="Rectangle 16"/>
              <p:cNvSpPr>
                <a:spLocks noChangeArrowheads="1"/>
              </p:cNvSpPr>
              <p:nvPr/>
            </p:nvSpPr>
            <p:spPr bwMode="auto">
              <a:xfrm>
                <a:off x="1776" y="1392"/>
                <a:ext cx="720"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quantity</a:t>
                </a:r>
              </a:p>
            </p:txBody>
          </p:sp>
          <p:sp>
            <p:nvSpPr>
              <p:cNvPr id="98321" name="Rectangle 17"/>
              <p:cNvSpPr>
                <a:spLocks noChangeArrowheads="1"/>
              </p:cNvSpPr>
              <p:nvPr/>
            </p:nvSpPr>
            <p:spPr bwMode="auto">
              <a:xfrm>
                <a:off x="336" y="1632"/>
                <a:ext cx="81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98322" name="Rectangle 18"/>
              <p:cNvSpPr>
                <a:spLocks noChangeArrowheads="1"/>
              </p:cNvSpPr>
              <p:nvPr/>
            </p:nvSpPr>
            <p:spPr bwMode="auto">
              <a:xfrm>
                <a:off x="1152" y="1632"/>
                <a:ext cx="6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98323" name="Rectangle 19"/>
              <p:cNvSpPr>
                <a:spLocks noChangeArrowheads="1"/>
              </p:cNvSpPr>
              <p:nvPr/>
            </p:nvSpPr>
            <p:spPr bwMode="auto">
              <a:xfrm>
                <a:off x="1776" y="1632"/>
                <a:ext cx="720"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5</a:t>
                </a:r>
              </a:p>
            </p:txBody>
          </p:sp>
          <p:sp>
            <p:nvSpPr>
              <p:cNvPr id="98324" name="Rectangle 20"/>
              <p:cNvSpPr>
                <a:spLocks noChangeArrowheads="1"/>
              </p:cNvSpPr>
              <p:nvPr/>
            </p:nvSpPr>
            <p:spPr bwMode="auto">
              <a:xfrm>
                <a:off x="336" y="1872"/>
                <a:ext cx="81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98325" name="Rectangle 21"/>
              <p:cNvSpPr>
                <a:spLocks noChangeArrowheads="1"/>
              </p:cNvSpPr>
              <p:nvPr/>
            </p:nvSpPr>
            <p:spPr bwMode="auto">
              <a:xfrm>
                <a:off x="1152" y="1872"/>
                <a:ext cx="6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98326" name="Rectangle 22"/>
              <p:cNvSpPr>
                <a:spLocks noChangeArrowheads="1"/>
              </p:cNvSpPr>
              <p:nvPr/>
            </p:nvSpPr>
            <p:spPr bwMode="auto">
              <a:xfrm>
                <a:off x="1776" y="1872"/>
                <a:ext cx="720"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10</a:t>
                </a:r>
              </a:p>
            </p:txBody>
          </p:sp>
          <p:sp>
            <p:nvSpPr>
              <p:cNvPr id="98327" name="Rectangle 23"/>
              <p:cNvSpPr>
                <a:spLocks noChangeArrowheads="1"/>
              </p:cNvSpPr>
              <p:nvPr/>
            </p:nvSpPr>
            <p:spPr bwMode="auto">
              <a:xfrm>
                <a:off x="336" y="2112"/>
                <a:ext cx="816"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98328" name="Rectangle 24"/>
              <p:cNvSpPr>
                <a:spLocks noChangeArrowheads="1"/>
              </p:cNvSpPr>
              <p:nvPr/>
            </p:nvSpPr>
            <p:spPr bwMode="auto">
              <a:xfrm>
                <a:off x="1152" y="2112"/>
                <a:ext cx="624"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98329" name="Rectangle 25"/>
              <p:cNvSpPr>
                <a:spLocks noChangeArrowheads="1"/>
              </p:cNvSpPr>
              <p:nvPr/>
            </p:nvSpPr>
            <p:spPr bwMode="auto">
              <a:xfrm>
                <a:off x="1776" y="2112"/>
                <a:ext cx="720"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10</a:t>
                </a:r>
              </a:p>
            </p:txBody>
          </p:sp>
          <p:sp>
            <p:nvSpPr>
              <p:cNvPr id="98330" name="Rectangle 26"/>
              <p:cNvSpPr>
                <a:spLocks noChangeArrowheads="1"/>
              </p:cNvSpPr>
              <p:nvPr/>
            </p:nvSpPr>
            <p:spPr bwMode="auto">
              <a:xfrm>
                <a:off x="336" y="2352"/>
                <a:ext cx="816"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98331" name="Rectangle 27"/>
              <p:cNvSpPr>
                <a:spLocks noChangeArrowheads="1"/>
              </p:cNvSpPr>
              <p:nvPr/>
            </p:nvSpPr>
            <p:spPr bwMode="auto">
              <a:xfrm>
                <a:off x="1152" y="2352"/>
                <a:ext cx="624"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98332" name="Rectangle 28"/>
              <p:cNvSpPr>
                <a:spLocks noChangeArrowheads="1"/>
              </p:cNvSpPr>
              <p:nvPr/>
            </p:nvSpPr>
            <p:spPr bwMode="auto">
              <a:xfrm>
                <a:off x="1776" y="2352"/>
                <a:ext cx="720"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25</a:t>
                </a:r>
              </a:p>
            </p:txBody>
          </p:sp>
          <p:sp>
            <p:nvSpPr>
              <p:cNvPr id="98333" name="Rectangle 29"/>
              <p:cNvSpPr>
                <a:spLocks noChangeArrowheads="1"/>
              </p:cNvSpPr>
              <p:nvPr/>
            </p:nvSpPr>
            <p:spPr bwMode="auto">
              <a:xfrm>
                <a:off x="336" y="2592"/>
                <a:ext cx="816"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98334" name="Rectangle 30"/>
              <p:cNvSpPr>
                <a:spLocks noChangeArrowheads="1"/>
              </p:cNvSpPr>
              <p:nvPr/>
            </p:nvSpPr>
            <p:spPr bwMode="auto">
              <a:xfrm>
                <a:off x="1152" y="2592"/>
                <a:ext cx="624"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98335" name="Rectangle 31"/>
              <p:cNvSpPr>
                <a:spLocks noChangeArrowheads="1"/>
              </p:cNvSpPr>
              <p:nvPr/>
            </p:nvSpPr>
            <p:spPr bwMode="auto">
              <a:xfrm>
                <a:off x="1776" y="2592"/>
                <a:ext cx="720"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15</a:t>
                </a:r>
              </a:p>
            </p:txBody>
          </p:sp>
          <p:sp>
            <p:nvSpPr>
              <p:cNvPr id="98336" name="Rectangle 32"/>
              <p:cNvSpPr>
                <a:spLocks noChangeArrowheads="1"/>
              </p:cNvSpPr>
              <p:nvPr/>
            </p:nvSpPr>
            <p:spPr bwMode="auto">
              <a:xfrm>
                <a:off x="336" y="2832"/>
                <a:ext cx="816"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98337" name="Rectangle 33"/>
              <p:cNvSpPr>
                <a:spLocks noChangeArrowheads="1"/>
              </p:cNvSpPr>
              <p:nvPr/>
            </p:nvSpPr>
            <p:spPr bwMode="auto">
              <a:xfrm>
                <a:off x="1152" y="2832"/>
                <a:ext cx="624"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98338" name="Rectangle 34"/>
              <p:cNvSpPr>
                <a:spLocks noChangeArrowheads="1"/>
              </p:cNvSpPr>
              <p:nvPr/>
            </p:nvSpPr>
            <p:spPr bwMode="auto">
              <a:xfrm>
                <a:off x="1776" y="2832"/>
                <a:ext cx="720"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30</a:t>
                </a:r>
              </a:p>
            </p:txBody>
          </p:sp>
        </p:grpSp>
        <p:sp>
          <p:nvSpPr>
            <p:cNvPr id="98339" name="AutoShape 35"/>
            <p:cNvSpPr>
              <a:spLocks noChangeArrowheads="1"/>
            </p:cNvSpPr>
            <p:nvPr/>
          </p:nvSpPr>
          <p:spPr bwMode="auto">
            <a:xfrm>
              <a:off x="2496" y="2496"/>
              <a:ext cx="960" cy="288"/>
            </a:xfrm>
            <a:prstGeom prst="rightArrow">
              <a:avLst>
                <a:gd name="adj1" fmla="val 50000"/>
                <a:gd name="adj2" fmla="val 83333"/>
              </a:avLst>
            </a:prstGeom>
            <a:gradFill rotWithShape="0">
              <a:gsLst>
                <a:gs pos="0">
                  <a:srgbClr val="D60093">
                    <a:gamma/>
                    <a:tint val="43922"/>
                    <a:invGamma/>
                  </a:srgbClr>
                </a:gs>
                <a:gs pos="100000">
                  <a:srgbClr val="D60093"/>
                </a:gs>
              </a:gsLst>
              <a:lin ang="2700000" scaled="1"/>
            </a:gradFill>
            <a:ln w="9525">
              <a:solidFill>
                <a:srgbClr val="993366"/>
              </a:solidFill>
              <a:miter lim="800000"/>
              <a:headEnd/>
              <a:tailEnd/>
            </a:ln>
            <a:effectLst>
              <a:outerShdw dist="89803" dir="2700000" algn="ctr" rotWithShape="0">
                <a:srgbClr val="C0C0C0"/>
              </a:outerShdw>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buFont typeface="Wingdings" pitchFamily="2" charset="2"/>
              <a:buChar char="u"/>
            </a:pPr>
            <a:r>
              <a:rPr lang="en-US" altLang="en-US" dirty="0">
                <a:solidFill>
                  <a:srgbClr val="3333CC"/>
                </a:solidFill>
              </a:rPr>
              <a:t> </a:t>
            </a:r>
            <a:r>
              <a:rPr lang="en-US" dirty="0" err="1">
                <a:solidFill>
                  <a:srgbClr val="3333CC"/>
                </a:solidFill>
              </a:rPr>
              <a:t>Generarea</a:t>
            </a:r>
            <a:r>
              <a:rPr lang="en-US" dirty="0">
                <a:solidFill>
                  <a:srgbClr val="3333CC"/>
                </a:solidFill>
              </a:rPr>
              <a:t> </a:t>
            </a:r>
            <a:r>
              <a:rPr lang="en-US" dirty="0" err="1">
                <a:solidFill>
                  <a:srgbClr val="3333CC"/>
                </a:solidFill>
              </a:rPr>
              <a:t>valorilor</a:t>
            </a:r>
            <a:r>
              <a:rPr lang="en-US" dirty="0">
                <a:solidFill>
                  <a:srgbClr val="3333CC"/>
                </a:solidFill>
              </a:rPr>
              <a:t> </a:t>
            </a:r>
            <a:r>
              <a:rPr lang="en-US" dirty="0" err="1">
                <a:solidFill>
                  <a:srgbClr val="3333CC"/>
                </a:solidFill>
              </a:rPr>
              <a:t>agregate</a:t>
            </a:r>
            <a:r>
              <a:rPr lang="en-US" dirty="0">
                <a:solidFill>
                  <a:srgbClr val="3333CC"/>
                </a:solidFill>
              </a:rPr>
              <a:t> </a:t>
            </a:r>
            <a:r>
              <a:rPr lang="en-US" dirty="0" err="1">
                <a:solidFill>
                  <a:srgbClr val="3333CC"/>
                </a:solidFill>
              </a:rPr>
              <a:t>în</a:t>
            </a:r>
            <a:r>
              <a:rPr lang="en-US" dirty="0">
                <a:solidFill>
                  <a:srgbClr val="3333CC"/>
                </a:solidFill>
              </a:rPr>
              <a:t> </a:t>
            </a:r>
            <a:r>
              <a:rPr lang="en-US" dirty="0" err="1">
                <a:solidFill>
                  <a:srgbClr val="3333CC"/>
                </a:solidFill>
              </a:rPr>
              <a:t>cadrul</a:t>
            </a:r>
            <a:r>
              <a:rPr lang="en-US" dirty="0">
                <a:solidFill>
                  <a:srgbClr val="3333CC"/>
                </a:solidFill>
              </a:rPr>
              <a:t> </a:t>
            </a:r>
            <a:r>
              <a:rPr lang="en-US" dirty="0" err="1">
                <a:solidFill>
                  <a:srgbClr val="3333CC"/>
                </a:solidFill>
              </a:rPr>
              <a:t>seturilor</a:t>
            </a:r>
            <a:r>
              <a:rPr lang="en-US" dirty="0">
                <a:solidFill>
                  <a:srgbClr val="3333CC"/>
                </a:solidFill>
              </a:rPr>
              <a:t> de </a:t>
            </a:r>
            <a:r>
              <a:rPr lang="en-US" dirty="0" err="1" smtClean="0">
                <a:solidFill>
                  <a:srgbClr val="3333CC"/>
                </a:solidFill>
              </a:rPr>
              <a:t>rezultate</a:t>
            </a:r>
            <a:endParaRPr lang="en-US" altLang="en-US" dirty="0">
              <a:solidFill>
                <a:srgbClr val="3333CC"/>
              </a:solidFill>
            </a:endParaRPr>
          </a:p>
        </p:txBody>
      </p:sp>
      <p:sp>
        <p:nvSpPr>
          <p:cNvPr id="99331" name="Rectangle 3"/>
          <p:cNvSpPr>
            <a:spLocks noGrp="1" noChangeArrowheads="1"/>
          </p:cNvSpPr>
          <p:nvPr>
            <p:ph type="body" idx="1"/>
          </p:nvPr>
        </p:nvSpPr>
        <p:spPr/>
        <p:txBody>
          <a:bodyPr/>
          <a:lstStyle/>
          <a:p>
            <a:pPr lvl="0"/>
            <a:r>
              <a:rPr lang="en-US" dirty="0" err="1"/>
              <a:t>Utilizarea</a:t>
            </a:r>
            <a:r>
              <a:rPr lang="en-US" dirty="0"/>
              <a:t> </a:t>
            </a:r>
            <a:r>
              <a:rPr lang="en-US" dirty="0" err="1"/>
              <a:t>clauzei</a:t>
            </a:r>
            <a:r>
              <a:rPr lang="en-US" dirty="0"/>
              <a:t> GROUP BY cu </a:t>
            </a:r>
            <a:r>
              <a:rPr lang="en-US" dirty="0" err="1"/>
              <a:t>operatorul</a:t>
            </a:r>
            <a:r>
              <a:rPr lang="en-US" dirty="0"/>
              <a:t> ROLLUP</a:t>
            </a:r>
          </a:p>
          <a:p>
            <a:pPr lvl="0"/>
            <a:r>
              <a:rPr lang="en-US" dirty="0" err="1"/>
              <a:t>Utilizarea</a:t>
            </a:r>
            <a:r>
              <a:rPr lang="en-US" dirty="0"/>
              <a:t> </a:t>
            </a:r>
            <a:r>
              <a:rPr lang="en-US" dirty="0" err="1"/>
              <a:t>clauzei</a:t>
            </a:r>
            <a:r>
              <a:rPr lang="en-US" dirty="0"/>
              <a:t> GROUP BY cu </a:t>
            </a:r>
            <a:r>
              <a:rPr lang="en-US" dirty="0" err="1"/>
              <a:t>operatorul</a:t>
            </a:r>
            <a:r>
              <a:rPr lang="en-US" dirty="0"/>
              <a:t> CUBE</a:t>
            </a:r>
          </a:p>
          <a:p>
            <a:pPr lvl="0"/>
            <a:r>
              <a:rPr lang="en-US" dirty="0" err="1"/>
              <a:t>Utilizarea</a:t>
            </a:r>
            <a:r>
              <a:rPr lang="en-US" dirty="0"/>
              <a:t> </a:t>
            </a:r>
            <a:r>
              <a:rPr lang="en-US" dirty="0" err="1"/>
              <a:t>funcției</a:t>
            </a:r>
            <a:r>
              <a:rPr lang="en-US" dirty="0"/>
              <a:t> GROUPING</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buFont typeface="Wingdings" pitchFamily="2" charset="2"/>
              <a:buChar char="u"/>
            </a:pPr>
            <a:r>
              <a:rPr lang="en-US" altLang="en-US" dirty="0">
                <a:solidFill>
                  <a:srgbClr val="3333CC"/>
                </a:solidFill>
              </a:rPr>
              <a:t> </a:t>
            </a:r>
            <a:r>
              <a:rPr lang="en-US" dirty="0" err="1">
                <a:solidFill>
                  <a:srgbClr val="3333CC"/>
                </a:solidFill>
              </a:rPr>
              <a:t>Generarea</a:t>
            </a:r>
            <a:r>
              <a:rPr lang="en-US" dirty="0">
                <a:solidFill>
                  <a:srgbClr val="3333CC"/>
                </a:solidFill>
              </a:rPr>
              <a:t> </a:t>
            </a:r>
            <a:r>
              <a:rPr lang="en-US" dirty="0" err="1">
                <a:solidFill>
                  <a:srgbClr val="3333CC"/>
                </a:solidFill>
              </a:rPr>
              <a:t>valorilor</a:t>
            </a:r>
            <a:r>
              <a:rPr lang="en-US" dirty="0">
                <a:solidFill>
                  <a:srgbClr val="3333CC"/>
                </a:solidFill>
              </a:rPr>
              <a:t> </a:t>
            </a:r>
            <a:r>
              <a:rPr lang="en-US" dirty="0" err="1">
                <a:solidFill>
                  <a:srgbClr val="3333CC"/>
                </a:solidFill>
              </a:rPr>
              <a:t>agregate</a:t>
            </a:r>
            <a:r>
              <a:rPr lang="en-US" dirty="0">
                <a:solidFill>
                  <a:srgbClr val="3333CC"/>
                </a:solidFill>
              </a:rPr>
              <a:t> </a:t>
            </a:r>
            <a:r>
              <a:rPr lang="en-US" dirty="0" err="1">
                <a:solidFill>
                  <a:srgbClr val="3333CC"/>
                </a:solidFill>
              </a:rPr>
              <a:t>în</a:t>
            </a:r>
            <a:r>
              <a:rPr lang="en-US" dirty="0">
                <a:solidFill>
                  <a:srgbClr val="3333CC"/>
                </a:solidFill>
              </a:rPr>
              <a:t> </a:t>
            </a:r>
            <a:r>
              <a:rPr lang="en-US" dirty="0" err="1">
                <a:solidFill>
                  <a:srgbClr val="3333CC"/>
                </a:solidFill>
              </a:rPr>
              <a:t>cadrul</a:t>
            </a:r>
            <a:r>
              <a:rPr lang="en-US" dirty="0">
                <a:solidFill>
                  <a:srgbClr val="3333CC"/>
                </a:solidFill>
              </a:rPr>
              <a:t> </a:t>
            </a:r>
            <a:r>
              <a:rPr lang="en-US" dirty="0" err="1">
                <a:solidFill>
                  <a:srgbClr val="3333CC"/>
                </a:solidFill>
              </a:rPr>
              <a:t>seturilor</a:t>
            </a:r>
            <a:r>
              <a:rPr lang="en-US" dirty="0">
                <a:solidFill>
                  <a:srgbClr val="3333CC"/>
                </a:solidFill>
              </a:rPr>
              <a:t> de </a:t>
            </a:r>
            <a:r>
              <a:rPr lang="en-US" dirty="0" err="1" smtClean="0">
                <a:solidFill>
                  <a:srgbClr val="3333CC"/>
                </a:solidFill>
              </a:rPr>
              <a:t>rezultate</a:t>
            </a:r>
            <a:endParaRPr lang="en-US" altLang="en-US" dirty="0">
              <a:solidFill>
                <a:srgbClr val="3333CC"/>
              </a:solidFill>
            </a:endParaRPr>
          </a:p>
        </p:txBody>
      </p:sp>
      <p:sp>
        <p:nvSpPr>
          <p:cNvPr id="99331" name="Rectangle 3"/>
          <p:cNvSpPr>
            <a:spLocks noGrp="1" noChangeArrowheads="1"/>
          </p:cNvSpPr>
          <p:nvPr>
            <p:ph type="body" idx="1"/>
          </p:nvPr>
        </p:nvSpPr>
        <p:spPr>
          <a:xfrm>
            <a:off x="914400" y="990600"/>
            <a:ext cx="7194550" cy="4287838"/>
          </a:xfrm>
        </p:spPr>
        <p:txBody>
          <a:bodyPr/>
          <a:lstStyle/>
          <a:p>
            <a:r>
              <a:rPr lang="ru-RU" b="0" dirty="0" smtClean="0"/>
              <a:t>Оператор </a:t>
            </a:r>
            <a:r>
              <a:rPr lang="en-US" dirty="0" smtClean="0"/>
              <a:t>ROLLUP</a:t>
            </a:r>
            <a:r>
              <a:rPr lang="en-US" b="0" dirty="0" smtClean="0"/>
              <a:t> </a:t>
            </a:r>
            <a:r>
              <a:rPr lang="ru-RU" b="0" dirty="0" smtClean="0"/>
              <a:t>добавляет суммирующую строку в результирующий набор:</a:t>
            </a:r>
          </a:p>
          <a:p>
            <a:pPr marL="0" indent="0">
              <a:lnSpc>
                <a:spcPct val="100000"/>
              </a:lnSpc>
              <a:spcBef>
                <a:spcPts val="0"/>
              </a:spcBef>
              <a:buNone/>
            </a:pPr>
            <a:r>
              <a:rPr lang="en-US" dirty="0" smtClean="0">
                <a:solidFill>
                  <a:srgbClr val="3333CC"/>
                </a:solidFill>
              </a:rPr>
              <a:t>SELECT Manufacturer, COUNT(*) AS Models,</a:t>
            </a:r>
            <a:r>
              <a:rPr lang="ro-MO" dirty="0" smtClean="0">
                <a:solidFill>
                  <a:srgbClr val="3333CC"/>
                </a:solidFill>
              </a:rPr>
              <a:t> </a:t>
            </a:r>
            <a:r>
              <a:rPr lang="en-US" dirty="0" smtClean="0">
                <a:solidFill>
                  <a:srgbClr val="3333CC"/>
                </a:solidFill>
              </a:rPr>
              <a:t>SUM(</a:t>
            </a:r>
            <a:r>
              <a:rPr lang="en-US" dirty="0" err="1" smtClean="0">
                <a:solidFill>
                  <a:srgbClr val="3333CC"/>
                </a:solidFill>
              </a:rPr>
              <a:t>ProductCount</a:t>
            </a:r>
            <a:r>
              <a:rPr lang="en-US" dirty="0" smtClean="0">
                <a:solidFill>
                  <a:srgbClr val="3333CC"/>
                </a:solidFill>
              </a:rPr>
              <a:t>) AS Units</a:t>
            </a:r>
          </a:p>
          <a:p>
            <a:pPr>
              <a:lnSpc>
                <a:spcPct val="100000"/>
              </a:lnSpc>
              <a:spcBef>
                <a:spcPts val="0"/>
              </a:spcBef>
              <a:buNone/>
            </a:pPr>
            <a:r>
              <a:rPr lang="en-US" dirty="0" smtClean="0">
                <a:solidFill>
                  <a:srgbClr val="3333CC"/>
                </a:solidFill>
              </a:rPr>
              <a:t>FROM Products</a:t>
            </a:r>
          </a:p>
          <a:p>
            <a:pPr>
              <a:lnSpc>
                <a:spcPct val="100000"/>
              </a:lnSpc>
              <a:spcBef>
                <a:spcPts val="0"/>
              </a:spcBef>
              <a:buNone/>
            </a:pPr>
            <a:r>
              <a:rPr lang="en-US" dirty="0" smtClean="0">
                <a:solidFill>
                  <a:srgbClr val="3333CC"/>
                </a:solidFill>
              </a:rPr>
              <a:t>GROUP BY Manufacturer WITH ROLLUP</a:t>
            </a:r>
          </a:p>
          <a:p>
            <a:pPr lvl="0"/>
            <a:endParaRPr lang="en-US" dirty="0"/>
          </a:p>
        </p:txBody>
      </p:sp>
      <p:pic>
        <p:nvPicPr>
          <p:cNvPr id="4" name="Picture 3" descr="88.png"/>
          <p:cNvPicPr>
            <a:picLocks noChangeAspect="1"/>
          </p:cNvPicPr>
          <p:nvPr/>
        </p:nvPicPr>
        <p:blipFill>
          <a:blip r:embed="rId2" cstate="print"/>
          <a:stretch>
            <a:fillRect/>
          </a:stretch>
        </p:blipFill>
        <p:spPr>
          <a:xfrm>
            <a:off x="838200" y="3124200"/>
            <a:ext cx="7467600" cy="3200400"/>
          </a:xfrm>
          <a:prstGeom prst="rect">
            <a:avLst/>
          </a:prstGeom>
        </p:spPr>
      </p:pic>
      <p:sp>
        <p:nvSpPr>
          <p:cNvPr id="5" name="Left Arrow 4"/>
          <p:cNvSpPr/>
          <p:nvPr/>
        </p:nvSpPr>
        <p:spPr bwMode="auto">
          <a:xfrm>
            <a:off x="3886200" y="5943600"/>
            <a:ext cx="1295400" cy="228600"/>
          </a:xfrm>
          <a:prstGeom prst="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7" name="Table 6"/>
          <p:cNvGraphicFramePr>
            <a:graphicFrameLocks noGrp="1"/>
          </p:cNvGraphicFramePr>
          <p:nvPr/>
        </p:nvGraphicFramePr>
        <p:xfrm>
          <a:off x="5334000" y="5334000"/>
          <a:ext cx="2971800" cy="822960"/>
        </p:xfrm>
        <a:graphic>
          <a:graphicData uri="http://schemas.openxmlformats.org/drawingml/2006/table">
            <a:tbl>
              <a:tblPr/>
              <a:tblGrid>
                <a:gridCol w="107156"/>
                <a:gridCol w="2864644"/>
              </a:tblGrid>
              <a:tr h="0">
                <a:tc>
                  <a:txBody>
                    <a:bodyPr/>
                    <a:lstStyle/>
                    <a:p>
                      <a:pPr algn="r" fontAlgn="base"/>
                      <a:r>
                        <a:rPr lang="ro-MO" b="0" i="0" dirty="0" smtClean="0">
                          <a:solidFill>
                            <a:srgbClr val="AFAFAF"/>
                          </a:solidFill>
                          <a:latin typeface="Consolas"/>
                        </a:rPr>
                        <a:t>     </a:t>
                      </a:r>
                      <a:endParaRPr lang="en-US" b="0" i="0" dirty="0">
                        <a:solidFill>
                          <a:srgbClr val="AFAFAF"/>
                        </a:solidFill>
                        <a:latin typeface="Consolas"/>
                      </a:endParaRPr>
                    </a:p>
                  </a:txBody>
                  <a:tcPr marL="0" marR="0" marT="0" marB="0" anchor="ctr">
                    <a:lnL>
                      <a:noFill/>
                    </a:lnL>
                    <a:lnR>
                      <a:noFill/>
                    </a:lnR>
                    <a:lnT>
                      <a:noFill/>
                    </a:lnT>
                    <a:lnB>
                      <a:noFill/>
                    </a:lnB>
                  </a:tcPr>
                </a:tc>
                <a:tc>
                  <a:txBody>
                    <a:bodyPr/>
                    <a:lstStyle/>
                    <a:p>
                      <a:pPr algn="l" fontAlgn="base"/>
                      <a:r>
                        <a:rPr lang="ro-MO" b="0" i="0" dirty="0" smtClean="0">
                          <a:latin typeface="Consolas"/>
                        </a:rPr>
                        <a:t> se sumeaza aici in rind adaugator</a:t>
                      </a:r>
                      <a:endParaRPr lang="en-US" b="0" i="0" dirty="0">
                        <a:latin typeface="Consolas"/>
                      </a:endParaRPr>
                    </a:p>
                  </a:txBody>
                  <a:tcPr marL="0" marR="0" marT="0" marB="0" anchor="ctr">
                    <a:lnL>
                      <a:noFill/>
                    </a:lnL>
                    <a:lnR>
                      <a:noFill/>
                    </a:lnR>
                    <a:lnT>
                      <a:noFill/>
                    </a:lnT>
                    <a:lnB>
                      <a:noFill/>
                    </a:lnB>
                  </a:tcPr>
                </a:tc>
              </a:tr>
              <a:tr h="0">
                <a:tc>
                  <a:txBody>
                    <a:bodyPr/>
                    <a:lstStyle/>
                    <a:p>
                      <a:pPr algn="r" fontAlgn="base"/>
                      <a:endParaRPr lang="en-US" b="0" i="0" dirty="0">
                        <a:solidFill>
                          <a:srgbClr val="AFAFAF"/>
                        </a:solidFill>
                        <a:latin typeface="Consolas"/>
                      </a:endParaRPr>
                    </a:p>
                  </a:txBody>
                  <a:tcPr marL="0" marR="0" marT="0" marB="0" anchor="ctr">
                    <a:lnL>
                      <a:noFill/>
                    </a:lnL>
                    <a:lnR>
                      <a:noFill/>
                    </a:lnR>
                    <a:lnT>
                      <a:noFill/>
                    </a:lnT>
                    <a:lnB>
                      <a:noFill/>
                    </a:lnB>
                  </a:tcPr>
                </a:tc>
                <a:tc>
                  <a:txBody>
                    <a:bodyPr/>
                    <a:lstStyle/>
                    <a:p>
                      <a:pPr algn="l" fontAlgn="base"/>
                      <a:endParaRPr lang="en-US" b="0" i="0" dirty="0">
                        <a:latin typeface="Consolas"/>
                      </a:endParaRPr>
                    </a:p>
                  </a:txBody>
                  <a:tcPr marL="0" marR="0" marT="0" marB="0" anchor="ctr">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buFont typeface="Wingdings" pitchFamily="2" charset="2"/>
              <a:buChar char="u"/>
            </a:pPr>
            <a:r>
              <a:rPr lang="en-US" altLang="en-US" dirty="0"/>
              <a:t> </a:t>
            </a:r>
            <a:r>
              <a:rPr lang="en-US" altLang="en-US" dirty="0" smtClean="0">
                <a:solidFill>
                  <a:srgbClr val="3333CC"/>
                </a:solidFill>
              </a:rPr>
              <a:t>T</a:t>
            </a:r>
            <a:r>
              <a:rPr lang="ro-MO" altLang="en-US" dirty="0" smtClean="0">
                <a:solidFill>
                  <a:srgbClr val="3333CC"/>
                </a:solidFill>
              </a:rPr>
              <a:t>ipuri de instructiuni </a:t>
            </a:r>
            <a:r>
              <a:rPr lang="en-US" altLang="en-US" dirty="0" smtClean="0">
                <a:solidFill>
                  <a:srgbClr val="3333CC"/>
                </a:solidFill>
              </a:rPr>
              <a:t>Transact-SQL </a:t>
            </a:r>
            <a:r>
              <a:rPr lang="ro-MO" altLang="en-US" dirty="0" smtClean="0">
                <a:solidFill>
                  <a:srgbClr val="3333CC"/>
                </a:solidFill>
              </a:rPr>
              <a:t> </a:t>
            </a:r>
            <a:endParaRPr lang="en-US" altLang="en-US" dirty="0">
              <a:solidFill>
                <a:srgbClr val="3333CC"/>
              </a:solidFill>
            </a:endParaRPr>
          </a:p>
        </p:txBody>
      </p:sp>
      <p:sp>
        <p:nvSpPr>
          <p:cNvPr id="20483" name="Rectangle 3"/>
          <p:cNvSpPr>
            <a:spLocks noGrp="1" noChangeArrowheads="1"/>
          </p:cNvSpPr>
          <p:nvPr>
            <p:ph type="body" idx="1"/>
          </p:nvPr>
        </p:nvSpPr>
        <p:spPr/>
        <p:txBody>
          <a:bodyPr/>
          <a:lstStyle/>
          <a:p>
            <a:r>
              <a:rPr lang="en-US" altLang="en-US" dirty="0"/>
              <a:t>Data Definition Language Statements </a:t>
            </a:r>
            <a:r>
              <a:rPr lang="ro-MO" altLang="en-US" dirty="0" smtClean="0"/>
              <a:t> - DDL</a:t>
            </a:r>
            <a:endParaRPr lang="en-US" altLang="en-US" dirty="0"/>
          </a:p>
          <a:p>
            <a:r>
              <a:rPr lang="en-US" altLang="en-US" dirty="0" smtClean="0"/>
              <a:t>Data Manipulation Language Statements</a:t>
            </a:r>
            <a:r>
              <a:rPr lang="ro-MO" altLang="en-US" dirty="0" smtClean="0"/>
              <a:t> – DML </a:t>
            </a:r>
            <a:endParaRPr lang="en-US" altLang="en-US" dirty="0" smtClean="0"/>
          </a:p>
          <a:p>
            <a:r>
              <a:rPr lang="en-US" altLang="en-US" dirty="0" smtClean="0"/>
              <a:t>Data </a:t>
            </a:r>
            <a:r>
              <a:rPr lang="en-US" altLang="en-US" dirty="0"/>
              <a:t>Control Language </a:t>
            </a:r>
            <a:r>
              <a:rPr lang="en-US" altLang="en-US" dirty="0" smtClean="0"/>
              <a:t>Statements</a:t>
            </a:r>
            <a:r>
              <a:rPr lang="ro-MO" altLang="en-US" dirty="0" smtClean="0"/>
              <a:t> – DCL </a:t>
            </a:r>
            <a:endParaRPr lang="en-US"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buFont typeface="Wingdings" pitchFamily="2" charset="2"/>
              <a:buChar char="u"/>
            </a:pPr>
            <a:r>
              <a:rPr lang="en-US" altLang="en-US" dirty="0">
                <a:solidFill>
                  <a:srgbClr val="3333CC"/>
                </a:solidFill>
              </a:rPr>
              <a:t> </a:t>
            </a:r>
            <a:r>
              <a:rPr lang="en-US" dirty="0" err="1">
                <a:solidFill>
                  <a:srgbClr val="3333CC"/>
                </a:solidFill>
              </a:rPr>
              <a:t>Generarea</a:t>
            </a:r>
            <a:r>
              <a:rPr lang="en-US" dirty="0">
                <a:solidFill>
                  <a:srgbClr val="3333CC"/>
                </a:solidFill>
              </a:rPr>
              <a:t> </a:t>
            </a:r>
            <a:r>
              <a:rPr lang="en-US" dirty="0" err="1">
                <a:solidFill>
                  <a:srgbClr val="3333CC"/>
                </a:solidFill>
              </a:rPr>
              <a:t>valorilor</a:t>
            </a:r>
            <a:r>
              <a:rPr lang="en-US" dirty="0">
                <a:solidFill>
                  <a:srgbClr val="3333CC"/>
                </a:solidFill>
              </a:rPr>
              <a:t> </a:t>
            </a:r>
            <a:r>
              <a:rPr lang="en-US" dirty="0" err="1">
                <a:solidFill>
                  <a:srgbClr val="3333CC"/>
                </a:solidFill>
              </a:rPr>
              <a:t>agregate</a:t>
            </a:r>
            <a:r>
              <a:rPr lang="en-US" dirty="0">
                <a:solidFill>
                  <a:srgbClr val="3333CC"/>
                </a:solidFill>
              </a:rPr>
              <a:t> </a:t>
            </a:r>
            <a:r>
              <a:rPr lang="en-US" dirty="0" err="1">
                <a:solidFill>
                  <a:srgbClr val="3333CC"/>
                </a:solidFill>
              </a:rPr>
              <a:t>în</a:t>
            </a:r>
            <a:r>
              <a:rPr lang="en-US" dirty="0">
                <a:solidFill>
                  <a:srgbClr val="3333CC"/>
                </a:solidFill>
              </a:rPr>
              <a:t> </a:t>
            </a:r>
            <a:r>
              <a:rPr lang="en-US" dirty="0" err="1">
                <a:solidFill>
                  <a:srgbClr val="3333CC"/>
                </a:solidFill>
              </a:rPr>
              <a:t>cadrul</a:t>
            </a:r>
            <a:r>
              <a:rPr lang="en-US" dirty="0">
                <a:solidFill>
                  <a:srgbClr val="3333CC"/>
                </a:solidFill>
              </a:rPr>
              <a:t> </a:t>
            </a:r>
            <a:r>
              <a:rPr lang="en-US" dirty="0" err="1">
                <a:solidFill>
                  <a:srgbClr val="3333CC"/>
                </a:solidFill>
              </a:rPr>
              <a:t>seturilor</a:t>
            </a:r>
            <a:r>
              <a:rPr lang="en-US" dirty="0">
                <a:solidFill>
                  <a:srgbClr val="3333CC"/>
                </a:solidFill>
              </a:rPr>
              <a:t> de </a:t>
            </a:r>
            <a:r>
              <a:rPr lang="en-US" dirty="0" err="1" smtClean="0">
                <a:solidFill>
                  <a:srgbClr val="3333CC"/>
                </a:solidFill>
              </a:rPr>
              <a:t>rezultate</a:t>
            </a:r>
            <a:endParaRPr lang="en-US" altLang="en-US" dirty="0">
              <a:solidFill>
                <a:srgbClr val="3333CC"/>
              </a:solidFill>
            </a:endParaRPr>
          </a:p>
        </p:txBody>
      </p:sp>
      <p:sp>
        <p:nvSpPr>
          <p:cNvPr id="99331" name="Rectangle 3"/>
          <p:cNvSpPr>
            <a:spLocks noGrp="1" noChangeArrowheads="1"/>
          </p:cNvSpPr>
          <p:nvPr>
            <p:ph type="body" idx="1"/>
          </p:nvPr>
        </p:nvSpPr>
        <p:spPr>
          <a:xfrm>
            <a:off x="762000" y="990600"/>
            <a:ext cx="7543800" cy="5334000"/>
          </a:xfrm>
        </p:spPr>
        <p:txBody>
          <a:bodyPr/>
          <a:lstStyle/>
          <a:p>
            <a:pPr marL="0">
              <a:lnSpc>
                <a:spcPct val="100000"/>
              </a:lnSpc>
              <a:spcBef>
                <a:spcPts val="0"/>
              </a:spcBef>
            </a:pPr>
            <a:r>
              <a:rPr lang="ro-MO" b="0" dirty="0" smtClean="0"/>
              <a:t>Exista si o forma alternativă cu acelasi rezultat. Valabil de la versiunea</a:t>
            </a:r>
            <a:r>
              <a:rPr lang="ru-RU" b="0" dirty="0" smtClean="0"/>
              <a:t> </a:t>
            </a:r>
            <a:r>
              <a:rPr lang="en-US" b="0" dirty="0" smtClean="0"/>
              <a:t>MS SQL Server 2008:</a:t>
            </a:r>
          </a:p>
          <a:p>
            <a:pPr marL="0">
              <a:lnSpc>
                <a:spcPct val="100000"/>
              </a:lnSpc>
              <a:spcBef>
                <a:spcPts val="0"/>
              </a:spcBef>
              <a:buNone/>
            </a:pPr>
            <a:r>
              <a:rPr lang="en-US" dirty="0" smtClean="0">
                <a:solidFill>
                  <a:srgbClr val="3333CC"/>
                </a:solidFill>
              </a:rPr>
              <a:t>SELECT Manufacturer, COUNT(*) AS Models, SUM(</a:t>
            </a:r>
            <a:r>
              <a:rPr lang="en-US" dirty="0" err="1" smtClean="0">
                <a:solidFill>
                  <a:srgbClr val="3333CC"/>
                </a:solidFill>
              </a:rPr>
              <a:t>ProductCount</a:t>
            </a:r>
            <a:r>
              <a:rPr lang="en-US" dirty="0" smtClean="0">
                <a:solidFill>
                  <a:srgbClr val="3333CC"/>
                </a:solidFill>
              </a:rPr>
              <a:t>) AS Units</a:t>
            </a:r>
          </a:p>
          <a:p>
            <a:pPr marL="0">
              <a:lnSpc>
                <a:spcPct val="100000"/>
              </a:lnSpc>
              <a:spcBef>
                <a:spcPts val="0"/>
              </a:spcBef>
              <a:buNone/>
            </a:pPr>
            <a:r>
              <a:rPr lang="en-US" dirty="0" smtClean="0">
                <a:solidFill>
                  <a:srgbClr val="3333CC"/>
                </a:solidFill>
              </a:rPr>
              <a:t>FROM Products</a:t>
            </a:r>
          </a:p>
          <a:p>
            <a:pPr marL="0">
              <a:lnSpc>
                <a:spcPct val="100000"/>
              </a:lnSpc>
              <a:spcBef>
                <a:spcPts val="0"/>
              </a:spcBef>
              <a:buNone/>
            </a:pPr>
            <a:r>
              <a:rPr lang="en-US" dirty="0" smtClean="0">
                <a:solidFill>
                  <a:srgbClr val="3333CC"/>
                </a:solidFill>
              </a:rPr>
              <a:t>GROUP BY ROLLUP(Manufacturer)</a:t>
            </a:r>
          </a:p>
          <a:p>
            <a:pPr marL="0">
              <a:lnSpc>
                <a:spcPct val="100000"/>
              </a:lnSpc>
              <a:spcBef>
                <a:spcPts val="0"/>
              </a:spcBef>
            </a:pPr>
            <a:r>
              <a:rPr lang="ro-MO" b="0" dirty="0" smtClean="0"/>
              <a:t>Daca vom grupa pe citeva criterii, </a:t>
            </a:r>
            <a:r>
              <a:rPr lang="en-US" b="0" dirty="0" smtClean="0"/>
              <a:t>ROLLUP </a:t>
            </a:r>
            <a:r>
              <a:rPr lang="ro-MO" b="0" dirty="0" smtClean="0"/>
              <a:t>va crea rindul de sumare pentru fiecare grupă.  De exemplu:</a:t>
            </a:r>
            <a:endParaRPr lang="ru-RU" b="0" dirty="0" smtClean="0"/>
          </a:p>
          <a:p>
            <a:pPr marL="0">
              <a:lnSpc>
                <a:spcPct val="100000"/>
              </a:lnSpc>
              <a:spcBef>
                <a:spcPts val="0"/>
              </a:spcBef>
              <a:buNone/>
            </a:pPr>
            <a:r>
              <a:rPr lang="en-US" dirty="0" smtClean="0">
                <a:solidFill>
                  <a:srgbClr val="3333CC"/>
                </a:solidFill>
              </a:rPr>
              <a:t>SELECT Manufacturer, COUNT(*) AS Models, SUM(</a:t>
            </a:r>
            <a:r>
              <a:rPr lang="en-US" dirty="0" err="1" smtClean="0">
                <a:solidFill>
                  <a:srgbClr val="3333CC"/>
                </a:solidFill>
              </a:rPr>
              <a:t>ProductCount</a:t>
            </a:r>
            <a:r>
              <a:rPr lang="en-US" dirty="0" smtClean="0">
                <a:solidFill>
                  <a:srgbClr val="3333CC"/>
                </a:solidFill>
              </a:rPr>
              <a:t>) AS Units</a:t>
            </a:r>
          </a:p>
          <a:p>
            <a:pPr marL="0">
              <a:lnSpc>
                <a:spcPct val="100000"/>
              </a:lnSpc>
              <a:spcBef>
                <a:spcPts val="0"/>
              </a:spcBef>
              <a:buNone/>
            </a:pPr>
            <a:r>
              <a:rPr lang="en-US" dirty="0" smtClean="0">
                <a:solidFill>
                  <a:srgbClr val="3333CC"/>
                </a:solidFill>
              </a:rPr>
              <a:t>FROM Products</a:t>
            </a:r>
          </a:p>
          <a:p>
            <a:pPr marL="0">
              <a:lnSpc>
                <a:spcPct val="100000"/>
              </a:lnSpc>
              <a:spcBef>
                <a:spcPts val="0"/>
              </a:spcBef>
              <a:buNone/>
            </a:pPr>
            <a:r>
              <a:rPr lang="en-US" dirty="0" smtClean="0">
                <a:solidFill>
                  <a:srgbClr val="3333CC"/>
                </a:solidFill>
              </a:rPr>
              <a:t>GROUP BY Manufacturer, </a:t>
            </a:r>
            <a:r>
              <a:rPr lang="en-US" dirty="0" err="1" smtClean="0">
                <a:solidFill>
                  <a:srgbClr val="3333CC"/>
                </a:solidFill>
              </a:rPr>
              <a:t>ProductCount</a:t>
            </a:r>
            <a:r>
              <a:rPr lang="en-US" dirty="0" smtClean="0">
                <a:solidFill>
                  <a:srgbClr val="3333CC"/>
                </a:solidFill>
              </a:rPr>
              <a:t> WITH ROLLUP</a:t>
            </a:r>
          </a:p>
          <a:p>
            <a:pPr lvl="0"/>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buFont typeface="Wingdings" pitchFamily="2" charset="2"/>
              <a:buChar char="u"/>
            </a:pPr>
            <a:r>
              <a:rPr lang="en-US" altLang="en-US" dirty="0">
                <a:solidFill>
                  <a:srgbClr val="3333CC"/>
                </a:solidFill>
              </a:rPr>
              <a:t> </a:t>
            </a:r>
            <a:r>
              <a:rPr lang="en-US" dirty="0" err="1">
                <a:solidFill>
                  <a:srgbClr val="3333CC"/>
                </a:solidFill>
              </a:rPr>
              <a:t>Generarea</a:t>
            </a:r>
            <a:r>
              <a:rPr lang="en-US" dirty="0">
                <a:solidFill>
                  <a:srgbClr val="3333CC"/>
                </a:solidFill>
              </a:rPr>
              <a:t> </a:t>
            </a:r>
            <a:r>
              <a:rPr lang="en-US" dirty="0" err="1">
                <a:solidFill>
                  <a:srgbClr val="3333CC"/>
                </a:solidFill>
              </a:rPr>
              <a:t>valorilor</a:t>
            </a:r>
            <a:r>
              <a:rPr lang="en-US" dirty="0">
                <a:solidFill>
                  <a:srgbClr val="3333CC"/>
                </a:solidFill>
              </a:rPr>
              <a:t> </a:t>
            </a:r>
            <a:r>
              <a:rPr lang="en-US" dirty="0" err="1">
                <a:solidFill>
                  <a:srgbClr val="3333CC"/>
                </a:solidFill>
              </a:rPr>
              <a:t>agregate</a:t>
            </a:r>
            <a:r>
              <a:rPr lang="en-US" dirty="0">
                <a:solidFill>
                  <a:srgbClr val="3333CC"/>
                </a:solidFill>
              </a:rPr>
              <a:t> </a:t>
            </a:r>
            <a:r>
              <a:rPr lang="en-US" dirty="0" err="1">
                <a:solidFill>
                  <a:srgbClr val="3333CC"/>
                </a:solidFill>
              </a:rPr>
              <a:t>în</a:t>
            </a:r>
            <a:r>
              <a:rPr lang="en-US" dirty="0">
                <a:solidFill>
                  <a:srgbClr val="3333CC"/>
                </a:solidFill>
              </a:rPr>
              <a:t> </a:t>
            </a:r>
            <a:r>
              <a:rPr lang="en-US" dirty="0" err="1">
                <a:solidFill>
                  <a:srgbClr val="3333CC"/>
                </a:solidFill>
              </a:rPr>
              <a:t>cadrul</a:t>
            </a:r>
            <a:r>
              <a:rPr lang="en-US" dirty="0">
                <a:solidFill>
                  <a:srgbClr val="3333CC"/>
                </a:solidFill>
              </a:rPr>
              <a:t> </a:t>
            </a:r>
            <a:r>
              <a:rPr lang="en-US" dirty="0" err="1">
                <a:solidFill>
                  <a:srgbClr val="3333CC"/>
                </a:solidFill>
              </a:rPr>
              <a:t>seturilor</a:t>
            </a:r>
            <a:r>
              <a:rPr lang="en-US" dirty="0">
                <a:solidFill>
                  <a:srgbClr val="3333CC"/>
                </a:solidFill>
              </a:rPr>
              <a:t> de </a:t>
            </a:r>
            <a:r>
              <a:rPr lang="en-US" dirty="0" err="1" smtClean="0">
                <a:solidFill>
                  <a:srgbClr val="3333CC"/>
                </a:solidFill>
              </a:rPr>
              <a:t>rezultate</a:t>
            </a:r>
            <a:endParaRPr lang="en-US" altLang="en-US" dirty="0">
              <a:solidFill>
                <a:srgbClr val="3333CC"/>
              </a:solidFill>
            </a:endParaRPr>
          </a:p>
        </p:txBody>
      </p:sp>
      <p:sp>
        <p:nvSpPr>
          <p:cNvPr id="99331" name="Rectangle 3"/>
          <p:cNvSpPr>
            <a:spLocks noGrp="1" noChangeArrowheads="1"/>
          </p:cNvSpPr>
          <p:nvPr>
            <p:ph type="body" idx="1"/>
          </p:nvPr>
        </p:nvSpPr>
        <p:spPr>
          <a:xfrm>
            <a:off x="762000" y="990600"/>
            <a:ext cx="7543800" cy="5334000"/>
          </a:xfrm>
        </p:spPr>
        <p:txBody>
          <a:bodyPr/>
          <a:lstStyle/>
          <a:p>
            <a:pPr lvl="0"/>
            <a:endParaRPr lang="en-US" dirty="0"/>
          </a:p>
        </p:txBody>
      </p:sp>
      <p:pic>
        <p:nvPicPr>
          <p:cNvPr id="4" name="Picture 3" descr="89.png"/>
          <p:cNvPicPr>
            <a:picLocks noChangeAspect="1"/>
          </p:cNvPicPr>
          <p:nvPr/>
        </p:nvPicPr>
        <p:blipFill>
          <a:blip r:embed="rId2" cstate="print"/>
          <a:stretch>
            <a:fillRect/>
          </a:stretch>
        </p:blipFill>
        <p:spPr>
          <a:xfrm>
            <a:off x="762000" y="990600"/>
            <a:ext cx="7543800" cy="5280660"/>
          </a:xfrm>
          <a:prstGeom prst="rect">
            <a:avLst/>
          </a:prstGeom>
        </p:spPr>
      </p:pic>
      <p:graphicFrame>
        <p:nvGraphicFramePr>
          <p:cNvPr id="5" name="Table 4"/>
          <p:cNvGraphicFramePr>
            <a:graphicFrameLocks noGrp="1"/>
          </p:cNvGraphicFramePr>
          <p:nvPr/>
        </p:nvGraphicFramePr>
        <p:xfrm>
          <a:off x="5334000" y="5334000"/>
          <a:ext cx="2971800" cy="822960"/>
        </p:xfrm>
        <a:graphic>
          <a:graphicData uri="http://schemas.openxmlformats.org/drawingml/2006/table">
            <a:tbl>
              <a:tblPr/>
              <a:tblGrid>
                <a:gridCol w="107156"/>
                <a:gridCol w="2864644"/>
              </a:tblGrid>
              <a:tr h="0">
                <a:tc>
                  <a:txBody>
                    <a:bodyPr/>
                    <a:lstStyle/>
                    <a:p>
                      <a:pPr algn="r" fontAlgn="base"/>
                      <a:r>
                        <a:rPr lang="ro-MO" b="0" i="0" dirty="0" smtClean="0">
                          <a:solidFill>
                            <a:srgbClr val="AFAFAF"/>
                          </a:solidFill>
                          <a:latin typeface="Consolas"/>
                        </a:rPr>
                        <a:t>     </a:t>
                      </a:r>
                      <a:endParaRPr lang="en-US" b="0" i="0" dirty="0">
                        <a:solidFill>
                          <a:srgbClr val="AFAFAF"/>
                        </a:solidFill>
                        <a:latin typeface="Consolas"/>
                      </a:endParaRPr>
                    </a:p>
                  </a:txBody>
                  <a:tcPr marL="0" marR="0" marT="0" marB="0" anchor="ctr">
                    <a:lnL>
                      <a:noFill/>
                    </a:lnL>
                    <a:lnR>
                      <a:noFill/>
                    </a:lnR>
                    <a:lnT>
                      <a:noFill/>
                    </a:lnT>
                    <a:lnB>
                      <a:noFill/>
                    </a:lnB>
                  </a:tcPr>
                </a:tc>
                <a:tc>
                  <a:txBody>
                    <a:bodyPr/>
                    <a:lstStyle/>
                    <a:p>
                      <a:pPr algn="l" fontAlgn="base"/>
                      <a:r>
                        <a:rPr lang="ro-MO" b="0" i="0" dirty="0" smtClean="0">
                          <a:latin typeface="Consolas"/>
                        </a:rPr>
                        <a:t> se sumeaza aici pe fiecare grupa </a:t>
                      </a:r>
                      <a:endParaRPr lang="en-US" b="0" i="0" dirty="0">
                        <a:latin typeface="Consolas"/>
                      </a:endParaRPr>
                    </a:p>
                  </a:txBody>
                  <a:tcPr marL="0" marR="0" marT="0" marB="0" anchor="ctr">
                    <a:lnL>
                      <a:noFill/>
                    </a:lnL>
                    <a:lnR>
                      <a:noFill/>
                    </a:lnR>
                    <a:lnT>
                      <a:noFill/>
                    </a:lnT>
                    <a:lnB>
                      <a:noFill/>
                    </a:lnB>
                  </a:tcPr>
                </a:tc>
              </a:tr>
              <a:tr h="0">
                <a:tc>
                  <a:txBody>
                    <a:bodyPr/>
                    <a:lstStyle/>
                    <a:p>
                      <a:pPr algn="r" fontAlgn="base"/>
                      <a:endParaRPr lang="en-US" b="0" i="0" dirty="0">
                        <a:solidFill>
                          <a:srgbClr val="AFAFAF"/>
                        </a:solidFill>
                        <a:latin typeface="Consolas"/>
                      </a:endParaRPr>
                    </a:p>
                  </a:txBody>
                  <a:tcPr marL="0" marR="0" marT="0" marB="0" anchor="ctr">
                    <a:lnL>
                      <a:noFill/>
                    </a:lnL>
                    <a:lnR>
                      <a:noFill/>
                    </a:lnR>
                    <a:lnT>
                      <a:noFill/>
                    </a:lnT>
                    <a:lnB>
                      <a:noFill/>
                    </a:lnB>
                  </a:tcPr>
                </a:tc>
                <a:tc>
                  <a:txBody>
                    <a:bodyPr/>
                    <a:lstStyle/>
                    <a:p>
                      <a:pPr algn="l" fontAlgn="base"/>
                      <a:endParaRPr lang="en-US" b="0" i="0" dirty="0">
                        <a:latin typeface="Consolas"/>
                      </a:endParaRPr>
                    </a:p>
                  </a:txBody>
                  <a:tcPr marL="0" marR="0" marT="0" marB="0" anchor="ctr">
                    <a:lnL>
                      <a:noFill/>
                    </a:lnL>
                    <a:lnR>
                      <a:noFill/>
                    </a:lnR>
                    <a:lnT>
                      <a:noFill/>
                    </a:lnT>
                    <a:lnB>
                      <a:noFill/>
                    </a:lnB>
                  </a:tcPr>
                </a:tc>
              </a:tr>
            </a:tbl>
          </a:graphicData>
        </a:graphic>
      </p:graphicFrame>
      <p:sp>
        <p:nvSpPr>
          <p:cNvPr id="6" name="Rectangle 5"/>
          <p:cNvSpPr/>
          <p:nvPr/>
        </p:nvSpPr>
        <p:spPr>
          <a:xfrm>
            <a:off x="4267200" y="4191000"/>
            <a:ext cx="4038600" cy="646331"/>
          </a:xfrm>
          <a:prstGeom prst="rect">
            <a:avLst/>
          </a:prstGeom>
        </p:spPr>
        <p:txBody>
          <a:bodyPr wrap="square">
            <a:spAutoFit/>
          </a:bodyPr>
          <a:lstStyle/>
          <a:p>
            <a:r>
              <a:rPr lang="ro-MO" sz="1800" dirty="0" smtClean="0"/>
              <a:t>Daca dorim sa ordonam date cu </a:t>
            </a:r>
            <a:r>
              <a:rPr lang="ru-RU" sz="1800" dirty="0" smtClean="0"/>
              <a:t>ORDER BY </a:t>
            </a:r>
            <a:r>
              <a:rPr lang="ro-MO" sz="1800" dirty="0" smtClean="0"/>
              <a:t>o vom folosi dupa group by</a:t>
            </a:r>
            <a:endParaRPr lang="en-US" sz="1800"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buFont typeface="Wingdings" pitchFamily="2" charset="2"/>
              <a:buChar char="u"/>
            </a:pPr>
            <a:r>
              <a:rPr lang="en-US" altLang="en-US" dirty="0">
                <a:solidFill>
                  <a:srgbClr val="3333CC"/>
                </a:solidFill>
              </a:rPr>
              <a:t> </a:t>
            </a:r>
            <a:r>
              <a:rPr lang="en-US" dirty="0" err="1">
                <a:solidFill>
                  <a:srgbClr val="3333CC"/>
                </a:solidFill>
              </a:rPr>
              <a:t>Generarea</a:t>
            </a:r>
            <a:r>
              <a:rPr lang="en-US" dirty="0">
                <a:solidFill>
                  <a:srgbClr val="3333CC"/>
                </a:solidFill>
              </a:rPr>
              <a:t> </a:t>
            </a:r>
            <a:r>
              <a:rPr lang="en-US" dirty="0" err="1">
                <a:solidFill>
                  <a:srgbClr val="3333CC"/>
                </a:solidFill>
              </a:rPr>
              <a:t>valorilor</a:t>
            </a:r>
            <a:r>
              <a:rPr lang="en-US" dirty="0">
                <a:solidFill>
                  <a:srgbClr val="3333CC"/>
                </a:solidFill>
              </a:rPr>
              <a:t> </a:t>
            </a:r>
            <a:r>
              <a:rPr lang="en-US" dirty="0" err="1">
                <a:solidFill>
                  <a:srgbClr val="3333CC"/>
                </a:solidFill>
              </a:rPr>
              <a:t>agregate</a:t>
            </a:r>
            <a:r>
              <a:rPr lang="en-US" dirty="0">
                <a:solidFill>
                  <a:srgbClr val="3333CC"/>
                </a:solidFill>
              </a:rPr>
              <a:t> </a:t>
            </a:r>
            <a:r>
              <a:rPr lang="en-US" dirty="0" err="1">
                <a:solidFill>
                  <a:srgbClr val="3333CC"/>
                </a:solidFill>
              </a:rPr>
              <a:t>în</a:t>
            </a:r>
            <a:r>
              <a:rPr lang="en-US" dirty="0">
                <a:solidFill>
                  <a:srgbClr val="3333CC"/>
                </a:solidFill>
              </a:rPr>
              <a:t> </a:t>
            </a:r>
            <a:r>
              <a:rPr lang="en-US" dirty="0" err="1">
                <a:solidFill>
                  <a:srgbClr val="3333CC"/>
                </a:solidFill>
              </a:rPr>
              <a:t>cadrul</a:t>
            </a:r>
            <a:r>
              <a:rPr lang="en-US" dirty="0">
                <a:solidFill>
                  <a:srgbClr val="3333CC"/>
                </a:solidFill>
              </a:rPr>
              <a:t> </a:t>
            </a:r>
            <a:r>
              <a:rPr lang="en-US" dirty="0" err="1">
                <a:solidFill>
                  <a:srgbClr val="3333CC"/>
                </a:solidFill>
              </a:rPr>
              <a:t>seturilor</a:t>
            </a:r>
            <a:r>
              <a:rPr lang="en-US" dirty="0">
                <a:solidFill>
                  <a:srgbClr val="3333CC"/>
                </a:solidFill>
              </a:rPr>
              <a:t> de </a:t>
            </a:r>
            <a:r>
              <a:rPr lang="en-US" dirty="0" err="1" smtClean="0">
                <a:solidFill>
                  <a:srgbClr val="3333CC"/>
                </a:solidFill>
              </a:rPr>
              <a:t>rezultate</a:t>
            </a:r>
            <a:r>
              <a:rPr lang="ro-MO" dirty="0" smtClean="0">
                <a:solidFill>
                  <a:srgbClr val="3333CC"/>
                </a:solidFill>
              </a:rPr>
              <a:t> CUBE</a:t>
            </a:r>
            <a:endParaRPr lang="en-US" altLang="en-US" dirty="0">
              <a:solidFill>
                <a:srgbClr val="3333CC"/>
              </a:solidFill>
            </a:endParaRPr>
          </a:p>
        </p:txBody>
      </p:sp>
      <p:sp>
        <p:nvSpPr>
          <p:cNvPr id="99331" name="Rectangle 3"/>
          <p:cNvSpPr>
            <a:spLocks noGrp="1" noChangeArrowheads="1"/>
          </p:cNvSpPr>
          <p:nvPr>
            <p:ph type="body" idx="1"/>
          </p:nvPr>
        </p:nvSpPr>
        <p:spPr>
          <a:xfrm>
            <a:off x="762000" y="990600"/>
            <a:ext cx="3352800" cy="5334000"/>
          </a:xfrm>
        </p:spPr>
        <p:txBody>
          <a:bodyPr/>
          <a:lstStyle/>
          <a:p>
            <a:pPr marL="0">
              <a:lnSpc>
                <a:spcPct val="100000"/>
              </a:lnSpc>
              <a:spcBef>
                <a:spcPts val="0"/>
              </a:spcBef>
            </a:pPr>
            <a:r>
              <a:rPr lang="en-US" dirty="0" smtClean="0"/>
              <a:t>CUBE</a:t>
            </a:r>
            <a:r>
              <a:rPr lang="en-US" b="0" dirty="0" smtClean="0"/>
              <a:t> </a:t>
            </a:r>
            <a:r>
              <a:rPr lang="ro-MO" b="0" dirty="0" smtClean="0"/>
              <a:t>se aseamana cu </a:t>
            </a:r>
            <a:r>
              <a:rPr lang="en-US" b="0" dirty="0" smtClean="0"/>
              <a:t>ROLLUP </a:t>
            </a:r>
            <a:r>
              <a:rPr lang="ro-MO" b="0" dirty="0" smtClean="0"/>
              <a:t>cu o exceptie</a:t>
            </a:r>
            <a:r>
              <a:rPr lang="ru-RU" b="0" dirty="0" smtClean="0"/>
              <a:t>, </a:t>
            </a:r>
            <a:r>
              <a:rPr lang="en-US" b="0" dirty="0" smtClean="0"/>
              <a:t>CUBE </a:t>
            </a:r>
            <a:r>
              <a:rPr lang="ro-MO" b="0" dirty="0" smtClean="0"/>
              <a:t>adaugă rinduri de sumare pentru fiecare combinare de grup. </a:t>
            </a:r>
            <a:endParaRPr lang="ru-RU" b="0" dirty="0" smtClean="0"/>
          </a:p>
          <a:p>
            <a:pPr marL="0">
              <a:lnSpc>
                <a:spcPct val="100000"/>
              </a:lnSpc>
              <a:spcBef>
                <a:spcPts val="0"/>
              </a:spcBef>
              <a:buNone/>
            </a:pPr>
            <a:r>
              <a:rPr lang="en-US" dirty="0" smtClean="0">
                <a:solidFill>
                  <a:srgbClr val="3333CC"/>
                </a:solidFill>
              </a:rPr>
              <a:t>SELECT Manufacturer, COUNT(*) AS Models,</a:t>
            </a:r>
            <a:endParaRPr lang="ro-MO" dirty="0" smtClean="0">
              <a:solidFill>
                <a:srgbClr val="3333CC"/>
              </a:solidFill>
            </a:endParaRPr>
          </a:p>
          <a:p>
            <a:pPr marL="0">
              <a:lnSpc>
                <a:spcPct val="100000"/>
              </a:lnSpc>
              <a:spcBef>
                <a:spcPts val="0"/>
              </a:spcBef>
              <a:buNone/>
            </a:pPr>
            <a:r>
              <a:rPr lang="en-US" dirty="0" smtClean="0">
                <a:solidFill>
                  <a:srgbClr val="3333CC"/>
                </a:solidFill>
              </a:rPr>
              <a:t>SUM(</a:t>
            </a:r>
            <a:r>
              <a:rPr lang="en-US" dirty="0" err="1" smtClean="0">
                <a:solidFill>
                  <a:srgbClr val="3333CC"/>
                </a:solidFill>
              </a:rPr>
              <a:t>ProductCount</a:t>
            </a:r>
            <a:r>
              <a:rPr lang="en-US" dirty="0" smtClean="0">
                <a:solidFill>
                  <a:srgbClr val="3333CC"/>
                </a:solidFill>
              </a:rPr>
              <a:t>) AS Units</a:t>
            </a:r>
          </a:p>
          <a:p>
            <a:pPr marL="0">
              <a:lnSpc>
                <a:spcPct val="100000"/>
              </a:lnSpc>
              <a:spcBef>
                <a:spcPts val="0"/>
              </a:spcBef>
              <a:buNone/>
            </a:pPr>
            <a:r>
              <a:rPr lang="en-US" dirty="0" smtClean="0">
                <a:solidFill>
                  <a:srgbClr val="3333CC"/>
                </a:solidFill>
              </a:rPr>
              <a:t>FROM Products</a:t>
            </a:r>
          </a:p>
          <a:p>
            <a:pPr marL="0">
              <a:lnSpc>
                <a:spcPct val="100000"/>
              </a:lnSpc>
              <a:spcBef>
                <a:spcPts val="0"/>
              </a:spcBef>
              <a:buNone/>
            </a:pPr>
            <a:r>
              <a:rPr lang="en-US" dirty="0" smtClean="0">
                <a:solidFill>
                  <a:srgbClr val="3333CC"/>
                </a:solidFill>
              </a:rPr>
              <a:t>GROUP BY Manufacturer, </a:t>
            </a:r>
            <a:r>
              <a:rPr lang="en-US" dirty="0" err="1" smtClean="0">
                <a:solidFill>
                  <a:srgbClr val="3333CC"/>
                </a:solidFill>
              </a:rPr>
              <a:t>ProductCount</a:t>
            </a:r>
            <a:r>
              <a:rPr lang="en-US" dirty="0" smtClean="0">
                <a:solidFill>
                  <a:srgbClr val="3333CC"/>
                </a:solidFill>
              </a:rPr>
              <a:t> WITH CUBE</a:t>
            </a:r>
          </a:p>
          <a:p>
            <a:pPr lvl="0"/>
            <a:endParaRPr lang="en-US" dirty="0"/>
          </a:p>
        </p:txBody>
      </p:sp>
      <p:pic>
        <p:nvPicPr>
          <p:cNvPr id="7" name="Picture 6" descr="90.png"/>
          <p:cNvPicPr>
            <a:picLocks noChangeAspect="1"/>
          </p:cNvPicPr>
          <p:nvPr/>
        </p:nvPicPr>
        <p:blipFill>
          <a:blip r:embed="rId2" cstate="print"/>
          <a:stretch>
            <a:fillRect/>
          </a:stretch>
        </p:blipFill>
        <p:spPr>
          <a:xfrm>
            <a:off x="3962400" y="990600"/>
            <a:ext cx="4648200" cy="5257800"/>
          </a:xfrm>
          <a:prstGeom prst="rect">
            <a:avLst/>
          </a:prstGeom>
          <a:ln w="3175">
            <a:solidFill>
              <a:schemeClr val="tx1"/>
            </a:solidFill>
          </a:ln>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buFont typeface="Wingdings" pitchFamily="2" charset="2"/>
              <a:buChar char="u"/>
            </a:pPr>
            <a:r>
              <a:rPr lang="en-US" altLang="en-US" dirty="0" smtClean="0">
                <a:solidFill>
                  <a:srgbClr val="3333CC"/>
                </a:solidFill>
              </a:rPr>
              <a:t> </a:t>
            </a:r>
            <a:r>
              <a:rPr lang="en-US" dirty="0" err="1" smtClean="0">
                <a:solidFill>
                  <a:srgbClr val="3333CC"/>
                </a:solidFill>
              </a:rPr>
              <a:t>Generarea</a:t>
            </a:r>
            <a:r>
              <a:rPr lang="en-US" dirty="0" smtClean="0">
                <a:solidFill>
                  <a:srgbClr val="3333CC"/>
                </a:solidFill>
              </a:rPr>
              <a:t> </a:t>
            </a:r>
            <a:r>
              <a:rPr lang="en-US" dirty="0" err="1" smtClean="0">
                <a:solidFill>
                  <a:srgbClr val="3333CC"/>
                </a:solidFill>
              </a:rPr>
              <a:t>valorilor</a:t>
            </a:r>
            <a:r>
              <a:rPr lang="en-US" dirty="0" smtClean="0">
                <a:solidFill>
                  <a:srgbClr val="3333CC"/>
                </a:solidFill>
              </a:rPr>
              <a:t> </a:t>
            </a:r>
            <a:r>
              <a:rPr lang="en-US" dirty="0" err="1" smtClean="0">
                <a:solidFill>
                  <a:srgbClr val="3333CC"/>
                </a:solidFill>
              </a:rPr>
              <a:t>agregate</a:t>
            </a:r>
            <a:r>
              <a:rPr lang="en-US" dirty="0" smtClean="0">
                <a:solidFill>
                  <a:srgbClr val="3333CC"/>
                </a:solidFill>
              </a:rPr>
              <a:t> </a:t>
            </a:r>
            <a:r>
              <a:rPr lang="en-US" dirty="0" err="1" smtClean="0">
                <a:solidFill>
                  <a:srgbClr val="3333CC"/>
                </a:solidFill>
              </a:rPr>
              <a:t>în</a:t>
            </a:r>
            <a:r>
              <a:rPr lang="en-US" dirty="0" smtClean="0">
                <a:solidFill>
                  <a:srgbClr val="3333CC"/>
                </a:solidFill>
              </a:rPr>
              <a:t> </a:t>
            </a:r>
            <a:r>
              <a:rPr lang="en-US" dirty="0" err="1" smtClean="0">
                <a:solidFill>
                  <a:srgbClr val="3333CC"/>
                </a:solidFill>
              </a:rPr>
              <a:t>cadrul</a:t>
            </a:r>
            <a:r>
              <a:rPr lang="en-US" dirty="0" smtClean="0">
                <a:solidFill>
                  <a:srgbClr val="3333CC"/>
                </a:solidFill>
              </a:rPr>
              <a:t> </a:t>
            </a:r>
            <a:r>
              <a:rPr lang="en-US" dirty="0" err="1" smtClean="0">
                <a:solidFill>
                  <a:srgbClr val="3333CC"/>
                </a:solidFill>
              </a:rPr>
              <a:t>seturilor</a:t>
            </a:r>
            <a:r>
              <a:rPr lang="en-US" dirty="0" smtClean="0">
                <a:solidFill>
                  <a:srgbClr val="3333CC"/>
                </a:solidFill>
              </a:rPr>
              <a:t> de </a:t>
            </a:r>
            <a:r>
              <a:rPr lang="en-US" dirty="0" err="1" smtClean="0">
                <a:solidFill>
                  <a:srgbClr val="3333CC"/>
                </a:solidFill>
              </a:rPr>
              <a:t>rezultate</a:t>
            </a:r>
            <a:r>
              <a:rPr lang="ro-MO" dirty="0" smtClean="0">
                <a:solidFill>
                  <a:srgbClr val="3333CC"/>
                </a:solidFill>
              </a:rPr>
              <a:t> </a:t>
            </a:r>
            <a:r>
              <a:rPr lang="en-US" dirty="0" smtClean="0"/>
              <a:t>GROUPING SETS</a:t>
            </a:r>
            <a:endParaRPr lang="en-US" altLang="en-US" dirty="0">
              <a:solidFill>
                <a:srgbClr val="3333CC"/>
              </a:solidFill>
            </a:endParaRPr>
          </a:p>
        </p:txBody>
      </p:sp>
      <p:sp>
        <p:nvSpPr>
          <p:cNvPr id="99331" name="Rectangle 3"/>
          <p:cNvSpPr>
            <a:spLocks noGrp="1" noChangeArrowheads="1"/>
          </p:cNvSpPr>
          <p:nvPr>
            <p:ph type="body" idx="1"/>
          </p:nvPr>
        </p:nvSpPr>
        <p:spPr>
          <a:xfrm>
            <a:off x="762000" y="990600"/>
            <a:ext cx="3048000" cy="5334000"/>
          </a:xfrm>
        </p:spPr>
        <p:txBody>
          <a:bodyPr/>
          <a:lstStyle/>
          <a:p>
            <a:pPr marL="0">
              <a:lnSpc>
                <a:spcPct val="100000"/>
              </a:lnSpc>
              <a:spcBef>
                <a:spcPts val="0"/>
              </a:spcBef>
            </a:pPr>
            <a:r>
              <a:rPr lang="ro-MO" b="0" dirty="0" smtClean="0"/>
              <a:t>Operatorul</a:t>
            </a:r>
            <a:r>
              <a:rPr lang="ru-RU" b="0" dirty="0" smtClean="0"/>
              <a:t> </a:t>
            </a:r>
            <a:r>
              <a:rPr lang="en-US" dirty="0" smtClean="0"/>
              <a:t>GROUPING SETS</a:t>
            </a:r>
            <a:r>
              <a:rPr lang="en-US" b="0" dirty="0" smtClean="0"/>
              <a:t> </a:t>
            </a:r>
            <a:r>
              <a:rPr lang="ro-MO" b="0" dirty="0" smtClean="0"/>
              <a:t>este analogic cu</a:t>
            </a:r>
            <a:r>
              <a:rPr lang="ru-RU" b="0" dirty="0" smtClean="0"/>
              <a:t> </a:t>
            </a:r>
            <a:r>
              <a:rPr lang="en-US" b="0" dirty="0" smtClean="0"/>
              <a:t>ROLLUP </a:t>
            </a:r>
            <a:r>
              <a:rPr lang="ro-MO" b="0" dirty="0" smtClean="0"/>
              <a:t>si</a:t>
            </a:r>
            <a:r>
              <a:rPr lang="ru-RU" b="0" dirty="0" smtClean="0"/>
              <a:t> </a:t>
            </a:r>
            <a:r>
              <a:rPr lang="en-US" b="0" dirty="0" smtClean="0"/>
              <a:t>CUBE </a:t>
            </a:r>
            <a:r>
              <a:rPr lang="ro-MO" b="0" dirty="0" smtClean="0"/>
              <a:t>adaugă rindul de sumare pentru grup, dar el nu nu include grupele. </a:t>
            </a:r>
            <a:endParaRPr lang="ru-RU" b="0" dirty="0" smtClean="0"/>
          </a:p>
          <a:p>
            <a:pPr marL="0">
              <a:lnSpc>
                <a:spcPct val="100000"/>
              </a:lnSpc>
              <a:spcBef>
                <a:spcPts val="0"/>
              </a:spcBef>
              <a:buNone/>
            </a:pPr>
            <a:r>
              <a:rPr lang="en-US" dirty="0" smtClean="0">
                <a:solidFill>
                  <a:srgbClr val="3333CC"/>
                </a:solidFill>
              </a:rPr>
              <a:t>SELECT Manufacturer, COUNT(*) AS Models, </a:t>
            </a:r>
            <a:r>
              <a:rPr lang="en-US" dirty="0" err="1" smtClean="0">
                <a:solidFill>
                  <a:srgbClr val="3333CC"/>
                </a:solidFill>
              </a:rPr>
              <a:t>ProductCount</a:t>
            </a:r>
            <a:endParaRPr lang="en-US" dirty="0" smtClean="0">
              <a:solidFill>
                <a:srgbClr val="3333CC"/>
              </a:solidFill>
            </a:endParaRPr>
          </a:p>
          <a:p>
            <a:pPr marL="0">
              <a:lnSpc>
                <a:spcPct val="100000"/>
              </a:lnSpc>
              <a:spcBef>
                <a:spcPts val="0"/>
              </a:spcBef>
              <a:buNone/>
            </a:pPr>
            <a:r>
              <a:rPr lang="en-US" dirty="0" smtClean="0">
                <a:solidFill>
                  <a:srgbClr val="3333CC"/>
                </a:solidFill>
              </a:rPr>
              <a:t>FROM Products</a:t>
            </a:r>
          </a:p>
          <a:p>
            <a:pPr marL="0">
              <a:lnSpc>
                <a:spcPct val="100000"/>
              </a:lnSpc>
              <a:spcBef>
                <a:spcPts val="0"/>
              </a:spcBef>
              <a:buNone/>
            </a:pPr>
            <a:r>
              <a:rPr lang="en-US" dirty="0" smtClean="0">
                <a:solidFill>
                  <a:srgbClr val="3333CC"/>
                </a:solidFill>
              </a:rPr>
              <a:t>GROUP BY GROUPING SETS(Manufacturer, </a:t>
            </a:r>
            <a:r>
              <a:rPr lang="en-US" dirty="0" err="1" smtClean="0">
                <a:solidFill>
                  <a:srgbClr val="3333CC"/>
                </a:solidFill>
              </a:rPr>
              <a:t>ProductCount</a:t>
            </a:r>
            <a:r>
              <a:rPr lang="en-US" dirty="0" smtClean="0">
                <a:solidFill>
                  <a:srgbClr val="3333CC"/>
                </a:solidFill>
              </a:rPr>
              <a:t>)</a:t>
            </a:r>
          </a:p>
          <a:p>
            <a:pPr lvl="0"/>
            <a:endParaRPr lang="en-US" dirty="0"/>
          </a:p>
        </p:txBody>
      </p:sp>
      <p:pic>
        <p:nvPicPr>
          <p:cNvPr id="5" name="Picture 4" descr="91.png"/>
          <p:cNvPicPr>
            <a:picLocks noChangeAspect="1"/>
          </p:cNvPicPr>
          <p:nvPr/>
        </p:nvPicPr>
        <p:blipFill>
          <a:blip r:embed="rId2" cstate="print"/>
          <a:stretch>
            <a:fillRect/>
          </a:stretch>
        </p:blipFill>
        <p:spPr>
          <a:xfrm>
            <a:off x="3733800" y="990600"/>
            <a:ext cx="4495800" cy="5181600"/>
          </a:xfrm>
          <a:prstGeom prst="rect">
            <a:avLst/>
          </a:prstGeom>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buFont typeface="Wingdings" pitchFamily="2" charset="2"/>
              <a:buChar char="u"/>
            </a:pPr>
            <a:r>
              <a:rPr lang="en-US" altLang="en-US" dirty="0" smtClean="0">
                <a:solidFill>
                  <a:srgbClr val="3333CC"/>
                </a:solidFill>
              </a:rPr>
              <a:t> </a:t>
            </a:r>
            <a:r>
              <a:rPr lang="en-US" dirty="0" err="1" smtClean="0">
                <a:solidFill>
                  <a:srgbClr val="3333CC"/>
                </a:solidFill>
              </a:rPr>
              <a:t>Generarea</a:t>
            </a:r>
            <a:r>
              <a:rPr lang="en-US" dirty="0" smtClean="0">
                <a:solidFill>
                  <a:srgbClr val="3333CC"/>
                </a:solidFill>
              </a:rPr>
              <a:t> </a:t>
            </a:r>
            <a:r>
              <a:rPr lang="en-US" dirty="0" err="1" smtClean="0">
                <a:solidFill>
                  <a:srgbClr val="3333CC"/>
                </a:solidFill>
              </a:rPr>
              <a:t>valorilor</a:t>
            </a:r>
            <a:r>
              <a:rPr lang="en-US" dirty="0" smtClean="0">
                <a:solidFill>
                  <a:srgbClr val="3333CC"/>
                </a:solidFill>
              </a:rPr>
              <a:t> </a:t>
            </a:r>
            <a:r>
              <a:rPr lang="en-US" dirty="0" err="1" smtClean="0">
                <a:solidFill>
                  <a:srgbClr val="3333CC"/>
                </a:solidFill>
              </a:rPr>
              <a:t>agregate</a:t>
            </a:r>
            <a:r>
              <a:rPr lang="en-US" dirty="0" smtClean="0">
                <a:solidFill>
                  <a:srgbClr val="3333CC"/>
                </a:solidFill>
              </a:rPr>
              <a:t> </a:t>
            </a:r>
            <a:r>
              <a:rPr lang="en-US" dirty="0" err="1" smtClean="0">
                <a:solidFill>
                  <a:srgbClr val="3333CC"/>
                </a:solidFill>
              </a:rPr>
              <a:t>în</a:t>
            </a:r>
            <a:r>
              <a:rPr lang="en-US" dirty="0" smtClean="0">
                <a:solidFill>
                  <a:srgbClr val="3333CC"/>
                </a:solidFill>
              </a:rPr>
              <a:t> </a:t>
            </a:r>
            <a:r>
              <a:rPr lang="en-US" dirty="0" err="1" smtClean="0">
                <a:solidFill>
                  <a:srgbClr val="3333CC"/>
                </a:solidFill>
              </a:rPr>
              <a:t>cadrul</a:t>
            </a:r>
            <a:r>
              <a:rPr lang="en-US" dirty="0" smtClean="0">
                <a:solidFill>
                  <a:srgbClr val="3333CC"/>
                </a:solidFill>
              </a:rPr>
              <a:t> </a:t>
            </a:r>
            <a:r>
              <a:rPr lang="en-US" dirty="0" err="1" smtClean="0">
                <a:solidFill>
                  <a:srgbClr val="3333CC"/>
                </a:solidFill>
              </a:rPr>
              <a:t>seturilor</a:t>
            </a:r>
            <a:r>
              <a:rPr lang="en-US" dirty="0" smtClean="0">
                <a:solidFill>
                  <a:srgbClr val="3333CC"/>
                </a:solidFill>
              </a:rPr>
              <a:t> de </a:t>
            </a:r>
            <a:r>
              <a:rPr lang="en-US" dirty="0" err="1" smtClean="0">
                <a:solidFill>
                  <a:srgbClr val="3333CC"/>
                </a:solidFill>
              </a:rPr>
              <a:t>rezultate</a:t>
            </a:r>
            <a:r>
              <a:rPr lang="ro-MO" dirty="0" smtClean="0">
                <a:solidFill>
                  <a:srgbClr val="3333CC"/>
                </a:solidFill>
              </a:rPr>
              <a:t> </a:t>
            </a:r>
            <a:r>
              <a:rPr lang="en-US" dirty="0" smtClean="0"/>
              <a:t>GROUPING SETS</a:t>
            </a:r>
            <a:endParaRPr lang="en-US" altLang="en-US" dirty="0">
              <a:solidFill>
                <a:srgbClr val="3333CC"/>
              </a:solidFill>
            </a:endParaRPr>
          </a:p>
        </p:txBody>
      </p:sp>
      <p:sp>
        <p:nvSpPr>
          <p:cNvPr id="99331" name="Rectangle 3"/>
          <p:cNvSpPr>
            <a:spLocks noGrp="1" noChangeArrowheads="1"/>
          </p:cNvSpPr>
          <p:nvPr>
            <p:ph type="body" idx="1"/>
          </p:nvPr>
        </p:nvSpPr>
        <p:spPr>
          <a:xfrm>
            <a:off x="685800" y="838200"/>
            <a:ext cx="3886200" cy="5334000"/>
          </a:xfrm>
        </p:spPr>
        <p:txBody>
          <a:bodyPr/>
          <a:lstStyle/>
          <a:p>
            <a:pPr marL="0">
              <a:lnSpc>
                <a:spcPct val="100000"/>
              </a:lnSpc>
              <a:spcBef>
                <a:spcPts val="0"/>
              </a:spcBef>
            </a:pPr>
            <a:r>
              <a:rPr lang="ru-RU" b="0" dirty="0" smtClean="0"/>
              <a:t>При этом его можно комбинировать с </a:t>
            </a:r>
            <a:r>
              <a:rPr lang="en-US" b="0" dirty="0" smtClean="0"/>
              <a:t>ROLLUP </a:t>
            </a:r>
            <a:r>
              <a:rPr lang="ru-RU" b="0" dirty="0" smtClean="0"/>
              <a:t>или </a:t>
            </a:r>
            <a:r>
              <a:rPr lang="en-US" b="0" dirty="0" smtClean="0"/>
              <a:t>CUBE. </a:t>
            </a:r>
            <a:r>
              <a:rPr lang="ru-RU" b="0" dirty="0" smtClean="0"/>
              <a:t>Например, кроме суммирующих строк по каждой из групп добавим суммирующую строку для всех групп:</a:t>
            </a:r>
          </a:p>
          <a:p>
            <a:pPr marL="0">
              <a:lnSpc>
                <a:spcPct val="100000"/>
              </a:lnSpc>
              <a:spcBef>
                <a:spcPts val="0"/>
              </a:spcBef>
              <a:buNone/>
            </a:pPr>
            <a:r>
              <a:rPr lang="en-US" dirty="0" smtClean="0">
                <a:solidFill>
                  <a:srgbClr val="3333CC"/>
                </a:solidFill>
              </a:rPr>
              <a:t>SELECT Manufacturer, COUNT(*) AS Models, </a:t>
            </a:r>
          </a:p>
          <a:p>
            <a:pPr marL="0">
              <a:lnSpc>
                <a:spcPct val="100000"/>
              </a:lnSpc>
              <a:spcBef>
                <a:spcPts val="0"/>
              </a:spcBef>
              <a:buNone/>
            </a:pPr>
            <a:r>
              <a:rPr lang="en-US" dirty="0" err="1" smtClean="0">
                <a:solidFill>
                  <a:srgbClr val="3333CC"/>
                </a:solidFill>
              </a:rPr>
              <a:t>ProductCount</a:t>
            </a:r>
            <a:r>
              <a:rPr lang="en-US" dirty="0" smtClean="0">
                <a:solidFill>
                  <a:srgbClr val="3333CC"/>
                </a:solidFill>
              </a:rPr>
              <a:t>, SUM(</a:t>
            </a:r>
            <a:r>
              <a:rPr lang="en-US" dirty="0" err="1" smtClean="0">
                <a:solidFill>
                  <a:srgbClr val="3333CC"/>
                </a:solidFill>
              </a:rPr>
              <a:t>ProductCount</a:t>
            </a:r>
            <a:r>
              <a:rPr lang="en-US" dirty="0" smtClean="0">
                <a:solidFill>
                  <a:srgbClr val="3333CC"/>
                </a:solidFill>
              </a:rPr>
              <a:t>) AS Units</a:t>
            </a:r>
          </a:p>
          <a:p>
            <a:pPr marL="0">
              <a:lnSpc>
                <a:spcPct val="100000"/>
              </a:lnSpc>
              <a:spcBef>
                <a:spcPts val="0"/>
              </a:spcBef>
              <a:buNone/>
            </a:pPr>
            <a:r>
              <a:rPr lang="en-US" dirty="0" smtClean="0">
                <a:solidFill>
                  <a:srgbClr val="3333CC"/>
                </a:solidFill>
              </a:rPr>
              <a:t>FROM Products</a:t>
            </a:r>
          </a:p>
          <a:p>
            <a:pPr marL="0">
              <a:lnSpc>
                <a:spcPct val="100000"/>
              </a:lnSpc>
              <a:spcBef>
                <a:spcPts val="0"/>
              </a:spcBef>
              <a:buNone/>
            </a:pPr>
            <a:r>
              <a:rPr lang="en-US" dirty="0" smtClean="0">
                <a:solidFill>
                  <a:srgbClr val="3333CC"/>
                </a:solidFill>
              </a:rPr>
              <a:t>GROUP BY GROUPING SETS(ROLLUP(Manufacturer), </a:t>
            </a:r>
            <a:endParaRPr lang="ro-MO" dirty="0" smtClean="0">
              <a:solidFill>
                <a:srgbClr val="3333CC"/>
              </a:solidFill>
            </a:endParaRPr>
          </a:p>
          <a:p>
            <a:pPr marL="0">
              <a:lnSpc>
                <a:spcPct val="100000"/>
              </a:lnSpc>
              <a:spcBef>
                <a:spcPts val="0"/>
              </a:spcBef>
              <a:buNone/>
            </a:pPr>
            <a:r>
              <a:rPr lang="en-US" dirty="0" err="1" smtClean="0">
                <a:solidFill>
                  <a:srgbClr val="3333CC"/>
                </a:solidFill>
              </a:rPr>
              <a:t>ProductCount</a:t>
            </a:r>
            <a:r>
              <a:rPr lang="en-US" dirty="0" smtClean="0">
                <a:solidFill>
                  <a:srgbClr val="3333CC"/>
                </a:solidFill>
              </a:rPr>
              <a:t>)</a:t>
            </a:r>
          </a:p>
          <a:p>
            <a:pPr lvl="0"/>
            <a:endParaRPr lang="en-US" dirty="0"/>
          </a:p>
        </p:txBody>
      </p:sp>
      <p:pic>
        <p:nvPicPr>
          <p:cNvPr id="6" name="Picture 5" descr="92.png"/>
          <p:cNvPicPr>
            <a:picLocks noChangeAspect="1"/>
          </p:cNvPicPr>
          <p:nvPr/>
        </p:nvPicPr>
        <p:blipFill>
          <a:blip r:embed="rId2" cstate="print"/>
          <a:stretch>
            <a:fillRect/>
          </a:stretch>
        </p:blipFill>
        <p:spPr>
          <a:xfrm>
            <a:off x="4419600" y="990600"/>
            <a:ext cx="3962400" cy="5257800"/>
          </a:xfrm>
          <a:prstGeom prst="rect">
            <a:avLst/>
          </a:prstGeom>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buFont typeface="Wingdings" pitchFamily="2" charset="2"/>
              <a:buChar char="u"/>
            </a:pPr>
            <a:r>
              <a:rPr lang="en-US" altLang="en-US" dirty="0" smtClean="0">
                <a:solidFill>
                  <a:srgbClr val="3333CC"/>
                </a:solidFill>
              </a:rPr>
              <a:t> </a:t>
            </a:r>
            <a:r>
              <a:rPr lang="en-US" dirty="0" err="1" smtClean="0">
                <a:solidFill>
                  <a:srgbClr val="3333CC"/>
                </a:solidFill>
              </a:rPr>
              <a:t>Generarea</a:t>
            </a:r>
            <a:r>
              <a:rPr lang="en-US" dirty="0" smtClean="0">
                <a:solidFill>
                  <a:srgbClr val="3333CC"/>
                </a:solidFill>
              </a:rPr>
              <a:t> </a:t>
            </a:r>
            <a:r>
              <a:rPr lang="en-US" dirty="0" err="1" smtClean="0">
                <a:solidFill>
                  <a:srgbClr val="3333CC"/>
                </a:solidFill>
              </a:rPr>
              <a:t>valorilor</a:t>
            </a:r>
            <a:r>
              <a:rPr lang="en-US" dirty="0" smtClean="0">
                <a:solidFill>
                  <a:srgbClr val="3333CC"/>
                </a:solidFill>
              </a:rPr>
              <a:t> </a:t>
            </a:r>
            <a:r>
              <a:rPr lang="en-US" dirty="0" err="1" smtClean="0">
                <a:solidFill>
                  <a:srgbClr val="3333CC"/>
                </a:solidFill>
              </a:rPr>
              <a:t>agregate</a:t>
            </a:r>
            <a:r>
              <a:rPr lang="en-US" dirty="0" smtClean="0">
                <a:solidFill>
                  <a:srgbClr val="3333CC"/>
                </a:solidFill>
              </a:rPr>
              <a:t> </a:t>
            </a:r>
            <a:r>
              <a:rPr lang="en-US" dirty="0" err="1" smtClean="0">
                <a:solidFill>
                  <a:srgbClr val="3333CC"/>
                </a:solidFill>
              </a:rPr>
              <a:t>în</a:t>
            </a:r>
            <a:r>
              <a:rPr lang="en-US" dirty="0" smtClean="0">
                <a:solidFill>
                  <a:srgbClr val="3333CC"/>
                </a:solidFill>
              </a:rPr>
              <a:t> </a:t>
            </a:r>
            <a:r>
              <a:rPr lang="en-US" dirty="0" err="1" smtClean="0">
                <a:solidFill>
                  <a:srgbClr val="3333CC"/>
                </a:solidFill>
              </a:rPr>
              <a:t>cadrul</a:t>
            </a:r>
            <a:r>
              <a:rPr lang="en-US" dirty="0" smtClean="0">
                <a:solidFill>
                  <a:srgbClr val="3333CC"/>
                </a:solidFill>
              </a:rPr>
              <a:t> </a:t>
            </a:r>
            <a:r>
              <a:rPr lang="en-US" dirty="0" err="1" smtClean="0">
                <a:solidFill>
                  <a:srgbClr val="3333CC"/>
                </a:solidFill>
              </a:rPr>
              <a:t>seturilor</a:t>
            </a:r>
            <a:r>
              <a:rPr lang="en-US" dirty="0" smtClean="0">
                <a:solidFill>
                  <a:srgbClr val="3333CC"/>
                </a:solidFill>
              </a:rPr>
              <a:t> de </a:t>
            </a:r>
            <a:r>
              <a:rPr lang="en-US" dirty="0" err="1" smtClean="0">
                <a:solidFill>
                  <a:srgbClr val="3333CC"/>
                </a:solidFill>
              </a:rPr>
              <a:t>rezultate</a:t>
            </a:r>
            <a:r>
              <a:rPr lang="ro-MO" dirty="0" smtClean="0">
                <a:solidFill>
                  <a:srgbClr val="3333CC"/>
                </a:solidFill>
              </a:rPr>
              <a:t> </a:t>
            </a:r>
            <a:r>
              <a:rPr lang="en-US" dirty="0" smtClean="0"/>
              <a:t>GROUPING SETS</a:t>
            </a:r>
            <a:endParaRPr lang="en-US" altLang="en-US" dirty="0">
              <a:solidFill>
                <a:srgbClr val="3333CC"/>
              </a:solidFill>
            </a:endParaRPr>
          </a:p>
        </p:txBody>
      </p:sp>
      <p:sp>
        <p:nvSpPr>
          <p:cNvPr id="99331" name="Rectangle 3"/>
          <p:cNvSpPr>
            <a:spLocks noGrp="1" noChangeArrowheads="1"/>
          </p:cNvSpPr>
          <p:nvPr>
            <p:ph type="body" idx="1"/>
          </p:nvPr>
        </p:nvSpPr>
        <p:spPr>
          <a:xfrm>
            <a:off x="685800" y="914400"/>
            <a:ext cx="3124200" cy="5334000"/>
          </a:xfrm>
        </p:spPr>
        <p:txBody>
          <a:bodyPr/>
          <a:lstStyle/>
          <a:p>
            <a:pPr marL="0">
              <a:lnSpc>
                <a:spcPct val="100000"/>
              </a:lnSpc>
              <a:spcBef>
                <a:spcPts val="0"/>
              </a:spcBef>
            </a:pPr>
            <a:r>
              <a:rPr lang="ro-MO" b="0" dirty="0" smtClean="0"/>
              <a:t>Cu ajutorul parantezelor pot fi organizate scenarii de grupare si mai complicate</a:t>
            </a:r>
            <a:r>
              <a:rPr lang="ru-RU" b="0" dirty="0" smtClean="0"/>
              <a:t> </a:t>
            </a:r>
            <a:r>
              <a:rPr lang="ro-MO" b="0" dirty="0" smtClean="0"/>
              <a:t> </a:t>
            </a:r>
            <a:endParaRPr lang="ru-RU" b="0" dirty="0" smtClean="0"/>
          </a:p>
          <a:p>
            <a:pPr marL="0">
              <a:lnSpc>
                <a:spcPct val="100000"/>
              </a:lnSpc>
              <a:spcBef>
                <a:spcPts val="0"/>
              </a:spcBef>
              <a:buNone/>
            </a:pPr>
            <a:r>
              <a:rPr lang="en-US" dirty="0" smtClean="0">
                <a:solidFill>
                  <a:srgbClr val="3333CC"/>
                </a:solidFill>
              </a:rPr>
              <a:t>SELECT Manufacturer, COUNT(*) AS Models, </a:t>
            </a:r>
            <a:endParaRPr lang="ro-MO" dirty="0" smtClean="0">
              <a:solidFill>
                <a:srgbClr val="3333CC"/>
              </a:solidFill>
            </a:endParaRPr>
          </a:p>
          <a:p>
            <a:pPr marL="0">
              <a:lnSpc>
                <a:spcPct val="100000"/>
              </a:lnSpc>
              <a:spcBef>
                <a:spcPts val="0"/>
              </a:spcBef>
              <a:buNone/>
            </a:pPr>
            <a:r>
              <a:rPr lang="en-US" dirty="0" err="1" smtClean="0">
                <a:solidFill>
                  <a:srgbClr val="3333CC"/>
                </a:solidFill>
              </a:rPr>
              <a:t>ProductCount</a:t>
            </a:r>
            <a:r>
              <a:rPr lang="en-US" dirty="0" smtClean="0">
                <a:solidFill>
                  <a:srgbClr val="3333CC"/>
                </a:solidFill>
              </a:rPr>
              <a:t>, SUM(</a:t>
            </a:r>
            <a:r>
              <a:rPr lang="en-US" dirty="0" err="1" smtClean="0">
                <a:solidFill>
                  <a:srgbClr val="3333CC"/>
                </a:solidFill>
              </a:rPr>
              <a:t>ProductCount</a:t>
            </a:r>
            <a:r>
              <a:rPr lang="en-US" dirty="0" smtClean="0">
                <a:solidFill>
                  <a:srgbClr val="3333CC"/>
                </a:solidFill>
              </a:rPr>
              <a:t>) AS Units</a:t>
            </a:r>
            <a:endParaRPr lang="ro-MO" dirty="0" smtClean="0">
              <a:solidFill>
                <a:srgbClr val="3333CC"/>
              </a:solidFill>
            </a:endParaRPr>
          </a:p>
          <a:p>
            <a:pPr marL="0">
              <a:lnSpc>
                <a:spcPct val="100000"/>
              </a:lnSpc>
              <a:spcBef>
                <a:spcPts val="0"/>
              </a:spcBef>
              <a:buNone/>
            </a:pPr>
            <a:r>
              <a:rPr lang="en-US" dirty="0" smtClean="0">
                <a:solidFill>
                  <a:srgbClr val="3333CC"/>
                </a:solidFill>
              </a:rPr>
              <a:t>FROM Products</a:t>
            </a:r>
          </a:p>
          <a:p>
            <a:pPr marL="0">
              <a:lnSpc>
                <a:spcPct val="100000"/>
              </a:lnSpc>
              <a:spcBef>
                <a:spcPts val="0"/>
              </a:spcBef>
              <a:buNone/>
            </a:pPr>
            <a:r>
              <a:rPr lang="en-US" dirty="0" smtClean="0">
                <a:solidFill>
                  <a:srgbClr val="3333CC"/>
                </a:solidFill>
              </a:rPr>
              <a:t>GROUP BY GROUPING SETS((Manufacturer, </a:t>
            </a:r>
            <a:r>
              <a:rPr lang="en-US" dirty="0" err="1" smtClean="0">
                <a:solidFill>
                  <a:srgbClr val="3333CC"/>
                </a:solidFill>
              </a:rPr>
              <a:t>ProductCount</a:t>
            </a:r>
            <a:r>
              <a:rPr lang="en-US" dirty="0" smtClean="0">
                <a:solidFill>
                  <a:srgbClr val="3333CC"/>
                </a:solidFill>
              </a:rPr>
              <a:t>), </a:t>
            </a:r>
            <a:endParaRPr lang="ro-MO" dirty="0" smtClean="0">
              <a:solidFill>
                <a:srgbClr val="3333CC"/>
              </a:solidFill>
            </a:endParaRPr>
          </a:p>
          <a:p>
            <a:pPr marL="0">
              <a:lnSpc>
                <a:spcPct val="100000"/>
              </a:lnSpc>
              <a:spcBef>
                <a:spcPts val="0"/>
              </a:spcBef>
              <a:buNone/>
            </a:pPr>
            <a:r>
              <a:rPr lang="en-US" dirty="0" err="1" smtClean="0">
                <a:solidFill>
                  <a:srgbClr val="3333CC"/>
                </a:solidFill>
              </a:rPr>
              <a:t>ProductCount</a:t>
            </a:r>
            <a:r>
              <a:rPr lang="en-US" dirty="0" smtClean="0">
                <a:solidFill>
                  <a:srgbClr val="3333CC"/>
                </a:solidFill>
              </a:rPr>
              <a:t>)</a:t>
            </a:r>
          </a:p>
          <a:p>
            <a:pPr lvl="0"/>
            <a:endParaRPr lang="en-US" dirty="0"/>
          </a:p>
        </p:txBody>
      </p:sp>
      <p:pic>
        <p:nvPicPr>
          <p:cNvPr id="5" name="Picture 4" descr="93.png"/>
          <p:cNvPicPr>
            <a:picLocks noChangeAspect="1"/>
          </p:cNvPicPr>
          <p:nvPr/>
        </p:nvPicPr>
        <p:blipFill>
          <a:blip r:embed="rId2" cstate="print"/>
          <a:stretch>
            <a:fillRect/>
          </a:stretch>
        </p:blipFill>
        <p:spPr>
          <a:xfrm>
            <a:off x="3733800" y="990600"/>
            <a:ext cx="4572000" cy="5257800"/>
          </a:xfrm>
          <a:prstGeom prst="rect">
            <a:avLst/>
          </a:prstGeom>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buFont typeface="Wingdings" pitchFamily="2" charset="2"/>
              <a:buChar char="u"/>
            </a:pPr>
            <a:r>
              <a:rPr lang="en-US" altLang="en-US" dirty="0" smtClean="0">
                <a:solidFill>
                  <a:srgbClr val="3333CC"/>
                </a:solidFill>
              </a:rPr>
              <a:t> </a:t>
            </a:r>
            <a:r>
              <a:rPr lang="en-US" dirty="0" err="1" smtClean="0">
                <a:solidFill>
                  <a:srgbClr val="3333CC"/>
                </a:solidFill>
              </a:rPr>
              <a:t>Generarea</a:t>
            </a:r>
            <a:r>
              <a:rPr lang="en-US" dirty="0" smtClean="0">
                <a:solidFill>
                  <a:srgbClr val="3333CC"/>
                </a:solidFill>
              </a:rPr>
              <a:t> </a:t>
            </a:r>
            <a:r>
              <a:rPr lang="en-US" dirty="0" err="1" smtClean="0">
                <a:solidFill>
                  <a:srgbClr val="3333CC"/>
                </a:solidFill>
              </a:rPr>
              <a:t>valorilor</a:t>
            </a:r>
            <a:r>
              <a:rPr lang="en-US" dirty="0" smtClean="0">
                <a:solidFill>
                  <a:srgbClr val="3333CC"/>
                </a:solidFill>
              </a:rPr>
              <a:t> </a:t>
            </a:r>
            <a:r>
              <a:rPr lang="en-US" dirty="0" err="1" smtClean="0">
                <a:solidFill>
                  <a:srgbClr val="3333CC"/>
                </a:solidFill>
              </a:rPr>
              <a:t>agregate</a:t>
            </a:r>
            <a:r>
              <a:rPr lang="en-US" dirty="0" smtClean="0">
                <a:solidFill>
                  <a:srgbClr val="3333CC"/>
                </a:solidFill>
              </a:rPr>
              <a:t> </a:t>
            </a:r>
            <a:r>
              <a:rPr lang="en-US" dirty="0" err="1" smtClean="0">
                <a:solidFill>
                  <a:srgbClr val="3333CC"/>
                </a:solidFill>
              </a:rPr>
              <a:t>în</a:t>
            </a:r>
            <a:r>
              <a:rPr lang="en-US" dirty="0" smtClean="0">
                <a:solidFill>
                  <a:srgbClr val="3333CC"/>
                </a:solidFill>
              </a:rPr>
              <a:t> </a:t>
            </a:r>
            <a:r>
              <a:rPr lang="en-US" dirty="0" err="1" smtClean="0">
                <a:solidFill>
                  <a:srgbClr val="3333CC"/>
                </a:solidFill>
              </a:rPr>
              <a:t>cadrul</a:t>
            </a:r>
            <a:r>
              <a:rPr lang="en-US" dirty="0" smtClean="0">
                <a:solidFill>
                  <a:srgbClr val="3333CC"/>
                </a:solidFill>
              </a:rPr>
              <a:t> </a:t>
            </a:r>
            <a:r>
              <a:rPr lang="en-US" dirty="0" err="1" smtClean="0">
                <a:solidFill>
                  <a:srgbClr val="3333CC"/>
                </a:solidFill>
              </a:rPr>
              <a:t>seturilor</a:t>
            </a:r>
            <a:r>
              <a:rPr lang="en-US" dirty="0" smtClean="0">
                <a:solidFill>
                  <a:srgbClr val="3333CC"/>
                </a:solidFill>
              </a:rPr>
              <a:t> de </a:t>
            </a:r>
            <a:r>
              <a:rPr lang="en-US" dirty="0" err="1" smtClean="0">
                <a:solidFill>
                  <a:srgbClr val="3333CC"/>
                </a:solidFill>
              </a:rPr>
              <a:t>rezultate</a:t>
            </a:r>
            <a:r>
              <a:rPr lang="ro-MO" dirty="0" smtClean="0">
                <a:solidFill>
                  <a:srgbClr val="3333CC"/>
                </a:solidFill>
              </a:rPr>
              <a:t> </a:t>
            </a:r>
            <a:r>
              <a:rPr lang="ro-MO" dirty="0" smtClean="0"/>
              <a:t>OVER</a:t>
            </a:r>
            <a:endParaRPr lang="en-US" altLang="en-US" dirty="0">
              <a:solidFill>
                <a:srgbClr val="3333CC"/>
              </a:solidFill>
            </a:endParaRPr>
          </a:p>
        </p:txBody>
      </p:sp>
      <p:sp>
        <p:nvSpPr>
          <p:cNvPr id="99331" name="Rectangle 3"/>
          <p:cNvSpPr>
            <a:spLocks noGrp="1" noChangeArrowheads="1"/>
          </p:cNvSpPr>
          <p:nvPr>
            <p:ph type="body" idx="1"/>
          </p:nvPr>
        </p:nvSpPr>
        <p:spPr>
          <a:xfrm>
            <a:off x="685800" y="914400"/>
            <a:ext cx="7696200" cy="5334000"/>
          </a:xfrm>
        </p:spPr>
        <p:txBody>
          <a:bodyPr/>
          <a:lstStyle/>
          <a:p>
            <a:pPr marL="0">
              <a:lnSpc>
                <a:spcPct val="100000"/>
              </a:lnSpc>
              <a:spcBef>
                <a:spcPts val="0"/>
              </a:spcBef>
            </a:pPr>
            <a:r>
              <a:rPr lang="ro-MO" b="0" dirty="0" smtClean="0"/>
              <a:t>Expresia </a:t>
            </a:r>
            <a:r>
              <a:rPr lang="ru-RU" b="0" dirty="0" smtClean="0"/>
              <a:t> </a:t>
            </a:r>
            <a:r>
              <a:rPr lang="ru-RU" dirty="0" smtClean="0"/>
              <a:t>OVER</a:t>
            </a:r>
            <a:r>
              <a:rPr lang="ru-RU" b="0" dirty="0" smtClean="0"/>
              <a:t> </a:t>
            </a:r>
            <a:r>
              <a:rPr lang="ro-MO" b="0" dirty="0" smtClean="0"/>
              <a:t>permite sumarea datelor, dar in acest caz ea intoarce acele rinduri, care au fot folosite pentru a obtine suma data. De exemplu sa determinam numarul de modele si numarul de bunuri ce fac parte din aceste modele după producator.  </a:t>
            </a:r>
            <a:endParaRPr lang="ru-RU" b="0" dirty="0" smtClean="0"/>
          </a:p>
          <a:p>
            <a:pPr marL="0">
              <a:lnSpc>
                <a:spcPct val="100000"/>
              </a:lnSpc>
              <a:spcBef>
                <a:spcPts val="0"/>
              </a:spcBef>
              <a:buNone/>
            </a:pPr>
            <a:r>
              <a:rPr lang="ru-RU" dirty="0" smtClean="0">
                <a:solidFill>
                  <a:srgbClr val="3333CC"/>
                </a:solidFill>
              </a:rPr>
              <a:t>SELECT ProductName, Manufacturer, ProductCount,</a:t>
            </a:r>
          </a:p>
          <a:p>
            <a:pPr marL="0">
              <a:lnSpc>
                <a:spcPct val="100000"/>
              </a:lnSpc>
              <a:spcBef>
                <a:spcPts val="0"/>
              </a:spcBef>
              <a:buNone/>
            </a:pPr>
            <a:r>
              <a:rPr lang="ru-RU" dirty="0" smtClean="0">
                <a:solidFill>
                  <a:srgbClr val="3333CC"/>
                </a:solidFill>
              </a:rPr>
              <a:t>COUNT(*) OVER (PARTITION BY Manufacturer) AS Models,</a:t>
            </a:r>
          </a:p>
          <a:p>
            <a:pPr marL="0">
              <a:lnSpc>
                <a:spcPct val="100000"/>
              </a:lnSpc>
              <a:spcBef>
                <a:spcPts val="0"/>
              </a:spcBef>
              <a:buNone/>
            </a:pPr>
            <a:r>
              <a:rPr lang="ru-RU" dirty="0" smtClean="0">
                <a:solidFill>
                  <a:srgbClr val="3333CC"/>
                </a:solidFill>
              </a:rPr>
              <a:t>SUM(ProductCount) OVER (PARTITION BY Manufacturer) AS</a:t>
            </a:r>
            <a:endParaRPr lang="ro-MO" dirty="0" smtClean="0">
              <a:solidFill>
                <a:srgbClr val="3333CC"/>
              </a:solidFill>
            </a:endParaRPr>
          </a:p>
          <a:p>
            <a:pPr marL="0">
              <a:lnSpc>
                <a:spcPct val="100000"/>
              </a:lnSpc>
              <a:spcBef>
                <a:spcPts val="0"/>
              </a:spcBef>
              <a:buNone/>
            </a:pPr>
            <a:r>
              <a:rPr lang="ru-RU" dirty="0" smtClean="0">
                <a:solidFill>
                  <a:srgbClr val="3333CC"/>
                </a:solidFill>
              </a:rPr>
              <a:t>Units</a:t>
            </a:r>
            <a:r>
              <a:rPr lang="ro-MO" dirty="0" smtClean="0">
                <a:solidFill>
                  <a:srgbClr val="3333CC"/>
                </a:solidFill>
              </a:rPr>
              <a:t> </a:t>
            </a:r>
            <a:r>
              <a:rPr lang="ru-RU" dirty="0" smtClean="0">
                <a:solidFill>
                  <a:srgbClr val="3333CC"/>
                </a:solidFill>
              </a:rPr>
              <a:t>FROM Products</a:t>
            </a:r>
          </a:p>
          <a:p>
            <a:pPr marL="0">
              <a:lnSpc>
                <a:spcPct val="100000"/>
              </a:lnSpc>
              <a:spcBef>
                <a:spcPts val="0"/>
              </a:spcBef>
              <a:buNone/>
            </a:pPr>
            <a:r>
              <a:rPr lang="ro-MO" b="0" dirty="0" smtClean="0"/>
              <a:t>Expresia</a:t>
            </a:r>
            <a:r>
              <a:rPr lang="ru-RU" b="0" dirty="0" smtClean="0"/>
              <a:t> </a:t>
            </a:r>
            <a:r>
              <a:rPr lang="ru-RU" dirty="0" smtClean="0"/>
              <a:t>OVER</a:t>
            </a:r>
            <a:r>
              <a:rPr lang="ru-RU" b="0" dirty="0" smtClean="0"/>
              <a:t> </a:t>
            </a:r>
            <a:r>
              <a:rPr lang="ro-MO" b="0" dirty="0" smtClean="0"/>
              <a:t>se include dupa functia agregata</a:t>
            </a:r>
            <a:r>
              <a:rPr lang="ru-RU" b="0" dirty="0" smtClean="0"/>
              <a:t>, </a:t>
            </a:r>
            <a:r>
              <a:rPr lang="ro-MO" b="0" dirty="0" smtClean="0"/>
              <a:t>iar in () se include </a:t>
            </a:r>
            <a:r>
              <a:rPr lang="ru-RU" dirty="0" smtClean="0"/>
              <a:t>PARTITION BY</a:t>
            </a:r>
            <a:r>
              <a:rPr lang="ru-RU" b="0" dirty="0" smtClean="0"/>
              <a:t> </a:t>
            </a:r>
            <a:r>
              <a:rPr lang="ro-MO" b="0" dirty="0" smtClean="0"/>
              <a:t>si coloana</a:t>
            </a:r>
            <a:r>
              <a:rPr lang="ru-RU" b="0" dirty="0" smtClean="0"/>
              <a:t>, </a:t>
            </a:r>
            <a:r>
              <a:rPr lang="ro-MO" b="0" dirty="0" smtClean="0"/>
              <a:t>dupa care se face gruparea.</a:t>
            </a:r>
          </a:p>
          <a:p>
            <a:pPr marL="0">
              <a:lnSpc>
                <a:spcPct val="100000"/>
              </a:lnSpc>
              <a:spcBef>
                <a:spcPts val="0"/>
              </a:spcBef>
              <a:buNone/>
            </a:pPr>
            <a:r>
              <a:rPr lang="vi-VN" b="0" dirty="0" smtClean="0"/>
              <a:t>Adică, în acest caz, alegem numele modelului, producătorului, numărul de unități de model și adăug</a:t>
            </a:r>
            <a:r>
              <a:rPr lang="ro-MO" b="0" dirty="0" smtClean="0"/>
              <a:t>ăm</a:t>
            </a:r>
            <a:r>
              <a:rPr lang="vi-VN" b="0" dirty="0" smtClean="0"/>
              <a:t> la acesta numărul de modele pentru acest producător și numărul total de unități din toate modelele producătorului </a:t>
            </a:r>
            <a:endParaRPr lang="en-US"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buFont typeface="Wingdings" pitchFamily="2" charset="2"/>
              <a:buChar char="u"/>
            </a:pPr>
            <a:r>
              <a:rPr lang="en-US" altLang="en-US" dirty="0" smtClean="0">
                <a:solidFill>
                  <a:srgbClr val="3333CC"/>
                </a:solidFill>
              </a:rPr>
              <a:t> </a:t>
            </a:r>
            <a:r>
              <a:rPr lang="en-US" dirty="0" err="1" smtClean="0">
                <a:solidFill>
                  <a:srgbClr val="3333CC"/>
                </a:solidFill>
              </a:rPr>
              <a:t>Generarea</a:t>
            </a:r>
            <a:r>
              <a:rPr lang="en-US" dirty="0" smtClean="0">
                <a:solidFill>
                  <a:srgbClr val="3333CC"/>
                </a:solidFill>
              </a:rPr>
              <a:t> </a:t>
            </a:r>
            <a:r>
              <a:rPr lang="en-US" dirty="0" err="1" smtClean="0">
                <a:solidFill>
                  <a:srgbClr val="3333CC"/>
                </a:solidFill>
              </a:rPr>
              <a:t>valorilor</a:t>
            </a:r>
            <a:r>
              <a:rPr lang="en-US" dirty="0" smtClean="0">
                <a:solidFill>
                  <a:srgbClr val="3333CC"/>
                </a:solidFill>
              </a:rPr>
              <a:t> </a:t>
            </a:r>
            <a:r>
              <a:rPr lang="en-US" dirty="0" err="1" smtClean="0">
                <a:solidFill>
                  <a:srgbClr val="3333CC"/>
                </a:solidFill>
              </a:rPr>
              <a:t>agregate</a:t>
            </a:r>
            <a:r>
              <a:rPr lang="en-US" dirty="0" smtClean="0">
                <a:solidFill>
                  <a:srgbClr val="3333CC"/>
                </a:solidFill>
              </a:rPr>
              <a:t> </a:t>
            </a:r>
            <a:r>
              <a:rPr lang="en-US" dirty="0" err="1" smtClean="0">
                <a:solidFill>
                  <a:srgbClr val="3333CC"/>
                </a:solidFill>
              </a:rPr>
              <a:t>în</a:t>
            </a:r>
            <a:r>
              <a:rPr lang="en-US" dirty="0" smtClean="0">
                <a:solidFill>
                  <a:srgbClr val="3333CC"/>
                </a:solidFill>
              </a:rPr>
              <a:t> </a:t>
            </a:r>
            <a:r>
              <a:rPr lang="en-US" dirty="0" err="1" smtClean="0">
                <a:solidFill>
                  <a:srgbClr val="3333CC"/>
                </a:solidFill>
              </a:rPr>
              <a:t>cadrul</a:t>
            </a:r>
            <a:r>
              <a:rPr lang="en-US" dirty="0" smtClean="0">
                <a:solidFill>
                  <a:srgbClr val="3333CC"/>
                </a:solidFill>
              </a:rPr>
              <a:t> </a:t>
            </a:r>
            <a:r>
              <a:rPr lang="en-US" dirty="0" err="1" smtClean="0">
                <a:solidFill>
                  <a:srgbClr val="3333CC"/>
                </a:solidFill>
              </a:rPr>
              <a:t>seturilor</a:t>
            </a:r>
            <a:r>
              <a:rPr lang="en-US" dirty="0" smtClean="0">
                <a:solidFill>
                  <a:srgbClr val="3333CC"/>
                </a:solidFill>
              </a:rPr>
              <a:t> de </a:t>
            </a:r>
            <a:r>
              <a:rPr lang="en-US" dirty="0" err="1" smtClean="0">
                <a:solidFill>
                  <a:srgbClr val="3333CC"/>
                </a:solidFill>
              </a:rPr>
              <a:t>rezultate</a:t>
            </a:r>
            <a:r>
              <a:rPr lang="ro-MO" dirty="0" smtClean="0">
                <a:solidFill>
                  <a:srgbClr val="3333CC"/>
                </a:solidFill>
              </a:rPr>
              <a:t> </a:t>
            </a:r>
            <a:r>
              <a:rPr lang="ro-MO" dirty="0" smtClean="0"/>
              <a:t>OVER</a:t>
            </a:r>
            <a:endParaRPr lang="en-US" altLang="en-US" dirty="0">
              <a:solidFill>
                <a:srgbClr val="3333CC"/>
              </a:solidFill>
            </a:endParaRPr>
          </a:p>
        </p:txBody>
      </p:sp>
      <p:sp>
        <p:nvSpPr>
          <p:cNvPr id="99331" name="Rectangle 3"/>
          <p:cNvSpPr>
            <a:spLocks noGrp="1" noChangeArrowheads="1"/>
          </p:cNvSpPr>
          <p:nvPr>
            <p:ph type="body" idx="1"/>
          </p:nvPr>
        </p:nvSpPr>
        <p:spPr>
          <a:xfrm>
            <a:off x="685800" y="914400"/>
            <a:ext cx="7696200" cy="5334000"/>
          </a:xfrm>
        </p:spPr>
        <p:txBody>
          <a:bodyPr/>
          <a:lstStyle/>
          <a:p>
            <a:pPr marL="0">
              <a:lnSpc>
                <a:spcPct val="100000"/>
              </a:lnSpc>
              <a:spcBef>
                <a:spcPts val="0"/>
              </a:spcBef>
            </a:pPr>
            <a:endParaRPr lang="en-US" dirty="0"/>
          </a:p>
        </p:txBody>
      </p:sp>
      <p:pic>
        <p:nvPicPr>
          <p:cNvPr id="4" name="Picture 3" descr="94.png"/>
          <p:cNvPicPr>
            <a:picLocks noChangeAspect="1"/>
          </p:cNvPicPr>
          <p:nvPr/>
        </p:nvPicPr>
        <p:blipFill>
          <a:blip r:embed="rId2" cstate="print"/>
          <a:stretch>
            <a:fillRect/>
          </a:stretch>
        </p:blipFill>
        <p:spPr>
          <a:xfrm>
            <a:off x="762000" y="990600"/>
            <a:ext cx="7543800" cy="5257800"/>
          </a:xfrm>
          <a:prstGeom prst="rect">
            <a:avLst/>
          </a:prstGeom>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2"/>
          <p:cNvGrpSpPr>
            <a:grpSpLocks/>
          </p:cNvGrpSpPr>
          <p:nvPr/>
        </p:nvGrpSpPr>
        <p:grpSpPr bwMode="auto">
          <a:xfrm>
            <a:off x="4800600" y="2438400"/>
            <a:ext cx="3276600" cy="1768475"/>
            <a:chOff x="3024" y="1526"/>
            <a:chExt cx="2064" cy="1114"/>
          </a:xfrm>
        </p:grpSpPr>
        <p:sp>
          <p:nvSpPr>
            <p:cNvPr id="100355" name="Rectangle 3"/>
            <p:cNvSpPr>
              <a:spLocks noChangeArrowheads="1"/>
            </p:cNvSpPr>
            <p:nvPr/>
          </p:nvSpPr>
          <p:spPr bwMode="auto">
            <a:xfrm>
              <a:off x="3024" y="1536"/>
              <a:ext cx="2064" cy="1104"/>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endParaRPr lang="en-US"/>
            </a:p>
          </p:txBody>
        </p:sp>
        <p:sp>
          <p:nvSpPr>
            <p:cNvPr id="100356" name="Text Box 4"/>
            <p:cNvSpPr txBox="1">
              <a:spLocks noChangeArrowheads="1"/>
            </p:cNvSpPr>
            <p:nvPr/>
          </p:nvSpPr>
          <p:spPr bwMode="auto">
            <a:xfrm>
              <a:off x="3120" y="1526"/>
              <a:ext cx="996" cy="250"/>
            </a:xfrm>
            <a:prstGeom prst="rect">
              <a:avLst/>
            </a:prstGeom>
            <a:noFill/>
            <a:ln w="9525">
              <a:noFill/>
              <a:miter lim="800000"/>
              <a:headEnd/>
              <a:tailEnd/>
            </a:ln>
            <a:effectLst/>
          </p:spPr>
          <p:txBody>
            <a:bodyPr wrap="none">
              <a:spAutoFit/>
            </a:bodyPr>
            <a:lstStyle/>
            <a:p>
              <a:r>
                <a:rPr lang="en-US" sz="2000" b="1">
                  <a:latin typeface="Arial" charset="0"/>
                </a:rPr>
                <a:t>Description</a:t>
              </a:r>
            </a:p>
          </p:txBody>
        </p:sp>
      </p:grpSp>
      <p:sp>
        <p:nvSpPr>
          <p:cNvPr id="100357" name="Rectangle 5"/>
          <p:cNvSpPr>
            <a:spLocks noGrp="1" noChangeArrowheads="1"/>
          </p:cNvSpPr>
          <p:nvPr>
            <p:ph type="title"/>
          </p:nvPr>
        </p:nvSpPr>
        <p:spPr>
          <a:xfrm>
            <a:off x="381000" y="228600"/>
            <a:ext cx="8610600" cy="762000"/>
          </a:xfrm>
        </p:spPr>
        <p:txBody>
          <a:bodyPr/>
          <a:lstStyle/>
          <a:p>
            <a:pPr lvl="0"/>
            <a:r>
              <a:rPr lang="en-US" dirty="0" err="1" smtClean="0">
                <a:solidFill>
                  <a:srgbClr val="3333CC"/>
                </a:solidFill>
              </a:rPr>
              <a:t>Utilizarea</a:t>
            </a:r>
            <a:r>
              <a:rPr lang="en-US" dirty="0" smtClean="0">
                <a:solidFill>
                  <a:srgbClr val="3333CC"/>
                </a:solidFill>
              </a:rPr>
              <a:t> </a:t>
            </a:r>
            <a:r>
              <a:rPr lang="en-US" dirty="0" err="1" smtClean="0">
                <a:solidFill>
                  <a:srgbClr val="3333CC"/>
                </a:solidFill>
              </a:rPr>
              <a:t>clauzei</a:t>
            </a:r>
            <a:r>
              <a:rPr lang="en-US" dirty="0" smtClean="0">
                <a:solidFill>
                  <a:srgbClr val="3333CC"/>
                </a:solidFill>
              </a:rPr>
              <a:t> GROUP BY cu </a:t>
            </a:r>
            <a:r>
              <a:rPr lang="en-US" dirty="0" err="1" smtClean="0">
                <a:solidFill>
                  <a:srgbClr val="3333CC"/>
                </a:solidFill>
              </a:rPr>
              <a:t>operatorul</a:t>
            </a:r>
            <a:r>
              <a:rPr lang="en-US" dirty="0" smtClean="0">
                <a:solidFill>
                  <a:srgbClr val="3333CC"/>
                </a:solidFill>
              </a:rPr>
              <a:t> ROLLUP</a:t>
            </a:r>
            <a:endParaRPr lang="en-US" dirty="0">
              <a:solidFill>
                <a:srgbClr val="3333CC"/>
              </a:solidFill>
            </a:endParaRPr>
          </a:p>
        </p:txBody>
      </p:sp>
      <p:grpSp>
        <p:nvGrpSpPr>
          <p:cNvPr id="100358" name="Group 6"/>
          <p:cNvGrpSpPr>
            <a:grpSpLocks/>
          </p:cNvGrpSpPr>
          <p:nvPr/>
        </p:nvGrpSpPr>
        <p:grpSpPr bwMode="auto">
          <a:xfrm>
            <a:off x="533400" y="914400"/>
            <a:ext cx="8458200" cy="5410200"/>
            <a:chOff x="336" y="576"/>
            <a:chExt cx="5328" cy="3408"/>
          </a:xfrm>
        </p:grpSpPr>
        <p:sp>
          <p:nvSpPr>
            <p:cNvPr id="100359" name="Rectangle 7"/>
            <p:cNvSpPr>
              <a:spLocks noChangeArrowheads="1"/>
            </p:cNvSpPr>
            <p:nvPr/>
          </p:nvSpPr>
          <p:spPr bwMode="auto">
            <a:xfrm>
              <a:off x="336" y="576"/>
              <a:ext cx="5088" cy="960"/>
            </a:xfrm>
            <a:prstGeom prst="rect">
              <a:avLst/>
            </a:prstGeom>
            <a:solidFill>
              <a:schemeClr val="bg1"/>
            </a:solidFill>
            <a:ln w="9525">
              <a:solidFill>
                <a:schemeClr val="tx1"/>
              </a:solidFill>
              <a:miter lim="800000"/>
              <a:headEnd/>
              <a:tailEnd/>
            </a:ln>
            <a:effectLst>
              <a:outerShdw dist="35921" dir="2700000" algn="ctr" rotWithShape="0">
                <a:srgbClr val="0099CC"/>
              </a:outerShdw>
            </a:effectLst>
          </p:spPr>
          <p:txBody>
            <a:bodyPr wrap="none" anchor="ctr"/>
            <a:lstStyle/>
            <a:p>
              <a:pPr>
                <a:lnSpc>
                  <a:spcPct val="80000"/>
                </a:lnSpc>
              </a:pPr>
              <a:r>
                <a:rPr lang="en-US" altLang="en-US" sz="1700" dirty="0">
                  <a:latin typeface="Lucida Sans Typewriter" pitchFamily="49" charset="0"/>
                </a:rPr>
                <a:t>USE </a:t>
              </a:r>
              <a:r>
                <a:rPr lang="en-US" altLang="en-US" sz="1700" dirty="0" err="1">
                  <a:latin typeface="Lucida Sans Typewriter" pitchFamily="49" charset="0"/>
                </a:rPr>
                <a:t>northwind</a:t>
              </a:r>
              <a:endParaRPr lang="en-US" altLang="en-US" sz="1700" dirty="0">
                <a:latin typeface="Lucida Sans Typewriter" pitchFamily="49" charset="0"/>
              </a:endParaRPr>
            </a:p>
            <a:p>
              <a:pPr>
                <a:lnSpc>
                  <a:spcPct val="80000"/>
                </a:lnSpc>
              </a:pPr>
              <a:r>
                <a:rPr lang="en-US" altLang="en-US" sz="1700" dirty="0">
                  <a:latin typeface="Lucida Sans Typewriter" pitchFamily="49" charset="0"/>
                </a:rPr>
                <a:t>SELECT </a:t>
              </a:r>
              <a:r>
                <a:rPr lang="en-US" altLang="en-US" sz="1700" dirty="0" err="1">
                  <a:latin typeface="Lucida Sans Typewriter" pitchFamily="49" charset="0"/>
                </a:rPr>
                <a:t>productid</a:t>
              </a:r>
              <a:r>
                <a:rPr lang="en-US" altLang="en-US" sz="1700" dirty="0">
                  <a:latin typeface="Lucida Sans Typewriter" pitchFamily="49" charset="0"/>
                </a:rPr>
                <a:t>, </a:t>
              </a:r>
              <a:r>
                <a:rPr lang="en-US" altLang="en-US" sz="1700" dirty="0" err="1">
                  <a:latin typeface="Lucida Sans Typewriter" pitchFamily="49" charset="0"/>
                </a:rPr>
                <a:t>orderid</a:t>
              </a:r>
              <a:r>
                <a:rPr lang="en-US" altLang="en-US" sz="1700" dirty="0">
                  <a:latin typeface="Lucida Sans Typewriter" pitchFamily="49" charset="0"/>
                </a:rPr>
                <a:t>, SUM(quantity) AS </a:t>
              </a:r>
              <a:r>
                <a:rPr lang="en-US" altLang="en-US" sz="1700" dirty="0" err="1">
                  <a:latin typeface="Lucida Sans Typewriter" pitchFamily="49" charset="0"/>
                </a:rPr>
                <a:t>total_quantity</a:t>
              </a:r>
              <a:endParaRPr lang="en-US" altLang="en-US" sz="1700" dirty="0">
                <a:latin typeface="Lucida Sans Typewriter" pitchFamily="49" charset="0"/>
              </a:endParaRPr>
            </a:p>
            <a:p>
              <a:pPr>
                <a:lnSpc>
                  <a:spcPct val="80000"/>
                </a:lnSpc>
              </a:pPr>
              <a:r>
                <a:rPr lang="en-US" altLang="en-US" sz="1700" dirty="0">
                  <a:latin typeface="Lucida Sans Typewriter" pitchFamily="49" charset="0"/>
                </a:rPr>
                <a:t> FROM </a:t>
              </a:r>
              <a:r>
                <a:rPr lang="en-US" altLang="en-US" sz="1700" dirty="0" err="1">
                  <a:latin typeface="Lucida Sans Typewriter" pitchFamily="49" charset="0"/>
                </a:rPr>
                <a:t>orderhist</a:t>
              </a:r>
              <a:endParaRPr lang="en-US" altLang="en-US" sz="1700" dirty="0">
                <a:latin typeface="Lucida Sans Typewriter" pitchFamily="49" charset="0"/>
              </a:endParaRPr>
            </a:p>
            <a:p>
              <a:pPr>
                <a:lnSpc>
                  <a:spcPct val="80000"/>
                </a:lnSpc>
              </a:pPr>
              <a:r>
                <a:rPr lang="en-US" altLang="en-US" sz="1700" dirty="0">
                  <a:latin typeface="Lucida Sans Typewriter" pitchFamily="49" charset="0"/>
                </a:rPr>
                <a:t> GROUP BY </a:t>
              </a:r>
              <a:r>
                <a:rPr lang="en-US" altLang="en-US" sz="1700" dirty="0" err="1">
                  <a:latin typeface="Lucida Sans Typewriter" pitchFamily="49" charset="0"/>
                </a:rPr>
                <a:t>productid</a:t>
              </a:r>
              <a:r>
                <a:rPr lang="en-US" altLang="en-US" sz="1700" dirty="0">
                  <a:latin typeface="Lucida Sans Typewriter" pitchFamily="49" charset="0"/>
                </a:rPr>
                <a:t>, </a:t>
              </a:r>
              <a:r>
                <a:rPr lang="en-US" altLang="en-US" sz="1700" dirty="0" err="1">
                  <a:latin typeface="Lucida Sans Typewriter" pitchFamily="49" charset="0"/>
                </a:rPr>
                <a:t>orderid</a:t>
              </a:r>
              <a:endParaRPr lang="en-US" altLang="en-US" sz="1700" dirty="0">
                <a:latin typeface="Lucida Sans Typewriter" pitchFamily="49" charset="0"/>
              </a:endParaRPr>
            </a:p>
            <a:p>
              <a:pPr>
                <a:lnSpc>
                  <a:spcPct val="80000"/>
                </a:lnSpc>
              </a:pPr>
              <a:r>
                <a:rPr lang="en-US" altLang="en-US" sz="1700" dirty="0">
                  <a:latin typeface="Lucida Sans Typewriter" pitchFamily="49" charset="0"/>
                </a:rPr>
                <a:t> WITH ROLLUP</a:t>
              </a:r>
            </a:p>
            <a:p>
              <a:pPr>
                <a:lnSpc>
                  <a:spcPct val="80000"/>
                </a:lnSpc>
              </a:pPr>
              <a:r>
                <a:rPr lang="en-US" altLang="en-US" sz="1700" dirty="0">
                  <a:latin typeface="Lucida Sans Typewriter" pitchFamily="49" charset="0"/>
                </a:rPr>
                <a:t> ORDER BY </a:t>
              </a:r>
              <a:r>
                <a:rPr lang="en-US" altLang="en-US" sz="1700" dirty="0" err="1">
                  <a:latin typeface="Lucida Sans Typewriter" pitchFamily="49" charset="0"/>
                </a:rPr>
                <a:t>productid</a:t>
              </a:r>
              <a:r>
                <a:rPr lang="en-US" altLang="en-US" sz="1700" dirty="0">
                  <a:latin typeface="Lucida Sans Typewriter" pitchFamily="49" charset="0"/>
                </a:rPr>
                <a:t>, </a:t>
              </a:r>
              <a:r>
                <a:rPr lang="en-US" altLang="en-US" sz="1700" dirty="0" err="1">
                  <a:latin typeface="Lucida Sans Typewriter" pitchFamily="49" charset="0"/>
                </a:rPr>
                <a:t>orderid</a:t>
              </a:r>
              <a:r>
                <a:rPr lang="en-US" altLang="en-US" sz="1700" dirty="0">
                  <a:latin typeface="Lucida Sans Typewriter" pitchFamily="49" charset="0"/>
                </a:rPr>
                <a:t/>
              </a:r>
              <a:br>
                <a:rPr lang="en-US" altLang="en-US" sz="1700" dirty="0">
                  <a:latin typeface="Lucida Sans Typewriter" pitchFamily="49" charset="0"/>
                </a:rPr>
              </a:br>
              <a:r>
                <a:rPr lang="en-US" altLang="en-US" sz="1700" dirty="0">
                  <a:latin typeface="Lucida Sans Typewriter" pitchFamily="49" charset="0"/>
                </a:rPr>
                <a:t>GO</a:t>
              </a:r>
            </a:p>
          </p:txBody>
        </p:sp>
        <p:grpSp>
          <p:nvGrpSpPr>
            <p:cNvPr id="100360" name="Group 8"/>
            <p:cNvGrpSpPr>
              <a:grpSpLocks/>
            </p:cNvGrpSpPr>
            <p:nvPr/>
          </p:nvGrpSpPr>
          <p:grpSpPr bwMode="auto">
            <a:xfrm>
              <a:off x="382" y="1536"/>
              <a:ext cx="2354" cy="2448"/>
              <a:chOff x="2880" y="432"/>
              <a:chExt cx="2544" cy="2640"/>
            </a:xfrm>
          </p:grpSpPr>
          <p:sp>
            <p:nvSpPr>
              <p:cNvPr id="100361" name="Rectangle 9"/>
              <p:cNvSpPr>
                <a:spLocks noChangeArrowheads="1"/>
              </p:cNvSpPr>
              <p:nvPr/>
            </p:nvSpPr>
            <p:spPr bwMode="auto">
              <a:xfrm>
                <a:off x="2880" y="432"/>
                <a:ext cx="816"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productid</a:t>
                </a:r>
              </a:p>
            </p:txBody>
          </p:sp>
          <p:sp>
            <p:nvSpPr>
              <p:cNvPr id="100362" name="Rectangle 10"/>
              <p:cNvSpPr>
                <a:spLocks noChangeArrowheads="1"/>
              </p:cNvSpPr>
              <p:nvPr/>
            </p:nvSpPr>
            <p:spPr bwMode="auto">
              <a:xfrm>
                <a:off x="3696" y="432"/>
                <a:ext cx="624"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orderid</a:t>
                </a:r>
              </a:p>
            </p:txBody>
          </p:sp>
          <p:sp>
            <p:nvSpPr>
              <p:cNvPr id="100363" name="Rectangle 11"/>
              <p:cNvSpPr>
                <a:spLocks noChangeArrowheads="1"/>
              </p:cNvSpPr>
              <p:nvPr/>
            </p:nvSpPr>
            <p:spPr bwMode="auto">
              <a:xfrm>
                <a:off x="4320" y="432"/>
                <a:ext cx="1104"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total_quantity</a:t>
                </a:r>
              </a:p>
            </p:txBody>
          </p:sp>
          <p:sp>
            <p:nvSpPr>
              <p:cNvPr id="100364" name="Rectangle 12"/>
              <p:cNvSpPr>
                <a:spLocks noChangeArrowheads="1"/>
              </p:cNvSpPr>
              <p:nvPr/>
            </p:nvSpPr>
            <p:spPr bwMode="auto">
              <a:xfrm>
                <a:off x="2880" y="672"/>
                <a:ext cx="81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NULL</a:t>
                </a:r>
              </a:p>
            </p:txBody>
          </p:sp>
          <p:sp>
            <p:nvSpPr>
              <p:cNvPr id="100365" name="Rectangle 13"/>
              <p:cNvSpPr>
                <a:spLocks noChangeArrowheads="1"/>
              </p:cNvSpPr>
              <p:nvPr/>
            </p:nvSpPr>
            <p:spPr bwMode="auto">
              <a:xfrm>
                <a:off x="3696" y="672"/>
                <a:ext cx="62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NULL</a:t>
                </a:r>
              </a:p>
            </p:txBody>
          </p:sp>
          <p:sp>
            <p:nvSpPr>
              <p:cNvPr id="100366" name="Rectangle 14"/>
              <p:cNvSpPr>
                <a:spLocks noChangeArrowheads="1"/>
              </p:cNvSpPr>
              <p:nvPr/>
            </p:nvSpPr>
            <p:spPr bwMode="auto">
              <a:xfrm>
                <a:off x="4320" y="672"/>
                <a:ext cx="1104"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95</a:t>
                </a:r>
              </a:p>
            </p:txBody>
          </p:sp>
          <p:sp>
            <p:nvSpPr>
              <p:cNvPr id="100367" name="Rectangle 15"/>
              <p:cNvSpPr>
                <a:spLocks noChangeArrowheads="1"/>
              </p:cNvSpPr>
              <p:nvPr/>
            </p:nvSpPr>
            <p:spPr bwMode="auto">
              <a:xfrm>
                <a:off x="2880" y="912"/>
                <a:ext cx="816"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0368" name="Rectangle 16"/>
              <p:cNvSpPr>
                <a:spLocks noChangeArrowheads="1"/>
              </p:cNvSpPr>
              <p:nvPr/>
            </p:nvSpPr>
            <p:spPr bwMode="auto">
              <a:xfrm>
                <a:off x="3696" y="912"/>
                <a:ext cx="624"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NULL</a:t>
                </a:r>
              </a:p>
            </p:txBody>
          </p:sp>
          <p:sp>
            <p:nvSpPr>
              <p:cNvPr id="100369" name="Rectangle 17"/>
              <p:cNvSpPr>
                <a:spLocks noChangeArrowheads="1"/>
              </p:cNvSpPr>
              <p:nvPr/>
            </p:nvSpPr>
            <p:spPr bwMode="auto">
              <a:xfrm>
                <a:off x="4320" y="912"/>
                <a:ext cx="1104"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15</a:t>
                </a:r>
              </a:p>
            </p:txBody>
          </p:sp>
          <p:sp>
            <p:nvSpPr>
              <p:cNvPr id="100370" name="Rectangle 18"/>
              <p:cNvSpPr>
                <a:spLocks noChangeArrowheads="1"/>
              </p:cNvSpPr>
              <p:nvPr/>
            </p:nvSpPr>
            <p:spPr bwMode="auto">
              <a:xfrm>
                <a:off x="2880" y="1152"/>
                <a:ext cx="816"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0371" name="Rectangle 19"/>
              <p:cNvSpPr>
                <a:spLocks noChangeArrowheads="1"/>
              </p:cNvSpPr>
              <p:nvPr/>
            </p:nvSpPr>
            <p:spPr bwMode="auto">
              <a:xfrm>
                <a:off x="3696" y="1152"/>
                <a:ext cx="624"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0372" name="Rectangle 20"/>
              <p:cNvSpPr>
                <a:spLocks noChangeArrowheads="1"/>
              </p:cNvSpPr>
              <p:nvPr/>
            </p:nvSpPr>
            <p:spPr bwMode="auto">
              <a:xfrm>
                <a:off x="4320" y="1152"/>
                <a:ext cx="1104"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5</a:t>
                </a:r>
              </a:p>
            </p:txBody>
          </p:sp>
          <p:sp>
            <p:nvSpPr>
              <p:cNvPr id="100373" name="Rectangle 21"/>
              <p:cNvSpPr>
                <a:spLocks noChangeArrowheads="1"/>
              </p:cNvSpPr>
              <p:nvPr/>
            </p:nvSpPr>
            <p:spPr bwMode="auto">
              <a:xfrm>
                <a:off x="2880" y="1392"/>
                <a:ext cx="816"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0374" name="Rectangle 22"/>
              <p:cNvSpPr>
                <a:spLocks noChangeArrowheads="1"/>
              </p:cNvSpPr>
              <p:nvPr/>
            </p:nvSpPr>
            <p:spPr bwMode="auto">
              <a:xfrm>
                <a:off x="3696" y="1392"/>
                <a:ext cx="624"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0375" name="Rectangle 23"/>
              <p:cNvSpPr>
                <a:spLocks noChangeArrowheads="1"/>
              </p:cNvSpPr>
              <p:nvPr/>
            </p:nvSpPr>
            <p:spPr bwMode="auto">
              <a:xfrm>
                <a:off x="4320" y="1392"/>
                <a:ext cx="1104"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10</a:t>
                </a:r>
              </a:p>
            </p:txBody>
          </p:sp>
          <p:sp>
            <p:nvSpPr>
              <p:cNvPr id="100376" name="Rectangle 24"/>
              <p:cNvSpPr>
                <a:spLocks noChangeArrowheads="1"/>
              </p:cNvSpPr>
              <p:nvPr/>
            </p:nvSpPr>
            <p:spPr bwMode="auto">
              <a:xfrm>
                <a:off x="2880" y="1632"/>
                <a:ext cx="816"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0377" name="Rectangle 25"/>
              <p:cNvSpPr>
                <a:spLocks noChangeArrowheads="1"/>
              </p:cNvSpPr>
              <p:nvPr/>
            </p:nvSpPr>
            <p:spPr bwMode="auto">
              <a:xfrm>
                <a:off x="3696" y="1632"/>
                <a:ext cx="624"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NULL</a:t>
                </a:r>
              </a:p>
            </p:txBody>
          </p:sp>
          <p:sp>
            <p:nvSpPr>
              <p:cNvPr id="100378" name="Rectangle 26"/>
              <p:cNvSpPr>
                <a:spLocks noChangeArrowheads="1"/>
              </p:cNvSpPr>
              <p:nvPr/>
            </p:nvSpPr>
            <p:spPr bwMode="auto">
              <a:xfrm>
                <a:off x="4320" y="1632"/>
                <a:ext cx="1104"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35</a:t>
                </a:r>
              </a:p>
            </p:txBody>
          </p:sp>
          <p:sp>
            <p:nvSpPr>
              <p:cNvPr id="100379" name="Rectangle 27"/>
              <p:cNvSpPr>
                <a:spLocks noChangeArrowheads="1"/>
              </p:cNvSpPr>
              <p:nvPr/>
            </p:nvSpPr>
            <p:spPr bwMode="auto">
              <a:xfrm>
                <a:off x="2880" y="1872"/>
                <a:ext cx="816"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0380" name="Rectangle 28"/>
              <p:cNvSpPr>
                <a:spLocks noChangeArrowheads="1"/>
              </p:cNvSpPr>
              <p:nvPr/>
            </p:nvSpPr>
            <p:spPr bwMode="auto">
              <a:xfrm>
                <a:off x="3696" y="1872"/>
                <a:ext cx="624"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0381" name="Rectangle 29"/>
              <p:cNvSpPr>
                <a:spLocks noChangeArrowheads="1"/>
              </p:cNvSpPr>
              <p:nvPr/>
            </p:nvSpPr>
            <p:spPr bwMode="auto">
              <a:xfrm>
                <a:off x="4320" y="1872"/>
                <a:ext cx="1104"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10</a:t>
                </a:r>
              </a:p>
            </p:txBody>
          </p:sp>
          <p:sp>
            <p:nvSpPr>
              <p:cNvPr id="100382" name="Rectangle 30"/>
              <p:cNvSpPr>
                <a:spLocks noChangeArrowheads="1"/>
              </p:cNvSpPr>
              <p:nvPr/>
            </p:nvSpPr>
            <p:spPr bwMode="auto">
              <a:xfrm>
                <a:off x="2880" y="2112"/>
                <a:ext cx="816"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0383" name="Rectangle 31"/>
              <p:cNvSpPr>
                <a:spLocks noChangeArrowheads="1"/>
              </p:cNvSpPr>
              <p:nvPr/>
            </p:nvSpPr>
            <p:spPr bwMode="auto">
              <a:xfrm>
                <a:off x="3696" y="2112"/>
                <a:ext cx="624"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0384" name="Rectangle 32"/>
              <p:cNvSpPr>
                <a:spLocks noChangeArrowheads="1"/>
              </p:cNvSpPr>
              <p:nvPr/>
            </p:nvSpPr>
            <p:spPr bwMode="auto">
              <a:xfrm>
                <a:off x="4320" y="2112"/>
                <a:ext cx="1104"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25</a:t>
                </a:r>
              </a:p>
            </p:txBody>
          </p:sp>
          <p:sp>
            <p:nvSpPr>
              <p:cNvPr id="100385" name="Rectangle 33"/>
              <p:cNvSpPr>
                <a:spLocks noChangeArrowheads="1"/>
              </p:cNvSpPr>
              <p:nvPr/>
            </p:nvSpPr>
            <p:spPr bwMode="auto">
              <a:xfrm>
                <a:off x="2880" y="2352"/>
                <a:ext cx="816"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100386" name="Rectangle 34"/>
              <p:cNvSpPr>
                <a:spLocks noChangeArrowheads="1"/>
              </p:cNvSpPr>
              <p:nvPr/>
            </p:nvSpPr>
            <p:spPr bwMode="auto">
              <a:xfrm>
                <a:off x="3696" y="2352"/>
                <a:ext cx="624"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NULL</a:t>
                </a:r>
              </a:p>
            </p:txBody>
          </p:sp>
          <p:sp>
            <p:nvSpPr>
              <p:cNvPr id="100387" name="Rectangle 35"/>
              <p:cNvSpPr>
                <a:spLocks noChangeArrowheads="1"/>
              </p:cNvSpPr>
              <p:nvPr/>
            </p:nvSpPr>
            <p:spPr bwMode="auto">
              <a:xfrm>
                <a:off x="4320" y="2352"/>
                <a:ext cx="1104"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45</a:t>
                </a:r>
              </a:p>
            </p:txBody>
          </p:sp>
          <p:sp>
            <p:nvSpPr>
              <p:cNvPr id="100388" name="Rectangle 36"/>
              <p:cNvSpPr>
                <a:spLocks noChangeArrowheads="1"/>
              </p:cNvSpPr>
              <p:nvPr/>
            </p:nvSpPr>
            <p:spPr bwMode="auto">
              <a:xfrm>
                <a:off x="2880" y="2592"/>
                <a:ext cx="816"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100389" name="Rectangle 37"/>
              <p:cNvSpPr>
                <a:spLocks noChangeArrowheads="1"/>
              </p:cNvSpPr>
              <p:nvPr/>
            </p:nvSpPr>
            <p:spPr bwMode="auto">
              <a:xfrm>
                <a:off x="3696" y="2592"/>
                <a:ext cx="624"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0390" name="Rectangle 38"/>
              <p:cNvSpPr>
                <a:spLocks noChangeArrowheads="1"/>
              </p:cNvSpPr>
              <p:nvPr/>
            </p:nvSpPr>
            <p:spPr bwMode="auto">
              <a:xfrm>
                <a:off x="4320" y="2592"/>
                <a:ext cx="1104"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15</a:t>
                </a:r>
              </a:p>
            </p:txBody>
          </p:sp>
          <p:sp>
            <p:nvSpPr>
              <p:cNvPr id="100391" name="Rectangle 39"/>
              <p:cNvSpPr>
                <a:spLocks noChangeArrowheads="1"/>
              </p:cNvSpPr>
              <p:nvPr/>
            </p:nvSpPr>
            <p:spPr bwMode="auto">
              <a:xfrm>
                <a:off x="2880" y="2832"/>
                <a:ext cx="816"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100392" name="Rectangle 40"/>
              <p:cNvSpPr>
                <a:spLocks noChangeArrowheads="1"/>
              </p:cNvSpPr>
              <p:nvPr/>
            </p:nvSpPr>
            <p:spPr bwMode="auto">
              <a:xfrm>
                <a:off x="3696" y="2832"/>
                <a:ext cx="624"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0393" name="Rectangle 41"/>
              <p:cNvSpPr>
                <a:spLocks noChangeArrowheads="1"/>
              </p:cNvSpPr>
              <p:nvPr/>
            </p:nvSpPr>
            <p:spPr bwMode="auto">
              <a:xfrm>
                <a:off x="4320" y="2832"/>
                <a:ext cx="1104"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30</a:t>
                </a:r>
              </a:p>
            </p:txBody>
          </p:sp>
        </p:grpSp>
        <p:grpSp>
          <p:nvGrpSpPr>
            <p:cNvPr id="100394" name="Group 42"/>
            <p:cNvGrpSpPr>
              <a:grpSpLocks/>
            </p:cNvGrpSpPr>
            <p:nvPr/>
          </p:nvGrpSpPr>
          <p:grpSpPr bwMode="auto">
            <a:xfrm>
              <a:off x="3168" y="1824"/>
              <a:ext cx="2496" cy="2160"/>
              <a:chOff x="3168" y="1680"/>
              <a:chExt cx="2496" cy="2160"/>
            </a:xfrm>
          </p:grpSpPr>
          <p:sp>
            <p:nvSpPr>
              <p:cNvPr id="100395" name="Rectangle 43"/>
              <p:cNvSpPr>
                <a:spLocks noChangeArrowheads="1"/>
              </p:cNvSpPr>
              <p:nvPr/>
            </p:nvSpPr>
            <p:spPr bwMode="auto">
              <a:xfrm>
                <a:off x="3168" y="1680"/>
                <a:ext cx="249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lvl="0"/>
                <a:r>
                  <a:rPr lang="en-US" sz="1800" dirty="0"/>
                  <a:t>Total general</a:t>
                </a:r>
              </a:p>
            </p:txBody>
          </p:sp>
          <p:sp>
            <p:nvSpPr>
              <p:cNvPr id="100396" name="Rectangle 44"/>
              <p:cNvSpPr>
                <a:spLocks noChangeArrowheads="1"/>
              </p:cNvSpPr>
              <p:nvPr/>
            </p:nvSpPr>
            <p:spPr bwMode="auto">
              <a:xfrm>
                <a:off x="3168" y="1920"/>
                <a:ext cx="249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ro-MO" altLang="en-US" sz="1800" dirty="0" smtClean="0">
                    <a:latin typeface="Arial Narrow" pitchFamily="34" charset="0"/>
                  </a:rPr>
                  <a:t>Sumează doar rindurile pentru</a:t>
                </a:r>
                <a:r>
                  <a:rPr lang="en-US" altLang="en-US" sz="1800" dirty="0" smtClean="0">
                    <a:latin typeface="Arial Narrow" pitchFamily="34" charset="0"/>
                  </a:rPr>
                  <a:t> </a:t>
                </a:r>
                <a:r>
                  <a:rPr lang="en-US" altLang="en-US" sz="1800" b="1" dirty="0" err="1">
                    <a:latin typeface="Arial Narrow" pitchFamily="34" charset="0"/>
                  </a:rPr>
                  <a:t>productid</a:t>
                </a:r>
                <a:r>
                  <a:rPr lang="en-US" altLang="en-US" sz="1800" b="1" dirty="0">
                    <a:latin typeface="Arial Narrow" pitchFamily="34" charset="0"/>
                  </a:rPr>
                  <a:t> 1</a:t>
                </a:r>
                <a:endParaRPr lang="en-US" altLang="en-US" sz="1800" b="1" dirty="0">
                  <a:latin typeface="Arial" charset="0"/>
                </a:endParaRPr>
              </a:p>
            </p:txBody>
          </p:sp>
          <p:sp>
            <p:nvSpPr>
              <p:cNvPr id="100397" name="Rectangle 45"/>
              <p:cNvSpPr>
                <a:spLocks noChangeArrowheads="1"/>
              </p:cNvSpPr>
              <p:nvPr/>
            </p:nvSpPr>
            <p:spPr bwMode="auto">
              <a:xfrm>
                <a:off x="3168" y="2160"/>
                <a:ext cx="249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ro-MO" altLang="en-US" sz="1800" dirty="0" smtClean="0">
                    <a:latin typeface="Arial Narrow" pitchFamily="34" charset="0"/>
                  </a:rPr>
                  <a:t>Valoare detaliu pentru </a:t>
                </a:r>
                <a:r>
                  <a:rPr lang="en-US" altLang="en-US" sz="1800" b="1" dirty="0" err="1" smtClean="0">
                    <a:latin typeface="Arial Narrow" pitchFamily="34" charset="0"/>
                  </a:rPr>
                  <a:t>productid</a:t>
                </a:r>
                <a:r>
                  <a:rPr lang="en-US" altLang="en-US" sz="1800" b="1" dirty="0" smtClean="0">
                    <a:latin typeface="Arial Narrow" pitchFamily="34" charset="0"/>
                  </a:rPr>
                  <a:t> </a:t>
                </a:r>
                <a:r>
                  <a:rPr lang="en-US" altLang="en-US" sz="1800" b="1" dirty="0">
                    <a:latin typeface="Arial Narrow" pitchFamily="34" charset="0"/>
                  </a:rPr>
                  <a:t>1</a:t>
                </a:r>
                <a:r>
                  <a:rPr lang="en-US" altLang="en-US" sz="1800" dirty="0">
                    <a:latin typeface="Arial Narrow" pitchFamily="34" charset="0"/>
                  </a:rPr>
                  <a:t>, </a:t>
                </a:r>
                <a:r>
                  <a:rPr lang="en-US" altLang="en-US" sz="1800" b="1" dirty="0" err="1">
                    <a:latin typeface="Arial Narrow" pitchFamily="34" charset="0"/>
                  </a:rPr>
                  <a:t>orderid</a:t>
                </a:r>
                <a:r>
                  <a:rPr lang="en-US" altLang="en-US" sz="1800" b="1" dirty="0">
                    <a:latin typeface="Arial Narrow" pitchFamily="34" charset="0"/>
                  </a:rPr>
                  <a:t> 1</a:t>
                </a:r>
                <a:endParaRPr lang="en-US" altLang="en-US" sz="1800" b="1" dirty="0">
                  <a:latin typeface="Arial" charset="0"/>
                </a:endParaRPr>
              </a:p>
            </p:txBody>
          </p:sp>
          <p:sp>
            <p:nvSpPr>
              <p:cNvPr id="100398" name="Rectangle 46"/>
              <p:cNvSpPr>
                <a:spLocks noChangeArrowheads="1"/>
              </p:cNvSpPr>
              <p:nvPr/>
            </p:nvSpPr>
            <p:spPr bwMode="auto">
              <a:xfrm>
                <a:off x="3168" y="2400"/>
                <a:ext cx="249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ro-MO" altLang="en-US" sz="1800" dirty="0" smtClean="0">
                    <a:latin typeface="Arial Narrow" pitchFamily="34" charset="0"/>
                  </a:rPr>
                  <a:t>Valoare detaliu pentru </a:t>
                </a:r>
                <a:r>
                  <a:rPr lang="en-US" altLang="en-US" sz="1800" b="1" dirty="0" err="1" smtClean="0">
                    <a:latin typeface="Arial Narrow" pitchFamily="34" charset="0"/>
                  </a:rPr>
                  <a:t>productid</a:t>
                </a:r>
                <a:r>
                  <a:rPr lang="en-US" altLang="en-US" sz="1800" b="1" dirty="0" smtClean="0">
                    <a:latin typeface="Arial Narrow" pitchFamily="34" charset="0"/>
                  </a:rPr>
                  <a:t> </a:t>
                </a:r>
                <a:r>
                  <a:rPr lang="en-US" altLang="en-US" sz="1800" b="1" dirty="0">
                    <a:latin typeface="Arial Narrow" pitchFamily="34" charset="0"/>
                  </a:rPr>
                  <a:t>1</a:t>
                </a:r>
                <a:r>
                  <a:rPr lang="en-US" altLang="en-US" sz="1800" dirty="0">
                    <a:latin typeface="Arial Narrow" pitchFamily="34" charset="0"/>
                  </a:rPr>
                  <a:t>, </a:t>
                </a:r>
                <a:r>
                  <a:rPr lang="en-US" altLang="en-US" sz="1800" b="1" dirty="0" err="1">
                    <a:latin typeface="Arial Narrow" pitchFamily="34" charset="0"/>
                  </a:rPr>
                  <a:t>orderid</a:t>
                </a:r>
                <a:r>
                  <a:rPr lang="en-US" altLang="en-US" sz="1800" b="1" dirty="0">
                    <a:latin typeface="Arial Narrow" pitchFamily="34" charset="0"/>
                  </a:rPr>
                  <a:t> 2</a:t>
                </a:r>
                <a:endParaRPr lang="en-US" altLang="en-US" sz="1800" b="1" dirty="0">
                  <a:latin typeface="Arial" charset="0"/>
                </a:endParaRPr>
              </a:p>
            </p:txBody>
          </p:sp>
          <p:sp>
            <p:nvSpPr>
              <p:cNvPr id="100399" name="Rectangle 47"/>
              <p:cNvSpPr>
                <a:spLocks noChangeArrowheads="1"/>
              </p:cNvSpPr>
              <p:nvPr/>
            </p:nvSpPr>
            <p:spPr bwMode="auto">
              <a:xfrm>
                <a:off x="3168" y="2640"/>
                <a:ext cx="249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ro-MO" altLang="en-US" sz="1800" dirty="0" smtClean="0">
                    <a:latin typeface="Arial Narrow" pitchFamily="34" charset="0"/>
                  </a:rPr>
                  <a:t>Sumează doar rindurile pentru</a:t>
                </a:r>
                <a:r>
                  <a:rPr lang="en-US" altLang="en-US" sz="1800" dirty="0" smtClean="0">
                    <a:latin typeface="Arial Narrow" pitchFamily="34" charset="0"/>
                  </a:rPr>
                  <a:t> </a:t>
                </a:r>
                <a:r>
                  <a:rPr lang="en-US" altLang="en-US" sz="1800" b="1" dirty="0" err="1" smtClean="0">
                    <a:latin typeface="Arial Narrow" pitchFamily="34" charset="0"/>
                  </a:rPr>
                  <a:t>productid</a:t>
                </a:r>
                <a:r>
                  <a:rPr lang="en-US" altLang="en-US" sz="1800" b="1" dirty="0" smtClean="0">
                    <a:latin typeface="Arial Narrow" pitchFamily="34" charset="0"/>
                  </a:rPr>
                  <a:t> </a:t>
                </a:r>
                <a:r>
                  <a:rPr lang="ro-MO" altLang="en-US" sz="1800" b="1" dirty="0" smtClean="0">
                    <a:latin typeface="Arial Narrow" pitchFamily="34" charset="0"/>
                  </a:rPr>
                  <a:t>2</a:t>
                </a:r>
                <a:endParaRPr lang="en-US" altLang="en-US" sz="1800" b="1" dirty="0">
                  <a:latin typeface="Arial" charset="0"/>
                </a:endParaRPr>
              </a:p>
            </p:txBody>
          </p:sp>
          <p:sp>
            <p:nvSpPr>
              <p:cNvPr id="100400" name="Rectangle 48"/>
              <p:cNvSpPr>
                <a:spLocks noChangeArrowheads="1"/>
              </p:cNvSpPr>
              <p:nvPr/>
            </p:nvSpPr>
            <p:spPr bwMode="auto">
              <a:xfrm>
                <a:off x="3168" y="2880"/>
                <a:ext cx="249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ro-MO" altLang="en-US" sz="1800" dirty="0" smtClean="0">
                    <a:latin typeface="Arial Narrow" pitchFamily="34" charset="0"/>
                  </a:rPr>
                  <a:t>Valoare detaliu pentru </a:t>
                </a:r>
                <a:r>
                  <a:rPr lang="en-US" altLang="en-US" sz="1800" b="1" dirty="0" err="1" smtClean="0">
                    <a:latin typeface="Arial Narrow" pitchFamily="34" charset="0"/>
                  </a:rPr>
                  <a:t>productid</a:t>
                </a:r>
                <a:r>
                  <a:rPr lang="en-US" altLang="en-US" sz="1800" b="1" dirty="0" smtClean="0">
                    <a:latin typeface="Arial Narrow" pitchFamily="34" charset="0"/>
                  </a:rPr>
                  <a:t> </a:t>
                </a:r>
                <a:r>
                  <a:rPr lang="en-US" altLang="en-US" sz="1800" b="1" dirty="0">
                    <a:latin typeface="Arial Narrow" pitchFamily="34" charset="0"/>
                  </a:rPr>
                  <a:t>2</a:t>
                </a:r>
                <a:r>
                  <a:rPr lang="en-US" altLang="en-US" sz="1800" dirty="0">
                    <a:latin typeface="Arial Narrow" pitchFamily="34" charset="0"/>
                  </a:rPr>
                  <a:t>, </a:t>
                </a:r>
                <a:r>
                  <a:rPr lang="en-US" altLang="en-US" sz="1800" b="1" dirty="0" err="1">
                    <a:latin typeface="Arial Narrow" pitchFamily="34" charset="0"/>
                  </a:rPr>
                  <a:t>orderid</a:t>
                </a:r>
                <a:r>
                  <a:rPr lang="en-US" altLang="en-US" sz="1800" b="1" dirty="0">
                    <a:latin typeface="Arial Narrow" pitchFamily="34" charset="0"/>
                  </a:rPr>
                  <a:t> 1</a:t>
                </a:r>
                <a:endParaRPr lang="en-US" altLang="en-US" sz="1800" b="1" dirty="0">
                  <a:latin typeface="Arial" charset="0"/>
                </a:endParaRPr>
              </a:p>
            </p:txBody>
          </p:sp>
          <p:sp>
            <p:nvSpPr>
              <p:cNvPr id="100401" name="Rectangle 49"/>
              <p:cNvSpPr>
                <a:spLocks noChangeArrowheads="1"/>
              </p:cNvSpPr>
              <p:nvPr/>
            </p:nvSpPr>
            <p:spPr bwMode="auto">
              <a:xfrm>
                <a:off x="3168" y="3120"/>
                <a:ext cx="249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ro-MO" altLang="en-US" sz="1800" dirty="0" smtClean="0">
                    <a:latin typeface="Arial Narrow" pitchFamily="34" charset="0"/>
                  </a:rPr>
                  <a:t>Sumează doar rindurile pentru</a:t>
                </a:r>
                <a:r>
                  <a:rPr lang="en-US" altLang="en-US" sz="1800" dirty="0" smtClean="0">
                    <a:latin typeface="Arial Narrow" pitchFamily="34" charset="0"/>
                  </a:rPr>
                  <a:t> </a:t>
                </a:r>
                <a:r>
                  <a:rPr lang="en-US" altLang="en-US" sz="1800" b="1" dirty="0" err="1" smtClean="0">
                    <a:latin typeface="Arial Narrow" pitchFamily="34" charset="0"/>
                  </a:rPr>
                  <a:t>productid</a:t>
                </a:r>
                <a:r>
                  <a:rPr lang="en-US" altLang="en-US" sz="1800" b="1" dirty="0" smtClean="0">
                    <a:latin typeface="Arial Narrow" pitchFamily="34" charset="0"/>
                  </a:rPr>
                  <a:t> </a:t>
                </a:r>
                <a:r>
                  <a:rPr lang="ro-MO" altLang="en-US" sz="1800" b="1" dirty="0" smtClean="0">
                    <a:latin typeface="Arial Narrow" pitchFamily="34" charset="0"/>
                  </a:rPr>
                  <a:t>3</a:t>
                </a:r>
                <a:endParaRPr lang="en-US" altLang="en-US" sz="1800" b="1" dirty="0">
                  <a:latin typeface="Arial" charset="0"/>
                </a:endParaRPr>
              </a:p>
            </p:txBody>
          </p:sp>
          <p:sp>
            <p:nvSpPr>
              <p:cNvPr id="100402" name="Rectangle 50"/>
              <p:cNvSpPr>
                <a:spLocks noChangeArrowheads="1"/>
              </p:cNvSpPr>
              <p:nvPr/>
            </p:nvSpPr>
            <p:spPr bwMode="auto">
              <a:xfrm>
                <a:off x="3168" y="3360"/>
                <a:ext cx="249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ro-MO" altLang="en-US" sz="1800" dirty="0" smtClean="0">
                    <a:latin typeface="Arial Narrow" pitchFamily="34" charset="0"/>
                  </a:rPr>
                  <a:t>Valoare detaliu pentru </a:t>
                </a:r>
                <a:r>
                  <a:rPr lang="en-US" altLang="en-US" sz="1800" b="1" dirty="0" err="1" smtClean="0">
                    <a:latin typeface="Arial Narrow" pitchFamily="34" charset="0"/>
                  </a:rPr>
                  <a:t>productid</a:t>
                </a:r>
                <a:r>
                  <a:rPr lang="en-US" altLang="en-US" sz="1800" b="1" dirty="0" smtClean="0">
                    <a:latin typeface="Arial Narrow" pitchFamily="34" charset="0"/>
                  </a:rPr>
                  <a:t> </a:t>
                </a:r>
                <a:r>
                  <a:rPr lang="en-US" altLang="en-US" sz="1800" b="1" dirty="0">
                    <a:latin typeface="Arial Narrow" pitchFamily="34" charset="0"/>
                  </a:rPr>
                  <a:t>3</a:t>
                </a:r>
                <a:r>
                  <a:rPr lang="en-US" altLang="en-US" sz="1800" dirty="0">
                    <a:latin typeface="Arial Narrow" pitchFamily="34" charset="0"/>
                  </a:rPr>
                  <a:t>, </a:t>
                </a:r>
                <a:r>
                  <a:rPr lang="en-US" altLang="en-US" sz="1800" b="1" dirty="0" err="1">
                    <a:latin typeface="Arial Narrow" pitchFamily="34" charset="0"/>
                  </a:rPr>
                  <a:t>orderid</a:t>
                </a:r>
                <a:r>
                  <a:rPr lang="en-US" altLang="en-US" sz="1800" b="1" dirty="0">
                    <a:latin typeface="Arial Narrow" pitchFamily="34" charset="0"/>
                  </a:rPr>
                  <a:t> 1</a:t>
                </a:r>
                <a:endParaRPr lang="en-US" altLang="en-US" sz="1800" b="1" dirty="0">
                  <a:latin typeface="Arial" charset="0"/>
                </a:endParaRPr>
              </a:p>
            </p:txBody>
          </p:sp>
          <p:sp>
            <p:nvSpPr>
              <p:cNvPr id="100403" name="Rectangle 51"/>
              <p:cNvSpPr>
                <a:spLocks noChangeArrowheads="1"/>
              </p:cNvSpPr>
              <p:nvPr/>
            </p:nvSpPr>
            <p:spPr bwMode="auto">
              <a:xfrm>
                <a:off x="3168" y="3600"/>
                <a:ext cx="2496"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r>
                  <a:rPr lang="ro-MO" altLang="en-US" sz="1800" dirty="0" smtClean="0">
                    <a:latin typeface="Arial Narrow" pitchFamily="34" charset="0"/>
                  </a:rPr>
                  <a:t>Valoare detaliu pentru </a:t>
                </a:r>
                <a:r>
                  <a:rPr lang="en-US" altLang="en-US" sz="1800" b="1" dirty="0" err="1" smtClean="0">
                    <a:latin typeface="Arial Narrow" pitchFamily="34" charset="0"/>
                  </a:rPr>
                  <a:t>productid</a:t>
                </a:r>
                <a:r>
                  <a:rPr lang="en-US" altLang="en-US" sz="1800" b="1" dirty="0" smtClean="0">
                    <a:latin typeface="Arial Narrow" pitchFamily="34" charset="0"/>
                  </a:rPr>
                  <a:t> </a:t>
                </a:r>
                <a:r>
                  <a:rPr lang="en-US" altLang="en-US" sz="1800" b="1" dirty="0">
                    <a:latin typeface="Arial Narrow" pitchFamily="34" charset="0"/>
                  </a:rPr>
                  <a:t>3</a:t>
                </a:r>
                <a:r>
                  <a:rPr lang="en-US" altLang="en-US" sz="1800" dirty="0">
                    <a:latin typeface="Arial Narrow" pitchFamily="34" charset="0"/>
                  </a:rPr>
                  <a:t>, </a:t>
                </a:r>
                <a:r>
                  <a:rPr lang="en-US" altLang="en-US" sz="1800" b="1" dirty="0" err="1">
                    <a:latin typeface="Arial Narrow" pitchFamily="34" charset="0"/>
                  </a:rPr>
                  <a:t>orderid</a:t>
                </a:r>
                <a:r>
                  <a:rPr lang="en-US" altLang="en-US" sz="1800" b="1" dirty="0">
                    <a:latin typeface="Arial Narrow" pitchFamily="34" charset="0"/>
                  </a:rPr>
                  <a:t> 2</a:t>
                </a:r>
                <a:endParaRPr lang="en-US" altLang="en-US" sz="1800" b="1" dirty="0">
                  <a:latin typeface="Arial" charset="0"/>
                </a:endParaRPr>
              </a:p>
            </p:txBody>
          </p:sp>
        </p:grpSp>
      </p:gr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lvl="0"/>
            <a:r>
              <a:rPr lang="en-US" dirty="0" err="1" smtClean="0">
                <a:solidFill>
                  <a:srgbClr val="3333CC"/>
                </a:solidFill>
              </a:rPr>
              <a:t>Utilizarea</a:t>
            </a:r>
            <a:r>
              <a:rPr lang="en-US" dirty="0" smtClean="0">
                <a:solidFill>
                  <a:srgbClr val="3333CC"/>
                </a:solidFill>
              </a:rPr>
              <a:t> </a:t>
            </a:r>
            <a:r>
              <a:rPr lang="en-US" dirty="0" err="1" smtClean="0">
                <a:solidFill>
                  <a:srgbClr val="3333CC"/>
                </a:solidFill>
              </a:rPr>
              <a:t>clauzei</a:t>
            </a:r>
            <a:r>
              <a:rPr lang="en-US" dirty="0" smtClean="0">
                <a:solidFill>
                  <a:srgbClr val="3333CC"/>
                </a:solidFill>
              </a:rPr>
              <a:t> GROUP BY cu </a:t>
            </a:r>
            <a:r>
              <a:rPr lang="en-US" dirty="0" err="1" smtClean="0">
                <a:solidFill>
                  <a:srgbClr val="3333CC"/>
                </a:solidFill>
              </a:rPr>
              <a:t>operatorul</a:t>
            </a:r>
            <a:r>
              <a:rPr lang="en-US" dirty="0" smtClean="0">
                <a:solidFill>
                  <a:srgbClr val="3333CC"/>
                </a:solidFill>
              </a:rPr>
              <a:t> CUBE</a:t>
            </a:r>
            <a:endParaRPr lang="en-US" dirty="0">
              <a:solidFill>
                <a:srgbClr val="3333CC"/>
              </a:solidFill>
            </a:endParaRPr>
          </a:p>
        </p:txBody>
      </p:sp>
      <p:grpSp>
        <p:nvGrpSpPr>
          <p:cNvPr id="101379" name="Group 3"/>
          <p:cNvGrpSpPr>
            <a:grpSpLocks/>
          </p:cNvGrpSpPr>
          <p:nvPr/>
        </p:nvGrpSpPr>
        <p:grpSpPr bwMode="auto">
          <a:xfrm>
            <a:off x="-1" y="914400"/>
            <a:ext cx="9144001" cy="5562600"/>
            <a:chOff x="432" y="528"/>
            <a:chExt cx="5760" cy="3504"/>
          </a:xfrm>
        </p:grpSpPr>
        <p:sp>
          <p:nvSpPr>
            <p:cNvPr id="101380" name="Rectangle 4"/>
            <p:cNvSpPr>
              <a:spLocks noChangeArrowheads="1"/>
            </p:cNvSpPr>
            <p:nvPr/>
          </p:nvSpPr>
          <p:spPr bwMode="auto">
            <a:xfrm>
              <a:off x="432" y="1776"/>
              <a:ext cx="1728" cy="1728"/>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b"/>
            <a:lstStyle/>
            <a:p>
              <a:r>
                <a:rPr lang="en-US" sz="1600" dirty="0" err="1"/>
                <a:t>Operatorul</a:t>
              </a:r>
              <a:r>
                <a:rPr lang="en-US" sz="1600" dirty="0"/>
                <a:t> </a:t>
              </a:r>
              <a:endParaRPr lang="ro-MO" sz="1600" dirty="0" smtClean="0"/>
            </a:p>
            <a:p>
              <a:r>
                <a:rPr lang="en-US" sz="1600" dirty="0" smtClean="0"/>
                <a:t>CUBE</a:t>
              </a:r>
              <a:endParaRPr lang="en-US" sz="1600" dirty="0"/>
            </a:p>
            <a:p>
              <a:r>
                <a:rPr lang="en-US" sz="1600" dirty="0" smtClean="0"/>
                <a:t>Produce</a:t>
              </a:r>
              <a:r>
                <a:rPr lang="ro-MO" sz="1600" dirty="0" smtClean="0"/>
                <a:t> cu</a:t>
              </a:r>
            </a:p>
            <a:p>
              <a:r>
                <a:rPr lang="en-US" sz="1600" dirty="0" err="1" smtClean="0"/>
                <a:t>două</a:t>
              </a:r>
              <a:endParaRPr lang="en-US" sz="1600" dirty="0"/>
            </a:p>
            <a:p>
              <a:r>
                <a:rPr lang="en-US" sz="1600" dirty="0" err="1" smtClean="0"/>
                <a:t>valori</a:t>
              </a:r>
              <a:r>
                <a:rPr lang="ro-MO" sz="1600" dirty="0" smtClean="0"/>
                <a:t> </a:t>
              </a:r>
            </a:p>
            <a:p>
              <a:r>
                <a:rPr lang="ro-MO" sz="1600" dirty="0" smtClean="0"/>
                <a:t>s</a:t>
              </a:r>
              <a:r>
                <a:rPr lang="en-US" sz="1600" dirty="0" err="1" smtClean="0"/>
                <a:t>umar</a:t>
              </a:r>
              <a:r>
                <a:rPr lang="ro-MO" sz="1600" dirty="0" smtClean="0"/>
                <a:t>e mai </a:t>
              </a:r>
            </a:p>
            <a:p>
              <a:r>
                <a:rPr lang="ro-MO" sz="1600" dirty="0" smtClean="0"/>
                <a:t>mult</a:t>
              </a:r>
              <a:endParaRPr lang="en-US" sz="1600" dirty="0"/>
            </a:p>
            <a:p>
              <a:r>
                <a:rPr lang="en-US" sz="1600" dirty="0" err="1" smtClean="0"/>
                <a:t>decât</a:t>
              </a:r>
              <a:endParaRPr lang="en-US" sz="1600" dirty="0"/>
            </a:p>
            <a:p>
              <a:r>
                <a:rPr lang="en-US" sz="1600" dirty="0" smtClean="0"/>
                <a:t>Operator</a:t>
              </a:r>
              <a:endParaRPr lang="ro-MO" sz="1600" dirty="0" smtClean="0"/>
            </a:p>
            <a:p>
              <a:r>
                <a:rPr lang="en-US" sz="1600" dirty="0" smtClean="0"/>
                <a:t> </a:t>
              </a:r>
              <a:r>
                <a:rPr lang="en-US" sz="1600" dirty="0"/>
                <a:t>ROLLUP</a:t>
              </a:r>
            </a:p>
          </p:txBody>
        </p:sp>
        <p:sp>
          <p:nvSpPr>
            <p:cNvPr id="101381" name="Rectangle 5"/>
            <p:cNvSpPr>
              <a:spLocks noChangeArrowheads="1"/>
            </p:cNvSpPr>
            <p:nvPr/>
          </p:nvSpPr>
          <p:spPr bwMode="auto">
            <a:xfrm>
              <a:off x="3456" y="1392"/>
              <a:ext cx="1680" cy="1104"/>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endParaRPr lang="en-US"/>
            </a:p>
          </p:txBody>
        </p:sp>
        <p:sp>
          <p:nvSpPr>
            <p:cNvPr id="101382" name="Rectangle 6"/>
            <p:cNvSpPr>
              <a:spLocks noChangeArrowheads="1"/>
            </p:cNvSpPr>
            <p:nvPr/>
          </p:nvSpPr>
          <p:spPr bwMode="auto">
            <a:xfrm>
              <a:off x="432" y="528"/>
              <a:ext cx="5088" cy="912"/>
            </a:xfrm>
            <a:prstGeom prst="rect">
              <a:avLst/>
            </a:prstGeom>
            <a:solidFill>
              <a:schemeClr val="bg1"/>
            </a:solidFill>
            <a:ln w="9525">
              <a:solidFill>
                <a:schemeClr val="tx1"/>
              </a:solidFill>
              <a:miter lim="800000"/>
              <a:headEnd/>
              <a:tailEnd/>
            </a:ln>
            <a:effectLst>
              <a:outerShdw dist="35921" dir="2700000" algn="ctr" rotWithShape="0">
                <a:srgbClr val="0099CC"/>
              </a:outerShdw>
            </a:effectLst>
          </p:spPr>
          <p:txBody>
            <a:bodyPr wrap="none" anchor="ctr"/>
            <a:lstStyle/>
            <a:p>
              <a:pPr>
                <a:lnSpc>
                  <a:spcPct val="80000"/>
                </a:lnSpc>
              </a:pPr>
              <a:r>
                <a:rPr lang="en-US" altLang="en-US" sz="1600" dirty="0">
                  <a:latin typeface="Lucida Sans Typewriter" pitchFamily="49" charset="0"/>
                </a:rPr>
                <a:t>USE </a:t>
              </a:r>
              <a:r>
                <a:rPr lang="en-US" altLang="en-US" sz="1600" dirty="0" err="1">
                  <a:latin typeface="Lucida Sans Typewriter" pitchFamily="49" charset="0"/>
                </a:rPr>
                <a:t>northwind</a:t>
              </a:r>
              <a:endParaRPr lang="en-US" altLang="en-US" sz="1600" dirty="0">
                <a:latin typeface="Lucida Sans Typewriter" pitchFamily="49" charset="0"/>
              </a:endParaRPr>
            </a:p>
            <a:p>
              <a:pPr>
                <a:lnSpc>
                  <a:spcPct val="80000"/>
                </a:lnSpc>
              </a:pPr>
              <a:r>
                <a:rPr lang="en-US" altLang="en-US" sz="1600" dirty="0">
                  <a:latin typeface="Lucida Sans Typewriter" pitchFamily="49" charset="0"/>
                </a:rPr>
                <a:t>SELECT </a:t>
              </a:r>
              <a:r>
                <a:rPr lang="en-US" altLang="en-US" sz="1600" dirty="0" err="1">
                  <a:latin typeface="Lucida Sans Typewriter" pitchFamily="49" charset="0"/>
                </a:rPr>
                <a:t>productid</a:t>
              </a:r>
              <a:r>
                <a:rPr lang="en-US" altLang="en-US" sz="1600" dirty="0">
                  <a:latin typeface="Lucida Sans Typewriter" pitchFamily="49" charset="0"/>
                </a:rPr>
                <a:t>, </a:t>
              </a:r>
              <a:r>
                <a:rPr lang="en-US" altLang="en-US" sz="1600" dirty="0" err="1">
                  <a:latin typeface="Lucida Sans Typewriter" pitchFamily="49" charset="0"/>
                </a:rPr>
                <a:t>orderid</a:t>
              </a:r>
              <a:r>
                <a:rPr lang="en-US" altLang="en-US" sz="1600" dirty="0">
                  <a:latin typeface="Lucida Sans Typewriter" pitchFamily="49" charset="0"/>
                </a:rPr>
                <a:t>, SUM(quantity) AS </a:t>
              </a:r>
              <a:r>
                <a:rPr lang="en-US" altLang="en-US" sz="1600" dirty="0" err="1">
                  <a:latin typeface="Lucida Sans Typewriter" pitchFamily="49" charset="0"/>
                </a:rPr>
                <a:t>total_quantity</a:t>
              </a:r>
              <a:endParaRPr lang="en-US" altLang="en-US" sz="1600" dirty="0">
                <a:latin typeface="Lucida Sans Typewriter" pitchFamily="49" charset="0"/>
              </a:endParaRPr>
            </a:p>
            <a:p>
              <a:pPr>
                <a:lnSpc>
                  <a:spcPct val="80000"/>
                </a:lnSpc>
              </a:pPr>
              <a:r>
                <a:rPr lang="en-US" altLang="en-US" sz="1600" dirty="0">
                  <a:latin typeface="Lucida Sans Typewriter" pitchFamily="49" charset="0"/>
                </a:rPr>
                <a:t> FROM </a:t>
              </a:r>
              <a:r>
                <a:rPr lang="en-US" altLang="en-US" sz="1600" dirty="0" err="1">
                  <a:latin typeface="Lucida Sans Typewriter" pitchFamily="49" charset="0"/>
                </a:rPr>
                <a:t>orderhist</a:t>
              </a:r>
              <a:endParaRPr lang="en-US" altLang="en-US" sz="1600" dirty="0">
                <a:latin typeface="Lucida Sans Typewriter" pitchFamily="49" charset="0"/>
              </a:endParaRPr>
            </a:p>
            <a:p>
              <a:pPr>
                <a:lnSpc>
                  <a:spcPct val="80000"/>
                </a:lnSpc>
              </a:pPr>
              <a:r>
                <a:rPr lang="en-US" altLang="en-US" sz="1600" dirty="0">
                  <a:latin typeface="Lucida Sans Typewriter" pitchFamily="49" charset="0"/>
                </a:rPr>
                <a:t> GROUP BY </a:t>
              </a:r>
              <a:r>
                <a:rPr lang="en-US" altLang="en-US" sz="1600" dirty="0" err="1">
                  <a:latin typeface="Lucida Sans Typewriter" pitchFamily="49" charset="0"/>
                </a:rPr>
                <a:t>productid</a:t>
              </a:r>
              <a:r>
                <a:rPr lang="en-US" altLang="en-US" sz="1600" dirty="0">
                  <a:latin typeface="Lucida Sans Typewriter" pitchFamily="49" charset="0"/>
                </a:rPr>
                <a:t>, </a:t>
              </a:r>
              <a:r>
                <a:rPr lang="en-US" altLang="en-US" sz="1600" dirty="0" err="1">
                  <a:latin typeface="Lucida Sans Typewriter" pitchFamily="49" charset="0"/>
                </a:rPr>
                <a:t>orderid</a:t>
              </a:r>
              <a:endParaRPr lang="en-US" altLang="en-US" sz="1600" dirty="0">
                <a:latin typeface="Lucida Sans Typewriter" pitchFamily="49" charset="0"/>
              </a:endParaRPr>
            </a:p>
            <a:p>
              <a:pPr>
                <a:lnSpc>
                  <a:spcPct val="80000"/>
                </a:lnSpc>
              </a:pPr>
              <a:r>
                <a:rPr lang="en-US" altLang="en-US" sz="1600" dirty="0">
                  <a:latin typeface="Lucida Sans Typewriter" pitchFamily="49" charset="0"/>
                </a:rPr>
                <a:t> WITH CUBE </a:t>
              </a:r>
            </a:p>
            <a:p>
              <a:pPr>
                <a:lnSpc>
                  <a:spcPct val="80000"/>
                </a:lnSpc>
              </a:pPr>
              <a:r>
                <a:rPr lang="en-US" altLang="en-US" sz="1600" dirty="0">
                  <a:latin typeface="Lucida Sans Typewriter" pitchFamily="49" charset="0"/>
                </a:rPr>
                <a:t> ORDER BY </a:t>
              </a:r>
              <a:r>
                <a:rPr lang="en-US" altLang="en-US" sz="1600" dirty="0" err="1">
                  <a:latin typeface="Lucida Sans Typewriter" pitchFamily="49" charset="0"/>
                </a:rPr>
                <a:t>productid</a:t>
              </a:r>
              <a:r>
                <a:rPr lang="en-US" altLang="en-US" sz="1600" dirty="0">
                  <a:latin typeface="Lucida Sans Typewriter" pitchFamily="49" charset="0"/>
                </a:rPr>
                <a:t>, </a:t>
              </a:r>
              <a:r>
                <a:rPr lang="en-US" altLang="en-US" sz="1600" dirty="0" err="1">
                  <a:latin typeface="Lucida Sans Typewriter" pitchFamily="49" charset="0"/>
                </a:rPr>
                <a:t>orderid</a:t>
              </a:r>
              <a:r>
                <a:rPr lang="en-US" altLang="en-US" sz="1600" dirty="0">
                  <a:latin typeface="Lucida Sans Typewriter" pitchFamily="49" charset="0"/>
                </a:rPr>
                <a:t/>
              </a:r>
              <a:br>
                <a:rPr lang="en-US" altLang="en-US" sz="1600" dirty="0">
                  <a:latin typeface="Lucida Sans Typewriter" pitchFamily="49" charset="0"/>
                </a:rPr>
              </a:br>
              <a:r>
                <a:rPr lang="en-US" altLang="en-US" sz="1600" dirty="0">
                  <a:latin typeface="Lucida Sans Typewriter" pitchFamily="49" charset="0"/>
                </a:rPr>
                <a:t>GO</a:t>
              </a:r>
            </a:p>
          </p:txBody>
        </p:sp>
        <p:sp>
          <p:nvSpPr>
            <p:cNvPr id="101383" name="Text Box 7"/>
            <p:cNvSpPr txBox="1">
              <a:spLocks noChangeArrowheads="1"/>
            </p:cNvSpPr>
            <p:nvPr/>
          </p:nvSpPr>
          <p:spPr bwMode="auto">
            <a:xfrm>
              <a:off x="3504" y="1440"/>
              <a:ext cx="1200" cy="231"/>
            </a:xfrm>
            <a:prstGeom prst="rect">
              <a:avLst/>
            </a:prstGeom>
            <a:noFill/>
            <a:ln w="9525">
              <a:noFill/>
              <a:miter lim="800000"/>
              <a:headEnd/>
              <a:tailEnd/>
            </a:ln>
            <a:effectLst/>
          </p:spPr>
          <p:txBody>
            <a:bodyPr wrap="square">
              <a:spAutoFit/>
            </a:bodyPr>
            <a:lstStyle/>
            <a:p>
              <a:r>
                <a:rPr lang="ro-MO" sz="1800" b="1" dirty="0" smtClean="0">
                  <a:latin typeface="Arial" charset="0"/>
                </a:rPr>
                <a:t>Descrierea</a:t>
              </a:r>
              <a:endParaRPr lang="en-US" sz="1800" b="1" dirty="0">
                <a:latin typeface="Arial" charset="0"/>
              </a:endParaRPr>
            </a:p>
          </p:txBody>
        </p:sp>
        <p:grpSp>
          <p:nvGrpSpPr>
            <p:cNvPr id="101384" name="Group 8"/>
            <p:cNvGrpSpPr>
              <a:grpSpLocks/>
            </p:cNvGrpSpPr>
            <p:nvPr/>
          </p:nvGrpSpPr>
          <p:grpSpPr bwMode="auto">
            <a:xfrm>
              <a:off x="3552" y="1632"/>
              <a:ext cx="2640" cy="2400"/>
              <a:chOff x="4129" y="2146"/>
              <a:chExt cx="2706" cy="2451"/>
            </a:xfrm>
          </p:grpSpPr>
          <p:sp>
            <p:nvSpPr>
              <p:cNvPr id="101385" name="Rectangle 9"/>
              <p:cNvSpPr>
                <a:spLocks noChangeArrowheads="1"/>
              </p:cNvSpPr>
              <p:nvPr/>
            </p:nvSpPr>
            <p:spPr bwMode="auto">
              <a:xfrm>
                <a:off x="4129" y="2146"/>
                <a:ext cx="2706" cy="204"/>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tIns="182880" rIns="182880" bIns="182880" anchor="ctr"/>
              <a:lstStyle/>
              <a:p>
                <a:pPr lvl="0"/>
                <a:r>
                  <a:rPr lang="en-US" sz="1600" dirty="0"/>
                  <a:t>Total general</a:t>
                </a:r>
              </a:p>
            </p:txBody>
          </p:sp>
          <p:sp>
            <p:nvSpPr>
              <p:cNvPr id="101386" name="Rectangle 10"/>
              <p:cNvSpPr>
                <a:spLocks noChangeArrowheads="1"/>
              </p:cNvSpPr>
              <p:nvPr/>
            </p:nvSpPr>
            <p:spPr bwMode="auto">
              <a:xfrm>
                <a:off x="4129" y="2350"/>
                <a:ext cx="2706" cy="237"/>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tIns="182880" rIns="182880" bIns="182880" anchor="ctr"/>
              <a:lstStyle/>
              <a:p>
                <a:pPr lvl="0"/>
                <a:r>
                  <a:rPr lang="ro-MO" sz="1600" dirty="0" smtClean="0"/>
                  <a:t>Sumează</a:t>
                </a:r>
                <a:r>
                  <a:rPr lang="en-US" sz="1600" dirty="0" smtClean="0"/>
                  <a:t> </a:t>
                </a:r>
                <a:r>
                  <a:rPr lang="en-US" sz="1600" dirty="0" err="1"/>
                  <a:t>toate</a:t>
                </a:r>
                <a:r>
                  <a:rPr lang="en-US" sz="1600" dirty="0"/>
                  <a:t> </a:t>
                </a:r>
                <a:r>
                  <a:rPr lang="en-US" sz="1600" dirty="0" err="1"/>
                  <a:t>rândurile</a:t>
                </a:r>
                <a:r>
                  <a:rPr lang="en-US" sz="1600" dirty="0"/>
                  <a:t> </a:t>
                </a:r>
                <a:r>
                  <a:rPr lang="en-US" sz="1600" dirty="0" err="1"/>
                  <a:t>pentru</a:t>
                </a:r>
                <a:r>
                  <a:rPr lang="en-US" sz="1600" dirty="0"/>
                  <a:t> </a:t>
                </a:r>
                <a:r>
                  <a:rPr lang="en-US" sz="1600" b="1" dirty="0" err="1"/>
                  <a:t>orderid</a:t>
                </a:r>
                <a:r>
                  <a:rPr lang="en-US" sz="1600" b="1" dirty="0"/>
                  <a:t> 1</a:t>
                </a:r>
                <a:endParaRPr lang="en-US" sz="1600" dirty="0"/>
              </a:p>
            </p:txBody>
          </p:sp>
          <p:sp>
            <p:nvSpPr>
              <p:cNvPr id="101387" name="Rectangle 11"/>
              <p:cNvSpPr>
                <a:spLocks noChangeArrowheads="1"/>
              </p:cNvSpPr>
              <p:nvPr/>
            </p:nvSpPr>
            <p:spPr bwMode="auto">
              <a:xfrm>
                <a:off x="4129" y="2554"/>
                <a:ext cx="2706" cy="18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tIns="182880" rIns="182880" bIns="182880" anchor="ctr"/>
              <a:lstStyle/>
              <a:p>
                <a:pPr lvl="0"/>
                <a:r>
                  <a:rPr lang="ro-MO" sz="1600" dirty="0" smtClean="0"/>
                  <a:t>Sumează</a:t>
                </a:r>
                <a:r>
                  <a:rPr lang="en-US" sz="1600" dirty="0" smtClean="0"/>
                  <a:t> </a:t>
                </a:r>
                <a:r>
                  <a:rPr lang="en-US" sz="1600" dirty="0" err="1"/>
                  <a:t>toate</a:t>
                </a:r>
                <a:r>
                  <a:rPr lang="en-US" sz="1600" dirty="0"/>
                  <a:t> </a:t>
                </a:r>
                <a:r>
                  <a:rPr lang="en-US" sz="1600" dirty="0" err="1"/>
                  <a:t>rândurile</a:t>
                </a:r>
                <a:r>
                  <a:rPr lang="en-US" sz="1600" dirty="0"/>
                  <a:t> </a:t>
                </a:r>
                <a:r>
                  <a:rPr lang="en-US" sz="1600" dirty="0" err="1"/>
                  <a:t>pentru</a:t>
                </a:r>
                <a:r>
                  <a:rPr lang="en-US" sz="1600" dirty="0"/>
                  <a:t> </a:t>
                </a:r>
                <a:r>
                  <a:rPr lang="en-US" sz="1600" b="1" dirty="0" err="1"/>
                  <a:t>orderid</a:t>
                </a:r>
                <a:r>
                  <a:rPr lang="en-US" sz="1600" b="1" dirty="0"/>
                  <a:t> </a:t>
                </a:r>
                <a:r>
                  <a:rPr lang="ro-MO" sz="1600" b="1" dirty="0" smtClean="0"/>
                  <a:t>2</a:t>
                </a:r>
                <a:endParaRPr lang="en-US" sz="1600" dirty="0"/>
              </a:p>
            </p:txBody>
          </p:sp>
          <p:sp>
            <p:nvSpPr>
              <p:cNvPr id="101388" name="Rectangle 12"/>
              <p:cNvSpPr>
                <a:spLocks noChangeArrowheads="1"/>
              </p:cNvSpPr>
              <p:nvPr/>
            </p:nvSpPr>
            <p:spPr bwMode="auto">
              <a:xfrm>
                <a:off x="4129" y="2734"/>
                <a:ext cx="2706" cy="22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tIns="182880" rIns="182880" bIns="182880" anchor="ctr"/>
              <a:lstStyle/>
              <a:p>
                <a:r>
                  <a:rPr lang="ro-MO" sz="1600" dirty="0" smtClean="0"/>
                  <a:t>Sumează</a:t>
                </a:r>
                <a:r>
                  <a:rPr lang="en-US" sz="1600" dirty="0" smtClean="0"/>
                  <a:t> </a:t>
                </a:r>
                <a:r>
                  <a:rPr lang="en-US" sz="1600" dirty="0" err="1"/>
                  <a:t>numai</a:t>
                </a:r>
                <a:r>
                  <a:rPr lang="en-US" sz="1600" dirty="0"/>
                  <a:t> </a:t>
                </a:r>
                <a:r>
                  <a:rPr lang="en-US" sz="1600" dirty="0" err="1"/>
                  <a:t>rândurile</a:t>
                </a:r>
                <a:r>
                  <a:rPr lang="en-US" sz="1600" dirty="0"/>
                  <a:t> </a:t>
                </a:r>
                <a:r>
                  <a:rPr lang="en-US" sz="1600" dirty="0" err="1"/>
                  <a:t>pentru</a:t>
                </a:r>
                <a:r>
                  <a:rPr lang="en-US" sz="1600" dirty="0"/>
                  <a:t> </a:t>
                </a:r>
                <a:r>
                  <a:rPr lang="en-US" sz="1600" b="1" dirty="0" err="1"/>
                  <a:t>productid</a:t>
                </a:r>
                <a:r>
                  <a:rPr lang="en-US" sz="1600" b="1" dirty="0"/>
                  <a:t> 1</a:t>
                </a:r>
                <a:endParaRPr lang="en-US" altLang="en-US" sz="1600" b="1" dirty="0">
                  <a:latin typeface="Arial Narrow" pitchFamily="34" charset="0"/>
                </a:endParaRPr>
              </a:p>
            </p:txBody>
          </p:sp>
          <p:sp>
            <p:nvSpPr>
              <p:cNvPr id="101389" name="Rectangle 13"/>
              <p:cNvSpPr>
                <a:spLocks noChangeArrowheads="1"/>
              </p:cNvSpPr>
              <p:nvPr/>
            </p:nvSpPr>
            <p:spPr bwMode="auto">
              <a:xfrm>
                <a:off x="4129" y="2963"/>
                <a:ext cx="2706" cy="204"/>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tIns="182880" rIns="182880" bIns="182880" anchor="ctr"/>
              <a:lstStyle/>
              <a:p>
                <a:r>
                  <a:rPr lang="en-US" sz="1600" dirty="0" err="1"/>
                  <a:t>Valoare</a:t>
                </a:r>
                <a:r>
                  <a:rPr lang="en-US" sz="1600" dirty="0"/>
                  <a:t> de </a:t>
                </a:r>
                <a:r>
                  <a:rPr lang="en-US" sz="1600" dirty="0" err="1"/>
                  <a:t>detaliu</a:t>
                </a:r>
                <a:r>
                  <a:rPr lang="en-US" sz="1600" dirty="0"/>
                  <a:t> </a:t>
                </a:r>
                <a:r>
                  <a:rPr lang="en-US" sz="1600" dirty="0" err="1"/>
                  <a:t>pentru</a:t>
                </a:r>
                <a:r>
                  <a:rPr lang="en-US" sz="1600" dirty="0"/>
                  <a:t> </a:t>
                </a:r>
                <a:r>
                  <a:rPr lang="en-US" sz="1600" b="1" dirty="0" err="1"/>
                  <a:t>productid</a:t>
                </a:r>
                <a:r>
                  <a:rPr lang="en-US" sz="1600" b="1" dirty="0"/>
                  <a:t> 1</a:t>
                </a:r>
                <a:r>
                  <a:rPr lang="en-US" sz="1600" dirty="0"/>
                  <a:t> , </a:t>
                </a:r>
                <a:r>
                  <a:rPr lang="en-US" sz="1600" b="1" dirty="0" err="1"/>
                  <a:t>orderid</a:t>
                </a:r>
                <a:r>
                  <a:rPr lang="en-US" sz="1600" b="1" dirty="0"/>
                  <a:t> 1</a:t>
                </a:r>
                <a:endParaRPr lang="en-US" altLang="en-US" sz="1600" b="1" dirty="0">
                  <a:latin typeface="Arial Narrow" pitchFamily="34" charset="0"/>
                </a:endParaRPr>
              </a:p>
            </p:txBody>
          </p:sp>
          <p:sp>
            <p:nvSpPr>
              <p:cNvPr id="101390" name="Rectangle 14"/>
              <p:cNvSpPr>
                <a:spLocks noChangeArrowheads="1"/>
              </p:cNvSpPr>
              <p:nvPr/>
            </p:nvSpPr>
            <p:spPr bwMode="auto">
              <a:xfrm>
                <a:off x="4129" y="3167"/>
                <a:ext cx="2706" cy="205"/>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tIns="182880" rIns="182880" bIns="182880" anchor="ctr"/>
              <a:lstStyle/>
              <a:p>
                <a:r>
                  <a:rPr lang="en-US" sz="1600" dirty="0" err="1"/>
                  <a:t>Valoare</a:t>
                </a:r>
                <a:r>
                  <a:rPr lang="en-US" sz="1600" dirty="0"/>
                  <a:t> de </a:t>
                </a:r>
                <a:r>
                  <a:rPr lang="en-US" sz="1600" dirty="0" err="1"/>
                  <a:t>detaliu</a:t>
                </a:r>
                <a:r>
                  <a:rPr lang="en-US" sz="1600" dirty="0"/>
                  <a:t> </a:t>
                </a:r>
                <a:r>
                  <a:rPr lang="en-US" sz="1600" dirty="0" err="1"/>
                  <a:t>pentru</a:t>
                </a:r>
                <a:r>
                  <a:rPr lang="en-US" sz="1600" dirty="0"/>
                  <a:t> </a:t>
                </a:r>
                <a:r>
                  <a:rPr lang="en-US" sz="1600" b="1" dirty="0" err="1"/>
                  <a:t>productid</a:t>
                </a:r>
                <a:r>
                  <a:rPr lang="en-US" sz="1600" b="1" dirty="0"/>
                  <a:t> 1</a:t>
                </a:r>
                <a:r>
                  <a:rPr lang="en-US" sz="1600" dirty="0"/>
                  <a:t> , </a:t>
                </a:r>
                <a:r>
                  <a:rPr lang="en-US" sz="1600" b="1" dirty="0" err="1"/>
                  <a:t>orderid</a:t>
                </a:r>
                <a:r>
                  <a:rPr lang="en-US" sz="1600" b="1" dirty="0"/>
                  <a:t> 1</a:t>
                </a:r>
                <a:endParaRPr lang="en-US" altLang="en-US" sz="1600" b="1" dirty="0">
                  <a:latin typeface="Arial Narrow" pitchFamily="34" charset="0"/>
                </a:endParaRPr>
              </a:p>
            </p:txBody>
          </p:sp>
          <p:sp>
            <p:nvSpPr>
              <p:cNvPr id="101391" name="Rectangle 15"/>
              <p:cNvSpPr>
                <a:spLocks noChangeArrowheads="1"/>
              </p:cNvSpPr>
              <p:nvPr/>
            </p:nvSpPr>
            <p:spPr bwMode="auto">
              <a:xfrm>
                <a:off x="4129" y="3371"/>
                <a:ext cx="2706" cy="205"/>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tIns="182880" rIns="182880" bIns="182880" anchor="ctr"/>
              <a:lstStyle/>
              <a:p>
                <a:r>
                  <a:rPr lang="ro-MO" sz="1600" dirty="0" smtClean="0"/>
                  <a:t>Sumează</a:t>
                </a:r>
                <a:r>
                  <a:rPr lang="en-US" sz="1600" dirty="0" smtClean="0"/>
                  <a:t> </a:t>
                </a:r>
                <a:r>
                  <a:rPr lang="en-US" sz="1600" dirty="0" err="1"/>
                  <a:t>numai</a:t>
                </a:r>
                <a:r>
                  <a:rPr lang="en-US" sz="1600" dirty="0"/>
                  <a:t> </a:t>
                </a:r>
                <a:r>
                  <a:rPr lang="en-US" sz="1600" dirty="0" err="1"/>
                  <a:t>rândurile</a:t>
                </a:r>
                <a:r>
                  <a:rPr lang="en-US" sz="1600" dirty="0"/>
                  <a:t> </a:t>
                </a:r>
                <a:r>
                  <a:rPr lang="en-US" sz="1600" dirty="0" err="1"/>
                  <a:t>pentru</a:t>
                </a:r>
                <a:r>
                  <a:rPr lang="en-US" sz="1600" dirty="0"/>
                  <a:t> </a:t>
                </a:r>
                <a:r>
                  <a:rPr lang="en-US" sz="1600" b="1" dirty="0" err="1"/>
                  <a:t>productid</a:t>
                </a:r>
                <a:r>
                  <a:rPr lang="en-US" sz="1600" b="1" dirty="0"/>
                  <a:t> 2</a:t>
                </a:r>
                <a:endParaRPr lang="en-US" altLang="en-US" sz="1600" b="1" dirty="0">
                  <a:latin typeface="Arial Narrow" pitchFamily="34" charset="0"/>
                </a:endParaRPr>
              </a:p>
            </p:txBody>
          </p:sp>
          <p:sp>
            <p:nvSpPr>
              <p:cNvPr id="101392" name="Rectangle 16"/>
              <p:cNvSpPr>
                <a:spLocks noChangeArrowheads="1"/>
              </p:cNvSpPr>
              <p:nvPr/>
            </p:nvSpPr>
            <p:spPr bwMode="auto">
              <a:xfrm>
                <a:off x="4129" y="3576"/>
                <a:ext cx="2706" cy="204"/>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tIns="182880" rIns="182880" bIns="182880" anchor="ctr"/>
              <a:lstStyle/>
              <a:p>
                <a:r>
                  <a:rPr lang="en-US" sz="1600" dirty="0" err="1" smtClean="0"/>
                  <a:t>Valoare</a:t>
                </a:r>
                <a:r>
                  <a:rPr lang="en-US" sz="1600" dirty="0" smtClean="0"/>
                  <a:t> de </a:t>
                </a:r>
                <a:r>
                  <a:rPr lang="en-US" sz="1600" dirty="0" err="1" smtClean="0"/>
                  <a:t>detaliu</a:t>
                </a:r>
                <a:r>
                  <a:rPr lang="en-US" sz="1600" dirty="0" smtClean="0"/>
                  <a:t> </a:t>
                </a:r>
                <a:r>
                  <a:rPr lang="en-US" sz="1600" dirty="0" err="1" smtClean="0"/>
                  <a:t>pentru</a:t>
                </a:r>
                <a:r>
                  <a:rPr lang="en-US" sz="1600" dirty="0" smtClean="0"/>
                  <a:t> </a:t>
                </a:r>
                <a:r>
                  <a:rPr lang="en-US" sz="1600" b="1" dirty="0" err="1" smtClean="0"/>
                  <a:t>productid</a:t>
                </a:r>
                <a:r>
                  <a:rPr lang="en-US" sz="1600" b="1" dirty="0" smtClean="0"/>
                  <a:t> </a:t>
                </a:r>
                <a:r>
                  <a:rPr lang="ro-MO" sz="1600" b="1" dirty="0" smtClean="0"/>
                  <a:t>2</a:t>
                </a:r>
                <a:r>
                  <a:rPr lang="en-US" sz="1600" dirty="0" smtClean="0"/>
                  <a:t> , </a:t>
                </a:r>
                <a:r>
                  <a:rPr lang="en-US" sz="1600" b="1" dirty="0" err="1" smtClean="0"/>
                  <a:t>orderid</a:t>
                </a:r>
                <a:r>
                  <a:rPr lang="en-US" sz="1600" b="1" dirty="0" smtClean="0"/>
                  <a:t> 1</a:t>
                </a:r>
                <a:endParaRPr lang="en-US" altLang="en-US" sz="1600" b="1" dirty="0">
                  <a:latin typeface="Arial Narrow" pitchFamily="34" charset="0"/>
                </a:endParaRPr>
              </a:p>
            </p:txBody>
          </p:sp>
          <p:sp>
            <p:nvSpPr>
              <p:cNvPr id="101393" name="Rectangle 17"/>
              <p:cNvSpPr>
                <a:spLocks noChangeArrowheads="1"/>
              </p:cNvSpPr>
              <p:nvPr/>
            </p:nvSpPr>
            <p:spPr bwMode="auto">
              <a:xfrm>
                <a:off x="4129" y="3780"/>
                <a:ext cx="2706" cy="204"/>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tIns="182880" rIns="182880" bIns="182880" anchor="ctr"/>
              <a:lstStyle/>
              <a:p>
                <a:r>
                  <a:rPr lang="en-US" sz="1600" dirty="0" err="1" smtClean="0"/>
                  <a:t>Valoare</a:t>
                </a:r>
                <a:r>
                  <a:rPr lang="en-US" sz="1600" dirty="0" smtClean="0"/>
                  <a:t> de </a:t>
                </a:r>
                <a:r>
                  <a:rPr lang="en-US" sz="1600" dirty="0" err="1" smtClean="0"/>
                  <a:t>detaliu</a:t>
                </a:r>
                <a:r>
                  <a:rPr lang="en-US" sz="1600" dirty="0" smtClean="0"/>
                  <a:t> </a:t>
                </a:r>
                <a:r>
                  <a:rPr lang="en-US" sz="1600" dirty="0" err="1" smtClean="0"/>
                  <a:t>pentru</a:t>
                </a:r>
                <a:r>
                  <a:rPr lang="en-US" sz="1600" dirty="0" smtClean="0"/>
                  <a:t> </a:t>
                </a:r>
                <a:r>
                  <a:rPr lang="en-US" sz="1600" b="1" dirty="0" err="1" smtClean="0"/>
                  <a:t>productid</a:t>
                </a:r>
                <a:r>
                  <a:rPr lang="en-US" sz="1600" b="1" dirty="0" smtClean="0"/>
                  <a:t> </a:t>
                </a:r>
                <a:r>
                  <a:rPr lang="ro-MO" sz="1600" b="1" dirty="0" smtClean="0"/>
                  <a:t>2</a:t>
                </a:r>
                <a:r>
                  <a:rPr lang="en-US" sz="1600" dirty="0" smtClean="0"/>
                  <a:t> , </a:t>
                </a:r>
                <a:r>
                  <a:rPr lang="en-US" sz="1600" b="1" dirty="0" err="1" smtClean="0"/>
                  <a:t>orderid</a:t>
                </a:r>
                <a:r>
                  <a:rPr lang="en-US" sz="1600" b="1" dirty="0" smtClean="0"/>
                  <a:t> 1</a:t>
                </a:r>
                <a:endParaRPr lang="en-US" altLang="en-US" sz="1600" b="1" dirty="0">
                  <a:latin typeface="Arial Narrow" pitchFamily="34" charset="0"/>
                </a:endParaRPr>
              </a:p>
            </p:txBody>
          </p:sp>
          <p:sp>
            <p:nvSpPr>
              <p:cNvPr id="101394" name="Rectangle 18"/>
              <p:cNvSpPr>
                <a:spLocks noChangeArrowheads="1"/>
              </p:cNvSpPr>
              <p:nvPr/>
            </p:nvSpPr>
            <p:spPr bwMode="auto">
              <a:xfrm>
                <a:off x="4129" y="3984"/>
                <a:ext cx="2706" cy="205"/>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tIns="182880" rIns="182880" bIns="182880" anchor="ctr"/>
              <a:lstStyle/>
              <a:p>
                <a:r>
                  <a:rPr lang="en-US" sz="1600" dirty="0" err="1"/>
                  <a:t>Rezumă</a:t>
                </a:r>
                <a:r>
                  <a:rPr lang="en-US" sz="1600" dirty="0"/>
                  <a:t> </a:t>
                </a:r>
                <a:r>
                  <a:rPr lang="en-US" sz="1600" dirty="0" err="1"/>
                  <a:t>numai</a:t>
                </a:r>
                <a:r>
                  <a:rPr lang="en-US" sz="1600" dirty="0"/>
                  <a:t> </a:t>
                </a:r>
                <a:r>
                  <a:rPr lang="en-US" sz="1600" dirty="0" err="1"/>
                  <a:t>rândurile</a:t>
                </a:r>
                <a:r>
                  <a:rPr lang="en-US" sz="1600" dirty="0"/>
                  <a:t> </a:t>
                </a:r>
                <a:r>
                  <a:rPr lang="en-US" sz="1600" dirty="0" err="1"/>
                  <a:t>pentru</a:t>
                </a:r>
                <a:r>
                  <a:rPr lang="en-US" sz="1600" dirty="0"/>
                  <a:t> </a:t>
                </a:r>
                <a:r>
                  <a:rPr lang="en-US" sz="1600" b="1" dirty="0" err="1"/>
                  <a:t>productid</a:t>
                </a:r>
                <a:r>
                  <a:rPr lang="en-US" sz="1600" b="1" dirty="0"/>
                  <a:t> </a:t>
                </a:r>
                <a:r>
                  <a:rPr lang="ro-MO" sz="1600" b="1" dirty="0" smtClean="0"/>
                  <a:t>3</a:t>
                </a:r>
                <a:endParaRPr lang="en-US" altLang="en-US" sz="1600" b="1" dirty="0">
                  <a:latin typeface="Arial Narrow" pitchFamily="34" charset="0"/>
                </a:endParaRPr>
              </a:p>
            </p:txBody>
          </p:sp>
          <p:sp>
            <p:nvSpPr>
              <p:cNvPr id="101395" name="Rectangle 19"/>
              <p:cNvSpPr>
                <a:spLocks noChangeArrowheads="1"/>
              </p:cNvSpPr>
              <p:nvPr/>
            </p:nvSpPr>
            <p:spPr bwMode="auto">
              <a:xfrm>
                <a:off x="4129" y="4189"/>
                <a:ext cx="2706" cy="204"/>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tIns="182880" rIns="182880" bIns="182880" anchor="ctr"/>
              <a:lstStyle/>
              <a:p>
                <a:r>
                  <a:rPr lang="en-US" sz="1600" dirty="0" err="1" smtClean="0"/>
                  <a:t>Valoare</a:t>
                </a:r>
                <a:r>
                  <a:rPr lang="en-US" sz="1600" dirty="0" smtClean="0"/>
                  <a:t> de </a:t>
                </a:r>
                <a:r>
                  <a:rPr lang="en-US" sz="1600" dirty="0" err="1" smtClean="0"/>
                  <a:t>detaliu</a:t>
                </a:r>
                <a:r>
                  <a:rPr lang="en-US" sz="1600" dirty="0" smtClean="0"/>
                  <a:t> </a:t>
                </a:r>
                <a:r>
                  <a:rPr lang="en-US" sz="1600" dirty="0" err="1" smtClean="0"/>
                  <a:t>pentru</a:t>
                </a:r>
                <a:r>
                  <a:rPr lang="en-US" sz="1600" dirty="0" smtClean="0"/>
                  <a:t> </a:t>
                </a:r>
                <a:r>
                  <a:rPr lang="en-US" sz="1600" b="1" dirty="0" err="1" smtClean="0"/>
                  <a:t>productid</a:t>
                </a:r>
                <a:r>
                  <a:rPr lang="en-US" sz="1600" b="1" dirty="0" smtClean="0"/>
                  <a:t> </a:t>
                </a:r>
                <a:r>
                  <a:rPr lang="ro-MO" sz="1600" b="1" dirty="0" smtClean="0"/>
                  <a:t>3</a:t>
                </a:r>
                <a:r>
                  <a:rPr lang="en-US" sz="1600" dirty="0" smtClean="0"/>
                  <a:t> , </a:t>
                </a:r>
                <a:r>
                  <a:rPr lang="en-US" sz="1600" b="1" dirty="0" err="1" smtClean="0"/>
                  <a:t>orderid</a:t>
                </a:r>
                <a:r>
                  <a:rPr lang="en-US" sz="1600" b="1" dirty="0" smtClean="0"/>
                  <a:t> 1</a:t>
                </a:r>
                <a:endParaRPr lang="en-US" altLang="en-US" sz="1600" b="1" dirty="0">
                  <a:latin typeface="Arial Narrow" pitchFamily="34" charset="0"/>
                </a:endParaRPr>
              </a:p>
            </p:txBody>
          </p:sp>
          <p:sp>
            <p:nvSpPr>
              <p:cNvPr id="101396" name="Rectangle 20"/>
              <p:cNvSpPr>
                <a:spLocks noChangeArrowheads="1"/>
              </p:cNvSpPr>
              <p:nvPr/>
            </p:nvSpPr>
            <p:spPr bwMode="auto">
              <a:xfrm>
                <a:off x="4129" y="4393"/>
                <a:ext cx="2706" cy="204"/>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tIns="182880" rIns="182880" bIns="182880" anchor="ctr"/>
              <a:lstStyle/>
              <a:p>
                <a:r>
                  <a:rPr lang="en-US" sz="1600" dirty="0" err="1" smtClean="0"/>
                  <a:t>Valoare</a:t>
                </a:r>
                <a:r>
                  <a:rPr lang="en-US" sz="1600" dirty="0" smtClean="0"/>
                  <a:t> de </a:t>
                </a:r>
                <a:r>
                  <a:rPr lang="en-US" sz="1600" dirty="0" err="1" smtClean="0"/>
                  <a:t>detaliu</a:t>
                </a:r>
                <a:r>
                  <a:rPr lang="en-US" sz="1600" dirty="0" smtClean="0"/>
                  <a:t> </a:t>
                </a:r>
                <a:r>
                  <a:rPr lang="en-US" sz="1600" dirty="0" err="1" smtClean="0"/>
                  <a:t>pentru</a:t>
                </a:r>
                <a:r>
                  <a:rPr lang="en-US" sz="1600" dirty="0" smtClean="0"/>
                  <a:t> </a:t>
                </a:r>
                <a:r>
                  <a:rPr lang="en-US" sz="1600" b="1" dirty="0" err="1" smtClean="0"/>
                  <a:t>productid</a:t>
                </a:r>
                <a:r>
                  <a:rPr lang="en-US" sz="1600" b="1" dirty="0" smtClean="0"/>
                  <a:t> </a:t>
                </a:r>
                <a:r>
                  <a:rPr lang="ro-MO" sz="1600" b="1" dirty="0" smtClean="0"/>
                  <a:t>3</a:t>
                </a:r>
                <a:r>
                  <a:rPr lang="en-US" sz="1600" dirty="0" smtClean="0"/>
                  <a:t> , </a:t>
                </a:r>
                <a:r>
                  <a:rPr lang="en-US" sz="1600" b="1" dirty="0" err="1" smtClean="0"/>
                  <a:t>orderid</a:t>
                </a:r>
                <a:r>
                  <a:rPr lang="en-US" sz="1600" b="1" dirty="0" smtClean="0"/>
                  <a:t> 1</a:t>
                </a:r>
                <a:endParaRPr lang="en-US" altLang="en-US" sz="1600" b="1" dirty="0">
                  <a:latin typeface="Arial Narrow" pitchFamily="34" charset="0"/>
                </a:endParaRPr>
              </a:p>
            </p:txBody>
          </p:sp>
        </p:grpSp>
        <p:grpSp>
          <p:nvGrpSpPr>
            <p:cNvPr id="101397" name="Group 21"/>
            <p:cNvGrpSpPr>
              <a:grpSpLocks/>
            </p:cNvGrpSpPr>
            <p:nvPr/>
          </p:nvGrpSpPr>
          <p:grpSpPr bwMode="auto">
            <a:xfrm>
              <a:off x="1292" y="1450"/>
              <a:ext cx="2116" cy="2582"/>
              <a:chOff x="1920" y="1392"/>
              <a:chExt cx="2164" cy="2654"/>
            </a:xfrm>
          </p:grpSpPr>
          <p:sp>
            <p:nvSpPr>
              <p:cNvPr id="101398" name="Rectangle 22"/>
              <p:cNvSpPr>
                <a:spLocks noChangeArrowheads="1"/>
              </p:cNvSpPr>
              <p:nvPr/>
            </p:nvSpPr>
            <p:spPr bwMode="auto">
              <a:xfrm>
                <a:off x="1920" y="1392"/>
                <a:ext cx="694" cy="204"/>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600" b="1" i="1">
                    <a:solidFill>
                      <a:schemeClr val="bg1"/>
                    </a:solidFill>
                    <a:effectLst>
                      <a:outerShdw blurRad="38100" dist="38100" dir="2700000" algn="tl">
                        <a:srgbClr val="000000"/>
                      </a:outerShdw>
                    </a:effectLst>
                    <a:latin typeface="Arial" charset="0"/>
                  </a:rPr>
                  <a:t>productid</a:t>
                </a:r>
              </a:p>
            </p:txBody>
          </p:sp>
          <p:sp>
            <p:nvSpPr>
              <p:cNvPr id="101399" name="Rectangle 23"/>
              <p:cNvSpPr>
                <a:spLocks noChangeArrowheads="1"/>
              </p:cNvSpPr>
              <p:nvPr/>
            </p:nvSpPr>
            <p:spPr bwMode="auto">
              <a:xfrm>
                <a:off x="2614" y="1392"/>
                <a:ext cx="531" cy="204"/>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600" b="1" i="1">
                    <a:solidFill>
                      <a:schemeClr val="bg1"/>
                    </a:solidFill>
                    <a:effectLst>
                      <a:outerShdw blurRad="38100" dist="38100" dir="2700000" algn="tl">
                        <a:srgbClr val="000000"/>
                      </a:outerShdw>
                    </a:effectLst>
                    <a:latin typeface="Arial" charset="0"/>
                  </a:rPr>
                  <a:t>orderid</a:t>
                </a:r>
              </a:p>
            </p:txBody>
          </p:sp>
          <p:sp>
            <p:nvSpPr>
              <p:cNvPr id="101400" name="Rectangle 24"/>
              <p:cNvSpPr>
                <a:spLocks noChangeArrowheads="1"/>
              </p:cNvSpPr>
              <p:nvPr/>
            </p:nvSpPr>
            <p:spPr bwMode="auto">
              <a:xfrm>
                <a:off x="3145" y="1392"/>
                <a:ext cx="939" cy="204"/>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600" b="1" i="1">
                    <a:solidFill>
                      <a:schemeClr val="bg1"/>
                    </a:solidFill>
                    <a:effectLst>
                      <a:outerShdw blurRad="38100" dist="38100" dir="2700000" algn="tl">
                        <a:srgbClr val="000000"/>
                      </a:outerShdw>
                    </a:effectLst>
                    <a:latin typeface="Arial" charset="0"/>
                  </a:rPr>
                  <a:t>total_quantity</a:t>
                </a:r>
              </a:p>
            </p:txBody>
          </p:sp>
          <p:sp>
            <p:nvSpPr>
              <p:cNvPr id="101401" name="Rectangle 25"/>
              <p:cNvSpPr>
                <a:spLocks noChangeArrowheads="1"/>
              </p:cNvSpPr>
              <p:nvPr/>
            </p:nvSpPr>
            <p:spPr bwMode="auto">
              <a:xfrm>
                <a:off x="1920" y="1596"/>
                <a:ext cx="694" cy="204"/>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NULL</a:t>
                </a:r>
              </a:p>
            </p:txBody>
          </p:sp>
          <p:sp>
            <p:nvSpPr>
              <p:cNvPr id="101402" name="Rectangle 26"/>
              <p:cNvSpPr>
                <a:spLocks noChangeArrowheads="1"/>
              </p:cNvSpPr>
              <p:nvPr/>
            </p:nvSpPr>
            <p:spPr bwMode="auto">
              <a:xfrm>
                <a:off x="2614" y="1596"/>
                <a:ext cx="531" cy="204"/>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NULL</a:t>
                </a:r>
              </a:p>
            </p:txBody>
          </p:sp>
          <p:sp>
            <p:nvSpPr>
              <p:cNvPr id="101403" name="Rectangle 27"/>
              <p:cNvSpPr>
                <a:spLocks noChangeArrowheads="1"/>
              </p:cNvSpPr>
              <p:nvPr/>
            </p:nvSpPr>
            <p:spPr bwMode="auto">
              <a:xfrm>
                <a:off x="3145" y="1596"/>
                <a:ext cx="939" cy="204"/>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95</a:t>
                </a:r>
              </a:p>
            </p:txBody>
          </p:sp>
          <p:sp>
            <p:nvSpPr>
              <p:cNvPr id="101404" name="Rectangle 28"/>
              <p:cNvSpPr>
                <a:spLocks noChangeArrowheads="1"/>
              </p:cNvSpPr>
              <p:nvPr/>
            </p:nvSpPr>
            <p:spPr bwMode="auto">
              <a:xfrm>
                <a:off x="1920" y="1800"/>
                <a:ext cx="694" cy="205"/>
              </a:xfrm>
              <a:prstGeom prst="rect">
                <a:avLst/>
              </a:prstGeom>
              <a:gradFill rotWithShape="0">
                <a:gsLst>
                  <a:gs pos="0">
                    <a:srgbClr val="FFCCCC"/>
                  </a:gs>
                  <a:gs pos="100000">
                    <a:srgbClr val="FFCCCC">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NULL</a:t>
                </a:r>
              </a:p>
            </p:txBody>
          </p:sp>
          <p:sp>
            <p:nvSpPr>
              <p:cNvPr id="101405" name="Rectangle 29"/>
              <p:cNvSpPr>
                <a:spLocks noChangeArrowheads="1"/>
              </p:cNvSpPr>
              <p:nvPr/>
            </p:nvSpPr>
            <p:spPr bwMode="auto">
              <a:xfrm>
                <a:off x="2614" y="1800"/>
                <a:ext cx="531" cy="205"/>
              </a:xfrm>
              <a:prstGeom prst="rect">
                <a:avLst/>
              </a:prstGeom>
              <a:gradFill rotWithShape="0">
                <a:gsLst>
                  <a:gs pos="0">
                    <a:srgbClr val="FFCCCC"/>
                  </a:gs>
                  <a:gs pos="100000">
                    <a:srgbClr val="FFCCCC">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1406" name="Rectangle 30"/>
              <p:cNvSpPr>
                <a:spLocks noChangeArrowheads="1"/>
              </p:cNvSpPr>
              <p:nvPr/>
            </p:nvSpPr>
            <p:spPr bwMode="auto">
              <a:xfrm>
                <a:off x="3145" y="1800"/>
                <a:ext cx="939" cy="205"/>
              </a:xfrm>
              <a:prstGeom prst="rect">
                <a:avLst/>
              </a:prstGeom>
              <a:gradFill rotWithShape="0">
                <a:gsLst>
                  <a:gs pos="0">
                    <a:srgbClr val="FFCCCC"/>
                  </a:gs>
                  <a:gs pos="100000">
                    <a:srgbClr val="FFCCCC">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30</a:t>
                </a:r>
              </a:p>
            </p:txBody>
          </p:sp>
          <p:sp>
            <p:nvSpPr>
              <p:cNvPr id="101407" name="Rectangle 31"/>
              <p:cNvSpPr>
                <a:spLocks noChangeArrowheads="1"/>
              </p:cNvSpPr>
              <p:nvPr/>
            </p:nvSpPr>
            <p:spPr bwMode="auto">
              <a:xfrm>
                <a:off x="1920" y="2005"/>
                <a:ext cx="694" cy="204"/>
              </a:xfrm>
              <a:prstGeom prst="rect">
                <a:avLst/>
              </a:prstGeom>
              <a:gradFill rotWithShape="0">
                <a:gsLst>
                  <a:gs pos="0">
                    <a:srgbClr val="FFCCCC"/>
                  </a:gs>
                  <a:gs pos="100000">
                    <a:srgbClr val="FFCCCC">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NULL</a:t>
                </a:r>
              </a:p>
            </p:txBody>
          </p:sp>
          <p:sp>
            <p:nvSpPr>
              <p:cNvPr id="101408" name="Rectangle 32"/>
              <p:cNvSpPr>
                <a:spLocks noChangeArrowheads="1"/>
              </p:cNvSpPr>
              <p:nvPr/>
            </p:nvSpPr>
            <p:spPr bwMode="auto">
              <a:xfrm>
                <a:off x="2614" y="2005"/>
                <a:ext cx="531" cy="204"/>
              </a:xfrm>
              <a:prstGeom prst="rect">
                <a:avLst/>
              </a:prstGeom>
              <a:gradFill rotWithShape="0">
                <a:gsLst>
                  <a:gs pos="0">
                    <a:srgbClr val="FFCCCC"/>
                  </a:gs>
                  <a:gs pos="100000">
                    <a:srgbClr val="FFCCCC">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1409" name="Rectangle 33"/>
              <p:cNvSpPr>
                <a:spLocks noChangeArrowheads="1"/>
              </p:cNvSpPr>
              <p:nvPr/>
            </p:nvSpPr>
            <p:spPr bwMode="auto">
              <a:xfrm>
                <a:off x="3145" y="2005"/>
                <a:ext cx="939" cy="204"/>
              </a:xfrm>
              <a:prstGeom prst="rect">
                <a:avLst/>
              </a:prstGeom>
              <a:gradFill rotWithShape="0">
                <a:gsLst>
                  <a:gs pos="0">
                    <a:srgbClr val="FFCCCC"/>
                  </a:gs>
                  <a:gs pos="100000">
                    <a:srgbClr val="FFCCCC">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65</a:t>
                </a:r>
              </a:p>
            </p:txBody>
          </p:sp>
          <p:sp>
            <p:nvSpPr>
              <p:cNvPr id="101410" name="Rectangle 34"/>
              <p:cNvSpPr>
                <a:spLocks noChangeArrowheads="1"/>
              </p:cNvSpPr>
              <p:nvPr/>
            </p:nvSpPr>
            <p:spPr bwMode="auto">
              <a:xfrm>
                <a:off x="1920" y="2209"/>
                <a:ext cx="694" cy="204"/>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1411" name="Rectangle 35"/>
              <p:cNvSpPr>
                <a:spLocks noChangeArrowheads="1"/>
              </p:cNvSpPr>
              <p:nvPr/>
            </p:nvSpPr>
            <p:spPr bwMode="auto">
              <a:xfrm>
                <a:off x="2614" y="2209"/>
                <a:ext cx="531" cy="204"/>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NULL</a:t>
                </a:r>
              </a:p>
            </p:txBody>
          </p:sp>
          <p:sp>
            <p:nvSpPr>
              <p:cNvPr id="101412" name="Rectangle 36"/>
              <p:cNvSpPr>
                <a:spLocks noChangeArrowheads="1"/>
              </p:cNvSpPr>
              <p:nvPr/>
            </p:nvSpPr>
            <p:spPr bwMode="auto">
              <a:xfrm>
                <a:off x="3145" y="2209"/>
                <a:ext cx="939" cy="204"/>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15</a:t>
                </a:r>
              </a:p>
            </p:txBody>
          </p:sp>
          <p:sp>
            <p:nvSpPr>
              <p:cNvPr id="101413" name="Rectangle 37"/>
              <p:cNvSpPr>
                <a:spLocks noChangeArrowheads="1"/>
              </p:cNvSpPr>
              <p:nvPr/>
            </p:nvSpPr>
            <p:spPr bwMode="auto">
              <a:xfrm>
                <a:off x="1920" y="2413"/>
                <a:ext cx="694" cy="204"/>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1414" name="Rectangle 38"/>
              <p:cNvSpPr>
                <a:spLocks noChangeArrowheads="1"/>
              </p:cNvSpPr>
              <p:nvPr/>
            </p:nvSpPr>
            <p:spPr bwMode="auto">
              <a:xfrm>
                <a:off x="2614" y="2413"/>
                <a:ext cx="531" cy="204"/>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1415" name="Rectangle 39"/>
              <p:cNvSpPr>
                <a:spLocks noChangeArrowheads="1"/>
              </p:cNvSpPr>
              <p:nvPr/>
            </p:nvSpPr>
            <p:spPr bwMode="auto">
              <a:xfrm>
                <a:off x="3145" y="2413"/>
                <a:ext cx="939" cy="204"/>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5</a:t>
                </a:r>
              </a:p>
            </p:txBody>
          </p:sp>
          <p:sp>
            <p:nvSpPr>
              <p:cNvPr id="101416" name="Rectangle 40"/>
              <p:cNvSpPr>
                <a:spLocks noChangeArrowheads="1"/>
              </p:cNvSpPr>
              <p:nvPr/>
            </p:nvSpPr>
            <p:spPr bwMode="auto">
              <a:xfrm>
                <a:off x="1920" y="2617"/>
                <a:ext cx="694" cy="204"/>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1417" name="Rectangle 41"/>
              <p:cNvSpPr>
                <a:spLocks noChangeArrowheads="1"/>
              </p:cNvSpPr>
              <p:nvPr/>
            </p:nvSpPr>
            <p:spPr bwMode="auto">
              <a:xfrm>
                <a:off x="2614" y="2617"/>
                <a:ext cx="531" cy="204"/>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1418" name="Rectangle 42"/>
              <p:cNvSpPr>
                <a:spLocks noChangeArrowheads="1"/>
              </p:cNvSpPr>
              <p:nvPr/>
            </p:nvSpPr>
            <p:spPr bwMode="auto">
              <a:xfrm>
                <a:off x="3145" y="2617"/>
                <a:ext cx="939" cy="204"/>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10</a:t>
                </a:r>
              </a:p>
            </p:txBody>
          </p:sp>
          <p:sp>
            <p:nvSpPr>
              <p:cNvPr id="101419" name="Rectangle 43"/>
              <p:cNvSpPr>
                <a:spLocks noChangeArrowheads="1"/>
              </p:cNvSpPr>
              <p:nvPr/>
            </p:nvSpPr>
            <p:spPr bwMode="auto">
              <a:xfrm>
                <a:off x="1920" y="2821"/>
                <a:ext cx="694" cy="20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1420" name="Rectangle 44"/>
              <p:cNvSpPr>
                <a:spLocks noChangeArrowheads="1"/>
              </p:cNvSpPr>
              <p:nvPr/>
            </p:nvSpPr>
            <p:spPr bwMode="auto">
              <a:xfrm>
                <a:off x="2614" y="2821"/>
                <a:ext cx="531" cy="20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NULL</a:t>
                </a:r>
              </a:p>
            </p:txBody>
          </p:sp>
          <p:sp>
            <p:nvSpPr>
              <p:cNvPr id="101421" name="Rectangle 45"/>
              <p:cNvSpPr>
                <a:spLocks noChangeArrowheads="1"/>
              </p:cNvSpPr>
              <p:nvPr/>
            </p:nvSpPr>
            <p:spPr bwMode="auto">
              <a:xfrm>
                <a:off x="3145" y="2821"/>
                <a:ext cx="939" cy="20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35</a:t>
                </a:r>
              </a:p>
            </p:txBody>
          </p:sp>
          <p:sp>
            <p:nvSpPr>
              <p:cNvPr id="101422" name="Rectangle 46"/>
              <p:cNvSpPr>
                <a:spLocks noChangeArrowheads="1"/>
              </p:cNvSpPr>
              <p:nvPr/>
            </p:nvSpPr>
            <p:spPr bwMode="auto">
              <a:xfrm>
                <a:off x="1920" y="3025"/>
                <a:ext cx="694" cy="205"/>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1423" name="Rectangle 47"/>
              <p:cNvSpPr>
                <a:spLocks noChangeArrowheads="1"/>
              </p:cNvSpPr>
              <p:nvPr/>
            </p:nvSpPr>
            <p:spPr bwMode="auto">
              <a:xfrm>
                <a:off x="2614" y="3025"/>
                <a:ext cx="531" cy="205"/>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1424" name="Rectangle 48"/>
              <p:cNvSpPr>
                <a:spLocks noChangeArrowheads="1"/>
              </p:cNvSpPr>
              <p:nvPr/>
            </p:nvSpPr>
            <p:spPr bwMode="auto">
              <a:xfrm>
                <a:off x="3145" y="3025"/>
                <a:ext cx="939" cy="205"/>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10</a:t>
                </a:r>
              </a:p>
            </p:txBody>
          </p:sp>
          <p:sp>
            <p:nvSpPr>
              <p:cNvPr id="101425" name="Rectangle 49"/>
              <p:cNvSpPr>
                <a:spLocks noChangeArrowheads="1"/>
              </p:cNvSpPr>
              <p:nvPr/>
            </p:nvSpPr>
            <p:spPr bwMode="auto">
              <a:xfrm>
                <a:off x="1920" y="3230"/>
                <a:ext cx="694" cy="20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1426" name="Rectangle 50"/>
              <p:cNvSpPr>
                <a:spLocks noChangeArrowheads="1"/>
              </p:cNvSpPr>
              <p:nvPr/>
            </p:nvSpPr>
            <p:spPr bwMode="auto">
              <a:xfrm>
                <a:off x="2614" y="3230"/>
                <a:ext cx="531" cy="20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1427" name="Rectangle 51"/>
              <p:cNvSpPr>
                <a:spLocks noChangeArrowheads="1"/>
              </p:cNvSpPr>
              <p:nvPr/>
            </p:nvSpPr>
            <p:spPr bwMode="auto">
              <a:xfrm>
                <a:off x="3145" y="3230"/>
                <a:ext cx="939" cy="20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25</a:t>
                </a:r>
              </a:p>
            </p:txBody>
          </p:sp>
          <p:sp>
            <p:nvSpPr>
              <p:cNvPr id="101428" name="Rectangle 52"/>
              <p:cNvSpPr>
                <a:spLocks noChangeArrowheads="1"/>
              </p:cNvSpPr>
              <p:nvPr/>
            </p:nvSpPr>
            <p:spPr bwMode="auto">
              <a:xfrm>
                <a:off x="1920" y="3434"/>
                <a:ext cx="694" cy="204"/>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101429" name="Rectangle 53"/>
              <p:cNvSpPr>
                <a:spLocks noChangeArrowheads="1"/>
              </p:cNvSpPr>
              <p:nvPr/>
            </p:nvSpPr>
            <p:spPr bwMode="auto">
              <a:xfrm>
                <a:off x="2614" y="3434"/>
                <a:ext cx="531" cy="204"/>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NULL</a:t>
                </a:r>
              </a:p>
            </p:txBody>
          </p:sp>
          <p:sp>
            <p:nvSpPr>
              <p:cNvPr id="101430" name="Rectangle 54"/>
              <p:cNvSpPr>
                <a:spLocks noChangeArrowheads="1"/>
              </p:cNvSpPr>
              <p:nvPr/>
            </p:nvSpPr>
            <p:spPr bwMode="auto">
              <a:xfrm>
                <a:off x="3145" y="3434"/>
                <a:ext cx="939" cy="204"/>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45</a:t>
                </a:r>
              </a:p>
            </p:txBody>
          </p:sp>
          <p:grpSp>
            <p:nvGrpSpPr>
              <p:cNvPr id="101431" name="Group 55"/>
              <p:cNvGrpSpPr>
                <a:grpSpLocks/>
              </p:cNvGrpSpPr>
              <p:nvPr/>
            </p:nvGrpSpPr>
            <p:grpSpPr bwMode="auto">
              <a:xfrm>
                <a:off x="1920" y="3638"/>
                <a:ext cx="2164" cy="204"/>
                <a:chOff x="1920" y="3638"/>
                <a:chExt cx="2164" cy="204"/>
              </a:xfrm>
            </p:grpSpPr>
            <p:sp>
              <p:nvSpPr>
                <p:cNvPr id="101432" name="Rectangle 56"/>
                <p:cNvSpPr>
                  <a:spLocks noChangeArrowheads="1"/>
                </p:cNvSpPr>
                <p:nvPr/>
              </p:nvSpPr>
              <p:spPr bwMode="auto">
                <a:xfrm>
                  <a:off x="1920" y="3638"/>
                  <a:ext cx="694" cy="204"/>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101433" name="Rectangle 57"/>
                <p:cNvSpPr>
                  <a:spLocks noChangeArrowheads="1"/>
                </p:cNvSpPr>
                <p:nvPr/>
              </p:nvSpPr>
              <p:spPr bwMode="auto">
                <a:xfrm>
                  <a:off x="2614" y="3638"/>
                  <a:ext cx="531" cy="204"/>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1434" name="Rectangle 58"/>
                <p:cNvSpPr>
                  <a:spLocks noChangeArrowheads="1"/>
                </p:cNvSpPr>
                <p:nvPr/>
              </p:nvSpPr>
              <p:spPr bwMode="auto">
                <a:xfrm>
                  <a:off x="3145" y="3638"/>
                  <a:ext cx="939" cy="204"/>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15</a:t>
                  </a:r>
                </a:p>
              </p:txBody>
            </p:sp>
          </p:grpSp>
          <p:sp>
            <p:nvSpPr>
              <p:cNvPr id="101435" name="Rectangle 59"/>
              <p:cNvSpPr>
                <a:spLocks noChangeArrowheads="1"/>
              </p:cNvSpPr>
              <p:nvPr/>
            </p:nvSpPr>
            <p:spPr bwMode="auto">
              <a:xfrm>
                <a:off x="1920" y="3842"/>
                <a:ext cx="694" cy="204"/>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101436" name="Rectangle 60"/>
              <p:cNvSpPr>
                <a:spLocks noChangeArrowheads="1"/>
              </p:cNvSpPr>
              <p:nvPr/>
            </p:nvSpPr>
            <p:spPr bwMode="auto">
              <a:xfrm>
                <a:off x="2614" y="3842"/>
                <a:ext cx="531" cy="204"/>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1437" name="Rectangle 61"/>
              <p:cNvSpPr>
                <a:spLocks noChangeArrowheads="1"/>
              </p:cNvSpPr>
              <p:nvPr/>
            </p:nvSpPr>
            <p:spPr bwMode="auto">
              <a:xfrm>
                <a:off x="3145" y="3842"/>
                <a:ext cx="939" cy="204"/>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30</a:t>
                </a:r>
              </a:p>
            </p:txBody>
          </p:sp>
        </p:grpSp>
        <p:grpSp>
          <p:nvGrpSpPr>
            <p:cNvPr id="101438" name="Group 62"/>
            <p:cNvGrpSpPr>
              <a:grpSpLocks/>
            </p:cNvGrpSpPr>
            <p:nvPr/>
          </p:nvGrpSpPr>
          <p:grpSpPr bwMode="auto">
            <a:xfrm>
              <a:off x="528" y="1728"/>
              <a:ext cx="816" cy="288"/>
              <a:chOff x="528" y="1728"/>
              <a:chExt cx="816" cy="288"/>
            </a:xfrm>
          </p:grpSpPr>
          <p:sp>
            <p:nvSpPr>
              <p:cNvPr id="101439" name="Rectangle 63"/>
              <p:cNvSpPr>
                <a:spLocks noChangeArrowheads="1"/>
              </p:cNvSpPr>
              <p:nvPr/>
            </p:nvSpPr>
            <p:spPr bwMode="auto">
              <a:xfrm>
                <a:off x="528" y="1800"/>
                <a:ext cx="576" cy="144"/>
              </a:xfrm>
              <a:prstGeom prst="rect">
                <a:avLst/>
              </a:prstGeom>
              <a:gradFill rotWithShape="0">
                <a:gsLst>
                  <a:gs pos="0">
                    <a:srgbClr val="FFCC66"/>
                  </a:gs>
                  <a:gs pos="100000">
                    <a:srgbClr val="FF66CC"/>
                  </a:gs>
                </a:gsLst>
                <a:lin ang="0" scaled="1"/>
              </a:gradFill>
              <a:ln w="9525">
                <a:noFill/>
                <a:miter lim="800000"/>
                <a:headEnd/>
                <a:tailEnd/>
              </a:ln>
              <a:effectLst/>
            </p:spPr>
            <p:txBody>
              <a:bodyPr wrap="none" anchor="ctr"/>
              <a:lstStyle/>
              <a:p>
                <a:endParaRPr lang="en-US"/>
              </a:p>
            </p:txBody>
          </p:sp>
          <p:sp>
            <p:nvSpPr>
              <p:cNvPr id="101440" name="Freeform 64"/>
              <p:cNvSpPr>
                <a:spLocks/>
              </p:cNvSpPr>
              <p:nvPr/>
            </p:nvSpPr>
            <p:spPr bwMode="auto">
              <a:xfrm>
                <a:off x="1104" y="1728"/>
                <a:ext cx="240" cy="288"/>
              </a:xfrm>
              <a:custGeom>
                <a:avLst/>
                <a:gdLst/>
                <a:ahLst/>
                <a:cxnLst>
                  <a:cxn ang="0">
                    <a:pos x="0" y="0"/>
                  </a:cxn>
                  <a:cxn ang="0">
                    <a:pos x="0" y="288"/>
                  </a:cxn>
                  <a:cxn ang="0">
                    <a:pos x="240" y="144"/>
                  </a:cxn>
                  <a:cxn ang="0">
                    <a:pos x="0" y="0"/>
                  </a:cxn>
                </a:cxnLst>
                <a:rect l="0" t="0" r="r" b="b"/>
                <a:pathLst>
                  <a:path w="240" h="288">
                    <a:moveTo>
                      <a:pt x="0" y="0"/>
                    </a:moveTo>
                    <a:lnTo>
                      <a:pt x="0" y="288"/>
                    </a:lnTo>
                    <a:lnTo>
                      <a:pt x="240" y="144"/>
                    </a:lnTo>
                    <a:lnTo>
                      <a:pt x="0" y="0"/>
                    </a:lnTo>
                    <a:close/>
                  </a:path>
                </a:pathLst>
              </a:custGeom>
              <a:gradFill rotWithShape="0">
                <a:gsLst>
                  <a:gs pos="0">
                    <a:srgbClr val="FF66CC"/>
                  </a:gs>
                  <a:gs pos="100000">
                    <a:srgbClr val="993366"/>
                  </a:gs>
                </a:gsLst>
                <a:lin ang="0" scaled="1"/>
              </a:gradFill>
              <a:ln w="9525" cap="flat" cmpd="sng">
                <a:noFill/>
                <a:prstDash val="solid"/>
                <a:round/>
                <a:headEnd/>
                <a:tailEnd/>
              </a:ln>
              <a:effectLst>
                <a:outerShdw dist="38100" algn="ctr" rotWithShape="0">
                  <a:srgbClr val="919191"/>
                </a:outerShdw>
              </a:effectLst>
            </p:spPr>
            <p:txBody>
              <a:bodyPr wrap="none" anchor="ctr"/>
              <a:lstStyle/>
              <a:p>
                <a:endParaRPr lang="en-US"/>
              </a:p>
            </p:txBody>
          </p:sp>
        </p:gr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buFont typeface="Wingdings" pitchFamily="2" charset="2"/>
              <a:buChar char="u"/>
            </a:pPr>
            <a:r>
              <a:rPr lang="en-US" altLang="en-US" dirty="0"/>
              <a:t> </a:t>
            </a:r>
            <a:r>
              <a:rPr lang="en-US" altLang="en-US" dirty="0" smtClean="0">
                <a:solidFill>
                  <a:srgbClr val="3333CC"/>
                </a:solidFill>
              </a:rPr>
              <a:t>T</a:t>
            </a:r>
            <a:r>
              <a:rPr lang="ro-MO" altLang="en-US" dirty="0" smtClean="0">
                <a:solidFill>
                  <a:srgbClr val="3333CC"/>
                </a:solidFill>
              </a:rPr>
              <a:t>ipuri de instructiuni </a:t>
            </a:r>
            <a:r>
              <a:rPr lang="en-US" altLang="en-US" dirty="0" smtClean="0">
                <a:solidFill>
                  <a:srgbClr val="3333CC"/>
                </a:solidFill>
              </a:rPr>
              <a:t>Transact-SQL </a:t>
            </a:r>
            <a:r>
              <a:rPr lang="ro-MO" altLang="en-US" dirty="0" smtClean="0">
                <a:solidFill>
                  <a:srgbClr val="3333CC"/>
                </a:solidFill>
              </a:rPr>
              <a:t> </a:t>
            </a:r>
            <a:endParaRPr lang="en-US" altLang="en-US" dirty="0">
              <a:solidFill>
                <a:srgbClr val="3333CC"/>
              </a:solidFill>
            </a:endParaRPr>
          </a:p>
        </p:txBody>
      </p:sp>
      <p:sp>
        <p:nvSpPr>
          <p:cNvPr id="20483" name="Rectangle 3"/>
          <p:cNvSpPr>
            <a:spLocks noGrp="1" noChangeArrowheads="1"/>
          </p:cNvSpPr>
          <p:nvPr>
            <p:ph type="body" idx="1"/>
          </p:nvPr>
        </p:nvSpPr>
        <p:spPr>
          <a:xfrm>
            <a:off x="914400" y="1066800"/>
            <a:ext cx="7194550" cy="4953000"/>
          </a:xfrm>
        </p:spPr>
        <p:txBody>
          <a:bodyPr/>
          <a:lstStyle/>
          <a:p>
            <a:r>
              <a:rPr lang="en-US" dirty="0" smtClean="0">
                <a:solidFill>
                  <a:srgbClr val="FF0000"/>
                </a:solidFill>
              </a:rPr>
              <a:t>DDL (Data Definition Language).</a:t>
            </a:r>
            <a:r>
              <a:rPr lang="en-US" dirty="0" smtClean="0"/>
              <a:t> </a:t>
            </a:r>
            <a:r>
              <a:rPr lang="en-US" dirty="0" err="1" smtClean="0"/>
              <a:t>Acest</a:t>
            </a:r>
            <a:r>
              <a:rPr lang="en-US" dirty="0" smtClean="0"/>
              <a:t> tip include diverse </a:t>
            </a:r>
            <a:r>
              <a:rPr lang="en-US" dirty="0" err="1" smtClean="0"/>
              <a:t>comenzi</a:t>
            </a:r>
            <a:r>
              <a:rPr lang="en-US" dirty="0" smtClean="0"/>
              <a:t> care </a:t>
            </a:r>
            <a:r>
              <a:rPr lang="en-US" dirty="0" err="1" smtClean="0"/>
              <a:t>creează</a:t>
            </a:r>
            <a:r>
              <a:rPr lang="en-US" dirty="0" smtClean="0"/>
              <a:t> o </a:t>
            </a:r>
            <a:r>
              <a:rPr lang="en-US" dirty="0" err="1" smtClean="0"/>
              <a:t>bază</a:t>
            </a:r>
            <a:r>
              <a:rPr lang="en-US" dirty="0" smtClean="0"/>
              <a:t> de date, </a:t>
            </a:r>
            <a:r>
              <a:rPr lang="en-US" dirty="0" err="1" smtClean="0"/>
              <a:t>tabele</a:t>
            </a:r>
            <a:r>
              <a:rPr lang="en-US" dirty="0" smtClean="0"/>
              <a:t>, </a:t>
            </a:r>
            <a:r>
              <a:rPr lang="en-US" dirty="0" err="1" smtClean="0"/>
              <a:t>indici</a:t>
            </a:r>
            <a:r>
              <a:rPr lang="en-US" dirty="0" smtClean="0"/>
              <a:t>, </a:t>
            </a:r>
            <a:r>
              <a:rPr lang="en-US" dirty="0" err="1" smtClean="0"/>
              <a:t>proceduri</a:t>
            </a:r>
            <a:r>
              <a:rPr lang="en-US" dirty="0" smtClean="0"/>
              <a:t> </a:t>
            </a:r>
            <a:r>
              <a:rPr lang="en-US" dirty="0" err="1" smtClean="0"/>
              <a:t>stocate</a:t>
            </a:r>
            <a:r>
              <a:rPr lang="en-US" dirty="0" smtClean="0"/>
              <a:t> etc. </a:t>
            </a:r>
            <a:r>
              <a:rPr lang="en-US" dirty="0" err="1" smtClean="0"/>
              <a:t>În</a:t>
            </a:r>
            <a:r>
              <a:rPr lang="en-US" dirty="0" smtClean="0"/>
              <a:t> general, </a:t>
            </a:r>
            <a:r>
              <a:rPr lang="en-US" dirty="0" err="1" smtClean="0"/>
              <a:t>datele</a:t>
            </a:r>
            <a:r>
              <a:rPr lang="en-US" dirty="0" smtClean="0"/>
              <a:t> </a:t>
            </a:r>
            <a:r>
              <a:rPr lang="en-US" dirty="0" err="1" smtClean="0"/>
              <a:t>sunt</a:t>
            </a:r>
            <a:r>
              <a:rPr lang="en-US" dirty="0" smtClean="0"/>
              <a:t> definite. </a:t>
            </a:r>
          </a:p>
          <a:p>
            <a:r>
              <a:rPr lang="en-US" dirty="0" err="1" smtClean="0"/>
              <a:t>În</a:t>
            </a:r>
            <a:r>
              <a:rPr lang="en-US" dirty="0" smtClean="0"/>
              <a:t> special, </a:t>
            </a:r>
            <a:r>
              <a:rPr lang="en-US" dirty="0" err="1" smtClean="0"/>
              <a:t>putem</a:t>
            </a:r>
            <a:r>
              <a:rPr lang="en-US" dirty="0" smtClean="0"/>
              <a:t> </a:t>
            </a:r>
            <a:r>
              <a:rPr lang="en-US" dirty="0" err="1" smtClean="0"/>
              <a:t>atribui</a:t>
            </a:r>
            <a:r>
              <a:rPr lang="en-US" dirty="0" smtClean="0"/>
              <a:t> </a:t>
            </a:r>
            <a:r>
              <a:rPr lang="en-US" dirty="0" err="1" smtClean="0"/>
              <a:t>următoarele</a:t>
            </a:r>
            <a:r>
              <a:rPr lang="en-US" dirty="0" smtClean="0"/>
              <a:t> </a:t>
            </a:r>
            <a:r>
              <a:rPr lang="en-US" dirty="0" err="1" smtClean="0"/>
              <a:t>comenzi</a:t>
            </a:r>
            <a:r>
              <a:rPr lang="en-US" dirty="0" smtClean="0"/>
              <a:t> </a:t>
            </a:r>
            <a:r>
              <a:rPr lang="en-US" dirty="0" err="1" smtClean="0"/>
              <a:t>acestui</a:t>
            </a:r>
            <a:r>
              <a:rPr lang="en-US" dirty="0" smtClean="0"/>
              <a:t> tip:</a:t>
            </a:r>
          </a:p>
          <a:p>
            <a:pPr lvl="0"/>
            <a:r>
              <a:rPr lang="en-US" i="1" dirty="0" smtClean="0">
                <a:solidFill>
                  <a:srgbClr val="FF0000"/>
                </a:solidFill>
              </a:rPr>
              <a:t>CREATE: </a:t>
            </a:r>
            <a:r>
              <a:rPr lang="en-US" dirty="0" err="1" smtClean="0"/>
              <a:t>Creează</a:t>
            </a:r>
            <a:r>
              <a:rPr lang="en-US" dirty="0" smtClean="0"/>
              <a:t> </a:t>
            </a:r>
            <a:r>
              <a:rPr lang="en-US" dirty="0" err="1" smtClean="0"/>
              <a:t>obiecte</a:t>
            </a:r>
            <a:r>
              <a:rPr lang="en-US" dirty="0" smtClean="0"/>
              <a:t> de </a:t>
            </a:r>
            <a:r>
              <a:rPr lang="en-US" dirty="0" err="1" smtClean="0"/>
              <a:t>baze</a:t>
            </a:r>
            <a:r>
              <a:rPr lang="en-US" dirty="0" smtClean="0"/>
              <a:t> de date (</a:t>
            </a:r>
            <a:r>
              <a:rPr lang="en-US" dirty="0" err="1" smtClean="0"/>
              <a:t>baza</a:t>
            </a:r>
            <a:r>
              <a:rPr lang="en-US" dirty="0" smtClean="0"/>
              <a:t> de date </a:t>
            </a:r>
            <a:r>
              <a:rPr lang="en-US" dirty="0" err="1" smtClean="0"/>
              <a:t>în</a:t>
            </a:r>
            <a:r>
              <a:rPr lang="en-US" dirty="0" smtClean="0"/>
              <a:t> sine, </a:t>
            </a:r>
            <a:r>
              <a:rPr lang="en-US" dirty="0" err="1" smtClean="0"/>
              <a:t>tabele</a:t>
            </a:r>
            <a:r>
              <a:rPr lang="en-US" dirty="0" smtClean="0"/>
              <a:t>, </a:t>
            </a:r>
            <a:r>
              <a:rPr lang="en-US" dirty="0" err="1" smtClean="0"/>
              <a:t>indexuri</a:t>
            </a:r>
            <a:r>
              <a:rPr lang="en-US" dirty="0" smtClean="0"/>
              <a:t> etc.)</a:t>
            </a:r>
          </a:p>
          <a:p>
            <a:pPr lvl="0"/>
            <a:r>
              <a:rPr lang="en-US" i="1" dirty="0" smtClean="0">
                <a:solidFill>
                  <a:srgbClr val="FF0000"/>
                </a:solidFill>
              </a:rPr>
              <a:t>ALTER: </a:t>
            </a:r>
            <a:r>
              <a:rPr lang="en-US" dirty="0" err="1" smtClean="0"/>
              <a:t>modifică</a:t>
            </a:r>
            <a:r>
              <a:rPr lang="en-US" dirty="0" smtClean="0"/>
              <a:t> </a:t>
            </a:r>
            <a:r>
              <a:rPr lang="en-US" dirty="0" err="1" smtClean="0"/>
              <a:t>obiectele</a:t>
            </a:r>
            <a:r>
              <a:rPr lang="en-US" dirty="0" smtClean="0"/>
              <a:t> </a:t>
            </a:r>
            <a:r>
              <a:rPr lang="en-US" dirty="0" err="1" smtClean="0"/>
              <a:t>bazei</a:t>
            </a:r>
            <a:r>
              <a:rPr lang="en-US" dirty="0" smtClean="0"/>
              <a:t> de date</a:t>
            </a:r>
          </a:p>
          <a:p>
            <a:pPr lvl="0"/>
            <a:r>
              <a:rPr lang="en-US" i="1" dirty="0" smtClean="0">
                <a:solidFill>
                  <a:srgbClr val="FF0000"/>
                </a:solidFill>
              </a:rPr>
              <a:t>DROP: </a:t>
            </a:r>
            <a:r>
              <a:rPr lang="en-US" dirty="0" err="1" smtClean="0"/>
              <a:t>elimină</a:t>
            </a:r>
            <a:r>
              <a:rPr lang="en-US" dirty="0" smtClean="0"/>
              <a:t> </a:t>
            </a:r>
            <a:r>
              <a:rPr lang="en-US" dirty="0" err="1" smtClean="0"/>
              <a:t>obiectele</a:t>
            </a:r>
            <a:r>
              <a:rPr lang="en-US" dirty="0" smtClean="0"/>
              <a:t> </a:t>
            </a:r>
            <a:r>
              <a:rPr lang="en-US" dirty="0" err="1" smtClean="0"/>
              <a:t>bazei</a:t>
            </a:r>
            <a:r>
              <a:rPr lang="en-US" dirty="0" smtClean="0"/>
              <a:t> de date</a:t>
            </a:r>
          </a:p>
          <a:p>
            <a:pPr lvl="0"/>
            <a:r>
              <a:rPr lang="en-US" i="1" dirty="0" smtClean="0">
                <a:solidFill>
                  <a:srgbClr val="FF0000"/>
                </a:solidFill>
              </a:rPr>
              <a:t>TRUNCATE: </a:t>
            </a:r>
            <a:r>
              <a:rPr lang="en-US" dirty="0" err="1" smtClean="0"/>
              <a:t>elimină</a:t>
            </a:r>
            <a:r>
              <a:rPr lang="en-US" dirty="0" smtClean="0"/>
              <a:t> </a:t>
            </a:r>
            <a:r>
              <a:rPr lang="en-US" dirty="0" err="1" smtClean="0"/>
              <a:t>toate</a:t>
            </a:r>
            <a:r>
              <a:rPr lang="en-US" dirty="0" smtClean="0"/>
              <a:t> </a:t>
            </a:r>
            <a:r>
              <a:rPr lang="en-US" dirty="0" err="1" smtClean="0"/>
              <a:t>datele</a:t>
            </a:r>
            <a:r>
              <a:rPr lang="en-US" dirty="0" smtClean="0"/>
              <a:t> din </a:t>
            </a:r>
            <a:r>
              <a:rPr lang="en-US" dirty="0" err="1" smtClean="0"/>
              <a:t>tabele</a:t>
            </a:r>
            <a:endParaRPr lang="en-US" dirty="0" smtClean="0"/>
          </a:p>
          <a:p>
            <a:endParaRPr lang="en-US"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990600" y="3429000"/>
            <a:ext cx="6172200" cy="2057400"/>
          </a:xfrm>
          <a:prstGeom prst="rect">
            <a:avLst/>
          </a:prstGeom>
          <a:gradFill rotWithShape="0">
            <a:gsLst>
              <a:gs pos="0">
                <a:srgbClr val="FFCC66"/>
              </a:gs>
              <a:gs pos="100000">
                <a:srgbClr val="FCFEB9"/>
              </a:gs>
            </a:gsLst>
            <a:lin ang="0" scaled="1"/>
          </a:gradFill>
          <a:ln w="9525">
            <a:noFill/>
            <a:miter lim="800000"/>
            <a:headEnd/>
            <a:tailEnd/>
          </a:ln>
          <a:effectLst/>
        </p:spPr>
        <p:txBody>
          <a:bodyPr wrap="none" anchor="ctr"/>
          <a:lstStyle/>
          <a:p>
            <a:pPr lvl="0"/>
            <a:r>
              <a:rPr lang="en-US" sz="1600" b="1" dirty="0"/>
              <a:t>1 </a:t>
            </a:r>
            <a:r>
              <a:rPr lang="en-US" sz="1600" b="1" dirty="0" err="1"/>
              <a:t>reprezintă</a:t>
            </a:r>
            <a:r>
              <a:rPr lang="en-US" sz="1600" b="1" dirty="0"/>
              <a:t> </a:t>
            </a:r>
            <a:r>
              <a:rPr lang="en-US" sz="1600" b="1" dirty="0" err="1"/>
              <a:t>valori</a:t>
            </a:r>
            <a:r>
              <a:rPr lang="en-US" sz="1600" b="1" dirty="0"/>
              <a:t> </a:t>
            </a:r>
            <a:r>
              <a:rPr lang="en-US" sz="1600" b="1" dirty="0" err="1"/>
              <a:t>sumare</a:t>
            </a:r>
            <a:endParaRPr lang="en-US" sz="1600" dirty="0"/>
          </a:p>
          <a:p>
            <a:pPr lvl="0"/>
            <a:r>
              <a:rPr lang="en-US" sz="1600" b="1" dirty="0" err="1"/>
              <a:t>în</a:t>
            </a:r>
            <a:r>
              <a:rPr lang="en-US" sz="1600" b="1" dirty="0"/>
              <a:t> </a:t>
            </a:r>
            <a:r>
              <a:rPr lang="en-US" sz="1600" b="1" dirty="0" err="1"/>
              <a:t>coloana</a:t>
            </a:r>
            <a:r>
              <a:rPr lang="en-US" sz="1600" b="1" dirty="0"/>
              <a:t> </a:t>
            </a:r>
            <a:r>
              <a:rPr lang="en-US" sz="1600" b="1" dirty="0" err="1"/>
              <a:t>precedentă</a:t>
            </a:r>
            <a:endParaRPr lang="en-US" sz="1600" dirty="0"/>
          </a:p>
          <a:p>
            <a:endParaRPr lang="en-US" altLang="en-US" sz="1600" b="1" dirty="0">
              <a:latin typeface="Arial Narrow" pitchFamily="34" charset="0"/>
            </a:endParaRPr>
          </a:p>
          <a:p>
            <a:endParaRPr lang="en-US" altLang="en-US" sz="900" b="1" dirty="0">
              <a:latin typeface="Arial Narrow" pitchFamily="34" charset="0"/>
            </a:endParaRPr>
          </a:p>
          <a:p>
            <a:pPr lvl="0"/>
            <a:r>
              <a:rPr lang="en-US" sz="1600" b="1" dirty="0"/>
              <a:t>0 </a:t>
            </a:r>
            <a:r>
              <a:rPr lang="en-US" sz="1600" b="1" dirty="0" err="1"/>
              <a:t>reprezintă</a:t>
            </a:r>
            <a:r>
              <a:rPr lang="en-US" sz="1600" b="1" dirty="0"/>
              <a:t> </a:t>
            </a:r>
            <a:r>
              <a:rPr lang="en-US" sz="1600" b="1" dirty="0" err="1"/>
              <a:t>valori</a:t>
            </a:r>
            <a:r>
              <a:rPr lang="en-US" sz="1600" b="1" dirty="0"/>
              <a:t> de </a:t>
            </a:r>
            <a:r>
              <a:rPr lang="en-US" sz="1600" b="1" dirty="0" err="1"/>
              <a:t>detaliu</a:t>
            </a:r>
            <a:r>
              <a:rPr lang="en-US" sz="1600" b="1" dirty="0"/>
              <a:t> </a:t>
            </a:r>
            <a:r>
              <a:rPr lang="en-US" sz="1600" b="1" dirty="0" err="1"/>
              <a:t>în</a:t>
            </a:r>
            <a:endParaRPr lang="en-US" sz="1600" dirty="0"/>
          </a:p>
          <a:p>
            <a:pPr lvl="0"/>
            <a:r>
              <a:rPr lang="ro-MO" sz="1600" b="1" dirty="0" smtClean="0"/>
              <a:t>in </a:t>
            </a:r>
            <a:r>
              <a:rPr lang="en-US" sz="1600" b="1" dirty="0" err="1" smtClean="0"/>
              <a:t>coloana</a:t>
            </a:r>
            <a:r>
              <a:rPr lang="en-US" sz="1600" b="1" dirty="0" smtClean="0"/>
              <a:t> </a:t>
            </a:r>
            <a:r>
              <a:rPr lang="en-US" sz="1600" b="1" dirty="0" err="1"/>
              <a:t>precedentă</a:t>
            </a:r>
            <a:endParaRPr lang="en-US" sz="1600" dirty="0"/>
          </a:p>
        </p:txBody>
      </p:sp>
      <p:grpSp>
        <p:nvGrpSpPr>
          <p:cNvPr id="102403" name="Group 3"/>
          <p:cNvGrpSpPr>
            <a:grpSpLocks/>
          </p:cNvGrpSpPr>
          <p:nvPr/>
        </p:nvGrpSpPr>
        <p:grpSpPr bwMode="auto">
          <a:xfrm>
            <a:off x="6934200" y="2895600"/>
            <a:ext cx="1676400" cy="3505200"/>
            <a:chOff x="4272" y="1484"/>
            <a:chExt cx="1104" cy="2212"/>
          </a:xfrm>
        </p:grpSpPr>
        <p:sp>
          <p:nvSpPr>
            <p:cNvPr id="102404" name="Rectangle 4"/>
            <p:cNvSpPr>
              <a:spLocks noChangeArrowheads="1"/>
            </p:cNvSpPr>
            <p:nvPr/>
          </p:nvSpPr>
          <p:spPr bwMode="auto">
            <a:xfrm>
              <a:off x="4272" y="1484"/>
              <a:ext cx="1104" cy="185"/>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95</a:t>
              </a:r>
            </a:p>
          </p:txBody>
        </p:sp>
        <p:sp>
          <p:nvSpPr>
            <p:cNvPr id="102405" name="Rectangle 5"/>
            <p:cNvSpPr>
              <a:spLocks noChangeArrowheads="1"/>
            </p:cNvSpPr>
            <p:nvPr/>
          </p:nvSpPr>
          <p:spPr bwMode="auto">
            <a:xfrm>
              <a:off x="4272" y="1669"/>
              <a:ext cx="1104"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30</a:t>
              </a:r>
            </a:p>
          </p:txBody>
        </p:sp>
        <p:sp>
          <p:nvSpPr>
            <p:cNvPr id="102406" name="Rectangle 6"/>
            <p:cNvSpPr>
              <a:spLocks noChangeArrowheads="1"/>
            </p:cNvSpPr>
            <p:nvPr/>
          </p:nvSpPr>
          <p:spPr bwMode="auto">
            <a:xfrm>
              <a:off x="4272" y="1853"/>
              <a:ext cx="1104"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65</a:t>
              </a:r>
            </a:p>
          </p:txBody>
        </p:sp>
        <p:sp>
          <p:nvSpPr>
            <p:cNvPr id="102407" name="Rectangle 7"/>
            <p:cNvSpPr>
              <a:spLocks noChangeArrowheads="1"/>
            </p:cNvSpPr>
            <p:nvPr/>
          </p:nvSpPr>
          <p:spPr bwMode="auto">
            <a:xfrm>
              <a:off x="4272" y="2037"/>
              <a:ext cx="1104" cy="185"/>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15</a:t>
              </a:r>
            </a:p>
          </p:txBody>
        </p:sp>
        <p:sp>
          <p:nvSpPr>
            <p:cNvPr id="102408" name="Rectangle 8"/>
            <p:cNvSpPr>
              <a:spLocks noChangeArrowheads="1"/>
            </p:cNvSpPr>
            <p:nvPr/>
          </p:nvSpPr>
          <p:spPr bwMode="auto">
            <a:xfrm>
              <a:off x="4272" y="2222"/>
              <a:ext cx="1104"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5</a:t>
              </a:r>
            </a:p>
          </p:txBody>
        </p:sp>
        <p:sp>
          <p:nvSpPr>
            <p:cNvPr id="102409" name="Rectangle 9"/>
            <p:cNvSpPr>
              <a:spLocks noChangeArrowheads="1"/>
            </p:cNvSpPr>
            <p:nvPr/>
          </p:nvSpPr>
          <p:spPr bwMode="auto">
            <a:xfrm>
              <a:off x="4272" y="2406"/>
              <a:ext cx="1104"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10</a:t>
              </a:r>
            </a:p>
          </p:txBody>
        </p:sp>
        <p:sp>
          <p:nvSpPr>
            <p:cNvPr id="102410" name="Rectangle 10"/>
            <p:cNvSpPr>
              <a:spLocks noChangeArrowheads="1"/>
            </p:cNvSpPr>
            <p:nvPr/>
          </p:nvSpPr>
          <p:spPr bwMode="auto">
            <a:xfrm>
              <a:off x="4272" y="2590"/>
              <a:ext cx="1104"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35</a:t>
              </a:r>
            </a:p>
          </p:txBody>
        </p:sp>
        <p:sp>
          <p:nvSpPr>
            <p:cNvPr id="102411" name="Rectangle 11"/>
            <p:cNvSpPr>
              <a:spLocks noChangeArrowheads="1"/>
            </p:cNvSpPr>
            <p:nvPr/>
          </p:nvSpPr>
          <p:spPr bwMode="auto">
            <a:xfrm>
              <a:off x="4272" y="2774"/>
              <a:ext cx="1104" cy="185"/>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10</a:t>
              </a:r>
            </a:p>
          </p:txBody>
        </p:sp>
        <p:sp>
          <p:nvSpPr>
            <p:cNvPr id="102412" name="Rectangle 12"/>
            <p:cNvSpPr>
              <a:spLocks noChangeArrowheads="1"/>
            </p:cNvSpPr>
            <p:nvPr/>
          </p:nvSpPr>
          <p:spPr bwMode="auto">
            <a:xfrm>
              <a:off x="4272" y="2959"/>
              <a:ext cx="1104"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25</a:t>
              </a:r>
            </a:p>
          </p:txBody>
        </p:sp>
        <p:sp>
          <p:nvSpPr>
            <p:cNvPr id="102413" name="Rectangle 13"/>
            <p:cNvSpPr>
              <a:spLocks noChangeArrowheads="1"/>
            </p:cNvSpPr>
            <p:nvPr/>
          </p:nvSpPr>
          <p:spPr bwMode="auto">
            <a:xfrm>
              <a:off x="4272" y="3143"/>
              <a:ext cx="1104"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45</a:t>
              </a:r>
            </a:p>
          </p:txBody>
        </p:sp>
        <p:sp>
          <p:nvSpPr>
            <p:cNvPr id="102414" name="Rectangle 14"/>
            <p:cNvSpPr>
              <a:spLocks noChangeArrowheads="1"/>
            </p:cNvSpPr>
            <p:nvPr/>
          </p:nvSpPr>
          <p:spPr bwMode="auto">
            <a:xfrm>
              <a:off x="4272" y="3327"/>
              <a:ext cx="1104" cy="185"/>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15</a:t>
              </a:r>
            </a:p>
          </p:txBody>
        </p:sp>
        <p:sp>
          <p:nvSpPr>
            <p:cNvPr id="102415" name="Rectangle 15"/>
            <p:cNvSpPr>
              <a:spLocks noChangeArrowheads="1"/>
            </p:cNvSpPr>
            <p:nvPr/>
          </p:nvSpPr>
          <p:spPr bwMode="auto">
            <a:xfrm>
              <a:off x="4272" y="3512"/>
              <a:ext cx="1104"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30</a:t>
              </a:r>
            </a:p>
          </p:txBody>
        </p:sp>
      </p:grpSp>
      <p:sp>
        <p:nvSpPr>
          <p:cNvPr id="102416" name="Rectangle 16"/>
          <p:cNvSpPr>
            <a:spLocks noGrp="1" noChangeArrowheads="1"/>
          </p:cNvSpPr>
          <p:nvPr>
            <p:ph type="title"/>
          </p:nvPr>
        </p:nvSpPr>
        <p:spPr/>
        <p:txBody>
          <a:bodyPr/>
          <a:lstStyle/>
          <a:p>
            <a:r>
              <a:rPr lang="en-US" dirty="0" err="1">
                <a:solidFill>
                  <a:srgbClr val="3333CC"/>
                </a:solidFill>
              </a:rPr>
              <a:t>Utilizarea</a:t>
            </a:r>
            <a:r>
              <a:rPr lang="en-US" dirty="0">
                <a:solidFill>
                  <a:srgbClr val="3333CC"/>
                </a:solidFill>
              </a:rPr>
              <a:t> </a:t>
            </a:r>
            <a:r>
              <a:rPr lang="en-US" dirty="0" err="1">
                <a:solidFill>
                  <a:srgbClr val="3333CC"/>
                </a:solidFill>
              </a:rPr>
              <a:t>funcției</a:t>
            </a:r>
            <a:r>
              <a:rPr lang="en-US" dirty="0">
                <a:solidFill>
                  <a:srgbClr val="3333CC"/>
                </a:solidFill>
              </a:rPr>
              <a:t> GROUPING</a:t>
            </a:r>
          </a:p>
        </p:txBody>
      </p:sp>
      <p:sp>
        <p:nvSpPr>
          <p:cNvPr id="102417" name="Rectangle 17"/>
          <p:cNvSpPr>
            <a:spLocks noChangeArrowheads="1"/>
          </p:cNvSpPr>
          <p:nvPr/>
        </p:nvSpPr>
        <p:spPr bwMode="auto">
          <a:xfrm>
            <a:off x="609600" y="914400"/>
            <a:ext cx="5029200" cy="1828800"/>
          </a:xfrm>
          <a:prstGeom prst="rect">
            <a:avLst/>
          </a:prstGeom>
          <a:solidFill>
            <a:schemeClr val="bg1"/>
          </a:solidFill>
          <a:ln w="9525">
            <a:solidFill>
              <a:schemeClr val="tx1"/>
            </a:solidFill>
            <a:miter lim="800000"/>
            <a:headEnd/>
            <a:tailEnd/>
          </a:ln>
          <a:effectLst>
            <a:outerShdw dist="35921" dir="2700000" algn="ctr" rotWithShape="0">
              <a:srgbClr val="0099CC"/>
            </a:outerShdw>
          </a:effectLst>
        </p:spPr>
        <p:txBody>
          <a:bodyPr wrap="none" anchor="ctr"/>
          <a:lstStyle/>
          <a:p>
            <a:pPr>
              <a:lnSpc>
                <a:spcPct val="90000"/>
              </a:lnSpc>
            </a:pPr>
            <a:r>
              <a:rPr lang="en-US" altLang="en-US" sz="1600">
                <a:latin typeface="Lucida Sans Typewriter" pitchFamily="49" charset="0"/>
              </a:rPr>
              <a:t>SELECT productid, GROUPING (productid)</a:t>
            </a:r>
          </a:p>
          <a:p>
            <a:pPr>
              <a:lnSpc>
                <a:spcPct val="90000"/>
              </a:lnSpc>
            </a:pPr>
            <a:r>
              <a:rPr lang="en-US" altLang="en-US" sz="1600">
                <a:latin typeface="Lucida Sans Typewriter" pitchFamily="49" charset="0"/>
              </a:rPr>
              <a:t>      ,orderid, GROUPING (orderid)</a:t>
            </a:r>
          </a:p>
          <a:p>
            <a:pPr>
              <a:lnSpc>
                <a:spcPct val="90000"/>
              </a:lnSpc>
            </a:pPr>
            <a:r>
              <a:rPr lang="en-US" altLang="en-US" sz="1600">
                <a:latin typeface="Lucida Sans Typewriter" pitchFamily="49" charset="0"/>
              </a:rPr>
              <a:t>      ,SUM(quantity) AS total_quantity</a:t>
            </a:r>
          </a:p>
          <a:p>
            <a:pPr>
              <a:lnSpc>
                <a:spcPct val="90000"/>
              </a:lnSpc>
            </a:pPr>
            <a:r>
              <a:rPr lang="en-US" altLang="en-US" sz="1600">
                <a:latin typeface="Lucida Sans Typewriter" pitchFamily="49" charset="0"/>
              </a:rPr>
              <a:t> FROM orderhist</a:t>
            </a:r>
          </a:p>
          <a:p>
            <a:pPr>
              <a:lnSpc>
                <a:spcPct val="90000"/>
              </a:lnSpc>
            </a:pPr>
            <a:r>
              <a:rPr lang="en-US" altLang="en-US" sz="1600">
                <a:latin typeface="Lucida Sans Typewriter" pitchFamily="49" charset="0"/>
              </a:rPr>
              <a:t> GROUP BY productid, orderid</a:t>
            </a:r>
          </a:p>
          <a:p>
            <a:pPr>
              <a:lnSpc>
                <a:spcPct val="90000"/>
              </a:lnSpc>
            </a:pPr>
            <a:r>
              <a:rPr lang="en-US" altLang="en-US" sz="1600">
                <a:latin typeface="Lucida Sans Typewriter" pitchFamily="49" charset="0"/>
              </a:rPr>
              <a:t> WITH CUBE </a:t>
            </a:r>
          </a:p>
          <a:p>
            <a:pPr>
              <a:lnSpc>
                <a:spcPct val="90000"/>
              </a:lnSpc>
            </a:pPr>
            <a:r>
              <a:rPr lang="en-US" altLang="en-US" sz="1600">
                <a:latin typeface="Lucida Sans Typewriter" pitchFamily="49" charset="0"/>
              </a:rPr>
              <a:t> ORDER BY productid, orderid</a:t>
            </a:r>
            <a:br>
              <a:rPr lang="en-US" altLang="en-US" sz="1600">
                <a:latin typeface="Lucida Sans Typewriter" pitchFamily="49" charset="0"/>
              </a:rPr>
            </a:br>
            <a:r>
              <a:rPr lang="en-US" altLang="en-US" sz="1600">
                <a:latin typeface="Lucida Sans Typewriter" pitchFamily="49" charset="0"/>
              </a:rPr>
              <a:t>GO</a:t>
            </a:r>
          </a:p>
        </p:txBody>
      </p:sp>
      <p:grpSp>
        <p:nvGrpSpPr>
          <p:cNvPr id="102418" name="Group 18"/>
          <p:cNvGrpSpPr>
            <a:grpSpLocks/>
          </p:cNvGrpSpPr>
          <p:nvPr/>
        </p:nvGrpSpPr>
        <p:grpSpPr bwMode="auto">
          <a:xfrm>
            <a:off x="3657600" y="2597150"/>
            <a:ext cx="3287713" cy="3803650"/>
            <a:chOff x="2304" y="1636"/>
            <a:chExt cx="2071" cy="2396"/>
          </a:xfrm>
        </p:grpSpPr>
        <p:sp>
          <p:nvSpPr>
            <p:cNvPr id="102419" name="Rectangle 19"/>
            <p:cNvSpPr>
              <a:spLocks noChangeArrowheads="1"/>
            </p:cNvSpPr>
            <p:nvPr/>
          </p:nvSpPr>
          <p:spPr bwMode="auto">
            <a:xfrm>
              <a:off x="2304" y="1636"/>
              <a:ext cx="765" cy="184"/>
            </a:xfrm>
            <a:prstGeom prst="rect">
              <a:avLst/>
            </a:prstGeom>
            <a:gradFill rotWithShape="0">
              <a:gsLst>
                <a:gs pos="0">
                  <a:srgbClr val="333399"/>
                </a:gs>
                <a:gs pos="100000">
                  <a:srgbClr val="3399FF"/>
                </a:gs>
              </a:gsLst>
              <a:lin ang="0" scaled="1"/>
            </a:gradFill>
            <a:ln w="9525">
              <a:solidFill>
                <a:schemeClr val="tx1"/>
              </a:solidFill>
              <a:miter lim="800000"/>
              <a:headEnd/>
              <a:tailEnd/>
            </a:ln>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productid</a:t>
              </a:r>
            </a:p>
          </p:txBody>
        </p:sp>
        <p:sp>
          <p:nvSpPr>
            <p:cNvPr id="102420" name="Rectangle 20"/>
            <p:cNvSpPr>
              <a:spLocks noChangeArrowheads="1"/>
            </p:cNvSpPr>
            <p:nvPr/>
          </p:nvSpPr>
          <p:spPr bwMode="auto">
            <a:xfrm>
              <a:off x="2304" y="1820"/>
              <a:ext cx="765" cy="185"/>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NULL</a:t>
              </a:r>
            </a:p>
          </p:txBody>
        </p:sp>
        <p:sp>
          <p:nvSpPr>
            <p:cNvPr id="102421" name="Rectangle 21"/>
            <p:cNvSpPr>
              <a:spLocks noChangeArrowheads="1"/>
            </p:cNvSpPr>
            <p:nvPr/>
          </p:nvSpPr>
          <p:spPr bwMode="auto">
            <a:xfrm>
              <a:off x="2304" y="2005"/>
              <a:ext cx="765"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NULL</a:t>
              </a:r>
            </a:p>
          </p:txBody>
        </p:sp>
        <p:sp>
          <p:nvSpPr>
            <p:cNvPr id="102422" name="Rectangle 22"/>
            <p:cNvSpPr>
              <a:spLocks noChangeArrowheads="1"/>
            </p:cNvSpPr>
            <p:nvPr/>
          </p:nvSpPr>
          <p:spPr bwMode="auto">
            <a:xfrm>
              <a:off x="2304" y="2189"/>
              <a:ext cx="765"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NULL</a:t>
              </a:r>
            </a:p>
          </p:txBody>
        </p:sp>
        <p:sp>
          <p:nvSpPr>
            <p:cNvPr id="102423" name="Rectangle 23"/>
            <p:cNvSpPr>
              <a:spLocks noChangeArrowheads="1"/>
            </p:cNvSpPr>
            <p:nvPr/>
          </p:nvSpPr>
          <p:spPr bwMode="auto">
            <a:xfrm>
              <a:off x="2304" y="2373"/>
              <a:ext cx="765" cy="185"/>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a:t>
              </a:r>
            </a:p>
          </p:txBody>
        </p:sp>
        <p:sp>
          <p:nvSpPr>
            <p:cNvPr id="102424" name="Rectangle 24"/>
            <p:cNvSpPr>
              <a:spLocks noChangeArrowheads="1"/>
            </p:cNvSpPr>
            <p:nvPr/>
          </p:nvSpPr>
          <p:spPr bwMode="auto">
            <a:xfrm>
              <a:off x="2304" y="2558"/>
              <a:ext cx="765"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a:t>
              </a:r>
            </a:p>
          </p:txBody>
        </p:sp>
        <p:sp>
          <p:nvSpPr>
            <p:cNvPr id="102425" name="Rectangle 25"/>
            <p:cNvSpPr>
              <a:spLocks noChangeArrowheads="1"/>
            </p:cNvSpPr>
            <p:nvPr/>
          </p:nvSpPr>
          <p:spPr bwMode="auto">
            <a:xfrm>
              <a:off x="2304" y="2742"/>
              <a:ext cx="765"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a:t>
              </a:r>
            </a:p>
          </p:txBody>
        </p:sp>
        <p:sp>
          <p:nvSpPr>
            <p:cNvPr id="102426" name="Rectangle 26"/>
            <p:cNvSpPr>
              <a:spLocks noChangeArrowheads="1"/>
            </p:cNvSpPr>
            <p:nvPr/>
          </p:nvSpPr>
          <p:spPr bwMode="auto">
            <a:xfrm>
              <a:off x="2304" y="2926"/>
              <a:ext cx="765"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2</a:t>
              </a:r>
            </a:p>
          </p:txBody>
        </p:sp>
        <p:sp>
          <p:nvSpPr>
            <p:cNvPr id="102427" name="Rectangle 27"/>
            <p:cNvSpPr>
              <a:spLocks noChangeArrowheads="1"/>
            </p:cNvSpPr>
            <p:nvPr/>
          </p:nvSpPr>
          <p:spPr bwMode="auto">
            <a:xfrm>
              <a:off x="2304" y="3110"/>
              <a:ext cx="765" cy="185"/>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2</a:t>
              </a:r>
            </a:p>
          </p:txBody>
        </p:sp>
        <p:sp>
          <p:nvSpPr>
            <p:cNvPr id="102428" name="Rectangle 28"/>
            <p:cNvSpPr>
              <a:spLocks noChangeArrowheads="1"/>
            </p:cNvSpPr>
            <p:nvPr/>
          </p:nvSpPr>
          <p:spPr bwMode="auto">
            <a:xfrm>
              <a:off x="2304" y="3295"/>
              <a:ext cx="765"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2</a:t>
              </a:r>
            </a:p>
          </p:txBody>
        </p:sp>
        <p:sp>
          <p:nvSpPr>
            <p:cNvPr id="102429" name="Rectangle 29"/>
            <p:cNvSpPr>
              <a:spLocks noChangeArrowheads="1"/>
            </p:cNvSpPr>
            <p:nvPr/>
          </p:nvSpPr>
          <p:spPr bwMode="auto">
            <a:xfrm>
              <a:off x="2304" y="3479"/>
              <a:ext cx="765"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3</a:t>
              </a:r>
            </a:p>
          </p:txBody>
        </p:sp>
        <p:sp>
          <p:nvSpPr>
            <p:cNvPr id="102430" name="Rectangle 30"/>
            <p:cNvSpPr>
              <a:spLocks noChangeArrowheads="1"/>
            </p:cNvSpPr>
            <p:nvPr/>
          </p:nvSpPr>
          <p:spPr bwMode="auto">
            <a:xfrm>
              <a:off x="2304" y="3663"/>
              <a:ext cx="765" cy="185"/>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3</a:t>
              </a:r>
            </a:p>
          </p:txBody>
        </p:sp>
        <p:sp>
          <p:nvSpPr>
            <p:cNvPr id="102431" name="Rectangle 31"/>
            <p:cNvSpPr>
              <a:spLocks noChangeArrowheads="1"/>
            </p:cNvSpPr>
            <p:nvPr/>
          </p:nvSpPr>
          <p:spPr bwMode="auto">
            <a:xfrm>
              <a:off x="2304" y="3848"/>
              <a:ext cx="765"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3</a:t>
              </a:r>
            </a:p>
          </p:txBody>
        </p:sp>
        <p:sp>
          <p:nvSpPr>
            <p:cNvPr id="102432" name="Rectangle 32"/>
            <p:cNvSpPr>
              <a:spLocks noChangeArrowheads="1"/>
            </p:cNvSpPr>
            <p:nvPr/>
          </p:nvSpPr>
          <p:spPr bwMode="auto">
            <a:xfrm>
              <a:off x="3069" y="1636"/>
              <a:ext cx="360" cy="184"/>
            </a:xfrm>
            <a:prstGeom prst="rect">
              <a:avLst/>
            </a:prstGeom>
            <a:gradFill rotWithShape="0">
              <a:gsLst>
                <a:gs pos="0">
                  <a:srgbClr val="333399"/>
                </a:gs>
                <a:gs pos="100000">
                  <a:srgbClr val="3399FF"/>
                </a:gs>
              </a:gsLst>
              <a:lin ang="0" scaled="1"/>
            </a:gradFill>
            <a:ln w="9525">
              <a:solidFill>
                <a:schemeClr val="tx1"/>
              </a:solidFill>
              <a:miter lim="800000"/>
              <a:headEnd/>
              <a:tailEnd/>
            </a:ln>
            <a:effectLst/>
          </p:spPr>
          <p:txBody>
            <a:bodyPr wrap="none" anchor="ctr"/>
            <a:lstStyle/>
            <a:p>
              <a:pPr>
                <a:tabLst>
                  <a:tab pos="1657350" algn="l"/>
                </a:tabLst>
              </a:pPr>
              <a:endParaRPr lang="en-US" altLang="en-US" sz="1800" b="1" i="1">
                <a:solidFill>
                  <a:schemeClr val="bg1"/>
                </a:solidFill>
                <a:effectLst>
                  <a:outerShdw blurRad="38100" dist="38100" dir="2700000" algn="tl">
                    <a:srgbClr val="000000"/>
                  </a:outerShdw>
                </a:effectLst>
                <a:latin typeface="Arial" charset="0"/>
              </a:endParaRPr>
            </a:p>
          </p:txBody>
        </p:sp>
        <p:sp>
          <p:nvSpPr>
            <p:cNvPr id="102433" name="Rectangle 33"/>
            <p:cNvSpPr>
              <a:spLocks noChangeArrowheads="1"/>
            </p:cNvSpPr>
            <p:nvPr/>
          </p:nvSpPr>
          <p:spPr bwMode="auto">
            <a:xfrm>
              <a:off x="3069" y="1820"/>
              <a:ext cx="360" cy="185"/>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a:t>
              </a:r>
            </a:p>
          </p:txBody>
        </p:sp>
        <p:sp>
          <p:nvSpPr>
            <p:cNvPr id="102434" name="Rectangle 34"/>
            <p:cNvSpPr>
              <a:spLocks noChangeArrowheads="1"/>
            </p:cNvSpPr>
            <p:nvPr/>
          </p:nvSpPr>
          <p:spPr bwMode="auto">
            <a:xfrm>
              <a:off x="3069" y="2005"/>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a:t>
              </a:r>
            </a:p>
          </p:txBody>
        </p:sp>
        <p:sp>
          <p:nvSpPr>
            <p:cNvPr id="102435" name="Rectangle 35"/>
            <p:cNvSpPr>
              <a:spLocks noChangeArrowheads="1"/>
            </p:cNvSpPr>
            <p:nvPr/>
          </p:nvSpPr>
          <p:spPr bwMode="auto">
            <a:xfrm>
              <a:off x="3069" y="2189"/>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a:t>
              </a:r>
            </a:p>
          </p:txBody>
        </p:sp>
        <p:sp>
          <p:nvSpPr>
            <p:cNvPr id="102436" name="Rectangle 36"/>
            <p:cNvSpPr>
              <a:spLocks noChangeArrowheads="1"/>
            </p:cNvSpPr>
            <p:nvPr/>
          </p:nvSpPr>
          <p:spPr bwMode="auto">
            <a:xfrm>
              <a:off x="3069" y="2373"/>
              <a:ext cx="360" cy="185"/>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37" name="Rectangle 37"/>
            <p:cNvSpPr>
              <a:spLocks noChangeArrowheads="1"/>
            </p:cNvSpPr>
            <p:nvPr/>
          </p:nvSpPr>
          <p:spPr bwMode="auto">
            <a:xfrm>
              <a:off x="3069" y="2558"/>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38" name="Rectangle 38"/>
            <p:cNvSpPr>
              <a:spLocks noChangeArrowheads="1"/>
            </p:cNvSpPr>
            <p:nvPr/>
          </p:nvSpPr>
          <p:spPr bwMode="auto">
            <a:xfrm>
              <a:off x="3069" y="2742"/>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39" name="Rectangle 39"/>
            <p:cNvSpPr>
              <a:spLocks noChangeArrowheads="1"/>
            </p:cNvSpPr>
            <p:nvPr/>
          </p:nvSpPr>
          <p:spPr bwMode="auto">
            <a:xfrm>
              <a:off x="3069" y="2926"/>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40" name="Rectangle 40"/>
            <p:cNvSpPr>
              <a:spLocks noChangeArrowheads="1"/>
            </p:cNvSpPr>
            <p:nvPr/>
          </p:nvSpPr>
          <p:spPr bwMode="auto">
            <a:xfrm>
              <a:off x="3069" y="3110"/>
              <a:ext cx="360" cy="185"/>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41" name="Rectangle 41"/>
            <p:cNvSpPr>
              <a:spLocks noChangeArrowheads="1"/>
            </p:cNvSpPr>
            <p:nvPr/>
          </p:nvSpPr>
          <p:spPr bwMode="auto">
            <a:xfrm>
              <a:off x="3069" y="3295"/>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42" name="Rectangle 42"/>
            <p:cNvSpPr>
              <a:spLocks noChangeArrowheads="1"/>
            </p:cNvSpPr>
            <p:nvPr/>
          </p:nvSpPr>
          <p:spPr bwMode="auto">
            <a:xfrm>
              <a:off x="3069" y="3479"/>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43" name="Rectangle 43"/>
            <p:cNvSpPr>
              <a:spLocks noChangeArrowheads="1"/>
            </p:cNvSpPr>
            <p:nvPr/>
          </p:nvSpPr>
          <p:spPr bwMode="auto">
            <a:xfrm>
              <a:off x="3069" y="3663"/>
              <a:ext cx="360" cy="185"/>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44" name="Rectangle 44"/>
            <p:cNvSpPr>
              <a:spLocks noChangeArrowheads="1"/>
            </p:cNvSpPr>
            <p:nvPr/>
          </p:nvSpPr>
          <p:spPr bwMode="auto">
            <a:xfrm>
              <a:off x="3069" y="3848"/>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45" name="Rectangle 45"/>
            <p:cNvSpPr>
              <a:spLocks noChangeArrowheads="1"/>
            </p:cNvSpPr>
            <p:nvPr/>
          </p:nvSpPr>
          <p:spPr bwMode="auto">
            <a:xfrm>
              <a:off x="3429" y="1636"/>
              <a:ext cx="586" cy="184"/>
            </a:xfrm>
            <a:prstGeom prst="rect">
              <a:avLst/>
            </a:prstGeom>
            <a:gradFill rotWithShape="0">
              <a:gsLst>
                <a:gs pos="0">
                  <a:srgbClr val="333399"/>
                </a:gs>
                <a:gs pos="100000">
                  <a:srgbClr val="3399FF"/>
                </a:gs>
              </a:gsLst>
              <a:lin ang="0" scaled="1"/>
            </a:gradFill>
            <a:ln w="9525">
              <a:solidFill>
                <a:schemeClr val="tx1"/>
              </a:solidFill>
              <a:miter lim="800000"/>
              <a:headEnd/>
              <a:tailEnd/>
            </a:ln>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orderid</a:t>
              </a:r>
            </a:p>
          </p:txBody>
        </p:sp>
        <p:sp>
          <p:nvSpPr>
            <p:cNvPr id="102446" name="Rectangle 46"/>
            <p:cNvSpPr>
              <a:spLocks noChangeArrowheads="1"/>
            </p:cNvSpPr>
            <p:nvPr/>
          </p:nvSpPr>
          <p:spPr bwMode="auto">
            <a:xfrm>
              <a:off x="3429" y="1820"/>
              <a:ext cx="586" cy="185"/>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NULL</a:t>
              </a:r>
            </a:p>
          </p:txBody>
        </p:sp>
        <p:sp>
          <p:nvSpPr>
            <p:cNvPr id="102447" name="Rectangle 47"/>
            <p:cNvSpPr>
              <a:spLocks noChangeArrowheads="1"/>
            </p:cNvSpPr>
            <p:nvPr/>
          </p:nvSpPr>
          <p:spPr bwMode="auto">
            <a:xfrm>
              <a:off x="3429" y="2005"/>
              <a:ext cx="586"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a:t>
              </a:r>
            </a:p>
          </p:txBody>
        </p:sp>
        <p:sp>
          <p:nvSpPr>
            <p:cNvPr id="102448" name="Rectangle 48"/>
            <p:cNvSpPr>
              <a:spLocks noChangeArrowheads="1"/>
            </p:cNvSpPr>
            <p:nvPr/>
          </p:nvSpPr>
          <p:spPr bwMode="auto">
            <a:xfrm>
              <a:off x="3429" y="2189"/>
              <a:ext cx="586"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2</a:t>
              </a:r>
            </a:p>
          </p:txBody>
        </p:sp>
        <p:sp>
          <p:nvSpPr>
            <p:cNvPr id="102449" name="Rectangle 49"/>
            <p:cNvSpPr>
              <a:spLocks noChangeArrowheads="1"/>
            </p:cNvSpPr>
            <p:nvPr/>
          </p:nvSpPr>
          <p:spPr bwMode="auto">
            <a:xfrm>
              <a:off x="3429" y="2373"/>
              <a:ext cx="586" cy="185"/>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NULL</a:t>
              </a:r>
            </a:p>
          </p:txBody>
        </p:sp>
        <p:sp>
          <p:nvSpPr>
            <p:cNvPr id="102450" name="Rectangle 50"/>
            <p:cNvSpPr>
              <a:spLocks noChangeArrowheads="1"/>
            </p:cNvSpPr>
            <p:nvPr/>
          </p:nvSpPr>
          <p:spPr bwMode="auto">
            <a:xfrm>
              <a:off x="3429" y="2558"/>
              <a:ext cx="586"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a:t>
              </a:r>
            </a:p>
          </p:txBody>
        </p:sp>
        <p:sp>
          <p:nvSpPr>
            <p:cNvPr id="102451" name="Rectangle 51"/>
            <p:cNvSpPr>
              <a:spLocks noChangeArrowheads="1"/>
            </p:cNvSpPr>
            <p:nvPr/>
          </p:nvSpPr>
          <p:spPr bwMode="auto">
            <a:xfrm>
              <a:off x="3429" y="2742"/>
              <a:ext cx="586"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2</a:t>
              </a:r>
            </a:p>
          </p:txBody>
        </p:sp>
        <p:sp>
          <p:nvSpPr>
            <p:cNvPr id="102452" name="Rectangle 52"/>
            <p:cNvSpPr>
              <a:spLocks noChangeArrowheads="1"/>
            </p:cNvSpPr>
            <p:nvPr/>
          </p:nvSpPr>
          <p:spPr bwMode="auto">
            <a:xfrm>
              <a:off x="3429" y="2926"/>
              <a:ext cx="586"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NULL</a:t>
              </a:r>
            </a:p>
          </p:txBody>
        </p:sp>
        <p:sp>
          <p:nvSpPr>
            <p:cNvPr id="102453" name="Rectangle 53"/>
            <p:cNvSpPr>
              <a:spLocks noChangeArrowheads="1"/>
            </p:cNvSpPr>
            <p:nvPr/>
          </p:nvSpPr>
          <p:spPr bwMode="auto">
            <a:xfrm>
              <a:off x="3429" y="3110"/>
              <a:ext cx="586" cy="185"/>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a:t>
              </a:r>
            </a:p>
          </p:txBody>
        </p:sp>
        <p:sp>
          <p:nvSpPr>
            <p:cNvPr id="102454" name="Rectangle 54"/>
            <p:cNvSpPr>
              <a:spLocks noChangeArrowheads="1"/>
            </p:cNvSpPr>
            <p:nvPr/>
          </p:nvSpPr>
          <p:spPr bwMode="auto">
            <a:xfrm>
              <a:off x="3429" y="3295"/>
              <a:ext cx="586"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2</a:t>
              </a:r>
            </a:p>
          </p:txBody>
        </p:sp>
        <p:sp>
          <p:nvSpPr>
            <p:cNvPr id="102455" name="Rectangle 55"/>
            <p:cNvSpPr>
              <a:spLocks noChangeArrowheads="1"/>
            </p:cNvSpPr>
            <p:nvPr/>
          </p:nvSpPr>
          <p:spPr bwMode="auto">
            <a:xfrm>
              <a:off x="3429" y="3479"/>
              <a:ext cx="586"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NULL</a:t>
              </a:r>
            </a:p>
          </p:txBody>
        </p:sp>
        <p:sp>
          <p:nvSpPr>
            <p:cNvPr id="102456" name="Rectangle 56"/>
            <p:cNvSpPr>
              <a:spLocks noChangeArrowheads="1"/>
            </p:cNvSpPr>
            <p:nvPr/>
          </p:nvSpPr>
          <p:spPr bwMode="auto">
            <a:xfrm>
              <a:off x="3429" y="3663"/>
              <a:ext cx="586" cy="185"/>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a:t>
              </a:r>
            </a:p>
          </p:txBody>
        </p:sp>
        <p:sp>
          <p:nvSpPr>
            <p:cNvPr id="102457" name="Rectangle 57"/>
            <p:cNvSpPr>
              <a:spLocks noChangeArrowheads="1"/>
            </p:cNvSpPr>
            <p:nvPr/>
          </p:nvSpPr>
          <p:spPr bwMode="auto">
            <a:xfrm>
              <a:off x="3429" y="3848"/>
              <a:ext cx="586" cy="184"/>
            </a:xfrm>
            <a:prstGeom prst="rect">
              <a:avLst/>
            </a:prstGeom>
            <a:solidFill>
              <a:schemeClr val="bg1"/>
            </a:soli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2</a:t>
              </a:r>
            </a:p>
          </p:txBody>
        </p:sp>
        <p:sp>
          <p:nvSpPr>
            <p:cNvPr id="102458" name="Rectangle 58"/>
            <p:cNvSpPr>
              <a:spLocks noChangeArrowheads="1"/>
            </p:cNvSpPr>
            <p:nvPr/>
          </p:nvSpPr>
          <p:spPr bwMode="auto">
            <a:xfrm>
              <a:off x="4015" y="1636"/>
              <a:ext cx="360" cy="184"/>
            </a:xfrm>
            <a:prstGeom prst="rect">
              <a:avLst/>
            </a:prstGeom>
            <a:gradFill rotWithShape="0">
              <a:gsLst>
                <a:gs pos="0">
                  <a:srgbClr val="333399"/>
                </a:gs>
                <a:gs pos="100000">
                  <a:srgbClr val="3399FF"/>
                </a:gs>
              </a:gsLst>
              <a:lin ang="0" scaled="1"/>
            </a:gradFill>
            <a:ln w="9525">
              <a:solidFill>
                <a:schemeClr val="tx1"/>
              </a:solidFill>
              <a:miter lim="800000"/>
              <a:headEnd/>
              <a:tailEnd/>
            </a:ln>
            <a:effectLst/>
          </p:spPr>
          <p:txBody>
            <a:bodyPr wrap="none" anchor="ctr"/>
            <a:lstStyle/>
            <a:p>
              <a:pPr>
                <a:tabLst>
                  <a:tab pos="1657350" algn="l"/>
                </a:tabLst>
              </a:pPr>
              <a:endParaRPr lang="en-US" altLang="en-US" sz="1800" b="1" i="1">
                <a:solidFill>
                  <a:schemeClr val="bg1"/>
                </a:solidFill>
                <a:effectLst>
                  <a:outerShdw blurRad="38100" dist="38100" dir="2700000" algn="tl">
                    <a:srgbClr val="000000"/>
                  </a:outerShdw>
                </a:effectLst>
                <a:latin typeface="Arial" charset="0"/>
              </a:endParaRPr>
            </a:p>
          </p:txBody>
        </p:sp>
        <p:sp>
          <p:nvSpPr>
            <p:cNvPr id="102459" name="Rectangle 59"/>
            <p:cNvSpPr>
              <a:spLocks noChangeArrowheads="1"/>
            </p:cNvSpPr>
            <p:nvPr/>
          </p:nvSpPr>
          <p:spPr bwMode="auto">
            <a:xfrm>
              <a:off x="4015" y="1820"/>
              <a:ext cx="360" cy="185"/>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a:t>
              </a:r>
            </a:p>
          </p:txBody>
        </p:sp>
        <p:sp>
          <p:nvSpPr>
            <p:cNvPr id="102460" name="Rectangle 60"/>
            <p:cNvSpPr>
              <a:spLocks noChangeArrowheads="1"/>
            </p:cNvSpPr>
            <p:nvPr/>
          </p:nvSpPr>
          <p:spPr bwMode="auto">
            <a:xfrm>
              <a:off x="4015" y="2005"/>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61" name="Rectangle 61"/>
            <p:cNvSpPr>
              <a:spLocks noChangeArrowheads="1"/>
            </p:cNvSpPr>
            <p:nvPr/>
          </p:nvSpPr>
          <p:spPr bwMode="auto">
            <a:xfrm>
              <a:off x="4015" y="2189"/>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62" name="Rectangle 62"/>
            <p:cNvSpPr>
              <a:spLocks noChangeArrowheads="1"/>
            </p:cNvSpPr>
            <p:nvPr/>
          </p:nvSpPr>
          <p:spPr bwMode="auto">
            <a:xfrm>
              <a:off x="4015" y="2373"/>
              <a:ext cx="360" cy="185"/>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a:t>
              </a:r>
            </a:p>
          </p:txBody>
        </p:sp>
        <p:sp>
          <p:nvSpPr>
            <p:cNvPr id="102463" name="Rectangle 63"/>
            <p:cNvSpPr>
              <a:spLocks noChangeArrowheads="1"/>
            </p:cNvSpPr>
            <p:nvPr/>
          </p:nvSpPr>
          <p:spPr bwMode="auto">
            <a:xfrm>
              <a:off x="4015" y="2558"/>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64" name="Rectangle 64"/>
            <p:cNvSpPr>
              <a:spLocks noChangeArrowheads="1"/>
            </p:cNvSpPr>
            <p:nvPr/>
          </p:nvSpPr>
          <p:spPr bwMode="auto">
            <a:xfrm>
              <a:off x="4015" y="2742"/>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65" name="Rectangle 65"/>
            <p:cNvSpPr>
              <a:spLocks noChangeArrowheads="1"/>
            </p:cNvSpPr>
            <p:nvPr/>
          </p:nvSpPr>
          <p:spPr bwMode="auto">
            <a:xfrm>
              <a:off x="4015" y="2926"/>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a:t>
              </a:r>
            </a:p>
          </p:txBody>
        </p:sp>
        <p:sp>
          <p:nvSpPr>
            <p:cNvPr id="102466" name="Rectangle 66"/>
            <p:cNvSpPr>
              <a:spLocks noChangeArrowheads="1"/>
            </p:cNvSpPr>
            <p:nvPr/>
          </p:nvSpPr>
          <p:spPr bwMode="auto">
            <a:xfrm>
              <a:off x="4015" y="3110"/>
              <a:ext cx="360" cy="185"/>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67" name="Rectangle 67"/>
            <p:cNvSpPr>
              <a:spLocks noChangeArrowheads="1"/>
            </p:cNvSpPr>
            <p:nvPr/>
          </p:nvSpPr>
          <p:spPr bwMode="auto">
            <a:xfrm>
              <a:off x="4015" y="3295"/>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68" name="Rectangle 68"/>
            <p:cNvSpPr>
              <a:spLocks noChangeArrowheads="1"/>
            </p:cNvSpPr>
            <p:nvPr/>
          </p:nvSpPr>
          <p:spPr bwMode="auto">
            <a:xfrm>
              <a:off x="4015" y="3479"/>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1</a:t>
              </a:r>
            </a:p>
          </p:txBody>
        </p:sp>
        <p:sp>
          <p:nvSpPr>
            <p:cNvPr id="102469" name="Rectangle 69"/>
            <p:cNvSpPr>
              <a:spLocks noChangeArrowheads="1"/>
            </p:cNvSpPr>
            <p:nvPr/>
          </p:nvSpPr>
          <p:spPr bwMode="auto">
            <a:xfrm>
              <a:off x="4015" y="3663"/>
              <a:ext cx="360" cy="185"/>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sp>
          <p:nvSpPr>
            <p:cNvPr id="102470" name="Rectangle 70"/>
            <p:cNvSpPr>
              <a:spLocks noChangeArrowheads="1"/>
            </p:cNvSpPr>
            <p:nvPr/>
          </p:nvSpPr>
          <p:spPr bwMode="auto">
            <a:xfrm>
              <a:off x="4015" y="3848"/>
              <a:ext cx="360" cy="184"/>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p:spPr>
          <p:txBody>
            <a:bodyPr wrap="none" lIns="182880" tIns="182880" rIns="182880" bIns="182880" anchor="ctr"/>
            <a:lstStyle/>
            <a:p>
              <a:pPr algn="ctr"/>
              <a:r>
                <a:rPr lang="en-US" altLang="en-US" sz="1600" b="1">
                  <a:latin typeface="Arial" charset="0"/>
                </a:rPr>
                <a:t>0</a:t>
              </a:r>
            </a:p>
          </p:txBody>
        </p:sp>
      </p:grpSp>
      <p:sp>
        <p:nvSpPr>
          <p:cNvPr id="102471" name="Rectangle 71"/>
          <p:cNvSpPr>
            <a:spLocks noChangeArrowheads="1"/>
          </p:cNvSpPr>
          <p:nvPr/>
        </p:nvSpPr>
        <p:spPr bwMode="auto">
          <a:xfrm>
            <a:off x="6945313" y="2597150"/>
            <a:ext cx="1665287" cy="298450"/>
          </a:xfrm>
          <a:prstGeom prst="rect">
            <a:avLst/>
          </a:prstGeom>
          <a:gradFill rotWithShape="0">
            <a:gsLst>
              <a:gs pos="0">
                <a:srgbClr val="333399"/>
              </a:gs>
              <a:gs pos="100000">
                <a:srgbClr val="3399FF"/>
              </a:gs>
            </a:gsLst>
            <a:lin ang="0" scaled="1"/>
          </a:gradFill>
          <a:ln w="9525">
            <a:solidFill>
              <a:schemeClr val="tx1"/>
            </a:solidFill>
            <a:miter lim="800000"/>
            <a:headEnd/>
            <a:tailEnd/>
          </a:ln>
          <a:effectLst/>
        </p:spPr>
        <p:txBody>
          <a:bodyPr wrap="none" anchor="ctr"/>
          <a:lstStyle/>
          <a:p>
            <a:pPr>
              <a:tabLst>
                <a:tab pos="1657350" algn="l"/>
              </a:tabLst>
            </a:pPr>
            <a:r>
              <a:rPr lang="en-US" altLang="en-US" sz="1800" b="1" i="1">
                <a:solidFill>
                  <a:schemeClr val="bg1"/>
                </a:solidFill>
                <a:effectLst>
                  <a:outerShdw blurRad="38100" dist="38100" dir="2700000" algn="tl">
                    <a:srgbClr val="000000"/>
                  </a:outerShdw>
                </a:effectLst>
                <a:latin typeface="Arial" charset="0"/>
              </a:rPr>
              <a:t>total_quantity</a:t>
            </a:r>
          </a:p>
        </p:txBody>
      </p:sp>
      <p:grpSp>
        <p:nvGrpSpPr>
          <p:cNvPr id="102472" name="Group 72"/>
          <p:cNvGrpSpPr>
            <a:grpSpLocks/>
          </p:cNvGrpSpPr>
          <p:nvPr/>
        </p:nvGrpSpPr>
        <p:grpSpPr bwMode="auto">
          <a:xfrm>
            <a:off x="1447800" y="3429000"/>
            <a:ext cx="3505200" cy="457200"/>
            <a:chOff x="912" y="1680"/>
            <a:chExt cx="2208" cy="288"/>
          </a:xfrm>
        </p:grpSpPr>
        <p:sp>
          <p:nvSpPr>
            <p:cNvPr id="102473" name="Rectangle 73"/>
            <p:cNvSpPr>
              <a:spLocks noChangeArrowheads="1"/>
            </p:cNvSpPr>
            <p:nvPr/>
          </p:nvSpPr>
          <p:spPr bwMode="auto">
            <a:xfrm>
              <a:off x="912" y="1752"/>
              <a:ext cx="1968" cy="144"/>
            </a:xfrm>
            <a:prstGeom prst="rect">
              <a:avLst/>
            </a:prstGeom>
            <a:gradFill rotWithShape="0">
              <a:gsLst>
                <a:gs pos="0">
                  <a:srgbClr val="FFCC66"/>
                </a:gs>
                <a:gs pos="100000">
                  <a:srgbClr val="FF66CC"/>
                </a:gs>
              </a:gsLst>
              <a:lin ang="0" scaled="1"/>
            </a:gradFill>
            <a:ln w="9525">
              <a:noFill/>
              <a:miter lim="800000"/>
              <a:headEnd/>
              <a:tailEnd/>
            </a:ln>
            <a:effectLst/>
          </p:spPr>
          <p:txBody>
            <a:bodyPr wrap="none" anchor="ctr"/>
            <a:lstStyle/>
            <a:p>
              <a:endParaRPr lang="en-US"/>
            </a:p>
          </p:txBody>
        </p:sp>
        <p:sp>
          <p:nvSpPr>
            <p:cNvPr id="102474" name="Freeform 74"/>
            <p:cNvSpPr>
              <a:spLocks/>
            </p:cNvSpPr>
            <p:nvPr/>
          </p:nvSpPr>
          <p:spPr bwMode="auto">
            <a:xfrm>
              <a:off x="2880" y="1680"/>
              <a:ext cx="240" cy="288"/>
            </a:xfrm>
            <a:custGeom>
              <a:avLst/>
              <a:gdLst/>
              <a:ahLst/>
              <a:cxnLst>
                <a:cxn ang="0">
                  <a:pos x="0" y="0"/>
                </a:cxn>
                <a:cxn ang="0">
                  <a:pos x="0" y="288"/>
                </a:cxn>
                <a:cxn ang="0">
                  <a:pos x="240" y="144"/>
                </a:cxn>
                <a:cxn ang="0">
                  <a:pos x="0" y="0"/>
                </a:cxn>
              </a:cxnLst>
              <a:rect l="0" t="0" r="r" b="b"/>
              <a:pathLst>
                <a:path w="240" h="288">
                  <a:moveTo>
                    <a:pt x="0" y="0"/>
                  </a:moveTo>
                  <a:lnTo>
                    <a:pt x="0" y="288"/>
                  </a:lnTo>
                  <a:lnTo>
                    <a:pt x="240" y="144"/>
                  </a:lnTo>
                  <a:lnTo>
                    <a:pt x="0" y="0"/>
                  </a:lnTo>
                  <a:close/>
                </a:path>
              </a:pathLst>
            </a:custGeom>
            <a:gradFill rotWithShape="0">
              <a:gsLst>
                <a:gs pos="0">
                  <a:srgbClr val="FF66CC"/>
                </a:gs>
                <a:gs pos="100000">
                  <a:srgbClr val="993366"/>
                </a:gs>
              </a:gsLst>
              <a:lin ang="0" scaled="1"/>
            </a:gradFill>
            <a:ln w="9525" cap="flat" cmpd="sng">
              <a:noFill/>
              <a:prstDash val="solid"/>
              <a:round/>
              <a:headEnd/>
              <a:tailEnd/>
            </a:ln>
            <a:effectLst>
              <a:outerShdw dist="38100" algn="ctr" rotWithShape="0">
                <a:srgbClr val="919191"/>
              </a:outerShdw>
            </a:effectLst>
          </p:spPr>
          <p:txBody>
            <a:bodyPr wrap="none" anchor="ctr"/>
            <a:lstStyle/>
            <a:p>
              <a:endParaRPr lang="en-US"/>
            </a:p>
          </p:txBody>
        </p:sp>
      </p:grpSp>
      <p:grpSp>
        <p:nvGrpSpPr>
          <p:cNvPr id="102475" name="Group 75"/>
          <p:cNvGrpSpPr>
            <a:grpSpLocks/>
          </p:cNvGrpSpPr>
          <p:nvPr/>
        </p:nvGrpSpPr>
        <p:grpSpPr bwMode="auto">
          <a:xfrm>
            <a:off x="1447800" y="4267200"/>
            <a:ext cx="3505200" cy="457200"/>
            <a:chOff x="912" y="2256"/>
            <a:chExt cx="2208" cy="288"/>
          </a:xfrm>
        </p:grpSpPr>
        <p:sp>
          <p:nvSpPr>
            <p:cNvPr id="102476" name="Rectangle 76"/>
            <p:cNvSpPr>
              <a:spLocks noChangeArrowheads="1"/>
            </p:cNvSpPr>
            <p:nvPr/>
          </p:nvSpPr>
          <p:spPr bwMode="auto">
            <a:xfrm>
              <a:off x="912" y="2328"/>
              <a:ext cx="1968" cy="144"/>
            </a:xfrm>
            <a:prstGeom prst="rect">
              <a:avLst/>
            </a:prstGeom>
            <a:gradFill rotWithShape="0">
              <a:gsLst>
                <a:gs pos="0">
                  <a:srgbClr val="FFCC66"/>
                </a:gs>
                <a:gs pos="100000">
                  <a:srgbClr val="FF66CC"/>
                </a:gs>
              </a:gsLst>
              <a:lin ang="0" scaled="1"/>
            </a:gradFill>
            <a:ln w="9525">
              <a:noFill/>
              <a:miter lim="800000"/>
              <a:headEnd/>
              <a:tailEnd/>
            </a:ln>
            <a:effectLst/>
          </p:spPr>
          <p:txBody>
            <a:bodyPr wrap="none" anchor="ctr"/>
            <a:lstStyle/>
            <a:p>
              <a:endParaRPr lang="en-US"/>
            </a:p>
          </p:txBody>
        </p:sp>
        <p:sp>
          <p:nvSpPr>
            <p:cNvPr id="102477" name="Freeform 77"/>
            <p:cNvSpPr>
              <a:spLocks/>
            </p:cNvSpPr>
            <p:nvPr/>
          </p:nvSpPr>
          <p:spPr bwMode="auto">
            <a:xfrm>
              <a:off x="2880" y="2256"/>
              <a:ext cx="240" cy="288"/>
            </a:xfrm>
            <a:custGeom>
              <a:avLst/>
              <a:gdLst/>
              <a:ahLst/>
              <a:cxnLst>
                <a:cxn ang="0">
                  <a:pos x="0" y="0"/>
                </a:cxn>
                <a:cxn ang="0">
                  <a:pos x="0" y="288"/>
                </a:cxn>
                <a:cxn ang="0">
                  <a:pos x="240" y="144"/>
                </a:cxn>
                <a:cxn ang="0">
                  <a:pos x="0" y="0"/>
                </a:cxn>
              </a:cxnLst>
              <a:rect l="0" t="0" r="r" b="b"/>
              <a:pathLst>
                <a:path w="240" h="288">
                  <a:moveTo>
                    <a:pt x="0" y="0"/>
                  </a:moveTo>
                  <a:lnTo>
                    <a:pt x="0" y="288"/>
                  </a:lnTo>
                  <a:lnTo>
                    <a:pt x="240" y="144"/>
                  </a:lnTo>
                  <a:lnTo>
                    <a:pt x="0" y="0"/>
                  </a:lnTo>
                  <a:close/>
                </a:path>
              </a:pathLst>
            </a:custGeom>
            <a:gradFill rotWithShape="0">
              <a:gsLst>
                <a:gs pos="0">
                  <a:srgbClr val="FF66CC"/>
                </a:gs>
                <a:gs pos="100000">
                  <a:srgbClr val="993366"/>
                </a:gs>
              </a:gsLst>
              <a:lin ang="0" scaled="1"/>
            </a:gradFill>
            <a:ln w="9525" cap="flat" cmpd="sng">
              <a:noFill/>
              <a:prstDash val="solid"/>
              <a:round/>
              <a:headEnd/>
              <a:tailEnd/>
            </a:ln>
            <a:effectLst>
              <a:outerShdw dist="38100" algn="ctr" rotWithShape="0">
                <a:srgbClr val="919191"/>
              </a:outerShdw>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noFill/>
          <a:ln/>
        </p:spPr>
        <p:txBody>
          <a:bodyPr lIns="90488" tIns="44450" rIns="90488" bIns="44450"/>
          <a:lstStyle/>
          <a:p>
            <a:r>
              <a:rPr lang="ro-MO" altLang="en-US" dirty="0" smtClean="0">
                <a:solidFill>
                  <a:srgbClr val="3333CC"/>
                </a:solidFill>
              </a:rPr>
              <a:t>Utilizarea clauzelor </a:t>
            </a:r>
            <a:r>
              <a:rPr lang="en-US" altLang="en-US" dirty="0" smtClean="0">
                <a:solidFill>
                  <a:srgbClr val="3333CC"/>
                </a:solidFill>
              </a:rPr>
              <a:t>COMPUTE </a:t>
            </a:r>
            <a:r>
              <a:rPr lang="ro-MO" altLang="en-US" dirty="0" smtClean="0">
                <a:solidFill>
                  <a:srgbClr val="3333CC"/>
                </a:solidFill>
              </a:rPr>
              <a:t>si</a:t>
            </a:r>
            <a:r>
              <a:rPr lang="en-US" altLang="en-US" dirty="0" smtClean="0">
                <a:solidFill>
                  <a:srgbClr val="3333CC"/>
                </a:solidFill>
              </a:rPr>
              <a:t> </a:t>
            </a:r>
            <a:r>
              <a:rPr lang="en-US" altLang="en-US" dirty="0">
                <a:solidFill>
                  <a:srgbClr val="3333CC"/>
                </a:solidFill>
              </a:rPr>
              <a:t>COMPUTE </a:t>
            </a:r>
            <a:r>
              <a:rPr lang="en-US" altLang="en-US" dirty="0" smtClean="0">
                <a:solidFill>
                  <a:srgbClr val="3333CC"/>
                </a:solidFill>
              </a:rPr>
              <a:t>BY</a:t>
            </a:r>
            <a:endParaRPr lang="en-US" altLang="en-US" dirty="0">
              <a:solidFill>
                <a:srgbClr val="3333CC"/>
              </a:solidFill>
            </a:endParaRPr>
          </a:p>
        </p:txBody>
      </p:sp>
      <p:sp>
        <p:nvSpPr>
          <p:cNvPr id="103427" name="Rectangle 3"/>
          <p:cNvSpPr>
            <a:spLocks noChangeArrowheads="1"/>
          </p:cNvSpPr>
          <p:nvPr/>
        </p:nvSpPr>
        <p:spPr bwMode="auto">
          <a:xfrm>
            <a:off x="4800600" y="1019175"/>
            <a:ext cx="3276600" cy="5076825"/>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endParaRPr lang="en-US"/>
          </a:p>
        </p:txBody>
      </p:sp>
      <p:sp>
        <p:nvSpPr>
          <p:cNvPr id="103428" name="Text Box 4"/>
          <p:cNvSpPr txBox="1">
            <a:spLocks noChangeArrowheads="1"/>
          </p:cNvSpPr>
          <p:nvPr/>
        </p:nvSpPr>
        <p:spPr bwMode="auto">
          <a:xfrm>
            <a:off x="4953000" y="1019175"/>
            <a:ext cx="1879600" cy="396875"/>
          </a:xfrm>
          <a:prstGeom prst="rect">
            <a:avLst/>
          </a:prstGeom>
          <a:noFill/>
          <a:ln w="9525">
            <a:noFill/>
            <a:miter lim="800000"/>
            <a:headEnd/>
            <a:tailEnd/>
          </a:ln>
          <a:effectLst/>
        </p:spPr>
        <p:txBody>
          <a:bodyPr wrap="none">
            <a:spAutoFit/>
          </a:bodyPr>
          <a:lstStyle/>
          <a:p>
            <a:r>
              <a:rPr lang="en-US" sz="2000" b="1">
                <a:latin typeface="Arial" charset="0"/>
              </a:rPr>
              <a:t>COMPUTE BY</a:t>
            </a:r>
          </a:p>
        </p:txBody>
      </p:sp>
      <p:sp>
        <p:nvSpPr>
          <p:cNvPr id="103429" name="Rectangle 5"/>
          <p:cNvSpPr>
            <a:spLocks noChangeArrowheads="1"/>
          </p:cNvSpPr>
          <p:nvPr/>
        </p:nvSpPr>
        <p:spPr bwMode="auto">
          <a:xfrm>
            <a:off x="762000" y="1019175"/>
            <a:ext cx="3276600" cy="4086225"/>
          </a:xfrm>
          <a:prstGeom prst="rect">
            <a:avLst/>
          </a:prstGeom>
          <a:gradFill rotWithShape="0">
            <a:gsLst>
              <a:gs pos="0">
                <a:srgbClr val="FFCC66"/>
              </a:gs>
              <a:gs pos="100000">
                <a:srgbClr val="FCFEB9"/>
              </a:gs>
            </a:gsLst>
            <a:path path="rect">
              <a:fillToRect r="100000" b="100000"/>
            </a:path>
          </a:gradFill>
          <a:ln w="9525">
            <a:noFill/>
            <a:miter lim="800000"/>
            <a:headEnd/>
            <a:tailEnd/>
          </a:ln>
          <a:effectLst/>
        </p:spPr>
        <p:txBody>
          <a:bodyPr wrap="none" anchor="ctr"/>
          <a:lstStyle/>
          <a:p>
            <a:endParaRPr lang="en-US"/>
          </a:p>
        </p:txBody>
      </p:sp>
      <p:sp>
        <p:nvSpPr>
          <p:cNvPr id="103430" name="Text Box 6"/>
          <p:cNvSpPr txBox="1">
            <a:spLocks noChangeArrowheads="1"/>
          </p:cNvSpPr>
          <p:nvPr/>
        </p:nvSpPr>
        <p:spPr bwMode="auto">
          <a:xfrm>
            <a:off x="914400" y="1019175"/>
            <a:ext cx="1455738" cy="396875"/>
          </a:xfrm>
          <a:prstGeom prst="rect">
            <a:avLst/>
          </a:prstGeom>
          <a:noFill/>
          <a:ln w="9525">
            <a:noFill/>
            <a:miter lim="800000"/>
            <a:headEnd/>
            <a:tailEnd/>
          </a:ln>
          <a:effectLst/>
        </p:spPr>
        <p:txBody>
          <a:bodyPr wrap="none">
            <a:spAutoFit/>
          </a:bodyPr>
          <a:lstStyle/>
          <a:p>
            <a:r>
              <a:rPr lang="en-US" sz="2000" b="1">
                <a:latin typeface="Arial" charset="0"/>
              </a:rPr>
              <a:t>COMPUTE</a:t>
            </a:r>
          </a:p>
        </p:txBody>
      </p:sp>
      <p:sp>
        <p:nvSpPr>
          <p:cNvPr id="103431" name="Rectangle 7"/>
          <p:cNvSpPr>
            <a:spLocks noChangeArrowheads="1"/>
          </p:cNvSpPr>
          <p:nvPr/>
        </p:nvSpPr>
        <p:spPr bwMode="auto">
          <a:xfrm>
            <a:off x="4114800" y="1371600"/>
            <a:ext cx="4419600" cy="1600200"/>
          </a:xfrm>
          <a:prstGeom prst="rect">
            <a:avLst/>
          </a:prstGeom>
          <a:solidFill>
            <a:schemeClr val="bg1"/>
          </a:solidFill>
          <a:ln w="9525">
            <a:solidFill>
              <a:schemeClr val="tx1"/>
            </a:solidFill>
            <a:miter lim="800000"/>
            <a:headEnd/>
            <a:tailEnd/>
          </a:ln>
          <a:effectLst>
            <a:outerShdw dist="35921" dir="2700000" algn="ctr" rotWithShape="0">
              <a:srgbClr val="0099CC"/>
            </a:outerShdw>
          </a:effectLst>
        </p:spPr>
        <p:txBody>
          <a:bodyPr wrap="none" anchor="ctr"/>
          <a:lstStyle/>
          <a:p>
            <a:pPr>
              <a:lnSpc>
                <a:spcPct val="90000"/>
              </a:lnSpc>
            </a:pPr>
            <a:r>
              <a:rPr lang="en-US" altLang="en-US" sz="1600">
                <a:latin typeface="Lucida Sans Typewriter" pitchFamily="49" charset="0"/>
              </a:rPr>
              <a:t>USE northwind</a:t>
            </a:r>
          </a:p>
          <a:p>
            <a:pPr>
              <a:lnSpc>
                <a:spcPct val="90000"/>
              </a:lnSpc>
            </a:pPr>
            <a:r>
              <a:rPr lang="en-US" altLang="en-US" sz="1600">
                <a:latin typeface="Lucida Sans Typewriter" pitchFamily="49" charset="0"/>
              </a:rPr>
              <a:t>SELECT productid, orderid, quantity </a:t>
            </a:r>
          </a:p>
          <a:p>
            <a:pPr>
              <a:lnSpc>
                <a:spcPct val="90000"/>
              </a:lnSpc>
            </a:pPr>
            <a:r>
              <a:rPr lang="en-US" altLang="en-US" sz="1600">
                <a:latin typeface="Lucida Sans Typewriter" pitchFamily="49" charset="0"/>
              </a:rPr>
              <a:t> FROM orderhist</a:t>
            </a:r>
          </a:p>
          <a:p>
            <a:pPr>
              <a:lnSpc>
                <a:spcPct val="90000"/>
              </a:lnSpc>
            </a:pPr>
            <a:r>
              <a:rPr lang="en-US" altLang="en-US" sz="1600">
                <a:latin typeface="Lucida Sans Typewriter" pitchFamily="49" charset="0"/>
              </a:rPr>
              <a:t> ORDER BY productid, orderid</a:t>
            </a:r>
          </a:p>
          <a:p>
            <a:pPr>
              <a:lnSpc>
                <a:spcPct val="90000"/>
              </a:lnSpc>
            </a:pPr>
            <a:r>
              <a:rPr lang="en-US" altLang="en-US" sz="1600">
                <a:latin typeface="Lucida Sans Typewriter" pitchFamily="49" charset="0"/>
              </a:rPr>
              <a:t> COMPUTE SUM(quantity) BY productid</a:t>
            </a:r>
          </a:p>
          <a:p>
            <a:pPr>
              <a:lnSpc>
                <a:spcPct val="90000"/>
              </a:lnSpc>
            </a:pPr>
            <a:r>
              <a:rPr lang="en-US" altLang="en-US" sz="1600">
                <a:latin typeface="Lucida Sans Typewriter" pitchFamily="49" charset="0"/>
              </a:rPr>
              <a:t> COMPUTE SUM(quantity)</a:t>
            </a:r>
            <a:br>
              <a:rPr lang="en-US" altLang="en-US" sz="1600">
                <a:latin typeface="Lucida Sans Typewriter" pitchFamily="49" charset="0"/>
              </a:rPr>
            </a:br>
            <a:r>
              <a:rPr lang="en-US" altLang="en-US" sz="1600">
                <a:latin typeface="Lucida Sans Typewriter" pitchFamily="49" charset="0"/>
              </a:rPr>
              <a:t>GO</a:t>
            </a:r>
          </a:p>
        </p:txBody>
      </p:sp>
      <p:sp>
        <p:nvSpPr>
          <p:cNvPr id="103432" name="Rectangle 8"/>
          <p:cNvSpPr>
            <a:spLocks noChangeArrowheads="1"/>
          </p:cNvSpPr>
          <p:nvPr/>
        </p:nvSpPr>
        <p:spPr bwMode="auto">
          <a:xfrm>
            <a:off x="609600" y="1371600"/>
            <a:ext cx="3429000" cy="1600200"/>
          </a:xfrm>
          <a:prstGeom prst="rect">
            <a:avLst/>
          </a:prstGeom>
          <a:solidFill>
            <a:schemeClr val="bg1"/>
          </a:solidFill>
          <a:ln w="9525">
            <a:solidFill>
              <a:schemeClr val="tx1"/>
            </a:solidFill>
            <a:miter lim="800000"/>
            <a:headEnd/>
            <a:tailEnd/>
          </a:ln>
          <a:effectLst>
            <a:outerShdw dist="35921" dir="2700000" algn="ctr" rotWithShape="0">
              <a:srgbClr val="0099CC"/>
            </a:outerShdw>
          </a:effectLst>
        </p:spPr>
        <p:txBody>
          <a:bodyPr wrap="none" anchor="ctr"/>
          <a:lstStyle/>
          <a:p>
            <a:pPr>
              <a:lnSpc>
                <a:spcPct val="90000"/>
              </a:lnSpc>
            </a:pPr>
            <a:r>
              <a:rPr lang="en-US" altLang="en-US" sz="1600">
                <a:latin typeface="Lucida Sans Typewriter" pitchFamily="49" charset="0"/>
              </a:rPr>
              <a:t>USE northwind</a:t>
            </a:r>
          </a:p>
          <a:p>
            <a:pPr>
              <a:lnSpc>
                <a:spcPct val="90000"/>
              </a:lnSpc>
            </a:pPr>
            <a:r>
              <a:rPr lang="en-US" altLang="en-US" sz="1600">
                <a:latin typeface="Lucida Sans Typewriter" pitchFamily="49" charset="0"/>
              </a:rPr>
              <a:t>SELECT productid, orderid</a:t>
            </a:r>
          </a:p>
          <a:p>
            <a:pPr>
              <a:lnSpc>
                <a:spcPct val="90000"/>
              </a:lnSpc>
            </a:pPr>
            <a:r>
              <a:rPr lang="en-US" altLang="en-US" sz="1600">
                <a:latin typeface="Lucida Sans Typewriter" pitchFamily="49" charset="0"/>
              </a:rPr>
              <a:t>      ,quantity </a:t>
            </a:r>
          </a:p>
          <a:p>
            <a:pPr>
              <a:lnSpc>
                <a:spcPct val="90000"/>
              </a:lnSpc>
            </a:pPr>
            <a:r>
              <a:rPr lang="en-US" altLang="en-US" sz="1600">
                <a:latin typeface="Lucida Sans Typewriter" pitchFamily="49" charset="0"/>
              </a:rPr>
              <a:t>FROM orderhist</a:t>
            </a:r>
          </a:p>
          <a:p>
            <a:pPr>
              <a:lnSpc>
                <a:spcPct val="90000"/>
              </a:lnSpc>
            </a:pPr>
            <a:r>
              <a:rPr lang="en-US" altLang="en-US" sz="1600">
                <a:latin typeface="Lucida Sans Typewriter" pitchFamily="49" charset="0"/>
              </a:rPr>
              <a:t>ORDER BY productid, orderid</a:t>
            </a:r>
          </a:p>
          <a:p>
            <a:pPr>
              <a:lnSpc>
                <a:spcPct val="90000"/>
              </a:lnSpc>
            </a:pPr>
            <a:r>
              <a:rPr lang="en-US" altLang="en-US" sz="1600">
                <a:latin typeface="Lucida Sans Typewriter" pitchFamily="49" charset="0"/>
              </a:rPr>
              <a:t>COMPUTE SUM(quantity)</a:t>
            </a:r>
            <a:br>
              <a:rPr lang="en-US" altLang="en-US" sz="1600">
                <a:latin typeface="Lucida Sans Typewriter" pitchFamily="49" charset="0"/>
              </a:rPr>
            </a:br>
            <a:r>
              <a:rPr lang="en-US" altLang="en-US" sz="1600">
                <a:latin typeface="Lucida Sans Typewriter" pitchFamily="49" charset="0"/>
              </a:rPr>
              <a:t>GO</a:t>
            </a:r>
          </a:p>
        </p:txBody>
      </p:sp>
      <p:grpSp>
        <p:nvGrpSpPr>
          <p:cNvPr id="103433" name="Group 9"/>
          <p:cNvGrpSpPr>
            <a:grpSpLocks/>
          </p:cNvGrpSpPr>
          <p:nvPr/>
        </p:nvGrpSpPr>
        <p:grpSpPr bwMode="auto">
          <a:xfrm>
            <a:off x="990600" y="3124200"/>
            <a:ext cx="3089275" cy="2743200"/>
            <a:chOff x="432" y="1824"/>
            <a:chExt cx="1946" cy="1728"/>
          </a:xfrm>
        </p:grpSpPr>
        <p:sp>
          <p:nvSpPr>
            <p:cNvPr id="103434" name="Rectangle 10"/>
            <p:cNvSpPr>
              <a:spLocks noChangeArrowheads="1"/>
            </p:cNvSpPr>
            <p:nvPr/>
          </p:nvSpPr>
          <p:spPr bwMode="auto">
            <a:xfrm>
              <a:off x="432" y="1824"/>
              <a:ext cx="735" cy="216"/>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700" b="1" i="1">
                  <a:solidFill>
                    <a:schemeClr val="bg1"/>
                  </a:solidFill>
                  <a:effectLst>
                    <a:outerShdw blurRad="38100" dist="38100" dir="2700000" algn="tl">
                      <a:srgbClr val="000000"/>
                    </a:outerShdw>
                  </a:effectLst>
                  <a:latin typeface="Arial" charset="0"/>
                </a:rPr>
                <a:t>productid</a:t>
              </a:r>
            </a:p>
          </p:txBody>
        </p:sp>
        <p:sp>
          <p:nvSpPr>
            <p:cNvPr id="103435" name="Rectangle 11"/>
            <p:cNvSpPr>
              <a:spLocks noChangeArrowheads="1"/>
            </p:cNvSpPr>
            <p:nvPr/>
          </p:nvSpPr>
          <p:spPr bwMode="auto">
            <a:xfrm>
              <a:off x="1167" y="1824"/>
              <a:ext cx="562" cy="216"/>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700" b="1" i="1">
                  <a:solidFill>
                    <a:schemeClr val="bg1"/>
                  </a:solidFill>
                  <a:effectLst>
                    <a:outerShdw blurRad="38100" dist="38100" dir="2700000" algn="tl">
                      <a:srgbClr val="000000"/>
                    </a:outerShdw>
                  </a:effectLst>
                  <a:latin typeface="Arial" charset="0"/>
                </a:rPr>
                <a:t>orderid</a:t>
              </a:r>
            </a:p>
          </p:txBody>
        </p:sp>
        <p:sp>
          <p:nvSpPr>
            <p:cNvPr id="103436" name="Rectangle 12"/>
            <p:cNvSpPr>
              <a:spLocks noChangeArrowheads="1"/>
            </p:cNvSpPr>
            <p:nvPr/>
          </p:nvSpPr>
          <p:spPr bwMode="auto">
            <a:xfrm>
              <a:off x="1729" y="1824"/>
              <a:ext cx="649" cy="216"/>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lgn="ctr">
                <a:tabLst>
                  <a:tab pos="1657350" algn="l"/>
                </a:tabLst>
              </a:pPr>
              <a:r>
                <a:rPr lang="en-US" altLang="en-US" sz="1700" b="1" i="1">
                  <a:solidFill>
                    <a:schemeClr val="bg1"/>
                  </a:solidFill>
                  <a:effectLst>
                    <a:outerShdw blurRad="38100" dist="38100" dir="2700000" algn="tl">
                      <a:srgbClr val="000000"/>
                    </a:outerShdw>
                  </a:effectLst>
                  <a:latin typeface="Arial" charset="0"/>
                </a:rPr>
                <a:t>quantity</a:t>
              </a:r>
            </a:p>
          </p:txBody>
        </p:sp>
        <p:sp>
          <p:nvSpPr>
            <p:cNvPr id="103437" name="Rectangle 13"/>
            <p:cNvSpPr>
              <a:spLocks noChangeArrowheads="1"/>
            </p:cNvSpPr>
            <p:nvPr/>
          </p:nvSpPr>
          <p:spPr bwMode="auto">
            <a:xfrm>
              <a:off x="432" y="2040"/>
              <a:ext cx="735" cy="216"/>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3438" name="Rectangle 14"/>
            <p:cNvSpPr>
              <a:spLocks noChangeArrowheads="1"/>
            </p:cNvSpPr>
            <p:nvPr/>
          </p:nvSpPr>
          <p:spPr bwMode="auto">
            <a:xfrm>
              <a:off x="1167" y="2040"/>
              <a:ext cx="562" cy="216"/>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3439" name="Rectangle 15"/>
            <p:cNvSpPr>
              <a:spLocks noChangeArrowheads="1"/>
            </p:cNvSpPr>
            <p:nvPr/>
          </p:nvSpPr>
          <p:spPr bwMode="auto">
            <a:xfrm>
              <a:off x="1729" y="2040"/>
              <a:ext cx="649" cy="216"/>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5</a:t>
              </a:r>
            </a:p>
          </p:txBody>
        </p:sp>
        <p:sp>
          <p:nvSpPr>
            <p:cNvPr id="103440" name="Rectangle 16"/>
            <p:cNvSpPr>
              <a:spLocks noChangeArrowheads="1"/>
            </p:cNvSpPr>
            <p:nvPr/>
          </p:nvSpPr>
          <p:spPr bwMode="auto">
            <a:xfrm>
              <a:off x="432" y="2256"/>
              <a:ext cx="735" cy="216"/>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3441" name="Rectangle 17"/>
            <p:cNvSpPr>
              <a:spLocks noChangeArrowheads="1"/>
            </p:cNvSpPr>
            <p:nvPr/>
          </p:nvSpPr>
          <p:spPr bwMode="auto">
            <a:xfrm>
              <a:off x="1167" y="2256"/>
              <a:ext cx="562" cy="216"/>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3442" name="Rectangle 18"/>
            <p:cNvSpPr>
              <a:spLocks noChangeArrowheads="1"/>
            </p:cNvSpPr>
            <p:nvPr/>
          </p:nvSpPr>
          <p:spPr bwMode="auto">
            <a:xfrm>
              <a:off x="1729" y="2256"/>
              <a:ext cx="649" cy="216"/>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10</a:t>
              </a:r>
            </a:p>
          </p:txBody>
        </p:sp>
        <p:sp>
          <p:nvSpPr>
            <p:cNvPr id="103443" name="Rectangle 19"/>
            <p:cNvSpPr>
              <a:spLocks noChangeArrowheads="1"/>
            </p:cNvSpPr>
            <p:nvPr/>
          </p:nvSpPr>
          <p:spPr bwMode="auto">
            <a:xfrm>
              <a:off x="432" y="2472"/>
              <a:ext cx="735" cy="216"/>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3444" name="Rectangle 20"/>
            <p:cNvSpPr>
              <a:spLocks noChangeArrowheads="1"/>
            </p:cNvSpPr>
            <p:nvPr/>
          </p:nvSpPr>
          <p:spPr bwMode="auto">
            <a:xfrm>
              <a:off x="1167" y="2472"/>
              <a:ext cx="562" cy="216"/>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3445" name="Rectangle 21"/>
            <p:cNvSpPr>
              <a:spLocks noChangeArrowheads="1"/>
            </p:cNvSpPr>
            <p:nvPr/>
          </p:nvSpPr>
          <p:spPr bwMode="auto">
            <a:xfrm>
              <a:off x="1729" y="2472"/>
              <a:ext cx="649" cy="216"/>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10</a:t>
              </a:r>
            </a:p>
          </p:txBody>
        </p:sp>
        <p:sp>
          <p:nvSpPr>
            <p:cNvPr id="103446" name="Rectangle 22"/>
            <p:cNvSpPr>
              <a:spLocks noChangeArrowheads="1"/>
            </p:cNvSpPr>
            <p:nvPr/>
          </p:nvSpPr>
          <p:spPr bwMode="auto">
            <a:xfrm>
              <a:off x="432" y="2688"/>
              <a:ext cx="735" cy="216"/>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3447" name="Rectangle 23"/>
            <p:cNvSpPr>
              <a:spLocks noChangeArrowheads="1"/>
            </p:cNvSpPr>
            <p:nvPr/>
          </p:nvSpPr>
          <p:spPr bwMode="auto">
            <a:xfrm>
              <a:off x="1167" y="2688"/>
              <a:ext cx="562" cy="216"/>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3448" name="Rectangle 24"/>
            <p:cNvSpPr>
              <a:spLocks noChangeArrowheads="1"/>
            </p:cNvSpPr>
            <p:nvPr/>
          </p:nvSpPr>
          <p:spPr bwMode="auto">
            <a:xfrm>
              <a:off x="1729" y="2688"/>
              <a:ext cx="649" cy="216"/>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25</a:t>
              </a:r>
            </a:p>
          </p:txBody>
        </p:sp>
        <p:sp>
          <p:nvSpPr>
            <p:cNvPr id="103449" name="Rectangle 25"/>
            <p:cNvSpPr>
              <a:spLocks noChangeArrowheads="1"/>
            </p:cNvSpPr>
            <p:nvPr/>
          </p:nvSpPr>
          <p:spPr bwMode="auto">
            <a:xfrm>
              <a:off x="432" y="2904"/>
              <a:ext cx="735" cy="216"/>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103450" name="Rectangle 26"/>
            <p:cNvSpPr>
              <a:spLocks noChangeArrowheads="1"/>
            </p:cNvSpPr>
            <p:nvPr/>
          </p:nvSpPr>
          <p:spPr bwMode="auto">
            <a:xfrm>
              <a:off x="1167" y="2904"/>
              <a:ext cx="562" cy="216"/>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3451" name="Rectangle 27"/>
            <p:cNvSpPr>
              <a:spLocks noChangeArrowheads="1"/>
            </p:cNvSpPr>
            <p:nvPr/>
          </p:nvSpPr>
          <p:spPr bwMode="auto">
            <a:xfrm>
              <a:off x="1729" y="2904"/>
              <a:ext cx="649" cy="216"/>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15</a:t>
              </a:r>
            </a:p>
          </p:txBody>
        </p:sp>
        <p:sp>
          <p:nvSpPr>
            <p:cNvPr id="103452" name="Rectangle 28"/>
            <p:cNvSpPr>
              <a:spLocks noChangeArrowheads="1"/>
            </p:cNvSpPr>
            <p:nvPr/>
          </p:nvSpPr>
          <p:spPr bwMode="auto">
            <a:xfrm>
              <a:off x="432" y="3120"/>
              <a:ext cx="735" cy="216"/>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103453" name="Rectangle 29"/>
            <p:cNvSpPr>
              <a:spLocks noChangeArrowheads="1"/>
            </p:cNvSpPr>
            <p:nvPr/>
          </p:nvSpPr>
          <p:spPr bwMode="auto">
            <a:xfrm>
              <a:off x="1167" y="3120"/>
              <a:ext cx="562" cy="216"/>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3454" name="Rectangle 30"/>
            <p:cNvSpPr>
              <a:spLocks noChangeArrowheads="1"/>
            </p:cNvSpPr>
            <p:nvPr/>
          </p:nvSpPr>
          <p:spPr bwMode="auto">
            <a:xfrm>
              <a:off x="1729" y="3120"/>
              <a:ext cx="649" cy="216"/>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30</a:t>
              </a:r>
            </a:p>
          </p:txBody>
        </p:sp>
        <p:sp>
          <p:nvSpPr>
            <p:cNvPr id="103455" name="Rectangle 31"/>
            <p:cNvSpPr>
              <a:spLocks noChangeArrowheads="1"/>
            </p:cNvSpPr>
            <p:nvPr/>
          </p:nvSpPr>
          <p:spPr bwMode="auto">
            <a:xfrm>
              <a:off x="432" y="3336"/>
              <a:ext cx="1297" cy="216"/>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r"/>
              <a:r>
                <a:rPr lang="en-US" altLang="en-US" sz="1600" b="1">
                  <a:latin typeface="Arial" charset="0"/>
                </a:rPr>
                <a:t>sum</a:t>
              </a:r>
            </a:p>
          </p:txBody>
        </p:sp>
        <p:sp>
          <p:nvSpPr>
            <p:cNvPr id="103456" name="Rectangle 32"/>
            <p:cNvSpPr>
              <a:spLocks noChangeArrowheads="1"/>
            </p:cNvSpPr>
            <p:nvPr/>
          </p:nvSpPr>
          <p:spPr bwMode="auto">
            <a:xfrm>
              <a:off x="1729" y="3336"/>
              <a:ext cx="649" cy="216"/>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95</a:t>
              </a:r>
            </a:p>
          </p:txBody>
        </p:sp>
      </p:grpSp>
      <p:grpSp>
        <p:nvGrpSpPr>
          <p:cNvPr id="103457" name="Group 33"/>
          <p:cNvGrpSpPr>
            <a:grpSpLocks/>
          </p:cNvGrpSpPr>
          <p:nvPr/>
        </p:nvGrpSpPr>
        <p:grpSpPr bwMode="auto">
          <a:xfrm>
            <a:off x="5046663" y="2801938"/>
            <a:ext cx="3089275" cy="3771900"/>
            <a:chOff x="672" y="1632"/>
            <a:chExt cx="2160" cy="2640"/>
          </a:xfrm>
        </p:grpSpPr>
        <p:sp>
          <p:nvSpPr>
            <p:cNvPr id="103458" name="Rectangle 34"/>
            <p:cNvSpPr>
              <a:spLocks noChangeArrowheads="1"/>
            </p:cNvSpPr>
            <p:nvPr/>
          </p:nvSpPr>
          <p:spPr bwMode="auto">
            <a:xfrm>
              <a:off x="672" y="1632"/>
              <a:ext cx="816"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700" b="1" i="1">
                  <a:solidFill>
                    <a:schemeClr val="bg1"/>
                  </a:solidFill>
                  <a:effectLst>
                    <a:outerShdw blurRad="38100" dist="38100" dir="2700000" algn="tl">
                      <a:srgbClr val="000000"/>
                    </a:outerShdw>
                  </a:effectLst>
                  <a:latin typeface="Arial" charset="0"/>
                </a:rPr>
                <a:t>productid</a:t>
              </a:r>
            </a:p>
          </p:txBody>
        </p:sp>
        <p:sp>
          <p:nvSpPr>
            <p:cNvPr id="103459" name="Rectangle 35"/>
            <p:cNvSpPr>
              <a:spLocks noChangeArrowheads="1"/>
            </p:cNvSpPr>
            <p:nvPr/>
          </p:nvSpPr>
          <p:spPr bwMode="auto">
            <a:xfrm>
              <a:off x="1488" y="1632"/>
              <a:ext cx="624"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tabLst>
                  <a:tab pos="1657350" algn="l"/>
                </a:tabLst>
              </a:pPr>
              <a:r>
                <a:rPr lang="en-US" altLang="en-US" sz="1700" b="1" i="1">
                  <a:solidFill>
                    <a:schemeClr val="bg1"/>
                  </a:solidFill>
                  <a:effectLst>
                    <a:outerShdw blurRad="38100" dist="38100" dir="2700000" algn="tl">
                      <a:srgbClr val="000000"/>
                    </a:outerShdw>
                  </a:effectLst>
                  <a:latin typeface="Arial" charset="0"/>
                </a:rPr>
                <a:t>orderid</a:t>
              </a:r>
            </a:p>
          </p:txBody>
        </p:sp>
        <p:sp>
          <p:nvSpPr>
            <p:cNvPr id="103460" name="Rectangle 36"/>
            <p:cNvSpPr>
              <a:spLocks noChangeArrowheads="1"/>
            </p:cNvSpPr>
            <p:nvPr/>
          </p:nvSpPr>
          <p:spPr bwMode="auto">
            <a:xfrm>
              <a:off x="2112" y="1632"/>
              <a:ext cx="720" cy="240"/>
            </a:xfrm>
            <a:prstGeom prst="rect">
              <a:avLst/>
            </a:prstGeom>
            <a:gradFill rotWithShape="0">
              <a:gsLst>
                <a:gs pos="0">
                  <a:srgbClr val="333399"/>
                </a:gs>
                <a:gs pos="100000">
                  <a:srgbClr val="3399FF"/>
                </a:gs>
              </a:gsLst>
              <a:lin ang="0" scaled="1"/>
            </a:gradFill>
            <a:ln w="9525">
              <a:solidFill>
                <a:schemeClr val="tx1"/>
              </a:solidFill>
              <a:miter lim="800000"/>
              <a:headEnd/>
              <a:tailEnd/>
            </a:ln>
            <a:effectLst>
              <a:outerShdw dist="125724" dir="2700000" algn="ctr" rotWithShape="0">
                <a:srgbClr val="C0C0C0"/>
              </a:outerShdw>
            </a:effectLst>
          </p:spPr>
          <p:txBody>
            <a:bodyPr wrap="none" anchor="ctr"/>
            <a:lstStyle/>
            <a:p>
              <a:pPr algn="ctr">
                <a:tabLst>
                  <a:tab pos="1657350" algn="l"/>
                </a:tabLst>
              </a:pPr>
              <a:r>
                <a:rPr lang="en-US" altLang="en-US" sz="1700" b="1" i="1">
                  <a:solidFill>
                    <a:schemeClr val="bg1"/>
                  </a:solidFill>
                  <a:effectLst>
                    <a:outerShdw blurRad="38100" dist="38100" dir="2700000" algn="tl">
                      <a:srgbClr val="000000"/>
                    </a:outerShdw>
                  </a:effectLst>
                  <a:latin typeface="Arial" charset="0"/>
                </a:rPr>
                <a:t>quantity</a:t>
              </a:r>
            </a:p>
          </p:txBody>
        </p:sp>
        <p:sp>
          <p:nvSpPr>
            <p:cNvPr id="103461" name="Rectangle 37"/>
            <p:cNvSpPr>
              <a:spLocks noChangeArrowheads="1"/>
            </p:cNvSpPr>
            <p:nvPr/>
          </p:nvSpPr>
          <p:spPr bwMode="auto">
            <a:xfrm>
              <a:off x="672" y="1872"/>
              <a:ext cx="816"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3462" name="Rectangle 38"/>
            <p:cNvSpPr>
              <a:spLocks noChangeArrowheads="1"/>
            </p:cNvSpPr>
            <p:nvPr/>
          </p:nvSpPr>
          <p:spPr bwMode="auto">
            <a:xfrm>
              <a:off x="1488" y="1872"/>
              <a:ext cx="624"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3463" name="Rectangle 39"/>
            <p:cNvSpPr>
              <a:spLocks noChangeArrowheads="1"/>
            </p:cNvSpPr>
            <p:nvPr/>
          </p:nvSpPr>
          <p:spPr bwMode="auto">
            <a:xfrm>
              <a:off x="2112" y="1872"/>
              <a:ext cx="720"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5</a:t>
              </a:r>
            </a:p>
          </p:txBody>
        </p:sp>
        <p:sp>
          <p:nvSpPr>
            <p:cNvPr id="103464" name="Rectangle 40"/>
            <p:cNvSpPr>
              <a:spLocks noChangeArrowheads="1"/>
            </p:cNvSpPr>
            <p:nvPr/>
          </p:nvSpPr>
          <p:spPr bwMode="auto">
            <a:xfrm>
              <a:off x="672" y="2112"/>
              <a:ext cx="816"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3465" name="Rectangle 41"/>
            <p:cNvSpPr>
              <a:spLocks noChangeArrowheads="1"/>
            </p:cNvSpPr>
            <p:nvPr/>
          </p:nvSpPr>
          <p:spPr bwMode="auto">
            <a:xfrm>
              <a:off x="1488" y="2112"/>
              <a:ext cx="624"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3466" name="Rectangle 42"/>
            <p:cNvSpPr>
              <a:spLocks noChangeArrowheads="1"/>
            </p:cNvSpPr>
            <p:nvPr/>
          </p:nvSpPr>
          <p:spPr bwMode="auto">
            <a:xfrm>
              <a:off x="2112" y="2112"/>
              <a:ext cx="720" cy="240"/>
            </a:xfrm>
            <a:prstGeom prst="rect">
              <a:avLst/>
            </a:prstGeom>
            <a:gradFill rotWithShape="0">
              <a:gsLst>
                <a:gs pos="0">
                  <a:srgbClr val="99CCFF"/>
                </a:gs>
                <a:gs pos="100000">
                  <a:srgbClr val="99CCFF">
                    <a:gamma/>
                    <a:tint val="0"/>
                    <a:invGamma/>
                  </a:srgbClr>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10</a:t>
              </a:r>
            </a:p>
          </p:txBody>
        </p:sp>
        <p:sp>
          <p:nvSpPr>
            <p:cNvPr id="103467" name="Rectangle 43"/>
            <p:cNvSpPr>
              <a:spLocks noChangeArrowheads="1"/>
            </p:cNvSpPr>
            <p:nvPr/>
          </p:nvSpPr>
          <p:spPr bwMode="auto">
            <a:xfrm>
              <a:off x="672" y="2352"/>
              <a:ext cx="1440"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r"/>
              <a:r>
                <a:rPr lang="en-US" altLang="en-US" sz="1600" b="1">
                  <a:latin typeface="Arial" charset="0"/>
                </a:rPr>
                <a:t>sum</a:t>
              </a:r>
            </a:p>
          </p:txBody>
        </p:sp>
        <p:sp>
          <p:nvSpPr>
            <p:cNvPr id="103468" name="Rectangle 44"/>
            <p:cNvSpPr>
              <a:spLocks noChangeArrowheads="1"/>
            </p:cNvSpPr>
            <p:nvPr/>
          </p:nvSpPr>
          <p:spPr bwMode="auto">
            <a:xfrm>
              <a:off x="2112" y="2352"/>
              <a:ext cx="720"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15</a:t>
              </a:r>
            </a:p>
          </p:txBody>
        </p:sp>
        <p:sp>
          <p:nvSpPr>
            <p:cNvPr id="103469" name="Rectangle 45"/>
            <p:cNvSpPr>
              <a:spLocks noChangeArrowheads="1"/>
            </p:cNvSpPr>
            <p:nvPr/>
          </p:nvSpPr>
          <p:spPr bwMode="auto">
            <a:xfrm>
              <a:off x="672" y="2592"/>
              <a:ext cx="816"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3470" name="Rectangle 46"/>
            <p:cNvSpPr>
              <a:spLocks noChangeArrowheads="1"/>
            </p:cNvSpPr>
            <p:nvPr/>
          </p:nvSpPr>
          <p:spPr bwMode="auto">
            <a:xfrm>
              <a:off x="1488" y="2592"/>
              <a:ext cx="624"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3471" name="Rectangle 47"/>
            <p:cNvSpPr>
              <a:spLocks noChangeArrowheads="1"/>
            </p:cNvSpPr>
            <p:nvPr/>
          </p:nvSpPr>
          <p:spPr bwMode="auto">
            <a:xfrm>
              <a:off x="2112" y="2592"/>
              <a:ext cx="720"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10</a:t>
              </a:r>
            </a:p>
          </p:txBody>
        </p:sp>
        <p:sp>
          <p:nvSpPr>
            <p:cNvPr id="103472" name="Rectangle 48"/>
            <p:cNvSpPr>
              <a:spLocks noChangeArrowheads="1"/>
            </p:cNvSpPr>
            <p:nvPr/>
          </p:nvSpPr>
          <p:spPr bwMode="auto">
            <a:xfrm>
              <a:off x="672" y="2832"/>
              <a:ext cx="816"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3473" name="Rectangle 49"/>
            <p:cNvSpPr>
              <a:spLocks noChangeArrowheads="1"/>
            </p:cNvSpPr>
            <p:nvPr/>
          </p:nvSpPr>
          <p:spPr bwMode="auto">
            <a:xfrm>
              <a:off x="1488" y="2832"/>
              <a:ext cx="624"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3474" name="Rectangle 50"/>
            <p:cNvSpPr>
              <a:spLocks noChangeArrowheads="1"/>
            </p:cNvSpPr>
            <p:nvPr/>
          </p:nvSpPr>
          <p:spPr bwMode="auto">
            <a:xfrm>
              <a:off x="2112" y="2832"/>
              <a:ext cx="720" cy="240"/>
            </a:xfrm>
            <a:prstGeom prst="rect">
              <a:avLst/>
            </a:prstGeom>
            <a:gradFill rotWithShape="0">
              <a:gsLst>
                <a:gs pos="0">
                  <a:srgbClr val="FFFFCC"/>
                </a:gs>
                <a:gs pos="100000">
                  <a:srgbClr val="FFCC00"/>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25</a:t>
              </a:r>
            </a:p>
          </p:txBody>
        </p:sp>
        <p:sp>
          <p:nvSpPr>
            <p:cNvPr id="103475" name="Rectangle 51"/>
            <p:cNvSpPr>
              <a:spLocks noChangeArrowheads="1"/>
            </p:cNvSpPr>
            <p:nvPr/>
          </p:nvSpPr>
          <p:spPr bwMode="auto">
            <a:xfrm>
              <a:off x="672" y="3072"/>
              <a:ext cx="1440"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r"/>
              <a:r>
                <a:rPr lang="en-US" altLang="en-US" sz="1600" b="1">
                  <a:latin typeface="Arial" charset="0"/>
                </a:rPr>
                <a:t>sum</a:t>
              </a:r>
            </a:p>
          </p:txBody>
        </p:sp>
        <p:sp>
          <p:nvSpPr>
            <p:cNvPr id="103476" name="Rectangle 52"/>
            <p:cNvSpPr>
              <a:spLocks noChangeArrowheads="1"/>
            </p:cNvSpPr>
            <p:nvPr/>
          </p:nvSpPr>
          <p:spPr bwMode="auto">
            <a:xfrm>
              <a:off x="2112" y="3072"/>
              <a:ext cx="720"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35</a:t>
              </a:r>
            </a:p>
          </p:txBody>
        </p:sp>
        <p:sp>
          <p:nvSpPr>
            <p:cNvPr id="103477" name="Rectangle 53"/>
            <p:cNvSpPr>
              <a:spLocks noChangeArrowheads="1"/>
            </p:cNvSpPr>
            <p:nvPr/>
          </p:nvSpPr>
          <p:spPr bwMode="auto">
            <a:xfrm>
              <a:off x="672" y="3312"/>
              <a:ext cx="816"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103478" name="Rectangle 54"/>
            <p:cNvSpPr>
              <a:spLocks noChangeArrowheads="1"/>
            </p:cNvSpPr>
            <p:nvPr/>
          </p:nvSpPr>
          <p:spPr bwMode="auto">
            <a:xfrm>
              <a:off x="1488" y="3312"/>
              <a:ext cx="624"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a:t>
              </a:r>
            </a:p>
          </p:txBody>
        </p:sp>
        <p:sp>
          <p:nvSpPr>
            <p:cNvPr id="103479" name="Rectangle 55"/>
            <p:cNvSpPr>
              <a:spLocks noChangeArrowheads="1"/>
            </p:cNvSpPr>
            <p:nvPr/>
          </p:nvSpPr>
          <p:spPr bwMode="auto">
            <a:xfrm>
              <a:off x="2112" y="3312"/>
              <a:ext cx="720"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15</a:t>
              </a:r>
            </a:p>
          </p:txBody>
        </p:sp>
        <p:sp>
          <p:nvSpPr>
            <p:cNvPr id="103480" name="Rectangle 56"/>
            <p:cNvSpPr>
              <a:spLocks noChangeArrowheads="1"/>
            </p:cNvSpPr>
            <p:nvPr/>
          </p:nvSpPr>
          <p:spPr bwMode="auto">
            <a:xfrm>
              <a:off x="672" y="3552"/>
              <a:ext cx="816"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a:t>
              </a:r>
            </a:p>
          </p:txBody>
        </p:sp>
        <p:sp>
          <p:nvSpPr>
            <p:cNvPr id="103481" name="Rectangle 57"/>
            <p:cNvSpPr>
              <a:spLocks noChangeArrowheads="1"/>
            </p:cNvSpPr>
            <p:nvPr/>
          </p:nvSpPr>
          <p:spPr bwMode="auto">
            <a:xfrm>
              <a:off x="1488" y="3552"/>
              <a:ext cx="624"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2</a:t>
              </a:r>
            </a:p>
          </p:txBody>
        </p:sp>
        <p:sp>
          <p:nvSpPr>
            <p:cNvPr id="103482" name="Rectangle 58"/>
            <p:cNvSpPr>
              <a:spLocks noChangeArrowheads="1"/>
            </p:cNvSpPr>
            <p:nvPr/>
          </p:nvSpPr>
          <p:spPr bwMode="auto">
            <a:xfrm>
              <a:off x="2112" y="3552"/>
              <a:ext cx="720" cy="240"/>
            </a:xfrm>
            <a:prstGeom prst="rect">
              <a:avLst/>
            </a:prstGeom>
            <a:gradFill rotWithShape="0">
              <a:gsLst>
                <a:gs pos="0">
                  <a:srgbClr val="CCFFFF"/>
                </a:gs>
                <a:gs pos="100000">
                  <a:srgbClr val="00FFFF"/>
                </a:gs>
              </a:gsLst>
              <a:lin ang="5400000" scaled="1"/>
            </a:gradFill>
            <a:ln w="9525">
              <a:solidFill>
                <a:schemeClr val="tx1"/>
              </a:solidFill>
              <a:miter lim="800000"/>
              <a:headEnd/>
              <a:tailEnd/>
            </a:ln>
            <a:effectLst>
              <a:outerShdw dist="125724" dir="2700000" algn="ctr" rotWithShape="0">
                <a:srgbClr val="C0C0C0"/>
              </a:outerShdw>
            </a:effectLst>
          </p:spPr>
          <p:txBody>
            <a:bodyPr wrap="none" lIns="182880" tIns="182880" rIns="182880" bIns="182880" anchor="ctr"/>
            <a:lstStyle/>
            <a:p>
              <a:pPr algn="ctr"/>
              <a:r>
                <a:rPr lang="en-US" altLang="en-US" sz="1600" b="1">
                  <a:latin typeface="Arial" charset="0"/>
                </a:rPr>
                <a:t>30</a:t>
              </a:r>
            </a:p>
          </p:txBody>
        </p:sp>
        <p:sp>
          <p:nvSpPr>
            <p:cNvPr id="103483" name="Rectangle 59"/>
            <p:cNvSpPr>
              <a:spLocks noChangeArrowheads="1"/>
            </p:cNvSpPr>
            <p:nvPr/>
          </p:nvSpPr>
          <p:spPr bwMode="auto">
            <a:xfrm>
              <a:off x="672" y="3792"/>
              <a:ext cx="1440"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r"/>
              <a:r>
                <a:rPr lang="en-US" altLang="en-US" sz="1600" b="1">
                  <a:latin typeface="Arial" charset="0"/>
                </a:rPr>
                <a:t>sum</a:t>
              </a:r>
            </a:p>
          </p:txBody>
        </p:sp>
        <p:sp>
          <p:nvSpPr>
            <p:cNvPr id="103484" name="Rectangle 60"/>
            <p:cNvSpPr>
              <a:spLocks noChangeArrowheads="1"/>
            </p:cNvSpPr>
            <p:nvPr/>
          </p:nvSpPr>
          <p:spPr bwMode="auto">
            <a:xfrm>
              <a:off x="2112" y="3792"/>
              <a:ext cx="720"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45</a:t>
              </a:r>
            </a:p>
          </p:txBody>
        </p:sp>
        <p:sp>
          <p:nvSpPr>
            <p:cNvPr id="103485" name="Rectangle 61"/>
            <p:cNvSpPr>
              <a:spLocks noChangeArrowheads="1"/>
            </p:cNvSpPr>
            <p:nvPr/>
          </p:nvSpPr>
          <p:spPr bwMode="auto">
            <a:xfrm>
              <a:off x="672" y="4032"/>
              <a:ext cx="1440"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r"/>
              <a:r>
                <a:rPr lang="en-US" altLang="en-US" sz="1600" b="1">
                  <a:latin typeface="Arial" charset="0"/>
                </a:rPr>
                <a:t>sum</a:t>
              </a:r>
            </a:p>
          </p:txBody>
        </p:sp>
        <p:sp>
          <p:nvSpPr>
            <p:cNvPr id="103486" name="Rectangle 62"/>
            <p:cNvSpPr>
              <a:spLocks noChangeArrowheads="1"/>
            </p:cNvSpPr>
            <p:nvPr/>
          </p:nvSpPr>
          <p:spPr bwMode="auto">
            <a:xfrm>
              <a:off x="2112" y="4032"/>
              <a:ext cx="720" cy="240"/>
            </a:xfrm>
            <a:prstGeom prst="rect">
              <a:avLst/>
            </a:prstGeom>
            <a:solidFill>
              <a:schemeClr val="bg1"/>
            </a:solidFill>
            <a:ln w="9525">
              <a:solidFill>
                <a:schemeClr val="tx1"/>
              </a:solidFill>
              <a:miter lim="800000"/>
              <a:headEnd/>
              <a:tailEnd/>
            </a:ln>
            <a:effectLst>
              <a:outerShdw dist="107763" dir="2700000" algn="ctr" rotWithShape="0">
                <a:srgbClr val="C0C0C0"/>
              </a:outerShdw>
            </a:effectLst>
          </p:spPr>
          <p:txBody>
            <a:bodyPr wrap="none" lIns="182880" tIns="182880" rIns="182880" bIns="182880" anchor="ctr"/>
            <a:lstStyle/>
            <a:p>
              <a:pPr algn="ctr"/>
              <a:r>
                <a:rPr lang="en-US" altLang="en-US" sz="1600" b="1">
                  <a:latin typeface="Arial" charset="0"/>
                </a:rPr>
                <a:t>95</a:t>
              </a:r>
            </a:p>
          </p:txBody>
        </p:sp>
      </p:gr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MO" dirty="0" smtClean="0">
                <a:solidFill>
                  <a:srgbClr val="3333CC"/>
                </a:solidFill>
              </a:rPr>
              <a:t>Functiile CASE si IIF</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pPr marL="0">
              <a:lnSpc>
                <a:spcPct val="100000"/>
              </a:lnSpc>
              <a:spcBef>
                <a:spcPts val="0"/>
              </a:spcBef>
            </a:pPr>
            <a:r>
              <a:rPr lang="ro-RO" sz="1800" b="0" dirty="0" smtClean="0"/>
              <a:t>Funcția CASE verifică valoarea unei expresii și, în funcție de rezultatul verificării, poate returna unul sau alt rezultat. CASE ia următoarea formă:</a:t>
            </a:r>
          </a:p>
          <a:p>
            <a:pPr marL="0">
              <a:lnSpc>
                <a:spcPct val="100000"/>
              </a:lnSpc>
              <a:spcBef>
                <a:spcPts val="0"/>
              </a:spcBef>
            </a:pPr>
            <a:r>
              <a:rPr lang="en-US" sz="1800" dirty="0" smtClean="0"/>
              <a:t>CASE </a:t>
            </a:r>
            <a:r>
              <a:rPr lang="ro-MO" sz="1800" dirty="0" smtClean="0"/>
              <a:t>expresie</a:t>
            </a:r>
            <a:endParaRPr lang="en-US" sz="1800" dirty="0" smtClean="0"/>
          </a:p>
          <a:p>
            <a:pPr marL="0">
              <a:lnSpc>
                <a:spcPct val="100000"/>
              </a:lnSpc>
              <a:spcBef>
                <a:spcPts val="0"/>
              </a:spcBef>
            </a:pPr>
            <a:r>
              <a:rPr lang="en-US" sz="1800" dirty="0" smtClean="0"/>
              <a:t>    WHEN </a:t>
            </a:r>
            <a:r>
              <a:rPr lang="ro-MO" sz="1800" dirty="0" smtClean="0"/>
              <a:t>valaore1 </a:t>
            </a:r>
            <a:r>
              <a:rPr lang="en-US" sz="1800" dirty="0" smtClean="0"/>
              <a:t>THEN </a:t>
            </a:r>
            <a:r>
              <a:rPr lang="ro-MO" sz="1800" dirty="0" smtClean="0"/>
              <a:t>Rezultat</a:t>
            </a:r>
            <a:r>
              <a:rPr lang="en-US" sz="1800" dirty="0" smtClean="0"/>
              <a:t>_1</a:t>
            </a:r>
          </a:p>
          <a:p>
            <a:pPr marL="0">
              <a:lnSpc>
                <a:spcPct val="100000"/>
              </a:lnSpc>
              <a:spcBef>
                <a:spcPts val="0"/>
              </a:spcBef>
            </a:pPr>
            <a:r>
              <a:rPr lang="en-US" sz="1800" dirty="0" smtClean="0"/>
              <a:t>    WHEN </a:t>
            </a:r>
            <a:r>
              <a:rPr lang="ro-MO" sz="1800" dirty="0" smtClean="0"/>
              <a:t>valoare2 </a:t>
            </a:r>
            <a:r>
              <a:rPr lang="en-US" sz="1800" dirty="0" smtClean="0"/>
              <a:t>THEN </a:t>
            </a:r>
            <a:r>
              <a:rPr lang="ro-MO" sz="1800" dirty="0" smtClean="0"/>
              <a:t>Rezultat</a:t>
            </a:r>
            <a:r>
              <a:rPr lang="en-US" sz="1800" dirty="0" smtClean="0"/>
              <a:t>_2</a:t>
            </a:r>
          </a:p>
          <a:p>
            <a:pPr marL="0">
              <a:lnSpc>
                <a:spcPct val="100000"/>
              </a:lnSpc>
              <a:spcBef>
                <a:spcPts val="0"/>
              </a:spcBef>
            </a:pPr>
            <a:r>
              <a:rPr lang="en-US" sz="1800" dirty="0" smtClean="0"/>
              <a:t>    </a:t>
            </a:r>
            <a:r>
              <a:rPr lang="ru-RU" sz="1800" dirty="0" smtClean="0"/>
              <a:t>.................................</a:t>
            </a:r>
            <a:endParaRPr lang="en-US" sz="1800" dirty="0" smtClean="0"/>
          </a:p>
          <a:p>
            <a:pPr marL="0">
              <a:lnSpc>
                <a:spcPct val="100000"/>
              </a:lnSpc>
              <a:spcBef>
                <a:spcPts val="0"/>
              </a:spcBef>
            </a:pPr>
            <a:r>
              <a:rPr lang="en-US" sz="1800" dirty="0" smtClean="0"/>
              <a:t>    WHEN </a:t>
            </a:r>
            <a:r>
              <a:rPr lang="ro-MO" sz="1800" dirty="0" smtClean="0"/>
              <a:t>valoareN </a:t>
            </a:r>
            <a:r>
              <a:rPr lang="en-US" sz="1800" dirty="0" smtClean="0"/>
              <a:t>THEN </a:t>
            </a:r>
            <a:r>
              <a:rPr lang="ro-MO" sz="1800" dirty="0" smtClean="0"/>
              <a:t>Rezultat</a:t>
            </a:r>
            <a:r>
              <a:rPr lang="en-US" sz="1800" dirty="0" smtClean="0"/>
              <a:t>_N</a:t>
            </a:r>
          </a:p>
          <a:p>
            <a:pPr marL="0">
              <a:lnSpc>
                <a:spcPct val="100000"/>
              </a:lnSpc>
              <a:spcBef>
                <a:spcPts val="0"/>
              </a:spcBef>
            </a:pPr>
            <a:r>
              <a:rPr lang="en-US" sz="1800" dirty="0" smtClean="0"/>
              <a:t>    [ELSE </a:t>
            </a:r>
            <a:r>
              <a:rPr lang="en-US" sz="1800" dirty="0" err="1" smtClean="0"/>
              <a:t>rezultat</a:t>
            </a:r>
            <a:r>
              <a:rPr lang="en-US" sz="1800" dirty="0" smtClean="0"/>
              <a:t> </a:t>
            </a:r>
            <a:r>
              <a:rPr lang="en-US" sz="1800" dirty="0" err="1" smtClean="0"/>
              <a:t>alternativ</a:t>
            </a:r>
            <a:r>
              <a:rPr lang="en-US" sz="1800" dirty="0" smtClean="0"/>
              <a:t>]</a:t>
            </a:r>
          </a:p>
          <a:p>
            <a:pPr marL="0">
              <a:lnSpc>
                <a:spcPct val="100000"/>
              </a:lnSpc>
              <a:spcBef>
                <a:spcPts val="0"/>
              </a:spcBef>
            </a:pPr>
            <a:r>
              <a:rPr lang="en-US" sz="1800" dirty="0" smtClean="0"/>
              <a:t>END</a:t>
            </a:r>
          </a:p>
          <a:p>
            <a:pPr marL="0">
              <a:lnSpc>
                <a:spcPct val="100000"/>
              </a:lnSpc>
              <a:spcBef>
                <a:spcPts val="0"/>
              </a:spcBef>
            </a:pPr>
            <a:r>
              <a:rPr lang="en-US" sz="1800" u="sng" dirty="0" err="1" smtClean="0">
                <a:solidFill>
                  <a:srgbClr val="FF0000"/>
                </a:solidFill>
              </a:rPr>
              <a:t>Exemplu</a:t>
            </a:r>
            <a:r>
              <a:rPr lang="en-US" sz="1800" u="sng" dirty="0" smtClean="0">
                <a:solidFill>
                  <a:srgbClr val="FF0000"/>
                </a:solidFill>
              </a:rPr>
              <a:t>:</a:t>
            </a:r>
            <a:endParaRPr lang="en-US" sz="1800" dirty="0" smtClean="0">
              <a:solidFill>
                <a:srgbClr val="FF0000"/>
              </a:solidFill>
            </a:endParaRPr>
          </a:p>
          <a:p>
            <a:pPr marL="0">
              <a:lnSpc>
                <a:spcPct val="100000"/>
              </a:lnSpc>
              <a:spcBef>
                <a:spcPts val="0"/>
              </a:spcBef>
            </a:pPr>
            <a:r>
              <a:rPr lang="en-US" sz="1800" dirty="0" smtClean="0"/>
              <a:t>SELECT </a:t>
            </a:r>
            <a:r>
              <a:rPr lang="en-US" sz="1800" dirty="0" err="1" smtClean="0"/>
              <a:t>ProductName</a:t>
            </a:r>
            <a:r>
              <a:rPr lang="en-US" sz="1800" dirty="0" smtClean="0"/>
              <a:t>, Manufacturer,</a:t>
            </a:r>
          </a:p>
          <a:p>
            <a:pPr marL="0">
              <a:lnSpc>
                <a:spcPct val="100000"/>
              </a:lnSpc>
              <a:spcBef>
                <a:spcPts val="0"/>
              </a:spcBef>
            </a:pPr>
            <a:r>
              <a:rPr lang="en-US" sz="1800" dirty="0" smtClean="0"/>
              <a:t>    CASE </a:t>
            </a:r>
            <a:r>
              <a:rPr lang="en-US" sz="1800" dirty="0" err="1" smtClean="0"/>
              <a:t>ProductCount</a:t>
            </a:r>
            <a:endParaRPr lang="en-US" sz="1800" dirty="0" smtClean="0"/>
          </a:p>
          <a:p>
            <a:pPr marL="0">
              <a:lnSpc>
                <a:spcPct val="100000"/>
              </a:lnSpc>
              <a:spcBef>
                <a:spcPts val="0"/>
              </a:spcBef>
            </a:pPr>
            <a:r>
              <a:rPr lang="en-US" sz="1800" dirty="0" smtClean="0"/>
              <a:t>        WHEN 1 THEN '</a:t>
            </a:r>
            <a:r>
              <a:rPr lang="en-US" sz="1800" dirty="0" err="1" smtClean="0"/>
              <a:t>Товар</a:t>
            </a:r>
            <a:r>
              <a:rPr lang="en-US" sz="1800" dirty="0" smtClean="0"/>
              <a:t> </a:t>
            </a:r>
            <a:r>
              <a:rPr lang="en-US" sz="1800" dirty="0" err="1" smtClean="0"/>
              <a:t>заканчивается</a:t>
            </a:r>
            <a:r>
              <a:rPr lang="en-US" sz="1800" dirty="0" smtClean="0"/>
              <a:t>'</a:t>
            </a:r>
          </a:p>
          <a:p>
            <a:pPr marL="0">
              <a:lnSpc>
                <a:spcPct val="100000"/>
              </a:lnSpc>
              <a:spcBef>
                <a:spcPts val="0"/>
              </a:spcBef>
            </a:pPr>
            <a:r>
              <a:rPr lang="en-US" sz="1800" dirty="0" smtClean="0"/>
              <a:t>        WHEN </a:t>
            </a:r>
            <a:r>
              <a:rPr lang="ru-RU" sz="1800" dirty="0" smtClean="0"/>
              <a:t>2 </a:t>
            </a:r>
            <a:r>
              <a:rPr lang="en-US" sz="1800" dirty="0" smtClean="0"/>
              <a:t>THEN </a:t>
            </a:r>
            <a:r>
              <a:rPr lang="ru-RU" sz="1800" dirty="0" smtClean="0"/>
              <a:t>'Мало товара'</a:t>
            </a:r>
            <a:endParaRPr lang="en-US" sz="1800" dirty="0" smtClean="0"/>
          </a:p>
          <a:p>
            <a:pPr marL="0">
              <a:lnSpc>
                <a:spcPct val="100000"/>
              </a:lnSpc>
              <a:spcBef>
                <a:spcPts val="0"/>
              </a:spcBef>
            </a:pPr>
            <a:r>
              <a:rPr lang="en-US" sz="1800" dirty="0" smtClean="0"/>
              <a:t>        WHEN </a:t>
            </a:r>
            <a:r>
              <a:rPr lang="ru-RU" sz="1800" dirty="0" smtClean="0"/>
              <a:t>3 </a:t>
            </a:r>
            <a:r>
              <a:rPr lang="en-US" sz="1800" dirty="0" smtClean="0"/>
              <a:t>THEN </a:t>
            </a:r>
            <a:r>
              <a:rPr lang="ru-RU" sz="1800" dirty="0" smtClean="0"/>
              <a:t>'Есть в наличии'</a:t>
            </a:r>
            <a:endParaRPr lang="en-US" sz="1800" dirty="0" smtClean="0"/>
          </a:p>
          <a:p>
            <a:pPr marL="0">
              <a:lnSpc>
                <a:spcPct val="100000"/>
              </a:lnSpc>
              <a:spcBef>
                <a:spcPts val="0"/>
              </a:spcBef>
            </a:pPr>
            <a:r>
              <a:rPr lang="en-US" sz="1800" dirty="0" smtClean="0"/>
              <a:t>        ELSE '</a:t>
            </a:r>
            <a:r>
              <a:rPr lang="en-US" sz="1800" dirty="0" err="1" smtClean="0"/>
              <a:t>Много</a:t>
            </a:r>
            <a:r>
              <a:rPr lang="en-US" sz="1800" dirty="0" smtClean="0"/>
              <a:t> </a:t>
            </a:r>
            <a:r>
              <a:rPr lang="en-US" sz="1800" dirty="0" err="1" smtClean="0"/>
              <a:t>товара</a:t>
            </a:r>
            <a:r>
              <a:rPr lang="en-US" sz="1800" dirty="0" smtClean="0"/>
              <a:t>'</a:t>
            </a:r>
          </a:p>
          <a:p>
            <a:pPr marL="0">
              <a:lnSpc>
                <a:spcPct val="100000"/>
              </a:lnSpc>
              <a:spcBef>
                <a:spcPts val="0"/>
              </a:spcBef>
            </a:pPr>
            <a:r>
              <a:rPr lang="en-US" sz="1800" dirty="0" smtClean="0"/>
              <a:t>    END AS </a:t>
            </a:r>
            <a:r>
              <a:rPr lang="en-US" sz="1800" dirty="0" err="1" smtClean="0"/>
              <a:t>EvaluateCount</a:t>
            </a:r>
            <a:endParaRPr lang="en-US" sz="1800" dirty="0" smtClean="0"/>
          </a:p>
          <a:p>
            <a:pPr marL="0">
              <a:lnSpc>
                <a:spcPct val="100000"/>
              </a:lnSpc>
              <a:spcBef>
                <a:spcPts val="0"/>
              </a:spcBef>
            </a:pPr>
            <a:r>
              <a:rPr lang="en-US" sz="1800" dirty="0" smtClean="0"/>
              <a:t>FROM Products</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MO" dirty="0" smtClean="0">
                <a:solidFill>
                  <a:srgbClr val="3333CC"/>
                </a:solidFill>
              </a:rPr>
              <a:t>Functiile CASE si IIF</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endParaRPr lang="en-US" dirty="0"/>
          </a:p>
        </p:txBody>
      </p:sp>
      <p:pic>
        <p:nvPicPr>
          <p:cNvPr id="4" name="Picture 3" descr="107.png"/>
          <p:cNvPicPr>
            <a:picLocks noChangeAspect="1"/>
          </p:cNvPicPr>
          <p:nvPr/>
        </p:nvPicPr>
        <p:blipFill>
          <a:blip r:embed="rId2" cstate="print"/>
          <a:stretch>
            <a:fillRect/>
          </a:stretch>
        </p:blipFill>
        <p:spPr>
          <a:xfrm>
            <a:off x="762000" y="990600"/>
            <a:ext cx="7620000" cy="52578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MO" dirty="0" smtClean="0">
                <a:solidFill>
                  <a:srgbClr val="3333CC"/>
                </a:solidFill>
              </a:rPr>
              <a:t>Functiile CASE si IIF</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endParaRPr lang="en-US" dirty="0"/>
          </a:p>
        </p:txBody>
      </p:sp>
      <p:pic>
        <p:nvPicPr>
          <p:cNvPr id="4" name="Picture 3" descr="108.png"/>
          <p:cNvPicPr>
            <a:picLocks noChangeAspect="1"/>
          </p:cNvPicPr>
          <p:nvPr/>
        </p:nvPicPr>
        <p:blipFill>
          <a:blip r:embed="rId2" cstate="print"/>
          <a:stretch>
            <a:fillRect/>
          </a:stretch>
        </p:blipFill>
        <p:spPr>
          <a:xfrm>
            <a:off x="762000" y="990600"/>
            <a:ext cx="7543801" cy="5181600"/>
          </a:xfrm>
          <a:prstGeom prst="rect">
            <a:avLst/>
          </a:prstGeom>
        </p:spPr>
      </p:pic>
      <p:sp>
        <p:nvSpPr>
          <p:cNvPr id="5" name="Up Arrow 4"/>
          <p:cNvSpPr/>
          <p:nvPr/>
        </p:nvSpPr>
        <p:spPr bwMode="auto">
          <a:xfrm>
            <a:off x="5486400" y="2971800"/>
            <a:ext cx="304800" cy="20574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6257" name="Rectangle 1"/>
          <p:cNvSpPr>
            <a:spLocks noChangeArrowheads="1"/>
          </p:cNvSpPr>
          <p:nvPr/>
        </p:nvSpPr>
        <p:spPr bwMode="auto">
          <a:xfrm>
            <a:off x="5867400" y="4724400"/>
            <a:ext cx="16002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MO" sz="1000" b="1" i="0" u="none" strike="noStrike" cap="none" normalizeH="0" baseline="0" dirty="0" smtClean="0">
                <a:ln>
                  <a:noFill/>
                </a:ln>
                <a:solidFill>
                  <a:srgbClr val="0000CC"/>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o-MO" sz="1800" b="1" dirty="0" smtClean="0">
                <a:solidFill>
                  <a:srgbClr val="0000CC"/>
                </a:solidFill>
                <a:latin typeface="Courier New" pitchFamily="49" charset="0"/>
                <a:cs typeface="Courier New" pitchFamily="49" charset="0"/>
              </a:rPr>
              <a:t>Alta schenma de case cu BETWEEN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MO" dirty="0" smtClean="0">
                <a:solidFill>
                  <a:srgbClr val="3333CC"/>
                </a:solidFill>
              </a:rPr>
              <a:t>Functiile CASE si IIF</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pPr>
              <a:buNone/>
            </a:pPr>
            <a:r>
              <a:rPr lang="vi-VN" b="0" dirty="0" smtClean="0"/>
              <a:t>Funcția IIF în funcție de rezultatul condiționalului expresiile </a:t>
            </a:r>
            <a:endParaRPr lang="ro-MO" b="0" dirty="0" smtClean="0"/>
          </a:p>
          <a:p>
            <a:pPr>
              <a:buNone/>
            </a:pPr>
            <a:r>
              <a:rPr lang="vi-VN" b="0" dirty="0" smtClean="0"/>
              <a:t>returnează una din cele două valori.</a:t>
            </a:r>
            <a:r>
              <a:rPr lang="ro-MO" b="0" dirty="0" smtClean="0"/>
              <a:t> </a:t>
            </a:r>
            <a:r>
              <a:rPr lang="vi-VN" b="0" dirty="0" smtClean="0"/>
              <a:t> Forma generală funcția arată</a:t>
            </a:r>
            <a:endParaRPr lang="ro-MO" b="0" dirty="0" smtClean="0"/>
          </a:p>
          <a:p>
            <a:pPr>
              <a:buNone/>
            </a:pPr>
            <a:r>
              <a:rPr lang="vi-VN" b="0" dirty="0" smtClean="0"/>
              <a:t>astfel: </a:t>
            </a:r>
            <a:endParaRPr lang="ro-MO" b="0" dirty="0" smtClean="0"/>
          </a:p>
          <a:p>
            <a:pPr>
              <a:buNone/>
            </a:pPr>
            <a:r>
              <a:rPr lang="vi-VN" dirty="0" smtClean="0">
                <a:solidFill>
                  <a:srgbClr val="3333CC"/>
                </a:solidFill>
              </a:rPr>
              <a:t>IIF (condiție, valoare_1, valoare_2) </a:t>
            </a:r>
            <a:endParaRPr lang="ro-MO" dirty="0" smtClean="0">
              <a:solidFill>
                <a:srgbClr val="3333CC"/>
              </a:solidFill>
            </a:endParaRPr>
          </a:p>
          <a:p>
            <a:pPr>
              <a:buNone/>
            </a:pPr>
            <a:r>
              <a:rPr lang="vi-VN" b="0" dirty="0" smtClean="0"/>
              <a:t>Dacă condiția din funcția IIF este adevărată, atunci se întoarce </a:t>
            </a:r>
            <a:endParaRPr lang="ro-MO" b="0" dirty="0" smtClean="0"/>
          </a:p>
          <a:p>
            <a:pPr>
              <a:buNone/>
            </a:pPr>
            <a:r>
              <a:rPr lang="vi-VN" b="0" dirty="0" smtClean="0"/>
              <a:t>valoare_1, dacă este falsă, atunci se returnează valoarea_2. </a:t>
            </a:r>
            <a:endParaRPr lang="ro-MO" b="0" dirty="0" smtClean="0"/>
          </a:p>
          <a:p>
            <a:pPr>
              <a:buNone/>
            </a:pPr>
            <a:r>
              <a:rPr lang="vi-VN" b="0" dirty="0" smtClean="0"/>
              <a:t>De exemplu: </a:t>
            </a:r>
            <a:endParaRPr lang="ro-MO" b="0" dirty="0" smtClean="0"/>
          </a:p>
          <a:p>
            <a:pPr>
              <a:buNone/>
            </a:pPr>
            <a:r>
              <a:rPr lang="ru-RU" dirty="0" smtClean="0">
                <a:solidFill>
                  <a:srgbClr val="3333CC"/>
                </a:solidFill>
              </a:rPr>
              <a:t>SELECT ProductName, Manufacturer,</a:t>
            </a:r>
          </a:p>
          <a:p>
            <a:pPr>
              <a:buNone/>
            </a:pPr>
            <a:r>
              <a:rPr lang="ru-RU" dirty="0" smtClean="0">
                <a:solidFill>
                  <a:srgbClr val="3333CC"/>
                </a:solidFill>
              </a:rPr>
              <a:t> IIF(ProductCount&gt;3, 'Много товара', 'Мало товара')</a:t>
            </a:r>
          </a:p>
          <a:p>
            <a:pPr>
              <a:buNone/>
            </a:pPr>
            <a:r>
              <a:rPr lang="ru-RU" dirty="0" smtClean="0">
                <a:solidFill>
                  <a:srgbClr val="3333CC"/>
                </a:solidFill>
              </a:rPr>
              <a:t>FROM Products</a:t>
            </a:r>
            <a:endParaRPr lang="ru-RU" dirty="0">
              <a:solidFill>
                <a:srgbClr val="3333CC"/>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MO" dirty="0" smtClean="0">
                <a:solidFill>
                  <a:srgbClr val="3333CC"/>
                </a:solidFill>
              </a:rPr>
              <a:t>Functiile CASE si IIF</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pPr>
              <a:buNone/>
            </a:pPr>
            <a:endParaRPr lang="ru-RU" dirty="0">
              <a:solidFill>
                <a:srgbClr val="3333CC"/>
              </a:solidFill>
            </a:endParaRPr>
          </a:p>
        </p:txBody>
      </p:sp>
      <p:pic>
        <p:nvPicPr>
          <p:cNvPr id="4" name="Picture 3" descr="109.png"/>
          <p:cNvPicPr>
            <a:picLocks noChangeAspect="1"/>
          </p:cNvPicPr>
          <p:nvPr/>
        </p:nvPicPr>
        <p:blipFill>
          <a:blip r:embed="rId2" cstate="print"/>
          <a:stretch>
            <a:fillRect/>
          </a:stretch>
        </p:blipFill>
        <p:spPr>
          <a:xfrm>
            <a:off x="762000" y="990600"/>
            <a:ext cx="7620000" cy="52578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MO" dirty="0" smtClean="0">
                <a:solidFill>
                  <a:srgbClr val="3333CC"/>
                </a:solidFill>
              </a:rPr>
              <a:t> </a:t>
            </a:r>
            <a:r>
              <a:rPr lang="ro-RO" dirty="0" smtClean="0">
                <a:solidFill>
                  <a:srgbClr val="3333CC"/>
                </a:solidFill>
              </a:rPr>
              <a:t>Variabile și construcții de control Variabile în T-SQL </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pPr marL="0">
              <a:lnSpc>
                <a:spcPct val="100000"/>
              </a:lnSpc>
              <a:spcBef>
                <a:spcPts val="0"/>
              </a:spcBef>
              <a:buNone/>
            </a:pPr>
            <a:r>
              <a:rPr lang="vi-VN" b="0" dirty="0" smtClean="0"/>
              <a:t>O variabilă reprezintă un obiect numit care stochează o anumită</a:t>
            </a:r>
            <a:endParaRPr lang="ro-MO" b="0" dirty="0" smtClean="0"/>
          </a:p>
          <a:p>
            <a:pPr marL="0">
              <a:lnSpc>
                <a:spcPct val="100000"/>
              </a:lnSpc>
              <a:spcBef>
                <a:spcPts val="0"/>
              </a:spcBef>
              <a:buNone/>
            </a:pPr>
            <a:r>
              <a:rPr lang="vi-VN" b="0" dirty="0" smtClean="0"/>
              <a:t>valoare. Pentru definirea variabilelor, se folosește expresia</a:t>
            </a:r>
            <a:endParaRPr lang="ro-MO" b="0" dirty="0" smtClean="0"/>
          </a:p>
          <a:p>
            <a:pPr marL="0">
              <a:lnSpc>
                <a:spcPct val="100000"/>
              </a:lnSpc>
              <a:spcBef>
                <a:spcPts val="0"/>
              </a:spcBef>
              <a:buNone/>
            </a:pPr>
            <a:r>
              <a:rPr lang="vi-VN" dirty="0" smtClean="0">
                <a:solidFill>
                  <a:srgbClr val="FF0000"/>
                </a:solidFill>
              </a:rPr>
              <a:t>DECLARE</a:t>
            </a:r>
            <a:r>
              <a:rPr lang="vi-VN" b="0" dirty="0" smtClean="0"/>
              <a:t>, urmată de numele și tipul variabilei. În acest caz,</a:t>
            </a:r>
            <a:endParaRPr lang="ro-MO" b="0" dirty="0" smtClean="0"/>
          </a:p>
          <a:p>
            <a:pPr marL="0">
              <a:lnSpc>
                <a:spcPct val="100000"/>
              </a:lnSpc>
              <a:spcBef>
                <a:spcPts val="0"/>
              </a:spcBef>
              <a:buNone/>
            </a:pPr>
            <a:r>
              <a:rPr lang="vi-VN" b="0" dirty="0" smtClean="0"/>
              <a:t>numele unei variabile locale trebuie să înceapă cu simbolul @: </a:t>
            </a:r>
            <a:endParaRPr lang="ro-MO" b="0" dirty="0" smtClean="0"/>
          </a:p>
          <a:p>
            <a:r>
              <a:rPr lang="en-US" dirty="0" smtClean="0">
                <a:solidFill>
                  <a:srgbClr val="3333CC"/>
                </a:solidFill>
              </a:rPr>
              <a:t>DECLARE @</a:t>
            </a:r>
            <a:r>
              <a:rPr lang="ro-MO" dirty="0" smtClean="0">
                <a:solidFill>
                  <a:srgbClr val="3333CC"/>
                </a:solidFill>
              </a:rPr>
              <a:t>NUME_VAR</a:t>
            </a:r>
            <a:r>
              <a:rPr lang="ru-RU" dirty="0" smtClean="0">
                <a:solidFill>
                  <a:srgbClr val="3333CC"/>
                </a:solidFill>
              </a:rPr>
              <a:t> </a:t>
            </a:r>
            <a:r>
              <a:rPr lang="ro-MO" dirty="0" smtClean="0">
                <a:solidFill>
                  <a:srgbClr val="3333CC"/>
                </a:solidFill>
              </a:rPr>
              <a:t>TIP_DATE</a:t>
            </a:r>
            <a:endParaRPr lang="ru-RU" dirty="0" smtClean="0">
              <a:solidFill>
                <a:srgbClr val="3333CC"/>
              </a:solidFill>
            </a:endParaRPr>
          </a:p>
          <a:p>
            <a:r>
              <a:rPr lang="ro-MO" dirty="0" smtClean="0">
                <a:solidFill>
                  <a:srgbClr val="3333CC"/>
                </a:solidFill>
              </a:rPr>
              <a:t>Ex. </a:t>
            </a:r>
            <a:r>
              <a:rPr lang="en-US" dirty="0" smtClean="0">
                <a:solidFill>
                  <a:srgbClr val="3333CC"/>
                </a:solidFill>
              </a:rPr>
              <a:t>DECLARE @name NVARCHAR(20)</a:t>
            </a:r>
          </a:p>
          <a:p>
            <a:r>
              <a:rPr lang="ro-MO" dirty="0" smtClean="0">
                <a:solidFill>
                  <a:srgbClr val="3333CC"/>
                </a:solidFill>
              </a:rPr>
              <a:t>Ex. </a:t>
            </a:r>
            <a:r>
              <a:rPr lang="en-US" dirty="0" smtClean="0">
                <a:solidFill>
                  <a:srgbClr val="3333CC"/>
                </a:solidFill>
              </a:rPr>
              <a:t>DECLARE @name NVARCHAR(20), @age INT</a:t>
            </a:r>
          </a:p>
          <a:p>
            <a:r>
              <a:rPr lang="ro-MO" b="0" dirty="0" smtClean="0"/>
              <a:t>Cu ajutorul clauzei </a:t>
            </a:r>
            <a:r>
              <a:rPr lang="en-US" dirty="0" smtClean="0"/>
              <a:t>SET</a:t>
            </a:r>
            <a:r>
              <a:rPr lang="en-US" b="0" dirty="0" smtClean="0"/>
              <a:t> </a:t>
            </a:r>
            <a:r>
              <a:rPr lang="ro-MO" b="0" dirty="0" smtClean="0"/>
              <a:t>putem atribui o valoare variabilei definite</a:t>
            </a:r>
          </a:p>
          <a:p>
            <a:pPr marL="0">
              <a:lnSpc>
                <a:spcPct val="100000"/>
              </a:lnSpc>
              <a:spcBef>
                <a:spcPts val="0"/>
              </a:spcBef>
            </a:pPr>
            <a:r>
              <a:rPr lang="en-US" dirty="0" smtClean="0">
                <a:solidFill>
                  <a:srgbClr val="3333CC"/>
                </a:solidFill>
              </a:rPr>
              <a:t>DECLARE @name NVARCHAR(20), @age INT;</a:t>
            </a:r>
          </a:p>
          <a:p>
            <a:pPr marL="0">
              <a:lnSpc>
                <a:spcPct val="100000"/>
              </a:lnSpc>
              <a:spcBef>
                <a:spcPts val="0"/>
              </a:spcBef>
            </a:pPr>
            <a:r>
              <a:rPr lang="en-US" dirty="0" smtClean="0">
                <a:solidFill>
                  <a:srgbClr val="3333CC"/>
                </a:solidFill>
              </a:rPr>
              <a:t>SET @name='Tom';</a:t>
            </a:r>
          </a:p>
          <a:p>
            <a:pPr marL="0">
              <a:lnSpc>
                <a:spcPct val="100000"/>
              </a:lnSpc>
              <a:spcBef>
                <a:spcPts val="0"/>
              </a:spcBef>
            </a:pPr>
            <a:r>
              <a:rPr lang="en-US" dirty="0" smtClean="0">
                <a:solidFill>
                  <a:srgbClr val="3333CC"/>
                </a:solidFill>
              </a:rPr>
              <a:t>SET @age = 18;</a:t>
            </a:r>
          </a:p>
          <a:p>
            <a:pPr>
              <a:buNone/>
            </a:pPr>
            <a:endParaRPr lang="ru-RU" dirty="0">
              <a:solidFill>
                <a:srgbClr val="3333CC"/>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RO" dirty="0" smtClean="0">
                <a:solidFill>
                  <a:srgbClr val="3333CC"/>
                </a:solidFill>
              </a:rPr>
              <a:t>Variabile și construcții de control Variabile în T-SQL </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r>
              <a:rPr lang="ro-MO" b="0" dirty="0" smtClean="0"/>
              <a:t>Operatorul</a:t>
            </a:r>
            <a:r>
              <a:rPr lang="ru-RU" b="0" dirty="0" smtClean="0"/>
              <a:t> </a:t>
            </a:r>
            <a:r>
              <a:rPr lang="en-US" dirty="0" smtClean="0"/>
              <a:t>PRINT</a:t>
            </a:r>
            <a:r>
              <a:rPr lang="en-US" b="0" dirty="0" smtClean="0"/>
              <a:t> </a:t>
            </a:r>
            <a:r>
              <a:rPr lang="ro-MO" b="0" dirty="0" smtClean="0"/>
              <a:t>returneaza userului informatia</a:t>
            </a:r>
            <a:r>
              <a:rPr lang="ru-RU" b="0" dirty="0" smtClean="0"/>
              <a:t>:</a:t>
            </a:r>
          </a:p>
          <a:p>
            <a:r>
              <a:rPr lang="ro-MO" b="0" dirty="0" smtClean="0"/>
              <a:t>Ex. </a:t>
            </a:r>
            <a:r>
              <a:rPr lang="en-US" dirty="0" smtClean="0">
                <a:solidFill>
                  <a:srgbClr val="3333CC"/>
                </a:solidFill>
              </a:rPr>
              <a:t>PRINT 'Hello World'</a:t>
            </a:r>
          </a:p>
          <a:p>
            <a:r>
              <a:rPr lang="ro-MO" b="0" dirty="0" smtClean="0"/>
              <a:t>Cu ajutorul lui putem prezenta valoare variabilei</a:t>
            </a:r>
            <a:r>
              <a:rPr lang="ru-RU" b="0" dirty="0" smtClean="0"/>
              <a:t>:</a:t>
            </a:r>
          </a:p>
          <a:p>
            <a:r>
              <a:rPr lang="ro-MO" b="0" dirty="0" smtClean="0"/>
              <a:t>Ex. </a:t>
            </a:r>
            <a:r>
              <a:rPr lang="en-US" dirty="0" smtClean="0">
                <a:solidFill>
                  <a:srgbClr val="3333CC"/>
                </a:solidFill>
              </a:rPr>
              <a:t>DECLARE @name NVARCHAR(20), @age INT;</a:t>
            </a:r>
          </a:p>
          <a:p>
            <a:r>
              <a:rPr lang="en-US" dirty="0" smtClean="0">
                <a:solidFill>
                  <a:srgbClr val="3333CC"/>
                </a:solidFill>
              </a:rPr>
              <a:t>SET @name='Tom';</a:t>
            </a:r>
          </a:p>
          <a:p>
            <a:r>
              <a:rPr lang="en-US" dirty="0" smtClean="0">
                <a:solidFill>
                  <a:srgbClr val="3333CC"/>
                </a:solidFill>
              </a:rPr>
              <a:t>SET @age = 18;</a:t>
            </a:r>
          </a:p>
          <a:p>
            <a:r>
              <a:rPr lang="en-US" i="1" dirty="0" smtClean="0"/>
              <a:t>PRINT 'Name: ' + @name;</a:t>
            </a:r>
          </a:p>
          <a:p>
            <a:r>
              <a:rPr lang="en-US" i="1" dirty="0" smtClean="0"/>
              <a:t>PRINT 'Age: ' + CONVERT(CHAR, @age);</a:t>
            </a:r>
          </a:p>
          <a:p>
            <a:pPr>
              <a:buNone/>
            </a:pPr>
            <a:endParaRPr lang="ru-RU" dirty="0">
              <a:solidFill>
                <a:srgbClr val="3333CC"/>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RO" dirty="0" smtClean="0">
                <a:solidFill>
                  <a:srgbClr val="3333CC"/>
                </a:solidFill>
              </a:rPr>
              <a:t>Variabile și construcții de control Variabile în T-SQL </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pPr>
              <a:buNone/>
            </a:pPr>
            <a:endParaRPr lang="ru-RU" dirty="0">
              <a:solidFill>
                <a:srgbClr val="3333CC"/>
              </a:solidFill>
            </a:endParaRPr>
          </a:p>
        </p:txBody>
      </p:sp>
      <p:pic>
        <p:nvPicPr>
          <p:cNvPr id="5" name="Picture 4" descr="115.png"/>
          <p:cNvPicPr>
            <a:picLocks noChangeAspect="1"/>
          </p:cNvPicPr>
          <p:nvPr/>
        </p:nvPicPr>
        <p:blipFill>
          <a:blip r:embed="rId2" cstate="print"/>
          <a:stretch>
            <a:fillRect/>
          </a:stretch>
        </p:blipFill>
        <p:spPr>
          <a:xfrm>
            <a:off x="762000" y="990600"/>
            <a:ext cx="4419600" cy="3124200"/>
          </a:xfrm>
          <a:prstGeom prst="rect">
            <a:avLst/>
          </a:prstGeom>
        </p:spPr>
      </p:pic>
      <p:pic>
        <p:nvPicPr>
          <p:cNvPr id="6" name="Picture 5" descr="129.png"/>
          <p:cNvPicPr>
            <a:picLocks noChangeAspect="1"/>
          </p:cNvPicPr>
          <p:nvPr/>
        </p:nvPicPr>
        <p:blipFill>
          <a:blip r:embed="rId3" cstate="print"/>
          <a:stretch>
            <a:fillRect/>
          </a:stretch>
        </p:blipFill>
        <p:spPr>
          <a:xfrm>
            <a:off x="3733800" y="2667000"/>
            <a:ext cx="4434907" cy="3581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buFont typeface="Wingdings" pitchFamily="2" charset="2"/>
              <a:buChar char="u"/>
            </a:pPr>
            <a:r>
              <a:rPr lang="en-US" altLang="en-US" dirty="0"/>
              <a:t> </a:t>
            </a:r>
            <a:r>
              <a:rPr lang="en-US" altLang="en-US" dirty="0" smtClean="0">
                <a:solidFill>
                  <a:srgbClr val="3333CC"/>
                </a:solidFill>
              </a:rPr>
              <a:t>T</a:t>
            </a:r>
            <a:r>
              <a:rPr lang="ro-MO" altLang="en-US" dirty="0" smtClean="0">
                <a:solidFill>
                  <a:srgbClr val="3333CC"/>
                </a:solidFill>
              </a:rPr>
              <a:t>ipuri de instructiuni </a:t>
            </a:r>
            <a:r>
              <a:rPr lang="en-US" altLang="en-US" dirty="0" smtClean="0">
                <a:solidFill>
                  <a:srgbClr val="3333CC"/>
                </a:solidFill>
              </a:rPr>
              <a:t>Transact-SQL </a:t>
            </a:r>
            <a:r>
              <a:rPr lang="ro-MO" altLang="en-US" dirty="0" smtClean="0">
                <a:solidFill>
                  <a:srgbClr val="3333CC"/>
                </a:solidFill>
              </a:rPr>
              <a:t> </a:t>
            </a:r>
            <a:endParaRPr lang="en-US" altLang="en-US" dirty="0">
              <a:solidFill>
                <a:srgbClr val="3333CC"/>
              </a:solidFill>
            </a:endParaRPr>
          </a:p>
        </p:txBody>
      </p:sp>
      <p:sp>
        <p:nvSpPr>
          <p:cNvPr id="20483" name="Rectangle 3"/>
          <p:cNvSpPr>
            <a:spLocks noGrp="1" noChangeArrowheads="1"/>
          </p:cNvSpPr>
          <p:nvPr>
            <p:ph type="body" idx="1"/>
          </p:nvPr>
        </p:nvSpPr>
        <p:spPr>
          <a:xfrm>
            <a:off x="990600" y="1371600"/>
            <a:ext cx="7194550" cy="4287838"/>
          </a:xfrm>
        </p:spPr>
        <p:txBody>
          <a:bodyPr/>
          <a:lstStyle/>
          <a:p>
            <a:r>
              <a:rPr lang="en-US" dirty="0" smtClean="0">
                <a:solidFill>
                  <a:srgbClr val="FF0000"/>
                </a:solidFill>
              </a:rPr>
              <a:t>DML (</a:t>
            </a:r>
            <a:r>
              <a:rPr lang="en-US" dirty="0" err="1" smtClean="0">
                <a:solidFill>
                  <a:srgbClr val="FF0000"/>
                </a:solidFill>
              </a:rPr>
              <a:t>Limbaj</a:t>
            </a:r>
            <a:r>
              <a:rPr lang="en-US" dirty="0" smtClean="0">
                <a:solidFill>
                  <a:srgbClr val="FF0000"/>
                </a:solidFill>
              </a:rPr>
              <a:t> de </a:t>
            </a:r>
            <a:r>
              <a:rPr lang="en-US" dirty="0" err="1" smtClean="0">
                <a:solidFill>
                  <a:srgbClr val="FF0000"/>
                </a:solidFill>
              </a:rPr>
              <a:t>manipulare</a:t>
            </a:r>
            <a:r>
              <a:rPr lang="en-US" dirty="0" smtClean="0">
                <a:solidFill>
                  <a:srgbClr val="FF0000"/>
                </a:solidFill>
              </a:rPr>
              <a:t> a </a:t>
            </a:r>
            <a:r>
              <a:rPr lang="en-US" dirty="0" err="1" smtClean="0">
                <a:solidFill>
                  <a:srgbClr val="FF0000"/>
                </a:solidFill>
              </a:rPr>
              <a:t>datelor</a:t>
            </a:r>
            <a:r>
              <a:rPr lang="en-US" dirty="0" smtClean="0">
                <a:solidFill>
                  <a:srgbClr val="FF0000"/>
                </a:solidFill>
              </a:rPr>
              <a:t>).</a:t>
            </a:r>
            <a:r>
              <a:rPr lang="en-US" dirty="0" smtClean="0"/>
              <a:t> </a:t>
            </a:r>
            <a:r>
              <a:rPr lang="en-US" dirty="0" err="1" smtClean="0"/>
              <a:t>Acest</a:t>
            </a:r>
            <a:r>
              <a:rPr lang="en-US" dirty="0" smtClean="0"/>
              <a:t> tip include </a:t>
            </a:r>
            <a:r>
              <a:rPr lang="en-US" dirty="0" err="1" smtClean="0"/>
              <a:t>comenzi</a:t>
            </a:r>
            <a:r>
              <a:rPr lang="en-US" dirty="0" smtClean="0"/>
              <a:t> </a:t>
            </a:r>
            <a:r>
              <a:rPr lang="en-US" dirty="0" err="1" smtClean="0"/>
              <a:t>pentru</a:t>
            </a:r>
            <a:r>
              <a:rPr lang="en-US" dirty="0" smtClean="0"/>
              <a:t> </a:t>
            </a:r>
            <a:r>
              <a:rPr lang="en-US" dirty="0" err="1" smtClean="0"/>
              <a:t>selectarea</a:t>
            </a:r>
            <a:r>
              <a:rPr lang="en-US" dirty="0" smtClean="0"/>
              <a:t> </a:t>
            </a:r>
            <a:r>
              <a:rPr lang="en-US" dirty="0" err="1" smtClean="0"/>
              <a:t>datelor</a:t>
            </a:r>
            <a:r>
              <a:rPr lang="en-US" dirty="0" smtClean="0"/>
              <a:t>, </a:t>
            </a:r>
            <a:r>
              <a:rPr lang="en-US" dirty="0" err="1" smtClean="0"/>
              <a:t>actualizarea</a:t>
            </a:r>
            <a:r>
              <a:rPr lang="en-US" dirty="0" smtClean="0"/>
              <a:t>, </a:t>
            </a:r>
            <a:r>
              <a:rPr lang="en-US" dirty="0" err="1" smtClean="0"/>
              <a:t>adăugarea</a:t>
            </a:r>
            <a:r>
              <a:rPr lang="en-US" dirty="0" smtClean="0"/>
              <a:t>, </a:t>
            </a:r>
            <a:r>
              <a:rPr lang="en-US" dirty="0" err="1" smtClean="0"/>
              <a:t>ștergerea</a:t>
            </a:r>
            <a:r>
              <a:rPr lang="en-US" dirty="0" smtClean="0"/>
              <a:t> - </a:t>
            </a:r>
            <a:r>
              <a:rPr lang="en-US" dirty="0" err="1" smtClean="0"/>
              <a:t>în</a:t>
            </a:r>
            <a:r>
              <a:rPr lang="en-US" dirty="0" smtClean="0"/>
              <a:t> general, </a:t>
            </a:r>
            <a:r>
              <a:rPr lang="en-US" dirty="0" err="1" smtClean="0"/>
              <a:t>toate</a:t>
            </a:r>
            <a:r>
              <a:rPr lang="en-US" dirty="0" smtClean="0"/>
              <a:t> </a:t>
            </a:r>
            <a:r>
              <a:rPr lang="en-US" dirty="0" err="1" smtClean="0"/>
              <a:t>acele</a:t>
            </a:r>
            <a:r>
              <a:rPr lang="en-US" dirty="0" smtClean="0"/>
              <a:t> </a:t>
            </a:r>
            <a:r>
              <a:rPr lang="en-US" dirty="0" err="1" smtClean="0"/>
              <a:t>comenzi</a:t>
            </a:r>
            <a:r>
              <a:rPr lang="en-US" dirty="0" smtClean="0"/>
              <a:t> cu care </a:t>
            </a:r>
            <a:r>
              <a:rPr lang="en-US" dirty="0" err="1" smtClean="0"/>
              <a:t>putem</a:t>
            </a:r>
            <a:r>
              <a:rPr lang="en-US" dirty="0" smtClean="0"/>
              <a:t> </a:t>
            </a:r>
            <a:r>
              <a:rPr lang="en-US" dirty="0" err="1" smtClean="0"/>
              <a:t>manipula</a:t>
            </a:r>
            <a:r>
              <a:rPr lang="en-US" dirty="0" smtClean="0"/>
              <a:t> </a:t>
            </a:r>
            <a:r>
              <a:rPr lang="en-US" dirty="0" err="1" smtClean="0"/>
              <a:t>datele</a:t>
            </a:r>
            <a:r>
              <a:rPr lang="en-US" dirty="0" smtClean="0"/>
              <a:t>. </a:t>
            </a:r>
          </a:p>
          <a:p>
            <a:r>
              <a:rPr lang="en-US" dirty="0" err="1" smtClean="0"/>
              <a:t>Acest</a:t>
            </a:r>
            <a:r>
              <a:rPr lang="en-US" dirty="0" smtClean="0"/>
              <a:t> tip include </a:t>
            </a:r>
            <a:r>
              <a:rPr lang="en-US" dirty="0" err="1" smtClean="0"/>
              <a:t>următoarele</a:t>
            </a:r>
            <a:r>
              <a:rPr lang="en-US" dirty="0" smtClean="0"/>
              <a:t> </a:t>
            </a:r>
            <a:r>
              <a:rPr lang="en-US" dirty="0" err="1" smtClean="0"/>
              <a:t>comenzi</a:t>
            </a:r>
            <a:r>
              <a:rPr lang="en-US" dirty="0" smtClean="0"/>
              <a:t>:</a:t>
            </a:r>
          </a:p>
          <a:p>
            <a:pPr lvl="0"/>
            <a:r>
              <a:rPr lang="en-US" i="1" dirty="0" smtClean="0">
                <a:solidFill>
                  <a:srgbClr val="FF0000"/>
                </a:solidFill>
              </a:rPr>
              <a:t>SELECT</a:t>
            </a:r>
            <a:r>
              <a:rPr lang="en-US" dirty="0" smtClean="0"/>
              <a:t>: </a:t>
            </a:r>
            <a:r>
              <a:rPr lang="en-US" dirty="0" err="1" smtClean="0"/>
              <a:t>preia</a:t>
            </a:r>
            <a:r>
              <a:rPr lang="en-US" dirty="0" smtClean="0"/>
              <a:t> date de </a:t>
            </a:r>
            <a:r>
              <a:rPr lang="en-US" dirty="0" err="1" smtClean="0"/>
              <a:t>pe</a:t>
            </a:r>
            <a:r>
              <a:rPr lang="en-US" dirty="0" smtClean="0"/>
              <a:t> DB</a:t>
            </a:r>
          </a:p>
          <a:p>
            <a:pPr lvl="0"/>
            <a:r>
              <a:rPr lang="ro-MO" i="1" dirty="0" smtClean="0">
                <a:solidFill>
                  <a:srgbClr val="FF0000"/>
                </a:solidFill>
              </a:rPr>
              <a:t>UPDATE</a:t>
            </a:r>
            <a:r>
              <a:rPr lang="en-US" dirty="0" smtClean="0"/>
              <a:t>: </a:t>
            </a:r>
            <a:r>
              <a:rPr lang="en-US" dirty="0" err="1" smtClean="0"/>
              <a:t>actualizează</a:t>
            </a:r>
            <a:r>
              <a:rPr lang="en-US" dirty="0" smtClean="0"/>
              <a:t> </a:t>
            </a:r>
            <a:r>
              <a:rPr lang="en-US" dirty="0" err="1" smtClean="0"/>
              <a:t>datele</a:t>
            </a:r>
            <a:endParaRPr lang="en-US" dirty="0" smtClean="0"/>
          </a:p>
          <a:p>
            <a:pPr lvl="0"/>
            <a:r>
              <a:rPr lang="en-US" i="1" dirty="0" smtClean="0">
                <a:solidFill>
                  <a:srgbClr val="FF0000"/>
                </a:solidFill>
              </a:rPr>
              <a:t>INSERT</a:t>
            </a:r>
            <a:r>
              <a:rPr lang="en-US" dirty="0" smtClean="0"/>
              <a:t>: </a:t>
            </a:r>
            <a:r>
              <a:rPr lang="en-US" dirty="0" err="1" smtClean="0"/>
              <a:t>adaugă</a:t>
            </a:r>
            <a:r>
              <a:rPr lang="en-US" dirty="0" smtClean="0"/>
              <a:t> date </a:t>
            </a:r>
            <a:r>
              <a:rPr lang="en-US" dirty="0" err="1" smtClean="0"/>
              <a:t>noi</a:t>
            </a:r>
            <a:endParaRPr lang="en-US" dirty="0" smtClean="0"/>
          </a:p>
          <a:p>
            <a:pPr lvl="0"/>
            <a:r>
              <a:rPr lang="en-US" i="1" dirty="0" smtClean="0">
                <a:solidFill>
                  <a:srgbClr val="FF0000"/>
                </a:solidFill>
              </a:rPr>
              <a:t>DELETE: </a:t>
            </a:r>
            <a:r>
              <a:rPr lang="en-US" dirty="0" err="1" smtClean="0"/>
              <a:t>șterge</a:t>
            </a:r>
            <a:r>
              <a:rPr lang="en-US" dirty="0" smtClean="0"/>
              <a:t> </a:t>
            </a:r>
            <a:r>
              <a:rPr lang="en-US" dirty="0" err="1" smtClean="0"/>
              <a:t>datele</a:t>
            </a:r>
            <a:endParaRPr lang="en-US" dirty="0" smtClean="0"/>
          </a:p>
          <a:p>
            <a:endParaRPr lang="en-US" alt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RO" dirty="0" smtClean="0">
                <a:solidFill>
                  <a:srgbClr val="3333CC"/>
                </a:solidFill>
              </a:rPr>
              <a:t>Variabile și construcții de control Variabile în T-SQL </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pPr>
              <a:buNone/>
            </a:pPr>
            <a:endParaRPr lang="ru-RU" dirty="0">
              <a:solidFill>
                <a:srgbClr val="3333CC"/>
              </a:solidFill>
            </a:endParaRPr>
          </a:p>
        </p:txBody>
      </p:sp>
      <p:pic>
        <p:nvPicPr>
          <p:cNvPr id="5" name="Picture 4" descr="116.png"/>
          <p:cNvPicPr>
            <a:picLocks noChangeAspect="1"/>
          </p:cNvPicPr>
          <p:nvPr/>
        </p:nvPicPr>
        <p:blipFill>
          <a:blip r:embed="rId2" cstate="print"/>
          <a:stretch>
            <a:fillRect/>
          </a:stretch>
        </p:blipFill>
        <p:spPr>
          <a:xfrm>
            <a:off x="762000" y="990600"/>
            <a:ext cx="7543800" cy="5257800"/>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RO" dirty="0" smtClean="0">
                <a:solidFill>
                  <a:srgbClr val="3333CC"/>
                </a:solidFill>
              </a:rPr>
              <a:t>Variabile și construcții de control Variabile în T-SQL </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pPr>
              <a:buNone/>
            </a:pPr>
            <a:endParaRPr lang="ru-RU" dirty="0">
              <a:solidFill>
                <a:srgbClr val="3333CC"/>
              </a:solidFill>
            </a:endParaRPr>
          </a:p>
        </p:txBody>
      </p:sp>
      <p:pic>
        <p:nvPicPr>
          <p:cNvPr id="6" name="Picture 5" descr="117.png"/>
          <p:cNvPicPr>
            <a:picLocks noChangeAspect="1"/>
          </p:cNvPicPr>
          <p:nvPr/>
        </p:nvPicPr>
        <p:blipFill>
          <a:blip r:embed="rId2" cstate="print"/>
          <a:stretch>
            <a:fillRect/>
          </a:stretch>
        </p:blipFill>
        <p:spPr>
          <a:xfrm>
            <a:off x="762000" y="990600"/>
            <a:ext cx="7543800" cy="518160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RO" dirty="0" smtClean="0">
                <a:solidFill>
                  <a:srgbClr val="3333CC"/>
                </a:solidFill>
              </a:rPr>
              <a:t>IF ...ELSE</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pPr marL="0" indent="0">
              <a:buNone/>
            </a:pPr>
            <a:r>
              <a:rPr lang="vi-VN" b="0" dirty="0" smtClean="0"/>
              <a:t>Expresia </a:t>
            </a:r>
            <a:r>
              <a:rPr lang="vi-VN" dirty="0" smtClean="0">
                <a:solidFill>
                  <a:srgbClr val="FF0000"/>
                </a:solidFill>
              </a:rPr>
              <a:t>IF ... ELSE </a:t>
            </a:r>
            <a:r>
              <a:rPr lang="vi-VN" b="0" dirty="0" smtClean="0"/>
              <a:t>este utilizată pentru a efectua acțiuni condiționate. </a:t>
            </a:r>
            <a:endParaRPr lang="ro-MO" b="0" dirty="0" smtClean="0"/>
          </a:p>
          <a:p>
            <a:pPr marL="0" indent="0">
              <a:buNone/>
            </a:pPr>
            <a:r>
              <a:rPr lang="vi-VN" b="0" dirty="0" smtClean="0"/>
              <a:t>SQL Server evaluează expresia după cuvântul cheie IF</a:t>
            </a:r>
            <a:r>
              <a:rPr lang="ro-MO" b="0" dirty="0" smtClean="0"/>
              <a:t> si </a:t>
            </a:r>
            <a:r>
              <a:rPr lang="vi-VN" b="0" dirty="0" smtClean="0"/>
              <a:t>dacă este adevărat, atunci se execută instrucțiunile după cuvântul cheie IF. </a:t>
            </a:r>
            <a:endParaRPr lang="ro-MO" b="0" dirty="0" smtClean="0"/>
          </a:p>
          <a:p>
            <a:pPr marL="0" indent="0">
              <a:buNone/>
            </a:pPr>
            <a:r>
              <a:rPr lang="vi-VN" b="0" dirty="0" smtClean="0"/>
              <a:t>Dacă condiția este falsă, atunci se execută instrucțiunile după cuvântul cheie ELSE. Dacă după IF sau ELSE plasează un bloc de instrucțiuni, atunci acest bloc este inclus între cuvintele cheie </a:t>
            </a:r>
            <a:r>
              <a:rPr lang="vi-VN" dirty="0" smtClean="0">
                <a:solidFill>
                  <a:srgbClr val="3333CC"/>
                </a:solidFill>
              </a:rPr>
              <a:t>BEGIN și END: </a:t>
            </a:r>
            <a:endParaRPr lang="ro-MO" dirty="0" smtClean="0">
              <a:solidFill>
                <a:srgbClr val="3333CC"/>
              </a:solidFill>
            </a:endParaRPr>
          </a:p>
          <a:p>
            <a:pPr marL="0" indent="0">
              <a:buNone/>
            </a:pPr>
            <a:r>
              <a:rPr lang="vi-VN" dirty="0" smtClean="0">
                <a:solidFill>
                  <a:srgbClr val="3333CC"/>
                </a:solidFill>
              </a:rPr>
              <a:t>IF {declarație | </a:t>
            </a:r>
            <a:r>
              <a:rPr lang="ro-MO" dirty="0" smtClean="0">
                <a:solidFill>
                  <a:srgbClr val="3333CC"/>
                </a:solidFill>
              </a:rPr>
              <a:t>BEGIN</a:t>
            </a:r>
            <a:r>
              <a:rPr lang="vi-VN" dirty="0" smtClean="0">
                <a:solidFill>
                  <a:srgbClr val="3333CC"/>
                </a:solidFill>
              </a:rPr>
              <a:t> ... </a:t>
            </a:r>
            <a:r>
              <a:rPr lang="ro-MO" dirty="0" smtClean="0">
                <a:solidFill>
                  <a:srgbClr val="3333CC"/>
                </a:solidFill>
              </a:rPr>
              <a:t>END</a:t>
            </a:r>
            <a:r>
              <a:rPr lang="vi-VN" dirty="0" smtClean="0">
                <a:solidFill>
                  <a:srgbClr val="3333CC"/>
                </a:solidFill>
              </a:rPr>
              <a:t>} [</a:t>
            </a:r>
            <a:r>
              <a:rPr lang="ro-MO" dirty="0" smtClean="0">
                <a:solidFill>
                  <a:srgbClr val="3333CC"/>
                </a:solidFill>
              </a:rPr>
              <a:t>ELSE</a:t>
            </a:r>
            <a:r>
              <a:rPr lang="vi-VN" dirty="0" smtClean="0">
                <a:solidFill>
                  <a:srgbClr val="3333CC"/>
                </a:solidFill>
              </a:rPr>
              <a:t> {declarație | </a:t>
            </a:r>
            <a:r>
              <a:rPr lang="ro-MO" dirty="0" smtClean="0">
                <a:solidFill>
                  <a:srgbClr val="3333CC"/>
                </a:solidFill>
              </a:rPr>
              <a:t>BEGIN</a:t>
            </a:r>
            <a:r>
              <a:rPr lang="vi-VN" dirty="0" smtClean="0">
                <a:solidFill>
                  <a:srgbClr val="3333CC"/>
                </a:solidFill>
              </a:rPr>
              <a:t> ... </a:t>
            </a:r>
            <a:r>
              <a:rPr lang="ro-MO" dirty="0" smtClean="0">
                <a:solidFill>
                  <a:srgbClr val="3333CC"/>
                </a:solidFill>
              </a:rPr>
              <a:t>END</a:t>
            </a:r>
            <a:r>
              <a:rPr lang="vi-VN" dirty="0" smtClean="0">
                <a:solidFill>
                  <a:srgbClr val="3333CC"/>
                </a:solidFill>
              </a:rPr>
              <a:t>}]</a:t>
            </a:r>
            <a:endParaRPr lang="ro-MO" dirty="0" smtClean="0">
              <a:solidFill>
                <a:srgbClr val="3333CC"/>
              </a:solidFill>
            </a:endParaRPr>
          </a:p>
          <a:p>
            <a:pPr marL="0" indent="0">
              <a:buNone/>
            </a:pPr>
            <a:r>
              <a:rPr lang="vi-VN" b="0" dirty="0" smtClean="0"/>
              <a:t>Expresia ELSE este opțională și poate fi omisă. </a:t>
            </a:r>
            <a:endParaRPr lang="ru-RU" dirty="0">
              <a:solidFill>
                <a:srgbClr val="3333CC"/>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RO" dirty="0" smtClean="0">
                <a:solidFill>
                  <a:srgbClr val="3333CC"/>
                </a:solidFill>
              </a:rPr>
              <a:t>IF ...ELSE</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pPr marL="0" indent="0">
              <a:buNone/>
            </a:pPr>
            <a:endParaRPr lang="ru-RU" dirty="0">
              <a:solidFill>
                <a:srgbClr val="3333CC"/>
              </a:solidFill>
            </a:endParaRPr>
          </a:p>
        </p:txBody>
      </p:sp>
      <p:pic>
        <p:nvPicPr>
          <p:cNvPr id="4" name="Picture 3" descr="124.png"/>
          <p:cNvPicPr>
            <a:picLocks noChangeAspect="1"/>
          </p:cNvPicPr>
          <p:nvPr/>
        </p:nvPicPr>
        <p:blipFill>
          <a:blip r:embed="rId2" cstate="print"/>
          <a:stretch>
            <a:fillRect/>
          </a:stretch>
        </p:blipFill>
        <p:spPr>
          <a:xfrm>
            <a:off x="762000" y="990600"/>
            <a:ext cx="7968006" cy="5257800"/>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RO" dirty="0" smtClean="0">
                <a:solidFill>
                  <a:srgbClr val="3333CC"/>
                </a:solidFill>
              </a:rPr>
              <a:t>IF ...ELSE</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pPr marL="0" indent="0">
              <a:buNone/>
            </a:pPr>
            <a:endParaRPr lang="ru-RU" dirty="0">
              <a:solidFill>
                <a:srgbClr val="3333CC"/>
              </a:solidFill>
            </a:endParaRPr>
          </a:p>
        </p:txBody>
      </p:sp>
      <p:pic>
        <p:nvPicPr>
          <p:cNvPr id="7" name="Picture 6" descr="123.png"/>
          <p:cNvPicPr>
            <a:picLocks noChangeAspect="1"/>
          </p:cNvPicPr>
          <p:nvPr/>
        </p:nvPicPr>
        <p:blipFill>
          <a:blip r:embed="rId2" cstate="print"/>
          <a:stretch>
            <a:fillRect/>
          </a:stretch>
        </p:blipFill>
        <p:spPr>
          <a:xfrm>
            <a:off x="761999" y="990600"/>
            <a:ext cx="7543801" cy="5334000"/>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RO" dirty="0" smtClean="0">
                <a:solidFill>
                  <a:srgbClr val="3333CC"/>
                </a:solidFill>
              </a:rPr>
              <a:t>BUCLE/CICLURI IN T-SQL</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pPr marL="0" indent="0">
              <a:buNone/>
            </a:pPr>
            <a:r>
              <a:rPr lang="vi-VN" b="0" dirty="0" smtClean="0"/>
              <a:t>T-SQL folosește bucle pentru a efectua operații repetitive. În special, T-SQL are o buclă </a:t>
            </a:r>
            <a:r>
              <a:rPr lang="vi-VN" dirty="0" smtClean="0">
                <a:solidFill>
                  <a:srgbClr val="FF0000"/>
                </a:solidFill>
              </a:rPr>
              <a:t>WHILE. </a:t>
            </a:r>
            <a:endParaRPr lang="ro-MO" dirty="0" smtClean="0">
              <a:solidFill>
                <a:srgbClr val="FF0000"/>
              </a:solidFill>
            </a:endParaRPr>
          </a:p>
          <a:p>
            <a:pPr marL="0" indent="0">
              <a:buNone/>
            </a:pPr>
            <a:r>
              <a:rPr lang="vi-VN" b="0" dirty="0" smtClean="0"/>
              <a:t>Această buclă efectuează anumite acțiuni atâta timp cât o anumită condiție este adevărată. </a:t>
            </a:r>
            <a:endParaRPr lang="ro-MO" b="0" dirty="0" smtClean="0"/>
          </a:p>
          <a:p>
            <a:pPr marL="0" indent="0">
              <a:buNone/>
            </a:pPr>
            <a:r>
              <a:rPr lang="vi-VN" dirty="0" smtClean="0">
                <a:solidFill>
                  <a:srgbClr val="3333CC"/>
                </a:solidFill>
              </a:rPr>
              <a:t>WHILE </a:t>
            </a:r>
            <a:r>
              <a:rPr lang="ro-MO" dirty="0" smtClean="0">
                <a:solidFill>
                  <a:srgbClr val="3333CC"/>
                </a:solidFill>
              </a:rPr>
              <a:t>conditie</a:t>
            </a:r>
          </a:p>
          <a:p>
            <a:pPr marL="0" indent="0">
              <a:buNone/>
            </a:pPr>
            <a:r>
              <a:rPr lang="vi-VN" dirty="0" smtClean="0">
                <a:solidFill>
                  <a:srgbClr val="3333CC"/>
                </a:solidFill>
              </a:rPr>
              <a:t>{</a:t>
            </a:r>
            <a:r>
              <a:rPr lang="ro-MO" dirty="0" smtClean="0">
                <a:solidFill>
                  <a:srgbClr val="3333CC"/>
                </a:solidFill>
              </a:rPr>
              <a:t>instrucitiune</a:t>
            </a:r>
            <a:r>
              <a:rPr lang="vi-VN" dirty="0" smtClean="0">
                <a:solidFill>
                  <a:srgbClr val="3333CC"/>
                </a:solidFill>
              </a:rPr>
              <a:t> | </a:t>
            </a:r>
            <a:r>
              <a:rPr lang="ro-MO" dirty="0" smtClean="0">
                <a:solidFill>
                  <a:srgbClr val="3333CC"/>
                </a:solidFill>
              </a:rPr>
              <a:t>BEGIN</a:t>
            </a:r>
            <a:r>
              <a:rPr lang="vi-VN" dirty="0" smtClean="0">
                <a:solidFill>
                  <a:srgbClr val="3333CC"/>
                </a:solidFill>
              </a:rPr>
              <a:t> </a:t>
            </a:r>
            <a:r>
              <a:rPr lang="ro-MO" dirty="0" smtClean="0">
                <a:solidFill>
                  <a:srgbClr val="3333CC"/>
                </a:solidFill>
              </a:rPr>
              <a:t>instructii</a:t>
            </a:r>
            <a:r>
              <a:rPr lang="vi-VN" dirty="0" smtClean="0">
                <a:solidFill>
                  <a:srgbClr val="3333CC"/>
                </a:solidFill>
              </a:rPr>
              <a:t> </a:t>
            </a:r>
            <a:r>
              <a:rPr lang="ro-MO" dirty="0" smtClean="0">
                <a:solidFill>
                  <a:srgbClr val="3333CC"/>
                </a:solidFill>
              </a:rPr>
              <a:t>END</a:t>
            </a:r>
            <a:r>
              <a:rPr lang="vi-VN" dirty="0" smtClean="0">
                <a:solidFill>
                  <a:srgbClr val="3333CC"/>
                </a:solidFill>
              </a:rPr>
              <a:t>} </a:t>
            </a:r>
            <a:endParaRPr lang="ro-MO" dirty="0" smtClean="0">
              <a:solidFill>
                <a:srgbClr val="3333CC"/>
              </a:solidFill>
            </a:endParaRPr>
          </a:p>
          <a:p>
            <a:pPr marL="0" indent="0">
              <a:buNone/>
            </a:pPr>
            <a:r>
              <a:rPr lang="vi-VN" b="0" dirty="0" smtClean="0"/>
              <a:t>Dacă mai multe instrucțiuni</a:t>
            </a:r>
            <a:r>
              <a:rPr lang="ro-MO" b="0" dirty="0" smtClean="0"/>
              <a:t> si </a:t>
            </a:r>
            <a:r>
              <a:rPr lang="vi-VN" b="0" dirty="0" smtClean="0"/>
              <a:t> trebuie plasate în blocul WHILE, toate acestea sunt plasate în blocul BEGIN ... END. </a:t>
            </a:r>
            <a:endParaRPr lang="ru-RU" dirty="0">
              <a:solidFill>
                <a:srgbClr val="3333CC"/>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ro-RO" dirty="0" smtClean="0">
                <a:solidFill>
                  <a:srgbClr val="3333CC"/>
                </a:solidFill>
              </a:rPr>
              <a:t>CICLURI IN T-SQL</a:t>
            </a:r>
            <a:endParaRPr lang="en-US" dirty="0">
              <a:solidFill>
                <a:srgbClr val="3333CC"/>
              </a:solidFill>
            </a:endParaRPr>
          </a:p>
        </p:txBody>
      </p:sp>
      <p:sp>
        <p:nvSpPr>
          <p:cNvPr id="104453" name="Rectangle 5"/>
          <p:cNvSpPr>
            <a:spLocks noGrp="1" noChangeArrowheads="1"/>
          </p:cNvSpPr>
          <p:nvPr>
            <p:ph type="body" idx="1"/>
          </p:nvPr>
        </p:nvSpPr>
        <p:spPr>
          <a:xfrm>
            <a:off x="838200" y="990600"/>
            <a:ext cx="7543800" cy="5181600"/>
          </a:xfrm>
        </p:spPr>
        <p:txBody>
          <a:bodyPr/>
          <a:lstStyle/>
          <a:p>
            <a:pPr marL="0" indent="0">
              <a:buNone/>
            </a:pPr>
            <a:endParaRPr lang="ru-RU" dirty="0">
              <a:solidFill>
                <a:srgbClr val="3333CC"/>
              </a:solidFill>
            </a:endParaRPr>
          </a:p>
        </p:txBody>
      </p:sp>
      <p:pic>
        <p:nvPicPr>
          <p:cNvPr id="4" name="Picture 3" descr="126.png"/>
          <p:cNvPicPr>
            <a:picLocks noChangeAspect="1"/>
          </p:cNvPicPr>
          <p:nvPr/>
        </p:nvPicPr>
        <p:blipFill>
          <a:blip r:embed="rId2" cstate="print"/>
          <a:stretch>
            <a:fillRect/>
          </a:stretch>
        </p:blipFill>
        <p:spPr>
          <a:xfrm>
            <a:off x="762000" y="990600"/>
            <a:ext cx="7620000" cy="5334000"/>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a:xfrm>
            <a:off x="457200" y="152400"/>
            <a:ext cx="8189913" cy="841375"/>
          </a:xfrm>
        </p:spPr>
        <p:txBody>
          <a:bodyPr/>
          <a:lstStyle/>
          <a:p>
            <a:r>
              <a:rPr lang="ro-MO" dirty="0" smtClean="0">
                <a:solidFill>
                  <a:srgbClr val="3333CC"/>
                </a:solidFill>
              </a:rPr>
              <a:t>Operatorii </a:t>
            </a:r>
            <a:r>
              <a:rPr lang="ru-RU" dirty="0" smtClean="0">
                <a:solidFill>
                  <a:srgbClr val="3333CC"/>
                </a:solidFill>
              </a:rPr>
              <a:t>BREAK </a:t>
            </a:r>
            <a:r>
              <a:rPr lang="ro-MO" dirty="0" smtClean="0">
                <a:solidFill>
                  <a:srgbClr val="3333CC"/>
                </a:solidFill>
              </a:rPr>
              <a:t>si</a:t>
            </a:r>
            <a:r>
              <a:rPr lang="ru-RU" dirty="0" smtClean="0">
                <a:solidFill>
                  <a:srgbClr val="3333CC"/>
                </a:solidFill>
              </a:rPr>
              <a:t> CONTINUE</a:t>
            </a:r>
            <a:r>
              <a:rPr lang="ru-RU" dirty="0" smtClean="0"/>
              <a:t/>
            </a:r>
            <a:br>
              <a:rPr lang="ru-RU" dirty="0" smtClean="0"/>
            </a:br>
            <a:endParaRPr lang="ru-RU" b="0" dirty="0"/>
          </a:p>
        </p:txBody>
      </p:sp>
      <p:sp>
        <p:nvSpPr>
          <p:cNvPr id="104453" name="Rectangle 5"/>
          <p:cNvSpPr>
            <a:spLocks noGrp="1" noChangeArrowheads="1"/>
          </p:cNvSpPr>
          <p:nvPr>
            <p:ph type="body" idx="1"/>
          </p:nvPr>
        </p:nvSpPr>
        <p:spPr>
          <a:xfrm>
            <a:off x="762000" y="990600"/>
            <a:ext cx="7543800" cy="5181600"/>
          </a:xfrm>
        </p:spPr>
        <p:txBody>
          <a:bodyPr/>
          <a:lstStyle/>
          <a:p>
            <a:pPr marL="0" indent="0">
              <a:buNone/>
            </a:pPr>
            <a:r>
              <a:rPr lang="ro-MO" b="0" dirty="0" smtClean="0"/>
              <a:t>Operatorul</a:t>
            </a:r>
            <a:r>
              <a:rPr lang="ru-RU" b="0" dirty="0" smtClean="0"/>
              <a:t> </a:t>
            </a:r>
            <a:r>
              <a:rPr lang="ru-RU" dirty="0" smtClean="0">
                <a:solidFill>
                  <a:srgbClr val="FF0000"/>
                </a:solidFill>
              </a:rPr>
              <a:t>BREAK</a:t>
            </a:r>
            <a:r>
              <a:rPr lang="ru-RU" b="0" dirty="0" smtClean="0"/>
              <a:t> </a:t>
            </a:r>
            <a:r>
              <a:rPr lang="ro-MO" b="0" dirty="0" smtClean="0"/>
              <a:t>permite finalizarea ciclului</a:t>
            </a:r>
            <a:r>
              <a:rPr lang="ru-RU" b="0" dirty="0" smtClean="0"/>
              <a:t>, </a:t>
            </a:r>
            <a:r>
              <a:rPr lang="ro-MO" b="0" dirty="0" smtClean="0"/>
              <a:t>iar</a:t>
            </a:r>
            <a:r>
              <a:rPr lang="ro-MO" dirty="0" smtClean="0">
                <a:solidFill>
                  <a:srgbClr val="FF0000"/>
                </a:solidFill>
              </a:rPr>
              <a:t> </a:t>
            </a:r>
            <a:r>
              <a:rPr lang="ru-RU" dirty="0" smtClean="0">
                <a:solidFill>
                  <a:srgbClr val="FF0000"/>
                </a:solidFill>
              </a:rPr>
              <a:t>CONTINUE </a:t>
            </a:r>
            <a:r>
              <a:rPr lang="ru-RU" b="0" dirty="0" smtClean="0"/>
              <a:t>– </a:t>
            </a:r>
            <a:r>
              <a:rPr lang="ro-MO" b="0" dirty="0" smtClean="0"/>
              <a:t>trecerea la o iteratie noua</a:t>
            </a:r>
            <a:r>
              <a:rPr lang="ru-RU" b="0" dirty="0" smtClean="0"/>
              <a:t>.</a:t>
            </a:r>
            <a:endParaRPr lang="ru-RU" dirty="0">
              <a:solidFill>
                <a:srgbClr val="3333CC"/>
              </a:solidFill>
            </a:endParaRPr>
          </a:p>
        </p:txBody>
      </p:sp>
      <p:pic>
        <p:nvPicPr>
          <p:cNvPr id="5" name="Picture 4" descr="127.png"/>
          <p:cNvPicPr>
            <a:picLocks noChangeAspect="1"/>
          </p:cNvPicPr>
          <p:nvPr/>
        </p:nvPicPr>
        <p:blipFill>
          <a:blip r:embed="rId2" cstate="print"/>
          <a:stretch>
            <a:fillRect/>
          </a:stretch>
        </p:blipFill>
        <p:spPr>
          <a:xfrm>
            <a:off x="762000" y="1752600"/>
            <a:ext cx="7543800" cy="4495800"/>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a:xfrm>
            <a:off x="228600" y="152400"/>
            <a:ext cx="8915400" cy="841375"/>
          </a:xfrm>
        </p:spPr>
        <p:txBody>
          <a:bodyPr/>
          <a:lstStyle/>
          <a:p>
            <a:r>
              <a:rPr lang="ro-MO" dirty="0" smtClean="0">
                <a:solidFill>
                  <a:srgbClr val="3333CC"/>
                </a:solidFill>
              </a:rPr>
              <a:t>Operatorii TRY ... CATCH  /PRELUCRAREA ERORILOR/</a:t>
            </a:r>
            <a:endParaRPr lang="ru-RU" b="0" dirty="0"/>
          </a:p>
        </p:txBody>
      </p:sp>
      <p:sp>
        <p:nvSpPr>
          <p:cNvPr id="104453" name="Rectangle 5"/>
          <p:cNvSpPr>
            <a:spLocks noGrp="1" noChangeArrowheads="1"/>
          </p:cNvSpPr>
          <p:nvPr>
            <p:ph type="body" idx="1"/>
          </p:nvPr>
        </p:nvSpPr>
        <p:spPr>
          <a:xfrm>
            <a:off x="762000" y="990600"/>
            <a:ext cx="7543800" cy="5181600"/>
          </a:xfrm>
        </p:spPr>
        <p:txBody>
          <a:bodyPr/>
          <a:lstStyle/>
          <a:p>
            <a:pPr marL="0" indent="0">
              <a:lnSpc>
                <a:spcPct val="100000"/>
              </a:lnSpc>
              <a:spcBef>
                <a:spcPts val="0"/>
              </a:spcBef>
              <a:buNone/>
            </a:pPr>
            <a:r>
              <a:rPr lang="ro-MO" dirty="0" smtClean="0"/>
              <a:t>Pentru prelucrarea erorilor T-SQL foloseste constructia </a:t>
            </a:r>
            <a:r>
              <a:rPr lang="ro-MO" dirty="0" smtClean="0">
                <a:solidFill>
                  <a:srgbClr val="3333CC"/>
                </a:solidFill>
              </a:rPr>
              <a:t>TRY ... CATCH </a:t>
            </a:r>
            <a:r>
              <a:rPr lang="ro-MO" dirty="0" smtClean="0"/>
              <a:t>cu formatul</a:t>
            </a:r>
          </a:p>
          <a:p>
            <a:pPr>
              <a:lnSpc>
                <a:spcPct val="100000"/>
              </a:lnSpc>
              <a:spcBef>
                <a:spcPts val="0"/>
              </a:spcBef>
              <a:buNone/>
            </a:pPr>
            <a:r>
              <a:rPr lang="en-US" dirty="0" smtClean="0">
                <a:solidFill>
                  <a:srgbClr val="3333CC"/>
                </a:solidFill>
              </a:rPr>
              <a:t>BEGIN TRY</a:t>
            </a:r>
          </a:p>
          <a:p>
            <a:pPr>
              <a:lnSpc>
                <a:spcPct val="100000"/>
              </a:lnSpc>
              <a:spcBef>
                <a:spcPts val="0"/>
              </a:spcBef>
              <a:buNone/>
            </a:pPr>
            <a:r>
              <a:rPr lang="ro-MO" dirty="0" smtClean="0">
                <a:solidFill>
                  <a:srgbClr val="3333CC"/>
                </a:solidFill>
              </a:rPr>
              <a:t> instructiuni</a:t>
            </a:r>
            <a:endParaRPr lang="en-US" dirty="0" smtClean="0">
              <a:solidFill>
                <a:srgbClr val="3333CC"/>
              </a:solidFill>
            </a:endParaRPr>
          </a:p>
          <a:p>
            <a:pPr>
              <a:lnSpc>
                <a:spcPct val="100000"/>
              </a:lnSpc>
              <a:spcBef>
                <a:spcPts val="0"/>
              </a:spcBef>
              <a:buNone/>
            </a:pPr>
            <a:r>
              <a:rPr lang="en-US" dirty="0" smtClean="0">
                <a:solidFill>
                  <a:srgbClr val="3333CC"/>
                </a:solidFill>
              </a:rPr>
              <a:t>END TRY</a:t>
            </a:r>
          </a:p>
          <a:p>
            <a:pPr>
              <a:lnSpc>
                <a:spcPct val="100000"/>
              </a:lnSpc>
              <a:spcBef>
                <a:spcPts val="0"/>
              </a:spcBef>
              <a:buNone/>
            </a:pPr>
            <a:r>
              <a:rPr lang="en-US" dirty="0" smtClean="0">
                <a:solidFill>
                  <a:srgbClr val="3333CC"/>
                </a:solidFill>
              </a:rPr>
              <a:t>BEGIN CATCH</a:t>
            </a:r>
          </a:p>
          <a:p>
            <a:pPr>
              <a:lnSpc>
                <a:spcPct val="100000"/>
              </a:lnSpc>
              <a:spcBef>
                <a:spcPts val="0"/>
              </a:spcBef>
              <a:buNone/>
            </a:pPr>
            <a:r>
              <a:rPr lang="ro-MO" dirty="0" smtClean="0">
                <a:solidFill>
                  <a:srgbClr val="3333CC"/>
                </a:solidFill>
              </a:rPr>
              <a:t>instructiuni</a:t>
            </a:r>
            <a:endParaRPr lang="en-US" dirty="0" smtClean="0">
              <a:solidFill>
                <a:srgbClr val="3333CC"/>
              </a:solidFill>
            </a:endParaRPr>
          </a:p>
          <a:p>
            <a:pPr>
              <a:lnSpc>
                <a:spcPct val="100000"/>
              </a:lnSpc>
              <a:spcBef>
                <a:spcPts val="0"/>
              </a:spcBef>
              <a:buNone/>
            </a:pPr>
            <a:r>
              <a:rPr lang="en-US" dirty="0" smtClean="0">
                <a:solidFill>
                  <a:srgbClr val="3333CC"/>
                </a:solidFill>
              </a:rPr>
              <a:t>END CATCH</a:t>
            </a:r>
          </a:p>
          <a:p>
            <a:pPr marL="0" indent="0">
              <a:buNone/>
            </a:pPr>
            <a:r>
              <a:rPr lang="vi-VN" b="0" dirty="0" smtClean="0"/>
              <a:t>Între BEGIN TRY și END TRY sunt plasate instrucțiuni care ar putea provoca o eroare, cum ar fi o interogare. Și dacă apare o eroare în acest bloc TRY, atunci controlul este transferat în blocul CATCH, unde pute</a:t>
            </a:r>
            <a:r>
              <a:rPr lang="ro-MO" b="0" dirty="0" smtClean="0"/>
              <a:t>m</a:t>
            </a:r>
            <a:r>
              <a:rPr lang="vi-VN" b="0" dirty="0" smtClean="0"/>
              <a:t> gestiona eroarea. În blocul CATCH, putem folosi o serie de funcții pentru a gestiona eroarea:</a:t>
            </a:r>
            <a:endParaRPr lang="ru-RU"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a:xfrm>
            <a:off x="228600" y="152400"/>
            <a:ext cx="8915400" cy="841375"/>
          </a:xfrm>
        </p:spPr>
        <p:txBody>
          <a:bodyPr/>
          <a:lstStyle/>
          <a:p>
            <a:r>
              <a:rPr lang="ro-MO" dirty="0" smtClean="0">
                <a:solidFill>
                  <a:srgbClr val="3333CC"/>
                </a:solidFill>
              </a:rPr>
              <a:t>Operatorii TRY ... CATCH  /PRELUCRAREA ERORILOR/</a:t>
            </a:r>
            <a:endParaRPr lang="ru-RU" b="0" dirty="0"/>
          </a:p>
        </p:txBody>
      </p:sp>
      <p:sp>
        <p:nvSpPr>
          <p:cNvPr id="104453" name="Rectangle 5"/>
          <p:cNvSpPr>
            <a:spLocks noGrp="1" noChangeArrowheads="1"/>
          </p:cNvSpPr>
          <p:nvPr>
            <p:ph type="body" idx="1"/>
          </p:nvPr>
        </p:nvSpPr>
        <p:spPr>
          <a:xfrm>
            <a:off x="838200" y="990600"/>
            <a:ext cx="7543800" cy="5181600"/>
          </a:xfrm>
        </p:spPr>
        <p:txBody>
          <a:bodyPr/>
          <a:lstStyle/>
          <a:p>
            <a:pPr marL="0" indent="0">
              <a:lnSpc>
                <a:spcPct val="100000"/>
              </a:lnSpc>
              <a:spcBef>
                <a:spcPts val="0"/>
              </a:spcBef>
              <a:buNone/>
            </a:pPr>
            <a:r>
              <a:rPr lang="vi-VN" b="0" dirty="0" smtClean="0"/>
              <a:t>În blocul CATCH, putem folosi o serie de funcții pentru a gestiona eroarea:</a:t>
            </a:r>
            <a:endParaRPr lang="ro-MO" b="0" dirty="0" smtClean="0"/>
          </a:p>
          <a:p>
            <a:pPr marL="0" indent="0">
              <a:lnSpc>
                <a:spcPct val="100000"/>
              </a:lnSpc>
              <a:spcBef>
                <a:spcPts val="0"/>
              </a:spcBef>
              <a:buNone/>
            </a:pPr>
            <a:endParaRPr lang="ru-RU" dirty="0"/>
          </a:p>
        </p:txBody>
      </p:sp>
      <p:sp>
        <p:nvSpPr>
          <p:cNvPr id="4" name="Rectangle 3"/>
          <p:cNvSpPr/>
          <p:nvPr/>
        </p:nvSpPr>
        <p:spPr>
          <a:xfrm>
            <a:off x="685800" y="1905000"/>
            <a:ext cx="7467600" cy="4154984"/>
          </a:xfrm>
          <a:prstGeom prst="rect">
            <a:avLst/>
          </a:prstGeom>
        </p:spPr>
        <p:txBody>
          <a:bodyPr wrap="square">
            <a:spAutoFit/>
          </a:bodyPr>
          <a:lstStyle/>
          <a:p>
            <a:r>
              <a:rPr lang="vi-VN" dirty="0" smtClean="0"/>
              <a:t>ERROR_NUMBER (): returnează numărul de eroare ERROR_MESSAGE (): returnează un mesaj de eroare ERROR_SEVERITY (): returnează gravitatea erorii. Severitatea este o valoare numerică. Și dacă este egal cu 10 sau mai puțin, atunci o astfel de eroare este considerată un avertisment și nu este procesată de construcția TRY ... CATCH. Dacă această valoare este de 20 sau mai mare, atunci o astfel de eroare duce la închiderea conexiunii la baza de date, dacă nu este procesată de construcția TRY ... CATCH.</a:t>
            </a:r>
            <a:endParaRPr lang="ro-MO" dirty="0" smtClean="0"/>
          </a:p>
          <a:p>
            <a:r>
              <a:rPr lang="vi-VN" dirty="0" smtClean="0"/>
              <a:t>ERROR_STATE (): Returnează o stare de eroare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kbkdes">
  <a:themeElements>
    <a:clrScheme name="">
      <a:dk1>
        <a:srgbClr val="000000"/>
      </a:dk1>
      <a:lt1>
        <a:srgbClr val="FFFFFF"/>
      </a:lt1>
      <a:dk2>
        <a:srgbClr val="000000"/>
      </a:dk2>
      <a:lt2>
        <a:srgbClr val="009EA1"/>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fontScheme name="Wkbkde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kbk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kbk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kbkd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kbkd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kbk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kbk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kbk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C:\Tools\Template\Wkbkdes.pot</Template>
  <TotalTime>5534</TotalTime>
  <Words>4327</Words>
  <Application>Microsoft Office PowerPoint</Application>
  <PresentationFormat>On-screen Show (4:3)</PresentationFormat>
  <Paragraphs>1257</Paragraphs>
  <Slides>110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110</vt:i4>
      </vt:variant>
    </vt:vector>
  </HeadingPairs>
  <TitlesOfParts>
    <vt:vector size="118" baseType="lpstr">
      <vt:lpstr>Arial</vt:lpstr>
      <vt:lpstr>Times New Roman</vt:lpstr>
      <vt:lpstr>Arial Narrow</vt:lpstr>
      <vt:lpstr>Wingdings</vt:lpstr>
      <vt:lpstr>Lucida Sans Typewriter</vt:lpstr>
      <vt:lpstr>Consolas</vt:lpstr>
      <vt:lpstr>Courier New</vt:lpstr>
      <vt:lpstr>Wkbkdes</vt:lpstr>
      <vt:lpstr>Slide 1</vt:lpstr>
      <vt:lpstr>Privire generală</vt:lpstr>
      <vt:lpstr>Privire generală</vt:lpstr>
      <vt:lpstr>Limbajul de programare Transact-SQL  </vt:lpstr>
      <vt:lpstr>Limbajul de programare Transact-SQL  </vt:lpstr>
      <vt:lpstr>Limbajul de programare Transact-SQL  </vt:lpstr>
      <vt:lpstr> Tipuri de instructiuni Transact-SQL  </vt:lpstr>
      <vt:lpstr> Tipuri de instructiuni Transact-SQL  </vt:lpstr>
      <vt:lpstr> Tipuri de instructiuni Transact-SQL  </vt:lpstr>
      <vt:lpstr> Tipuri de instructiuni Transact-SQL  </vt:lpstr>
      <vt:lpstr>Instructiunile limbajului pentru Definirea Datelor</vt:lpstr>
      <vt:lpstr>Instructiunile limbajului de Control asupra datelor </vt:lpstr>
      <vt:lpstr>Instructiunile limbajului de Manipulare cu datele </vt:lpstr>
      <vt:lpstr>Bazele de date in MS SQL Server</vt:lpstr>
      <vt:lpstr>Bazele de date de sistem in MS SQL Server</vt:lpstr>
      <vt:lpstr>Bazele de date de sistem in MS SQL Server</vt:lpstr>
      <vt:lpstr>Bazele de date de sistem in MS SQL Server</vt:lpstr>
      <vt:lpstr> Crearea BD in SQL Management Studio</vt:lpstr>
      <vt:lpstr> Transact-SQL, Elemente de sintaxă </vt:lpstr>
      <vt:lpstr>Directivele Batch</vt:lpstr>
      <vt:lpstr>Directivele Batch</vt:lpstr>
      <vt:lpstr>Directivele Batch</vt:lpstr>
      <vt:lpstr>Directivele Batch</vt:lpstr>
      <vt:lpstr>Directivele Batch</vt:lpstr>
      <vt:lpstr>Directivele Batch</vt:lpstr>
      <vt:lpstr>Directivele Batch</vt:lpstr>
      <vt:lpstr>Directivele Batch</vt:lpstr>
      <vt:lpstr>Directivele Batch</vt:lpstr>
      <vt:lpstr>Comentarii</vt:lpstr>
      <vt:lpstr> Identificatori</vt:lpstr>
      <vt:lpstr>Reguli pentru identificatori  </vt:lpstr>
      <vt:lpstr>Tipuri de Date</vt:lpstr>
      <vt:lpstr>Variabile</vt:lpstr>
      <vt:lpstr> Functii de sistem</vt:lpstr>
      <vt:lpstr>Exemplu de Functii de System  </vt:lpstr>
      <vt:lpstr>Operatori</vt:lpstr>
      <vt:lpstr>Expresii</vt:lpstr>
      <vt:lpstr>Elemente de control al fluxului</vt:lpstr>
      <vt:lpstr>Cuvinte cheie rezervate</vt:lpstr>
      <vt:lpstr> Preluarea datelor folosind declarația SELECT </vt:lpstr>
      <vt:lpstr> Preluarea datelor folosind declarația SELECT </vt:lpstr>
      <vt:lpstr> Preluarea datelor folosind declarația SELECT </vt:lpstr>
      <vt:lpstr> Preluarea datelor folosind declarația SELECT </vt:lpstr>
      <vt:lpstr> Preluarea datelor folosind declarația SELECT </vt:lpstr>
      <vt:lpstr>Folosind declarația SELECT</vt:lpstr>
      <vt:lpstr>Prin specificarea coloanelor</vt:lpstr>
      <vt:lpstr>Utilizând clauza WHERE pentru a specifica rândurile</vt:lpstr>
      <vt:lpstr> Filtrarea Datelor</vt:lpstr>
      <vt:lpstr>Utilizarea operatorilor de comparație</vt:lpstr>
      <vt:lpstr>Utilizarea comparațiilor de șiruri</vt:lpstr>
      <vt:lpstr>Utilizarea operatorilor logici</vt:lpstr>
      <vt:lpstr>Preluarea unei game de valori</vt:lpstr>
      <vt:lpstr>Utilizarea unei liste de valori ca criterii de căutare</vt:lpstr>
      <vt:lpstr>Preluarea valorilor necunoscute</vt:lpstr>
      <vt:lpstr> Formatarea seturilor de rezultate</vt:lpstr>
      <vt:lpstr>Sortarea datelor</vt:lpstr>
      <vt:lpstr>Eliminarea rândurilor duplicate</vt:lpstr>
      <vt:lpstr>Schimbarea numelor coloanelor</vt:lpstr>
      <vt:lpstr>Folosirea literalelor</vt:lpstr>
      <vt:lpstr> Cum sunt procesate interogările</vt:lpstr>
      <vt:lpstr>Considerații privind performanța</vt:lpstr>
      <vt:lpstr>Listarea / recuperarea/ prezentarea TOP n valori</vt:lpstr>
      <vt:lpstr>Utilizarea funcțiilor agregate</vt:lpstr>
      <vt:lpstr>Utilizarea funcțiilor agregate cu valori nule</vt:lpstr>
      <vt:lpstr> GROUP BY elemente de bază</vt:lpstr>
      <vt:lpstr>Utilizarea clauzei GROUP BY </vt:lpstr>
      <vt:lpstr>Utilizarea clauzei GROUP BY cu clauza HAVING</vt:lpstr>
      <vt:lpstr> Generarea valorilor agregate în cadrul seturilor de rezultate</vt:lpstr>
      <vt:lpstr> Generarea valorilor agregate în cadrul seturilor de rezultate</vt:lpstr>
      <vt:lpstr> Generarea valorilor agregate în cadrul seturilor de rezultate</vt:lpstr>
      <vt:lpstr> Generarea valorilor agregate în cadrul seturilor de rezultate</vt:lpstr>
      <vt:lpstr> Generarea valorilor agregate în cadrul seturilor de rezultate CUBE</vt:lpstr>
      <vt:lpstr> Generarea valorilor agregate în cadrul seturilor de rezultate GROUPING SETS</vt:lpstr>
      <vt:lpstr> Generarea valorilor agregate în cadrul seturilor de rezultate GROUPING SETS</vt:lpstr>
      <vt:lpstr> Generarea valorilor agregate în cadrul seturilor de rezultate GROUPING SETS</vt:lpstr>
      <vt:lpstr> Generarea valorilor agregate în cadrul seturilor de rezultate OVER</vt:lpstr>
      <vt:lpstr> Generarea valorilor agregate în cadrul seturilor de rezultate OVER</vt:lpstr>
      <vt:lpstr>Utilizarea clauzei GROUP BY cu operatorul ROLLUP</vt:lpstr>
      <vt:lpstr>Utilizarea clauzei GROUP BY cu operatorul CUBE</vt:lpstr>
      <vt:lpstr>Utilizarea funcției GROUPING</vt:lpstr>
      <vt:lpstr>Utilizarea clauzelor COMPUTE si COMPUTE BY</vt:lpstr>
      <vt:lpstr>Functiile CASE si IIF</vt:lpstr>
      <vt:lpstr>Functiile CASE si IIF</vt:lpstr>
      <vt:lpstr>Functiile CASE si IIF</vt:lpstr>
      <vt:lpstr>Functiile CASE si IIF</vt:lpstr>
      <vt:lpstr>Functiile CASE si IIF</vt:lpstr>
      <vt:lpstr> Variabile și construcții de control Variabile în T-SQL </vt:lpstr>
      <vt:lpstr>Variabile și construcții de control Variabile în T-SQL </vt:lpstr>
      <vt:lpstr>Variabile și construcții de control Variabile în T-SQL </vt:lpstr>
      <vt:lpstr>Variabile și construcții de control Variabile în T-SQL </vt:lpstr>
      <vt:lpstr>Variabile și construcții de control Variabile în T-SQL </vt:lpstr>
      <vt:lpstr>IF ...ELSE</vt:lpstr>
      <vt:lpstr>IF ...ELSE</vt:lpstr>
      <vt:lpstr>IF ...ELSE</vt:lpstr>
      <vt:lpstr>BUCLE/CICLURI IN T-SQL</vt:lpstr>
      <vt:lpstr>CICLURI IN T-SQL</vt:lpstr>
      <vt:lpstr>Operatorii BREAK si CONTINUE </vt:lpstr>
      <vt:lpstr>Operatorii TRY ... CATCH  /PRELUCRAREA ERORILOR/</vt:lpstr>
      <vt:lpstr>Operatorii TRY ... CATCH  /PRELUCRAREA ERORILOR/</vt:lpstr>
      <vt:lpstr>Operatorii TRY ... CATCH  /PRELUCRAREA ERORILOR/</vt:lpstr>
      <vt:lpstr>Vizualizarile   -  Views</vt:lpstr>
      <vt:lpstr>Vizualizarile   -  Views</vt:lpstr>
      <vt:lpstr>Variabile tabelare, sau de tip TABLE</vt:lpstr>
      <vt:lpstr>Variabile tabelare, sau de tip TABLE</vt:lpstr>
      <vt:lpstr>Tabele temporare si tabele derivate</vt:lpstr>
      <vt:lpstr>Tabele temporare si tabele derivate</vt:lpstr>
      <vt:lpstr>Tabele temporare si tabele derivate</vt:lpstr>
      <vt:lpstr>Tabele temporare si tabele derivate</vt:lpstr>
      <vt:lpstr>Tabele temporare si tabele derivate</vt:lpstr>
      <vt:lpstr>Tabele temporare si tabele derivate</vt:lpstr>
    </vt:vector>
  </TitlesOfParts>
  <Manager>Arturodm</Manager>
  <Company>MCSMX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Jesusbo</dc:creator>
  <cp:lastModifiedBy>Mihai</cp:lastModifiedBy>
  <cp:revision>105</cp:revision>
  <cp:lastPrinted>1998-12-29T23:19:12Z</cp:lastPrinted>
  <dcterms:created xsi:type="dcterms:W3CDTF">1998-06-11T18:14:46Z</dcterms:created>
  <dcterms:modified xsi:type="dcterms:W3CDTF">2021-03-28T18:31:43Z</dcterms:modified>
</cp:coreProperties>
</file>